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87" r:id="rId15"/>
    <p:sldId id="288" r:id="rId16"/>
    <p:sldId id="270" r:id="rId17"/>
    <p:sldId id="268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5" r:id="rId27"/>
    <p:sldId id="282" r:id="rId28"/>
    <p:sldId id="283" r:id="rId29"/>
    <p:sldId id="286" r:id="rId30"/>
    <p:sldId id="280" r:id="rId31"/>
    <p:sldId id="281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6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E70D-1CC8-4C89-8A22-171C4033D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F5FC7-F783-47B5-88D9-05CF67A8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32B8-444C-4084-B1E4-376FE1D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3A48-06F6-4286-A6B5-4B22420B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291A-4168-4C32-87F7-33E3D7CE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F5DA-55BA-4CCD-A4AA-D34F931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C244-1F1D-4C85-AF01-D73AD211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AB68-363C-4C62-A084-0017AE0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456E-1E51-412E-9899-6B672DFF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F4FB-E190-46E3-A087-F8A5E586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3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D797A-9318-4A1F-9AEA-3C787E523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CBD7-A482-4EAE-A828-2BE47C8F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8AEB-51B1-4BC6-A5D9-1AA7D576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0DC4-7AC7-4D52-8582-523AECC1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E6C7-B6DC-4BFE-BB49-B2023456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6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F451-A154-44FC-A814-83183E86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7894-0750-497C-96B4-90EFAFEF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A50C-FC3F-4A18-A205-1EF51C9C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7CBD-89EA-4BA3-8B5C-1F64BB1D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1727-5514-49A8-8B99-C016472E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2B15-F307-4FF2-BACA-02D4C1C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91AC-C954-414E-8690-4F1A9AF4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B0F4-2746-495F-8C32-A0117446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0DDC-D93A-4569-8E6E-55A031D9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FD49-0503-47A5-9272-8C803EC3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818-E332-4F7E-8D27-D074EB8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38F9-33F2-4DA3-ADDE-A5FD6D5DA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718EF-CDC9-43C9-8C98-43511556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7F150-2FF4-4B58-81F5-E196F25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9F8B-4308-4C80-A31E-E9729924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C109C-F9C2-4346-9919-D1B03BB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F594-8BAD-497F-AB96-85399F2E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C8F9-494D-4652-A8DA-F511B8CA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BE58-3A22-4958-AE61-EF1CB725F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9B72F-061D-4D2B-AB3F-AEDB77528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ADA2-79AE-43CE-940B-4AE728B9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FA6F1-52A2-4B78-8746-82524CA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7316C-2D7A-4448-9C0C-01EAE5C8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FB92C-C77D-4585-BC89-01689C54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BBF-6EEF-4A37-A277-722F322E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7779F-B4DF-42D0-8C60-90488A4D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64334-088A-482B-BF58-44EBDDAB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EBA3A-58FB-4870-8460-860EA9D0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F4666-9E1A-4081-BBCA-5BFB4C2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18222-7BE2-423B-92EC-970022B6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4F82-AF54-4688-B4B8-B896838B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0BA7-1DEC-4DE5-BBFB-2A5775EE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5674-BD1F-4C4E-9CE8-4C68AA95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5ED60-4255-46D9-A5EF-3A346C7D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94406-1067-4492-8B15-D566655E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A9E6-72AF-4438-814A-BFF1688A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32189-3D1D-4282-84B3-97BBDEF8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B847-B48A-4727-B23B-BA744B4F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5E8D0-BD13-4EC1-836E-8A3422872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501D-56D4-4620-9FEC-6BD9D61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C35F-BA6F-4C06-AC50-7A66FA6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FDAEB-3B2F-46C5-A521-3F5866C7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18F4-539D-403F-B517-1505E262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260A5-FF95-4E1B-9CF0-37FCF51D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803E-652F-4909-A088-A39D5B16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B461-7DEC-41E1-B40D-458C812FC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68EA-FC04-4AC9-95E7-1CD43EB44FB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14376-53A9-4F27-A60A-2F342FBA2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058C-7BD6-4643-951B-4243AE31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9D3A-8BCF-437D-AA30-571CC4BAB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9E60-CE04-454B-A075-EACD5383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16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D495-0915-4DBB-922D-4C4CCB6A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7797-359F-4BBB-8AD9-06B5905D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and Iterator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A690-1D38-417C-BD57-3F7CA55B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 methods </a:t>
            </a:r>
          </a:p>
          <a:p>
            <a:pPr lvl="1"/>
            <a:r>
              <a:rPr lang="en-US" dirty="0" err="1"/>
              <a:t>hasNext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there are more elements to iterate through. </a:t>
            </a:r>
          </a:p>
          <a:p>
            <a:pPr lvl="2"/>
            <a:r>
              <a:rPr lang="en-US" dirty="0"/>
              <a:t>Returns true if another element exists and false otherwise. </a:t>
            </a:r>
          </a:p>
          <a:p>
            <a:pPr lvl="1"/>
            <a:r>
              <a:rPr lang="en-US" dirty="0"/>
              <a:t>next </a:t>
            </a:r>
          </a:p>
          <a:p>
            <a:pPr lvl="2"/>
            <a:r>
              <a:rPr lang="en-US" dirty="0"/>
              <a:t>obtains a reference to the next element.</a:t>
            </a:r>
          </a:p>
          <a:p>
            <a:pPr lvl="1"/>
            <a:r>
              <a:rPr lang="en-US" dirty="0"/>
              <a:t>contains </a:t>
            </a:r>
          </a:p>
          <a:p>
            <a:pPr lvl="2"/>
            <a:r>
              <a:rPr lang="en-US" dirty="0"/>
              <a:t>determine whether a Collection contains a specified element.</a:t>
            </a:r>
          </a:p>
          <a:p>
            <a:pPr lvl="1"/>
            <a:r>
              <a:rPr lang="en-US" dirty="0"/>
              <a:t>remove </a:t>
            </a:r>
          </a:p>
          <a:p>
            <a:pPr lvl="2"/>
            <a:r>
              <a:rPr lang="en-US" dirty="0"/>
              <a:t>removes the current element from a Collection.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1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20D3-6EAF-4985-A506-9A882753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9538-DAFA-47B0-8CFF-796537B4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List methods </a:t>
            </a:r>
          </a:p>
          <a:p>
            <a:pPr lvl="1"/>
            <a:r>
              <a:rPr lang="en-US" dirty="0" err="1"/>
              <a:t>addAll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appends all elements of a collection to the end of a List. </a:t>
            </a:r>
          </a:p>
          <a:p>
            <a:pPr lvl="1"/>
            <a:r>
              <a:rPr lang="en-US" dirty="0" err="1"/>
              <a:t>listIterator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gets A List’s bidirectional iterator. 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obtains a portion of a List. </a:t>
            </a:r>
          </a:p>
          <a:p>
            <a:pPr lvl="2"/>
            <a:r>
              <a:rPr lang="en-US" dirty="0"/>
              <a:t>This is a so-called range-view method, which enables the program to view a portion of the list. </a:t>
            </a:r>
          </a:p>
          <a:p>
            <a:pPr lvl="1"/>
            <a:r>
              <a:rPr lang="en-US" dirty="0"/>
              <a:t>clear </a:t>
            </a:r>
          </a:p>
          <a:p>
            <a:pPr lvl="2"/>
            <a:r>
              <a:rPr lang="en-US" dirty="0"/>
              <a:t>remove the elements of a List. </a:t>
            </a:r>
          </a:p>
          <a:p>
            <a:pPr lvl="1"/>
            <a:r>
              <a:rPr lang="en-US" dirty="0"/>
              <a:t>size </a:t>
            </a:r>
          </a:p>
          <a:p>
            <a:pPr lvl="2"/>
            <a:r>
              <a:rPr lang="en-US" dirty="0"/>
              <a:t>returns the number of items in the List.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20D3-6EAF-4985-A506-9A882753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9538-DAFA-47B0-8CFF-796537B4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methods </a:t>
            </a:r>
          </a:p>
          <a:p>
            <a:pPr lvl="1"/>
            <a:r>
              <a:rPr lang="en-US" dirty="0" err="1"/>
              <a:t>addLast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adds an element to the end of a List. </a:t>
            </a:r>
          </a:p>
          <a:p>
            <a:pPr lvl="1"/>
            <a:r>
              <a:rPr lang="en-US" dirty="0" err="1"/>
              <a:t>addFirst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adds an element to the beginning of a List.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6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20D3-6EAF-4985-A506-9A882753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9538-DAFA-47B0-8CFF-796537B4E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List-Iterator method</a:t>
            </a:r>
          </a:p>
          <a:p>
            <a:pPr lvl="1"/>
            <a:r>
              <a:rPr lang="en-US" dirty="0"/>
              <a:t> set </a:t>
            </a:r>
          </a:p>
          <a:p>
            <a:pPr lvl="2"/>
            <a:r>
              <a:rPr lang="en-US" dirty="0"/>
              <a:t>replaces the current element to which the iterator refers with the specified object. </a:t>
            </a:r>
          </a:p>
          <a:p>
            <a:pPr lvl="1"/>
            <a:r>
              <a:rPr lang="en-US" dirty="0" err="1"/>
              <a:t>hasPrevious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determines whether there are more elements while traversing the list backward. </a:t>
            </a:r>
          </a:p>
          <a:p>
            <a:pPr lvl="1"/>
            <a:r>
              <a:rPr lang="en-US" dirty="0"/>
              <a:t>previous </a:t>
            </a:r>
          </a:p>
          <a:p>
            <a:pPr lvl="2"/>
            <a:r>
              <a:rPr lang="en-US" dirty="0"/>
              <a:t>gets the previous element from the list.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9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A2BA-6945-4E4B-98B8-8EDA6985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F2A6-4D74-4E85-A4A5-8B17D716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2"/>
            <a:r>
              <a:rPr lang="en-US" dirty="0"/>
              <a:t>maintains index </a:t>
            </a:r>
          </a:p>
          <a:p>
            <a:pPr lvl="1"/>
            <a:r>
              <a:rPr lang="en-US" dirty="0"/>
              <a:t>LinkedList </a:t>
            </a:r>
          </a:p>
          <a:p>
            <a:pPr lvl="2"/>
            <a:r>
              <a:rPr lang="en-US" dirty="0"/>
              <a:t>Does not. Traversal through all the elements required for searching</a:t>
            </a:r>
          </a:p>
          <a:p>
            <a:r>
              <a:rPr lang="en-US" dirty="0"/>
              <a:t>Deletion</a:t>
            </a:r>
          </a:p>
          <a:p>
            <a:pPr lvl="1"/>
            <a:r>
              <a:rPr lang="en-US" dirty="0" err="1"/>
              <a:t>ArrayList</a:t>
            </a:r>
            <a:endParaRPr lang="en-US" dirty="0"/>
          </a:p>
          <a:p>
            <a:pPr lvl="2"/>
            <a:r>
              <a:rPr lang="en-US" dirty="0"/>
              <a:t>All elements need to be shifted after deletion</a:t>
            </a:r>
          </a:p>
          <a:p>
            <a:pPr lvl="1"/>
            <a:r>
              <a:rPr lang="en-US" dirty="0"/>
              <a:t>LinkedList</a:t>
            </a:r>
          </a:p>
          <a:p>
            <a:pPr lvl="2"/>
            <a:r>
              <a:rPr lang="en-US" dirty="0"/>
              <a:t>Each element of list has pointer to previous and next element. Deletion changes pointer (fast)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4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A2BA-6945-4E4B-98B8-8EDA6985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F2A6-4D74-4E85-A4A5-8B17D716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Overhead (</a:t>
            </a:r>
            <a:r>
              <a:rPr lang="en-US" dirty="0" err="1"/>
              <a:t>comsumption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maintains indexes and data </a:t>
            </a:r>
          </a:p>
          <a:p>
            <a:pPr lvl="1"/>
            <a:r>
              <a:rPr lang="en-US" dirty="0"/>
              <a:t>LinkedList </a:t>
            </a:r>
          </a:p>
          <a:p>
            <a:pPr lvl="2"/>
            <a:r>
              <a:rPr lang="en-US" dirty="0"/>
              <a:t>maintains data and two pointers</a:t>
            </a:r>
          </a:p>
          <a:p>
            <a:r>
              <a:rPr lang="en-US" dirty="0"/>
              <a:t>Use LinkedList if: </a:t>
            </a:r>
          </a:p>
          <a:p>
            <a:pPr lvl="1"/>
            <a:r>
              <a:rPr lang="en-US" dirty="0"/>
              <a:t>there are no large number of random access of element</a:t>
            </a:r>
          </a:p>
          <a:p>
            <a:pPr lvl="1"/>
            <a:r>
              <a:rPr lang="en-US" dirty="0"/>
              <a:t>there are a large number of add/remove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42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AF7-8C16-44FA-A5B7-0713E58D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  <a:r>
              <a:rPr lang="en-US" dirty="0">
                <a:sym typeface="Wingdings" panose="05000000000000000000" pitchFamily="2" charset="2"/>
              </a:rPr>
              <a:t>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4C21-1DB1-4952-84CB-7A7302D8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Arrays provides static method </a:t>
            </a:r>
            <a:r>
              <a:rPr lang="en-US" dirty="0" err="1"/>
              <a:t>asList</a:t>
            </a:r>
            <a:r>
              <a:rPr lang="en-US" dirty="0"/>
              <a:t> to view an array as a List collection. </a:t>
            </a:r>
          </a:p>
          <a:p>
            <a:r>
              <a:rPr lang="en-US" dirty="0"/>
              <a:t>A List view allows user to manipulate the array as if it were a list. </a:t>
            </a:r>
          </a:p>
          <a:p>
            <a:pPr lvl="1"/>
            <a:r>
              <a:rPr lang="en-US" dirty="0"/>
              <a:t>useful for </a:t>
            </a:r>
          </a:p>
          <a:p>
            <a:pPr lvl="2"/>
            <a:r>
              <a:rPr lang="en-US" dirty="0"/>
              <a:t>adding the elements in an array to a collection </a:t>
            </a:r>
          </a:p>
          <a:p>
            <a:pPr lvl="2"/>
            <a:r>
              <a:rPr lang="en-US" dirty="0"/>
              <a:t>sorting array elements. </a:t>
            </a:r>
          </a:p>
          <a:p>
            <a:r>
              <a:rPr lang="en-US" dirty="0"/>
              <a:t>Any modifications made through the List view change the array, and any modifications made to the array change the List view. </a:t>
            </a:r>
          </a:p>
          <a:p>
            <a:r>
              <a:rPr lang="en-US" dirty="0"/>
              <a:t>Only operation permitted on the view returned by </a:t>
            </a:r>
            <a:r>
              <a:rPr lang="en-US" dirty="0" err="1"/>
              <a:t>asList</a:t>
            </a:r>
            <a:r>
              <a:rPr lang="en-US" dirty="0"/>
              <a:t> is set</a:t>
            </a:r>
          </a:p>
          <a:p>
            <a:pPr lvl="1"/>
            <a:r>
              <a:rPr lang="en-US" dirty="0" err="1"/>
              <a:t>UnsupportedOperationException</a:t>
            </a:r>
            <a:r>
              <a:rPr lang="en-US" dirty="0"/>
              <a:t> if other operation attempted</a:t>
            </a:r>
          </a:p>
          <a:p>
            <a:r>
              <a:rPr lang="en-US" dirty="0"/>
              <a:t>List method </a:t>
            </a:r>
            <a:r>
              <a:rPr lang="en-US" dirty="0" err="1"/>
              <a:t>toArray</a:t>
            </a:r>
            <a:r>
              <a:rPr lang="en-US" dirty="0"/>
              <a:t> gets an array from a List collection.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3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911A-DBEA-45EF-B7C3-9DC311B3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Object Static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0DBB0-9551-4829-878D-3FAD7001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953419"/>
            <a:ext cx="100869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1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A79B-C35D-4692-A5AF-24198653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Object Static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975808-FFA7-439A-BE66-114B5016F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2153444"/>
            <a:ext cx="100488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C6C4-80A8-43A3-81E6-DEDE4184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61DB-F126-44FE-BEB8-2A7CF595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</a:p>
          <a:p>
            <a:pPr lvl="1"/>
            <a:r>
              <a:rPr lang="en-US" dirty="0"/>
              <a:t>takes two arguments—a destination List and a source List. </a:t>
            </a:r>
          </a:p>
          <a:p>
            <a:pPr lvl="1"/>
            <a:r>
              <a:rPr lang="en-US" dirty="0"/>
              <a:t>Each source List element is copied to the destination List. </a:t>
            </a:r>
          </a:p>
          <a:p>
            <a:pPr lvl="1"/>
            <a:r>
              <a:rPr lang="en-US" dirty="0"/>
              <a:t>The destination List must be at least as long as the source List; </a:t>
            </a:r>
          </a:p>
          <a:p>
            <a:pPr lvl="2"/>
            <a:r>
              <a:rPr lang="en-US" dirty="0" err="1"/>
              <a:t>IndexOutOfBoundsException</a:t>
            </a:r>
            <a:r>
              <a:rPr lang="en-US" dirty="0"/>
              <a:t> occurs. </a:t>
            </a:r>
          </a:p>
          <a:p>
            <a:pPr lvl="1"/>
            <a:r>
              <a:rPr lang="en-US" dirty="0"/>
              <a:t>If the destination List is longer, the elements not overwritten are unchanged.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091B-0EFF-4CCD-8DBB-5438DD39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D542-7B02-460F-AD6C-AC6142D3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that hold references to other objects. </a:t>
            </a:r>
          </a:p>
          <a:p>
            <a:r>
              <a:rPr lang="en-US" dirty="0"/>
              <a:t>References to objects of any type</a:t>
            </a:r>
          </a:p>
          <a:p>
            <a:r>
              <a:rPr lang="en-US" dirty="0"/>
              <a:t>Has the is-a relationship with the type stored in collection. </a:t>
            </a:r>
          </a:p>
          <a:p>
            <a:r>
              <a:rPr lang="en-US" dirty="0"/>
              <a:t>Located in </a:t>
            </a:r>
            <a:r>
              <a:rPr lang="en-US" dirty="0" err="1"/>
              <a:t>java.util</a:t>
            </a:r>
            <a:r>
              <a:rPr lang="en-US" dirty="0"/>
              <a:t>.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10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5537-0E40-4900-8C85-B7A311E9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9552-F360-443D-B852-02A039F6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Queue interface </a:t>
            </a:r>
          </a:p>
          <a:p>
            <a:pPr lvl="1"/>
            <a:r>
              <a:rPr lang="en-US" dirty="0" err="1"/>
              <a:t>java.util</a:t>
            </a:r>
            <a:r>
              <a:rPr lang="en-US" dirty="0"/>
              <a:t> package </a:t>
            </a:r>
          </a:p>
          <a:p>
            <a:pPr lvl="2"/>
            <a:r>
              <a:rPr lang="en-US" dirty="0"/>
              <a:t>extends the Collection interface. </a:t>
            </a:r>
          </a:p>
          <a:p>
            <a:r>
              <a:rPr lang="en-US" dirty="0"/>
              <a:t>collection to hold the elements that follows the FIFO or the First-In-First-Out principle</a:t>
            </a:r>
          </a:p>
          <a:p>
            <a:pPr lvl="1"/>
            <a:r>
              <a:rPr lang="en-US" dirty="0"/>
              <a:t>Think check-out line</a:t>
            </a:r>
          </a:p>
          <a:p>
            <a:r>
              <a:rPr lang="en-US" dirty="0"/>
              <a:t>Ordered list of objects with 3 operations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Examine</a:t>
            </a:r>
          </a:p>
          <a:p>
            <a:r>
              <a:rPr lang="en-US" dirty="0" err="1"/>
              <a:t>PriorityBlockingQueue</a:t>
            </a:r>
            <a:r>
              <a:rPr lang="en-US" dirty="0"/>
              <a:t> is thread safe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4444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5537-0E40-4900-8C85-B7A311E9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9552-F360-443D-B852-02A039F6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Queue is used to insert elements at the end of the queue and removes from the beginning of the queue. </a:t>
            </a:r>
          </a:p>
          <a:p>
            <a:r>
              <a:rPr lang="en-US" dirty="0"/>
              <a:t>Queue supports all methods of Collection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5537-0E40-4900-8C85-B7A311E9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9552-F360-443D-B852-02A039F6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add</a:t>
            </a:r>
          </a:p>
          <a:p>
            <a:pPr lvl="1"/>
            <a:r>
              <a:rPr lang="en-US" dirty="0"/>
              <a:t>add elements at the tail of queue. </a:t>
            </a:r>
          </a:p>
          <a:p>
            <a:pPr lvl="2"/>
            <a:r>
              <a:rPr lang="en-US" dirty="0"/>
              <a:t>At the end or according to the priority</a:t>
            </a:r>
          </a:p>
          <a:p>
            <a:r>
              <a:rPr lang="en-US" dirty="0"/>
              <a:t>peek </a:t>
            </a:r>
          </a:p>
          <a:p>
            <a:pPr lvl="1"/>
            <a:r>
              <a:rPr lang="en-US" dirty="0"/>
              <a:t>view the head of queue without removing it. </a:t>
            </a:r>
          </a:p>
          <a:p>
            <a:pPr lvl="1"/>
            <a:r>
              <a:rPr lang="en-US" dirty="0"/>
              <a:t>It returns Null if the queue is empty.</a:t>
            </a:r>
          </a:p>
          <a:p>
            <a:r>
              <a:rPr lang="en-US" dirty="0"/>
              <a:t>element</a:t>
            </a:r>
          </a:p>
          <a:p>
            <a:pPr lvl="1"/>
            <a:r>
              <a:rPr lang="en-US" dirty="0"/>
              <a:t>similar to peek() but throws </a:t>
            </a:r>
            <a:r>
              <a:rPr lang="en-US" dirty="0" err="1"/>
              <a:t>NoSuchElementException</a:t>
            </a:r>
            <a:r>
              <a:rPr lang="en-US" dirty="0"/>
              <a:t> when the queue is empty.</a:t>
            </a:r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removes and returns the head of the queue. </a:t>
            </a:r>
          </a:p>
          <a:p>
            <a:pPr lvl="1"/>
            <a:r>
              <a:rPr lang="en-US" dirty="0"/>
              <a:t>Throws </a:t>
            </a:r>
            <a:r>
              <a:rPr lang="en-US" dirty="0" err="1"/>
              <a:t>NoSuchElementException</a:t>
            </a:r>
            <a:r>
              <a:rPr lang="en-US" dirty="0"/>
              <a:t> when the queue is </a:t>
            </a:r>
            <a:r>
              <a:rPr lang="en-US" dirty="0" err="1"/>
              <a:t>impty</a:t>
            </a:r>
            <a:r>
              <a:rPr lang="en-US" dirty="0"/>
              <a:t>.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removes and returns the head of the queue. </a:t>
            </a:r>
          </a:p>
          <a:p>
            <a:pPr lvl="1"/>
            <a:r>
              <a:rPr lang="en-US" dirty="0"/>
              <a:t>It returns null if the queue is empty.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return number of elements in the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9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D677-9FF0-483A-824C-37D02F1D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C2E4-4CD5-439C-82E4-A7A9FA9A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PriorityQueue</a:t>
            </a:r>
            <a:r>
              <a:rPr lang="en-US" dirty="0"/>
              <a:t> orders elements by their natural ordering. </a:t>
            </a:r>
          </a:p>
          <a:p>
            <a:r>
              <a:rPr lang="en-US" dirty="0"/>
              <a:t>Elements are inserted in priority order such that the highest-priority element (i.e., the largest value) will be the first element removed from the </a:t>
            </a:r>
            <a:r>
              <a:rPr lang="en-US" dirty="0" err="1"/>
              <a:t>PriorityQueue</a:t>
            </a:r>
            <a:r>
              <a:rPr lang="en-US" dirty="0"/>
              <a:t>. </a:t>
            </a:r>
          </a:p>
          <a:p>
            <a:r>
              <a:rPr lang="en-US" dirty="0"/>
              <a:t>Common </a:t>
            </a:r>
            <a:r>
              <a:rPr lang="en-US" dirty="0" err="1"/>
              <a:t>PriorityQueue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offer </a:t>
            </a:r>
          </a:p>
          <a:p>
            <a:pPr lvl="2"/>
            <a:r>
              <a:rPr lang="en-US" dirty="0"/>
              <a:t>insert an element at the appropriate location based on priority order</a:t>
            </a:r>
          </a:p>
          <a:p>
            <a:pPr lvl="1"/>
            <a:r>
              <a:rPr lang="en-US" dirty="0"/>
              <a:t>Poll</a:t>
            </a:r>
          </a:p>
          <a:p>
            <a:pPr lvl="2"/>
            <a:r>
              <a:rPr lang="en-US" dirty="0"/>
              <a:t>remove the highest-priority element of the priority queue</a:t>
            </a:r>
          </a:p>
          <a:p>
            <a:pPr lvl="1"/>
            <a:r>
              <a:rPr lang="en-US" dirty="0"/>
              <a:t>Peek</a:t>
            </a:r>
          </a:p>
          <a:p>
            <a:pPr lvl="2"/>
            <a:r>
              <a:rPr lang="en-US" dirty="0"/>
              <a:t>get a reference to the highest-priority element of the priority queue</a:t>
            </a:r>
          </a:p>
          <a:p>
            <a:pPr lvl="1"/>
            <a:r>
              <a:rPr lang="en-US" dirty="0"/>
              <a:t>Clear</a:t>
            </a:r>
          </a:p>
          <a:p>
            <a:pPr lvl="2"/>
            <a:r>
              <a:rPr lang="en-US" dirty="0"/>
              <a:t>remove all elements in the priority queue  </a:t>
            </a:r>
          </a:p>
          <a:p>
            <a:pPr lvl="1"/>
            <a:r>
              <a:rPr lang="en-US" dirty="0"/>
              <a:t>Size</a:t>
            </a:r>
          </a:p>
          <a:p>
            <a:pPr lvl="2"/>
            <a:r>
              <a:rPr lang="en-US" dirty="0"/>
              <a:t>get the number of elements in the queue. </a:t>
            </a:r>
          </a:p>
        </p:txBody>
      </p:sp>
    </p:spTree>
    <p:extLst>
      <p:ext uri="{BB962C8B-B14F-4D97-AF65-F5344CB8AC3E}">
        <p14:creationId xmlns:p14="http://schemas.microsoft.com/office/powerpoint/2010/main" val="188406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6DAA-47DB-4FA9-8497-EAC0F209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97D8-8CB7-49E2-8B70-B86B8123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of unique elements</a:t>
            </a:r>
          </a:p>
          <a:p>
            <a:r>
              <a:rPr lang="en-US" dirty="0"/>
              <a:t>HashSet and </a:t>
            </a:r>
            <a:r>
              <a:rPr lang="en-US" dirty="0" err="1"/>
              <a:t>TreeSet</a:t>
            </a:r>
            <a:r>
              <a:rPr lang="en-US" dirty="0"/>
              <a:t>. </a:t>
            </a:r>
          </a:p>
          <a:p>
            <a:r>
              <a:rPr lang="en-US" dirty="0"/>
              <a:t>HashSet stores its elements in a hash table</a:t>
            </a:r>
          </a:p>
          <a:p>
            <a:r>
              <a:rPr lang="en-US" dirty="0" err="1"/>
              <a:t>TreeSet</a:t>
            </a:r>
            <a:r>
              <a:rPr lang="en-US" dirty="0"/>
              <a:t> stores its elements in a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6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B126-92DF-4859-AE0E-45F7F411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BFD6-5D69-45EE-8882-23383815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SortedSet</a:t>
            </a:r>
            <a:r>
              <a:rPr lang="en-US" dirty="0"/>
              <a:t> interface </a:t>
            </a:r>
          </a:p>
          <a:p>
            <a:pPr lvl="1"/>
            <a:r>
              <a:rPr lang="en-US" dirty="0"/>
              <a:t>extends Set</a:t>
            </a:r>
          </a:p>
          <a:p>
            <a:pPr lvl="1"/>
            <a:r>
              <a:rPr lang="en-US" dirty="0"/>
              <a:t>Sets that maintain their elements in sorted order. </a:t>
            </a:r>
          </a:p>
          <a:p>
            <a:r>
              <a:rPr lang="en-US" dirty="0"/>
              <a:t>Class </a:t>
            </a:r>
            <a:r>
              <a:rPr lang="en-US" dirty="0" err="1"/>
              <a:t>TreeSet</a:t>
            </a:r>
            <a:r>
              <a:rPr lang="en-US" dirty="0"/>
              <a:t> implements </a:t>
            </a:r>
            <a:r>
              <a:rPr lang="en-US" dirty="0" err="1"/>
              <a:t>SortedSet</a:t>
            </a:r>
            <a:r>
              <a:rPr lang="en-US" dirty="0"/>
              <a:t>.  </a:t>
            </a:r>
          </a:p>
          <a:p>
            <a:r>
              <a:rPr lang="en-US" dirty="0" err="1"/>
              <a:t>TreeSet</a:t>
            </a:r>
            <a:r>
              <a:rPr lang="en-US" dirty="0"/>
              <a:t> methods </a:t>
            </a:r>
          </a:p>
          <a:p>
            <a:pPr lvl="1"/>
            <a:r>
              <a:rPr lang="en-US" dirty="0" err="1"/>
              <a:t>headSet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gets a subset of the </a:t>
            </a:r>
            <a:r>
              <a:rPr lang="en-US" dirty="0" err="1"/>
              <a:t>TreeSet</a:t>
            </a:r>
            <a:r>
              <a:rPr lang="en-US" dirty="0"/>
              <a:t> in which every element is less than the specified value. </a:t>
            </a:r>
          </a:p>
          <a:p>
            <a:pPr lvl="1"/>
            <a:r>
              <a:rPr lang="en-US" dirty="0" err="1"/>
              <a:t>tailSet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gets a subset in which each element is greater than or equal to the specified value.</a:t>
            </a:r>
          </a:p>
          <a:p>
            <a:pPr lvl="1"/>
            <a:r>
              <a:rPr lang="en-US" dirty="0"/>
              <a:t>first, last </a:t>
            </a:r>
          </a:p>
          <a:p>
            <a:pPr lvl="2"/>
            <a:r>
              <a:rPr lang="en-US" dirty="0"/>
              <a:t>get the smallest and largest elements of the set, respectively.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09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B670-68E2-4439-9F38-860B1CAF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125F-91F8-4BEA-88DE-C0DF5F51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hash table for storage. </a:t>
            </a:r>
          </a:p>
          <a:p>
            <a:pPr lvl="1"/>
            <a:r>
              <a:rPr lang="en-US" dirty="0"/>
              <a:t>Inherits the </a:t>
            </a:r>
            <a:r>
              <a:rPr lang="en-US" dirty="0" err="1"/>
              <a:t>AbstractSet</a:t>
            </a:r>
            <a:r>
              <a:rPr lang="en-US" dirty="0"/>
              <a:t> class and implements Set interface.</a:t>
            </a:r>
          </a:p>
          <a:p>
            <a:r>
              <a:rPr lang="en-US" dirty="0"/>
              <a:t>Contains unique elements only.</a:t>
            </a:r>
          </a:p>
          <a:p>
            <a:r>
              <a:rPr lang="en-US" dirty="0"/>
              <a:t>Allows null value.</a:t>
            </a:r>
          </a:p>
          <a:p>
            <a:r>
              <a:rPr lang="en-US" dirty="0"/>
              <a:t>Not synchronized.</a:t>
            </a:r>
          </a:p>
          <a:p>
            <a:r>
              <a:rPr lang="en-US" dirty="0"/>
              <a:t>Elements inserted by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  <a:p>
            <a:r>
              <a:rPr lang="en-US" dirty="0"/>
              <a:t>Default capacity = 16</a:t>
            </a:r>
          </a:p>
          <a:p>
            <a:r>
              <a:rPr lang="en-US" dirty="0"/>
              <a:t>Default load factor = 0.75</a:t>
            </a:r>
          </a:p>
        </p:txBody>
      </p:sp>
    </p:spTree>
    <p:extLst>
      <p:ext uri="{BB962C8B-B14F-4D97-AF65-F5344CB8AC3E}">
        <p14:creationId xmlns:p14="http://schemas.microsoft.com/office/powerpoint/2010/main" val="262029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A361-CA3E-4BEC-8A8D-05F5016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D7AC-7A9B-4CEA-9E44-8F4D6B71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is a high-speed scheme for converting keys into unique array indices. </a:t>
            </a:r>
          </a:p>
          <a:p>
            <a:r>
              <a:rPr lang="en-US" dirty="0"/>
              <a:t>The load factor is the ratio of the number of occupied cells in the hash table to the total number of cells in the hash table. </a:t>
            </a:r>
          </a:p>
          <a:p>
            <a:pPr lvl="2"/>
            <a:r>
              <a:rPr lang="en-US" dirty="0" err="1"/>
              <a:t>CellsOccupied</a:t>
            </a:r>
            <a:r>
              <a:rPr lang="en-US" dirty="0"/>
              <a:t> / </a:t>
            </a:r>
            <a:r>
              <a:rPr lang="en-US" dirty="0" err="1"/>
              <a:t>totalCells</a:t>
            </a:r>
            <a:endParaRPr lang="en-US" dirty="0"/>
          </a:p>
          <a:p>
            <a:r>
              <a:rPr lang="en-US" dirty="0"/>
              <a:t>A hash table’s load factor affects the performance of hashing schemes. </a:t>
            </a:r>
          </a:p>
          <a:p>
            <a:r>
              <a:rPr lang="en-US" dirty="0"/>
              <a:t>The closer this ratio gets to 1.0, the greater the chance of collisions.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3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3A6-04EA-44F6-BCDF-DF3384F4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2730-B974-4D63-BE83-784D86F4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load factor</a:t>
            </a:r>
          </a:p>
          <a:p>
            <a:pPr lvl="1"/>
            <a:r>
              <a:rPr lang="en-US" dirty="0"/>
              <a:t>Better memory utilization</a:t>
            </a:r>
          </a:p>
          <a:p>
            <a:pPr lvl="2"/>
            <a:r>
              <a:rPr lang="en-US" dirty="0"/>
              <a:t>Not many unused hashing indices</a:t>
            </a:r>
          </a:p>
          <a:p>
            <a:pPr lvl="1"/>
            <a:r>
              <a:rPr lang="en-US" dirty="0"/>
              <a:t>Slower program execution</a:t>
            </a:r>
          </a:p>
          <a:p>
            <a:pPr lvl="2"/>
            <a:r>
              <a:rPr lang="en-US" dirty="0"/>
              <a:t>Higher chance of collisions</a:t>
            </a:r>
          </a:p>
          <a:p>
            <a:r>
              <a:rPr lang="en-US" dirty="0"/>
              <a:t>Low load factor</a:t>
            </a:r>
          </a:p>
          <a:p>
            <a:pPr lvl="1"/>
            <a:r>
              <a:rPr lang="en-US" dirty="0"/>
              <a:t>Poorer memory utilization</a:t>
            </a:r>
          </a:p>
          <a:p>
            <a:pPr lvl="2"/>
            <a:r>
              <a:rPr lang="en-US" dirty="0"/>
              <a:t>Many unused hashing indices</a:t>
            </a:r>
          </a:p>
          <a:p>
            <a:pPr lvl="1"/>
            <a:r>
              <a:rPr lang="en-US" dirty="0"/>
              <a:t>Faster program execution</a:t>
            </a:r>
          </a:p>
          <a:p>
            <a:pPr lvl="2"/>
            <a:r>
              <a:rPr lang="en-US" dirty="0"/>
              <a:t>Lower chance of collisions</a:t>
            </a:r>
          </a:p>
        </p:txBody>
      </p:sp>
    </p:spTree>
    <p:extLst>
      <p:ext uri="{BB962C8B-B14F-4D97-AF65-F5344CB8AC3E}">
        <p14:creationId xmlns:p14="http://schemas.microsoft.com/office/powerpoint/2010/main" val="2410978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6446-E790-48FA-902B-DF8814C2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vs Tree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054A-B1A4-4554-95C2-B87C8B32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HashSet </a:t>
            </a:r>
          </a:p>
          <a:p>
            <a:pPr lvl="1"/>
            <a:r>
              <a:rPr lang="en-US" dirty="0"/>
              <a:t>is much faster than </a:t>
            </a:r>
            <a:r>
              <a:rPr lang="en-US" dirty="0" err="1"/>
              <a:t>TreeSet</a:t>
            </a:r>
            <a:endParaRPr lang="en-US" dirty="0"/>
          </a:p>
          <a:p>
            <a:pPr lvl="1"/>
            <a:r>
              <a:rPr lang="en-US" dirty="0"/>
              <a:t>does not guarantee ordering</a:t>
            </a:r>
          </a:p>
          <a:p>
            <a:pPr lvl="1"/>
            <a:r>
              <a:rPr lang="en-US" dirty="0"/>
              <a:t>performance depends capacity and the load factor</a:t>
            </a:r>
          </a:p>
          <a:p>
            <a:r>
              <a:rPr lang="en-US" dirty="0" err="1"/>
              <a:t>TreeSet</a:t>
            </a:r>
            <a:endParaRPr lang="en-US" dirty="0"/>
          </a:p>
          <a:p>
            <a:pPr lvl="1"/>
            <a:r>
              <a:rPr lang="en-US" dirty="0"/>
              <a:t>guarantees log(n) time basic operations (</a:t>
            </a:r>
          </a:p>
          <a:p>
            <a:pPr lvl="2"/>
            <a:r>
              <a:rPr lang="en-US" dirty="0"/>
              <a:t>add, remove and contains</a:t>
            </a:r>
          </a:p>
          <a:p>
            <a:pPr lvl="1"/>
            <a:r>
              <a:rPr lang="en-US" dirty="0"/>
              <a:t>guarantees elements of sorted</a:t>
            </a:r>
          </a:p>
          <a:p>
            <a:pPr lvl="1"/>
            <a:r>
              <a:rPr lang="en-US" dirty="0"/>
              <a:t>offers additional seek and retrieval features</a:t>
            </a:r>
          </a:p>
          <a:p>
            <a:r>
              <a:rPr lang="en-US" dirty="0"/>
              <a:t>Both HashSet and </a:t>
            </a:r>
            <a:r>
              <a:rPr lang="en-US" dirty="0" err="1"/>
              <a:t>TreeSet</a:t>
            </a:r>
            <a:r>
              <a:rPr lang="en-US" dirty="0"/>
              <a:t> guarantee </a:t>
            </a:r>
          </a:p>
          <a:p>
            <a:pPr lvl="1"/>
            <a:r>
              <a:rPr lang="en-US" dirty="0"/>
              <a:t>Unique values</a:t>
            </a:r>
          </a:p>
        </p:txBody>
      </p:sp>
    </p:spTree>
    <p:extLst>
      <p:ext uri="{BB962C8B-B14F-4D97-AF65-F5344CB8AC3E}">
        <p14:creationId xmlns:p14="http://schemas.microsoft.com/office/powerpoint/2010/main" val="966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C68-9E5C-40A4-9F81-3F3F39ED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DD31B-C907-4E89-98C1-3BF03CC14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1839119"/>
            <a:ext cx="100107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18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32CD-F0FF-4BA1-9390-CAE87C26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CE6F-78CA-49EC-92C2-BE24EA28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key-value pair</a:t>
            </a:r>
          </a:p>
          <a:p>
            <a:r>
              <a:rPr lang="en-US" dirty="0"/>
              <a:t>Keys must be unique, but the values need not</a:t>
            </a:r>
          </a:p>
          <a:p>
            <a:r>
              <a:rPr lang="en-US" dirty="0"/>
              <a:t>If a Map contains both unique keys and unique values</a:t>
            </a:r>
          </a:p>
          <a:p>
            <a:pPr lvl="1"/>
            <a:r>
              <a:rPr lang="en-US" dirty="0"/>
              <a:t>deemed one-to-one mapping. </a:t>
            </a:r>
          </a:p>
          <a:p>
            <a:r>
              <a:rPr lang="en-US" dirty="0"/>
              <a:t>If only the keys unique</a:t>
            </a:r>
          </a:p>
          <a:p>
            <a:pPr lvl="1"/>
            <a:r>
              <a:rPr lang="en-US" dirty="0"/>
              <a:t>Deemed many-to-one mapping—many keys can map to one value. </a:t>
            </a:r>
          </a:p>
          <a:p>
            <a:r>
              <a:rPr lang="en-US" dirty="0"/>
              <a:t>Three of the several classes that implement interface Map are </a:t>
            </a:r>
            <a:r>
              <a:rPr lang="en-US" dirty="0" err="1"/>
              <a:t>Hashtable</a:t>
            </a:r>
            <a:r>
              <a:rPr lang="en-US" dirty="0"/>
              <a:t>, HashMap and </a:t>
            </a:r>
            <a:r>
              <a:rPr lang="en-US" dirty="0" err="1"/>
              <a:t>TreeMap</a:t>
            </a:r>
            <a:r>
              <a:rPr lang="en-US" dirty="0"/>
              <a:t>. </a:t>
            </a:r>
          </a:p>
          <a:p>
            <a:r>
              <a:rPr lang="en-US" dirty="0" err="1"/>
              <a:t>Hashtables</a:t>
            </a:r>
            <a:r>
              <a:rPr lang="en-US" dirty="0"/>
              <a:t> and </a:t>
            </a:r>
            <a:r>
              <a:rPr lang="en-US" dirty="0" err="1"/>
              <a:t>HashMaps</a:t>
            </a:r>
            <a:r>
              <a:rPr lang="en-US" dirty="0"/>
              <a:t> store elements in hash tables, and </a:t>
            </a:r>
            <a:r>
              <a:rPr lang="en-US" dirty="0" err="1"/>
              <a:t>TreeMaps</a:t>
            </a:r>
            <a:r>
              <a:rPr lang="en-US" dirty="0"/>
              <a:t> store elements in trees.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2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8A7-783F-4C0F-9DAF-B23A6F99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31BF-0587-4BE0-9B66-72B76D80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SortedMap</a:t>
            </a:r>
            <a:r>
              <a:rPr lang="en-US" dirty="0"/>
              <a:t> extends Map </a:t>
            </a:r>
          </a:p>
          <a:p>
            <a:pPr lvl="1"/>
            <a:r>
              <a:rPr lang="en-US" dirty="0"/>
              <a:t>maintains its keys in sorted order—either the elements’ natural order or an order specified by a Comparator. </a:t>
            </a:r>
          </a:p>
          <a:p>
            <a:r>
              <a:rPr lang="en-US" dirty="0"/>
              <a:t>Class </a:t>
            </a:r>
            <a:r>
              <a:rPr lang="en-US" dirty="0" err="1"/>
              <a:t>TreeMap</a:t>
            </a:r>
            <a:r>
              <a:rPr lang="en-US" dirty="0"/>
              <a:t> implements </a:t>
            </a:r>
            <a:r>
              <a:rPr lang="en-US" dirty="0" err="1"/>
              <a:t>SortedMap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6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EE7B-9A2F-4EDC-83AA-48F78042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521D-8AA9-43C4-8D04-9BA6EED2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containsKey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determines whether a key is in a map.</a:t>
            </a:r>
          </a:p>
          <a:p>
            <a:r>
              <a:rPr lang="en-US" dirty="0"/>
              <a:t>put </a:t>
            </a:r>
          </a:p>
          <a:p>
            <a:pPr lvl="1"/>
            <a:r>
              <a:rPr lang="en-US" dirty="0"/>
              <a:t>creates a new entry or replaces an existing entry’s value. </a:t>
            </a:r>
          </a:p>
          <a:p>
            <a:pPr lvl="1"/>
            <a:r>
              <a:rPr lang="en-US" dirty="0"/>
              <a:t>returns the key’s prior associated value, or null if the key was not in the map.</a:t>
            </a:r>
          </a:p>
          <a:p>
            <a:r>
              <a:rPr lang="en-US" dirty="0"/>
              <a:t>get </a:t>
            </a:r>
          </a:p>
          <a:p>
            <a:pPr lvl="1"/>
            <a:r>
              <a:rPr lang="en-US" dirty="0"/>
              <a:t>obtain the specified key’s associated value in the map. </a:t>
            </a:r>
          </a:p>
          <a:p>
            <a:r>
              <a:rPr lang="en-US" dirty="0"/>
              <a:t>size </a:t>
            </a:r>
          </a:p>
          <a:p>
            <a:pPr lvl="1"/>
            <a:r>
              <a:rPr lang="en-US" dirty="0"/>
              <a:t>returns the number of key/value pairs in the Map. </a:t>
            </a:r>
          </a:p>
          <a:p>
            <a:r>
              <a:rPr lang="en-US" dirty="0" err="1"/>
              <a:t>isEmpty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returns a </a:t>
            </a:r>
            <a:r>
              <a:rPr lang="en-US" dirty="0" err="1"/>
              <a:t>boolean</a:t>
            </a:r>
            <a:r>
              <a:rPr lang="en-US" dirty="0"/>
              <a:t> indicating whether the Map is empty.</a:t>
            </a:r>
          </a:p>
          <a:p>
            <a:r>
              <a:rPr lang="en-US" b="1" dirty="0"/>
              <a:t>HashMap</a:t>
            </a:r>
            <a:r>
              <a:rPr lang="en-US" dirty="0"/>
              <a:t> method </a:t>
            </a:r>
            <a:r>
              <a:rPr lang="en-US" dirty="0" err="1"/>
              <a:t>keySet</a:t>
            </a:r>
            <a:r>
              <a:rPr lang="en-US" dirty="0"/>
              <a:t> returns a set of the keys.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2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E91-54E0-4590-9E9B-9C9E5151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and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BE22-1029-427A-ABA6-B40BB9D9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primitive type has a corresponding type-wrapper class</a:t>
            </a:r>
          </a:p>
          <a:p>
            <a:pPr lvl="1"/>
            <a:r>
              <a:rPr lang="en-US" dirty="0"/>
              <a:t>Boolean, Byte, Character, Double, Float, Integer, Long and Short.</a:t>
            </a:r>
          </a:p>
          <a:p>
            <a:pPr lvl="2"/>
            <a:r>
              <a:rPr lang="en-US" dirty="0" err="1"/>
              <a:t>Java.lang</a:t>
            </a:r>
            <a:r>
              <a:rPr lang="en-US" dirty="0"/>
              <a:t> package </a:t>
            </a:r>
          </a:p>
          <a:p>
            <a:r>
              <a:rPr lang="en-US" dirty="0"/>
              <a:t>Enables you to manipulate primitive-type values as objects. </a:t>
            </a:r>
          </a:p>
          <a:p>
            <a:r>
              <a:rPr lang="en-US" dirty="0"/>
              <a:t>Collections cannot manipulate variables of primitive types. </a:t>
            </a:r>
          </a:p>
          <a:p>
            <a:r>
              <a:rPr lang="en-US" dirty="0"/>
              <a:t>Collection data types need type-wrapper classes</a:t>
            </a:r>
          </a:p>
          <a:p>
            <a:r>
              <a:rPr lang="en-US" dirty="0"/>
              <a:t>Each of the numeric type-wrapper classes extends class Number. </a:t>
            </a:r>
          </a:p>
          <a:p>
            <a:r>
              <a:rPr lang="en-US" dirty="0"/>
              <a:t>Final classes</a:t>
            </a:r>
          </a:p>
          <a:p>
            <a:pPr lvl="1"/>
            <a:r>
              <a:rPr lang="en-US" dirty="0"/>
              <a:t>Cannot extend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2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E31B-74A4-48EF-B479-916411B6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12A0-C5E6-4FB1-BD0A-9E907E9C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Boxing converts a value of a primitive type to an object of type-wrapper class.</a:t>
            </a:r>
          </a:p>
          <a:p>
            <a:r>
              <a:rPr lang="en-US" dirty="0"/>
              <a:t>Unboxing converts an object of a type-wrapper class to a value primitive type.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Integer[] </a:t>
            </a:r>
            <a:r>
              <a:rPr lang="en-US" dirty="0" err="1"/>
              <a:t>integerArray</a:t>
            </a:r>
            <a:r>
              <a:rPr lang="en-US" dirty="0"/>
              <a:t> = new Integer[5]; </a:t>
            </a:r>
            <a:br>
              <a:rPr lang="en-US" dirty="0"/>
            </a:br>
            <a:r>
              <a:rPr lang="en-US" dirty="0"/>
              <a:t>// assign Integer 10 to </a:t>
            </a:r>
            <a:r>
              <a:rPr lang="en-US" dirty="0" err="1"/>
              <a:t>integerArray</a:t>
            </a:r>
            <a:r>
              <a:rPr lang="en-US" dirty="0"/>
              <a:t>[ 0 ] </a:t>
            </a:r>
            <a:br>
              <a:rPr lang="en-US" dirty="0"/>
            </a:br>
            <a:r>
              <a:rPr lang="en-US" dirty="0" err="1"/>
              <a:t>integerArray</a:t>
            </a:r>
            <a:r>
              <a:rPr lang="en-US" dirty="0"/>
              <a:t>[0] = 10;  //boxing</a:t>
            </a:r>
            <a:br>
              <a:rPr lang="en-US" dirty="0"/>
            </a:br>
            <a:r>
              <a:rPr lang="en-US" dirty="0"/>
              <a:t>// get int value of Integer </a:t>
            </a:r>
            <a:br>
              <a:rPr lang="en-US" dirty="0"/>
            </a:br>
            <a:r>
              <a:rPr lang="en-US" dirty="0"/>
              <a:t>int value = </a:t>
            </a:r>
            <a:r>
              <a:rPr lang="en-US" dirty="0" err="1"/>
              <a:t>integerArray</a:t>
            </a:r>
            <a:r>
              <a:rPr lang="en-US" dirty="0"/>
              <a:t>[0];  //unboxing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1FFB-574B-4F5D-B622-4386286E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Collection &amp; Class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BD4D-2058-488E-8C54-CDE6E425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Collection contains bulk operations for adding, clearing and comparing objects in a collection. </a:t>
            </a:r>
          </a:p>
          <a:p>
            <a:r>
              <a:rPr lang="en-US" dirty="0"/>
              <a:t>A Collection can be converted to an array. </a:t>
            </a:r>
          </a:p>
          <a:p>
            <a:r>
              <a:rPr lang="en-US" dirty="0"/>
              <a:t>Interface Collection provides a method that returns an Iterator object, which allows a program to walk through the collection and remove elements from the collection during the iteration. </a:t>
            </a:r>
          </a:p>
          <a:p>
            <a:r>
              <a:rPr lang="en-US" dirty="0"/>
              <a:t>Class Collections provides static methods that search, sort and perform other operations on collections.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3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19FE-9D68-4079-A8BB-E806E157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3569-4563-4A69-B82E-C5EE6ED0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Ordered Collection that can contain duplicate elements. </a:t>
            </a:r>
          </a:p>
          <a:p>
            <a:r>
              <a:rPr lang="en-US" dirty="0"/>
              <a:t>Indices are zero based.</a:t>
            </a:r>
          </a:p>
          <a:p>
            <a:r>
              <a:rPr lang="en-US" dirty="0"/>
              <a:t>Inherits methods from Collection</a:t>
            </a:r>
          </a:p>
          <a:p>
            <a:r>
              <a:rPr lang="en-US" dirty="0"/>
              <a:t>Contains methods for</a:t>
            </a:r>
          </a:p>
          <a:p>
            <a:pPr lvl="1"/>
            <a:r>
              <a:rPr lang="en-US" dirty="0"/>
              <a:t>Manipulating elements via their indices</a:t>
            </a:r>
          </a:p>
          <a:p>
            <a:pPr lvl="1"/>
            <a:r>
              <a:rPr lang="en-US" dirty="0"/>
              <a:t>Manipulating a specified range of elements</a:t>
            </a:r>
          </a:p>
          <a:p>
            <a:pPr lvl="1"/>
            <a:r>
              <a:rPr lang="en-US" dirty="0"/>
              <a:t>Searching for elements </a:t>
            </a:r>
          </a:p>
          <a:p>
            <a:pPr lvl="1"/>
            <a:r>
              <a:rPr lang="en-US" dirty="0"/>
              <a:t>Obtaining a List Iterator to access the elements.</a:t>
            </a:r>
          </a:p>
          <a:p>
            <a:r>
              <a:rPr lang="en-US" dirty="0"/>
              <a:t>Interface List is implemented by several classes, including </a:t>
            </a:r>
            <a:r>
              <a:rPr lang="en-US" dirty="0" err="1"/>
              <a:t>ArrayList</a:t>
            </a:r>
            <a:r>
              <a:rPr lang="en-US" dirty="0"/>
              <a:t>, LinkedList and Vector. </a:t>
            </a:r>
          </a:p>
          <a:p>
            <a:r>
              <a:rPr lang="en-US" dirty="0"/>
              <a:t>Autoboxing occurs when you add primitive-type values to objects of these classes, because they store only references to objects.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7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4F6F-7F90-458C-96FC-458D262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 Derived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BE08-A46C-40E3-B973-A40E307E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ArrayList</a:t>
            </a:r>
            <a:r>
              <a:rPr lang="en-US" dirty="0"/>
              <a:t> &amp; Vector are resizable-array implementations of List. </a:t>
            </a:r>
          </a:p>
          <a:p>
            <a:r>
              <a:rPr lang="en-US" dirty="0"/>
              <a:t>Inserting an element between existing elements of an </a:t>
            </a:r>
            <a:r>
              <a:rPr lang="en-US" dirty="0" err="1"/>
              <a:t>ArrayList</a:t>
            </a:r>
            <a:r>
              <a:rPr lang="en-US" dirty="0"/>
              <a:t> or Vector is an inefficient operation. </a:t>
            </a:r>
          </a:p>
          <a:p>
            <a:r>
              <a:rPr lang="en-US" dirty="0"/>
              <a:t>A LinkedList enables efficient insertion (or removal) of elements in the middle of a collection, but is much less efficient than an </a:t>
            </a:r>
            <a:r>
              <a:rPr lang="en-US" dirty="0" err="1"/>
              <a:t>ArrayList</a:t>
            </a:r>
            <a:r>
              <a:rPr lang="en-US" dirty="0"/>
              <a:t> for jumping to a specific element in the collection. </a:t>
            </a:r>
          </a:p>
          <a:p>
            <a:r>
              <a:rPr lang="en-US" dirty="0"/>
              <a:t>The primary difference between </a:t>
            </a:r>
            <a:r>
              <a:rPr lang="en-US" dirty="0" err="1"/>
              <a:t>ArrayList</a:t>
            </a:r>
            <a:r>
              <a:rPr lang="en-US" dirty="0"/>
              <a:t> and Vector is that operations on Vectors are synchronized by default, whereas those on </a:t>
            </a:r>
            <a:r>
              <a:rPr lang="en-US" dirty="0" err="1"/>
              <a:t>ArrayLists</a:t>
            </a:r>
            <a:r>
              <a:rPr lang="en-US" dirty="0"/>
              <a:t> are not. </a:t>
            </a:r>
          </a:p>
          <a:p>
            <a:pPr lvl="1"/>
            <a:r>
              <a:rPr lang="en-US" dirty="0"/>
              <a:t>Unsynchronized collections provide better performance than synchronized ones. </a:t>
            </a:r>
          </a:p>
          <a:p>
            <a:r>
              <a:rPr lang="en-US" dirty="0"/>
              <a:t>For this reason, </a:t>
            </a:r>
            <a:r>
              <a:rPr lang="en-US" dirty="0" err="1"/>
              <a:t>ArrayList</a:t>
            </a:r>
            <a:r>
              <a:rPr lang="en-US" dirty="0"/>
              <a:t> is typically preferred over Vector in programs that do not share a collection among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7797-359F-4BBB-8AD9-06B5905D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and Iterator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A690-1D38-417C-BD57-3F7CA55B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methods </a:t>
            </a:r>
          </a:p>
          <a:p>
            <a:pPr lvl="1"/>
            <a:r>
              <a:rPr lang="en-US" dirty="0"/>
              <a:t>add </a:t>
            </a:r>
          </a:p>
          <a:p>
            <a:pPr lvl="2"/>
            <a:r>
              <a:rPr lang="en-US" dirty="0"/>
              <a:t>adds an item to the end of a list. </a:t>
            </a:r>
          </a:p>
          <a:p>
            <a:pPr lvl="1"/>
            <a:r>
              <a:rPr lang="en-US" dirty="0"/>
              <a:t>size </a:t>
            </a:r>
          </a:p>
          <a:p>
            <a:pPr lvl="2"/>
            <a:r>
              <a:rPr lang="en-US" dirty="0"/>
              <a:t>returns the number of elements. </a:t>
            </a:r>
          </a:p>
          <a:p>
            <a:pPr lvl="1"/>
            <a:r>
              <a:rPr lang="en-US" dirty="0"/>
              <a:t>get </a:t>
            </a:r>
          </a:p>
          <a:p>
            <a:pPr lvl="2"/>
            <a:r>
              <a:rPr lang="en-US" dirty="0"/>
              <a:t>retrieves an individual element’s value from the specified index. </a:t>
            </a:r>
          </a:p>
          <a:p>
            <a:r>
              <a:rPr lang="en-US" dirty="0"/>
              <a:t>Collection method</a:t>
            </a:r>
          </a:p>
          <a:p>
            <a:pPr lvl="1"/>
            <a:r>
              <a:rPr lang="en-US" dirty="0"/>
              <a:t>Iterator</a:t>
            </a:r>
          </a:p>
          <a:p>
            <a:pPr lvl="2"/>
            <a:r>
              <a:rPr lang="en-US" dirty="0"/>
              <a:t> gets an Iterator for a Collection.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1730</Words>
  <Application>Microsoft Office PowerPoint</Application>
  <PresentationFormat>Widescreen</PresentationFormat>
  <Paragraphs>260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Chapter 16 Summary</vt:lpstr>
      <vt:lpstr>Collection</vt:lpstr>
      <vt:lpstr>Collection List</vt:lpstr>
      <vt:lpstr>Collections and Primitive Data Types</vt:lpstr>
      <vt:lpstr>Boxing and Unboxing</vt:lpstr>
      <vt:lpstr>Interface Collection &amp; Class Collections</vt:lpstr>
      <vt:lpstr>List Interface</vt:lpstr>
      <vt:lpstr>List Interface Derived Classes</vt:lpstr>
      <vt:lpstr>ArrayList and Iterator </vt:lpstr>
      <vt:lpstr>ArrayList and Iterator </vt:lpstr>
      <vt:lpstr>LinkedList</vt:lpstr>
      <vt:lpstr>LinkedList</vt:lpstr>
      <vt:lpstr>LinkedList</vt:lpstr>
      <vt:lpstr>ArrayList vs LinkedList</vt:lpstr>
      <vt:lpstr>ArrayList vs LinkedList</vt:lpstr>
      <vt:lpstr>Lists  Arrays</vt:lpstr>
      <vt:lpstr>Collection Object Static Methods</vt:lpstr>
      <vt:lpstr>Collection Object Static Methods</vt:lpstr>
      <vt:lpstr>Notes about Collection Methods</vt:lpstr>
      <vt:lpstr>Queue Interface</vt:lpstr>
      <vt:lpstr>Queue Interface</vt:lpstr>
      <vt:lpstr>Queue Interface Methods</vt:lpstr>
      <vt:lpstr>Priority Queue Class</vt:lpstr>
      <vt:lpstr>Set Interface </vt:lpstr>
      <vt:lpstr>Set Interface </vt:lpstr>
      <vt:lpstr>HashSet Details</vt:lpstr>
      <vt:lpstr>Hashing</vt:lpstr>
      <vt:lpstr>Hashing</vt:lpstr>
      <vt:lpstr>HashSet vs Tree Set </vt:lpstr>
      <vt:lpstr>Map Interface</vt:lpstr>
      <vt:lpstr>Map Interface</vt:lpstr>
      <vt:lpstr>Map Interface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Summary</dc:title>
  <dc:creator>Ben Blanc</dc:creator>
  <cp:lastModifiedBy>Ben Blanc</cp:lastModifiedBy>
  <cp:revision>31</cp:revision>
  <dcterms:created xsi:type="dcterms:W3CDTF">2019-01-21T19:15:41Z</dcterms:created>
  <dcterms:modified xsi:type="dcterms:W3CDTF">2019-11-05T19:16:18Z</dcterms:modified>
</cp:coreProperties>
</file>