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0"/>
  </p:notesMasterIdLst>
  <p:sldIdLst>
    <p:sldId id="329" r:id="rId2"/>
    <p:sldId id="258" r:id="rId3"/>
    <p:sldId id="259" r:id="rId4"/>
    <p:sldId id="260" r:id="rId5"/>
    <p:sldId id="261" r:id="rId6"/>
    <p:sldId id="330" r:id="rId7"/>
    <p:sldId id="331" r:id="rId8"/>
    <p:sldId id="262" r:id="rId9"/>
    <p:sldId id="332" r:id="rId10"/>
    <p:sldId id="333" r:id="rId11"/>
    <p:sldId id="263" r:id="rId12"/>
    <p:sldId id="334" r:id="rId13"/>
    <p:sldId id="335" r:id="rId14"/>
    <p:sldId id="264" r:id="rId15"/>
    <p:sldId id="265" r:id="rId16"/>
    <p:sldId id="336" r:id="rId17"/>
    <p:sldId id="337" r:id="rId18"/>
    <p:sldId id="338" r:id="rId19"/>
    <p:sldId id="266" r:id="rId20"/>
    <p:sldId id="267" r:id="rId21"/>
    <p:sldId id="268" r:id="rId22"/>
    <p:sldId id="269" r:id="rId23"/>
    <p:sldId id="270" r:id="rId24"/>
    <p:sldId id="271" r:id="rId25"/>
    <p:sldId id="339" r:id="rId26"/>
    <p:sldId id="340" r:id="rId27"/>
    <p:sldId id="341" r:id="rId28"/>
    <p:sldId id="342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343" r:id="rId37"/>
    <p:sldId id="279" r:id="rId38"/>
    <p:sldId id="344" r:id="rId39"/>
    <p:sldId id="280" r:id="rId40"/>
    <p:sldId id="281" r:id="rId41"/>
    <p:sldId id="282" r:id="rId42"/>
    <p:sldId id="345" r:id="rId43"/>
    <p:sldId id="283" r:id="rId44"/>
    <p:sldId id="346" r:id="rId45"/>
    <p:sldId id="284" r:id="rId46"/>
    <p:sldId id="347" r:id="rId47"/>
    <p:sldId id="285" r:id="rId48"/>
    <p:sldId id="286" r:id="rId49"/>
    <p:sldId id="287" r:id="rId50"/>
    <p:sldId id="348" r:id="rId51"/>
    <p:sldId id="288" r:id="rId52"/>
    <p:sldId id="289" r:id="rId53"/>
    <p:sldId id="290" r:id="rId54"/>
    <p:sldId id="291" r:id="rId55"/>
    <p:sldId id="292" r:id="rId56"/>
    <p:sldId id="349" r:id="rId57"/>
    <p:sldId id="293" r:id="rId58"/>
    <p:sldId id="294" r:id="rId59"/>
    <p:sldId id="295" r:id="rId60"/>
    <p:sldId id="296" r:id="rId61"/>
    <p:sldId id="350" r:id="rId62"/>
    <p:sldId id="297" r:id="rId63"/>
    <p:sldId id="298" r:id="rId64"/>
    <p:sldId id="299" r:id="rId65"/>
    <p:sldId id="351" r:id="rId66"/>
    <p:sldId id="300" r:id="rId67"/>
    <p:sldId id="301" r:id="rId68"/>
    <p:sldId id="302" r:id="rId69"/>
    <p:sldId id="352" r:id="rId70"/>
    <p:sldId id="303" r:id="rId71"/>
    <p:sldId id="304" r:id="rId72"/>
    <p:sldId id="353" r:id="rId73"/>
    <p:sldId id="305" r:id="rId74"/>
    <p:sldId id="306" r:id="rId75"/>
    <p:sldId id="354" r:id="rId76"/>
    <p:sldId id="307" r:id="rId77"/>
    <p:sldId id="308" r:id="rId78"/>
    <p:sldId id="355" r:id="rId79"/>
    <p:sldId id="356" r:id="rId80"/>
    <p:sldId id="309" r:id="rId81"/>
    <p:sldId id="310" r:id="rId82"/>
    <p:sldId id="311" r:id="rId83"/>
    <p:sldId id="312" r:id="rId84"/>
    <p:sldId id="313" r:id="rId85"/>
    <p:sldId id="357" r:id="rId86"/>
    <p:sldId id="314" r:id="rId87"/>
    <p:sldId id="358" r:id="rId88"/>
    <p:sldId id="315" r:id="rId89"/>
    <p:sldId id="359" r:id="rId90"/>
    <p:sldId id="316" r:id="rId91"/>
    <p:sldId id="317" r:id="rId92"/>
    <p:sldId id="360" r:id="rId93"/>
    <p:sldId id="361" r:id="rId94"/>
    <p:sldId id="318" r:id="rId95"/>
    <p:sldId id="319" r:id="rId96"/>
    <p:sldId id="320" r:id="rId97"/>
    <p:sldId id="321" r:id="rId98"/>
    <p:sldId id="322" r:id="rId99"/>
    <p:sldId id="362" r:id="rId100"/>
    <p:sldId id="323" r:id="rId101"/>
    <p:sldId id="324" r:id="rId102"/>
    <p:sldId id="325" r:id="rId103"/>
    <p:sldId id="326" r:id="rId104"/>
    <p:sldId id="363" r:id="rId105"/>
    <p:sldId id="327" r:id="rId106"/>
    <p:sldId id="364" r:id="rId107"/>
    <p:sldId id="328" r:id="rId108"/>
    <p:sldId id="365" r:id="rId109"/>
  </p:sldIdLst>
  <p:sldSz cx="12192000" cy="6858000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466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115" Type="http://schemas.microsoft.com/office/2015/10/relationships/revisionInfo" Target="revisionInfo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7332883-F950-45F4-AB66-0EB796FF4D04}" type="datetimeFigureOut">
              <a:rPr lang="en-US" smtClean="0"/>
              <a:pPr/>
              <a:t>8/5/2017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9A16B928-8D0D-46A4-A964-AD9AE71274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986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Slide Image Placeholder 1">
            <a:extLst>
              <a:ext uri="{FF2B5EF4-FFF2-40B4-BE49-F238E27FC236}">
                <a16:creationId xmlns:a16="http://schemas.microsoft.com/office/drawing/2014/main" id="{DC9A462A-27BB-47E3-B458-3CD16C42055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7" name="Notes Placeholder 2">
            <a:extLst>
              <a:ext uri="{FF2B5EF4-FFF2-40B4-BE49-F238E27FC236}">
                <a16:creationId xmlns:a16="http://schemas.microsoft.com/office/drawing/2014/main" id="{10749876-CB66-4EA5-98CF-212A4BA848E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7812" name="Slide Number Placeholder 3">
            <a:extLst>
              <a:ext uri="{FF2B5EF4-FFF2-40B4-BE49-F238E27FC236}">
                <a16:creationId xmlns:a16="http://schemas.microsoft.com/office/drawing/2014/main" id="{AEE6F4F6-6705-4139-8092-7B2DC453D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0158D97-7267-47C8-A49F-C3A3D6A432CB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625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>
            <a:extLst>
              <a:ext uri="{FF2B5EF4-FFF2-40B4-BE49-F238E27FC236}">
                <a16:creationId xmlns:a16="http://schemas.microsoft.com/office/drawing/2014/main" id="{AE8C5471-A31C-4077-9FBD-957F30AC8C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Notes Placeholder 2">
            <a:extLst>
              <a:ext uri="{FF2B5EF4-FFF2-40B4-BE49-F238E27FC236}">
                <a16:creationId xmlns:a16="http://schemas.microsoft.com/office/drawing/2014/main" id="{673EC2BC-0A4E-4C18-ADBB-896EF4F7B6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3124" name="Slide Number Placeholder 3">
            <a:extLst>
              <a:ext uri="{FF2B5EF4-FFF2-40B4-BE49-F238E27FC236}">
                <a16:creationId xmlns:a16="http://schemas.microsoft.com/office/drawing/2014/main" id="{EDB07900-D843-44E0-8BDC-94E8DC8577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2F9F132-66A5-42C9-9A15-EAD4877C10E2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18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477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>
            <a:extLst>
              <a:ext uri="{FF2B5EF4-FFF2-40B4-BE49-F238E27FC236}">
                <a16:creationId xmlns:a16="http://schemas.microsoft.com/office/drawing/2014/main" id="{824C1871-D517-4117-A116-311D908CA6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Notes Placeholder 2">
            <a:extLst>
              <a:ext uri="{FF2B5EF4-FFF2-40B4-BE49-F238E27FC236}">
                <a16:creationId xmlns:a16="http://schemas.microsoft.com/office/drawing/2014/main" id="{71A13132-A4CE-4518-ACFF-C9296C720EC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3124" name="Slide Number Placeholder 3">
            <a:extLst>
              <a:ext uri="{FF2B5EF4-FFF2-40B4-BE49-F238E27FC236}">
                <a16:creationId xmlns:a16="http://schemas.microsoft.com/office/drawing/2014/main" id="{2F8107C4-7F6C-4531-A43D-D37622DE6F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6274D9E-02DE-480A-AA14-0F7092FB1F5A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25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023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>
            <a:extLst>
              <a:ext uri="{FF2B5EF4-FFF2-40B4-BE49-F238E27FC236}">
                <a16:creationId xmlns:a16="http://schemas.microsoft.com/office/drawing/2014/main" id="{1A5AF1C8-C7AC-4C18-847B-DA957F248C0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Notes Placeholder 2">
            <a:extLst>
              <a:ext uri="{FF2B5EF4-FFF2-40B4-BE49-F238E27FC236}">
                <a16:creationId xmlns:a16="http://schemas.microsoft.com/office/drawing/2014/main" id="{DE3D2E1D-8E48-4863-9619-4520465FCB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8244" name="Slide Number Placeholder 3">
            <a:extLst>
              <a:ext uri="{FF2B5EF4-FFF2-40B4-BE49-F238E27FC236}">
                <a16:creationId xmlns:a16="http://schemas.microsoft.com/office/drawing/2014/main" id="{4B9E7C2C-69E7-411B-99C8-C0AD1F37C5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1DF007C-C836-442F-8F46-BAE4BDEB825C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26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172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>
            <a:extLst>
              <a:ext uri="{FF2B5EF4-FFF2-40B4-BE49-F238E27FC236}">
                <a16:creationId xmlns:a16="http://schemas.microsoft.com/office/drawing/2014/main" id="{898F78A2-BD8C-4589-A2A1-DAAE86F0B84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Notes Placeholder 2">
            <a:extLst>
              <a:ext uri="{FF2B5EF4-FFF2-40B4-BE49-F238E27FC236}">
                <a16:creationId xmlns:a16="http://schemas.microsoft.com/office/drawing/2014/main" id="{D52D6A56-7D8F-487D-92D2-E9A8CA54E06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9268" name="Slide Number Placeholder 3">
            <a:extLst>
              <a:ext uri="{FF2B5EF4-FFF2-40B4-BE49-F238E27FC236}">
                <a16:creationId xmlns:a16="http://schemas.microsoft.com/office/drawing/2014/main" id="{1D1E8311-587B-466A-A4EC-F1E0056320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D17A109-199D-4998-B09A-3552D841BFC3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27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286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>
            <a:extLst>
              <a:ext uri="{FF2B5EF4-FFF2-40B4-BE49-F238E27FC236}">
                <a16:creationId xmlns:a16="http://schemas.microsoft.com/office/drawing/2014/main" id="{A7F95524-ED14-4818-8214-DFD8DB1B217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>
            <a:extLst>
              <a:ext uri="{FF2B5EF4-FFF2-40B4-BE49-F238E27FC236}">
                <a16:creationId xmlns:a16="http://schemas.microsoft.com/office/drawing/2014/main" id="{746702D2-3711-41D1-BB49-F57393DC6FC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4388" name="Slide Number Placeholder 3">
            <a:extLst>
              <a:ext uri="{FF2B5EF4-FFF2-40B4-BE49-F238E27FC236}">
                <a16:creationId xmlns:a16="http://schemas.microsoft.com/office/drawing/2014/main" id="{DFF27240-B2F7-48DF-932F-4E742B1BE1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30D97AB-4277-407A-AFDA-0BAB12898C16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28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628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>
            <a:extLst>
              <a:ext uri="{FF2B5EF4-FFF2-40B4-BE49-F238E27FC236}">
                <a16:creationId xmlns:a16="http://schemas.microsoft.com/office/drawing/2014/main" id="{1872BD1A-4220-494A-AC83-FC83C4417F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Notes Placeholder 2">
            <a:extLst>
              <a:ext uri="{FF2B5EF4-FFF2-40B4-BE49-F238E27FC236}">
                <a16:creationId xmlns:a16="http://schemas.microsoft.com/office/drawing/2014/main" id="{C797AA10-D5DC-41E8-94D4-A5025F6A5FA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7460" name="Slide Number Placeholder 3">
            <a:extLst>
              <a:ext uri="{FF2B5EF4-FFF2-40B4-BE49-F238E27FC236}">
                <a16:creationId xmlns:a16="http://schemas.microsoft.com/office/drawing/2014/main" id="{854B2A75-38B3-4EB2-87A9-B7426FD41C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0622CB6-0483-4D44-A1A5-CA470E75C4AC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36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756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>
            <a:extLst>
              <a:ext uri="{FF2B5EF4-FFF2-40B4-BE49-F238E27FC236}">
                <a16:creationId xmlns:a16="http://schemas.microsoft.com/office/drawing/2014/main" id="{9DFDA340-E1ED-4019-9CF0-4BE94357251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Notes Placeholder 2">
            <a:extLst>
              <a:ext uri="{FF2B5EF4-FFF2-40B4-BE49-F238E27FC236}">
                <a16:creationId xmlns:a16="http://schemas.microsoft.com/office/drawing/2014/main" id="{309EA742-114B-484A-AC95-0350B4448E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9508" name="Slide Number Placeholder 3">
            <a:extLst>
              <a:ext uri="{FF2B5EF4-FFF2-40B4-BE49-F238E27FC236}">
                <a16:creationId xmlns:a16="http://schemas.microsoft.com/office/drawing/2014/main" id="{70CE0221-32FE-44D0-A916-5959B32B1E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3685515-62FD-43D6-B8AE-7AB00B31FB98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38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4540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>
            <a:extLst>
              <a:ext uri="{FF2B5EF4-FFF2-40B4-BE49-F238E27FC236}">
                <a16:creationId xmlns:a16="http://schemas.microsoft.com/office/drawing/2014/main" id="{2C8B2878-E19A-4AB3-9F32-53B95BC520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Notes Placeholder 2">
            <a:extLst>
              <a:ext uri="{FF2B5EF4-FFF2-40B4-BE49-F238E27FC236}">
                <a16:creationId xmlns:a16="http://schemas.microsoft.com/office/drawing/2014/main" id="{02261D7D-435C-4D07-92F8-1002335385E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2580" name="Slide Number Placeholder 3">
            <a:extLst>
              <a:ext uri="{FF2B5EF4-FFF2-40B4-BE49-F238E27FC236}">
                <a16:creationId xmlns:a16="http://schemas.microsoft.com/office/drawing/2014/main" id="{3AE24282-3D6B-4F78-871F-4880760042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B6DBBF5-D12B-41E7-96E5-6D51CFA8ABAF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42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488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>
            <a:extLst>
              <a:ext uri="{FF2B5EF4-FFF2-40B4-BE49-F238E27FC236}">
                <a16:creationId xmlns:a16="http://schemas.microsoft.com/office/drawing/2014/main" id="{CF8A96F0-32F1-44A5-9F80-67112F6B681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>
            <a:extLst>
              <a:ext uri="{FF2B5EF4-FFF2-40B4-BE49-F238E27FC236}">
                <a16:creationId xmlns:a16="http://schemas.microsoft.com/office/drawing/2014/main" id="{D7C5D277-256A-41AA-BD6F-DB23C1D8F5C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5652" name="Slide Number Placeholder 3">
            <a:extLst>
              <a:ext uri="{FF2B5EF4-FFF2-40B4-BE49-F238E27FC236}">
                <a16:creationId xmlns:a16="http://schemas.microsoft.com/office/drawing/2014/main" id="{7F1F7BC1-EBB2-483E-B976-6A489649B5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DB3432C-34A7-4A5C-A202-41D40A1C6692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44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4223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>
            <a:extLst>
              <a:ext uri="{FF2B5EF4-FFF2-40B4-BE49-F238E27FC236}">
                <a16:creationId xmlns:a16="http://schemas.microsoft.com/office/drawing/2014/main" id="{D4DF5EDA-1A93-40EE-8DC3-983F4F0E54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Notes Placeholder 2">
            <a:extLst>
              <a:ext uri="{FF2B5EF4-FFF2-40B4-BE49-F238E27FC236}">
                <a16:creationId xmlns:a16="http://schemas.microsoft.com/office/drawing/2014/main" id="{AB61B6A0-6699-4A6A-8E1F-7174C51FE7E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8724" name="Slide Number Placeholder 3">
            <a:extLst>
              <a:ext uri="{FF2B5EF4-FFF2-40B4-BE49-F238E27FC236}">
                <a16:creationId xmlns:a16="http://schemas.microsoft.com/office/drawing/2014/main" id="{56F027D5-508D-408B-BBF2-BC50F229D2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01F130-9EB5-4846-A5CB-DEF8FF48ED4D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46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122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>
            <a:extLst>
              <a:ext uri="{FF2B5EF4-FFF2-40B4-BE49-F238E27FC236}">
                <a16:creationId xmlns:a16="http://schemas.microsoft.com/office/drawing/2014/main" id="{2A2F42A9-ED64-4BBB-AC02-4300E68DF2D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>
            <a:extLst>
              <a:ext uri="{FF2B5EF4-FFF2-40B4-BE49-F238E27FC236}">
                <a16:creationId xmlns:a16="http://schemas.microsoft.com/office/drawing/2014/main" id="{DA66688A-ECDE-4232-BC4D-1A7DA069374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9812" name="Slide Number Placeholder 3">
            <a:extLst>
              <a:ext uri="{FF2B5EF4-FFF2-40B4-BE49-F238E27FC236}">
                <a16:creationId xmlns:a16="http://schemas.microsoft.com/office/drawing/2014/main" id="{5FCB0870-EF76-4264-BD8B-BC6E24015B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9D6CF77-304E-4938-A9EA-C27144D96D41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6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8552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>
            <a:extLst>
              <a:ext uri="{FF2B5EF4-FFF2-40B4-BE49-F238E27FC236}">
                <a16:creationId xmlns:a16="http://schemas.microsoft.com/office/drawing/2014/main" id="{CEEAFB95-CAB6-4916-A920-3ACC0B91404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Notes Placeholder 2">
            <a:extLst>
              <a:ext uri="{FF2B5EF4-FFF2-40B4-BE49-F238E27FC236}">
                <a16:creationId xmlns:a16="http://schemas.microsoft.com/office/drawing/2014/main" id="{DA7C8362-B387-488D-BF84-54524846F1E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3844" name="Slide Number Placeholder 3">
            <a:extLst>
              <a:ext uri="{FF2B5EF4-FFF2-40B4-BE49-F238E27FC236}">
                <a16:creationId xmlns:a16="http://schemas.microsoft.com/office/drawing/2014/main" id="{D82D09FF-DBCC-4317-BF7D-558986BCBD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CD9292A-08F9-4919-86D6-B16DB85A6074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50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7145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>
            <a:extLst>
              <a:ext uri="{FF2B5EF4-FFF2-40B4-BE49-F238E27FC236}">
                <a16:creationId xmlns:a16="http://schemas.microsoft.com/office/drawing/2014/main" id="{17B1DE8C-B34C-4FF0-8DEA-9F9CEB6A946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5" name="Notes Placeholder 2">
            <a:extLst>
              <a:ext uri="{FF2B5EF4-FFF2-40B4-BE49-F238E27FC236}">
                <a16:creationId xmlns:a16="http://schemas.microsoft.com/office/drawing/2014/main" id="{E940B0C6-DB8D-475B-BC9C-E0FC6E57D2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9988" name="Slide Number Placeholder 3">
            <a:extLst>
              <a:ext uri="{FF2B5EF4-FFF2-40B4-BE49-F238E27FC236}">
                <a16:creationId xmlns:a16="http://schemas.microsoft.com/office/drawing/2014/main" id="{675CEDDD-2895-43B0-A95C-22D61D3F94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87301BF-6041-4C87-9B21-68F342527DA2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56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6596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>
            <a:extLst>
              <a:ext uri="{FF2B5EF4-FFF2-40B4-BE49-F238E27FC236}">
                <a16:creationId xmlns:a16="http://schemas.microsoft.com/office/drawing/2014/main" id="{CE0EC3ED-38C4-454D-913C-9A865A0E30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Notes Placeholder 2">
            <a:extLst>
              <a:ext uri="{FF2B5EF4-FFF2-40B4-BE49-F238E27FC236}">
                <a16:creationId xmlns:a16="http://schemas.microsoft.com/office/drawing/2014/main" id="{646B24C7-A2FE-487D-9C95-3B5FDD43B3F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084" name="Slide Number Placeholder 3">
            <a:extLst>
              <a:ext uri="{FF2B5EF4-FFF2-40B4-BE49-F238E27FC236}">
                <a16:creationId xmlns:a16="http://schemas.microsoft.com/office/drawing/2014/main" id="{BB7A5EC9-8AAD-424E-80CF-AE688BEDD3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412D4CA-2BE9-47EE-AB5D-CC44A717AABB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61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667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>
            <a:extLst>
              <a:ext uri="{FF2B5EF4-FFF2-40B4-BE49-F238E27FC236}">
                <a16:creationId xmlns:a16="http://schemas.microsoft.com/office/drawing/2014/main" id="{9836F722-06C6-4AC4-B52B-BBC504C567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Notes Placeholder 2">
            <a:extLst>
              <a:ext uri="{FF2B5EF4-FFF2-40B4-BE49-F238E27FC236}">
                <a16:creationId xmlns:a16="http://schemas.microsoft.com/office/drawing/2014/main" id="{50F17B13-34CE-4573-BF96-EEC5B3F501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8180" name="Slide Number Placeholder 3">
            <a:extLst>
              <a:ext uri="{FF2B5EF4-FFF2-40B4-BE49-F238E27FC236}">
                <a16:creationId xmlns:a16="http://schemas.microsoft.com/office/drawing/2014/main" id="{E821B42A-1126-4846-AEA2-14783D32B7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875445C-FE70-49B7-9900-757A0B845478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65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5633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>
            <a:extLst>
              <a:ext uri="{FF2B5EF4-FFF2-40B4-BE49-F238E27FC236}">
                <a16:creationId xmlns:a16="http://schemas.microsoft.com/office/drawing/2014/main" id="{452677D9-B4EF-4E5B-BD72-269D28DCBC3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Notes Placeholder 2">
            <a:extLst>
              <a:ext uri="{FF2B5EF4-FFF2-40B4-BE49-F238E27FC236}">
                <a16:creationId xmlns:a16="http://schemas.microsoft.com/office/drawing/2014/main" id="{5F0E005F-DB87-4261-8B5C-864B239417C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8420" name="Slide Number Placeholder 3">
            <a:extLst>
              <a:ext uri="{FF2B5EF4-FFF2-40B4-BE49-F238E27FC236}">
                <a16:creationId xmlns:a16="http://schemas.microsoft.com/office/drawing/2014/main" id="{EB81E574-B0FC-4F3E-899D-A57E3A946B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8A6A979-668B-4D6E-9CC9-4A26DD3E474C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69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9350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>
            <a:extLst>
              <a:ext uri="{FF2B5EF4-FFF2-40B4-BE49-F238E27FC236}">
                <a16:creationId xmlns:a16="http://schemas.microsoft.com/office/drawing/2014/main" id="{E9C19E4A-9F14-4786-BDED-F650E1058C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Notes Placeholder 2">
            <a:extLst>
              <a:ext uri="{FF2B5EF4-FFF2-40B4-BE49-F238E27FC236}">
                <a16:creationId xmlns:a16="http://schemas.microsoft.com/office/drawing/2014/main" id="{E6DC44F0-9D29-4E43-8FD9-023B51A6846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1492" name="Slide Number Placeholder 3">
            <a:extLst>
              <a:ext uri="{FF2B5EF4-FFF2-40B4-BE49-F238E27FC236}">
                <a16:creationId xmlns:a16="http://schemas.microsoft.com/office/drawing/2014/main" id="{4220D459-97E5-47BC-80BF-4AA7057E62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D73DF52-493B-457B-8AF8-2DB80817AE48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72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2561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>
            <a:extLst>
              <a:ext uri="{FF2B5EF4-FFF2-40B4-BE49-F238E27FC236}">
                <a16:creationId xmlns:a16="http://schemas.microsoft.com/office/drawing/2014/main" id="{D743586C-A10A-4E4C-90BC-611DEF007CC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59" name="Notes Placeholder 2">
            <a:extLst>
              <a:ext uri="{FF2B5EF4-FFF2-40B4-BE49-F238E27FC236}">
                <a16:creationId xmlns:a16="http://schemas.microsoft.com/office/drawing/2014/main" id="{DE89F6CD-23E6-4C35-AE5C-E363F68B9F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4564" name="Slide Number Placeholder 3">
            <a:extLst>
              <a:ext uri="{FF2B5EF4-FFF2-40B4-BE49-F238E27FC236}">
                <a16:creationId xmlns:a16="http://schemas.microsoft.com/office/drawing/2014/main" id="{C42BCDE7-A7B9-4BCE-85C6-14C8C0678A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9910E7-8AA0-4D0E-BE75-816550056A49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75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7535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>
            <a:extLst>
              <a:ext uri="{FF2B5EF4-FFF2-40B4-BE49-F238E27FC236}">
                <a16:creationId xmlns:a16="http://schemas.microsoft.com/office/drawing/2014/main" id="{70D65BA6-2352-4B5C-96AE-CE2B77939D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Notes Placeholder 2">
            <a:extLst>
              <a:ext uri="{FF2B5EF4-FFF2-40B4-BE49-F238E27FC236}">
                <a16:creationId xmlns:a16="http://schemas.microsoft.com/office/drawing/2014/main" id="{7C4FE7EC-941E-4070-AB8A-64B971163AA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8660" name="Slide Number Placeholder 3">
            <a:extLst>
              <a:ext uri="{FF2B5EF4-FFF2-40B4-BE49-F238E27FC236}">
                <a16:creationId xmlns:a16="http://schemas.microsoft.com/office/drawing/2014/main" id="{F2EE82D3-8B75-4E05-ACC7-CFF2350E61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D5A3DA6-231D-4270-9460-B8B71D29E31B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78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9323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>
            <a:extLst>
              <a:ext uri="{FF2B5EF4-FFF2-40B4-BE49-F238E27FC236}">
                <a16:creationId xmlns:a16="http://schemas.microsoft.com/office/drawing/2014/main" id="{B9625016-8D3B-4BA4-8CC1-00F6CCC0B31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7" name="Notes Placeholder 2">
            <a:extLst>
              <a:ext uri="{FF2B5EF4-FFF2-40B4-BE49-F238E27FC236}">
                <a16:creationId xmlns:a16="http://schemas.microsoft.com/office/drawing/2014/main" id="{7C80140B-1732-4ACC-9E1F-3B4E258F7F9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9684" name="Slide Number Placeholder 3">
            <a:extLst>
              <a:ext uri="{FF2B5EF4-FFF2-40B4-BE49-F238E27FC236}">
                <a16:creationId xmlns:a16="http://schemas.microsoft.com/office/drawing/2014/main" id="{37C9B27E-90FF-453D-B0F3-783FC1848D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A0804E0-C042-477D-9897-721743B102DE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79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1476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>
            <a:extLst>
              <a:ext uri="{FF2B5EF4-FFF2-40B4-BE49-F238E27FC236}">
                <a16:creationId xmlns:a16="http://schemas.microsoft.com/office/drawing/2014/main" id="{B108024F-E3FE-4156-B4A9-ABB56DB7BF8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1" name="Notes Placeholder 2">
            <a:extLst>
              <a:ext uri="{FF2B5EF4-FFF2-40B4-BE49-F238E27FC236}">
                <a16:creationId xmlns:a16="http://schemas.microsoft.com/office/drawing/2014/main" id="{FEEE5CDC-E31C-4F3E-9DD2-C58C91964F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5828" name="Slide Number Placeholder 3">
            <a:extLst>
              <a:ext uri="{FF2B5EF4-FFF2-40B4-BE49-F238E27FC236}">
                <a16:creationId xmlns:a16="http://schemas.microsoft.com/office/drawing/2014/main" id="{D4D0C894-088B-429E-B368-906414C373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1A5DDB9-8B41-4A91-A1E2-88E9968AD9EB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85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934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>
            <a:extLst>
              <a:ext uri="{FF2B5EF4-FFF2-40B4-BE49-F238E27FC236}">
                <a16:creationId xmlns:a16="http://schemas.microsoft.com/office/drawing/2014/main" id="{9FA40353-EFFA-4F02-8F54-9CB60FDBD24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>
            <a:extLst>
              <a:ext uri="{FF2B5EF4-FFF2-40B4-BE49-F238E27FC236}">
                <a16:creationId xmlns:a16="http://schemas.microsoft.com/office/drawing/2014/main" id="{8B4CA530-3BF7-44A6-A555-098224E0DBD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0836" name="Slide Number Placeholder 3">
            <a:extLst>
              <a:ext uri="{FF2B5EF4-FFF2-40B4-BE49-F238E27FC236}">
                <a16:creationId xmlns:a16="http://schemas.microsoft.com/office/drawing/2014/main" id="{F8B13395-4842-4D5F-90D1-358E8412D1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A15F377-8E7D-49CF-A7C4-E03E64D95631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7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8760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>
            <a:extLst>
              <a:ext uri="{FF2B5EF4-FFF2-40B4-BE49-F238E27FC236}">
                <a16:creationId xmlns:a16="http://schemas.microsoft.com/office/drawing/2014/main" id="{9C62B39B-F89E-485D-BACF-B3B0F1F6F8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03" name="Notes Placeholder 2">
            <a:extLst>
              <a:ext uri="{FF2B5EF4-FFF2-40B4-BE49-F238E27FC236}">
                <a16:creationId xmlns:a16="http://schemas.microsoft.com/office/drawing/2014/main" id="{3928A2FD-B5FD-49AB-9F26-2CF026A074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4020" name="Slide Number Placeholder 3">
            <a:extLst>
              <a:ext uri="{FF2B5EF4-FFF2-40B4-BE49-F238E27FC236}">
                <a16:creationId xmlns:a16="http://schemas.microsoft.com/office/drawing/2014/main" id="{4343C9A8-4E25-4673-835D-30A93B6003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1A34D7C-09DE-452B-ADF4-68685A85284A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87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1168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>
            <a:extLst>
              <a:ext uri="{FF2B5EF4-FFF2-40B4-BE49-F238E27FC236}">
                <a16:creationId xmlns:a16="http://schemas.microsoft.com/office/drawing/2014/main" id="{CDB2679B-57A0-4C3B-BD65-D329D706E93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7" name="Notes Placeholder 2">
            <a:extLst>
              <a:ext uri="{FF2B5EF4-FFF2-40B4-BE49-F238E27FC236}">
                <a16:creationId xmlns:a16="http://schemas.microsoft.com/office/drawing/2014/main" id="{3059EBB7-975E-422A-BD4B-BFBD1A49CA5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6068" name="Slide Number Placeholder 3">
            <a:extLst>
              <a:ext uri="{FF2B5EF4-FFF2-40B4-BE49-F238E27FC236}">
                <a16:creationId xmlns:a16="http://schemas.microsoft.com/office/drawing/2014/main" id="{79369E66-7030-4AC3-A0C6-A18FE61FC5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94F4FD9-02FC-46C2-A72F-BE0FB953459F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89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3928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>
            <a:extLst>
              <a:ext uri="{FF2B5EF4-FFF2-40B4-BE49-F238E27FC236}">
                <a16:creationId xmlns:a16="http://schemas.microsoft.com/office/drawing/2014/main" id="{86A0EC85-0CBF-44A0-82E9-2DFFCE4FE2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Notes Placeholder 2">
            <a:extLst>
              <a:ext uri="{FF2B5EF4-FFF2-40B4-BE49-F238E27FC236}">
                <a16:creationId xmlns:a16="http://schemas.microsoft.com/office/drawing/2014/main" id="{CEA6F91F-22B8-4239-85D5-83BCD5F95F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9140" name="Slide Number Placeholder 3">
            <a:extLst>
              <a:ext uri="{FF2B5EF4-FFF2-40B4-BE49-F238E27FC236}">
                <a16:creationId xmlns:a16="http://schemas.microsoft.com/office/drawing/2014/main" id="{C0AD2364-E651-456E-9A6A-44095A4D32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79CECAF-339C-41D6-8650-75EDD7E4AE6C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92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1706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>
            <a:extLst>
              <a:ext uri="{FF2B5EF4-FFF2-40B4-BE49-F238E27FC236}">
                <a16:creationId xmlns:a16="http://schemas.microsoft.com/office/drawing/2014/main" id="{86A0EC85-0CBF-44A0-82E9-2DFFCE4FE2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Notes Placeholder 2">
            <a:extLst>
              <a:ext uri="{FF2B5EF4-FFF2-40B4-BE49-F238E27FC236}">
                <a16:creationId xmlns:a16="http://schemas.microsoft.com/office/drawing/2014/main" id="{CEA6F91F-22B8-4239-85D5-83BCD5F95F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9140" name="Slide Number Placeholder 3">
            <a:extLst>
              <a:ext uri="{FF2B5EF4-FFF2-40B4-BE49-F238E27FC236}">
                <a16:creationId xmlns:a16="http://schemas.microsoft.com/office/drawing/2014/main" id="{C0AD2364-E651-456E-9A6A-44095A4D32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79CECAF-339C-41D6-8650-75EDD7E4AE6C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93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8665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>
            <a:extLst>
              <a:ext uri="{FF2B5EF4-FFF2-40B4-BE49-F238E27FC236}">
                <a16:creationId xmlns:a16="http://schemas.microsoft.com/office/drawing/2014/main" id="{86A0EC85-0CBF-44A0-82E9-2DFFCE4FE2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Notes Placeholder 2">
            <a:extLst>
              <a:ext uri="{FF2B5EF4-FFF2-40B4-BE49-F238E27FC236}">
                <a16:creationId xmlns:a16="http://schemas.microsoft.com/office/drawing/2014/main" id="{CEA6F91F-22B8-4239-85D5-83BCD5F95F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9140" name="Slide Number Placeholder 3">
            <a:extLst>
              <a:ext uri="{FF2B5EF4-FFF2-40B4-BE49-F238E27FC236}">
                <a16:creationId xmlns:a16="http://schemas.microsoft.com/office/drawing/2014/main" id="{C0AD2364-E651-456E-9A6A-44095A4D32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79CECAF-339C-41D6-8650-75EDD7E4AE6C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99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9655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>
            <a:extLst>
              <a:ext uri="{FF2B5EF4-FFF2-40B4-BE49-F238E27FC236}">
                <a16:creationId xmlns:a16="http://schemas.microsoft.com/office/drawing/2014/main" id="{86A0EC85-0CBF-44A0-82E9-2DFFCE4FE2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Notes Placeholder 2">
            <a:extLst>
              <a:ext uri="{FF2B5EF4-FFF2-40B4-BE49-F238E27FC236}">
                <a16:creationId xmlns:a16="http://schemas.microsoft.com/office/drawing/2014/main" id="{CEA6F91F-22B8-4239-85D5-83BCD5F95F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9140" name="Slide Number Placeholder 3">
            <a:extLst>
              <a:ext uri="{FF2B5EF4-FFF2-40B4-BE49-F238E27FC236}">
                <a16:creationId xmlns:a16="http://schemas.microsoft.com/office/drawing/2014/main" id="{C0AD2364-E651-456E-9A6A-44095A4D32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79CECAF-339C-41D6-8650-75EDD7E4AE6C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104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8129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>
            <a:extLst>
              <a:ext uri="{FF2B5EF4-FFF2-40B4-BE49-F238E27FC236}">
                <a16:creationId xmlns:a16="http://schemas.microsoft.com/office/drawing/2014/main" id="{86A0EC85-0CBF-44A0-82E9-2DFFCE4FE2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Notes Placeholder 2">
            <a:extLst>
              <a:ext uri="{FF2B5EF4-FFF2-40B4-BE49-F238E27FC236}">
                <a16:creationId xmlns:a16="http://schemas.microsoft.com/office/drawing/2014/main" id="{CEA6F91F-22B8-4239-85D5-83BCD5F95F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9140" name="Slide Number Placeholder 3">
            <a:extLst>
              <a:ext uri="{FF2B5EF4-FFF2-40B4-BE49-F238E27FC236}">
                <a16:creationId xmlns:a16="http://schemas.microsoft.com/office/drawing/2014/main" id="{C0AD2364-E651-456E-9A6A-44095A4D32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79CECAF-339C-41D6-8650-75EDD7E4AE6C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106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259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>
            <a:extLst>
              <a:ext uri="{FF2B5EF4-FFF2-40B4-BE49-F238E27FC236}">
                <a16:creationId xmlns:a16="http://schemas.microsoft.com/office/drawing/2014/main" id="{86A0EC85-0CBF-44A0-82E9-2DFFCE4FE2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Notes Placeholder 2">
            <a:extLst>
              <a:ext uri="{FF2B5EF4-FFF2-40B4-BE49-F238E27FC236}">
                <a16:creationId xmlns:a16="http://schemas.microsoft.com/office/drawing/2014/main" id="{CEA6F91F-22B8-4239-85D5-83BCD5F95F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9140" name="Slide Number Placeholder 3">
            <a:extLst>
              <a:ext uri="{FF2B5EF4-FFF2-40B4-BE49-F238E27FC236}">
                <a16:creationId xmlns:a16="http://schemas.microsoft.com/office/drawing/2014/main" id="{C0AD2364-E651-456E-9A6A-44095A4D32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79CECAF-339C-41D6-8650-75EDD7E4AE6C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108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316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>
            <a:extLst>
              <a:ext uri="{FF2B5EF4-FFF2-40B4-BE49-F238E27FC236}">
                <a16:creationId xmlns:a16="http://schemas.microsoft.com/office/drawing/2014/main" id="{4CFAEFBC-78AE-4D5E-AFE8-336068D9FAD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>
            <a:extLst>
              <a:ext uri="{FF2B5EF4-FFF2-40B4-BE49-F238E27FC236}">
                <a16:creationId xmlns:a16="http://schemas.microsoft.com/office/drawing/2014/main" id="{B93E60C4-3C73-4270-9FB4-DD10B5ADCE3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2884" name="Slide Number Placeholder 3">
            <a:extLst>
              <a:ext uri="{FF2B5EF4-FFF2-40B4-BE49-F238E27FC236}">
                <a16:creationId xmlns:a16="http://schemas.microsoft.com/office/drawing/2014/main" id="{F2FC0EFD-7664-4B3F-AE8C-B10ED40175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9802EBF-4AB8-4710-AD86-3311EF583B4A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9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746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>
            <a:extLst>
              <a:ext uri="{FF2B5EF4-FFF2-40B4-BE49-F238E27FC236}">
                <a16:creationId xmlns:a16="http://schemas.microsoft.com/office/drawing/2014/main" id="{FA167F27-1632-4293-9401-DF459AAA313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Notes Placeholder 2">
            <a:extLst>
              <a:ext uri="{FF2B5EF4-FFF2-40B4-BE49-F238E27FC236}">
                <a16:creationId xmlns:a16="http://schemas.microsoft.com/office/drawing/2014/main" id="{7C486B1B-4604-49AA-941F-1B57A25C8D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3908" name="Slide Number Placeholder 3">
            <a:extLst>
              <a:ext uri="{FF2B5EF4-FFF2-40B4-BE49-F238E27FC236}">
                <a16:creationId xmlns:a16="http://schemas.microsoft.com/office/drawing/2014/main" id="{DABFF183-31B4-4675-8D25-8180EFF397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4D7AB95-EC30-457B-97CC-67BF55852CB5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10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433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>
            <a:extLst>
              <a:ext uri="{FF2B5EF4-FFF2-40B4-BE49-F238E27FC236}">
                <a16:creationId xmlns:a16="http://schemas.microsoft.com/office/drawing/2014/main" id="{A3341182-AE31-4FA3-857D-AE1FF1C280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Notes Placeholder 2">
            <a:extLst>
              <a:ext uri="{FF2B5EF4-FFF2-40B4-BE49-F238E27FC236}">
                <a16:creationId xmlns:a16="http://schemas.microsoft.com/office/drawing/2014/main" id="{ACC71809-5928-4681-B492-E5146B3B13C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4932" name="Slide Number Placeholder 3">
            <a:extLst>
              <a:ext uri="{FF2B5EF4-FFF2-40B4-BE49-F238E27FC236}">
                <a16:creationId xmlns:a16="http://schemas.microsoft.com/office/drawing/2014/main" id="{A04E1A8B-EB6E-44D2-9C99-EE6181004B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17595F5-2A54-4DB9-8B94-E35AD6410EF2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12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824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>
            <a:extLst>
              <a:ext uri="{FF2B5EF4-FFF2-40B4-BE49-F238E27FC236}">
                <a16:creationId xmlns:a16="http://schemas.microsoft.com/office/drawing/2014/main" id="{4668CCB8-E8C6-44D8-8765-AE0504B91FC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>
            <a:extLst>
              <a:ext uri="{FF2B5EF4-FFF2-40B4-BE49-F238E27FC236}">
                <a16:creationId xmlns:a16="http://schemas.microsoft.com/office/drawing/2014/main" id="{FAC138C2-D98D-4626-8D59-8E0EAE600B1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5956" name="Slide Number Placeholder 3">
            <a:extLst>
              <a:ext uri="{FF2B5EF4-FFF2-40B4-BE49-F238E27FC236}">
                <a16:creationId xmlns:a16="http://schemas.microsoft.com/office/drawing/2014/main" id="{73F662FC-10C0-4290-A654-1B1F315BB4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839570-2D42-488E-BBF4-363DFDD741E4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13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176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>
            <a:extLst>
              <a:ext uri="{FF2B5EF4-FFF2-40B4-BE49-F238E27FC236}">
                <a16:creationId xmlns:a16="http://schemas.microsoft.com/office/drawing/2014/main" id="{3650056E-28FE-4132-9952-6B36042047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Notes Placeholder 2">
            <a:extLst>
              <a:ext uri="{FF2B5EF4-FFF2-40B4-BE49-F238E27FC236}">
                <a16:creationId xmlns:a16="http://schemas.microsoft.com/office/drawing/2014/main" id="{36874F5F-0C62-44CA-AEEB-9825E845AF5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9028" name="Slide Number Placeholder 3">
            <a:extLst>
              <a:ext uri="{FF2B5EF4-FFF2-40B4-BE49-F238E27FC236}">
                <a16:creationId xmlns:a16="http://schemas.microsoft.com/office/drawing/2014/main" id="{EFAEC360-E424-4262-972A-6982A4C23B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4882E04-6B97-4A44-8144-4B7E46A916CA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16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025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>
            <a:extLst>
              <a:ext uri="{FF2B5EF4-FFF2-40B4-BE49-F238E27FC236}">
                <a16:creationId xmlns:a16="http://schemas.microsoft.com/office/drawing/2014/main" id="{FA9E84C8-932D-47CC-84EE-D94CEF02463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Notes Placeholder 2">
            <a:extLst>
              <a:ext uri="{FF2B5EF4-FFF2-40B4-BE49-F238E27FC236}">
                <a16:creationId xmlns:a16="http://schemas.microsoft.com/office/drawing/2014/main" id="{87A78A85-D0C3-41A6-90A1-61670F7A0C1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0052" name="Slide Number Placeholder 3">
            <a:extLst>
              <a:ext uri="{FF2B5EF4-FFF2-40B4-BE49-F238E27FC236}">
                <a16:creationId xmlns:a16="http://schemas.microsoft.com/office/drawing/2014/main" id="{1864D29A-8041-4DAD-8D68-21940B7E51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503B8DB-C27E-4447-8F2A-C1BE77314697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17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477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E40D858-9C0A-4EF1-9C72-B253D4B9498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5579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0D858-9C0A-4EF1-9C72-B253D4B9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1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0D858-9C0A-4EF1-9C72-B253D4B9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34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488296" y="6408739"/>
            <a:ext cx="704426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0D858-9C0A-4EF1-9C72-B253D4B9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10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0D858-9C0A-4EF1-9C72-B253D4B9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0D858-9C0A-4EF1-9C72-B253D4B9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76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0D858-9C0A-4EF1-9C72-B253D4B9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48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0D858-9C0A-4EF1-9C72-B253D4B9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35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0D858-9C0A-4EF1-9C72-B253D4B9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8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0D858-9C0A-4EF1-9C72-B253D4B9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1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0D858-9C0A-4EF1-9C72-B253D4B9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42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0D858-9C0A-4EF1-9C72-B253D4B9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17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9600" y="6408739"/>
            <a:ext cx="8365067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fld id="{1E40D858-9C0A-4EF1-9C72-B253D4B9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8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mbria" panose="020405030504060302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7D70-6B16-4B03-9637-EB524514F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Chapter 16</a:t>
            </a:r>
            <a:br>
              <a:rPr lang="en-US" dirty="0"/>
            </a:br>
            <a:r>
              <a:rPr lang="en-US" dirty="0"/>
              <a:t>Generic Collections</a:t>
            </a:r>
          </a:p>
        </p:txBody>
      </p:sp>
      <p:sp>
        <p:nvSpPr>
          <p:cNvPr id="10243" name="Subtitle 2">
            <a:extLst>
              <a:ext uri="{FF2B5EF4-FFF2-40B4-BE49-F238E27FC236}">
                <a16:creationId xmlns:a16="http://schemas.microsoft.com/office/drawing/2014/main" id="{709CAFA5-98F5-4DF3-8DCE-C18D5D5DA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3611563"/>
            <a:ext cx="7772400" cy="1200150"/>
          </a:xfrm>
        </p:spPr>
        <p:txBody>
          <a:bodyPr/>
          <a:lstStyle/>
          <a:p>
            <a:r>
              <a:rPr lang="en-US" altLang="en-US" dirty="0"/>
              <a:t>Java How to Program, 11/e</a:t>
            </a:r>
          </a:p>
          <a:p>
            <a:r>
              <a:rPr lang="en-US" altLang="en-US" sz="2800" dirty="0"/>
              <a:t>Questions? E-mail paul.deitel@deitel.com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46BBC-D2E3-4F64-9D4C-08C70F1C0B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82048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8783-9AE9-4DFD-82F4-45ED87CCD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16.3  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Type-Wrapper Classes (cont.)</a:t>
            </a:r>
          </a:p>
        </p:txBody>
      </p:sp>
      <p:sp>
        <p:nvSpPr>
          <p:cNvPr id="18435" name="Text Placeholder 2">
            <a:extLst>
              <a:ext uri="{FF2B5EF4-FFF2-40B4-BE49-F238E27FC236}">
                <a16:creationId xmlns:a16="http://schemas.microsoft.com/office/drawing/2014/main" id="{A9515E95-38A3-45A3-A1CA-C521D2CF1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Each of the numeric type-wrapper classes—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Byte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Short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dirty="0">
                <a:solidFill>
                  <a:srgbClr val="000000"/>
                </a:solidFill>
              </a:rPr>
              <a:t>—extends class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type-wrapper classes are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final</a:t>
            </a:r>
            <a:r>
              <a:rPr lang="en-US" altLang="en-US" dirty="0">
                <a:solidFill>
                  <a:srgbClr val="000000"/>
                </a:solidFill>
              </a:rPr>
              <a:t> classes, so you cannot extend them.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Primitive types do not have methods, so the methods related to a primitive type are located in the corresponding type-wrapper class.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27F00D-EF21-4780-A592-16860F24A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8822585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67">
            <a:extLst>
              <a:ext uri="{FF2B5EF4-FFF2-40B4-BE49-F238E27FC236}">
                <a16:creationId xmlns:a16="http://schemas.microsoft.com/office/drawing/2014/main" id="{AB4105AC-4FE6-494F-A9F1-7B4843EF854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4188"/>
            <a:ext cx="12192000" cy="33496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7CEDF-9097-46C4-99B1-B61E81771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6924568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68">
            <a:extLst>
              <a:ext uri="{FF2B5EF4-FFF2-40B4-BE49-F238E27FC236}">
                <a16:creationId xmlns:a16="http://schemas.microsoft.com/office/drawing/2014/main" id="{8A58216A-CBC7-48D2-9965-39F6789E129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7813"/>
            <a:ext cx="12192000" cy="37623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A07B2C-F3AB-47FD-88A1-84B9FCCC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3456612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69">
            <a:extLst>
              <a:ext uri="{FF2B5EF4-FFF2-40B4-BE49-F238E27FC236}">
                <a16:creationId xmlns:a16="http://schemas.microsoft.com/office/drawing/2014/main" id="{E2709C06-DF5F-45DF-B262-9CBECAFE92C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1775"/>
            <a:ext cx="12192000" cy="38544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97FC46-D93F-419F-BC5A-A8B7D547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9909391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70">
            <a:extLst>
              <a:ext uri="{FF2B5EF4-FFF2-40B4-BE49-F238E27FC236}">
                <a16:creationId xmlns:a16="http://schemas.microsoft.com/office/drawing/2014/main" id="{FC2C6F59-D282-4098-AD0A-B411D072639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963"/>
            <a:ext cx="12192000" cy="39004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C4EEE4-17A0-4D86-980C-F0DD20973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7150778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C8F1-72C0-4EF7-A841-F72FC3E3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16.14  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Java SE 9: Convenience Factory Methods for Immutable Collections (cont.)</a:t>
            </a:r>
          </a:p>
        </p:txBody>
      </p:sp>
      <p:sp>
        <p:nvSpPr>
          <p:cNvPr id="118787" name="Text Placeholder 2">
            <a:extLst>
              <a:ext uri="{FF2B5EF4-FFF2-40B4-BE49-F238E27FC236}">
                <a16:creationId xmlns:a16="http://schemas.microsoft.com/office/drawing/2014/main" id="{7B80C617-69B3-4659-89DF-424E52C9D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lnSpc>
                <a:spcPct val="80000"/>
              </a:lnSpc>
              <a:buNone/>
            </a:pPr>
            <a:r>
              <a:rPr lang="en-US" altLang="en-US" sz="2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2500" b="1" i="1" dirty="0">
                <a:solidFill>
                  <a:srgbClr val="000000"/>
                </a:solidFill>
              </a:rPr>
              <a:t> Interface’s Convenience Factory Method </a:t>
            </a:r>
            <a:r>
              <a:rPr lang="en-US" altLang="en-US" sz="2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of</a:t>
            </a:r>
            <a:r>
              <a:rPr lang="en-US" altLang="en-US" sz="2500" b="1" i="1" dirty="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2500" dirty="0">
                <a:solidFill>
                  <a:srgbClr val="000000"/>
                </a:solidFill>
              </a:rPr>
              <a:t>’s method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of</a:t>
            </a:r>
            <a:r>
              <a:rPr lang="en-US" altLang="en-US" sz="2500" dirty="0">
                <a:solidFill>
                  <a:srgbClr val="000000"/>
                </a:solidFill>
              </a:rPr>
              <a:t> has overloads for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2500" dirty="0">
                <a:solidFill>
                  <a:srgbClr val="000000"/>
                </a:solidFill>
              </a:rPr>
              <a:t>s of zero to 10 elements and an additional overload that can receive any number of elements</a:t>
            </a:r>
          </a:p>
          <a:p>
            <a:pPr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Note in the two sample outputs of this program that the order of the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2500" dirty="0">
                <a:solidFill>
                  <a:srgbClr val="000000"/>
                </a:solidFill>
              </a:rPr>
              <a:t>’s elements is different in each output</a:t>
            </a:r>
          </a:p>
          <a:p>
            <a:pPr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According to the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2500" dirty="0">
                <a:solidFill>
                  <a:srgbClr val="000000"/>
                </a:solidFill>
              </a:rPr>
              <a:t> interface’s documentation, the iteration order is unspecified for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2500" dirty="0">
                <a:solidFill>
                  <a:srgbClr val="000000"/>
                </a:solidFill>
              </a:rPr>
              <a:t>s returned by the convenience factory methods</a:t>
            </a:r>
          </a:p>
          <a:p>
            <a:pPr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That order can change between executions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DCAE9-A6BA-4C9D-A531-BEAF3163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2402077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71">
            <a:extLst>
              <a:ext uri="{FF2B5EF4-FFF2-40B4-BE49-F238E27FC236}">
                <a16:creationId xmlns:a16="http://schemas.microsoft.com/office/drawing/2014/main" id="{EB012B50-CEB6-46EE-B54F-1B73923A77A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8825"/>
            <a:ext cx="12192000" cy="28003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C06F62-E003-42DF-B4E4-62BA239B5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0326267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C8F1-72C0-4EF7-A841-F72FC3E3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16.14  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Java SE 9: Convenience Factory Methods for Immutable Collections (cont.)</a:t>
            </a:r>
          </a:p>
        </p:txBody>
      </p:sp>
      <p:sp>
        <p:nvSpPr>
          <p:cNvPr id="118787" name="Text Placeholder 2">
            <a:extLst>
              <a:ext uri="{FF2B5EF4-FFF2-40B4-BE49-F238E27FC236}">
                <a16:creationId xmlns:a16="http://schemas.microsoft.com/office/drawing/2014/main" id="{7B80C617-69B3-4659-89DF-424E52C9D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dirty="0">
                <a:latin typeface="Consolas" panose="020B0609020204030204" pitchFamily="49" charset="0"/>
              </a:rPr>
              <a:t>Map</a:t>
            </a:r>
            <a:r>
              <a:rPr lang="en-US" b="1" i="1" dirty="0"/>
              <a:t> Interface’s Convenience Factory Method </a:t>
            </a:r>
            <a:r>
              <a:rPr lang="en-US" b="1" i="1" dirty="0">
                <a:latin typeface="Consolas" panose="020B0609020204030204" pitchFamily="49" charset="0"/>
              </a:rPr>
              <a:t>of</a:t>
            </a:r>
            <a:r>
              <a:rPr lang="en-US" b="1" i="1" dirty="0"/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Map</a:t>
            </a:r>
            <a:r>
              <a:rPr lang="en-US" dirty="0"/>
              <a:t> convenience factory method </a:t>
            </a:r>
            <a:r>
              <a:rPr lang="en-US" b="1" dirty="0">
                <a:latin typeface="Consolas" panose="020B0609020204030204" pitchFamily="49" charset="0"/>
              </a:rPr>
              <a:t>of</a:t>
            </a:r>
            <a:r>
              <a:rPr lang="en-US" dirty="0"/>
              <a:t> creates an immutable </a:t>
            </a:r>
            <a:r>
              <a:rPr lang="en-US" dirty="0">
                <a:latin typeface="Consolas" panose="020B0609020204030204" pitchFamily="49" charset="0"/>
              </a:rPr>
              <a:t>Map</a:t>
            </a:r>
          </a:p>
          <a:p>
            <a:r>
              <a:rPr lang="en-US" dirty="0">
                <a:latin typeface="Consolas" panose="020B0609020204030204" pitchFamily="49" charset="0"/>
              </a:rPr>
              <a:t>Map</a:t>
            </a:r>
            <a:r>
              <a:rPr lang="en-US" dirty="0"/>
              <a:t> method </a:t>
            </a:r>
            <a:r>
              <a:rPr lang="en-US" dirty="0">
                <a:latin typeface="Consolas" panose="020B0609020204030204" pitchFamily="49" charset="0"/>
              </a:rPr>
              <a:t>of</a:t>
            </a:r>
            <a:r>
              <a:rPr lang="en-US" dirty="0"/>
              <a:t> has overloads for </a:t>
            </a:r>
            <a:r>
              <a:rPr lang="en-US" dirty="0">
                <a:latin typeface="Consolas" panose="020B0609020204030204" pitchFamily="49" charset="0"/>
              </a:rPr>
              <a:t>Map</a:t>
            </a:r>
            <a:r>
              <a:rPr lang="en-US" dirty="0"/>
              <a:t>s of zero to 10 key–value pair</a:t>
            </a:r>
          </a:p>
          <a:p>
            <a:r>
              <a:rPr lang="en-US" dirty="0"/>
              <a:t>Each pair of arguments represents one key–value pair</a:t>
            </a:r>
          </a:p>
          <a:p>
            <a:r>
              <a:rPr lang="en-US" dirty="0"/>
              <a:t>For </a:t>
            </a:r>
            <a:r>
              <a:rPr lang="en-US" dirty="0">
                <a:latin typeface="Consolas" panose="020B0609020204030204" pitchFamily="49" charset="0"/>
              </a:rPr>
              <a:t>Map</a:t>
            </a:r>
            <a:r>
              <a:rPr lang="en-US" dirty="0"/>
              <a:t>s with more than 10 key–value pairs, interface </a:t>
            </a:r>
            <a:r>
              <a:rPr lang="en-US" dirty="0">
                <a:latin typeface="Consolas" panose="020B0609020204030204" pitchFamily="49" charset="0"/>
              </a:rPr>
              <a:t>Map</a:t>
            </a:r>
            <a:r>
              <a:rPr lang="en-US" dirty="0"/>
              <a:t> provides the method </a:t>
            </a:r>
            <a:r>
              <a:rPr lang="en-US" dirty="0" err="1">
                <a:latin typeface="Consolas" panose="020B0609020204030204" pitchFamily="49" charset="0"/>
              </a:rPr>
              <a:t>ofEntries</a:t>
            </a:r>
            <a:endParaRPr lang="en-US" dirty="0"/>
          </a:p>
          <a:p>
            <a:r>
              <a:rPr lang="en-US" dirty="0"/>
              <a:t>According to the </a:t>
            </a:r>
            <a:r>
              <a:rPr lang="en-US" dirty="0">
                <a:latin typeface="Consolas" panose="020B0609020204030204" pitchFamily="49" charset="0"/>
              </a:rPr>
              <a:t>Map</a:t>
            </a:r>
            <a:r>
              <a:rPr lang="en-US" dirty="0"/>
              <a:t> interface’s documentation, the iteration order is </a:t>
            </a:r>
            <a:r>
              <a:rPr lang="en-US" i="1" dirty="0"/>
              <a:t>unspecified</a:t>
            </a:r>
            <a:r>
              <a:rPr lang="en-US" dirty="0"/>
              <a:t> for the keys in </a:t>
            </a:r>
            <a:r>
              <a:rPr lang="en-US" dirty="0">
                <a:latin typeface="Consolas" panose="020B0609020204030204" pitchFamily="49" charset="0"/>
              </a:rPr>
              <a:t>Map</a:t>
            </a:r>
            <a:r>
              <a:rPr lang="en-US" dirty="0"/>
              <a:t>s returned by the convenience factory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DCAE9-A6BA-4C9D-A531-BEAF3163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5836041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72">
            <a:extLst>
              <a:ext uri="{FF2B5EF4-FFF2-40B4-BE49-F238E27FC236}">
                <a16:creationId xmlns:a16="http://schemas.microsoft.com/office/drawing/2014/main" id="{F2FB4468-53A4-42C9-9876-5CFE14A9C3C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1650"/>
            <a:ext cx="12192000" cy="33131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7978B-3643-4D32-A538-EC12905E8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5199407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C8F1-72C0-4EF7-A841-F72FC3E3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16.14  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Java SE 9: Convenience Factory Methods for Immutable Collections (cont.)</a:t>
            </a:r>
          </a:p>
        </p:txBody>
      </p:sp>
      <p:sp>
        <p:nvSpPr>
          <p:cNvPr id="118787" name="Text Placeholder 2">
            <a:extLst>
              <a:ext uri="{FF2B5EF4-FFF2-40B4-BE49-F238E27FC236}">
                <a16:creationId xmlns:a16="http://schemas.microsoft.com/office/drawing/2014/main" id="{7B80C617-69B3-4659-89DF-424E52C9D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dirty="0">
                <a:latin typeface="Consolas" panose="020B0609020204030204" pitchFamily="49" charset="0"/>
              </a:rPr>
              <a:t>Map</a:t>
            </a:r>
            <a:r>
              <a:rPr lang="en-US" b="1" i="1" dirty="0"/>
              <a:t> Interface’s Convenience Factory Method </a:t>
            </a:r>
            <a:r>
              <a:rPr lang="en-US" b="1" i="1" dirty="0" err="1">
                <a:latin typeface="Consolas" panose="020B0609020204030204" pitchFamily="49" charset="0"/>
              </a:rPr>
              <a:t>ofEntries</a:t>
            </a:r>
            <a:r>
              <a:rPr lang="en-US" b="1" i="1" dirty="0"/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Map</a:t>
            </a:r>
            <a:r>
              <a:rPr lang="en-US" dirty="0"/>
              <a:t> convenience factory method </a:t>
            </a:r>
            <a:r>
              <a:rPr lang="en-US" b="1" dirty="0" err="1">
                <a:latin typeface="Consolas" panose="020B0609020204030204" pitchFamily="49" charset="0"/>
              </a:rPr>
              <a:t>ofEntries</a:t>
            </a:r>
            <a:r>
              <a:rPr lang="en-US" dirty="0"/>
              <a:t> creates an immutable </a:t>
            </a:r>
            <a:r>
              <a:rPr lang="en-US" dirty="0">
                <a:latin typeface="Consolas" panose="020B0609020204030204" pitchFamily="49" charset="0"/>
              </a:rPr>
              <a:t>Map</a:t>
            </a:r>
            <a:endParaRPr lang="en-US" dirty="0"/>
          </a:p>
          <a:p>
            <a:r>
              <a:rPr lang="en-US" dirty="0"/>
              <a:t>Each of this method’s variable number of arguments is the result of a call to </a:t>
            </a:r>
            <a:r>
              <a:rPr lang="en-US" dirty="0">
                <a:latin typeface="Consolas" panose="020B0609020204030204" pitchFamily="49" charset="0"/>
              </a:rPr>
              <a:t>Map</a:t>
            </a:r>
            <a:r>
              <a:rPr lang="en-US" dirty="0"/>
              <a:t>’s </a:t>
            </a:r>
            <a:r>
              <a:rPr lang="en-US" dirty="0">
                <a:latin typeface="Consolas" panose="020B0609020204030204" pitchFamily="49" charset="0"/>
              </a:rPr>
              <a:t>static</a:t>
            </a:r>
            <a:r>
              <a:rPr lang="en-US" dirty="0"/>
              <a:t>-method </a:t>
            </a:r>
            <a:r>
              <a:rPr lang="en-US" b="1" dirty="0">
                <a:latin typeface="Consolas" panose="020B0609020204030204" pitchFamily="49" charset="0"/>
              </a:rPr>
              <a:t>entry</a:t>
            </a:r>
            <a:r>
              <a:rPr lang="en-US" dirty="0"/>
              <a:t>, which creates and returns a </a:t>
            </a:r>
            <a:r>
              <a:rPr lang="en-US" b="1" dirty="0" err="1">
                <a:latin typeface="Consolas" panose="020B0609020204030204" pitchFamily="49" charset="0"/>
              </a:rPr>
              <a:t>Map.Entry</a:t>
            </a:r>
            <a:r>
              <a:rPr lang="en-US" dirty="0"/>
              <a:t> object representing one key–</a:t>
            </a:r>
            <a:r>
              <a:rPr lang="en-US"/>
              <a:t>value pair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DCAE9-A6BA-4C9D-A531-BEAF3163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84678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07">
            <a:extLst>
              <a:ext uri="{FF2B5EF4-FFF2-40B4-BE49-F238E27FC236}">
                <a16:creationId xmlns:a16="http://schemas.microsoft.com/office/drawing/2014/main" id="{F90C6135-8224-43F4-8184-4CE4D5B7923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8725"/>
            <a:ext cx="12192000" cy="43989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4E8B8-A6EB-46AF-AB32-7749DE9F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90700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EC631-6842-4A8B-B759-DFCA7ED1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16.4  </a:t>
            </a:r>
            <a:r>
              <a:rPr lang="en-US" dirty="0" err="1">
                <a:solidFill>
                  <a:srgbClr val="3380E6"/>
                </a:solidFill>
                <a:latin typeface="Calibri" panose="020F0502020204030204" pitchFamily="34" charset="0"/>
              </a:rPr>
              <a:t>Autoboxing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and Auto-Unboxing</a:t>
            </a:r>
          </a:p>
        </p:txBody>
      </p:sp>
      <p:sp>
        <p:nvSpPr>
          <p:cNvPr id="20483" name="Text Placeholder 2">
            <a:extLst>
              <a:ext uri="{FF2B5EF4-FFF2-40B4-BE49-F238E27FC236}">
                <a16:creationId xmlns:a16="http://schemas.microsoft.com/office/drawing/2014/main" id="{77280B78-0F45-4007-A6EA-9DC9B72A62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A </a:t>
            </a:r>
            <a:r>
              <a:rPr lang="en-US" altLang="en-US" sz="2300" dirty="0">
                <a:solidFill>
                  <a:srgbClr val="0000FF"/>
                </a:solidFill>
              </a:rPr>
              <a:t>boxing conversion</a:t>
            </a:r>
            <a:r>
              <a:rPr lang="en-US" altLang="en-US" sz="2300" dirty="0">
                <a:solidFill>
                  <a:srgbClr val="000000"/>
                </a:solidFill>
              </a:rPr>
              <a:t> converts a value of a primitive type to an object of the corresponding type-wrapper class.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An </a:t>
            </a:r>
            <a:r>
              <a:rPr lang="en-US" altLang="en-US" sz="2300" dirty="0">
                <a:solidFill>
                  <a:srgbClr val="0000FF"/>
                </a:solidFill>
              </a:rPr>
              <a:t>unboxing conversion</a:t>
            </a:r>
            <a:r>
              <a:rPr lang="en-US" altLang="en-US" sz="2300" dirty="0">
                <a:solidFill>
                  <a:srgbClr val="000000"/>
                </a:solidFill>
              </a:rPr>
              <a:t> converts an object of a type-wrapper class to a value of the corresponding primitive type.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These conversions are performed automatically—called </a:t>
            </a:r>
            <a:r>
              <a:rPr lang="en-US" altLang="en-US" sz="2300" dirty="0">
                <a:solidFill>
                  <a:srgbClr val="0000FF"/>
                </a:solidFill>
              </a:rPr>
              <a:t>autoboxing</a:t>
            </a:r>
            <a:r>
              <a:rPr lang="en-US" altLang="en-US" sz="2300" dirty="0">
                <a:solidFill>
                  <a:srgbClr val="000000"/>
                </a:solidFill>
              </a:rPr>
              <a:t> and </a:t>
            </a:r>
            <a:r>
              <a:rPr lang="en-US" altLang="en-US" sz="2300" dirty="0">
                <a:solidFill>
                  <a:srgbClr val="0000FF"/>
                </a:solidFill>
              </a:rPr>
              <a:t>auto-unboxing</a:t>
            </a:r>
            <a:r>
              <a:rPr lang="en-US" altLang="en-US" sz="23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Example: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BF00"/>
                </a:solidFill>
                <a:latin typeface="Consolas" panose="020B0609020204030204" pitchFamily="49" charset="0"/>
              </a:rPr>
              <a:t>// create </a:t>
            </a:r>
            <a:r>
              <a:rPr lang="en-US" altLang="en-US" sz="2000" dirty="0" err="1">
                <a:solidFill>
                  <a:srgbClr val="00BF00"/>
                </a:solidFill>
                <a:latin typeface="Consolas" panose="020B0609020204030204" pitchFamily="49" charset="0"/>
              </a:rPr>
              <a:t>integerArray</a:t>
            </a:r>
            <a:r>
              <a:rPr lang="en-US" altLang="en-US" sz="2000" dirty="0">
                <a:solidFill>
                  <a:srgbClr val="00BF00"/>
                </a:solidFill>
                <a:latin typeface="Consolas" panose="020B0609020204030204" pitchFamily="49" charset="0"/>
              </a:rPr>
              <a:t> </a:t>
            </a:r>
            <a:br>
              <a:rPr lang="en-US" altLang="en-US" sz="2000" dirty="0">
                <a:solidFill>
                  <a:srgbClr val="00BF00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Integer[]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integerArray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Integer[</a:t>
            </a:r>
            <a:r>
              <a:rPr lang="en-US" altLang="en-US" sz="2000" dirty="0">
                <a:solidFill>
                  <a:srgbClr val="128AFF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br>
              <a:rPr lang="en-US" altLang="en-US" sz="2000" dirty="0">
                <a:solidFill>
                  <a:srgbClr val="00BF00"/>
                </a:solidFill>
                <a:latin typeface="Consolas" panose="020B0609020204030204" pitchFamily="49" charset="0"/>
              </a:rPr>
            </a:br>
            <a:br>
              <a:rPr lang="en-US" altLang="en-US" sz="2000" dirty="0">
                <a:solidFill>
                  <a:srgbClr val="00BF00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rgbClr val="00BF00"/>
                </a:solidFill>
                <a:latin typeface="Consolas" panose="020B0609020204030204" pitchFamily="49" charset="0"/>
              </a:rPr>
              <a:t>// assign Integer 10 to </a:t>
            </a:r>
            <a:r>
              <a:rPr lang="en-US" altLang="en-US" sz="2000" dirty="0" err="1">
                <a:solidFill>
                  <a:srgbClr val="00BF00"/>
                </a:solidFill>
                <a:latin typeface="Consolas" panose="020B0609020204030204" pitchFamily="49" charset="0"/>
              </a:rPr>
              <a:t>integerArray</a:t>
            </a:r>
            <a:r>
              <a:rPr lang="en-US" altLang="en-US" sz="2000" dirty="0">
                <a:solidFill>
                  <a:srgbClr val="00BF00"/>
                </a:solidFill>
                <a:latin typeface="Consolas" panose="020B0609020204030204" pitchFamily="49" charset="0"/>
              </a:rPr>
              <a:t>[ 0 ]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integerArray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2000" dirty="0">
                <a:solidFill>
                  <a:srgbClr val="128A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sz="2000" dirty="0">
                <a:solidFill>
                  <a:srgbClr val="128AFF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br>
              <a:rPr lang="en-US" altLang="en-US" sz="2000" dirty="0">
                <a:solidFill>
                  <a:srgbClr val="00BF00"/>
                </a:solidFill>
                <a:latin typeface="Consolas" panose="020B0609020204030204" pitchFamily="49" charset="0"/>
              </a:rPr>
            </a:br>
            <a:br>
              <a:rPr lang="en-US" altLang="en-US" sz="2000" dirty="0">
                <a:solidFill>
                  <a:srgbClr val="00BF00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rgbClr val="00BF00"/>
                </a:solidFill>
                <a:latin typeface="Consolas" panose="020B0609020204030204" pitchFamily="49" charset="0"/>
              </a:rPr>
              <a:t>// get </a:t>
            </a:r>
            <a:r>
              <a:rPr lang="en-US" altLang="en-US" sz="2000" dirty="0" err="1">
                <a:solidFill>
                  <a:srgbClr val="00BF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solidFill>
                  <a:srgbClr val="00BF00"/>
                </a:solidFill>
                <a:latin typeface="Consolas" panose="020B0609020204030204" pitchFamily="49" charset="0"/>
              </a:rPr>
              <a:t> value of Integer </a:t>
            </a:r>
            <a:br>
              <a:rPr lang="en-US" altLang="en-US" sz="2000" dirty="0">
                <a:solidFill>
                  <a:srgbClr val="00BF00"/>
                </a:solidFill>
                <a:latin typeface="Consolas" panose="020B0609020204030204" pitchFamily="49" charset="0"/>
              </a:rPr>
            </a:br>
            <a:r>
              <a:rPr lang="en-US" alt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value =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integerArray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2000" dirty="0">
                <a:solidFill>
                  <a:srgbClr val="128A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8E294-DFEE-4C82-B600-53F00DE4C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97279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27E99-46E8-46F5-8A57-28F65CC0C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16.5  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Interface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Collection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and Class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Collections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21507" name="Text Placeholder 2">
            <a:extLst>
              <a:ext uri="{FF2B5EF4-FFF2-40B4-BE49-F238E27FC236}">
                <a16:creationId xmlns:a16="http://schemas.microsoft.com/office/drawing/2014/main" id="{AFC72483-A46A-44A3-829F-D71303977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1481138"/>
            <a:ext cx="8229600" cy="49958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Interface </a:t>
            </a:r>
            <a:r>
              <a:rPr lang="en-US" alt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en-US" sz="2300" dirty="0">
                <a:solidFill>
                  <a:srgbClr val="000000"/>
                </a:solidFill>
              </a:rPr>
              <a:t> contains </a:t>
            </a:r>
            <a:r>
              <a:rPr lang="en-US" altLang="en-US" sz="2300" dirty="0">
                <a:solidFill>
                  <a:srgbClr val="0000FF"/>
                </a:solidFill>
              </a:rPr>
              <a:t>bulk operations</a:t>
            </a:r>
            <a:r>
              <a:rPr lang="en-US" altLang="en-US" sz="2300" dirty="0">
                <a:solidFill>
                  <a:srgbClr val="000000"/>
                </a:solidFill>
              </a:rPr>
              <a:t> for </a:t>
            </a:r>
            <a:r>
              <a:rPr lang="en-US" altLang="en-US" sz="2300" i="1" dirty="0">
                <a:solidFill>
                  <a:srgbClr val="000000"/>
                </a:solidFill>
              </a:rPr>
              <a:t>adding</a:t>
            </a:r>
            <a:r>
              <a:rPr lang="en-US" altLang="en-US" sz="2300" dirty="0">
                <a:solidFill>
                  <a:srgbClr val="000000"/>
                </a:solidFill>
              </a:rPr>
              <a:t>, </a:t>
            </a:r>
            <a:r>
              <a:rPr lang="en-US" altLang="en-US" sz="2300" i="1" dirty="0">
                <a:solidFill>
                  <a:srgbClr val="000000"/>
                </a:solidFill>
              </a:rPr>
              <a:t>clearing</a:t>
            </a:r>
            <a:r>
              <a:rPr lang="en-US" altLang="en-US" sz="2300" dirty="0">
                <a:solidFill>
                  <a:srgbClr val="000000"/>
                </a:solidFill>
              </a:rPr>
              <a:t> and </a:t>
            </a:r>
            <a:r>
              <a:rPr lang="en-US" altLang="en-US" sz="2300" i="1" dirty="0">
                <a:solidFill>
                  <a:srgbClr val="000000"/>
                </a:solidFill>
              </a:rPr>
              <a:t>comparing</a:t>
            </a:r>
            <a:r>
              <a:rPr lang="en-US" altLang="en-US" sz="2300" dirty="0">
                <a:solidFill>
                  <a:srgbClr val="000000"/>
                </a:solidFill>
              </a:rPr>
              <a:t> objects in a collection.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A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en-US" sz="2300" dirty="0">
                <a:solidFill>
                  <a:srgbClr val="000000"/>
                </a:solidFill>
              </a:rPr>
              <a:t> can be converted to an array.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Interface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en-US" sz="2300" dirty="0">
                <a:solidFill>
                  <a:srgbClr val="000000"/>
                </a:solidFill>
              </a:rPr>
              <a:t> provides a method that returns an </a:t>
            </a:r>
            <a:r>
              <a:rPr lang="en-US" alt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Iterator</a:t>
            </a:r>
            <a:r>
              <a:rPr lang="en-US" altLang="en-US" sz="2300" dirty="0">
                <a:solidFill>
                  <a:srgbClr val="000000"/>
                </a:solidFill>
              </a:rPr>
              <a:t> object, which allows a program to walk through the collection and remove elements from the collection during the iteration.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Class </a:t>
            </a:r>
            <a:r>
              <a:rPr lang="en-US" alt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Collections</a:t>
            </a:r>
            <a:r>
              <a:rPr lang="en-US" altLang="en-US" sz="2300" dirty="0">
                <a:solidFill>
                  <a:srgbClr val="000000"/>
                </a:solidFill>
              </a:rPr>
              <a:t> provides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2300" dirty="0">
                <a:solidFill>
                  <a:srgbClr val="000000"/>
                </a:solidFill>
              </a:rPr>
              <a:t> methods that </a:t>
            </a:r>
            <a:r>
              <a:rPr lang="en-US" altLang="en-US" sz="2300" i="1" dirty="0">
                <a:solidFill>
                  <a:srgbClr val="000000"/>
                </a:solidFill>
              </a:rPr>
              <a:t>search</a:t>
            </a:r>
            <a:r>
              <a:rPr lang="en-US" altLang="en-US" sz="2300" dirty="0">
                <a:solidFill>
                  <a:srgbClr val="000000"/>
                </a:solidFill>
              </a:rPr>
              <a:t>, </a:t>
            </a:r>
            <a:r>
              <a:rPr lang="en-US" altLang="en-US" sz="2300" i="1" dirty="0">
                <a:solidFill>
                  <a:srgbClr val="000000"/>
                </a:solidFill>
              </a:rPr>
              <a:t>sort</a:t>
            </a:r>
            <a:r>
              <a:rPr lang="en-US" altLang="en-US" sz="2300" dirty="0">
                <a:solidFill>
                  <a:srgbClr val="000000"/>
                </a:solidFill>
              </a:rPr>
              <a:t> and perform other operations on collections.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E6BF39-2EAD-4F0B-855D-B330A0C4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00401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08">
            <a:extLst>
              <a:ext uri="{FF2B5EF4-FFF2-40B4-BE49-F238E27FC236}">
                <a16:creationId xmlns:a16="http://schemas.microsoft.com/office/drawing/2014/main" id="{19910FE6-D5F3-4475-8172-CAA09802933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1013"/>
            <a:ext cx="12192000" cy="33543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08D3-E7E7-45D5-AA4B-E8558CABC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82934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09">
            <a:extLst>
              <a:ext uri="{FF2B5EF4-FFF2-40B4-BE49-F238E27FC236}">
                <a16:creationId xmlns:a16="http://schemas.microsoft.com/office/drawing/2014/main" id="{7928BD98-AED7-4087-9B3D-C0A00B28A2F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3675"/>
            <a:ext cx="12192000" cy="39290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8B9B8-1DA1-4D61-8C85-60C17E815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15826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1E3E4-D580-41CE-AB00-A7FC6DFB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16.6  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Lists</a:t>
            </a:r>
          </a:p>
        </p:txBody>
      </p:sp>
      <p:sp>
        <p:nvSpPr>
          <p:cNvPr id="24579" name="Text Placeholder 2">
            <a:extLst>
              <a:ext uri="{FF2B5EF4-FFF2-40B4-BE49-F238E27FC236}">
                <a16:creationId xmlns:a16="http://schemas.microsoft.com/office/drawing/2014/main" id="{2D4359B6-A500-4F8E-A4A2-2DA31B4FE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2500" dirty="0">
                <a:solidFill>
                  <a:srgbClr val="000000"/>
                </a:solidFill>
              </a:rPr>
              <a:t> (sometimes called a </a:t>
            </a:r>
            <a:r>
              <a:rPr lang="en-US" altLang="en-US" sz="2500" dirty="0">
                <a:solidFill>
                  <a:srgbClr val="0000FF"/>
                </a:solidFill>
              </a:rPr>
              <a:t>sequence</a:t>
            </a:r>
            <a:r>
              <a:rPr lang="en-US" altLang="en-US" sz="2500" dirty="0">
                <a:solidFill>
                  <a:srgbClr val="000000"/>
                </a:solidFill>
              </a:rPr>
              <a:t>) is an </a:t>
            </a:r>
            <a:r>
              <a:rPr lang="en-US" altLang="en-US" sz="2500" i="1" dirty="0">
                <a:solidFill>
                  <a:srgbClr val="000000"/>
                </a:solidFill>
              </a:rPr>
              <a:t>ordered</a:t>
            </a:r>
            <a:r>
              <a:rPr lang="en-US" altLang="en-US" sz="2500" dirty="0">
                <a:solidFill>
                  <a:srgbClr val="000000"/>
                </a:solidFill>
              </a:rPr>
              <a:t>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en-US" sz="2500" dirty="0">
                <a:solidFill>
                  <a:srgbClr val="000000"/>
                </a:solidFill>
              </a:rPr>
              <a:t> that can contain duplicate elements.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2500" dirty="0">
                <a:solidFill>
                  <a:srgbClr val="000000"/>
                </a:solidFill>
              </a:rPr>
              <a:t> indices are zero based.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In addition to the methods inherited from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en-US" sz="2500" dirty="0">
                <a:solidFill>
                  <a:srgbClr val="000000"/>
                </a:solidFill>
              </a:rPr>
              <a:t>,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2500" dirty="0">
                <a:solidFill>
                  <a:srgbClr val="000000"/>
                </a:solidFill>
              </a:rPr>
              <a:t> provides methods for manipulating elements via their indices, manipulating a specified range of elements, searching for elements and obtaining a </a:t>
            </a:r>
            <a:r>
              <a:rPr lang="en-US" altLang="en-US" sz="2500" dirty="0" err="1">
                <a:solidFill>
                  <a:srgbClr val="0000FF"/>
                </a:solidFill>
                <a:latin typeface="Consolas" panose="020B0609020204030204" pitchFamily="49" charset="0"/>
              </a:rPr>
              <a:t>ListIterator</a:t>
            </a:r>
            <a:r>
              <a:rPr lang="en-US" altLang="en-US" sz="2500" dirty="0">
                <a:solidFill>
                  <a:srgbClr val="000000"/>
                </a:solidFill>
              </a:rPr>
              <a:t> to access the elements.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Interface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2500" dirty="0">
                <a:solidFill>
                  <a:srgbClr val="000000"/>
                </a:solidFill>
              </a:rPr>
              <a:t> is implemented by several classes, including </a:t>
            </a:r>
            <a:r>
              <a:rPr lang="en-US" altLang="en-US" sz="2500" dirty="0" err="1">
                <a:solidFill>
                  <a:srgbClr val="0000FF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sz="2500" dirty="0">
                <a:solidFill>
                  <a:srgbClr val="000000"/>
                </a:solidFill>
              </a:rPr>
              <a:t>, </a:t>
            </a:r>
            <a:r>
              <a:rPr lang="en-US" altLang="en-US" sz="2500" dirty="0" err="1">
                <a:solidFill>
                  <a:srgbClr val="0000FF"/>
                </a:solidFill>
                <a:latin typeface="Consolas" panose="020B0609020204030204" pitchFamily="49" charset="0"/>
              </a:rPr>
              <a:t>LinkedList</a:t>
            </a:r>
            <a:r>
              <a:rPr lang="en-US" altLang="en-US" sz="2500" dirty="0">
                <a:solidFill>
                  <a:srgbClr val="000000"/>
                </a:solidFill>
              </a:rPr>
              <a:t> and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5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Autoboxing occurs when you add primitive-type values to objects of these classes, because they store only references to objects.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E43A8-CD39-441A-AEDD-47E5E6F1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9532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22CA5-FB4C-46B8-82F2-36E6FD20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16.6  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Lists (cont.)</a:t>
            </a:r>
          </a:p>
        </p:txBody>
      </p:sp>
      <p:sp>
        <p:nvSpPr>
          <p:cNvPr id="25603" name="Text Placeholder 2">
            <a:extLst>
              <a:ext uri="{FF2B5EF4-FFF2-40B4-BE49-F238E27FC236}">
                <a16:creationId xmlns:a16="http://schemas.microsoft.com/office/drawing/2014/main" id="{D5938588-D8C2-4DE1-86FF-DDECB5B3EE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Class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sz="2100" dirty="0">
                <a:solidFill>
                  <a:srgbClr val="000000"/>
                </a:solidFill>
              </a:rPr>
              <a:t> and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100" dirty="0">
                <a:solidFill>
                  <a:srgbClr val="000000"/>
                </a:solidFill>
              </a:rPr>
              <a:t> are resizable-array implementations of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21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Inserting an element between existing elements of an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sz="2100" dirty="0">
                <a:solidFill>
                  <a:srgbClr val="000000"/>
                </a:solidFill>
              </a:rPr>
              <a:t> or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100" dirty="0">
                <a:solidFill>
                  <a:srgbClr val="000000"/>
                </a:solidFill>
              </a:rPr>
              <a:t> is an </a:t>
            </a:r>
            <a:r>
              <a:rPr lang="en-US" altLang="en-US" sz="2100" i="1" dirty="0">
                <a:solidFill>
                  <a:srgbClr val="000000"/>
                </a:solidFill>
              </a:rPr>
              <a:t>inefficient</a:t>
            </a:r>
            <a:r>
              <a:rPr lang="en-US" altLang="en-US" sz="2100" dirty="0">
                <a:solidFill>
                  <a:srgbClr val="000000"/>
                </a:solidFill>
              </a:rPr>
              <a:t> operation.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A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LinkedList</a:t>
            </a:r>
            <a:r>
              <a:rPr lang="en-US" altLang="en-US" sz="2100" dirty="0">
                <a:solidFill>
                  <a:srgbClr val="000000"/>
                </a:solidFill>
              </a:rPr>
              <a:t> enables </a:t>
            </a:r>
            <a:r>
              <a:rPr lang="en-US" altLang="en-US" sz="2100" i="1" dirty="0">
                <a:solidFill>
                  <a:srgbClr val="000000"/>
                </a:solidFill>
              </a:rPr>
              <a:t>efficient</a:t>
            </a:r>
            <a:r>
              <a:rPr lang="en-US" altLang="en-US" sz="2100" dirty="0">
                <a:solidFill>
                  <a:srgbClr val="000000"/>
                </a:solidFill>
              </a:rPr>
              <a:t> insertion (or removal) of elements in the middle of a collection, but is much less efficient than an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sz="2100" dirty="0">
                <a:solidFill>
                  <a:srgbClr val="000000"/>
                </a:solidFill>
              </a:rPr>
              <a:t> for jumping to a specific element in the collection.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We discuss the architecture of linked lists in Chapter 21.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The primary difference between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sz="2100" dirty="0">
                <a:solidFill>
                  <a:srgbClr val="000000"/>
                </a:solidFill>
              </a:rPr>
              <a:t> and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100" dirty="0">
                <a:solidFill>
                  <a:srgbClr val="000000"/>
                </a:solidFill>
              </a:rPr>
              <a:t> is that operations on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100" dirty="0">
                <a:solidFill>
                  <a:srgbClr val="000000"/>
                </a:solidFill>
              </a:rPr>
              <a:t>s are </a:t>
            </a:r>
            <a:r>
              <a:rPr lang="en-US" altLang="en-US" sz="2100" i="1" dirty="0">
                <a:solidFill>
                  <a:srgbClr val="000000"/>
                </a:solidFill>
              </a:rPr>
              <a:t>synchronized</a:t>
            </a:r>
            <a:r>
              <a:rPr lang="en-US" altLang="en-US" sz="2100" dirty="0">
                <a:solidFill>
                  <a:srgbClr val="000000"/>
                </a:solidFill>
              </a:rPr>
              <a:t> by default, whereas those on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sz="2100" dirty="0" err="1">
                <a:solidFill>
                  <a:srgbClr val="000000"/>
                </a:solidFill>
              </a:rPr>
              <a:t>s</a:t>
            </a:r>
            <a:r>
              <a:rPr lang="en-US" altLang="en-US" sz="2100" dirty="0">
                <a:solidFill>
                  <a:srgbClr val="000000"/>
                </a:solidFill>
              </a:rPr>
              <a:t> are not.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i="1" dirty="0">
                <a:solidFill>
                  <a:srgbClr val="000000"/>
                </a:solidFill>
              </a:rPr>
              <a:t>Unsynchronized collections provide better performance than synchronized ones.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For this reason,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sz="2100" dirty="0">
                <a:solidFill>
                  <a:srgbClr val="000000"/>
                </a:solidFill>
              </a:rPr>
              <a:t> is typically preferred over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100" dirty="0">
                <a:solidFill>
                  <a:srgbClr val="000000"/>
                </a:solidFill>
              </a:rPr>
              <a:t> in programs that do not share a collection among threads.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6646F-277F-4607-8F0E-72D09FA61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87205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218DF-5306-41C0-8DA8-559864737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16.6.1 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and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Iterator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28675" name="Text Placeholder 2">
            <a:extLst>
              <a:ext uri="{FF2B5EF4-FFF2-40B4-BE49-F238E27FC236}">
                <a16:creationId xmlns:a16="http://schemas.microsoft.com/office/drawing/2014/main" id="{3EFF0998-A475-4708-AD25-4DA38F905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2100" dirty="0">
                <a:solidFill>
                  <a:srgbClr val="0000FF"/>
                </a:solidFill>
              </a:rPr>
              <a:t> method </a:t>
            </a:r>
            <a:r>
              <a:rPr lang="en-US" alt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altLang="en-US" sz="2100" dirty="0">
                <a:solidFill>
                  <a:srgbClr val="000000"/>
                </a:solidFill>
              </a:rPr>
              <a:t> adds an item to the end of a list.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2100" dirty="0">
                <a:solidFill>
                  <a:srgbClr val="0000FF"/>
                </a:solidFill>
              </a:rPr>
              <a:t> method </a:t>
            </a:r>
            <a:r>
              <a:rPr lang="en-US" alt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size</a:t>
            </a:r>
            <a:r>
              <a:rPr lang="en-US" altLang="en-US" sz="2100" dirty="0">
                <a:solidFill>
                  <a:srgbClr val="000000"/>
                </a:solidFill>
              </a:rPr>
              <a:t> </a:t>
            </a:r>
            <a:r>
              <a:rPr lang="en-US" altLang="en-US" sz="2100" dirty="0" err="1">
                <a:solidFill>
                  <a:srgbClr val="000000"/>
                </a:solidFill>
              </a:rPr>
              <a:t>retursn</a:t>
            </a:r>
            <a:r>
              <a:rPr lang="en-US" altLang="en-US" sz="2100" dirty="0">
                <a:solidFill>
                  <a:srgbClr val="000000"/>
                </a:solidFill>
              </a:rPr>
              <a:t> the number of elements.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2100" dirty="0">
                <a:solidFill>
                  <a:srgbClr val="0000FF"/>
                </a:solidFill>
              </a:rPr>
              <a:t> method </a:t>
            </a:r>
            <a:r>
              <a:rPr lang="en-US" alt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altLang="en-US" sz="2100" dirty="0">
                <a:solidFill>
                  <a:srgbClr val="000000"/>
                </a:solidFill>
              </a:rPr>
              <a:t> retrieves an individual element’s value from the specified index.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en-US" sz="2100" dirty="0">
                <a:solidFill>
                  <a:srgbClr val="0000FF"/>
                </a:solidFill>
              </a:rPr>
              <a:t> method </a:t>
            </a:r>
            <a:r>
              <a:rPr lang="en-US" alt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iterator</a:t>
            </a:r>
            <a:r>
              <a:rPr lang="en-US" altLang="en-US" sz="2100" dirty="0">
                <a:solidFill>
                  <a:srgbClr val="000000"/>
                </a:solidFill>
              </a:rPr>
              <a:t> gets an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Iterator</a:t>
            </a:r>
            <a:r>
              <a:rPr lang="en-US" altLang="en-US" sz="2100" dirty="0">
                <a:solidFill>
                  <a:srgbClr val="000000"/>
                </a:solidFill>
              </a:rPr>
              <a:t> for a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en-US" sz="21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Iterator-</a:t>
            </a:r>
            <a:r>
              <a:rPr lang="en-US" altLang="en-US" sz="2100" dirty="0">
                <a:solidFill>
                  <a:srgbClr val="0000FF"/>
                </a:solidFill>
              </a:rPr>
              <a:t> method </a:t>
            </a:r>
            <a:r>
              <a:rPr lang="en-US" altLang="en-US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hasNext</a:t>
            </a:r>
            <a:r>
              <a:rPr lang="en-US" altLang="en-US" sz="2100" dirty="0">
                <a:solidFill>
                  <a:srgbClr val="000000"/>
                </a:solidFill>
              </a:rPr>
              <a:t> determines whether there are more elements to iterate through.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rgbClr val="000000"/>
                </a:solidFill>
              </a:rPr>
              <a:t>Returns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1800" dirty="0">
                <a:solidFill>
                  <a:srgbClr val="000000"/>
                </a:solidFill>
              </a:rPr>
              <a:t> if another element exists and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1800" dirty="0">
                <a:solidFill>
                  <a:srgbClr val="000000"/>
                </a:solidFill>
              </a:rPr>
              <a:t> otherwise.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Iterator</a:t>
            </a:r>
            <a:r>
              <a:rPr lang="en-US" altLang="en-US" sz="2100" dirty="0">
                <a:solidFill>
                  <a:srgbClr val="0000FF"/>
                </a:solidFill>
              </a:rPr>
              <a:t> method </a:t>
            </a:r>
            <a:r>
              <a:rPr lang="en-US" alt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next</a:t>
            </a:r>
            <a:r>
              <a:rPr lang="en-US" altLang="en-US" sz="2100" dirty="0">
                <a:solidFill>
                  <a:srgbClr val="000000"/>
                </a:solidFill>
              </a:rPr>
              <a:t> obtains a reference to the next element.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en-US" sz="2100" dirty="0">
                <a:solidFill>
                  <a:srgbClr val="000000"/>
                </a:solidFill>
              </a:rPr>
              <a:t> method </a:t>
            </a:r>
            <a:r>
              <a:rPr lang="en-US" alt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contains</a:t>
            </a:r>
            <a:r>
              <a:rPr lang="en-US" altLang="en-US" sz="2100" dirty="0">
                <a:solidFill>
                  <a:srgbClr val="000000"/>
                </a:solidFill>
              </a:rPr>
              <a:t> determine whether a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en-US" sz="2100" dirty="0">
                <a:solidFill>
                  <a:srgbClr val="000000"/>
                </a:solidFill>
              </a:rPr>
              <a:t> contains a specified element.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Iterator</a:t>
            </a:r>
            <a:r>
              <a:rPr lang="en-US" altLang="en-US" sz="2100" dirty="0">
                <a:solidFill>
                  <a:srgbClr val="0000FF"/>
                </a:solidFill>
              </a:rPr>
              <a:t> method </a:t>
            </a:r>
            <a:r>
              <a:rPr lang="en-US" alt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remove</a:t>
            </a:r>
            <a:r>
              <a:rPr lang="en-US" altLang="en-US" sz="2100" dirty="0">
                <a:solidFill>
                  <a:srgbClr val="000000"/>
                </a:solidFill>
              </a:rPr>
              <a:t> removes the current element from a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en-US" sz="21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A5B6C-604A-46F0-8398-C5403BFC6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82591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10">
            <a:extLst>
              <a:ext uri="{FF2B5EF4-FFF2-40B4-BE49-F238E27FC236}">
                <a16:creationId xmlns:a16="http://schemas.microsoft.com/office/drawing/2014/main" id="{14302B42-5B02-4794-842D-F33CA7E0F23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91F14-3442-4F16-87B7-11AE802B0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505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02">
            <a:extLst>
              <a:ext uri="{FF2B5EF4-FFF2-40B4-BE49-F238E27FC236}">
                <a16:creationId xmlns:a16="http://schemas.microsoft.com/office/drawing/2014/main" id="{EC18549F-90B2-4053-A6ED-43CF1ABF821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863" y="0"/>
            <a:ext cx="956627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5B3CA-22B1-456C-B4D3-941C5034B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20594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11">
            <a:extLst>
              <a:ext uri="{FF2B5EF4-FFF2-40B4-BE49-F238E27FC236}">
                <a16:creationId xmlns:a16="http://schemas.microsoft.com/office/drawing/2014/main" id="{F28050DD-10C4-4F59-B777-906AAECDDF3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FDB14-E13A-42AF-906F-09E269098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43135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12">
            <a:extLst>
              <a:ext uri="{FF2B5EF4-FFF2-40B4-BE49-F238E27FC236}">
                <a16:creationId xmlns:a16="http://schemas.microsoft.com/office/drawing/2014/main" id="{D751DB75-59A0-4EB0-8D11-29F2DFF35C3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063"/>
            <a:ext cx="12192000" cy="53482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D6AD3-76DF-4048-8DAF-2B27FE3BD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2066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13">
            <a:extLst>
              <a:ext uri="{FF2B5EF4-FFF2-40B4-BE49-F238E27FC236}">
                <a16:creationId xmlns:a16="http://schemas.microsoft.com/office/drawing/2014/main" id="{A248CA70-88A7-440B-A867-44A159EDD29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3" y="0"/>
            <a:ext cx="106568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97251-CAD6-4189-BF54-8393EA230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51228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14">
            <a:extLst>
              <a:ext uri="{FF2B5EF4-FFF2-40B4-BE49-F238E27FC236}">
                <a16:creationId xmlns:a16="http://schemas.microsoft.com/office/drawing/2014/main" id="{E0E98650-369B-4991-9910-7710611ECC6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63" y="0"/>
            <a:ext cx="101234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274BBA-1FB0-4620-9339-06D25A4EC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49257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15">
            <a:extLst>
              <a:ext uri="{FF2B5EF4-FFF2-40B4-BE49-F238E27FC236}">
                <a16:creationId xmlns:a16="http://schemas.microsoft.com/office/drawing/2014/main" id="{FB931324-C516-40B9-96DC-C61A0CBC206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3" y="0"/>
            <a:ext cx="100853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C23B65-E106-4E2A-B62F-70C7CD55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09561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DC48-C695-4FEA-8FAF-35F76459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16.6.1 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and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Iterator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34819" name="Text Placeholder 2">
            <a:extLst>
              <a:ext uri="{FF2B5EF4-FFF2-40B4-BE49-F238E27FC236}">
                <a16:creationId xmlns:a16="http://schemas.microsoft.com/office/drawing/2014/main" id="{37DE5C77-9D5F-4E8B-9D48-A274BC47D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Type Inference with the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&lt;&gt;</a:t>
            </a:r>
            <a:r>
              <a:rPr lang="en-US" altLang="en-US" sz="2400" dirty="0">
                <a:solidFill>
                  <a:srgbClr val="000000"/>
                </a:solidFill>
              </a:rPr>
              <a:t> Notation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Lines 14 and 21 specify the type stored in the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sz="2400" dirty="0">
                <a:solidFill>
                  <a:srgbClr val="000000"/>
                </a:solidFill>
              </a:rPr>
              <a:t> (that is,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2400" dirty="0">
                <a:solidFill>
                  <a:srgbClr val="000000"/>
                </a:solidFill>
              </a:rPr>
              <a:t>) on the left and right sides of the initialization statements.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Java SE 7 introduced </a:t>
            </a:r>
            <a:r>
              <a:rPr lang="en-US" altLang="en-US" sz="2400" i="1" dirty="0">
                <a:solidFill>
                  <a:srgbClr val="000000"/>
                </a:solidFill>
              </a:rPr>
              <a:t>type inferencing </a:t>
            </a:r>
            <a:r>
              <a:rPr lang="en-US" altLang="en-US" sz="2400" dirty="0">
                <a:solidFill>
                  <a:srgbClr val="000000"/>
                </a:solidFill>
              </a:rPr>
              <a:t>with the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&lt;&gt;</a:t>
            </a:r>
            <a:r>
              <a:rPr lang="en-US" altLang="en-US" sz="2400" dirty="0">
                <a:solidFill>
                  <a:srgbClr val="000000"/>
                </a:solidFill>
              </a:rPr>
              <a:t> notation—known as the </a:t>
            </a:r>
            <a:r>
              <a:rPr lang="en-US" altLang="en-US" sz="2400" dirty="0">
                <a:solidFill>
                  <a:srgbClr val="0000FF"/>
                </a:solidFill>
              </a:rPr>
              <a:t>diamond notation</a:t>
            </a:r>
            <a:r>
              <a:rPr lang="en-US" altLang="en-US" sz="2400" dirty="0">
                <a:solidFill>
                  <a:srgbClr val="000000"/>
                </a:solidFill>
              </a:rPr>
              <a:t>—in statements that declare and create generic type variables and objects. For example, line 14 can be written as:</a:t>
            </a:r>
          </a:p>
          <a:p>
            <a:pPr lvl="1" eaLnBrk="1" hangingPunct="1">
              <a:lnSpc>
                <a:spcPct val="80000"/>
              </a:lnSpc>
              <a:buFont typeface="Verdana" panose="020B0604030504040204" pitchFamily="34" charset="0"/>
              <a:buNone/>
            </a:pPr>
            <a:endParaRPr lang="en-US" altLang="en-US" sz="240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List&lt;String&gt; list = 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endParaRPr lang="en-US" altLang="en-US" sz="240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Java uses the type in angle brackets on the left of the declaration (that is,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2400" dirty="0">
                <a:solidFill>
                  <a:srgbClr val="000000"/>
                </a:solidFill>
              </a:rPr>
              <a:t>) as the type stored in the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sz="2400" dirty="0">
                <a:solidFill>
                  <a:srgbClr val="000000"/>
                </a:solidFill>
              </a:rPr>
              <a:t> created on the right side of the declaration.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66FA9-9321-4848-B4DC-E042E9A5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8510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C23D5-C80A-4196-90B4-ED49D4735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16.6.2 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LinkedList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35843" name="Text Placeholder 2">
            <a:extLst>
              <a:ext uri="{FF2B5EF4-FFF2-40B4-BE49-F238E27FC236}">
                <a16:creationId xmlns:a16="http://schemas.microsoft.com/office/drawing/2014/main" id="{757E633F-CCEE-4850-AA1A-A8B3AC33AE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2300" dirty="0">
                <a:solidFill>
                  <a:srgbClr val="0000FF"/>
                </a:solidFill>
              </a:rPr>
              <a:t> method </a:t>
            </a:r>
            <a:r>
              <a:rPr lang="en-US" altLang="en-US" sz="2300" dirty="0" err="1">
                <a:solidFill>
                  <a:srgbClr val="0000FF"/>
                </a:solidFill>
                <a:latin typeface="Consolas" panose="020B0609020204030204" pitchFamily="49" charset="0"/>
              </a:rPr>
              <a:t>addAll</a:t>
            </a:r>
            <a:r>
              <a:rPr lang="en-US" altLang="en-US" sz="2300" dirty="0">
                <a:solidFill>
                  <a:srgbClr val="000000"/>
                </a:solidFill>
              </a:rPr>
              <a:t> </a:t>
            </a:r>
            <a:r>
              <a:rPr lang="en-US" altLang="en-US" sz="2300" i="1" dirty="0">
                <a:solidFill>
                  <a:srgbClr val="000000"/>
                </a:solidFill>
              </a:rPr>
              <a:t>appends all elements </a:t>
            </a:r>
            <a:r>
              <a:rPr lang="en-US" altLang="en-US" sz="2300" dirty="0">
                <a:solidFill>
                  <a:srgbClr val="000000"/>
                </a:solidFill>
              </a:rPr>
              <a:t>of a collection to the end of a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23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2300" dirty="0">
                <a:solidFill>
                  <a:srgbClr val="0000FF"/>
                </a:solidFill>
              </a:rPr>
              <a:t> method </a:t>
            </a:r>
            <a:r>
              <a:rPr lang="en-US" altLang="en-US" sz="2300" dirty="0" err="1">
                <a:solidFill>
                  <a:srgbClr val="0000FF"/>
                </a:solidFill>
                <a:latin typeface="Consolas" panose="020B0609020204030204" pitchFamily="49" charset="0"/>
              </a:rPr>
              <a:t>listIterator</a:t>
            </a:r>
            <a:r>
              <a:rPr lang="en-US" altLang="en-US" sz="2300" dirty="0">
                <a:solidFill>
                  <a:srgbClr val="000000"/>
                </a:solidFill>
              </a:rPr>
              <a:t> gets A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2300" dirty="0">
                <a:solidFill>
                  <a:srgbClr val="000000"/>
                </a:solidFill>
              </a:rPr>
              <a:t>’s </a:t>
            </a:r>
            <a:r>
              <a:rPr lang="en-US" altLang="en-US" sz="2300" dirty="0">
                <a:solidFill>
                  <a:srgbClr val="0000FF"/>
                </a:solidFill>
              </a:rPr>
              <a:t>bidirectional iterator</a:t>
            </a:r>
            <a:r>
              <a:rPr lang="en-US" altLang="en-US" sz="23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2300" dirty="0">
                <a:solidFill>
                  <a:srgbClr val="0000FF"/>
                </a:solidFill>
              </a:rPr>
              <a:t> method </a:t>
            </a:r>
            <a:r>
              <a:rPr lang="en-US" altLang="en-US" sz="2300" dirty="0" err="1">
                <a:solidFill>
                  <a:srgbClr val="0000FF"/>
                </a:solidFill>
                <a:latin typeface="Consolas" panose="020B0609020204030204" pitchFamily="49" charset="0"/>
              </a:rPr>
              <a:t>toUpperCase</a:t>
            </a:r>
            <a:r>
              <a:rPr lang="en-US" altLang="en-US" sz="2300" dirty="0">
                <a:solidFill>
                  <a:srgbClr val="000000"/>
                </a:solidFill>
              </a:rPr>
              <a:t> gets an uppercase version of a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23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List-Iterator</a:t>
            </a:r>
            <a:r>
              <a:rPr lang="en-US" altLang="en-US" sz="2300" dirty="0">
                <a:solidFill>
                  <a:srgbClr val="0000FF"/>
                </a:solidFill>
              </a:rPr>
              <a:t> method </a:t>
            </a:r>
            <a:r>
              <a:rPr lang="en-US" alt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2300" dirty="0">
                <a:solidFill>
                  <a:srgbClr val="000000"/>
                </a:solidFill>
              </a:rPr>
              <a:t> replaces the current element to which the iterator refers with the specified object.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2300" dirty="0">
                <a:solidFill>
                  <a:srgbClr val="0000FF"/>
                </a:solidFill>
              </a:rPr>
              <a:t> method </a:t>
            </a:r>
            <a:r>
              <a:rPr lang="en-US" altLang="en-US" sz="2300" dirty="0" err="1">
                <a:solidFill>
                  <a:srgbClr val="0000FF"/>
                </a:solidFill>
                <a:latin typeface="Consolas" panose="020B0609020204030204" pitchFamily="49" charset="0"/>
              </a:rPr>
              <a:t>toLowerCase</a:t>
            </a:r>
            <a:r>
              <a:rPr lang="en-US" altLang="en-US" sz="2300" dirty="0">
                <a:solidFill>
                  <a:srgbClr val="0000FF"/>
                </a:solidFill>
              </a:rPr>
              <a:t> </a:t>
            </a:r>
            <a:r>
              <a:rPr lang="en-US" altLang="en-US" sz="2300" dirty="0">
                <a:solidFill>
                  <a:srgbClr val="000000"/>
                </a:solidFill>
              </a:rPr>
              <a:t>returns a lowercase version of a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23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2300" dirty="0">
                <a:solidFill>
                  <a:srgbClr val="0000FF"/>
                </a:solidFill>
              </a:rPr>
              <a:t> method </a:t>
            </a:r>
            <a:r>
              <a:rPr lang="en-US" altLang="en-US" sz="2300" dirty="0" err="1">
                <a:solidFill>
                  <a:srgbClr val="0000FF"/>
                </a:solidFill>
                <a:latin typeface="Consolas" panose="020B0609020204030204" pitchFamily="49" charset="0"/>
              </a:rPr>
              <a:t>subList</a:t>
            </a:r>
            <a:r>
              <a:rPr lang="en-US" altLang="en-US" sz="2300" dirty="0">
                <a:solidFill>
                  <a:srgbClr val="000000"/>
                </a:solidFill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</a:rPr>
              <a:t>obtaina</a:t>
            </a:r>
            <a:r>
              <a:rPr lang="en-US" altLang="en-US" sz="2300" dirty="0">
                <a:solidFill>
                  <a:srgbClr val="000000"/>
                </a:solidFill>
              </a:rPr>
              <a:t> a portion of a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2300" dirty="0">
                <a:solidFill>
                  <a:srgbClr val="000000"/>
                </a:solidFill>
              </a:rPr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This is a so-called </a:t>
            </a:r>
            <a:r>
              <a:rPr lang="en-US" altLang="en-US" sz="2000" dirty="0">
                <a:solidFill>
                  <a:srgbClr val="0000FF"/>
                </a:solidFill>
              </a:rPr>
              <a:t>range-view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>
                <a:solidFill>
                  <a:srgbClr val="0000FF"/>
                </a:solidFill>
              </a:rPr>
              <a:t>method</a:t>
            </a:r>
            <a:r>
              <a:rPr lang="en-US" altLang="en-US" sz="2000" dirty="0">
                <a:solidFill>
                  <a:srgbClr val="000000"/>
                </a:solidFill>
              </a:rPr>
              <a:t>, which enables the program to view a portion of the list.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27650-FE9E-42AD-95AF-677987500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18029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E2EE2-9D2B-4CDB-94A9-FBE9EB2D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16.6.2 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LinkedList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36867" name="Text Placeholder 2">
            <a:extLst>
              <a:ext uri="{FF2B5EF4-FFF2-40B4-BE49-F238E27FC236}">
                <a16:creationId xmlns:a16="http://schemas.microsoft.com/office/drawing/2014/main" id="{68262C62-9E68-4DA5-A530-03A36F664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dirty="0">
                <a:solidFill>
                  <a:srgbClr val="0000FF"/>
                </a:solidFill>
              </a:rPr>
              <a:t> method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clear</a:t>
            </a:r>
            <a:r>
              <a:rPr lang="en-US" altLang="en-US" dirty="0">
                <a:solidFill>
                  <a:srgbClr val="000000"/>
                </a:solidFill>
              </a:rPr>
              <a:t> remove the elements of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eaLnBrk="1" hangingPunct="1"/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dirty="0">
                <a:solidFill>
                  <a:srgbClr val="0000FF"/>
                </a:solidFill>
              </a:rPr>
              <a:t> method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size</a:t>
            </a:r>
            <a:r>
              <a:rPr lang="en-US" altLang="en-US" dirty="0">
                <a:solidFill>
                  <a:srgbClr val="000000"/>
                </a:solidFill>
              </a:rPr>
              <a:t> returns the number of items in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eaLnBrk="1" hangingPunct="1"/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ListIterator</a:t>
            </a:r>
            <a:r>
              <a:rPr lang="en-US" altLang="en-US" dirty="0">
                <a:solidFill>
                  <a:srgbClr val="0000FF"/>
                </a:solidFill>
              </a:rPr>
              <a:t> method  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hasPrevious</a:t>
            </a:r>
            <a:r>
              <a:rPr lang="en-US" altLang="en-US" dirty="0">
                <a:solidFill>
                  <a:srgbClr val="000000"/>
                </a:solidFill>
              </a:rPr>
              <a:t> determines whether there are more elements while traversing the list backward. </a:t>
            </a:r>
          </a:p>
          <a:p>
            <a:pPr eaLnBrk="1" hangingPunct="1"/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ListIterator</a:t>
            </a:r>
            <a:r>
              <a:rPr lang="en-US" altLang="en-US" dirty="0">
                <a:solidFill>
                  <a:srgbClr val="0000FF"/>
                </a:solidFill>
              </a:rPr>
              <a:t> method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previous</a:t>
            </a:r>
            <a:r>
              <a:rPr lang="en-US" altLang="en-US" dirty="0">
                <a:solidFill>
                  <a:srgbClr val="000000"/>
                </a:solidFill>
              </a:rPr>
              <a:t> gets the previous element from the list.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6D2C1-78B4-4A2D-AE6E-4D9652212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56880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12BF1-567F-4F90-98B4-3F2C65443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16.6.2 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LinkedList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37891" name="Text Placeholder 2">
            <a:extLst>
              <a:ext uri="{FF2B5EF4-FFF2-40B4-BE49-F238E27FC236}">
                <a16:creationId xmlns:a16="http://schemas.microsoft.com/office/drawing/2014/main" id="{DD18131F-97B1-45A4-AE12-3FA1160146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Class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Arrays</a:t>
            </a:r>
            <a:r>
              <a:rPr lang="en-US" altLang="en-US" sz="2300" dirty="0">
                <a:solidFill>
                  <a:srgbClr val="000000"/>
                </a:solidFill>
              </a:rPr>
              <a:t> provides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2300" dirty="0">
                <a:solidFill>
                  <a:srgbClr val="000000"/>
                </a:solidFill>
              </a:rPr>
              <a:t> method </a:t>
            </a:r>
            <a:r>
              <a:rPr lang="en-US" altLang="en-US" sz="2300" dirty="0" err="1">
                <a:solidFill>
                  <a:srgbClr val="0000FF"/>
                </a:solidFill>
                <a:latin typeface="Consolas" panose="020B0609020204030204" pitchFamily="49" charset="0"/>
              </a:rPr>
              <a:t>asList</a:t>
            </a:r>
            <a:r>
              <a:rPr lang="en-US" altLang="en-US" sz="2300" dirty="0">
                <a:solidFill>
                  <a:srgbClr val="000000"/>
                </a:solidFill>
              </a:rPr>
              <a:t> to view an array as a </a:t>
            </a:r>
            <a:r>
              <a:rPr lang="en-US" alt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2300" dirty="0">
                <a:solidFill>
                  <a:srgbClr val="000000"/>
                </a:solidFill>
              </a:rPr>
              <a:t> collection.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A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2000" dirty="0">
                <a:solidFill>
                  <a:srgbClr val="000000"/>
                </a:solidFill>
              </a:rPr>
              <a:t> view allows you to manipulate the array as if it were a list.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This is useful for adding the elements in an array to a collection and for sorting array elements.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Any modifications made through the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2300" dirty="0">
                <a:solidFill>
                  <a:srgbClr val="000000"/>
                </a:solidFill>
              </a:rPr>
              <a:t> view change the array, and any modifications made to the array change the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2300" dirty="0">
                <a:solidFill>
                  <a:srgbClr val="000000"/>
                </a:solidFill>
              </a:rPr>
              <a:t> view.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The only operation permitted on the view returned by </a:t>
            </a:r>
            <a:r>
              <a:rPr lang="en-US" alt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asList</a:t>
            </a:r>
            <a:r>
              <a:rPr lang="en-US" altLang="en-US" sz="2300" dirty="0">
                <a:solidFill>
                  <a:srgbClr val="000000"/>
                </a:solidFill>
              </a:rPr>
              <a:t> is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2300" dirty="0">
                <a:solidFill>
                  <a:srgbClr val="000000"/>
                </a:solidFill>
              </a:rPr>
              <a:t>, which changes the value of the view and the backing array.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Any other attempts to change the view result in an </a:t>
            </a:r>
            <a:r>
              <a:rPr lang="en-US" alt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UnsupportedOperationException</a:t>
            </a:r>
            <a:r>
              <a:rPr lang="en-US" altLang="en-US" sz="200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2300" dirty="0">
                <a:solidFill>
                  <a:srgbClr val="0000FF"/>
                </a:solidFill>
              </a:rPr>
              <a:t> method</a:t>
            </a:r>
            <a:r>
              <a:rPr lang="en-US" altLang="en-US" sz="2300" dirty="0">
                <a:solidFill>
                  <a:srgbClr val="000000"/>
                </a:solidFill>
              </a:rPr>
              <a:t> </a:t>
            </a:r>
            <a:r>
              <a:rPr lang="en-US" altLang="en-US" sz="2300" dirty="0" err="1">
                <a:solidFill>
                  <a:srgbClr val="0000FF"/>
                </a:solidFill>
                <a:latin typeface="Consolas" panose="020B0609020204030204" pitchFamily="49" charset="0"/>
              </a:rPr>
              <a:t>toArray</a:t>
            </a:r>
            <a:r>
              <a:rPr lang="en-US" altLang="en-US" sz="2300" dirty="0">
                <a:solidFill>
                  <a:srgbClr val="000000"/>
                </a:solidFill>
              </a:rPr>
              <a:t> gets an array from a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2300" dirty="0">
                <a:solidFill>
                  <a:srgbClr val="000000"/>
                </a:solidFill>
              </a:rPr>
              <a:t> collection.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0EB2FE-D8D7-43DB-9500-79246857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57848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16">
            <a:extLst>
              <a:ext uri="{FF2B5EF4-FFF2-40B4-BE49-F238E27FC236}">
                <a16:creationId xmlns:a16="http://schemas.microsoft.com/office/drawing/2014/main" id="{42D31518-D5EF-4ECB-B68E-44AA067C9E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1C10A-BB93-47F7-9F00-96425FE9E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70089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03">
            <a:extLst>
              <a:ext uri="{FF2B5EF4-FFF2-40B4-BE49-F238E27FC236}">
                <a16:creationId xmlns:a16="http://schemas.microsoft.com/office/drawing/2014/main" id="{1D1B923C-EA17-460A-A7E1-629A0855B04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8" y="0"/>
            <a:ext cx="94202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AC8E9-C18A-4942-87D3-4A0FDD6E8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133210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17">
            <a:extLst>
              <a:ext uri="{FF2B5EF4-FFF2-40B4-BE49-F238E27FC236}">
                <a16:creationId xmlns:a16="http://schemas.microsoft.com/office/drawing/2014/main" id="{552A9E22-E06E-4B55-8B78-3B852336ACE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131617-E6B5-4FF3-9F30-4AD7CE305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64884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18">
            <a:extLst>
              <a:ext uri="{FF2B5EF4-FFF2-40B4-BE49-F238E27FC236}">
                <a16:creationId xmlns:a16="http://schemas.microsoft.com/office/drawing/2014/main" id="{3EDF387C-2356-4407-9E06-A557D577262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67FF6-E347-45F4-B264-123F6F38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295673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19">
            <a:extLst>
              <a:ext uri="{FF2B5EF4-FFF2-40B4-BE49-F238E27FC236}">
                <a16:creationId xmlns:a16="http://schemas.microsoft.com/office/drawing/2014/main" id="{1D96DC79-80B1-434D-B564-0F87E491D33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CC5A7-A93C-4AB7-AF15-E19F7DF52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471863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20">
            <a:extLst>
              <a:ext uri="{FF2B5EF4-FFF2-40B4-BE49-F238E27FC236}">
                <a16:creationId xmlns:a16="http://schemas.microsoft.com/office/drawing/2014/main" id="{17F6E36B-9C78-42AB-B2FB-A322AB300F6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475"/>
            <a:ext cx="12192000" cy="53530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C2A98-7CD5-4651-8BE8-AC128195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418705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21">
            <a:extLst>
              <a:ext uri="{FF2B5EF4-FFF2-40B4-BE49-F238E27FC236}">
                <a16:creationId xmlns:a16="http://schemas.microsoft.com/office/drawing/2014/main" id="{3E618FCF-D49D-4D50-B770-A471FBF6631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CF62E-F7A8-4679-8B5D-0AEB384DD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402401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22">
            <a:extLst>
              <a:ext uri="{FF2B5EF4-FFF2-40B4-BE49-F238E27FC236}">
                <a16:creationId xmlns:a16="http://schemas.microsoft.com/office/drawing/2014/main" id="{640D06A0-BF04-457C-8C48-BBC77C547DA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0"/>
            <a:ext cx="111379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65D4E-B485-440F-9B0C-E8854797D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75314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07A9-635D-468B-B59C-204708874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16.6.2 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LinkedList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46083" name="Text Placeholder 2">
            <a:extLst>
              <a:ext uri="{FF2B5EF4-FFF2-40B4-BE49-F238E27FC236}">
                <a16:creationId xmlns:a16="http://schemas.microsoft.com/office/drawing/2014/main" id="{AD6E87E8-CD51-4193-9169-13DE7E90C0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LinkedList</a:t>
            </a:r>
            <a:r>
              <a:rPr lang="en-US" altLang="en-US" dirty="0">
                <a:solidFill>
                  <a:srgbClr val="0000FF"/>
                </a:solidFill>
              </a:rPr>
              <a:t> method 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addLast</a:t>
            </a:r>
            <a:r>
              <a:rPr lang="en-US" altLang="en-US" dirty="0">
                <a:solidFill>
                  <a:srgbClr val="000000"/>
                </a:solidFill>
              </a:rPr>
              <a:t> adds an element to the end of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eaLnBrk="1" hangingPunct="1"/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LinkedList</a:t>
            </a:r>
            <a:r>
              <a:rPr lang="en-US" altLang="en-US" dirty="0">
                <a:solidFill>
                  <a:srgbClr val="0000FF"/>
                </a:solidFill>
              </a:rPr>
              <a:t> method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altLang="en-US" dirty="0">
                <a:solidFill>
                  <a:srgbClr val="000000"/>
                </a:solidFill>
              </a:rPr>
              <a:t> also adds an element to the end of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pPr eaLnBrk="1" hangingPunct="1"/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LinkedList</a:t>
            </a:r>
            <a:r>
              <a:rPr lang="en-US" altLang="en-US" dirty="0">
                <a:solidFill>
                  <a:srgbClr val="0000FF"/>
                </a:solidFill>
              </a:rPr>
              <a:t> method 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addFirst</a:t>
            </a:r>
            <a:r>
              <a:rPr lang="en-US" altLang="en-US" dirty="0">
                <a:solidFill>
                  <a:srgbClr val="000000"/>
                </a:solidFill>
              </a:rPr>
              <a:t> adds an element to the beginning of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53E43-BDCD-4A09-9B4F-4483023E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485369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23">
            <a:extLst>
              <a:ext uri="{FF2B5EF4-FFF2-40B4-BE49-F238E27FC236}">
                <a16:creationId xmlns:a16="http://schemas.microsoft.com/office/drawing/2014/main" id="{A4117443-F79E-4D28-9F1E-BD1CE496197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38" y="0"/>
            <a:ext cx="1100613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CF5F27-F6C6-4C48-B82A-859B7385A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41756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2198F-11B7-4854-92D0-52A52C08F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16.7  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Collections Methods</a:t>
            </a:r>
          </a:p>
        </p:txBody>
      </p:sp>
      <p:sp>
        <p:nvSpPr>
          <p:cNvPr id="48131" name="Text Placeholder 2">
            <a:extLst>
              <a:ext uri="{FF2B5EF4-FFF2-40B4-BE49-F238E27FC236}">
                <a16:creationId xmlns:a16="http://schemas.microsoft.com/office/drawing/2014/main" id="{08BD3A3C-5577-458B-B093-9698F001C9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Class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Collections</a:t>
            </a:r>
            <a:r>
              <a:rPr lang="en-US" altLang="en-US" dirty="0">
                <a:solidFill>
                  <a:srgbClr val="000000"/>
                </a:solidFill>
              </a:rPr>
              <a:t> provides several high-performance algorithms for manipulating collection elements.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algorithms (Fig. 16.5) are implemented as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</a:rPr>
              <a:t> methods.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39FC0-97F4-4579-A5BD-898F3768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910454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24">
            <a:extLst>
              <a:ext uri="{FF2B5EF4-FFF2-40B4-BE49-F238E27FC236}">
                <a16:creationId xmlns:a16="http://schemas.microsoft.com/office/drawing/2014/main" id="{B3CDDDF1-EA09-493F-BEAC-216362ED5FA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9388"/>
            <a:ext cx="12192000" cy="39576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7EFD3-4C9D-42F9-A2F8-2B3B46415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13212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04">
            <a:extLst>
              <a:ext uri="{FF2B5EF4-FFF2-40B4-BE49-F238E27FC236}">
                <a16:creationId xmlns:a16="http://schemas.microsoft.com/office/drawing/2014/main" id="{36B93C6D-17BA-4507-A0E1-8003562890A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463" y="0"/>
            <a:ext cx="85994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15A6F2-E691-43DF-8FAA-9228FAE58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938542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25">
            <a:extLst>
              <a:ext uri="{FF2B5EF4-FFF2-40B4-BE49-F238E27FC236}">
                <a16:creationId xmlns:a16="http://schemas.microsoft.com/office/drawing/2014/main" id="{DDE84E61-56C9-4F7C-BA26-B0D8DC4470E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938"/>
            <a:ext cx="12192000" cy="60785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BC4B2-A8AD-487C-8C2C-F8AD0F6E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597176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26">
            <a:extLst>
              <a:ext uri="{FF2B5EF4-FFF2-40B4-BE49-F238E27FC236}">
                <a16:creationId xmlns:a16="http://schemas.microsoft.com/office/drawing/2014/main" id="{2395FFD9-09A0-4EA0-A558-C7AA96E6903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538"/>
            <a:ext cx="12192000" cy="56213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06E03-C626-4B50-BB36-A4ADA48C5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283637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DB62-0543-4B68-BE59-55B2D001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16.7.1 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Method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sort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51203" name="Text Placeholder 2">
            <a:extLst>
              <a:ext uri="{FF2B5EF4-FFF2-40B4-BE49-F238E27FC236}">
                <a16:creationId xmlns:a16="http://schemas.microsoft.com/office/drawing/2014/main" id="{80E4BFD1-0476-4A49-83BB-F8FA85A9DD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FF"/>
                </a:solidFill>
              </a:rPr>
              <a:t>Method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sort</a:t>
            </a:r>
            <a:r>
              <a:rPr lang="en-US" altLang="en-US" dirty="0">
                <a:solidFill>
                  <a:srgbClr val="000000"/>
                </a:solidFill>
              </a:rPr>
              <a:t> sorts the elements of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The elements must implement the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Comparable</a:t>
            </a:r>
            <a:r>
              <a:rPr lang="en-US" altLang="en-US" dirty="0">
                <a:solidFill>
                  <a:srgbClr val="0000FF"/>
                </a:solidFill>
              </a:rPr>
              <a:t> interface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The order is determined by the natural order of the elements’ type as implemented by a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compareTo</a:t>
            </a:r>
            <a:r>
              <a:rPr lang="en-US" altLang="en-US" dirty="0">
                <a:solidFill>
                  <a:srgbClr val="000000"/>
                </a:solidFill>
              </a:rPr>
              <a:t> method.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Method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compareTo</a:t>
            </a:r>
            <a:r>
              <a:rPr lang="en-US" altLang="en-US" dirty="0">
                <a:solidFill>
                  <a:srgbClr val="000000"/>
                </a:solidFill>
              </a:rPr>
              <a:t> is declared in interface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Comparable</a:t>
            </a:r>
            <a:r>
              <a:rPr lang="en-US" altLang="en-US" dirty="0">
                <a:solidFill>
                  <a:srgbClr val="000000"/>
                </a:solidFill>
              </a:rPr>
              <a:t> and is sometimes called the </a:t>
            </a:r>
            <a:r>
              <a:rPr lang="en-US" altLang="en-US" dirty="0">
                <a:solidFill>
                  <a:srgbClr val="0000FF"/>
                </a:solidFill>
              </a:rPr>
              <a:t>natural comparison method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US" altLang="en-US" dirty="0">
                <a:solidFill>
                  <a:srgbClr val="000000"/>
                </a:solidFill>
              </a:rPr>
              <a:t> call may specify as a second argument a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Comparator</a:t>
            </a:r>
            <a:r>
              <a:rPr lang="en-US" altLang="en-US" dirty="0">
                <a:solidFill>
                  <a:srgbClr val="000000"/>
                </a:solidFill>
              </a:rPr>
              <a:t> object that determines an alternative ordering of the elements.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F354A-AAAA-4584-974A-1F398153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437601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27">
            <a:extLst>
              <a:ext uri="{FF2B5EF4-FFF2-40B4-BE49-F238E27FC236}">
                <a16:creationId xmlns:a16="http://schemas.microsoft.com/office/drawing/2014/main" id="{FFF7387B-F30F-45BC-A373-7CF1679EEE1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88" y="0"/>
            <a:ext cx="102076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87E88-62AE-4014-A4C4-7E30B784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004667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2A91-D0C6-4960-862E-FBCB2D9E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16.7.1 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Method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sort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53251" name="Text Placeholder 2">
            <a:extLst>
              <a:ext uri="{FF2B5EF4-FFF2-40B4-BE49-F238E27FC236}">
                <a16:creationId xmlns:a16="http://schemas.microsoft.com/office/drawing/2014/main" id="{04068E77-4AD3-4C69-AE94-65DC8073A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Comparator</a:t>
            </a:r>
            <a:r>
              <a:rPr lang="en-US" altLang="en-US" dirty="0">
                <a:solidFill>
                  <a:srgbClr val="000000"/>
                </a:solidFill>
              </a:rPr>
              <a:t> interface is used for sorting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en-US" dirty="0">
                <a:solidFill>
                  <a:srgbClr val="000000"/>
                </a:solidFill>
              </a:rPr>
              <a:t>’s elements in a different order.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Collections</a:t>
            </a:r>
            <a:r>
              <a:rPr lang="en-US" altLang="en-US" dirty="0">
                <a:solidFill>
                  <a:srgbClr val="0000FF"/>
                </a:solidFill>
              </a:rPr>
              <a:t> method 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reverseOrder</a:t>
            </a:r>
            <a:r>
              <a:rPr lang="en-US" altLang="en-US" dirty="0">
                <a:solidFill>
                  <a:srgbClr val="000000"/>
                </a:solidFill>
              </a:rPr>
              <a:t> returns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Comparator</a:t>
            </a:r>
            <a:r>
              <a:rPr lang="en-US" altLang="en-US" dirty="0">
                <a:solidFill>
                  <a:srgbClr val="000000"/>
                </a:solidFill>
              </a:rPr>
              <a:t> object that orders the collection’s elements in reverse order.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79236-1C25-4E83-B1CD-C11773E7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406864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28">
            <a:extLst>
              <a:ext uri="{FF2B5EF4-FFF2-40B4-BE49-F238E27FC236}">
                <a16:creationId xmlns:a16="http://schemas.microsoft.com/office/drawing/2014/main" id="{E1E49E12-34B3-489E-A82E-42025BE3954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13" y="0"/>
            <a:ext cx="98567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FD7A6-92CE-4B60-A048-AC4AD50A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980760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B967E-FFFB-4609-9075-EBD54FB6D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16.7.1 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Method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sort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56323" name="Text Placeholder 2">
            <a:extLst>
              <a:ext uri="{FF2B5EF4-FFF2-40B4-BE49-F238E27FC236}">
                <a16:creationId xmlns:a16="http://schemas.microsoft.com/office/drawing/2014/main" id="{65058716-7591-4FE5-AA56-B0A2F0CB4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Figure 16.8 creates a custom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Comparator</a:t>
            </a:r>
            <a:r>
              <a:rPr lang="en-US" altLang="en-US" sz="2500" dirty="0">
                <a:solidFill>
                  <a:srgbClr val="000000"/>
                </a:solidFill>
              </a:rPr>
              <a:t> class, named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TimeComparator</a:t>
            </a:r>
            <a:r>
              <a:rPr lang="en-US" altLang="en-US" sz="2500" dirty="0">
                <a:solidFill>
                  <a:srgbClr val="000000"/>
                </a:solidFill>
              </a:rPr>
              <a:t>, that implements interface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Comparator</a:t>
            </a:r>
            <a:r>
              <a:rPr lang="en-US" altLang="en-US" sz="2500" dirty="0">
                <a:solidFill>
                  <a:srgbClr val="000000"/>
                </a:solidFill>
              </a:rPr>
              <a:t> to compare two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Time2</a:t>
            </a:r>
            <a:r>
              <a:rPr lang="en-US" altLang="en-US" sz="2500" dirty="0">
                <a:solidFill>
                  <a:srgbClr val="000000"/>
                </a:solidFill>
              </a:rPr>
              <a:t> objects.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Class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Time2</a:t>
            </a:r>
            <a:r>
              <a:rPr lang="en-US" altLang="en-US" sz="2500" dirty="0">
                <a:solidFill>
                  <a:srgbClr val="000000"/>
                </a:solidFill>
              </a:rPr>
              <a:t>, declared in Fig. 8.5, represents times with hours, minutes and seconds.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Class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TimeComparator</a:t>
            </a:r>
            <a:r>
              <a:rPr lang="en-US" altLang="en-US" sz="2500" dirty="0">
                <a:solidFill>
                  <a:srgbClr val="000000"/>
                </a:solidFill>
              </a:rPr>
              <a:t> implements interface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Comparator</a:t>
            </a:r>
            <a:r>
              <a:rPr lang="en-US" altLang="en-US" sz="2500" dirty="0">
                <a:solidFill>
                  <a:srgbClr val="000000"/>
                </a:solidFill>
              </a:rPr>
              <a:t>, a generic type that takes one type argument.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 class that implements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Comparator</a:t>
            </a:r>
            <a:r>
              <a:rPr lang="en-US" altLang="en-US" sz="2500" dirty="0">
                <a:solidFill>
                  <a:srgbClr val="000000"/>
                </a:solidFill>
              </a:rPr>
              <a:t> must declare a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compare</a:t>
            </a:r>
            <a:r>
              <a:rPr lang="en-US" altLang="en-US" sz="2500" dirty="0">
                <a:solidFill>
                  <a:srgbClr val="000000"/>
                </a:solidFill>
              </a:rPr>
              <a:t> method that receives two arguments and returns a negative integer if the first argument is less than the second, 0 if the arguments are equal or a positive integer if the first argument is greater than the second. </a:t>
            </a:r>
          </a:p>
          <a:p>
            <a:pPr eaLnBrk="1" hangingPunct="1">
              <a:lnSpc>
                <a:spcPct val="90000"/>
              </a:lnSpc>
            </a:pPr>
            <a:endParaRPr lang="en-US" altLang="en-US" sz="2500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472E33-8CCE-44F8-B44B-9A52A2DF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997852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29">
            <a:extLst>
              <a:ext uri="{FF2B5EF4-FFF2-40B4-BE49-F238E27FC236}">
                <a16:creationId xmlns:a16="http://schemas.microsoft.com/office/drawing/2014/main" id="{0E282834-2636-459C-9612-5C0AFD28FBD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0"/>
            <a:ext cx="978376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B33D4-CFEA-4A26-80EE-8968F910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775464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30">
            <a:extLst>
              <a:ext uri="{FF2B5EF4-FFF2-40B4-BE49-F238E27FC236}">
                <a16:creationId xmlns:a16="http://schemas.microsoft.com/office/drawing/2014/main" id="{835D3C33-B2AD-4A29-8BA3-64D57EBAA3E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F2C31-1EC4-4C35-A11B-AC7582EB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23621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31">
            <a:extLst>
              <a:ext uri="{FF2B5EF4-FFF2-40B4-BE49-F238E27FC236}">
                <a16:creationId xmlns:a16="http://schemas.microsoft.com/office/drawing/2014/main" id="{0995C4FD-35A1-4BC2-A320-9F87B894D5E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663"/>
            <a:ext cx="12192000" cy="64166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6B21D-4A59-4779-BA47-D1A48AF0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26667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05">
            <a:extLst>
              <a:ext uri="{FF2B5EF4-FFF2-40B4-BE49-F238E27FC236}">
                <a16:creationId xmlns:a16="http://schemas.microsoft.com/office/drawing/2014/main" id="{95E51152-7989-4C10-9D0D-4B2EED362E0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50" y="0"/>
            <a:ext cx="101473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3E9D0-A3C7-4A11-8CBB-2EE1196C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121167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C4A7C-1C21-4996-A741-7647C91EF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16.7.2 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Method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shuffle</a:t>
            </a:r>
          </a:p>
        </p:txBody>
      </p:sp>
      <p:sp>
        <p:nvSpPr>
          <p:cNvPr id="60419" name="Text Placeholder 2">
            <a:extLst>
              <a:ext uri="{FF2B5EF4-FFF2-40B4-BE49-F238E27FC236}">
                <a16:creationId xmlns:a16="http://schemas.microsoft.com/office/drawing/2014/main" id="{C5073B5A-940C-4676-BB1D-FD9FB1BD6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Method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shuffle</a:t>
            </a:r>
            <a:r>
              <a:rPr lang="en-US" altLang="en-US" dirty="0">
                <a:solidFill>
                  <a:srgbClr val="000000"/>
                </a:solidFill>
              </a:rPr>
              <a:t> randomly orders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dirty="0">
                <a:solidFill>
                  <a:srgbClr val="000000"/>
                </a:solidFill>
              </a:rPr>
              <a:t>’s elements.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5A25EB-60AC-4E2A-8EFC-E05C529C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833552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32">
            <a:extLst>
              <a:ext uri="{FF2B5EF4-FFF2-40B4-BE49-F238E27FC236}">
                <a16:creationId xmlns:a16="http://schemas.microsoft.com/office/drawing/2014/main" id="{3191AC2A-3739-406C-A3D4-91CB970A83C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2D06F1-34A6-466D-8C01-1CAB5148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18005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33">
            <a:extLst>
              <a:ext uri="{FF2B5EF4-FFF2-40B4-BE49-F238E27FC236}">
                <a16:creationId xmlns:a16="http://schemas.microsoft.com/office/drawing/2014/main" id="{8BB80AF1-3DA8-4A91-A903-0E86EF4A0EC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8708-96EC-4FFD-9C9D-1E2139D7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385241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34">
            <a:extLst>
              <a:ext uri="{FF2B5EF4-FFF2-40B4-BE49-F238E27FC236}">
                <a16:creationId xmlns:a16="http://schemas.microsoft.com/office/drawing/2014/main" id="{CE32E042-AF9F-407F-A042-4DFAC74779B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CFB07-0506-40D0-B46C-7306BFCC9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127238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35">
            <a:extLst>
              <a:ext uri="{FF2B5EF4-FFF2-40B4-BE49-F238E27FC236}">
                <a16:creationId xmlns:a16="http://schemas.microsoft.com/office/drawing/2014/main" id="{61BCBE09-80C0-4B93-9AE3-768B96E0FD8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3" y="0"/>
            <a:ext cx="1143317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0BCE5-C2C1-41F7-9576-D0E1391F5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575294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36">
            <a:extLst>
              <a:ext uri="{FF2B5EF4-FFF2-40B4-BE49-F238E27FC236}">
                <a16:creationId xmlns:a16="http://schemas.microsoft.com/office/drawing/2014/main" id="{F2E056ED-B9D9-46F5-BD38-A76DDED3EEE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950"/>
            <a:ext cx="12192000" cy="5624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584B4-DA96-45D3-8B2F-46494DE4A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336544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A132-C60F-4550-A500-13C2792E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16.7.3 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Methods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reverse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,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fill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,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copy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,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and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min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66563" name="Text Placeholder 2">
            <a:extLst>
              <a:ext uri="{FF2B5EF4-FFF2-40B4-BE49-F238E27FC236}">
                <a16:creationId xmlns:a16="http://schemas.microsoft.com/office/drawing/2014/main" id="{5B89C42F-8F1B-40AF-A918-AD45E9FC1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Collections</a:t>
            </a:r>
            <a:r>
              <a:rPr lang="en-US" altLang="en-US" sz="2500" dirty="0">
                <a:solidFill>
                  <a:srgbClr val="0000FF"/>
                </a:solidFill>
              </a:rPr>
              <a:t> method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reverse</a:t>
            </a:r>
            <a:r>
              <a:rPr lang="en-US" altLang="en-US" sz="2500" dirty="0">
                <a:solidFill>
                  <a:srgbClr val="000000"/>
                </a:solidFill>
              </a:rPr>
              <a:t> reverses the order of the elements in a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FF"/>
                </a:solidFill>
              </a:rPr>
              <a:t>Method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fill</a:t>
            </a:r>
            <a:r>
              <a:rPr lang="en-US" altLang="en-US" sz="2500" dirty="0">
                <a:solidFill>
                  <a:srgbClr val="000000"/>
                </a:solidFill>
              </a:rPr>
              <a:t> overwrites elements in a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2500" dirty="0">
                <a:solidFill>
                  <a:srgbClr val="000000"/>
                </a:solidFill>
              </a:rPr>
              <a:t> with a specified value.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FF"/>
                </a:solidFill>
              </a:rPr>
              <a:t>Method</a:t>
            </a:r>
            <a:r>
              <a:rPr lang="en-US" altLang="en-US" sz="2500" dirty="0">
                <a:solidFill>
                  <a:srgbClr val="000000"/>
                </a:solidFill>
              </a:rPr>
              <a:t>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copy</a:t>
            </a:r>
            <a:r>
              <a:rPr lang="en-US" altLang="en-US" sz="2500" dirty="0">
                <a:solidFill>
                  <a:srgbClr val="000000"/>
                </a:solidFill>
              </a:rPr>
              <a:t> takes two arguments—a destination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2500" dirty="0">
                <a:solidFill>
                  <a:srgbClr val="000000"/>
                </a:solidFill>
              </a:rPr>
              <a:t> and a source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2500" dirty="0">
                <a:solidFill>
                  <a:srgbClr val="000000"/>
                </a:solidFill>
              </a:rPr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Each source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2100" dirty="0">
                <a:solidFill>
                  <a:srgbClr val="000000"/>
                </a:solidFill>
              </a:rPr>
              <a:t> element is copied to the destination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2100" dirty="0">
                <a:solidFill>
                  <a:srgbClr val="000000"/>
                </a:solidFill>
              </a:rPr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The destination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2100" dirty="0">
                <a:solidFill>
                  <a:srgbClr val="000000"/>
                </a:solidFill>
              </a:rPr>
              <a:t> must be at least as long as the source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2100" dirty="0">
                <a:solidFill>
                  <a:srgbClr val="000000"/>
                </a:solidFill>
              </a:rPr>
              <a:t>; otherwise, an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IndexOutOfBoundsException</a:t>
            </a:r>
            <a:r>
              <a:rPr lang="en-US" altLang="en-US" sz="2100" dirty="0">
                <a:solidFill>
                  <a:srgbClr val="000000"/>
                </a:solidFill>
              </a:rPr>
              <a:t> occurs.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If the destination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2100" dirty="0">
                <a:solidFill>
                  <a:srgbClr val="000000"/>
                </a:solidFill>
              </a:rPr>
              <a:t> is longer, the elements not overwritten are unchanged.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Methods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min</a:t>
            </a:r>
            <a:r>
              <a:rPr lang="en-US" altLang="en-US" sz="2500" dirty="0">
                <a:solidFill>
                  <a:srgbClr val="000000"/>
                </a:solidFill>
              </a:rPr>
              <a:t> and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max</a:t>
            </a:r>
            <a:r>
              <a:rPr lang="en-US" altLang="en-US" sz="2500" dirty="0">
                <a:solidFill>
                  <a:srgbClr val="000000"/>
                </a:solidFill>
              </a:rPr>
              <a:t> each operate on any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en-US" sz="2500" dirty="0">
                <a:solidFill>
                  <a:srgbClr val="000000"/>
                </a:solidFill>
              </a:rPr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Method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min</a:t>
            </a:r>
            <a:r>
              <a:rPr lang="en-US" altLang="en-US" sz="2100" dirty="0">
                <a:solidFill>
                  <a:srgbClr val="000000"/>
                </a:solidFill>
              </a:rPr>
              <a:t> returns the smallest element in a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en-US" sz="2100" dirty="0">
                <a:solidFill>
                  <a:srgbClr val="000000"/>
                </a:solidFill>
              </a:rPr>
              <a:t>, and method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r>
              <a:rPr lang="en-US" altLang="en-US" sz="2100" dirty="0">
                <a:solidFill>
                  <a:srgbClr val="000000"/>
                </a:solidFill>
              </a:rPr>
              <a:t> returns the largest element in a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en-US" sz="2100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81436-F15B-4F43-B5DB-D0CE63F7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593335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37">
            <a:extLst>
              <a:ext uri="{FF2B5EF4-FFF2-40B4-BE49-F238E27FC236}">
                <a16:creationId xmlns:a16="http://schemas.microsoft.com/office/drawing/2014/main" id="{C2D49EC9-A465-426A-8890-2EFC7CCA36C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B8FE2-F92D-430A-A422-E0B36FE57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72279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38">
            <a:extLst>
              <a:ext uri="{FF2B5EF4-FFF2-40B4-BE49-F238E27FC236}">
                <a16:creationId xmlns:a16="http://schemas.microsoft.com/office/drawing/2014/main" id="{B626F19D-EFF7-4A0A-9883-85EBCB2AE07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93BBC-2BDD-4171-B2F2-91A18C57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549412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39">
            <a:extLst>
              <a:ext uri="{FF2B5EF4-FFF2-40B4-BE49-F238E27FC236}">
                <a16:creationId xmlns:a16="http://schemas.microsoft.com/office/drawing/2014/main" id="{1D4434D1-8F55-45D3-9A49-2B8B3D47830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063"/>
            <a:ext cx="12192000" cy="53482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6990C-E8BA-4AB0-A2F4-12AB148D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40950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27AA-ADBF-40DE-9FEC-64666D89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16.1  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</a:t>
            </a: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79D26C5D-6204-496C-9535-DF854D963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11890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Java </a:t>
            </a:r>
            <a:r>
              <a:rPr lang="en-US" altLang="en-US" dirty="0">
                <a:solidFill>
                  <a:srgbClr val="0000FF"/>
                </a:solidFill>
              </a:rPr>
              <a:t>collections framework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Contains </a:t>
            </a:r>
            <a:r>
              <a:rPr lang="en-US" altLang="en-US" i="1" dirty="0">
                <a:solidFill>
                  <a:srgbClr val="000000"/>
                </a:solidFill>
              </a:rPr>
              <a:t>prebuilt</a:t>
            </a:r>
            <a:r>
              <a:rPr lang="en-US" altLang="en-US" dirty="0">
                <a:solidFill>
                  <a:srgbClr val="000000"/>
                </a:solidFill>
              </a:rPr>
              <a:t> generic data structures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After reading Chapter 17, Java SE 8 Lambdas and Streams, you’ll be able to reimplement many of Chapter 16’s examples in a more concise and elegant manner, and in a way that makes them easier to parallelize to improve performance on today’s multi-core systems.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E3581-02EC-49C2-AEF2-65D1B0B9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900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40">
            <a:extLst>
              <a:ext uri="{FF2B5EF4-FFF2-40B4-BE49-F238E27FC236}">
                <a16:creationId xmlns:a16="http://schemas.microsoft.com/office/drawing/2014/main" id="{A3CD37C7-BA12-4DAD-887F-9CC8B616CB3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075"/>
            <a:ext cx="12192000" cy="6165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325799-D910-4196-9004-842206B9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246292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4112-0738-43B2-80A6-83E8BD3E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16.7.4 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Method 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binarySearch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70659" name="Text Placeholder 2">
            <a:extLst>
              <a:ext uri="{FF2B5EF4-FFF2-40B4-BE49-F238E27FC236}">
                <a16:creationId xmlns:a16="http://schemas.microsoft.com/office/drawing/2014/main" id="{DEAF5C84-08D0-47AF-B758-77665F3EB8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Collections</a:t>
            </a:r>
            <a:r>
              <a:rPr lang="en-US" altLang="en-US" dirty="0">
                <a:solidFill>
                  <a:srgbClr val="0000FF"/>
                </a:solidFill>
              </a:rPr>
              <a:t> method 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binarySearch</a:t>
            </a:r>
            <a:r>
              <a:rPr lang="en-US" altLang="en-US" dirty="0">
                <a:solidFill>
                  <a:srgbClr val="000000"/>
                </a:solidFill>
              </a:rPr>
              <a:t> locates an object in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If the object is found, its index is returned.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If the object is not found,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binarySearch</a:t>
            </a:r>
            <a:r>
              <a:rPr lang="en-US" altLang="en-US" dirty="0">
                <a:solidFill>
                  <a:srgbClr val="000000"/>
                </a:solidFill>
              </a:rPr>
              <a:t> returns a negative value.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Method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binarySearch</a:t>
            </a:r>
            <a:r>
              <a:rPr lang="en-US" altLang="en-US" dirty="0">
                <a:solidFill>
                  <a:srgbClr val="000000"/>
                </a:solidFill>
              </a:rPr>
              <a:t> determines this negative value by first calculating the insertion point and making its sign negative.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Then,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binarySearch</a:t>
            </a:r>
            <a:r>
              <a:rPr lang="en-US" altLang="en-US" dirty="0">
                <a:solidFill>
                  <a:srgbClr val="000000"/>
                </a:solidFill>
              </a:rPr>
              <a:t> subtracts 1 from the insertion point to obtain the return value, which guarantees that method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binarySearch</a:t>
            </a:r>
            <a:r>
              <a:rPr lang="en-US" altLang="en-US" dirty="0">
                <a:solidFill>
                  <a:srgbClr val="000000"/>
                </a:solidFill>
              </a:rPr>
              <a:t> returns positive numbers (&gt;= 0) if and only if the object is found.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3CA1F-E4DD-4866-9C7E-346D38905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91843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41">
            <a:extLst>
              <a:ext uri="{FF2B5EF4-FFF2-40B4-BE49-F238E27FC236}">
                <a16:creationId xmlns:a16="http://schemas.microsoft.com/office/drawing/2014/main" id="{2A1561A7-191C-407F-94AF-5433C7473B7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625E7-FB92-469D-AE1F-E2874E36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64387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42">
            <a:extLst>
              <a:ext uri="{FF2B5EF4-FFF2-40B4-BE49-F238E27FC236}">
                <a16:creationId xmlns:a16="http://schemas.microsoft.com/office/drawing/2014/main" id="{637BA17B-62ED-4BDF-B6B7-56A8A5E001F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0"/>
            <a:ext cx="946626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16A12-22BB-43CA-A52D-18F029CD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253612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43">
            <a:extLst>
              <a:ext uri="{FF2B5EF4-FFF2-40B4-BE49-F238E27FC236}">
                <a16:creationId xmlns:a16="http://schemas.microsoft.com/office/drawing/2014/main" id="{DBDAA945-C9BC-4047-8848-84918867B62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0"/>
            <a:ext cx="1152207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1100A-5216-4125-8C87-F1D10736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597175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0EFC0-423B-4A76-BA3A-74B83634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16.7.5 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Methods 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addAll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,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frequency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and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disjoint</a:t>
            </a:r>
          </a:p>
        </p:txBody>
      </p:sp>
      <p:sp>
        <p:nvSpPr>
          <p:cNvPr id="74755" name="Text Placeholder 2">
            <a:extLst>
              <a:ext uri="{FF2B5EF4-FFF2-40B4-BE49-F238E27FC236}">
                <a16:creationId xmlns:a16="http://schemas.microsoft.com/office/drawing/2014/main" id="{269D1397-FFE4-47EF-91EC-DA2983F557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Collections</a:t>
            </a:r>
            <a:r>
              <a:rPr lang="en-US" altLang="en-US" sz="2500" dirty="0">
                <a:solidFill>
                  <a:srgbClr val="0000FF"/>
                </a:solidFill>
              </a:rPr>
              <a:t> method </a:t>
            </a:r>
            <a:r>
              <a:rPr lang="en-US" altLang="en-US" sz="2500" dirty="0" err="1">
                <a:solidFill>
                  <a:srgbClr val="0000FF"/>
                </a:solidFill>
                <a:latin typeface="Consolas" panose="020B0609020204030204" pitchFamily="49" charset="0"/>
              </a:rPr>
              <a:t>addAll</a:t>
            </a:r>
            <a:r>
              <a:rPr lang="en-US" altLang="en-US" sz="2500" dirty="0">
                <a:solidFill>
                  <a:srgbClr val="000000"/>
                </a:solidFill>
              </a:rPr>
              <a:t> takes two arguments—a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en-US" sz="2500" dirty="0">
                <a:solidFill>
                  <a:srgbClr val="000000"/>
                </a:solidFill>
              </a:rPr>
              <a:t> into which to </a:t>
            </a:r>
            <a:r>
              <a:rPr lang="en-US" altLang="en-US" sz="2500" i="1" dirty="0">
                <a:solidFill>
                  <a:srgbClr val="000000"/>
                </a:solidFill>
              </a:rPr>
              <a:t>insert</a:t>
            </a:r>
            <a:r>
              <a:rPr lang="en-US" altLang="en-US" sz="2500" dirty="0">
                <a:solidFill>
                  <a:srgbClr val="000000"/>
                </a:solidFill>
              </a:rPr>
              <a:t> the new element(s) and an array that provides elements to be inserted. </a:t>
            </a:r>
          </a:p>
          <a:p>
            <a:pPr eaLnBrk="1" hangingPunct="1"/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Collections</a:t>
            </a:r>
            <a:r>
              <a:rPr lang="en-US" altLang="en-US" sz="2500" dirty="0">
                <a:solidFill>
                  <a:srgbClr val="0000FF"/>
                </a:solidFill>
              </a:rPr>
              <a:t> method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frequency</a:t>
            </a:r>
            <a:r>
              <a:rPr lang="en-US" altLang="en-US" sz="2500" dirty="0">
                <a:solidFill>
                  <a:srgbClr val="000000"/>
                </a:solidFill>
              </a:rPr>
              <a:t> takes two arguments—a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en-US" sz="2500" dirty="0">
                <a:solidFill>
                  <a:srgbClr val="000000"/>
                </a:solidFill>
              </a:rPr>
              <a:t> to be searched and an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n-US" altLang="en-US" sz="2500" dirty="0">
                <a:solidFill>
                  <a:srgbClr val="000000"/>
                </a:solidFill>
              </a:rPr>
              <a:t> to be searched for in the collection. </a:t>
            </a:r>
          </a:p>
          <a:p>
            <a:pPr lvl="1" eaLnBrk="1" hangingPunct="1"/>
            <a:r>
              <a:rPr lang="en-US" altLang="en-US" sz="2100" dirty="0">
                <a:solidFill>
                  <a:srgbClr val="000000"/>
                </a:solidFill>
              </a:rPr>
              <a:t>Method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frequency</a:t>
            </a:r>
            <a:r>
              <a:rPr lang="en-US" altLang="en-US" sz="2100" dirty="0">
                <a:solidFill>
                  <a:srgbClr val="000000"/>
                </a:solidFill>
              </a:rPr>
              <a:t> returns the number of times that the second argument appears in the collection. </a:t>
            </a:r>
          </a:p>
          <a:p>
            <a:pPr eaLnBrk="1" hangingPunct="1"/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Collections</a:t>
            </a:r>
            <a:r>
              <a:rPr lang="en-US" altLang="en-US" sz="2500" dirty="0">
                <a:solidFill>
                  <a:srgbClr val="0000FF"/>
                </a:solidFill>
              </a:rPr>
              <a:t> method</a:t>
            </a:r>
            <a:r>
              <a:rPr lang="en-US" altLang="en-US" sz="2500" dirty="0">
                <a:solidFill>
                  <a:srgbClr val="000000"/>
                </a:solidFill>
              </a:rPr>
              <a:t>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disjoint</a:t>
            </a:r>
            <a:r>
              <a:rPr lang="en-US" altLang="en-US" sz="2500" dirty="0">
                <a:solidFill>
                  <a:srgbClr val="000000"/>
                </a:solidFill>
              </a:rPr>
              <a:t> takes two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en-US" sz="2500" dirty="0">
                <a:solidFill>
                  <a:srgbClr val="000000"/>
                </a:solidFill>
              </a:rPr>
              <a:t>s and returns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2500" dirty="0">
                <a:solidFill>
                  <a:srgbClr val="000000"/>
                </a:solidFill>
              </a:rPr>
              <a:t> if they have </a:t>
            </a:r>
            <a:r>
              <a:rPr lang="en-US" altLang="en-US" sz="2500" i="1" dirty="0">
                <a:solidFill>
                  <a:srgbClr val="000000"/>
                </a:solidFill>
              </a:rPr>
              <a:t>no elements in common</a:t>
            </a:r>
            <a:r>
              <a:rPr lang="en-US" altLang="en-US" sz="2500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BACF6-665D-4F7B-827B-0AA0898C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923944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44">
            <a:extLst>
              <a:ext uri="{FF2B5EF4-FFF2-40B4-BE49-F238E27FC236}">
                <a16:creationId xmlns:a16="http://schemas.microsoft.com/office/drawing/2014/main" id="{4C0D836F-593D-4BB4-95E0-2179AA92914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AC1C8-D37A-4CE9-88F3-B1BD18F44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43793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45">
            <a:extLst>
              <a:ext uri="{FF2B5EF4-FFF2-40B4-BE49-F238E27FC236}">
                <a16:creationId xmlns:a16="http://schemas.microsoft.com/office/drawing/2014/main" id="{707939C1-A859-4BDD-9D27-B89620030CF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F7582-5EFF-41C0-BC1E-504244F2D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730221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46">
            <a:extLst>
              <a:ext uri="{FF2B5EF4-FFF2-40B4-BE49-F238E27FC236}">
                <a16:creationId xmlns:a16="http://schemas.microsoft.com/office/drawing/2014/main" id="{FF835AAE-B1D2-400C-B680-BF0F6C4B03B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3" y="0"/>
            <a:ext cx="119522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2FA97-C045-45FD-8CDE-367CE7637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542869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CC65-6914-4D0A-9B1A-7C8DB75B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16.8  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Class </a:t>
            </a:r>
            <a:r>
              <a:rPr lang="en-US" dirty="0" err="1">
                <a:solidFill>
                  <a:srgbClr val="3380E6"/>
                </a:solidFill>
                <a:latin typeface="Consolas" panose="020B0609020204030204" pitchFamily="49" charset="0"/>
              </a:rPr>
              <a:t>PriorityQueue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and Interface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Queue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84995" name="Text Placeholder 2">
            <a:extLst>
              <a:ext uri="{FF2B5EF4-FFF2-40B4-BE49-F238E27FC236}">
                <a16:creationId xmlns:a16="http://schemas.microsoft.com/office/drawing/2014/main" id="{46CA3E83-FF50-4098-8B4F-881EA9A468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Interface </a:t>
            </a:r>
            <a:r>
              <a:rPr lang="en-US" alt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Queue</a:t>
            </a:r>
            <a:r>
              <a:rPr lang="en-US" altLang="en-US" sz="2300" dirty="0">
                <a:solidFill>
                  <a:srgbClr val="000000"/>
                </a:solidFill>
              </a:rPr>
              <a:t> extends interface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en-US" sz="2300" dirty="0">
                <a:solidFill>
                  <a:srgbClr val="000000"/>
                </a:solidFill>
              </a:rPr>
              <a:t> and provides additional operations for inserting, removing and inspecting elements in a queue.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 err="1">
                <a:solidFill>
                  <a:srgbClr val="0000FF"/>
                </a:solidFill>
                <a:latin typeface="Consolas" panose="020B0609020204030204" pitchFamily="49" charset="0"/>
              </a:rPr>
              <a:t>PriorityQueue</a:t>
            </a:r>
            <a:r>
              <a:rPr lang="en-US" altLang="en-US" sz="2300" dirty="0">
                <a:solidFill>
                  <a:srgbClr val="000000"/>
                </a:solidFill>
              </a:rPr>
              <a:t> orders elements by their natural ordering.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Elements are inserted in priority order such that the highest-priority element (i.e., the largest value) will be the first element removed from the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PriorityQueue</a:t>
            </a:r>
            <a:r>
              <a:rPr lang="en-US" altLang="en-US" sz="20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Common </a:t>
            </a:r>
            <a:r>
              <a:rPr lang="en-US" alt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PriorityQueue</a:t>
            </a:r>
            <a:r>
              <a:rPr lang="en-US" altLang="en-US" sz="2300" dirty="0">
                <a:solidFill>
                  <a:srgbClr val="000000"/>
                </a:solidFill>
              </a:rPr>
              <a:t> operations are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offer</a:t>
            </a:r>
            <a:r>
              <a:rPr lang="en-US" altLang="en-US" sz="2000" dirty="0">
                <a:solidFill>
                  <a:srgbClr val="000000"/>
                </a:solidFill>
              </a:rPr>
              <a:t> to insert an element at the appropriate location based on priority order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poll</a:t>
            </a:r>
            <a:r>
              <a:rPr lang="en-US" altLang="en-US" sz="2000" dirty="0">
                <a:solidFill>
                  <a:srgbClr val="000000"/>
                </a:solidFill>
              </a:rPr>
              <a:t> to remove the highest-priority element of the priority queue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peek</a:t>
            </a:r>
            <a:r>
              <a:rPr lang="en-US" altLang="en-US" sz="2000" dirty="0">
                <a:solidFill>
                  <a:srgbClr val="000000"/>
                </a:solidFill>
              </a:rPr>
              <a:t> to get a reference to the highest-priority element of the priority queue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clear</a:t>
            </a:r>
            <a:r>
              <a:rPr lang="en-US" altLang="en-US" sz="2000" dirty="0">
                <a:solidFill>
                  <a:srgbClr val="000000"/>
                </a:solidFill>
              </a:rPr>
              <a:t> to remove all elements in the priority queue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size</a:t>
            </a:r>
            <a:r>
              <a:rPr lang="en-US" altLang="en-US" sz="2000" dirty="0">
                <a:solidFill>
                  <a:srgbClr val="000000"/>
                </a:solidFill>
              </a:rPr>
              <a:t> to get the number of elements in the queue.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338CD7-EFB5-4EEF-A7F1-CA48D3603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4709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421B7-A73F-4913-A6F5-8F3462B9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16.2  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Collections Overview</a:t>
            </a:r>
          </a:p>
        </p:txBody>
      </p:sp>
      <p:sp>
        <p:nvSpPr>
          <p:cNvPr id="15363" name="Text Placeholder 2">
            <a:extLst>
              <a:ext uri="{FF2B5EF4-FFF2-40B4-BE49-F238E27FC236}">
                <a16:creationId xmlns:a16="http://schemas.microsoft.com/office/drawing/2014/main" id="{812E2F1D-667F-48E2-84B7-123100CBFC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 </a:t>
            </a:r>
            <a:r>
              <a:rPr lang="en-US" altLang="en-US" dirty="0">
                <a:solidFill>
                  <a:srgbClr val="0000FF"/>
                </a:solidFill>
              </a:rPr>
              <a:t>collection</a:t>
            </a:r>
            <a:r>
              <a:rPr lang="en-US" altLang="en-US" dirty="0">
                <a:solidFill>
                  <a:srgbClr val="000000"/>
                </a:solidFill>
              </a:rPr>
              <a:t> is a data structure—actually, an object—that can hold references to other objects.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Usually, collections contain references to objects of any type  that has the </a:t>
            </a:r>
            <a:r>
              <a:rPr lang="en-US" altLang="en-US" i="1" dirty="0">
                <a:solidFill>
                  <a:srgbClr val="000000"/>
                </a:solidFill>
              </a:rPr>
              <a:t>is-a</a:t>
            </a:r>
            <a:r>
              <a:rPr lang="en-US" altLang="en-US" dirty="0">
                <a:solidFill>
                  <a:srgbClr val="000000"/>
                </a:solidFill>
              </a:rPr>
              <a:t> relationship with the type stored in the collection.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Figure 16.1 lists some of the collections framework interfaces.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Package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eaLnBrk="1" hangingPunct="1"/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3020C-C70A-4D10-BD46-8F22E1583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907016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47">
            <a:extLst>
              <a:ext uri="{FF2B5EF4-FFF2-40B4-BE49-F238E27FC236}">
                <a16:creationId xmlns:a16="http://schemas.microsoft.com/office/drawing/2014/main" id="{3D97C0DE-6E00-44B0-9576-C47557C600F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C089B-08FB-4F6B-AF93-682330BB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886298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48">
            <a:extLst>
              <a:ext uri="{FF2B5EF4-FFF2-40B4-BE49-F238E27FC236}">
                <a16:creationId xmlns:a16="http://schemas.microsoft.com/office/drawing/2014/main" id="{9E1243C5-1595-4EE2-8AD5-22D653A6B26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3113"/>
            <a:ext cx="12192000" cy="53101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75413-0A63-4421-9BEF-8CEAB3A6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920695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E3812-2FAD-4464-8F21-EC1B254A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16.9  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Sets</a:t>
            </a:r>
          </a:p>
        </p:txBody>
      </p:sp>
      <p:sp>
        <p:nvSpPr>
          <p:cNvPr id="88067" name="Text Placeholder 2">
            <a:extLst>
              <a:ext uri="{FF2B5EF4-FFF2-40B4-BE49-F238E27FC236}">
                <a16:creationId xmlns:a16="http://schemas.microsoft.com/office/drawing/2014/main" id="{63BE7C81-EF34-4F52-A921-3E26C77B27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</a:rPr>
              <a:t> is an </a:t>
            </a:r>
            <a:r>
              <a:rPr lang="en-US" altLang="en-US" i="1" dirty="0">
                <a:solidFill>
                  <a:srgbClr val="000000"/>
                </a:solidFill>
              </a:rPr>
              <a:t>unordered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en-US" dirty="0">
                <a:solidFill>
                  <a:srgbClr val="000000"/>
                </a:solidFill>
              </a:rPr>
              <a:t> of unique elements (i.e., </a:t>
            </a:r>
            <a:r>
              <a:rPr lang="en-US" altLang="en-US" i="1" dirty="0">
                <a:solidFill>
                  <a:srgbClr val="000000"/>
                </a:solidFill>
              </a:rPr>
              <a:t>no duplicates</a:t>
            </a:r>
            <a:r>
              <a:rPr lang="en-US" altLang="en-US" dirty="0">
                <a:solidFill>
                  <a:srgbClr val="000000"/>
                </a:solidFill>
              </a:rPr>
              <a:t>).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collections framework contains several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</a:rPr>
              <a:t> implementations, including 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HashSet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TreeSet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eaLnBrk="1" hangingPunct="1"/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HashSet</a:t>
            </a:r>
            <a:r>
              <a:rPr lang="en-US" altLang="en-US" dirty="0">
                <a:solidFill>
                  <a:srgbClr val="000000"/>
                </a:solidFill>
              </a:rPr>
              <a:t> stores its elements in a </a:t>
            </a:r>
            <a:r>
              <a:rPr lang="en-US" altLang="en-US" i="1" dirty="0">
                <a:solidFill>
                  <a:srgbClr val="000000"/>
                </a:solidFill>
              </a:rPr>
              <a:t>hash table</a:t>
            </a:r>
            <a:r>
              <a:rPr lang="en-US" altLang="en-US" dirty="0">
                <a:solidFill>
                  <a:srgbClr val="000000"/>
                </a:solidFill>
              </a:rPr>
              <a:t>, and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TreeSet</a:t>
            </a:r>
            <a:r>
              <a:rPr lang="en-US" altLang="en-US" dirty="0">
                <a:solidFill>
                  <a:srgbClr val="000000"/>
                </a:solidFill>
              </a:rPr>
              <a:t> stores its elements in a </a:t>
            </a:r>
            <a:r>
              <a:rPr lang="en-US" altLang="en-US" i="1" dirty="0">
                <a:solidFill>
                  <a:srgbClr val="000000"/>
                </a:solidFill>
              </a:rPr>
              <a:t>tree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B180D4-900B-426C-9250-E897D918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924032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49">
            <a:extLst>
              <a:ext uri="{FF2B5EF4-FFF2-40B4-BE49-F238E27FC236}">
                <a16:creationId xmlns:a16="http://schemas.microsoft.com/office/drawing/2014/main" id="{AB8860C9-4F16-48B2-8566-F39E6210065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94571-C399-42EC-98D6-5CDB20BB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236714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50">
            <a:extLst>
              <a:ext uri="{FF2B5EF4-FFF2-40B4-BE49-F238E27FC236}">
                <a16:creationId xmlns:a16="http://schemas.microsoft.com/office/drawing/2014/main" id="{2DD4409D-B91A-47B1-8A00-69D9922252F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0"/>
            <a:ext cx="1062831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E2550-E1F3-462B-BC15-63D0D0E1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3493224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C17E-4A4B-42E5-8658-F7B529D5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16.9  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Sets (cont.)</a:t>
            </a:r>
          </a:p>
        </p:txBody>
      </p:sp>
      <p:sp>
        <p:nvSpPr>
          <p:cNvPr id="91139" name="Text Placeholder 2">
            <a:extLst>
              <a:ext uri="{FF2B5EF4-FFF2-40B4-BE49-F238E27FC236}">
                <a16:creationId xmlns:a16="http://schemas.microsoft.com/office/drawing/2014/main" id="{40BA454D-439E-4645-8B2E-C07214BED9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500" dirty="0">
                <a:solidFill>
                  <a:srgbClr val="000000"/>
                </a:solidFill>
              </a:rPr>
              <a:t>The collections framework also includes the </a:t>
            </a:r>
            <a:r>
              <a:rPr lang="en-US" altLang="en-US" sz="2500" dirty="0" err="1">
                <a:solidFill>
                  <a:srgbClr val="0000FF"/>
                </a:solidFill>
                <a:latin typeface="Consolas" panose="020B0609020204030204" pitchFamily="49" charset="0"/>
              </a:rPr>
              <a:t>SortedSet</a:t>
            </a:r>
            <a:r>
              <a:rPr lang="en-US" altLang="en-US" sz="2500" dirty="0">
                <a:solidFill>
                  <a:srgbClr val="0000FF"/>
                </a:solidFill>
              </a:rPr>
              <a:t> interface </a:t>
            </a:r>
            <a:r>
              <a:rPr lang="en-US" altLang="en-US" sz="2500" dirty="0">
                <a:solidFill>
                  <a:srgbClr val="000000"/>
                </a:solidFill>
              </a:rPr>
              <a:t>(which extends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2500" dirty="0">
                <a:solidFill>
                  <a:srgbClr val="000000"/>
                </a:solidFill>
              </a:rPr>
              <a:t>) for sets that maintain their elements in </a:t>
            </a:r>
            <a:r>
              <a:rPr lang="en-US" altLang="en-US" sz="2500" i="1" dirty="0">
                <a:solidFill>
                  <a:srgbClr val="000000"/>
                </a:solidFill>
              </a:rPr>
              <a:t>sorted</a:t>
            </a:r>
            <a:r>
              <a:rPr lang="en-US" altLang="en-US" sz="2500" dirty="0">
                <a:solidFill>
                  <a:srgbClr val="000000"/>
                </a:solidFill>
              </a:rPr>
              <a:t> order. 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</a:rPr>
              <a:t>Class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TreeSet</a:t>
            </a:r>
            <a:r>
              <a:rPr lang="en-US" altLang="en-US" sz="2500" dirty="0">
                <a:solidFill>
                  <a:srgbClr val="000000"/>
                </a:solidFill>
              </a:rPr>
              <a:t> implements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SortedSet</a:t>
            </a:r>
            <a:r>
              <a:rPr lang="en-US" altLang="en-US" sz="2500" dirty="0">
                <a:solidFill>
                  <a:srgbClr val="000000"/>
                </a:solidFill>
              </a:rPr>
              <a:t>.  </a:t>
            </a:r>
          </a:p>
          <a:p>
            <a:pPr eaLnBrk="1" hangingPunct="1"/>
            <a:r>
              <a:rPr lang="en-US" altLang="en-US" sz="2500" dirty="0" err="1">
                <a:solidFill>
                  <a:srgbClr val="0000FF"/>
                </a:solidFill>
                <a:latin typeface="Consolas" panose="020B0609020204030204" pitchFamily="49" charset="0"/>
              </a:rPr>
              <a:t>TreeSet</a:t>
            </a:r>
            <a:r>
              <a:rPr lang="en-US" altLang="en-US" sz="2500" dirty="0">
                <a:solidFill>
                  <a:srgbClr val="0000FF"/>
                </a:solidFill>
              </a:rPr>
              <a:t> method </a:t>
            </a:r>
            <a:r>
              <a:rPr lang="en-US" altLang="en-US" sz="2500" dirty="0" err="1">
                <a:solidFill>
                  <a:srgbClr val="0000FF"/>
                </a:solidFill>
                <a:latin typeface="Consolas" panose="020B0609020204030204" pitchFamily="49" charset="0"/>
              </a:rPr>
              <a:t>headSet</a:t>
            </a:r>
            <a:r>
              <a:rPr lang="en-US" altLang="en-US" sz="2500" dirty="0">
                <a:solidFill>
                  <a:srgbClr val="000000"/>
                </a:solidFill>
              </a:rPr>
              <a:t> gets a subset of the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TreeSet</a:t>
            </a:r>
            <a:r>
              <a:rPr lang="en-US" altLang="en-US" sz="2500" dirty="0">
                <a:solidFill>
                  <a:srgbClr val="000000"/>
                </a:solidFill>
              </a:rPr>
              <a:t> in which every element is less than the specified value. </a:t>
            </a:r>
          </a:p>
          <a:p>
            <a:pPr eaLnBrk="1" hangingPunct="1"/>
            <a:r>
              <a:rPr lang="en-US" altLang="en-US" sz="2500" dirty="0" err="1">
                <a:solidFill>
                  <a:srgbClr val="0000FF"/>
                </a:solidFill>
                <a:latin typeface="Consolas" panose="020B0609020204030204" pitchFamily="49" charset="0"/>
              </a:rPr>
              <a:t>TreeSet</a:t>
            </a:r>
            <a:r>
              <a:rPr lang="en-US" altLang="en-US" sz="2500" dirty="0">
                <a:solidFill>
                  <a:srgbClr val="0000FF"/>
                </a:solidFill>
              </a:rPr>
              <a:t> method </a:t>
            </a:r>
            <a:r>
              <a:rPr lang="en-US" altLang="en-US" sz="2500" dirty="0" err="1">
                <a:solidFill>
                  <a:srgbClr val="0000FF"/>
                </a:solidFill>
                <a:latin typeface="Consolas" panose="020B0609020204030204" pitchFamily="49" charset="0"/>
              </a:rPr>
              <a:t>tailSet</a:t>
            </a:r>
            <a:r>
              <a:rPr lang="en-US" altLang="en-US" sz="2500" dirty="0">
                <a:solidFill>
                  <a:srgbClr val="000000"/>
                </a:solidFill>
              </a:rPr>
              <a:t> gets a subset in which each element is greater than or equal to the specified value.</a:t>
            </a:r>
          </a:p>
          <a:p>
            <a:pPr eaLnBrk="1" hangingPunct="1"/>
            <a:r>
              <a:rPr lang="en-US" altLang="en-US" sz="2500" dirty="0" err="1">
                <a:solidFill>
                  <a:srgbClr val="0000FF"/>
                </a:solidFill>
                <a:latin typeface="Consolas" panose="020B0609020204030204" pitchFamily="49" charset="0"/>
              </a:rPr>
              <a:t>SortedSet</a:t>
            </a:r>
            <a:r>
              <a:rPr lang="en-US" altLang="en-US" sz="2500" dirty="0">
                <a:solidFill>
                  <a:srgbClr val="0000FF"/>
                </a:solidFill>
              </a:rPr>
              <a:t> methods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first</a:t>
            </a:r>
            <a:r>
              <a:rPr lang="en-US" altLang="en-US" sz="2500" dirty="0">
                <a:solidFill>
                  <a:srgbClr val="000000"/>
                </a:solidFill>
              </a:rPr>
              <a:t> and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last</a:t>
            </a:r>
            <a:r>
              <a:rPr lang="en-US" altLang="en-US" sz="2500" dirty="0">
                <a:solidFill>
                  <a:srgbClr val="000000"/>
                </a:solidFill>
              </a:rPr>
              <a:t> get the smallest and largest elements of the set, respectively. </a:t>
            </a:r>
          </a:p>
          <a:p>
            <a:pPr eaLnBrk="1" hangingPunct="1"/>
            <a:endParaRPr lang="en-US" altLang="en-US" sz="2500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5535C-2E91-4091-B9BF-69207F454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1614835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51">
            <a:extLst>
              <a:ext uri="{FF2B5EF4-FFF2-40B4-BE49-F238E27FC236}">
                <a16:creationId xmlns:a16="http://schemas.microsoft.com/office/drawing/2014/main" id="{B9856B99-BAA5-4CB8-B592-11DA7133BFC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0"/>
            <a:ext cx="978376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E6A82-2BA4-4100-90A0-5F0263AC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9082664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52">
            <a:extLst>
              <a:ext uri="{FF2B5EF4-FFF2-40B4-BE49-F238E27FC236}">
                <a16:creationId xmlns:a16="http://schemas.microsoft.com/office/drawing/2014/main" id="{E7E4959C-6BEE-4073-A89C-BAB6AFE1B39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0" y="0"/>
            <a:ext cx="102743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0EF4A-7416-4E84-B250-29CF27B1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0652191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AD79-3CF0-46EF-B453-E8B3CEE9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16.10  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Maps</a:t>
            </a:r>
          </a:p>
        </p:txBody>
      </p:sp>
      <p:sp>
        <p:nvSpPr>
          <p:cNvPr id="95235" name="Text Placeholder 2">
            <a:extLst>
              <a:ext uri="{FF2B5EF4-FFF2-40B4-BE49-F238E27FC236}">
                <a16:creationId xmlns:a16="http://schemas.microsoft.com/office/drawing/2014/main" id="{E0B02E45-FF35-41D6-8F6A-78F322DB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Map</a:t>
            </a:r>
            <a:r>
              <a:rPr lang="en-US" altLang="en-US" dirty="0">
                <a:solidFill>
                  <a:srgbClr val="0000FF"/>
                </a:solidFill>
              </a:rPr>
              <a:t>s</a:t>
            </a:r>
            <a:r>
              <a:rPr lang="en-US" altLang="en-US" i="1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associate keys to values.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The keys in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en-US" altLang="en-US" dirty="0">
                <a:solidFill>
                  <a:srgbClr val="000000"/>
                </a:solidFill>
              </a:rPr>
              <a:t> must be unique, but the associated values need not be.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If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en-US" altLang="en-US" dirty="0">
                <a:solidFill>
                  <a:srgbClr val="000000"/>
                </a:solidFill>
              </a:rPr>
              <a:t> contains both unique keys and unique values, it is said to implement a </a:t>
            </a:r>
            <a:r>
              <a:rPr lang="en-US" altLang="en-US" dirty="0">
                <a:solidFill>
                  <a:srgbClr val="0000FF"/>
                </a:solidFill>
              </a:rPr>
              <a:t>one-to-one mapping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If only the keys are unique,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en-US" altLang="en-US" dirty="0">
                <a:solidFill>
                  <a:srgbClr val="000000"/>
                </a:solidFill>
              </a:rPr>
              <a:t> is said to implement a </a:t>
            </a:r>
            <a:r>
              <a:rPr lang="en-US" altLang="en-US" dirty="0">
                <a:solidFill>
                  <a:srgbClr val="0000FF"/>
                </a:solidFill>
              </a:rPr>
              <a:t>many-to-one mapping</a:t>
            </a:r>
            <a:r>
              <a:rPr lang="en-US" altLang="en-US" dirty="0">
                <a:solidFill>
                  <a:srgbClr val="000000"/>
                </a:solidFill>
              </a:rPr>
              <a:t>—many keys can map to one value.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Three of the several classes that implement interface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en-US" altLang="en-US" dirty="0">
                <a:solidFill>
                  <a:srgbClr val="000000"/>
                </a:solidFill>
              </a:rPr>
              <a:t> are 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Hashtable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HashMap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TreeMap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eaLnBrk="1" hangingPunct="1"/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Hashtable</a:t>
            </a:r>
            <a:r>
              <a:rPr lang="en-US" altLang="en-US" dirty="0" err="1">
                <a:solidFill>
                  <a:srgbClr val="000000"/>
                </a:solidFill>
              </a:rPr>
              <a:t>s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r>
              <a:rPr lang="en-US" altLang="en-US" dirty="0" err="1">
                <a:solidFill>
                  <a:srgbClr val="000000"/>
                </a:solidFill>
              </a:rPr>
              <a:t>s</a:t>
            </a:r>
            <a:r>
              <a:rPr lang="en-US" altLang="en-US" dirty="0">
                <a:solidFill>
                  <a:srgbClr val="000000"/>
                </a:solidFill>
              </a:rPr>
              <a:t> store elements in hash tables, and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TreeMap</a:t>
            </a:r>
            <a:r>
              <a:rPr lang="en-US" altLang="en-US" dirty="0" err="1">
                <a:solidFill>
                  <a:srgbClr val="000000"/>
                </a:solidFill>
              </a:rPr>
              <a:t>s</a:t>
            </a:r>
            <a:r>
              <a:rPr lang="en-US" altLang="en-US" dirty="0">
                <a:solidFill>
                  <a:srgbClr val="000000"/>
                </a:solidFill>
              </a:rPr>
              <a:t> store elements in trees.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25117-D528-41ED-8CA8-8B9F62D1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8539301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A01D1-9AC3-44D3-B861-51384D3C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16.10  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Maps (Cont.)</a:t>
            </a:r>
          </a:p>
        </p:txBody>
      </p:sp>
      <p:sp>
        <p:nvSpPr>
          <p:cNvPr id="96259" name="Text Placeholder 2">
            <a:extLst>
              <a:ext uri="{FF2B5EF4-FFF2-40B4-BE49-F238E27FC236}">
                <a16:creationId xmlns:a16="http://schemas.microsoft.com/office/drawing/2014/main" id="{8EBB4691-DFA5-4C8F-B60A-EAF5E4C0BA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FF"/>
                </a:solidFill>
              </a:rPr>
              <a:t>Interface </a:t>
            </a:r>
            <a:r>
              <a:rPr lang="en-US" altLang="en-US" sz="2500" dirty="0" err="1">
                <a:solidFill>
                  <a:srgbClr val="0000FF"/>
                </a:solidFill>
                <a:latin typeface="Consolas" panose="020B0609020204030204" pitchFamily="49" charset="0"/>
              </a:rPr>
              <a:t>SortedMap</a:t>
            </a:r>
            <a:r>
              <a:rPr lang="en-US" altLang="en-US" sz="2500" dirty="0">
                <a:solidFill>
                  <a:srgbClr val="000000"/>
                </a:solidFill>
              </a:rPr>
              <a:t> extends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en-US" altLang="en-US" sz="2500" dirty="0">
                <a:solidFill>
                  <a:srgbClr val="000000"/>
                </a:solidFill>
              </a:rPr>
              <a:t> and maintains its keys in </a:t>
            </a:r>
            <a:r>
              <a:rPr lang="en-US" altLang="en-US" sz="2500" i="1" dirty="0">
                <a:solidFill>
                  <a:srgbClr val="000000"/>
                </a:solidFill>
              </a:rPr>
              <a:t>sorted</a:t>
            </a:r>
            <a:r>
              <a:rPr lang="en-US" altLang="en-US" sz="2500" dirty="0">
                <a:solidFill>
                  <a:srgbClr val="000000"/>
                </a:solidFill>
              </a:rPr>
              <a:t> order—either the elements’ </a:t>
            </a:r>
            <a:r>
              <a:rPr lang="en-US" altLang="en-US" sz="2500" i="1" dirty="0">
                <a:solidFill>
                  <a:srgbClr val="000000"/>
                </a:solidFill>
              </a:rPr>
              <a:t>natural</a:t>
            </a:r>
            <a:r>
              <a:rPr lang="en-US" altLang="en-US" sz="2500" dirty="0">
                <a:solidFill>
                  <a:srgbClr val="000000"/>
                </a:solidFill>
              </a:rPr>
              <a:t> order or an order specified by a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Comparator</a:t>
            </a:r>
            <a:r>
              <a:rPr lang="en-US" altLang="en-US" sz="25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Class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TreeMap</a:t>
            </a:r>
            <a:r>
              <a:rPr lang="en-US" altLang="en-US" sz="2500" dirty="0">
                <a:solidFill>
                  <a:srgbClr val="000000"/>
                </a:solidFill>
              </a:rPr>
              <a:t> implements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SortedMap</a:t>
            </a:r>
            <a:r>
              <a:rPr lang="en-US" altLang="en-US" sz="25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Hashing is a high-speed scheme for converting keys into unique array indices.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 hash table’s </a:t>
            </a:r>
            <a:r>
              <a:rPr lang="en-US" altLang="en-US" sz="2500" dirty="0">
                <a:solidFill>
                  <a:srgbClr val="0000FF"/>
                </a:solidFill>
              </a:rPr>
              <a:t>load factor </a:t>
            </a:r>
            <a:r>
              <a:rPr lang="en-US" altLang="en-US" sz="2500" dirty="0">
                <a:solidFill>
                  <a:srgbClr val="000000"/>
                </a:solidFill>
              </a:rPr>
              <a:t>affects the performance of hashing schemes.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The load factor is the ratio of the number of occupied cells in the hash table to the total number of cells in the hash table.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The closer this ratio gets to 1.0, the greater the chance of collisions.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BC30F-85D0-423C-9640-B5BB2C38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55569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06">
            <a:extLst>
              <a:ext uri="{FF2B5EF4-FFF2-40B4-BE49-F238E27FC236}">
                <a16:creationId xmlns:a16="http://schemas.microsoft.com/office/drawing/2014/main" id="{DD1E0999-5E0E-4E55-A24B-116D133923B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300"/>
            <a:ext cx="12192000" cy="63738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D9C88-8C97-4EDE-9098-934D7749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122747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53">
            <a:extLst>
              <a:ext uri="{FF2B5EF4-FFF2-40B4-BE49-F238E27FC236}">
                <a16:creationId xmlns:a16="http://schemas.microsoft.com/office/drawing/2014/main" id="{92F5E38E-7B1B-41C2-BFCD-5C063D3B8AC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700"/>
            <a:ext cx="12192000" cy="60690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6D103-5877-48C4-BCAA-832D2682E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8482962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54">
            <a:extLst>
              <a:ext uri="{FF2B5EF4-FFF2-40B4-BE49-F238E27FC236}">
                <a16:creationId xmlns:a16="http://schemas.microsoft.com/office/drawing/2014/main" id="{8A9B8F45-F7C0-43A6-B0B9-4A6BC402F11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7882B-0852-41DB-9A37-573B347C4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3791805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55">
            <a:extLst>
              <a:ext uri="{FF2B5EF4-FFF2-40B4-BE49-F238E27FC236}">
                <a16:creationId xmlns:a16="http://schemas.microsoft.com/office/drawing/2014/main" id="{CCC30C16-3D1C-403B-956E-E2541C128DA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0"/>
            <a:ext cx="978376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D7356-F5DF-4B2B-869E-C68C2AD74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6231864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56">
            <a:extLst>
              <a:ext uri="{FF2B5EF4-FFF2-40B4-BE49-F238E27FC236}">
                <a16:creationId xmlns:a16="http://schemas.microsoft.com/office/drawing/2014/main" id="{D901E2CA-F43A-4EAC-8686-2097A2A7390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64B89-A353-486F-8FAF-EDF23AD7D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8257519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57">
            <a:extLst>
              <a:ext uri="{FF2B5EF4-FFF2-40B4-BE49-F238E27FC236}">
                <a16:creationId xmlns:a16="http://schemas.microsoft.com/office/drawing/2014/main" id="{BED96E72-4FB3-446A-9A9E-533311C6A8A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0"/>
            <a:ext cx="1152207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87291-46AC-41C9-A3E3-3D69AFCF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998386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E180-D5B0-4ECD-9AB8-10A634D35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16.10  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Maps (Cont.)</a:t>
            </a:r>
          </a:p>
        </p:txBody>
      </p:sp>
      <p:sp>
        <p:nvSpPr>
          <p:cNvPr id="103427" name="Text Placeholder 2">
            <a:extLst>
              <a:ext uri="{FF2B5EF4-FFF2-40B4-BE49-F238E27FC236}">
                <a16:creationId xmlns:a16="http://schemas.microsoft.com/office/drawing/2014/main" id="{398A2D62-C11F-432F-B9C1-B9AD184580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Map</a:t>
            </a:r>
            <a:r>
              <a:rPr lang="en-US" altLang="en-US" sz="2500" dirty="0">
                <a:solidFill>
                  <a:srgbClr val="0000FF"/>
                </a:solidFill>
              </a:rPr>
              <a:t> method </a:t>
            </a:r>
            <a:r>
              <a:rPr lang="en-US" altLang="en-US" sz="2500" dirty="0" err="1">
                <a:solidFill>
                  <a:srgbClr val="0000FF"/>
                </a:solidFill>
                <a:latin typeface="Consolas" panose="020B0609020204030204" pitchFamily="49" charset="0"/>
              </a:rPr>
              <a:t>containsKey</a:t>
            </a:r>
            <a:r>
              <a:rPr lang="en-US" altLang="en-US" sz="2500" dirty="0">
                <a:solidFill>
                  <a:srgbClr val="000000"/>
                </a:solidFill>
              </a:rPr>
              <a:t> determines whether a key is in a map.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Map</a:t>
            </a:r>
            <a:r>
              <a:rPr lang="en-US" altLang="en-US" sz="2500" dirty="0">
                <a:solidFill>
                  <a:srgbClr val="0000FF"/>
                </a:solidFill>
              </a:rPr>
              <a:t> method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put</a:t>
            </a:r>
            <a:r>
              <a:rPr lang="en-US" altLang="en-US" sz="2500" dirty="0">
                <a:solidFill>
                  <a:srgbClr val="000000"/>
                </a:solidFill>
              </a:rPr>
              <a:t> creates a new entry or replaces an existing entry’s value.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Method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put</a:t>
            </a:r>
            <a:r>
              <a:rPr lang="en-US" altLang="en-US" sz="2100" dirty="0">
                <a:solidFill>
                  <a:srgbClr val="000000"/>
                </a:solidFill>
              </a:rPr>
              <a:t> returns the key’s prior associated value, or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2100" dirty="0">
                <a:solidFill>
                  <a:srgbClr val="000000"/>
                </a:solidFill>
              </a:rPr>
              <a:t> if the key was not in the map.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Map</a:t>
            </a:r>
            <a:r>
              <a:rPr lang="en-US" altLang="en-US" sz="2500" dirty="0">
                <a:solidFill>
                  <a:srgbClr val="0000FF"/>
                </a:solidFill>
              </a:rPr>
              <a:t> method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altLang="en-US" sz="2500" dirty="0">
                <a:solidFill>
                  <a:srgbClr val="000000"/>
                </a:solidFill>
              </a:rPr>
              <a:t> obtain the specified key’s associated value in the map.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 err="1">
                <a:solidFill>
                  <a:srgbClr val="0000FF"/>
                </a:solidFill>
                <a:latin typeface="Consolas" panose="020B0609020204030204" pitchFamily="49" charset="0"/>
              </a:rPr>
              <a:t>HashMap</a:t>
            </a:r>
            <a:r>
              <a:rPr lang="en-US" altLang="en-US" sz="2500" dirty="0">
                <a:solidFill>
                  <a:srgbClr val="0000FF"/>
                </a:solidFill>
              </a:rPr>
              <a:t> method </a:t>
            </a:r>
            <a:r>
              <a:rPr lang="en-US" altLang="en-US" sz="2500" dirty="0" err="1">
                <a:solidFill>
                  <a:srgbClr val="0000FF"/>
                </a:solidFill>
                <a:latin typeface="Consolas" panose="020B0609020204030204" pitchFamily="49" charset="0"/>
              </a:rPr>
              <a:t>keySet</a:t>
            </a:r>
            <a:r>
              <a:rPr lang="en-US" altLang="en-US" sz="2500" dirty="0">
                <a:solidFill>
                  <a:srgbClr val="000000"/>
                </a:solidFill>
              </a:rPr>
              <a:t> returns a set of the keys.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Map</a:t>
            </a:r>
            <a:r>
              <a:rPr lang="en-US" altLang="en-US" sz="2500" dirty="0">
                <a:solidFill>
                  <a:srgbClr val="0000FF"/>
                </a:solidFill>
              </a:rPr>
              <a:t> method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size</a:t>
            </a:r>
            <a:r>
              <a:rPr lang="en-US" altLang="en-US" sz="2500" dirty="0">
                <a:solidFill>
                  <a:srgbClr val="000000"/>
                </a:solidFill>
              </a:rPr>
              <a:t> returns the number of key/value pairs in the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en-US" altLang="en-US" sz="25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Map</a:t>
            </a:r>
            <a:r>
              <a:rPr lang="en-US" altLang="en-US" sz="2500" dirty="0">
                <a:solidFill>
                  <a:srgbClr val="0000FF"/>
                </a:solidFill>
              </a:rPr>
              <a:t> method</a:t>
            </a:r>
            <a:r>
              <a:rPr lang="en-US" altLang="en-US" sz="2500" dirty="0">
                <a:solidFill>
                  <a:srgbClr val="000000"/>
                </a:solidFill>
              </a:rPr>
              <a:t> </a:t>
            </a:r>
            <a:r>
              <a:rPr lang="en-US" altLang="en-US" sz="2500" dirty="0" err="1">
                <a:solidFill>
                  <a:srgbClr val="0000FF"/>
                </a:solidFill>
                <a:latin typeface="Consolas" panose="020B0609020204030204" pitchFamily="49" charset="0"/>
              </a:rPr>
              <a:t>isEmpty</a:t>
            </a:r>
            <a:r>
              <a:rPr lang="en-US" altLang="en-US" sz="2500" dirty="0">
                <a:solidFill>
                  <a:srgbClr val="000000"/>
                </a:solidFill>
              </a:rPr>
              <a:t> returns a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sz="2500" dirty="0">
                <a:solidFill>
                  <a:srgbClr val="000000"/>
                </a:solidFill>
              </a:rPr>
              <a:t> indicating whether the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en-US" altLang="en-US" sz="2500" dirty="0">
                <a:solidFill>
                  <a:srgbClr val="000000"/>
                </a:solidFill>
              </a:rPr>
              <a:t> is empty.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6BB12-0C4B-49D5-B0F8-27CC3F1A6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6653450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58">
            <a:extLst>
              <a:ext uri="{FF2B5EF4-FFF2-40B4-BE49-F238E27FC236}">
                <a16:creationId xmlns:a16="http://schemas.microsoft.com/office/drawing/2014/main" id="{F030ED13-586C-40B3-9FDA-04B9379E680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100"/>
            <a:ext cx="12192000" cy="50022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B5C137-AC33-4110-AE6C-46B3F998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550739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A14D1-DB87-45C4-8809-1C6CAF36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16.11  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Synchronized Collections</a:t>
            </a:r>
          </a:p>
        </p:txBody>
      </p:sp>
      <p:sp>
        <p:nvSpPr>
          <p:cNvPr id="113667" name="Text Placeholder 2">
            <a:extLst>
              <a:ext uri="{FF2B5EF4-FFF2-40B4-BE49-F238E27FC236}">
                <a16:creationId xmlns:a16="http://schemas.microsoft.com/office/drawing/2014/main" id="{1BBA8596-5EC8-4D18-83ED-1E024C6189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FF"/>
                </a:solidFill>
              </a:rPr>
              <a:t>Synchronization wrappers</a:t>
            </a:r>
            <a:r>
              <a:rPr lang="en-US" altLang="en-US" dirty="0">
                <a:solidFill>
                  <a:srgbClr val="000000"/>
                </a:solidFill>
              </a:rPr>
              <a:t> are used for collections that might be accessed by multiple threads.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 </a:t>
            </a:r>
            <a:r>
              <a:rPr lang="en-US" altLang="en-US" dirty="0">
                <a:solidFill>
                  <a:srgbClr val="0000FF"/>
                </a:solidFill>
              </a:rPr>
              <a:t>wrapper</a:t>
            </a:r>
            <a:r>
              <a:rPr lang="en-US" altLang="en-US" dirty="0">
                <a:solidFill>
                  <a:srgbClr val="000000"/>
                </a:solidFill>
              </a:rPr>
              <a:t> object receives method calls, adds thread synchronization and delegates the calls to the wrapped collection object.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Collections</a:t>
            </a:r>
            <a:r>
              <a:rPr lang="en-US" altLang="en-US" dirty="0">
                <a:solidFill>
                  <a:srgbClr val="000000"/>
                </a:solidFill>
              </a:rPr>
              <a:t> API provides a set of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</a:rPr>
              <a:t> methods for wrapping collections as synchronized versions.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Method headers for the synchronization wrappers are listed in Fig. 16.20.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67FC8E-37D0-4BDD-BE29-4A769622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4354471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59">
            <a:extLst>
              <a:ext uri="{FF2B5EF4-FFF2-40B4-BE49-F238E27FC236}">
                <a16:creationId xmlns:a16="http://schemas.microsoft.com/office/drawing/2014/main" id="{4A4D4977-F48B-4EC5-AB57-1833AE10043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12192000" cy="5181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1038C-666C-44D1-AC26-883684294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9488379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D2CD9-037B-4CB6-8BBD-CFB8C8F8E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16.12  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Unmodifiable Collections</a:t>
            </a:r>
          </a:p>
        </p:txBody>
      </p:sp>
      <p:sp>
        <p:nvSpPr>
          <p:cNvPr id="115715" name="Text Placeholder 2">
            <a:extLst>
              <a:ext uri="{FF2B5EF4-FFF2-40B4-BE49-F238E27FC236}">
                <a16:creationId xmlns:a16="http://schemas.microsoft.com/office/drawing/2014/main" id="{7405A067-E941-484F-BC9E-5F525AEF4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295401"/>
            <a:ext cx="10922963" cy="4525963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Collections</a:t>
            </a:r>
            <a:r>
              <a:rPr lang="en-US" altLang="en-US" dirty="0">
                <a:solidFill>
                  <a:srgbClr val="000000"/>
                </a:solidFill>
              </a:rPr>
              <a:t> class provides a set of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</a:rPr>
              <a:t> methods that create </a:t>
            </a:r>
            <a:r>
              <a:rPr lang="en-US" altLang="en-US" dirty="0">
                <a:solidFill>
                  <a:srgbClr val="0000FF"/>
                </a:solidFill>
              </a:rPr>
              <a:t>unmodifiable wrappers</a:t>
            </a:r>
            <a:r>
              <a:rPr lang="en-US" altLang="en-US" dirty="0">
                <a:solidFill>
                  <a:srgbClr val="000000"/>
                </a:solidFill>
              </a:rPr>
              <a:t> for collections.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Unmodifiable wrappers throw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UnsupportedOperationException</a:t>
            </a:r>
            <a:r>
              <a:rPr lang="en-US" altLang="en-US" dirty="0" err="1">
                <a:solidFill>
                  <a:srgbClr val="000000"/>
                </a:solidFill>
              </a:rPr>
              <a:t>s</a:t>
            </a:r>
            <a:r>
              <a:rPr lang="en-US" altLang="en-US" dirty="0">
                <a:solidFill>
                  <a:srgbClr val="000000"/>
                </a:solidFill>
              </a:rPr>
              <a:t> if attempts are made to modify the collection.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In an unmodifiable collection, the references stored in the collection are not modifiable, but the objects they refer </a:t>
            </a:r>
            <a:r>
              <a:rPr lang="en-US" altLang="en-US" i="1" dirty="0">
                <a:solidFill>
                  <a:srgbClr val="000000"/>
                </a:solidFill>
              </a:rPr>
              <a:t>are modifiable </a:t>
            </a:r>
            <a:r>
              <a:rPr lang="en-US" altLang="en-US" dirty="0">
                <a:solidFill>
                  <a:srgbClr val="000000"/>
                </a:solidFill>
              </a:rPr>
              <a:t>unless they belong to an immutable class like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Headers for these methods are listed in Fig. 16.21.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E0B7C-EECB-4E4F-911F-F002A08B1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34188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B854-F479-4C21-BA19-D3F11F4D4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16.3  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Type-Wrapper Classes</a:t>
            </a:r>
          </a:p>
        </p:txBody>
      </p:sp>
      <p:sp>
        <p:nvSpPr>
          <p:cNvPr id="17411" name="Text Placeholder 2">
            <a:extLst>
              <a:ext uri="{FF2B5EF4-FFF2-40B4-BE49-F238E27FC236}">
                <a16:creationId xmlns:a16="http://schemas.microsoft.com/office/drawing/2014/main" id="{AD46C40D-AA3E-4564-A5B7-C152B8A05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Each primitive type has a corresponding </a:t>
            </a:r>
            <a:r>
              <a:rPr lang="en-US" altLang="en-US" dirty="0">
                <a:solidFill>
                  <a:srgbClr val="0000FF"/>
                </a:solidFill>
              </a:rPr>
              <a:t>type-wrapper class </a:t>
            </a:r>
            <a:r>
              <a:rPr lang="en-US" altLang="en-US" dirty="0">
                <a:solidFill>
                  <a:srgbClr val="000000"/>
                </a:solidFill>
              </a:rPr>
              <a:t>(in package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</a:t>
            </a:r>
            <a:r>
              <a:rPr lang="en-US" altLang="en-US" dirty="0">
                <a:solidFill>
                  <a:srgbClr val="000000"/>
                </a:solidFill>
              </a:rPr>
              <a:t>). </a:t>
            </a:r>
          </a:p>
          <a:p>
            <a:pPr lvl="1" eaLnBrk="1" hangingPunct="1"/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Character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Integer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Each type-wrapper class enables you to manipulate primitive-type values as objects.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Collections cannot manipulate variables of primitive types.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They can manipulate objects of the type-wrapper classes, because every class ultimately derives from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2BA16-A640-4B96-8BF0-1E404F6E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8537154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60">
            <a:extLst>
              <a:ext uri="{FF2B5EF4-FFF2-40B4-BE49-F238E27FC236}">
                <a16:creationId xmlns:a16="http://schemas.microsoft.com/office/drawing/2014/main" id="{A43EC8FE-CEF9-4339-BF77-190D8770473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9800"/>
            <a:ext cx="12192000" cy="49768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A282A-C70E-4679-BDAF-2610281DB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1982515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61">
            <a:extLst>
              <a:ext uri="{FF2B5EF4-FFF2-40B4-BE49-F238E27FC236}">
                <a16:creationId xmlns:a16="http://schemas.microsoft.com/office/drawing/2014/main" id="{AAFBB994-CB84-4EB5-871F-B7440D45EE5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6450"/>
            <a:ext cx="12192000" cy="5243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DDC05-7CB3-4CEF-A75B-169A20FA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3938504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C8F1-72C0-4EF7-A841-F72FC3E3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16.13  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Abstract Implementations</a:t>
            </a:r>
          </a:p>
        </p:txBody>
      </p:sp>
      <p:sp>
        <p:nvSpPr>
          <p:cNvPr id="118787" name="Text Placeholder 2">
            <a:extLst>
              <a:ext uri="{FF2B5EF4-FFF2-40B4-BE49-F238E27FC236}">
                <a16:creationId xmlns:a16="http://schemas.microsoft.com/office/drawing/2014/main" id="{7B80C617-69B3-4659-89DF-424E52C9D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The collections framework provides various abstract implementations of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en-US" sz="2500" dirty="0">
                <a:solidFill>
                  <a:srgbClr val="000000"/>
                </a:solidFill>
              </a:rPr>
              <a:t> interfaces from which you can quickly “flesh out” complete customized implementations.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These include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a thin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en-US" sz="2100" dirty="0">
                <a:solidFill>
                  <a:srgbClr val="000000"/>
                </a:solidFill>
              </a:rPr>
              <a:t> implementation called an </a:t>
            </a:r>
            <a:r>
              <a:rPr lang="en-US" altLang="en-US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AbstractCollection</a:t>
            </a:r>
            <a:endParaRPr lang="en-US" altLang="en-US" sz="21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a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2100" dirty="0">
                <a:solidFill>
                  <a:srgbClr val="000000"/>
                </a:solidFill>
              </a:rPr>
              <a:t> implementation that allows </a:t>
            </a:r>
            <a:r>
              <a:rPr lang="en-US" altLang="en-US" sz="2100" i="1" dirty="0">
                <a:solidFill>
                  <a:srgbClr val="000000"/>
                </a:solidFill>
              </a:rPr>
              <a:t>array-like access </a:t>
            </a:r>
            <a:r>
              <a:rPr lang="en-US" altLang="en-US" sz="2100" dirty="0">
                <a:solidFill>
                  <a:srgbClr val="000000"/>
                </a:solidFill>
              </a:rPr>
              <a:t>to its elements called an </a:t>
            </a:r>
            <a:r>
              <a:rPr lang="en-US" altLang="en-US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AbstractList</a:t>
            </a:r>
            <a:endParaRPr lang="en-US" altLang="en-US" sz="21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a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en-US" altLang="en-US" sz="2100" dirty="0">
                <a:solidFill>
                  <a:srgbClr val="000000"/>
                </a:solidFill>
              </a:rPr>
              <a:t> implementation called an </a:t>
            </a:r>
            <a:r>
              <a:rPr lang="en-US" altLang="en-US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AbstractMap</a:t>
            </a:r>
            <a:endParaRPr lang="en-US" altLang="en-US" sz="21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a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2100" dirty="0">
                <a:solidFill>
                  <a:srgbClr val="000000"/>
                </a:solidFill>
              </a:rPr>
              <a:t> implementation that allows </a:t>
            </a:r>
            <a:r>
              <a:rPr lang="en-US" altLang="en-US" sz="2100" i="1" dirty="0">
                <a:solidFill>
                  <a:srgbClr val="000000"/>
                </a:solidFill>
              </a:rPr>
              <a:t>sequential access</a:t>
            </a:r>
            <a:r>
              <a:rPr lang="en-US" altLang="en-US" sz="2100" dirty="0">
                <a:solidFill>
                  <a:srgbClr val="000000"/>
                </a:solidFill>
              </a:rPr>
              <a:t> (from beginning to end) to its elements called an </a:t>
            </a:r>
            <a:r>
              <a:rPr lang="en-US" altLang="en-US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AbstractSequentialList</a:t>
            </a:r>
            <a:endParaRPr lang="en-US" altLang="en-US" sz="21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a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2100" dirty="0">
                <a:solidFill>
                  <a:srgbClr val="000000"/>
                </a:solidFill>
              </a:rPr>
              <a:t> implementation called an </a:t>
            </a:r>
            <a:r>
              <a:rPr lang="en-US" altLang="en-US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AbstractSet</a:t>
            </a:r>
            <a:r>
              <a:rPr lang="en-US" altLang="en-US" sz="2100" dirty="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a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Queue</a:t>
            </a:r>
            <a:r>
              <a:rPr lang="en-US" altLang="en-US" sz="2100" dirty="0">
                <a:solidFill>
                  <a:srgbClr val="000000"/>
                </a:solidFill>
              </a:rPr>
              <a:t> implementation called </a:t>
            </a:r>
            <a:r>
              <a:rPr lang="en-US" altLang="en-US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AbstractQueue</a:t>
            </a:r>
            <a:r>
              <a:rPr lang="en-US" altLang="en-US" sz="21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80000"/>
              </a:lnSpc>
            </a:pPr>
            <a:endParaRPr lang="en-US" altLang="en-US" sz="2500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DCAE9-A6BA-4C9D-A531-BEAF3163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4802893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C8F1-72C0-4EF7-A841-F72FC3E3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16.14  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Java SE 9: Convenience Factory Methods for Immutable Collections</a:t>
            </a:r>
          </a:p>
        </p:txBody>
      </p:sp>
      <p:sp>
        <p:nvSpPr>
          <p:cNvPr id="118787" name="Text Placeholder 2">
            <a:extLst>
              <a:ext uri="{FF2B5EF4-FFF2-40B4-BE49-F238E27FC236}">
                <a16:creationId xmlns:a16="http://schemas.microsoft.com/office/drawing/2014/main" id="{7B80C617-69B3-4659-89DF-424E52C9D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SE 9 adds new static </a:t>
            </a:r>
            <a:r>
              <a:rPr lang="en-US" i="1" dirty="0"/>
              <a:t>convenience factory methods</a:t>
            </a:r>
            <a:r>
              <a:rPr lang="en-US" dirty="0"/>
              <a:t> to interfaces List, Set and Map that enable you to create small </a:t>
            </a:r>
            <a:r>
              <a:rPr lang="en-US" i="1" dirty="0"/>
              <a:t>immutable</a:t>
            </a:r>
            <a:r>
              <a:rPr lang="en-US" dirty="0"/>
              <a:t> collections</a:t>
            </a:r>
          </a:p>
          <a:p>
            <a:r>
              <a:rPr lang="en-US" dirty="0"/>
              <a:t>You simply pass the elements as arguments to a convenience factory method, which creates the collection </a:t>
            </a:r>
          </a:p>
          <a:p>
            <a:r>
              <a:rPr lang="en-US" dirty="0"/>
              <a:t>The convenience factory methods instead return custom collection objects that are optimized to store small collections</a:t>
            </a:r>
          </a:p>
          <a:p>
            <a:pPr eaLnBrk="1" hangingPunct="1">
              <a:lnSpc>
                <a:spcPct val="80000"/>
              </a:lnSpc>
            </a:pPr>
            <a:endParaRPr lang="en-US" altLang="en-US" sz="2500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DCAE9-A6BA-4C9D-A531-BEAF3163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7634945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62">
            <a:extLst>
              <a:ext uri="{FF2B5EF4-FFF2-40B4-BE49-F238E27FC236}">
                <a16:creationId xmlns:a16="http://schemas.microsoft.com/office/drawing/2014/main" id="{7532D99B-848B-4A90-8492-94BC91F68C6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1938"/>
            <a:ext cx="12192000" cy="37925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5C176-3C1D-49CE-A50C-A7F95195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2050236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63">
            <a:extLst>
              <a:ext uri="{FF2B5EF4-FFF2-40B4-BE49-F238E27FC236}">
                <a16:creationId xmlns:a16="http://schemas.microsoft.com/office/drawing/2014/main" id="{B031E86C-EF4F-462F-B732-CB7DAC833C7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4663"/>
            <a:ext cx="12192000" cy="33686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E7F03-640D-427B-BB36-E2874EDD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6769050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64">
            <a:extLst>
              <a:ext uri="{FF2B5EF4-FFF2-40B4-BE49-F238E27FC236}">
                <a16:creationId xmlns:a16="http://schemas.microsoft.com/office/drawing/2014/main" id="{10542024-675D-4FF6-B950-6B292DBC650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0"/>
            <a:ext cx="978376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54AE6-B1E5-43BE-9FC3-9EEFFB85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789531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65">
            <a:extLst>
              <a:ext uri="{FF2B5EF4-FFF2-40B4-BE49-F238E27FC236}">
                <a16:creationId xmlns:a16="http://schemas.microsoft.com/office/drawing/2014/main" id="{72F9AFD1-DC33-4533-A831-2855568C0A4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5B113-F43E-454B-AC24-FF93EC8B9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4252688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66">
            <a:extLst>
              <a:ext uri="{FF2B5EF4-FFF2-40B4-BE49-F238E27FC236}">
                <a16:creationId xmlns:a16="http://schemas.microsoft.com/office/drawing/2014/main" id="{5D2A96A4-70DA-4F47-989F-76340DA0AC4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0"/>
            <a:ext cx="1067117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0B4C49-451C-4952-96F0-23742FE3A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0734510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C8F1-72C0-4EF7-A841-F72FC3E3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16.14  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Java SE 9: Convenience Factory Methods for Immutable Collections (cont.)</a:t>
            </a:r>
          </a:p>
        </p:txBody>
      </p:sp>
      <p:sp>
        <p:nvSpPr>
          <p:cNvPr id="118787" name="Text Placeholder 2">
            <a:extLst>
              <a:ext uri="{FF2B5EF4-FFF2-40B4-BE49-F238E27FC236}">
                <a16:creationId xmlns:a16="http://schemas.microsoft.com/office/drawing/2014/main" id="{7B80C617-69B3-4659-89DF-424E52C9D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dirty="0">
                <a:latin typeface="Consolas" panose="020B0609020204030204" pitchFamily="49" charset="0"/>
              </a:rPr>
              <a:t>List</a:t>
            </a:r>
            <a:r>
              <a:rPr lang="en-US" b="1" i="1" dirty="0"/>
              <a:t> Interface’s Convenience Factory Method </a:t>
            </a:r>
            <a:r>
              <a:rPr lang="en-US" b="1" i="1" dirty="0">
                <a:latin typeface="Consolas" panose="020B0609020204030204" pitchFamily="49" charset="0"/>
              </a:rPr>
              <a:t>of</a:t>
            </a:r>
            <a:r>
              <a:rPr lang="en-US" b="1" i="1" dirty="0"/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List</a:t>
            </a:r>
            <a:r>
              <a:rPr lang="en-US" dirty="0"/>
              <a:t> convenience factory method </a:t>
            </a:r>
            <a:r>
              <a:rPr lang="en-US" b="1" dirty="0">
                <a:latin typeface="Consolas" panose="020B0609020204030204" pitchFamily="49" charset="0"/>
              </a:rPr>
              <a:t>of</a:t>
            </a:r>
            <a:r>
              <a:rPr lang="en-US" dirty="0"/>
              <a:t> to create an immutable </a:t>
            </a:r>
            <a:r>
              <a:rPr lang="en-US" dirty="0">
                <a:latin typeface="Consolas" panose="020B0609020204030204" pitchFamily="49" charset="0"/>
              </a:rPr>
              <a:t>List</a:t>
            </a:r>
            <a:endParaRPr lang="en-US" dirty="0"/>
          </a:p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of</a:t>
            </a:r>
            <a:r>
              <a:rPr lang="en-US" dirty="0"/>
              <a:t> has overloads for </a:t>
            </a:r>
            <a:r>
              <a:rPr lang="en-US" dirty="0">
                <a:latin typeface="Consolas" panose="020B0609020204030204" pitchFamily="49" charset="0"/>
              </a:rPr>
              <a:t>List</a:t>
            </a:r>
            <a:r>
              <a:rPr lang="en-US" dirty="0"/>
              <a:t>s of zero to 10 elements and an additional overload that can receive any number of elements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List</a:t>
            </a:r>
            <a:r>
              <a:rPr lang="en-US" dirty="0"/>
              <a:t>’s elements are guaranteed to be in the </a:t>
            </a:r>
            <a:r>
              <a:rPr lang="en-US" i="1" dirty="0"/>
              <a:t>same</a:t>
            </a:r>
            <a:r>
              <a:rPr lang="en-US" dirty="0"/>
              <a:t> order as method </a:t>
            </a:r>
            <a:r>
              <a:rPr lang="en-US" dirty="0" err="1">
                <a:latin typeface="Consolas" panose="020B0609020204030204" pitchFamily="49" charset="0"/>
              </a:rPr>
              <a:t>of</a:t>
            </a:r>
            <a:r>
              <a:rPr lang="en-US" dirty="0" err="1"/>
              <a:t>’s</a:t>
            </a:r>
            <a:r>
              <a:rPr lang="en-US" dirty="0"/>
              <a:t> arguments</a:t>
            </a:r>
          </a:p>
          <a:p>
            <a:pPr eaLnBrk="1" hangingPunct="1">
              <a:lnSpc>
                <a:spcPct val="80000"/>
              </a:lnSpc>
            </a:pPr>
            <a:endParaRPr lang="en-US" altLang="en-US" sz="2500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DCAE9-A6BA-4C9D-A531-BEAF3163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628509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JHTP11_10</Template>
  <TotalTime>150</TotalTime>
  <Words>3987</Words>
  <Application>Microsoft Office PowerPoint</Application>
  <PresentationFormat>Widescreen</PresentationFormat>
  <Paragraphs>361</Paragraphs>
  <Slides>108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8" baseType="lpstr">
      <vt:lpstr>Arial</vt:lpstr>
      <vt:lpstr>Calibri</vt:lpstr>
      <vt:lpstr>Cambria</vt:lpstr>
      <vt:lpstr>Consolas</vt:lpstr>
      <vt:lpstr>Lucida Sans Unicode</vt:lpstr>
      <vt:lpstr>Verdana</vt:lpstr>
      <vt:lpstr>Wingdings</vt:lpstr>
      <vt:lpstr>Wingdings 2</vt:lpstr>
      <vt:lpstr>Wingdings 3</vt:lpstr>
      <vt:lpstr>Concourse</vt:lpstr>
      <vt:lpstr>Chapter 16 Generic Collections</vt:lpstr>
      <vt:lpstr>PowerPoint Presentation</vt:lpstr>
      <vt:lpstr>PowerPoint Presentation</vt:lpstr>
      <vt:lpstr>PowerPoint Presentation</vt:lpstr>
      <vt:lpstr>PowerPoint Presentation</vt:lpstr>
      <vt:lpstr>16.1  Introduction</vt:lpstr>
      <vt:lpstr>16.2  Collections Overview</vt:lpstr>
      <vt:lpstr>PowerPoint Presentation</vt:lpstr>
      <vt:lpstr>16.3  Type-Wrapper Classes</vt:lpstr>
      <vt:lpstr>16.3  Type-Wrapper Classes (cont.)</vt:lpstr>
      <vt:lpstr>PowerPoint Presentation</vt:lpstr>
      <vt:lpstr>16.4  Autoboxing and Auto-Unboxing</vt:lpstr>
      <vt:lpstr>16.5  Interface Collection and Class Collections</vt:lpstr>
      <vt:lpstr>PowerPoint Presentation</vt:lpstr>
      <vt:lpstr>PowerPoint Presentation</vt:lpstr>
      <vt:lpstr>16.6  Lists</vt:lpstr>
      <vt:lpstr>16.6  Lists (cont.)</vt:lpstr>
      <vt:lpstr>16.6.1 ArrayList and Iterator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16.6.1 ArrayList and Iterator </vt:lpstr>
      <vt:lpstr>16.6.2 LinkedList </vt:lpstr>
      <vt:lpstr>16.6.2 LinkedList (cont.)</vt:lpstr>
      <vt:lpstr>16.6.2 LinkedList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16.6.2 LinkedList (cont.)</vt:lpstr>
      <vt:lpstr>PowerPoint Presentation</vt:lpstr>
      <vt:lpstr>16.7  Collections Methods</vt:lpstr>
      <vt:lpstr>PowerPoint Presentation</vt:lpstr>
      <vt:lpstr>PowerPoint Presentation</vt:lpstr>
      <vt:lpstr>PowerPoint Presentation</vt:lpstr>
      <vt:lpstr>16.7.1 Method sort </vt:lpstr>
      <vt:lpstr>PowerPoint Presentation</vt:lpstr>
      <vt:lpstr>16.7.1 Method sort (cont.)</vt:lpstr>
      <vt:lpstr>PowerPoint Presentation</vt:lpstr>
      <vt:lpstr>16.7.1 Method sort (cont.)</vt:lpstr>
      <vt:lpstr>PowerPoint Presentation</vt:lpstr>
      <vt:lpstr>PowerPoint Presentation</vt:lpstr>
      <vt:lpstr>PowerPoint Presentation</vt:lpstr>
      <vt:lpstr>16.7.2 Method shuffle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16.7.3 Methods reverse, fill, copy, max and min </vt:lpstr>
      <vt:lpstr>PowerPoint Presentation</vt:lpstr>
      <vt:lpstr>PowerPoint Presentation</vt:lpstr>
      <vt:lpstr>PowerPoint Presentation</vt:lpstr>
      <vt:lpstr>PowerPoint Presentation</vt:lpstr>
      <vt:lpstr>16.7.4 Method binarySearch </vt:lpstr>
      <vt:lpstr>PowerPoint Presentation</vt:lpstr>
      <vt:lpstr>PowerPoint Presentation</vt:lpstr>
      <vt:lpstr>PowerPoint Presentation</vt:lpstr>
      <vt:lpstr>16.7.5 Methods addAll, frequency and disjoint</vt:lpstr>
      <vt:lpstr>PowerPoint Presentation</vt:lpstr>
      <vt:lpstr>PowerPoint Presentation</vt:lpstr>
      <vt:lpstr>PowerPoint Presentation</vt:lpstr>
      <vt:lpstr>16.8  Class PriorityQueue and Interface Queue </vt:lpstr>
      <vt:lpstr>PowerPoint Presentation</vt:lpstr>
      <vt:lpstr>PowerPoint Presentation</vt:lpstr>
      <vt:lpstr>16.9  Sets</vt:lpstr>
      <vt:lpstr>PowerPoint Presentation</vt:lpstr>
      <vt:lpstr>PowerPoint Presentation</vt:lpstr>
      <vt:lpstr>16.9  Sets (cont.)</vt:lpstr>
      <vt:lpstr>PowerPoint Presentation</vt:lpstr>
      <vt:lpstr>PowerPoint Presentation</vt:lpstr>
      <vt:lpstr>16.10  Maps</vt:lpstr>
      <vt:lpstr>16.10  Maps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16.10  Maps (Cont.)</vt:lpstr>
      <vt:lpstr>PowerPoint Presentation</vt:lpstr>
      <vt:lpstr>16.11  Synchronized Collections</vt:lpstr>
      <vt:lpstr>PowerPoint Presentation</vt:lpstr>
      <vt:lpstr>16.12  Unmodifiable Collections</vt:lpstr>
      <vt:lpstr>PowerPoint Presentation</vt:lpstr>
      <vt:lpstr>PowerPoint Presentation</vt:lpstr>
      <vt:lpstr>16.13  Abstract Implementations</vt:lpstr>
      <vt:lpstr>16.14  Java SE 9: Convenience Factory Methods for Immutable Collections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16.14  Java SE 9: Convenience Factory Methods for Immutable Collections (cont.)</vt:lpstr>
      <vt:lpstr>PowerPoint Presentation</vt:lpstr>
      <vt:lpstr>PowerPoint Presentation</vt:lpstr>
      <vt:lpstr>PowerPoint Presentation</vt:lpstr>
      <vt:lpstr>PowerPoint Presentation</vt:lpstr>
      <vt:lpstr>16.14  Java SE 9: Convenience Factory Methods for Immutable Collections (cont.)</vt:lpstr>
      <vt:lpstr>PowerPoint Presentation</vt:lpstr>
      <vt:lpstr>16.14  Java SE 9: Convenience Factory Methods for Immutable Collections (cont.)</vt:lpstr>
      <vt:lpstr>PowerPoint Presentation</vt:lpstr>
      <vt:lpstr>16.14  Java SE 9: Convenience Factory Methods for Immutable Collections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16 Generic Collections</dc:title>
  <dc:creator>Paul Deitel</dc:creator>
  <cp:lastModifiedBy>Paul Deitel</cp:lastModifiedBy>
  <cp:revision>9</cp:revision>
  <dcterms:created xsi:type="dcterms:W3CDTF">2017-07-15T16:32:34Z</dcterms:created>
  <dcterms:modified xsi:type="dcterms:W3CDTF">2017-08-05T18:36:50Z</dcterms:modified>
</cp:coreProperties>
</file>