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82" r:id="rId3"/>
    <p:sldId id="258" r:id="rId4"/>
    <p:sldId id="259" r:id="rId5"/>
    <p:sldId id="260" r:id="rId6"/>
    <p:sldId id="263" r:id="rId7"/>
    <p:sldId id="264" r:id="rId8"/>
    <p:sldId id="261" r:id="rId9"/>
    <p:sldId id="283" r:id="rId10"/>
    <p:sldId id="265" r:id="rId11"/>
    <p:sldId id="266" r:id="rId12"/>
    <p:sldId id="267" r:id="rId13"/>
    <p:sldId id="269" r:id="rId14"/>
    <p:sldId id="271" r:id="rId15"/>
    <p:sldId id="272" r:id="rId16"/>
    <p:sldId id="279" r:id="rId17"/>
    <p:sldId id="273" r:id="rId18"/>
    <p:sldId id="276" r:id="rId19"/>
    <p:sldId id="275" r:id="rId20"/>
    <p:sldId id="277" r:id="rId21"/>
    <p:sldId id="280" r:id="rId22"/>
    <p:sldId id="27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Blanc" initials="BB" lastIdx="1" clrIdx="0">
    <p:extLst>
      <p:ext uri="{19B8F6BF-5375-455C-9EA6-DF929625EA0E}">
        <p15:presenceInfo xmlns:p15="http://schemas.microsoft.com/office/powerpoint/2012/main" userId="S::101034082@georgebrown.ca::6402ae74-87f9-4756-9e3a-93dd7e1d18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CEA9-3145-4A40-8097-8EA8EEAAA36C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F5D8-FAB1-49E9-B321-CC20F8F3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3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92B4-8117-47B7-B8AA-CAA15A7B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E42AD-1DD9-44B9-92DD-8F47F94F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490A-FF03-4D63-8A41-5FBD27AF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ECAA-7E31-4642-B12A-8CE2579A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B80A-A7F5-4134-BF9E-1740F637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8363-16F5-4A66-A8B2-10152491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66EC4-E158-4EFB-9E43-F88F25E5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3EDE-778D-40CB-9201-8CF24C78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5A2F-FE59-463A-9651-5FC2A0F9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E1F4-BB83-46CB-8EB4-AEA909AE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4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CD56E-DA46-41BF-AACA-B656482CC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0D44B-F31A-4F16-AE2F-CCA448686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9E53-A3D1-4953-8890-770A8ACA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4A67-9D2C-424C-873A-59102908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E6F9-B197-45E1-B600-ACE3885F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571B-0C73-42A3-A02D-3B78A1E3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72B3-C574-4D35-8673-FB00F73D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37C3-2315-4E48-9C5A-A788097E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FF35-BB51-4885-B08C-36D1D9A1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121A-9892-4F3E-8273-E82F8146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B8CC-909A-43F7-875D-9128F527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5DF5-BE6B-44A3-9021-F9599F7AA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C3EB-9D24-48E7-A3C7-48EAED3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DAF37-3180-41A8-B432-197086C6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6696-162F-438D-A5B6-C9737009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0C17-1F65-4EEC-8366-EDAE02D9A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B1F9-A858-4AA7-B7BB-57DC9EE34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279F-6C92-4D66-900B-49C3199B5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3BFCA-9C67-43FD-8050-F894473A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7982-4ADE-4168-A0AC-42DE9A29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92D60-2A8A-4969-9C93-1A5B581C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5C0E-F50B-4256-B462-78FE3B51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3083-2684-4A55-AA89-6F4C33FD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22DA3-DBA3-49B4-8C5A-2C862F03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BFAEE-70F7-40AA-94AF-D8824D3E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52467-7027-41D0-877C-115A373FB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381AE-9E1D-45A9-800F-C802F88F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5AB50-79C9-45C1-80AC-8ED79338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EFF25-9F14-4BDD-9F25-F8E03297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812B-3356-47A0-97FB-288983A2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05917-A2DF-4736-A8CF-3AE6B5C7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71879-9DEC-4E40-96D1-90BEF108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6D010-AF35-49BD-ADCE-AE9A086D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32589-A0A9-40F4-A711-20665E0C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9174C-5917-4E53-9B8A-29267BA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DBDC9-D6E0-4224-8037-D499446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0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3BEE-8266-47D6-A0B2-71654EC3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1B54-ABBB-450F-A393-F1573FBF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76324-CB45-4950-9937-EA2245FF8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B6997-627E-40E9-9234-5A645467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4E71-92A7-4184-AC2E-C0919489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15A0A-3743-429C-ABBD-AB02DB42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5D7C-6640-4BCA-ADF0-83A5F9F1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C0E44-9DF9-4A17-858D-0E339243C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7D62C-EA84-4E5A-8F8A-B0828EE7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3A6B-FA16-405B-94EE-DF472151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1E34-F11E-46F5-BB27-8EE12E5BF39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3215A-EAE0-4BCA-A8D4-161610CE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480F1-1365-4F7A-BC3B-82FD80F6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06F9F-BBCF-4D97-942F-4CEF4EA5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E9062-21B9-473D-9906-5ACDBC21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6011-89CD-4419-AE82-DF24D3BCC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D1E34-F11E-46F5-BB27-8EE12E5BF39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2340-78B3-4E1B-8996-73723F789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3E53-EC2E-4E2E-91CC-CA6DE9235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373A-1A70-48F7-A030-52EA1557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9E60-CE04-454B-A075-EACD53830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17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ED495-0915-4DBB-922D-4C4CCB6AF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658A-A3A3-42B9-A43C-A821B2AA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00C8-E768-4355-941E-090557F6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/>
          </a:bodyPr>
          <a:lstStyle/>
          <a:p>
            <a:r>
              <a:rPr lang="en-US" dirty="0"/>
              <a:t>Function not belonging to class</a:t>
            </a:r>
          </a:p>
          <a:p>
            <a:pPr lvl="1"/>
            <a:r>
              <a:rPr lang="en-US" dirty="0"/>
              <a:t>Anonymous method </a:t>
            </a:r>
          </a:p>
          <a:p>
            <a:r>
              <a:rPr lang="en-US" dirty="0"/>
              <a:t>Can be executed on demand</a:t>
            </a:r>
          </a:p>
          <a:p>
            <a:r>
              <a:rPr lang="en-US" dirty="0"/>
              <a:t>Can be declared as object</a:t>
            </a:r>
          </a:p>
          <a:p>
            <a:r>
              <a:rPr lang="en-US" dirty="0"/>
              <a:t>Used in functional programming with stream</a:t>
            </a:r>
          </a:p>
          <a:p>
            <a:pPr lvl="1"/>
            <a:r>
              <a:rPr lang="en-US" dirty="0"/>
              <a:t>Used as event listeners / callbacks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parameter_list</a:t>
            </a:r>
            <a:r>
              <a:rPr lang="en-US" dirty="0"/>
              <a:t> ) -&gt; {  </a:t>
            </a:r>
            <a:r>
              <a:rPr lang="en-US" dirty="0" err="1"/>
              <a:t>method_body</a:t>
            </a:r>
            <a:r>
              <a:rPr lang="en-US" dirty="0"/>
              <a:t> }</a:t>
            </a:r>
          </a:p>
          <a:p>
            <a:pPr lvl="2"/>
            <a:r>
              <a:rPr lang="en-US" dirty="0"/>
              <a:t>(int x) -&gt; {return x * 2;}</a:t>
            </a:r>
          </a:p>
          <a:p>
            <a:pPr lvl="2"/>
            <a:r>
              <a:rPr lang="en-US" dirty="0"/>
              <a:t>(x) -&gt; {return x * 2;}</a:t>
            </a:r>
          </a:p>
        </p:txBody>
      </p:sp>
    </p:spTree>
    <p:extLst>
      <p:ext uri="{BB962C8B-B14F-4D97-AF65-F5344CB8AC3E}">
        <p14:creationId xmlns:p14="http://schemas.microsoft.com/office/powerpoint/2010/main" val="94887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4BB9-96CF-435D-AAEF-7CC7606B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774C-72D7-435B-BAE7-7AB76F1E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 enable you to create methods that can be treated as data</a:t>
            </a:r>
          </a:p>
          <a:p>
            <a:r>
              <a:rPr lang="en-US" dirty="0"/>
              <a:t>You can:</a:t>
            </a:r>
          </a:p>
          <a:p>
            <a:pPr lvl="1"/>
            <a:r>
              <a:rPr lang="en-US" dirty="0"/>
              <a:t>pass lambdas as arguments to other methods (like map, or even other lambdas)</a:t>
            </a:r>
          </a:p>
          <a:p>
            <a:pPr lvl="1"/>
            <a:r>
              <a:rPr lang="en-US" dirty="0"/>
              <a:t>assign lambda expressions to variables for later use and </a:t>
            </a:r>
          </a:p>
          <a:p>
            <a:pPr lvl="1"/>
            <a:r>
              <a:rPr lang="en-US" dirty="0"/>
              <a:t>return lambda expressions from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5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D1E2-CC2B-464C-943C-BAECCC21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Condensed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8E5A-F81C-4D55-B103-225D724A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lambda’s parameter type(s) usually may be omitted	</a:t>
            </a:r>
          </a:p>
          <a:p>
            <a:pPr lvl="1"/>
            <a:r>
              <a:rPr lang="en-US" dirty="0"/>
              <a:t>compiler infers the parameter and return types by the lambda’s context</a:t>
            </a:r>
          </a:p>
          <a:p>
            <a:r>
              <a:rPr lang="en-US" dirty="0"/>
              <a:t>If compiler cannot infer the parameter or return types </a:t>
            </a:r>
          </a:p>
          <a:p>
            <a:pPr lvl="1"/>
            <a:r>
              <a:rPr lang="en-US" dirty="0"/>
              <a:t>Error generated</a:t>
            </a:r>
          </a:p>
          <a:p>
            <a:r>
              <a:rPr lang="en-US" dirty="0"/>
              <a:t>If lambda body contains only one expression</a:t>
            </a:r>
          </a:p>
          <a:p>
            <a:pPr lvl="1"/>
            <a:r>
              <a:rPr lang="en-US" dirty="0"/>
              <a:t>return keyword, curly braces and semicolon may be omitted </a:t>
            </a:r>
          </a:p>
          <a:p>
            <a:pPr lvl="1"/>
            <a:r>
              <a:rPr lang="en-US" dirty="0"/>
              <a:t>(x) -&gt; x * 2</a:t>
            </a:r>
          </a:p>
          <a:p>
            <a:r>
              <a:rPr lang="en-US" dirty="0"/>
              <a:t>If parameter list contains only one parameter</a:t>
            </a:r>
          </a:p>
          <a:p>
            <a:pPr lvl="1"/>
            <a:r>
              <a:rPr lang="en-US" dirty="0"/>
              <a:t>parentheses may be omitted</a:t>
            </a:r>
          </a:p>
          <a:p>
            <a:pPr lvl="1"/>
            <a:r>
              <a:rPr lang="en-US" dirty="0"/>
              <a:t>x -&gt; x * 2</a:t>
            </a:r>
          </a:p>
          <a:p>
            <a:r>
              <a:rPr lang="en-US" dirty="0"/>
              <a:t>However, no params need parentheses</a:t>
            </a:r>
          </a:p>
          <a:p>
            <a:pPr lvl="1"/>
            <a:r>
              <a:rPr lang="en-US" dirty="0"/>
              <a:t>() -&gt; </a:t>
            </a:r>
            <a:r>
              <a:rPr lang="en-US" dirty="0" err="1"/>
              <a:t>System.out.println</a:t>
            </a:r>
            <a:r>
              <a:rPr lang="en-US" dirty="0"/>
              <a:t>(“Hello World”)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6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2569-5384-4DEC-8F78-C5097248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&amp; Eager Stream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A6E3-43F2-4216-A8C1-ED5FB95E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1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lazy evaluation </a:t>
            </a:r>
          </a:p>
          <a:p>
            <a:pPr lvl="1"/>
            <a:r>
              <a:rPr lang="en-US" dirty="0"/>
              <a:t>Intermediate operations</a:t>
            </a:r>
          </a:p>
          <a:p>
            <a:pPr lvl="1"/>
            <a:r>
              <a:rPr lang="en-US" dirty="0"/>
              <a:t>Each operation results in a new stream object</a:t>
            </a:r>
          </a:p>
          <a:p>
            <a:pPr lvl="1"/>
            <a:r>
              <a:rPr lang="en-US" dirty="0"/>
              <a:t>But does not perform any operations stream elements until a terminal operation</a:t>
            </a:r>
          </a:p>
          <a:p>
            <a:pPr lvl="1"/>
            <a:r>
              <a:rPr lang="en-US" dirty="0"/>
              <a:t>Allows library developers to optimize stream-processing performance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You have 1,000,000 Person objects </a:t>
            </a:r>
          </a:p>
          <a:p>
            <a:pPr lvl="2"/>
            <a:r>
              <a:rPr lang="en-US" dirty="0"/>
              <a:t>Looking for the first one with the last name "Jones“</a:t>
            </a:r>
          </a:p>
          <a:p>
            <a:pPr lvl="2"/>
            <a:r>
              <a:rPr lang="en-US" dirty="0"/>
              <a:t>Processing can terminate as soon as the first match</a:t>
            </a:r>
          </a:p>
          <a:p>
            <a:r>
              <a:rPr lang="en-US" dirty="0"/>
              <a:t>Eager evaluation</a:t>
            </a:r>
          </a:p>
          <a:p>
            <a:pPr lvl="1"/>
            <a:r>
              <a:rPr lang="en-US" dirty="0"/>
              <a:t>Terminal operations</a:t>
            </a:r>
          </a:p>
          <a:p>
            <a:pPr lvl="1"/>
            <a:r>
              <a:rPr lang="en-US" dirty="0"/>
              <a:t>Perform operation when 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9EF6-4CBF-4CE9-A78C-0E873927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Intermediate Stream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02756-6730-4259-A232-8868B574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E4B72-5945-47F8-83EF-C63B3247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22" y="1923644"/>
            <a:ext cx="71056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1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AF55-45B1-4245-8397-F680A9E5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Terminal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C5D3EB-CF7F-4137-8929-67E5919AE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87" y="1924844"/>
            <a:ext cx="98774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CA38-6EAE-4C34-BEB6-32BDB810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D976-4391-4C7C-8708-39B44236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class that extends Object class</a:t>
            </a:r>
          </a:p>
          <a:p>
            <a:r>
              <a:rPr lang="en-US" dirty="0"/>
              <a:t>All methods static </a:t>
            </a:r>
          </a:p>
          <a:p>
            <a:r>
              <a:rPr lang="en-US" dirty="0"/>
              <a:t>Provides reduction operations</a:t>
            </a:r>
          </a:p>
          <a:p>
            <a:pPr lvl="1"/>
            <a:r>
              <a:rPr lang="en-US" dirty="0"/>
              <a:t>Accumulating elements into collections</a:t>
            </a:r>
          </a:p>
          <a:p>
            <a:pPr lvl="1"/>
            <a:r>
              <a:rPr lang="en-US" dirty="0"/>
              <a:t>Summarizing elements according to various criteria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0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3722-B1A1-4B2B-B322-84956557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C151-2D37-4459-88D5-8B1AFE4B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elements to select those that match a condition</a:t>
            </a:r>
          </a:p>
          <a:p>
            <a:pPr lvl="1"/>
            <a:r>
              <a:rPr lang="en-US" dirty="0"/>
              <a:t>Predicate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IntStream.rangeClosed</a:t>
            </a:r>
            <a:r>
              <a:rPr lang="en-US" dirty="0"/>
              <a:t>(1, 10)</a:t>
            </a:r>
          </a:p>
          <a:p>
            <a:r>
              <a:rPr lang="en-US" dirty="0"/>
              <a:t>	.filter(x -&gt; x % 2 == 1)</a:t>
            </a:r>
          </a:p>
          <a:p>
            <a:r>
              <a:rPr lang="en-US" dirty="0"/>
              <a:t>	.map( x -&gt; x * 3)</a:t>
            </a:r>
          </a:p>
          <a:p>
            <a:r>
              <a:rPr lang="en-US" dirty="0"/>
              <a:t>	.sum()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84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17EA-AA9B-409B-B7AB-869A373A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1212-2932-49AE-89B4-7BF319BB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of operators on stream</a:t>
            </a:r>
          </a:p>
          <a:p>
            <a:r>
              <a:rPr lang="en-US" dirty="0"/>
              <a:t>Order matters</a:t>
            </a:r>
          </a:p>
          <a:p>
            <a:r>
              <a:rPr lang="en-US" dirty="0"/>
              <a:t>Intermediate vs terminal</a:t>
            </a:r>
          </a:p>
        </p:txBody>
      </p:sp>
    </p:spTree>
    <p:extLst>
      <p:ext uri="{BB962C8B-B14F-4D97-AF65-F5344CB8AC3E}">
        <p14:creationId xmlns:p14="http://schemas.microsoft.com/office/powerpoint/2010/main" val="196317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D3E2-BE0D-4FD5-9C24-8A88303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8FCBA-7CBF-41F4-9BE3-07077C4D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</a:t>
            </a:r>
          </a:p>
          <a:p>
            <a:pPr lvl="1"/>
            <a:r>
              <a:rPr lang="en-US" dirty="0"/>
              <a:t>always return a 1:1 ratio of elements</a:t>
            </a:r>
          </a:p>
          <a:p>
            <a:r>
              <a:rPr lang="en-US" dirty="0"/>
              <a:t>Filter </a:t>
            </a:r>
          </a:p>
          <a:p>
            <a:pPr lvl="1"/>
            <a:r>
              <a:rPr lang="en-US" dirty="0"/>
              <a:t>creates intermediate stream</a:t>
            </a:r>
          </a:p>
          <a:p>
            <a:pPr lvl="1"/>
            <a:r>
              <a:rPr lang="en-US" dirty="0"/>
              <a:t>Intermediate stream values continue down stream pipeline</a:t>
            </a:r>
          </a:p>
        </p:txBody>
      </p:sp>
    </p:spTree>
    <p:extLst>
      <p:ext uri="{BB962C8B-B14F-4D97-AF65-F5344CB8AC3E}">
        <p14:creationId xmlns:p14="http://schemas.microsoft.com/office/powerpoint/2010/main" val="130020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2C94B-8A03-48CC-B9CC-8A09B7C12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050C57-F69C-4C6A-AD0D-3DA1C0A31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5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B6C5-99D9-402C-94E4-82D6AC4C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F0B8-67E7-4ED4-A42D-A69FC492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Lambda that calls another method</a:t>
            </a:r>
          </a:p>
          <a:p>
            <a:pPr lvl="1"/>
            <a:r>
              <a:rPr lang="en-US" dirty="0"/>
              <a:t>Replace the lambda with that method</a:t>
            </a:r>
          </a:p>
          <a:p>
            <a:r>
              <a:rPr lang="en-US" dirty="0" err="1"/>
              <a:t>mapToObj</a:t>
            </a:r>
            <a:endParaRPr lang="en-US" dirty="0"/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Use static methods of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4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507E-5E65-4000-B038-40191D0A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E18F-D54D-4777-A3A4-3188153B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that declares that data value may be null</a:t>
            </a:r>
          </a:p>
          <a:p>
            <a:r>
              <a:rPr lang="en-US" dirty="0"/>
              <a:t>Extends Object</a:t>
            </a:r>
          </a:p>
          <a:p>
            <a:r>
              <a:rPr lang="en-US" dirty="0"/>
              <a:t>Equivalent to C# nullable</a:t>
            </a:r>
          </a:p>
          <a:p>
            <a:r>
              <a:rPr lang="en-US" dirty="0"/>
              <a:t>Terminal Operator return Optional data type</a:t>
            </a:r>
          </a:p>
          <a:p>
            <a:pPr lvl="1"/>
            <a:r>
              <a:rPr lang="en-US" dirty="0" err="1"/>
              <a:t>OptionalInt</a:t>
            </a:r>
            <a:endParaRPr lang="en-US" dirty="0"/>
          </a:p>
          <a:p>
            <a:pPr lvl="1"/>
            <a:r>
              <a:rPr lang="en-US" dirty="0" err="1"/>
              <a:t>OptionDouble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56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A1AA-E8FB-4A84-B4E0-C8575B2A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Note-Worthy Stream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76F2-724B-4312-9E86-F0DC0CFA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8"/>
            <a:ext cx="10515600" cy="5041802"/>
          </a:xfrm>
        </p:spPr>
        <p:txBody>
          <a:bodyPr/>
          <a:lstStyle/>
          <a:p>
            <a:r>
              <a:rPr lang="en-US" dirty="0" err="1"/>
              <a:t>getAsInt</a:t>
            </a:r>
            <a:r>
              <a:rPr lang="en-US" dirty="0"/>
              <a:t>(), </a:t>
            </a:r>
            <a:r>
              <a:rPr lang="en-US" dirty="0" err="1"/>
              <a:t>getAsDouble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returns single primitive data type</a:t>
            </a:r>
          </a:p>
          <a:p>
            <a:r>
              <a:rPr lang="en-US" dirty="0"/>
              <a:t>reduce(x, y)</a:t>
            </a:r>
          </a:p>
          <a:p>
            <a:pPr lvl="1"/>
            <a:r>
              <a:rPr lang="en-US" dirty="0"/>
              <a:t>Repetitive process</a:t>
            </a:r>
          </a:p>
          <a:p>
            <a:pPr lvl="1"/>
            <a:r>
              <a:rPr lang="en-US" dirty="0"/>
              <a:t>X = return value of previous calculations</a:t>
            </a:r>
          </a:p>
          <a:p>
            <a:pPr lvl="1"/>
            <a:r>
              <a:rPr lang="en-US" dirty="0"/>
              <a:t>Y = current stream element</a:t>
            </a:r>
          </a:p>
          <a:p>
            <a:r>
              <a:rPr lang="en-US" dirty="0"/>
              <a:t> reduce(identity, lambda)</a:t>
            </a:r>
          </a:p>
          <a:p>
            <a:pPr lvl="1"/>
            <a:r>
              <a:rPr lang="en-US" dirty="0"/>
              <a:t>Identity= the initial value and/or default result if no elements in the stream</a:t>
            </a:r>
          </a:p>
          <a:p>
            <a:pPr lvl="1"/>
            <a:r>
              <a:rPr lang="en-US" dirty="0"/>
              <a:t>lambda = lambda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33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00B6-852B-4EB3-B654-EAA4BE8A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Note-Worthy Stream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50CF-C486-446F-BDB5-CED73DBA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summaryStatistics</a:t>
            </a:r>
            <a:endParaRPr lang="en-US" dirty="0"/>
          </a:p>
          <a:p>
            <a:pPr lvl="1"/>
            <a:r>
              <a:rPr lang="en-US" dirty="0" err="1"/>
              <a:t>IntSteam</a:t>
            </a:r>
            <a:r>
              <a:rPr lang="en-US" dirty="0"/>
              <a:t>, </a:t>
            </a:r>
            <a:r>
              <a:rPr lang="en-US" dirty="0" err="1"/>
              <a:t>DoubleSteam</a:t>
            </a:r>
            <a:r>
              <a:rPr lang="en-US" dirty="0"/>
              <a:t>, </a:t>
            </a:r>
            <a:r>
              <a:rPr lang="en-US" dirty="0" err="1"/>
              <a:t>LongStream</a:t>
            </a:r>
            <a:endParaRPr lang="en-US" dirty="0"/>
          </a:p>
          <a:p>
            <a:pPr lvl="2"/>
            <a:r>
              <a:rPr lang="en-US" dirty="0"/>
              <a:t>Returns </a:t>
            </a:r>
            <a:r>
              <a:rPr lang="en-US" dirty="0" err="1"/>
              <a:t>IntSummaryStatistics</a:t>
            </a:r>
            <a:r>
              <a:rPr lang="en-US" dirty="0"/>
              <a:t> or </a:t>
            </a:r>
            <a:r>
              <a:rPr lang="en-US" dirty="0" err="1"/>
              <a:t>LongSummaryStatstics</a:t>
            </a:r>
            <a:r>
              <a:rPr lang="en-US" dirty="0"/>
              <a:t> or </a:t>
            </a:r>
            <a:r>
              <a:rPr lang="en-US" dirty="0" err="1"/>
              <a:t>DoubleSummaryStatics</a:t>
            </a:r>
            <a:endParaRPr lang="en-US" dirty="0"/>
          </a:p>
          <a:p>
            <a:pPr lvl="1"/>
            <a:r>
              <a:rPr lang="en-US" dirty="0"/>
              <a:t>Array of  count, sum, min, average, max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6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619C-1C05-4D32-A4CB-B326BC05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D957-C201-43B1-8540-A58FF1D8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Java SE 8</a:t>
            </a:r>
          </a:p>
          <a:p>
            <a:pPr lvl="1"/>
            <a:r>
              <a:rPr lang="en-US" dirty="0"/>
              <a:t>procedural programming, object-oriented programming and generic programming</a:t>
            </a:r>
          </a:p>
          <a:p>
            <a:r>
              <a:rPr lang="en-US" dirty="0"/>
              <a:t>Java SE 8 </a:t>
            </a:r>
          </a:p>
          <a:p>
            <a:pPr lvl="1"/>
            <a:r>
              <a:rPr lang="en-US" dirty="0"/>
              <a:t>lambdas and streams=&gt; functional programming</a:t>
            </a:r>
          </a:p>
          <a:p>
            <a:r>
              <a:rPr lang="en-US" dirty="0"/>
              <a:t>Benefit: write programs faster, simpler, more concisely &amp; with fewer bugs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4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F358-250A-4D10-8222-70FDC01C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3139-CE92-44E7-986E-B9E3E184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total = 0;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(int number = 1; number &lt;= 10; number++) {</a:t>
            </a:r>
            <a:br>
              <a:rPr lang="en-US" dirty="0"/>
            </a:br>
            <a:r>
              <a:rPr lang="en-US" dirty="0"/>
              <a:t>   total += number;                              </a:t>
            </a:r>
            <a:br>
              <a:rPr lang="en-US" dirty="0"/>
            </a:b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Vs</a:t>
            </a:r>
          </a:p>
          <a:p>
            <a:r>
              <a:rPr lang="en-US" dirty="0"/>
              <a:t>int total = </a:t>
            </a:r>
            <a:r>
              <a:rPr lang="en-US" dirty="0" err="1"/>
              <a:t>IntStream.rangeClosed</a:t>
            </a:r>
            <a:r>
              <a:rPr lang="en-US" dirty="0"/>
              <a:t>(1, 10).sum();</a:t>
            </a:r>
          </a:p>
        </p:txBody>
      </p:sp>
    </p:spTree>
    <p:extLst>
      <p:ext uri="{BB962C8B-B14F-4D97-AF65-F5344CB8AC3E}">
        <p14:creationId xmlns:p14="http://schemas.microsoft.com/office/powerpoint/2010/main" val="41331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0C1E-2B51-423C-9423-43C6717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8E7D-1922-4AA3-AA1E-CC4EC974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elements on which you perform tasks</a:t>
            </a:r>
          </a:p>
          <a:p>
            <a:pPr lvl="1"/>
            <a:r>
              <a:rPr lang="en-US" dirty="0"/>
              <a:t>Pipeline moves the stream’s elements through a sequence of tasks</a:t>
            </a:r>
          </a:p>
          <a:p>
            <a:r>
              <a:rPr lang="en-US" dirty="0"/>
              <a:t>Package location: java.util.stream.*</a:t>
            </a:r>
          </a:p>
          <a:p>
            <a:r>
              <a:rPr lang="en-US" dirty="0" err="1"/>
              <a:t>Primative</a:t>
            </a:r>
            <a:r>
              <a:rPr lang="en-US" dirty="0"/>
              <a:t> data type streams</a:t>
            </a:r>
          </a:p>
          <a:p>
            <a:pPr lvl="1"/>
            <a:r>
              <a:rPr lang="en-US" dirty="0" err="1"/>
              <a:t>IntStream</a:t>
            </a:r>
            <a:endParaRPr lang="en-US" dirty="0"/>
          </a:p>
          <a:p>
            <a:pPr lvl="1"/>
            <a:r>
              <a:rPr lang="en-US" dirty="0" err="1"/>
              <a:t>DoubleStream</a:t>
            </a:r>
            <a:endParaRPr lang="en-US" dirty="0"/>
          </a:p>
          <a:p>
            <a:pPr lvl="1"/>
            <a:r>
              <a:rPr lang="en-US" dirty="0" err="1"/>
              <a:t>LongStream</a:t>
            </a:r>
            <a:endParaRPr lang="en-US" dirty="0"/>
          </a:p>
          <a:p>
            <a:r>
              <a:rPr lang="en-US" dirty="0"/>
              <a:t>Data Source = set of values = collection</a:t>
            </a:r>
          </a:p>
          <a:p>
            <a:pPr lvl="1"/>
            <a:r>
              <a:rPr lang="en-US" dirty="0"/>
              <a:t>Stream()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1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B63F-3C9E-4A2C-B863-1DA298F3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vs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1002-C56F-47F2-9A3D-BC5B2820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can perform internal iteration</a:t>
            </a:r>
          </a:p>
          <a:p>
            <a:pPr lvl="1"/>
            <a:r>
              <a:rPr lang="en-US" dirty="0"/>
              <a:t>iterate its elements itself. </a:t>
            </a:r>
          </a:p>
          <a:p>
            <a:r>
              <a:rPr lang="en-US" dirty="0"/>
              <a:t>Collections iterator </a:t>
            </a:r>
          </a:p>
          <a:p>
            <a:pPr lvl="1"/>
            <a:r>
              <a:rPr lang="en-US" dirty="0"/>
              <a:t>you have to implement the iteration of the elements yourself.</a:t>
            </a:r>
          </a:p>
        </p:txBody>
      </p:sp>
    </p:spTree>
    <p:extLst>
      <p:ext uri="{BB962C8B-B14F-4D97-AF65-F5344CB8AC3E}">
        <p14:creationId xmlns:p14="http://schemas.microsoft.com/office/powerpoint/2010/main" val="128773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FC5A-3368-4DDD-B11D-96D2C465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72AF-1808-446B-8F16-8600618AD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1"/>
            <a:ext cx="10515600" cy="4594029"/>
          </a:xfrm>
        </p:spPr>
        <p:txBody>
          <a:bodyPr>
            <a:normAutofit/>
          </a:bodyPr>
          <a:lstStyle/>
          <a:p>
            <a:r>
              <a:rPr lang="en-US" dirty="0"/>
              <a:t>Stream Processing </a:t>
            </a:r>
          </a:p>
          <a:p>
            <a:pPr lvl="1"/>
            <a:r>
              <a:rPr lang="en-US" dirty="0"/>
              <a:t>Method listeners called once per element on stream when it iterates</a:t>
            </a:r>
          </a:p>
          <a:p>
            <a:r>
              <a:rPr lang="en-US" dirty="0"/>
              <a:t>Multiple listeners = chain processing</a:t>
            </a:r>
          </a:p>
          <a:p>
            <a:pPr lvl="1"/>
            <a:r>
              <a:rPr lang="en-US" dirty="0"/>
              <a:t>Listeners can be aggregate</a:t>
            </a:r>
          </a:p>
          <a:p>
            <a:r>
              <a:rPr lang="en-US" dirty="0"/>
              <a:t>Operations / operators = method listeners</a:t>
            </a:r>
          </a:p>
          <a:p>
            <a:r>
              <a:rPr lang="en-US" dirty="0"/>
              <a:t>Non-Terminal operations = not last method listener</a:t>
            </a:r>
          </a:p>
          <a:p>
            <a:pPr lvl="1"/>
            <a:r>
              <a:rPr lang="en-US" dirty="0"/>
              <a:t>Method  that adds a listener to the stream</a:t>
            </a:r>
          </a:p>
          <a:p>
            <a:r>
              <a:rPr lang="en-US" dirty="0"/>
              <a:t>Terminal operation = last method listener</a:t>
            </a:r>
          </a:p>
          <a:p>
            <a:pPr lvl="1"/>
            <a:r>
              <a:rPr lang="en-US" dirty="0"/>
              <a:t>starts the internal iteration of the elements, calls all the listeners, and returns a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3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2522-70B8-47D3-9753-AACAFB3F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Processing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1E8F-3121-4B49-B16B-9CEA5558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the elements in the stream happens in two steps / phases: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First the stream is configured. </a:t>
            </a:r>
          </a:p>
          <a:p>
            <a:pPr lvl="1"/>
            <a:r>
              <a:rPr lang="en-US" dirty="0"/>
              <a:t>Can consist of filters and mappings. </a:t>
            </a:r>
          </a:p>
          <a:p>
            <a:pPr lvl="2"/>
            <a:r>
              <a:rPr lang="en-US" dirty="0"/>
              <a:t>Also referred to as non-terminal operations.</a:t>
            </a:r>
          </a:p>
          <a:p>
            <a:r>
              <a:rPr lang="en-US" dirty="0"/>
              <a:t>Processing</a:t>
            </a:r>
          </a:p>
          <a:p>
            <a:pPr lvl="1"/>
            <a:r>
              <a:rPr lang="en-US" dirty="0"/>
              <a:t>doing something to the filtered and mapped objects. </a:t>
            </a:r>
          </a:p>
          <a:p>
            <a:pPr lvl="1"/>
            <a:r>
              <a:rPr lang="en-US" dirty="0"/>
              <a:t>No processing during the configuring calls. </a:t>
            </a:r>
          </a:p>
          <a:p>
            <a:pPr lvl="1"/>
            <a:r>
              <a:rPr lang="en-US" dirty="0"/>
              <a:t>Stream processing methods are also referred to as terminal operations.</a:t>
            </a:r>
          </a:p>
        </p:txBody>
      </p:sp>
    </p:spTree>
    <p:extLst>
      <p:ext uri="{BB962C8B-B14F-4D97-AF65-F5344CB8AC3E}">
        <p14:creationId xmlns:p14="http://schemas.microsoft.com/office/powerpoint/2010/main" val="106923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1B4D0-5E50-49CF-84FF-E1EB2FC2E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2EF789-DAC3-4CDB-9B51-0FB45F98A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665</Words>
  <Application>Microsoft Office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Chapter 17 Summary</vt:lpstr>
      <vt:lpstr>Streams</vt:lpstr>
      <vt:lpstr>Intro</vt:lpstr>
      <vt:lpstr>Stream Example</vt:lpstr>
      <vt:lpstr>Stream</vt:lpstr>
      <vt:lpstr>Stream vs Iterator</vt:lpstr>
      <vt:lpstr>Stream features</vt:lpstr>
      <vt:lpstr>Stream Processing Phases</vt:lpstr>
      <vt:lpstr>Lambda</vt:lpstr>
      <vt:lpstr>Lambda</vt:lpstr>
      <vt:lpstr>Lambda</vt:lpstr>
      <vt:lpstr>Lambda Condensed Syntax</vt:lpstr>
      <vt:lpstr>Lazy &amp; Eager Stream Operators</vt:lpstr>
      <vt:lpstr>Common Intermediate Stream Operations</vt:lpstr>
      <vt:lpstr>Common Terminal Operations</vt:lpstr>
      <vt:lpstr>Collectors Object</vt:lpstr>
      <vt:lpstr>Filtering</vt:lpstr>
      <vt:lpstr>Stream Pipeline</vt:lpstr>
      <vt:lpstr>Map vs Filter</vt:lpstr>
      <vt:lpstr>Method References</vt:lpstr>
      <vt:lpstr>Optional data type</vt:lpstr>
      <vt:lpstr>Note-Worthy Stream Methods</vt:lpstr>
      <vt:lpstr>Note-Worthy Stream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Summary</dc:title>
  <dc:creator>Ben Blanc</dc:creator>
  <cp:lastModifiedBy>Ben Blanc</cp:lastModifiedBy>
  <cp:revision>42</cp:revision>
  <dcterms:created xsi:type="dcterms:W3CDTF">2018-06-09T23:21:41Z</dcterms:created>
  <dcterms:modified xsi:type="dcterms:W3CDTF">2019-03-14T04:24:50Z</dcterms:modified>
</cp:coreProperties>
</file>