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0"/>
  </p:notesMasterIdLst>
  <p:sldIdLst>
    <p:sldId id="32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30" r:id="rId12"/>
    <p:sldId id="267" r:id="rId13"/>
    <p:sldId id="331" r:id="rId14"/>
    <p:sldId id="268" r:id="rId15"/>
    <p:sldId id="269" r:id="rId16"/>
    <p:sldId id="270" r:id="rId17"/>
    <p:sldId id="271" r:id="rId18"/>
    <p:sldId id="332" r:id="rId19"/>
    <p:sldId id="333" r:id="rId20"/>
    <p:sldId id="334" r:id="rId21"/>
    <p:sldId id="335" r:id="rId22"/>
    <p:sldId id="336" r:id="rId23"/>
    <p:sldId id="272" r:id="rId24"/>
    <p:sldId id="337" r:id="rId25"/>
    <p:sldId id="273" r:id="rId26"/>
    <p:sldId id="338" r:id="rId27"/>
    <p:sldId id="339" r:id="rId28"/>
    <p:sldId id="340" r:id="rId29"/>
    <p:sldId id="341" r:id="rId30"/>
    <p:sldId id="342" r:id="rId31"/>
    <p:sldId id="343" r:id="rId32"/>
    <p:sldId id="274" r:id="rId33"/>
    <p:sldId id="275" r:id="rId34"/>
    <p:sldId id="344" r:id="rId35"/>
    <p:sldId id="345" r:id="rId36"/>
    <p:sldId id="276" r:id="rId37"/>
    <p:sldId id="346" r:id="rId38"/>
    <p:sldId id="347" r:id="rId39"/>
    <p:sldId id="348" r:id="rId40"/>
    <p:sldId id="349" r:id="rId41"/>
    <p:sldId id="277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278" r:id="rId50"/>
    <p:sldId id="357" r:id="rId51"/>
    <p:sldId id="279" r:id="rId52"/>
    <p:sldId id="280" r:id="rId53"/>
    <p:sldId id="358" r:id="rId54"/>
    <p:sldId id="281" r:id="rId55"/>
    <p:sldId id="359" r:id="rId56"/>
    <p:sldId id="360" r:id="rId57"/>
    <p:sldId id="361" r:id="rId58"/>
    <p:sldId id="282" r:id="rId59"/>
    <p:sldId id="362" r:id="rId60"/>
    <p:sldId id="363" r:id="rId61"/>
    <p:sldId id="364" r:id="rId62"/>
    <p:sldId id="365" r:id="rId63"/>
    <p:sldId id="366" r:id="rId64"/>
    <p:sldId id="367" r:id="rId65"/>
    <p:sldId id="368" r:id="rId66"/>
    <p:sldId id="369" r:id="rId67"/>
    <p:sldId id="283" r:id="rId68"/>
    <p:sldId id="284" r:id="rId69"/>
    <p:sldId id="285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286" r:id="rId78"/>
    <p:sldId id="287" r:id="rId79"/>
    <p:sldId id="288" r:id="rId80"/>
    <p:sldId id="289" r:id="rId81"/>
    <p:sldId id="377" r:id="rId82"/>
    <p:sldId id="378" r:id="rId83"/>
    <p:sldId id="379" r:id="rId84"/>
    <p:sldId id="380" r:id="rId85"/>
    <p:sldId id="381" r:id="rId86"/>
    <p:sldId id="382" r:id="rId87"/>
    <p:sldId id="383" r:id="rId88"/>
    <p:sldId id="290" r:id="rId89"/>
    <p:sldId id="384" r:id="rId90"/>
    <p:sldId id="385" r:id="rId91"/>
    <p:sldId id="386" r:id="rId92"/>
    <p:sldId id="387" r:id="rId93"/>
    <p:sldId id="388" r:id="rId94"/>
    <p:sldId id="389" r:id="rId95"/>
    <p:sldId id="390" r:id="rId96"/>
    <p:sldId id="391" r:id="rId97"/>
    <p:sldId id="392" r:id="rId98"/>
    <p:sldId id="393" r:id="rId99"/>
    <p:sldId id="291" r:id="rId100"/>
    <p:sldId id="394" r:id="rId101"/>
    <p:sldId id="292" r:id="rId102"/>
    <p:sldId id="293" r:id="rId103"/>
    <p:sldId id="294" r:id="rId104"/>
    <p:sldId id="395" r:id="rId105"/>
    <p:sldId id="396" r:id="rId106"/>
    <p:sldId id="397" r:id="rId107"/>
    <p:sldId id="398" r:id="rId108"/>
    <p:sldId id="399" r:id="rId109"/>
    <p:sldId id="400" r:id="rId110"/>
    <p:sldId id="401" r:id="rId111"/>
    <p:sldId id="295" r:id="rId112"/>
    <p:sldId id="296" r:id="rId113"/>
    <p:sldId id="297" r:id="rId114"/>
    <p:sldId id="298" r:id="rId115"/>
    <p:sldId id="402" r:id="rId116"/>
    <p:sldId id="403" r:id="rId117"/>
    <p:sldId id="404" r:id="rId118"/>
    <p:sldId id="405" r:id="rId119"/>
    <p:sldId id="406" r:id="rId120"/>
    <p:sldId id="407" r:id="rId121"/>
    <p:sldId id="408" r:id="rId122"/>
    <p:sldId id="409" r:id="rId123"/>
    <p:sldId id="299" r:id="rId124"/>
    <p:sldId id="410" r:id="rId125"/>
    <p:sldId id="411" r:id="rId126"/>
    <p:sldId id="300" r:id="rId127"/>
    <p:sldId id="301" r:id="rId128"/>
    <p:sldId id="302" r:id="rId129"/>
    <p:sldId id="412" r:id="rId130"/>
    <p:sldId id="413" r:id="rId131"/>
    <p:sldId id="414" r:id="rId132"/>
    <p:sldId id="415" r:id="rId133"/>
    <p:sldId id="416" r:id="rId134"/>
    <p:sldId id="417" r:id="rId135"/>
    <p:sldId id="303" r:id="rId136"/>
    <p:sldId id="304" r:id="rId137"/>
    <p:sldId id="305" r:id="rId138"/>
    <p:sldId id="418" r:id="rId139"/>
    <p:sldId id="419" r:id="rId140"/>
    <p:sldId id="306" r:id="rId141"/>
    <p:sldId id="307" r:id="rId142"/>
    <p:sldId id="308" r:id="rId143"/>
    <p:sldId id="420" r:id="rId144"/>
    <p:sldId id="421" r:id="rId145"/>
    <p:sldId id="309" r:id="rId146"/>
    <p:sldId id="310" r:id="rId147"/>
    <p:sldId id="422" r:id="rId148"/>
    <p:sldId id="423" r:id="rId149"/>
    <p:sldId id="424" r:id="rId150"/>
    <p:sldId id="425" r:id="rId151"/>
    <p:sldId id="311" r:id="rId152"/>
    <p:sldId id="426" r:id="rId153"/>
    <p:sldId id="312" r:id="rId154"/>
    <p:sldId id="427" r:id="rId155"/>
    <p:sldId id="428" r:id="rId156"/>
    <p:sldId id="313" r:id="rId157"/>
    <p:sldId id="314" r:id="rId158"/>
    <p:sldId id="429" r:id="rId159"/>
    <p:sldId id="430" r:id="rId160"/>
    <p:sldId id="431" r:id="rId161"/>
    <p:sldId id="315" r:id="rId162"/>
    <p:sldId id="316" r:id="rId163"/>
    <p:sldId id="432" r:id="rId164"/>
    <p:sldId id="317" r:id="rId165"/>
    <p:sldId id="318" r:id="rId166"/>
    <p:sldId id="433" r:id="rId167"/>
    <p:sldId id="434" r:id="rId168"/>
    <p:sldId id="435" r:id="rId169"/>
    <p:sldId id="319" r:id="rId170"/>
    <p:sldId id="436" r:id="rId171"/>
    <p:sldId id="437" r:id="rId172"/>
    <p:sldId id="438" r:id="rId173"/>
    <p:sldId id="439" r:id="rId174"/>
    <p:sldId id="440" r:id="rId175"/>
    <p:sldId id="320" r:id="rId176"/>
    <p:sldId id="321" r:id="rId177"/>
    <p:sldId id="441" r:id="rId178"/>
    <p:sldId id="442" r:id="rId179"/>
    <p:sldId id="322" r:id="rId180"/>
    <p:sldId id="323" r:id="rId181"/>
    <p:sldId id="324" r:id="rId182"/>
    <p:sldId id="443" r:id="rId183"/>
    <p:sldId id="444" r:id="rId184"/>
    <p:sldId id="445" r:id="rId185"/>
    <p:sldId id="446" r:id="rId186"/>
    <p:sldId id="447" r:id="rId187"/>
    <p:sldId id="448" r:id="rId188"/>
    <p:sldId id="449" r:id="rId189"/>
    <p:sldId id="450" r:id="rId190"/>
    <p:sldId id="325" r:id="rId191"/>
    <p:sldId id="326" r:id="rId192"/>
    <p:sldId id="327" r:id="rId193"/>
    <p:sldId id="451" r:id="rId194"/>
    <p:sldId id="452" r:id="rId195"/>
    <p:sldId id="453" r:id="rId196"/>
    <p:sldId id="454" r:id="rId197"/>
    <p:sldId id="455" r:id="rId198"/>
    <p:sldId id="456" r:id="rId199"/>
    <p:sldId id="457" r:id="rId200"/>
    <p:sldId id="461" r:id="rId201"/>
    <p:sldId id="462" r:id="rId202"/>
    <p:sldId id="328" r:id="rId203"/>
    <p:sldId id="463" r:id="rId204"/>
    <p:sldId id="464" r:id="rId205"/>
    <p:sldId id="465" r:id="rId206"/>
    <p:sldId id="466" r:id="rId207"/>
    <p:sldId id="467" r:id="rId208"/>
    <p:sldId id="468" r:id="rId209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2ABA-E4EA-4C98-B533-FE6423630FDF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6941-0632-464C-94BF-A7A5A0B1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1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51FFE015-837D-466B-94B8-4FA3D0BCA4B2}" type="datetime1">
              <a:rPr lang="en-US" smtClean="0"/>
              <a:t>3/13/2019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4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AAC21-E119-4ADC-824D-6ECE3713F281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1AC4C-43E3-440C-976B-829CC2D54121}" type="datetime1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7D8946D-9A39-4FB7-B0D0-99D7BCF79581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FCDD342-1A16-4FE4-8B1B-BCAC32DB36E3}" type="datetime1">
              <a:rPr lang="en-US" smtClean="0"/>
              <a:t>3/13/2019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6F7A322-E896-472C-8091-79CFE3D17699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82B799D-7145-4DC5-AE7E-194F31100072}" type="datetime1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F18C7DF-2D4D-45E9-8694-9AC0336901C6}" type="datetime1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BFF7FF-E60F-417E-BC98-2B2D1E7C3806}" type="datetime1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109AE12-C6C9-4CE0-881B-1E4B77EE45F3}" type="datetime1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3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D0D780CF-B119-4FB7-B02F-CCD18EB1CBBD}" type="datetime1">
              <a:rPr lang="en-US" smtClean="0"/>
              <a:t>3/13/2019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5DCF643-75C7-47A7-81BA-05E9F861BD25}" type="datetime1">
              <a:rPr lang="en-US" smtClean="0"/>
              <a:t>3/13/2019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tream/Collectors.html" TargetMode="Externa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17</a:t>
            </a:r>
            <a:br>
              <a:rPr lang="en-US" dirty="0"/>
            </a:br>
            <a:r>
              <a:rPr lang="en-US" dirty="0"/>
              <a:t>Lambdas and Streams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0">
            <a:extLst>
              <a:ext uri="{FF2B5EF4-FFF2-40B4-BE49-F238E27FC236}">
                <a16:creationId xmlns:a16="http://schemas.microsoft.com/office/drawing/2014/main" id="{708AEED7-1E68-4942-BC2A-B03C5E2588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0"/>
            <a:ext cx="12192000" cy="56499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A405-219F-4E58-837E-B13ED04A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71977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9E99-8F79-45CA-8B0E-E9A45B42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17.8  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Functional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5423B-62EB-4D81-9F76-6C1CD1964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Functional Interfaces in Package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contains several functional interfaces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17.10 shows the six basic generic functional interfaces, several of which you’ve already used in this chapter’s examples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Throughout the table,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are generic type names that represent the type of the object on which the functional interface operates and the return type of a method, respectively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122E1-9616-40FD-A796-A3B2762B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80989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6">
            <a:extLst>
              <a:ext uri="{FF2B5EF4-FFF2-40B4-BE49-F238E27FC236}">
                <a16:creationId xmlns:a16="http://schemas.microsoft.com/office/drawing/2014/main" id="{FFC4B855-6C57-424A-A44F-E9DCC01DF3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01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AF78-DCE2-4A85-9F6E-C83B288D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60468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7">
            <a:extLst>
              <a:ext uri="{FF2B5EF4-FFF2-40B4-BE49-F238E27FC236}">
                <a16:creationId xmlns:a16="http://schemas.microsoft.com/office/drawing/2014/main" id="{1D099D5A-7616-4A31-818E-6CE8C9620A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01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2E45D-DB59-4F48-AF35-EFCA4B79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28861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8">
            <a:extLst>
              <a:ext uri="{FF2B5EF4-FFF2-40B4-BE49-F238E27FC236}">
                <a16:creationId xmlns:a16="http://schemas.microsoft.com/office/drawing/2014/main" id="{23655B9F-AC2A-4AC9-B799-E3D07CA96D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3"/>
            <a:ext cx="12192000" cy="57165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539E6-0B68-4797-B7A4-5504D51B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26518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5550-0F16-4F03-A95D-06D38348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17.8  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Functional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57B7-ABA7-4433-8855-684A12F2A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Many other functional interfaces in 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are specialized versions of those in Fig. 17.10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are for use with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primitive 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also generic customizations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Consumer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binary operations—that is, methods that take two arguments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we’ve shown that receives a lambda, the method’s parameter is actually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-specialized version of one of these interfaces</a:t>
            </a:r>
          </a:p>
          <a:p>
            <a:pPr marL="109537" marR="3600" lvl="0" indent="0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Garamond" pitchFamily="50" charset="0"/>
              </a:rPr>
              <a:t>	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78C83-E7CA-437B-B932-43B3605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4201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A63E-3A52-43CC-8052-66C51E47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1624-2169-4315-B027-8376B1334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Type Inference and a Lambda’s Target Type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 expressions can be used anywhere functional interfaces are expected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Java compiler can usually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types of a lambda’s parameters and the type returned by a lambda from the context in which the lambda is used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determined by the lambda’s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target 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—the functional-interface type that’s expected where the lambda appears in the code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call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Fig. 17.4 the target type is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IntUnaryOperator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represents a method that takes one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parameter and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.map((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-&gt; {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lambda parameter’s type is explicitly declared to be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compiler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lambda’s return type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that’s what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IntUnaryOperator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requires.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0E47C-9B5C-4812-AB4F-BB337D48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54092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F742-308D-4DB0-B1A5-E7B4984E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0B00C-E5A2-4180-99E3-986F427C7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also can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lambda parameter’s type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in the call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stream pipeline in Fig. 17.7 the target type is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represents a method that takes one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parameter and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.filter(x -&gt; x %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.map(x -&gt;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     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compiler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lambda parameter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type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that’s what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requires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generally let the compiler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lambda parameter’s type in our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E5A44-D3DF-49E3-9ED2-AC32A41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71731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3901-D55F-49F6-BC8A-EE9032B0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55884-8CE1-4B78-B4AE-78BB1B952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Scope and Lambdas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Unlike methods, lambdas do not have their own scope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for example, you cannot shadow an enclosing method’s local variables with lambda parameters that have the same names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compilaton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error occurs in this case, because the method’s local variables and the lambda parameters are in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CB58F-A78D-4BAB-A1B4-A21FF133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85541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5FA-2A83-4AD8-AD4B-69C74F92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E513-D18A-4D55-A607-C473E1FD8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Capturing Lambdas and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Local Variables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 that refers to a local variable from the enclosing method (known as the lambda’s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lexical scope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capturing lambda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such a lambda, the compiler captures the local variable’s value and stores it with the lambda to ensure that the lambda can use the value when the lambda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eventually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executes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important, because you can pass a lambda to another method that executes the lambda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its lexical scope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 longer exists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9709A-F18C-46EE-B1E9-660E1C4E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81384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DEA2-25F9-4E7C-8C42-5E4B8D57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3CD3-6A77-4D40-B780-EC4D1D7AB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Any local variable that a lambda references in its lexical scope must be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Such a variable either can be explicitly declared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 it can be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effectively </a:t>
            </a:r>
            <a:r>
              <a:rPr lang="en-US" b="0" i="1" u="none" strike="noStrike" baseline="0">
                <a:solidFill>
                  <a:srgbClr val="000000"/>
                </a:solidFill>
                <a:latin typeface="Lucida Sans Typewriter" panose="020B0509030504030204" pitchFamily="49" charset="0"/>
              </a:rPr>
              <a:t>final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(Java SE 8)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an effectively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variable, the compiler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infers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the local variable could have been declared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because its enclosing method never modifies the variable after it’s declared and initialized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6636D-4AAF-4C9F-9D77-33F9F52E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562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4AC6-3448-40E1-B264-CCFB97A2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31C2-E437-434E-8496-C6182032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way you think about Java programming is about to change profoundly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Prior to Java SE 8, Java supported three programming paradigms—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procedural programming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object-oriented programming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generic programming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Java SE 8 added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streams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—key technologies of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programming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chapter, we’ll use lambdas and streams to write certain kinds of programs faster, simpler, more concisely and with fewer bugs than with previous techniques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Chapter 23, Concurrency, you’ll see that such programs can be easier to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parallelize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perform multiple operations simultaneously) so that you can take advantage of multi-core architectures to enhance performance—a key goal of lambdas and streams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32B2-FD05-472F-BA1C-C8D7A399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48975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D3C2-0B09-4240-926D-CFBADD4A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17.10  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Manipulations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D105E-C929-4C66-A13F-F7F41D3F9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requires the interface concepts introduced in Sections 10.9–10.10.]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performs tasks on reference-type objects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simply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-optimized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provides methods for common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17.11 performs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filtering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sorting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using techniques similar to those in prior examples, and shows how to place a stream pipeline’s results into a new collection for subsequent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We’ll work with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of other reference types in subsequent examples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2C68-4608-455E-9FF1-862A5E8A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19387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9">
            <a:extLst>
              <a:ext uri="{FF2B5EF4-FFF2-40B4-BE49-F238E27FC236}">
                <a16:creationId xmlns:a16="http://schemas.microsoft.com/office/drawing/2014/main" id="{1A52D382-592C-4F53-9819-815FAB2105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F4712-EE65-417C-BA6A-D6D2CD6D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719717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0">
            <a:extLst>
              <a:ext uri="{FF2B5EF4-FFF2-40B4-BE49-F238E27FC236}">
                <a16:creationId xmlns:a16="http://schemas.microsoft.com/office/drawing/2014/main" id="{061AA6CB-7612-437F-BE67-C31CB38CFF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D99E4-B169-4874-A0E1-ED54A1AF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7392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1">
            <a:extLst>
              <a:ext uri="{FF2B5EF4-FFF2-40B4-BE49-F238E27FC236}">
                <a16:creationId xmlns:a16="http://schemas.microsoft.com/office/drawing/2014/main" id="{18F75C2E-6D76-47D9-8072-7E90B355C1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8FA48-2741-480B-A02C-22543B9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51093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2">
            <a:extLst>
              <a:ext uri="{FF2B5EF4-FFF2-40B4-BE49-F238E27FC236}">
                <a16:creationId xmlns:a16="http://schemas.microsoft.com/office/drawing/2014/main" id="{014CE54E-B286-45F4-98D2-38D342D84F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563"/>
            <a:ext cx="12192000" cy="3443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20FB3-04EB-4321-A66D-5B6134A2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56949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0299-867A-4ED2-85C0-8A9384D3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17.10  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Manipulations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DCE5-E047-48E1-AA9D-9334A34A7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9) that’s initialized with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values—the compiler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boxes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into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12 displays the contents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before we perform any stream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asList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view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generic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(discussed in more detail in Chapter 16) is implemented by collections like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(Chapter 7)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12 displays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default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representation, which consists of square brackets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containing a comma-separated list of elements—we use this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throughout the example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walk through the remainder of the code in Sections 17.10.1–17.10.5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510FF-1F06-426E-96DE-28632B0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0328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861-FE11-47CC-A699-0804BE82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17.10.1 Creating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6767-916F-4260-9A76-9C7264838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can be used to create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from an array of objects—for example, line 16 produces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because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argument is an array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Interface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java.util.stream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is a generic interface for performing stream operations on any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reference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type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types of objects that are processed are determined by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source.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also provides overloaded versions of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creating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from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arrays or from ranges of elements in the arrays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69AEB-1DA7-442C-9CF5-A249CB8A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38192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B1F2-DA13-40EC-A49A-BEE2D1D2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17.10.2 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0B037-962B-4E29-AB81-88D7601D2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16–18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.sorted()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uses stream techniques to sort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 and collect the results in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line 16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line 17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sort the elements—this results in an intermediate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the values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48C51-0CCF-4478-BD9E-F80DC38A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9741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C119-1CFF-4076-B4EB-9E070C3D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17.10.2 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5E83-BAF8-4552-9920-DC623D5A5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Creating a New Collection Containing a Stream Pipeline’s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processing streams, you often create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collections containing the results so that you can perform operations on them later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do so, you can use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terminal operation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(Fig. 17.11, line 18)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stream pipeline is processed,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mutable reduction operation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modifies it by placing the stream pipeline’s results into the collection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may also use the mutable reduction operation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toArray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place the results in a new array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element 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61947-B072-45E7-A2FC-A4E09547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00493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F7D3-9A39-4678-A9C8-0C743710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17.10.2 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8126-5531-46AA-8CCD-73AA46280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Creating a New Collection Containing a Stream Pipeline’s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version of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line 18 receives as its argument an object that implements interface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specifies how to perform the mutable reduction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provides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that return predefined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18) returns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places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elements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lines 15–18,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displayed with an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implicit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call to its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E1A1-CB0B-4D9F-870D-AE3783BC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474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1">
            <a:extLst>
              <a:ext uri="{FF2B5EF4-FFF2-40B4-BE49-F238E27FC236}">
                <a16:creationId xmlns:a16="http://schemas.microsoft.com/office/drawing/2014/main" id="{85E18AA2-9E99-42FC-B9C4-32DFC54099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13"/>
            <a:ext cx="12192000" cy="5437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13A5C-939C-4674-B2C5-EE2146F6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58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5562-4BBA-4D23-A1A0-AB5DCC93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17.10.2 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F71E6-CE00-442B-9759-FCEC8C549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Creating a New Collection Containing a Stream Pipeline’s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mutable reduction optionally performs a final data transformation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in Fig. 17.8, we called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the object returned by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joining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uses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StringJoiner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to concatenate the stream elements’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representations, then called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StringJoiner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to transform the result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more predefined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visit: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  <a:hlinkClick r:id="rId2"/>
              </a:rPr>
              <a:t>https://docs.oracle.com/javase/8/docs/api/java/util/stream/Collectors.html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86124-46E7-47F6-9B5D-44F05221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37188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515B-C385-4CED-90E3-CE33504B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17.10.3 Filtering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Storing the Results for Later Use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86A6C-7317-4D2B-855E-843CB88C8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pipeline in lines 21–24 of Fig. 17.11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stream to locate all the values greater than 4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results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List&lt;Integer-&gt;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 greaterThan4 =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.filter(value -&gt; value &gt;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argument implements the functional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represents a one-parameter method that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indicating whether the parameter value satisfies the predicate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assign the stream pipeline’s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variable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greaterThan4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is used in line 25 to display the values greater than 4 and used again in lines 37–39 to perform additional operations on only the values greater than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95BC0-D952-48DB-B121-3EB2A8B5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003685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02C-0238-492D-AD9A-507EB9F4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17.10.4 Filtering and 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FCE7-DBA5-4912-AFB7-4EAD6602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29–32 displays the values greater than 4 in sorted order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.filter(value -&gt; value &gt;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.sorted()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line 29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line 30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elements to locate all the values greater than 4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line 31 indicates that we’d like the results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Finally, line 32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results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is then displayed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2F919-2798-44B4-A6DE-2DDAEC13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75948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3">
            <a:extLst>
              <a:ext uri="{FF2B5EF4-FFF2-40B4-BE49-F238E27FC236}">
                <a16:creationId xmlns:a16="http://schemas.microsoft.com/office/drawing/2014/main" id="{498D74AA-A62B-4D2D-AC96-8DA7A9B581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713"/>
            <a:ext cx="12192000" cy="3328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87589-90D6-4F27-AC44-27105C0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28158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A3A6-F464-41E5-96DA-301B645D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17.10.5 Sorting Previously Collected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6CF2-D4E5-4366-829F-D84159F33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10972800" cy="4525962"/>
          </a:xfrm>
        </p:spPr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37–39 uses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greaterThan4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 created in lines 21–24 to show additional processing on the results of a prior stream pipeline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greaterThan4.stream()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.sorted()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creates the stream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we sort the elements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results into a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display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B7F9-8C8D-4CF3-AC71-5C8A8D2C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17835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0481-AF3D-4CE4-B735-CA60541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17.11  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Manipulations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C65C-4F7F-44A1-BC7E-522A5ADBB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lambdas and streams can be used to simplify programming tasks that you learned in Chapter 14.]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far, we’ve manipulated only streams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17.12 performs similar stream operations on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addition, we demonstrate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case-insensitive sorting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sorting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Throughout this example, we 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(lines 9–10) that’s initialized with color names—some with an initial uppercase letter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13 displays the contents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 perform any stream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walk through the rest of the code in Sections 17.11.1–17.11.3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68617-856F-418C-9707-245C2247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50909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4">
            <a:extLst>
              <a:ext uri="{FF2B5EF4-FFF2-40B4-BE49-F238E27FC236}">
                <a16:creationId xmlns:a16="http://schemas.microsoft.com/office/drawing/2014/main" id="{BE6B7000-D02B-4690-83E2-977F4DCB04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FBB8-4016-497E-B616-CE047AC3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340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5">
            <a:extLst>
              <a:ext uri="{FF2B5EF4-FFF2-40B4-BE49-F238E27FC236}">
                <a16:creationId xmlns:a16="http://schemas.microsoft.com/office/drawing/2014/main" id="{600C7CC9-7BD8-4021-89BB-77127A37CC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88B8E-2181-4F67-B844-6D565B1E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96590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6">
            <a:extLst>
              <a:ext uri="{FF2B5EF4-FFF2-40B4-BE49-F238E27FC236}">
                <a16:creationId xmlns:a16="http://schemas.microsoft.com/office/drawing/2014/main" id="{9E780931-225B-4969-BB99-580903741D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7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0F7C1-F73B-45CB-8792-95F35AA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716814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0032-CD0C-468D-BC67-DED95D9E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17.11.1 Mapping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to Uppercase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8B09-D27B-44AF-9542-C7F56B2C4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17–19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(strings)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.map(String::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uppercase letters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do so, line 17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line 18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its uppercase version by calling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each stream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B2028-EDF9-4870-B758-BE5FFE13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511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6F9B-87D8-4ABE-A45D-D3D1B101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Introduction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7151-A678-46CB-B2CB-90CFA3EE4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chapter presents many examples of lambdas and streams (Fig. 17.1), beginning with several showing better ways to implement tasks you programmed in Chapter 5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first several examples are presented in a manner that allows them to be covered in the context of earlier chapters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this reason, some terminology is discussed later in this chapter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17.2 shows additional lambdas and streams coverage in later chapters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Garamond" pitchFamily="50" charset="0"/>
              </a:rPr>
              <a:t>	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E4895-D796-4642-82DE-F5B39058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02331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D74A-BB20-450E-BE1C-71673261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17.11.1 Mapping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to Uppercase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764F-9C2E-499F-9560-ADE4A4BF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an object that implements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functional interface, representing a one-parameter method that performs a task with its parameter then returns the result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we pass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unbound instance method reference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form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ClassName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instanceMethodName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“Unbound” means that the method reference does not indicate the specific object on which the method will be called—the compiler converts this to a one-parameter lambda that invokes the instance method on the lambda’s parameter, which must have type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ClassName</a:t>
            </a:r>
            <a:endParaRPr lang="en-US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compiler converts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into a lambda like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s.toUpperCase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returns the uppercase version of the lambda’s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19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results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we output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77730-5148-486A-A4AD-0DF6C121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405982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1206-460C-4747-BD02-51F2D968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Then Sorting Them in Case-Insensitive Ascending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6CDA-8CDF-41BD-B35D-75FC1D4E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23–26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(strings)                            </a:t>
            </a:r>
          </a:p>
          <a:p>
            <a:pPr lvl="1"/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.filter(s -&gt; s.compareToIgnoreCase(</a:t>
            </a:r>
            <a:r>
              <a:rPr lang="pt-B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"n"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&lt; </a:t>
            </a:r>
            <a:r>
              <a:rPr lang="pt-B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.sorted(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String.CASE_INSENSITIVE_ORDER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    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filters and sort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23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line 24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locate all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that are less than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"n"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using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case-insensitive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comparison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1CA37-3806-4A34-B502-F765B28B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85075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B04F-CA3B-43DF-9589-33B383C5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Then Sorting Them in Case-Insensitive Ascending Order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EC55-78EF-407E-9D90-269E5D9B4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25 sorts the results and line 26 collects them into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List&lt;String&gt;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we output as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line 25 invokes the version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receives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as an argument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defines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that returns a negative value if the first value being compared is less than the second, 0 if they’re equal and a positive value if the first value is greater than the second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By default,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uses the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natural order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the type—for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s, the natural order is case sensitive, which means that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"Z"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less than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"a"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Passing the predefined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String.CASE_INSENSITIVE_ORDER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performs a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case-insensitive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sort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2690A-70EF-42D8-83FD-C9494504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67118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5128-40D1-4F43-BEAD-A309BD0A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17.11.3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Then Sorting Them in Case-Insensitive Descending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F2C3-D954-4101-B085-BDC6F4AEA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30–33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(strings)</a:t>
            </a:r>
          </a:p>
          <a:p>
            <a:pPr lvl="1"/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.filter(s -&gt; s.compareToIgnoreCase(</a:t>
            </a:r>
            <a:r>
              <a:rPr lang="pt-B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"n"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&lt; </a:t>
            </a:r>
            <a:r>
              <a:rPr lang="pt-B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.sorted(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String.CASE_INSENSITIVE_ORDER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.reversed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performs the same tasks as lines 23–26, but sorts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reversed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reverses an existing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ordering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you apply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reversed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String.CASE_INSENSITIVE_ORDER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performs a case-insensitive sort and places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41130-0BFB-420E-98E8-61397E1D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7190794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69AD-C20F-4483-BEB3-B3B697D5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17.12  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Manipulations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835B6-23EB-4966-8713-5B0573196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lambdas and streams can be used to simplify programming tasks that you learned in Chapter 16, Generic Collections.]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previous examples in this chapter performed stream manipulations on primitive types (like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Java class library types (like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course, you also may perform operations on collections of programmer-defined types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example in Figs. 17.13–17.21 demonstrates various lambda and stream capabilities using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(Fig. 17.13) represents an employee with a first name, last name, salary and department and provides methods for getting these 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addition, the class provides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(lines 39–41) that returns the combined first and last name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(lines 44–48) that returns a formatted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employee’s first name, last name, salary and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B601D-BFB1-43A5-8329-8801CDD1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89031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7">
            <a:extLst>
              <a:ext uri="{FF2B5EF4-FFF2-40B4-BE49-F238E27FC236}">
                <a16:creationId xmlns:a16="http://schemas.microsoft.com/office/drawing/2014/main" id="{3E11C9CB-CC07-4AB0-B23A-BC1DD1B6A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DF1F0-CDFE-4155-80FD-8FDE149F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304793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8">
            <a:extLst>
              <a:ext uri="{FF2B5EF4-FFF2-40B4-BE49-F238E27FC236}">
                <a16:creationId xmlns:a16="http://schemas.microsoft.com/office/drawing/2014/main" id="{A2C9AEDE-BB4E-4C9A-81BC-7BB226F34D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1D7FC-C64C-4626-A9A2-7655B0E5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33128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9">
            <a:extLst>
              <a:ext uri="{FF2B5EF4-FFF2-40B4-BE49-F238E27FC236}">
                <a16:creationId xmlns:a16="http://schemas.microsoft.com/office/drawing/2014/main" id="{FB9FAD9B-A1F7-4E3F-BA41-A2142F8B85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C35E7-FDFB-40B6-9A85-AAAE741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404706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4D5-1641-47A7-85AE-B7191C07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17.12.1 Creating and Displaying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0FCC-1980-441C-A993-EE0603B40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ProcessingEmployees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(Figs. 17.14–17.21) is split into several figures so we can keep the discussions of the example’s lambda and streams operations close to the corresponding code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Each figure also contains the portion of the program’s output that correspond to code shown in that figure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17.14 creates an array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(lines 15–22) and gets its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view (line 25)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23E61-E0D4-467B-BFAA-3F57321A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241326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10CC-4E9D-48A2-A375-C9B73D17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17.12.1 Creating and Displaying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05D1-AFDB-45D5-AE25-89221AA7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29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uses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display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expects as its argument an object that implements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Consumer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functional interface, which represents an action to perform on each element of the stream—the corresponding method receives one argument and returns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void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bound instance method reference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converted by the compiler into a one-parameter lambda that passes the lambda’s argument—an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17.14’s output shows the results of displaying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(line 29)—in this case,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passes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method, which calls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7DA3E-C88D-4192-9BB4-1440434A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418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2">
            <a:extLst>
              <a:ext uri="{FF2B5EF4-FFF2-40B4-BE49-F238E27FC236}">
                <a16:creationId xmlns:a16="http://schemas.microsoft.com/office/drawing/2014/main" id="{D9AA0D3D-A1E6-490F-A71D-4D0B2006B3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47097-147B-486E-B477-5734D28F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827686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0">
            <a:extLst>
              <a:ext uri="{FF2B5EF4-FFF2-40B4-BE49-F238E27FC236}">
                <a16:creationId xmlns:a16="http://schemas.microsoft.com/office/drawing/2014/main" id="{434AB64B-E90C-4EE8-9085-23FCB2ADC1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8E9BA-4454-4933-82DC-B3768951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012045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1">
            <a:extLst>
              <a:ext uri="{FF2B5EF4-FFF2-40B4-BE49-F238E27FC236}">
                <a16:creationId xmlns:a16="http://schemas.microsoft.com/office/drawing/2014/main" id="{0B3964F7-9634-4706-A3B0-65B5B986B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02391-9FEF-4782-82F8-CB6E8263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89328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2">
            <a:extLst>
              <a:ext uri="{FF2B5EF4-FFF2-40B4-BE49-F238E27FC236}">
                <a16:creationId xmlns:a16="http://schemas.microsoft.com/office/drawing/2014/main" id="{3BFD4CC6-B02C-4CCC-9053-80BF2EE5ED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DFD0D-4585-49AF-8508-BAEB984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563173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BF1-AA54-41AB-86AF-AB1F6AE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17.12.1 Creating and Displaying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390F-425C-4ADA-B76B-E7CAB3F3D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Java SE 9: Creating an Immutable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with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Method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of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Fig. 17.14, we first created an array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(lines 15–22), then obtained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view of the array (line 25)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Recall from Chapter 16 that in Java SE 9, you can populate an immutable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directly via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as in: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List&lt;Employee&gt; list =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List.of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"Jason"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"Red"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5000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"IT"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"Ashley"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"Green"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7600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"IT"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"Matthew"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"Indigo"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3587.5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"Sales"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"James"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"Indigo"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4700.77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"Marketing"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"Luke"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"Indigo"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6200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"IT"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"Jason"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"Blue"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3200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"Sales"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"Wendy"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"Brown"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4236.4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"Marketing"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25A7B-E48A-448A-93E1-3897FA66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409932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405D-22D1-4EA8-B7FD-A1E69140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838F3-2FA2-4429-8E77-44826DD0E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far, we’ve used lambdas only by passing them directly as arguments to stream methods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17.15 demonstrates storing a lambda in a variable for later use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32–33 declare a variable of the functional interface type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Predicate&lt;Employee&gt;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initialize it with a one-parameter lambda that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(as required by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lambda returns true if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salary is in the range 4000 to 6000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the stored lambda in lines 40 and 47 to filter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C02D0-2480-4DD4-8F09-44C6FCCB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42469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3">
            <a:extLst>
              <a:ext uri="{FF2B5EF4-FFF2-40B4-BE49-F238E27FC236}">
                <a16:creationId xmlns:a16="http://schemas.microsoft.com/office/drawing/2014/main" id="{381BCF77-F232-441B-B0D1-24BAB59AC2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ADCA-BE7C-43DD-A3B1-1AE4B55F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478751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4">
            <a:extLst>
              <a:ext uri="{FF2B5EF4-FFF2-40B4-BE49-F238E27FC236}">
                <a16:creationId xmlns:a16="http://schemas.microsoft.com/office/drawing/2014/main" id="{014C8A97-2AC2-4382-A17E-73C231EF06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B6DF7-4A82-409B-BE1A-315D04F8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9374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575D-5D96-4A7E-9236-8DC94CB6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B94A-BF0E-41F8-A0E9-42AB23EC4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39–42 performs the following tasks: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39 creates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40 filters the stream using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named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fourToSixThousand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41 sorts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by salary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remain in the stream. To create a salary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we use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interface’s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receives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performs a task on its argument and returns the result. The unbound instance method reference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Employee::getSalary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converted by the compiler into a one-parameter lambda that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getSalary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on its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argument.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returned by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calls its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argument on each of two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objects, then returns a negative value if the first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salary is less than the second, 0 if they’re equal and a positive value if the first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salary is greater than the second.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uses these values to order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Finally, line 42 performs the terminal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operation that processes the stream pipeline and outputs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sorted by salary.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B517B-1F90-4A93-8F22-CCCA4C99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149811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2983-9BFD-4919-857E-2E5AF9B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976F8-278C-4788-BFA7-FCBC500D8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Short-Circuit Stream Pipeline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Section 5.9, you studied short-circuit evaluation with the logical AND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&amp;&amp;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logical OR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||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operators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One of the nice performance features of lazy evaluation is the ability to perform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circuit evaluation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—that is, to stop processing the stream pipeline as soon as the desired result is available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48 of Fig. 17.15 demonstrates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short-circuiting terminal operation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processes the stream pipeline and terminates processing as soon as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from the stream’s intermediate operation(s) is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7BA4A-C2DF-4A6B-8A9D-D574FDDE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327900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5624-8B6A-40B0-9533-A5A91716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0C5E-C80B-4CB6-9D19-3CA5BF168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Short-Circuit Stream Pipeline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original list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s, the stream pipeline in lines 46–49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list.stream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.filter(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fourToSixThousand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.get()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filters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with salaries in the range $4000–$6000—proceeds as follows: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fourToSixThousand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applied to the first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(Jason- Red). His salary ($5000.00) is in the range $4000–$6000, so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processing of the stream terminates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immediately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having processed only one of the eight objects in the stream.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then returns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(in this case,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Optional&lt;Employee&gt;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containing the object that was found, if any. The call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49) returns the matching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in this example. Even if the stream contained millions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objects,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 would be performed only until a match was found.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B1BA0-5C22-4992-BCCA-A7E60FF8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821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3">
            <a:extLst>
              <a:ext uri="{FF2B5EF4-FFF2-40B4-BE49-F238E27FC236}">
                <a16:creationId xmlns:a16="http://schemas.microsoft.com/office/drawing/2014/main" id="{2297E3A5-5A2D-44B4-B50D-EBAC22AA93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8" y="0"/>
            <a:ext cx="117570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B646A-1B50-4E17-9430-B7E55AE7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125877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A4E7-E370-4A17-A297-CB87FC6D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A33B-1848-4079-9547-A96CC9A02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Short-Circuit Stream Pipeline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knew from this example’s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that this pipeline would find at least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a salary in the range 4000–6000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we called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without first checking whether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contained a result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yields an empty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this would cause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NoSuchElementException</a:t>
            </a:r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one of several search-related terminal operations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17.16 shows several similar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1E04A-4A10-416E-975B-B1E52E3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328010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5">
            <a:extLst>
              <a:ext uri="{FF2B5EF4-FFF2-40B4-BE49-F238E27FC236}">
                <a16:creationId xmlns:a16="http://schemas.microsoft.com/office/drawing/2014/main" id="{2FD299EF-4A4E-438A-8E56-26AFD491C5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12192000" cy="4443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59019-87BB-4920-811A-AB0F299F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563212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760-1349-436C-B82D-F98B4F20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B10F-117C-407E-B6F5-581043205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17.17 shows how to use streams to sort objects by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multiple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fields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example, we sort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by last name, then, for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with the same last name, we also sort them by first name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To do so, we begin by creating two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that each receive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return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byFirstName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52) is assigned a method reference for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getFirstName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byLastName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53) is assigned a method reference for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getLastName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0302D-8609-4B6A-ACD0-57627528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676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6">
            <a:extLst>
              <a:ext uri="{FF2B5EF4-FFF2-40B4-BE49-F238E27FC236}">
                <a16:creationId xmlns:a16="http://schemas.microsoft.com/office/drawing/2014/main" id="{1C634924-A4F5-483A-9451-8A83F5E2A9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1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410B-41B5-492C-A477-DEFD221E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69824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CA08-4ED4-44D1-B30F-8E886D50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C4F1-5102-454A-9741-98D3D81CC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we use these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to create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lastThenFirst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lines 56–57) that first compares two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by last name, then compares them by first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create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byLastName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get its last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we call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thenComparing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create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first compares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by last name and,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last names are equal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compares them by first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3453-48D1-4B67-BA43-BCE33028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38693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FF6D-1B58-4842-B449-33E24BAF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38DB1-E8CA-40F6-9D39-B4F556A66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62–64 use this new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lastThenFirst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sort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order, then display the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reuse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lines 69–71, but call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reversed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to indicate that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should be sorted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 by last name, then first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52–57 may be expressed more concisely as: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Comparator&lt;Employee&gt;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lastThenFirst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Comparator.comparing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(Employee::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getLastName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thenComparing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(Employee::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getFirstName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6C17E-D9C3-4963-80FD-4FD27CEA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940869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7">
            <a:extLst>
              <a:ext uri="{FF2B5EF4-FFF2-40B4-BE49-F238E27FC236}">
                <a16:creationId xmlns:a16="http://schemas.microsoft.com/office/drawing/2014/main" id="{2699AA49-4951-4B55-8217-BB37F64DD9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616A7-A91D-4DA0-BF64-84C6963B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94452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8">
            <a:extLst>
              <a:ext uri="{FF2B5EF4-FFF2-40B4-BE49-F238E27FC236}">
                <a16:creationId xmlns:a16="http://schemas.microsoft.com/office/drawing/2014/main" id="{FF9B9EC2-9261-4D66-B031-311AB1B929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C99B9-F5A5-4E6F-9CAD-25ADC41A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60992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FF10-BFC0-485D-9E1F-9227333C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A825-533B-4E52-AD43-EC12B0234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Aside: Composing Lambda Expressions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Many functional interfaces in the 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package provide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that enable you to compose functionality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consider the interface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contains three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—performs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logical 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short-circuit evaluation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between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which it’s called and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it receives as an argument.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negate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reverses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which it’s called.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—performs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logical 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short-circuit evaluation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between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which it’s called and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it receives as an argument.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B60D8-5D07-486D-AEF3-BC7C8A3B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992587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744A-7036-4C63-922F-08AF2486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8918-B743-442A-8607-EC8551763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use these methods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 to compose more complex conditions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consider the following two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are each initialized with lambdas: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even = value -&gt; value %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greaterThan5 = value -&gt; value &gt;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locate all the even integers greater than 5 in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you could pass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following composed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even.and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(greaterThan5)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Like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functional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represents a method that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indicating whether its argument satisfies a condition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also contains methods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combining predicates, and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negate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reversing a predicate’s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75BF9-6BBE-4A42-BF9A-FA282BBE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079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4">
            <a:extLst>
              <a:ext uri="{FF2B5EF4-FFF2-40B4-BE49-F238E27FC236}">
                <a16:creationId xmlns:a16="http://schemas.microsoft.com/office/drawing/2014/main" id="{D889B932-C0CD-4DCC-920A-6A04694F19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12192000" cy="383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6809-0926-476C-90B6-1237A471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246232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E781-3992-4895-886F-9521C90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17.12.4 Mapping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to Unique-Last-Name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89F0-E989-4AAD-B4A3-C6BE3B897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previously used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 to perform calculations on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values, to convert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and to convert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to uppercase letters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17.18 maps objects of one type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to objects of a different type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75–79 performs the following tasks: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75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76 maps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their last names using the unbound instance-method reference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argument. The result is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only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s’ last names.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77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distinct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eliminate any duplicate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s—the resulting stream contains only unique last names.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78 sorts the unique last names.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Finally, line 79 performs a terminal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 that processes the stream pipeline and outputs the unique last names in sorted order.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84–87 sort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by last name then, first name, then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with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86) and display the sorted names in a terminal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03C3E-2E3A-45D4-90C6-978459E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5494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9">
            <a:extLst>
              <a:ext uri="{FF2B5EF4-FFF2-40B4-BE49-F238E27FC236}">
                <a16:creationId xmlns:a16="http://schemas.microsoft.com/office/drawing/2014/main" id="{90A7D8E1-641F-4D3C-8405-5D66E43B8A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C86E9-FEF2-4196-9012-2D7F98AB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717583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0">
            <a:extLst>
              <a:ext uri="{FF2B5EF4-FFF2-40B4-BE49-F238E27FC236}">
                <a16:creationId xmlns:a16="http://schemas.microsoft.com/office/drawing/2014/main" id="{D5F77991-F9BC-4FD9-AC17-ED0AA9A12B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C7555-419E-4F78-AFF4-0902404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27662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3D6B-0881-471C-8CCA-C25095C0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17.12.5 Grouping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Department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A191-366E-4927-B10C-D480AD0AF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Previously, we’ve used the terminal stream operation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concatenate stream elements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and to place stream elements into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17.19 uses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93) to group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by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4B52C-A7A4-4441-8EED-9E9747C9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129838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1">
            <a:extLst>
              <a:ext uri="{FF2B5EF4-FFF2-40B4-BE49-F238E27FC236}">
                <a16:creationId xmlns:a16="http://schemas.microsoft.com/office/drawing/2014/main" id="{E694F1E2-199B-49E2-B476-76EA9B39A1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05B0A-9A7F-4728-ACE4-F1D6F3FF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173245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2">
            <a:extLst>
              <a:ext uri="{FF2B5EF4-FFF2-40B4-BE49-F238E27FC236}">
                <a16:creationId xmlns:a16="http://schemas.microsoft.com/office/drawing/2014/main" id="{40716C69-5FEC-4556-9582-009205E101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AAA70-C8B7-4AB5-A76C-C6136FBF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237501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5120-3EEE-4A9D-99C5-2A5C4138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17.12.5 Grouping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Department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4FF9B-8404-43CD-86AA-493826273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Recall that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argument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specifies how to summarize the data into a useful form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we use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returned by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groupingBy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receives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classifies the objects in the stream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values returned by this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are used as the keys in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collection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corresponding values, by default, are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containing the stream elements in a given category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When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used with this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result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List&lt;Employee&gt;&gt;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is a department and each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contains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that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F5CB2-EF9E-46D2-8437-6A8D6D5D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883123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E66-F74A-4867-B741-CFA6359B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17.12.5 Grouping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Department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5ECA-143B-4D71-B518-7475048A0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assign this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variable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groupedByDepartment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we use in lines 94–100 to display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grouped by department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performs an operation on each of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key–value pairs—in this case, the keys are departments and the values are collections of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a given department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argument to this method is an object that implements functional interface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BiConsumer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represents a two-parameter method that does not return a result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first parameter represents the key and the second represents the corresponding value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6A2F0-DFE6-4F79-9483-B0E861FB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569117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E5C0-8F89-4AC2-B872-926D19CD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17.12.6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357E-E9F3-4971-B6E4-704C387FF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17.20 once again demonstrates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but in this case we count the number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each department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technique shown here enables us to combine grouping and reduction into a single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9D673-6995-4545-8955-9F9D1C71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883716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3">
            <a:extLst>
              <a:ext uri="{FF2B5EF4-FFF2-40B4-BE49-F238E27FC236}">
                <a16:creationId xmlns:a16="http://schemas.microsoft.com/office/drawing/2014/main" id="{E0D94B7E-2679-4F5B-8F6B-5BDA266B40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4CBD1-AA1D-4535-8728-A5D5B0F1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55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5">
            <a:extLst>
              <a:ext uri="{FF2B5EF4-FFF2-40B4-BE49-F238E27FC236}">
                <a16:creationId xmlns:a16="http://schemas.microsoft.com/office/drawing/2014/main" id="{4D3D21D3-7E94-409B-AF87-89CDCE4758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88"/>
            <a:ext cx="12192000" cy="6550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979F9-8F58-4EB3-8FA9-5E38E874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18106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DC68-F070-404D-AC47-8C4F74CA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17.12.6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367D-E8ED-458B-AF1A-EDF37284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104–107 produces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is a department name and the corresponding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 is the number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that department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we use a version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receives two arguments: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first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classifies the objects in the stream and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second is another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(known as the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downstream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that’s used to collect the objects classified by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use a call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counting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as the second argument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resulting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reduces the elements in a given classification to a count of those elements, rather than collecting them into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108–110 then output the key–value pairs from the resulting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ADEEA-9592-4C3B-AA63-87879E7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317834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217B-7269-44ED-B532-689F6184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17.12.7 Summing and Averaging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Salaries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E735F-5047-4E6C-909D-39B6F2C67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Previously, we showed that streams of primitive-type elements can be mapped to streams of objects with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(found in classes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Similarly,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objects may be mapped to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17.21 demonstrates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mapToDouble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(lines 116, 123 and 129), which maps objects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 and returns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we map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objects to their salaries so that we can calculate the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1F227-F3D2-42E3-8BA7-65006F8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383295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4D9C-2750-4F18-9F73-03D048F0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17.12.7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A4D0A-56EA-4BDE-82E7-4D4A5C8FF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an object that implements the functional interface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ToDoubleFunction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represents a one-parameter method that returns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116, 123 and 129 each pass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unbound instance-method reference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getSalary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the current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salary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converts this method reference into a one-parameter lambda that calls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getSalary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387A-6BC4-49E8-B66C-DEEE843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414351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3A10-4A3B-4658-9E20-64F703D9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17.12.7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80D0-3854-4B74-9908-C034B915F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115–117 create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map it 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then invoke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total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s’ salaries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122–124 also sum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s’ salaries, but do so using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rather than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—note that the lambda in line 124 could be replaced with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reference 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Double::sum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receives two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and returns their sum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C6C58-9173-4F61-99B1-3C4D811A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47144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8035-3425-44BC-942C-91842052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17.12.7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D238-8AFB-4026-90C9-C77F2AF93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Finally, lines 128–131 calculate the average of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s’ salaries using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average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case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does not contain any elements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Here, we know the stream has elements, so we simply call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getAsDouble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get the result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574C0-ADA6-4A47-8837-C92EE5E6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296631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4">
            <a:extLst>
              <a:ext uri="{FF2B5EF4-FFF2-40B4-BE49-F238E27FC236}">
                <a16:creationId xmlns:a16="http://schemas.microsoft.com/office/drawing/2014/main" id="{8469945C-EF36-42E7-BAFA-BAF1CC75FC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88A1-382F-42E0-9F7F-D5630181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779851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5">
            <a:extLst>
              <a:ext uri="{FF2B5EF4-FFF2-40B4-BE49-F238E27FC236}">
                <a16:creationId xmlns:a16="http://schemas.microsoft.com/office/drawing/2014/main" id="{2E4EB235-D73A-4150-A428-C9F3462616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565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3F9AC-9171-4B26-AC06-9A8736A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172356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3752-DC60-425B-B0A0-18D43A18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7556-3551-4D29-A64C-368948084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17.22 uses lambdas and streams to summarize the number of occurrences of each word in a file, then display a summary of the words in alphabetical order grouped by starting letter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is commonly called a concordance: 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http://en.wikipedia.org/wiki/Concordance_(publishing)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Concordances are often used to analyze published works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concordances of William Shakespeare’s and Christopher Marlowe’s works (among others) have been used to question whether they are the same person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17.23 shows the program’s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9906B-BA8E-46D2-87D9-1B6E624D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99344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EDC0-BCA4-498A-B925-F17376BE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CC761-9E1E-4C06-928E-79B8CA29B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14 of Fig. 17.22 creates a regular expression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Pattern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we’ll use to split lines of text into their individual words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Pattern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\s+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represents one or more consecutive white-space characters—recall that because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\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indicates an escape sequence in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we must specify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\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a regular expression as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\\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written, this program assumes that the file it reads contains no punctuation, but you could use regular-expression techniques from Section 14.7 to remove punctuation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78035-7839-45B3-9C3C-197902E9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90317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6">
            <a:extLst>
              <a:ext uri="{FF2B5EF4-FFF2-40B4-BE49-F238E27FC236}">
                <a16:creationId xmlns:a16="http://schemas.microsoft.com/office/drawing/2014/main" id="{5267108F-21AA-4919-9639-529F6F0BE5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5EC04-D553-4D96-8E60-6B8169CE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944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6F29-C386-4539-81EB-E789A754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17.2  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and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3D4A9-7DD1-4EF9-82C1-8004EF64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streams can be used to simplify programming tasks that you learned in Chapter 5, Control Statements: Part 2; Logical Operators.]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counter-controlled iteration, you typically determine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you want to accomplish then specify precisely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accomplish it using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loop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section, we’ll investigate that approach, then show you a better way to accomplish the same tasks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5D32C-73EE-434D-95CD-B2A1D4F5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97288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7">
            <a:extLst>
              <a:ext uri="{FF2B5EF4-FFF2-40B4-BE49-F238E27FC236}">
                <a16:creationId xmlns:a16="http://schemas.microsoft.com/office/drawing/2014/main" id="{39761061-086A-4B16-9B9E-D37B33D610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1E255-5C7D-45C4-ACA2-F69610A1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8">
            <a:extLst>
              <a:ext uri="{FF2B5EF4-FFF2-40B4-BE49-F238E27FC236}">
                <a16:creationId xmlns:a16="http://schemas.microsoft.com/office/drawing/2014/main" id="{DCC64A3B-0A34-4E33-B8C9-332BC1AD3B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" y="0"/>
            <a:ext cx="105600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E5E1A-BCC8-48BD-9E23-E69A99A6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70528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9939-6F49-4E4E-B69E-CDFF3447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AA20-423F-4D11-B007-B621BB911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Summarizing the Occurrences of Each Word in the File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17–21 summarizes the contents of the text file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"Chapter2Paragraph.txt"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(which is located in the folder with the example)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Map&lt;String,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key is a word in the file and the corresponding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is the number of occurrences of that word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Map&lt;String, Long&gt;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                             </a:t>
            </a:r>
          </a:p>
          <a:p>
            <a:pPr marR="0" lvl="2" rtl="0"/>
            <a:r>
              <a:rPr lang="fr-F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Files.lines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Paths.get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fr-F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"Chapter2Paragraph.txt"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flatMap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(line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pattern.splitAsStream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(line))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toLowerCase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Collectors.counting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F6E3C-372D-448A-B291-F235E612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463145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9FA5-630D-4B22-AACE-26D088BE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5CE6-0F7F-41CA-8518-FE6B9BB87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pipeline performs the following tasks: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18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lines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(added in Java SE 8) which returns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reads lines of text from a file and returns each line as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java.nio.file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is one of many classes throughout the Java APIs which provide methods that return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19 uses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flatMap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break each line of text into its separate words.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flatMap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receives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maps an object into a stream of elements. In this case, the object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containing words and the result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the individual words. The lambda in line 19 passes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representing a line of text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Pattern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split-AsStream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(added in Java SE 8), which uses the regular expression specified in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Pattern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14) to tokenize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into its individual words. The result of line 19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the individual words in all the lines of text. (This lambda could be replaced with the method reference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pattern::splitAsStream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4A8CB-4E52-458E-817F-F9AFA299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684316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709-2855-48FA-81D4-D7177686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8EA0-483E-459C-A14D-8CEB47315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20–21 use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count the frequency of each word and place the words and their counts into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because maintains its keys in sorted order. Here, we use a version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receives three arguments—a classifier,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factory and a downstream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The classifier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returns objects for use as keys in the resulting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—the method reference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String::toLowerCase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converts each word to lowercase.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factory is an object that implements interface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Supplier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returns a new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collection—here we use the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constructor reference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TreeMap::new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maintains its keys in sorted order. The compiler converts a constructor reference into a parameterless lambda that returns a new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Collectors.counting()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the downstream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determines the number of occurrences of each key in the stream.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key type is determined by the classifier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return type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), and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value type is determined by the downstream collector—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Collectors.counting()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returns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B7CA3-EB37-4E6E-B9CB-C90DDBDF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501036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4AE-6466-4E40-85AC-F5CD53D8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76DF-C557-4B9F-B7C3-020D7ECEA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Displaying the Summary Grouped by Starting Letter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the stream pipeline in lines 24–33 groups the key–value pairs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by the keys’ first letter: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wordCounts.entrySet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                    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.stream()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.collect(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(entry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entry.getKey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charAt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((letter,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-&gt; {       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"%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n%C%n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letter);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wordList.stream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(word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"%13s: %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d%n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word.getKey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word.getValue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});                                            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produces a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key is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corresponding value is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key–value pairs in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the key starts with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F645-3900-41CF-9DBC-E765580C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53308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12DD-3874-481F-860B-2C7A69F7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13AC-8281-4667-BA28-00E340E52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statement performs the following tasks: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First we need to get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processing the key–value pairs in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Interface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does not contain any methods that return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s. So, line 24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entrySet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get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Map.Entry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objects that each contain one key–value pair from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This produces an object of type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Set&lt;Map.Entry&lt;String,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25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get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Stream&lt;Map.Entry&lt;String,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2FB60-5E6A-41A4-A43C-558D4B13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371645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49A-AF89-47F2-BAEA-DDEF5968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C0D3-A251-4B51-A40D-370CE77B1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26–28 call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with three arguments—a classifier,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factory and a downstream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The classifier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this case gets the key from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Map.Entry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then uses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charAt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get the key’s first character—this becomes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in the resulting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Once again, we use the constructor reference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TreeMap::new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factory to create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maintains its keys in sorted order. The downstream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Collectors.toList()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places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Map.Entry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objects into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collection. The result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Map&lt;Character,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List&lt;Map.Entry&lt;String, Long&gt;&gt;&gt;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90D5D-2B6F-4588-A95F-F1603A7D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512153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9D99-D50B-453B-817B-2F96C83C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7A2CC-9F05-4C69-A0EC-D77B1262E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Finally, to display the summary of the words and their counts by letter (i.e., the concordance), lines 29–33 pass a lambda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The lambda (a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BiConsumer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receives two parameters—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letter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represent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and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value, respectively, for each key–value pair in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produced by the preceding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operation. The body of this lambda has two statements, so it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be enclosed in curly braces. The statement in line 30 displays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on its own line. The statement in lines 31–32 gets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Stream&lt;Map.Entry&lt;String,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from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then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display the key and value from each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Map.Entry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DB5B-BD8E-4CDD-AEE2-A99080C7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53716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B5C7-368A-45B4-A0FD-CD928E5A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7798E-9024-454B-9162-C1C791D48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6.7 summarized 60,000,000 rolls of a six-sided die using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external iteration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loop) and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statement that determined which counter to increment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then displayed the results using separate statements that performed external iteration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Fig. 7.7, we reimplemented Fig. 6.7, replacing the entire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statement with a single statement that incremented counters in an array—that version of rolling the die still used external iteration to produce and summarize 60,000,000 random rolls and to display the final results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Both prior versions of this example used mutable variables to control the external iteration and to summarize the results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17.24 reimplements those programs with a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single statement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does it all, using lambdas, streams, internal iteration and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no mutable variables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roll the die 60,000,000 times, calculate the frequencies and display the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E2B56-C8C2-430C-B109-CE83112A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025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FA49-BFC6-4B53-9B6B-AD8EF5D7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17.2.1 Summing the Integers from 1 through 10 with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DA74-AD76-454D-BFF1-83EB12B19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Assume that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you want to accomplish is to sum the integers from 1 through 10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Chapter 5, you saw that you can do this with a counter-controlled loop: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total 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number 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number &lt;=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number++) {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total += number;                             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                                                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loop specifies precisely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perform the task—with 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that processes each value of control variable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1 through 10, adding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current value to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total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once per loop iteration and incrementing number after each addition operation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Known as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external iteration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specify all the iteration details</a:t>
            </a:r>
          </a:p>
          <a:p>
            <a:pPr marR="3600" lvl="0" rtl="0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D0DF8-0D9B-41FF-90E3-84F45F45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422003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9">
            <a:extLst>
              <a:ext uri="{FF2B5EF4-FFF2-40B4-BE49-F238E27FC236}">
                <a16:creationId xmlns:a16="http://schemas.microsoft.com/office/drawing/2014/main" id="{24AC022F-8106-4CE2-9E47-528D3F5CBA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"/>
            <a:ext cx="12192000" cy="6813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60B7-3854-4E8F-A9EC-D7E45B29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20797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0">
            <a:extLst>
              <a:ext uri="{FF2B5EF4-FFF2-40B4-BE49-F238E27FC236}">
                <a16:creationId xmlns:a16="http://schemas.microsoft.com/office/drawing/2014/main" id="{BC9DF351-109E-4D09-9E30-2835149234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93FA2-9F04-456A-B11C-BEB287FA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46347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1">
            <a:extLst>
              <a:ext uri="{FF2B5EF4-FFF2-40B4-BE49-F238E27FC236}">
                <a16:creationId xmlns:a16="http://schemas.microsoft.com/office/drawing/2014/main" id="{EBABBBD8-EC6D-49D3-9E77-24DCCCB7A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2B85-5086-41AF-BD0B-0608A80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670516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3EB8-1C06-48CA-B842-D0254564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5B7D-7648-469F-B2F9-3C01CF910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SecureRandom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has overloaded methods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longs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doubles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it inherits from 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Random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These methods return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respectively, that represent streams of random numbers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Each method has four overloads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D606C-3F4A-46BC-B2C1-F4B3E99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23694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28CD-23C8-4D27-9B2C-7D9AAC2F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592DC-060D-4D5A-B452-4D94AF3D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describe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overloads here—methods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perform the same tasks for streams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values, respectively: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ints()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—creates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an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infinite 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(Section 17.15) of random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ints(long)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—creates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with the specified number of random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ints(int,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—creates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an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infinite 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random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 in the half-open range starting with the first argument and up to, but not including, the second argument.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ints(long,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—creates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with the specified number of random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 in the range starting with the first argument and up to, but not including, the second argument.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13 uses the last overloaded version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(which we introduced in Section 17.6) to create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60,000,000 random integer values in the range 1–6.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7A029-B464-482E-82EC-FC5B151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456257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7F3A-4E45-452D-90F9-7F7E77E5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61CA-1F56-400A-A26C-76293C18A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Converting an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to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summarize the roll frequencies in this example by collecting them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Map&lt;Integer,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key is a side of the die and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is the frequency of that side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Unfortunately, Java does not allow primitive values in collections, so to summarize the results in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we must first convert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do this by calling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boxed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DC6D8-962B-4A83-B0C1-84A7A2C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817195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C3F-173F-418A-9894-FD329D52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3377C-1F6F-4505-AC40-D030B31E3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Summarizing the Die Frequencies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15–16 call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summarize the results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Map&lt;Integer,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first argument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15)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identity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simply returns its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allows the actual random values to be used as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keys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second argument to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counts the number of occurrences of each key.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14FCC-CCBE-4B3E-B2C5-B14EAA24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994108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2CB3-D715-4A09-99E6-88F3996C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432C-DDD4-40F3-83B1-FE09D4675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Displaying the Results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17–18 call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to display the summary of the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method receives an object that implements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BiConsumer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functional interface as an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Recall that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s, the first parameter represents the key and the second represents the corresponding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lambda in lines 17–18 uses parameter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face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 the key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frequency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 the value, and displays the face and frequency.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475E1-771C-4CAC-98CA-4B5EDC52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235436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1587-D5D0-4A4B-AF35-D37F4D44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Infinite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47674-1A0A-4FCA-9A49-4A2F9BFA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 data structure, such as an array or a collection, always represents a finite number of elements—all the elements are stored in memory, and memory is finite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Of course, any stream created from a finite data structure will have a finite number of elements, as has been the case in this chapter’s prior examples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Lazy evaluation makes it possible to work with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infinite streams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represent an unknown, potentially infinite, number of elements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you could define a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nextPrime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produces the next prime number in sequence every time you call it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You could then use this to define an infinite stream that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conceptually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represents all prime numbers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However, because streams are lazy until you perform a terminal operation, you can use intermediate operations to restrict the total number of elements that are actually calculated when a terminal operation is performed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D390B-B46D-4530-B3A0-40BCC024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88505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EEE3-0A0D-48FD-B358-5B5FD097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6BE7-2D2F-44F0-BC5A-C83629A62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following pseudocode stream pipeline:</a:t>
            </a:r>
          </a:p>
          <a:p>
            <a:pPr marR="3600" lvl="1"/>
            <a:r>
              <a:rPr lang="en-US" i="1" dirty="0">
                <a:solidFill>
                  <a:srgbClr val="0026CC"/>
                </a:solidFill>
                <a:latin typeface="AGaramond" pitchFamily="50" charset="0"/>
              </a:rPr>
              <a:t>Create an infinite stream representing all prime numbers</a:t>
            </a:r>
          </a:p>
          <a:p>
            <a:pPr marR="3600" lvl="1"/>
            <a:r>
              <a:rPr lang="en-US" b="0" i="1" u="none" strike="noStrike" baseline="0" dirty="0">
                <a:solidFill>
                  <a:srgbClr val="0026CC"/>
                </a:solidFill>
                <a:latin typeface="AGaramond" pitchFamily="50" charset="0"/>
              </a:rPr>
              <a:t>   </a:t>
            </a:r>
            <a:r>
              <a:rPr lang="en-US" i="1" dirty="0">
                <a:solidFill>
                  <a:srgbClr val="0026CC"/>
                </a:solidFill>
                <a:latin typeface="AGaramond" pitchFamily="50" charset="0"/>
              </a:rPr>
              <a:t>If the prime number is less than 10,000 </a:t>
            </a:r>
          </a:p>
          <a:p>
            <a:pPr marR="3600" lvl="1"/>
            <a:r>
              <a:rPr lang="en-US" b="0" i="1" u="none" strike="noStrike" baseline="0" dirty="0">
                <a:solidFill>
                  <a:srgbClr val="0026CC"/>
                </a:solidFill>
                <a:latin typeface="AGaramond" pitchFamily="50" charset="0"/>
              </a:rPr>
              <a:t>      </a:t>
            </a:r>
            <a:r>
              <a:rPr lang="en-US" i="1" dirty="0">
                <a:solidFill>
                  <a:srgbClr val="0026CC"/>
                </a:solidFill>
                <a:latin typeface="AGaramond" pitchFamily="50" charset="0"/>
              </a:rPr>
              <a:t>Display the prime number</a:t>
            </a:r>
          </a:p>
          <a:p>
            <a:pPr marR="3600"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Even though we begin with an infinite stream, only the finite set of primes less than 10,000 would be displayed</a:t>
            </a:r>
          </a:p>
          <a:p>
            <a:pPr marR="3600"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 create infinite streams with the stream-interfaces methods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iterate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generate</a:t>
            </a:r>
          </a:p>
          <a:p>
            <a:pPr marR="3600"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the purpose of this discussion, we’ll use the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version of these methods</a:t>
            </a:r>
          </a:p>
          <a:p>
            <a:pPr marR="360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3628-8074-4A4A-8F74-0A6618D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028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2">
            <a:extLst>
              <a:ext uri="{FF2B5EF4-FFF2-40B4-BE49-F238E27FC236}">
                <a16:creationId xmlns:a16="http://schemas.microsoft.com/office/drawing/2014/main" id="{CC4461A4-0D97-425C-9AC3-A8E2649EEF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0"/>
            <a:ext cx="99171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AADB5-B7F5-4513-AED1-D039F15F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416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03EA-9056-4137-9573-96ABEDB4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17.2.2 External Iteration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Is Error Prone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2A1A-445D-4B6F-8EAD-BA4DCDEB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Let’s consider potential problems with the preceding code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As implemented, the loop requires two variables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total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that the code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mutates 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(that is, modifies) during each loop iteration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Every time you write code that modifies a variable, it’s possible to introduce an error into your code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There are several opportunities for error in the preceding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6B72-2E87-4DB5-B3B1-079E91EA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065501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6C0D-37E1-4E59-A7E7-0A529F8F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3B191-88EE-4754-9FCF-CDB231C3B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buNone/>
            </a:pP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Method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iterate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following infinite stream pipeline: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IntStream.iterate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x -&gt; x +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iterate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generates an ordered sequence of values starting with the seed value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in its first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Each subsequent element is produced by applying to the preceding value in the sequence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IntUnaryOperator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specified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iterate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second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preceding pipeline generates the infinite sequence 1, 2, 3, 4, 5, …, but this pipeline has a problem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did not specify how many elements to produce, so this is the equivalent of an infinite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5BF05-933A-4A7E-9998-F71697E4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615901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795-4CC8-4CC2-96AF-86573BE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7AAD2-A649-4690-90C1-72032D450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Limiting an Infinite Stream’s Number of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One way to limit the total number of elements that an infinite stream produces is the short-circuiting terminal operation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limit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specifies the maximum number of elements to process from a stream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case of an infinite stream,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limit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terminates the infinite generation of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the following stream pipeline begins with an infinite stream, but limits the total number of elements produced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so it displays the numbers from 1 through 10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IntStream.iterate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x -&gt; x +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.limit(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Similarly, the pipeline starts with an infinite stream, but sums only the squares of the integers from 1 through 10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IntStream.iterate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x -&gt; x +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.map(x -&gt; x * x)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.limit(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CFA54-2D33-4135-BA27-917059EF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020726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2">
            <a:extLst>
              <a:ext uri="{FF2B5EF4-FFF2-40B4-BE49-F238E27FC236}">
                <a16:creationId xmlns:a16="http://schemas.microsoft.com/office/drawing/2014/main" id="{E3248FAF-899F-4057-8010-7875C3710E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588"/>
            <a:ext cx="12192000" cy="3298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9F8AA-9157-4E85-8039-B8E38A1D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345900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4322-DB13-4415-B708-C03800A8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E0D70-F223-4FCC-B5CA-8F30257EB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Method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generate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also may create unordered infinite streams using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generate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receives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IntSupplier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representing a method that takes no arguments and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have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SecureRandom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named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random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following stream pipeline generates and displays 10 random integers: 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IntStream.generate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(()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random.nextInt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.limit(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equivalent to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SecureRandom.ints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.limit(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DBD8-AB43-454C-B7BF-BBBAD737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022038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8CD6-9DF9-43FF-A2F4-0DA7A1AD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17.16  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 Event Handlers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051C-8D65-49CA-9A26-A78AEC686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Event-listener interfaces with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method—like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ChangeListener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—are functional interfaces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such interfaces, you can implement event handlers with lambdas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following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event handler from Fig. 12.23: 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tipPercentageSlider.valueProperty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addListener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ChangeListener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&lt;Number&gt;() {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@Override                  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public void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changed(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ObservableValue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&lt;?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extends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Number&gt;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ov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Number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oldValue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Number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{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         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BigDecimal.valueOf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newValue.intValue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/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100.0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tipPercentageLabel.setText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percent.format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}                          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}                             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                                           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11D0F-C179-478B-A6F5-B2AEAB2A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18280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10E4-E1F3-4653-A550-3C408C6F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17.16  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 Event Handlers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C919-8F77-438F-860A-8F512F99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preceding handler be implemented more concisely with a lambda as</a:t>
            </a:r>
          </a:p>
          <a:p>
            <a:pPr marR="0" lvl="2" rtl="0"/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tipPercentageSlider.valueProperty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addListener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 </a:t>
            </a:r>
          </a:p>
          <a:p>
            <a:pPr marR="0" lvl="2" rtl="0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ov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oldValue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-&gt; {</a:t>
            </a:r>
          </a:p>
          <a:p>
            <a:pPr marR="0" lvl="2" rtl="0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                                           </a:t>
            </a:r>
          </a:p>
          <a:p>
            <a:pPr marR="0" lvl="2" rtl="0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BigDecimal.valueOf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newValue.intValue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/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100.0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       </a:t>
            </a:r>
          </a:p>
          <a:p>
            <a:pPr marR="0" lvl="2" rtl="0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tipPercentageLabel.setText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percent.format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});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 simple event handler, a lambda significantly reduces the amount of code you need to write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939AE-D11B-4080-9020-4CD1BA06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089342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0F09-615E-4951-8909-1CFFF3BF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17.17  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Additional Notes on Java SE 8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5314D-46DC-4989-93C0-1818AE7F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Java SE 8 Interfaces Allow Inheritance of Method Implementations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interfaces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 only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method, but may also contain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that are fully implemented in the interface declarations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interface—which is used extensively in functional programming—has methods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apply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compose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andThen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identity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class implements an interface with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and does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override them, the class inherits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methods’ implementations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2A021-BB3A-40E6-ABC0-48187735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136543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4C62-3238-45EE-8426-6243278B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fr-FR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17.17  </a:t>
            </a:r>
            <a:r>
              <a:rPr lang="fr-FR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Additional Notes on Java SE 8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C788-90B2-4AE6-950D-B8A8C3BEF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An interface’s designer can now evolve an interface by adding new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methods without breaking existing code that implements the interface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interface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(Section 16.7.1) now contains many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methods, but older classes that implement this interface will still compile and operate properly in Java SE 8.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Recall that one class can implement many interfaces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If a class implements two or more unrelated interfaces that provide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with the same signature, the implementing class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override that method; otherwise, a compilation error occurs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66284-ACDA-4870-A5FD-20B72EA6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517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C60-E80E-46B9-9DC3-6811594A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fr-FR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17.17  </a:t>
            </a:r>
            <a:r>
              <a:rPr lang="fr-FR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Additional Notes on Java SE 8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610A-90DD-44B1-BD09-59272B374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Java SE 8: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@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FunctionalInterface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Annotation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create your own functional interfaces by ensuring that each contains only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and zero or more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and/or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Though not required, you can declare that an interface is a functional interface by preceding it with the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@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FunctionalInterface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annotation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will then ensure that the interface contains only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method; otherwise, it will generate a compilation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3A222-61D1-4A69-B105-8714124E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12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8799-4063-412C-A48D-B3FD1DB6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17.2.2 External Iteration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Is Error Prone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2447-E3BF-4409-877C-7EA69D4B3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you could: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initialize the variable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total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incorrectly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initialize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loop’s control variable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incorrectly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use the wrong loop-continuation condition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increment control variable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incorrectly or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incorrectly add each value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total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addition, as the tasks you perform get more complicated, understanding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the code works gets in the way of understanding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it does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makes the code harder to read, debug and modify, and more likely to contain errors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0746E-AE50-45D4-8366-7E1348C5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4273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BC43-26EA-49DE-BC52-AB5A32F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6662-7D07-4E57-BCC4-EF952ADDE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Let’s specify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do rather than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do it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Fig. 17.3, we specify only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 want to accomplish—sum the integers from 1 through 10—then simply let Java’s </a:t>
            </a:r>
            <a:r>
              <a:rPr lang="en-US" sz="2400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IntStream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class (package </a:t>
            </a:r>
            <a:r>
              <a:rPr lang="en-US" sz="2400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java.util.stream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deal with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do it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key to this program is the following expression in lines 9–10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</a:t>
            </a:r>
          </a:p>
          <a:p>
            <a:pPr marR="3600" lvl="0" rtl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ead as, “for the stream of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in the range 1 through 10, calculate the sum” or more simply “sum the numbers from 1 through 10.” In this code, notice that there is neither a counter-control variable nor a variable to store the total—this is because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conveniently defines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rangeClosed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5BF4-D43E-4A93-A895-79627F93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564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6">
            <a:extLst>
              <a:ext uri="{FF2B5EF4-FFF2-40B4-BE49-F238E27FC236}">
                <a16:creationId xmlns:a16="http://schemas.microsoft.com/office/drawing/2014/main" id="{F92463BF-7336-4A92-B9F2-FAE1E5D5E1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6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806B-15A3-4596-B44A-D89863C3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441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510C-90F0-4B4E-9616-684CA1D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D0164-F725-4DAC-9EA5-5315B65A5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Streams and Stream Pipelines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chained method calls in lines 9–10 create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stream pipeline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sequence of elements on which you perform tasks, and the stream pipeline moves the stream’s elements through a sequence of tasks (or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processing steps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E1E20-0962-46F2-888A-925DC7DD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8371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7">
            <a:extLst>
              <a:ext uri="{FF2B5EF4-FFF2-40B4-BE49-F238E27FC236}">
                <a16:creationId xmlns:a16="http://schemas.microsoft.com/office/drawing/2014/main" id="{D114F924-7990-48F9-873E-FA615B15FF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950"/>
            <a:ext cx="12192000" cy="33401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E6AFE-35D4-4CD3-A1EC-AE9CAD5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652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F70D-F6A3-46B2-B78E-70D66D12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3A86D-10C4-41B7-A8B0-B695CA70B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Specifying the Data Source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stream pipeline typically begins with a method call that creates the stream—this is known as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source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9 specifies the data source with the method call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representing an ordered range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Here, we 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create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ordered sequence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9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7313F-BCE5-499C-878B-5F75A2E4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743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1EB9-744A-403A-ADE5-44E20792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5561-879A-455F-A8B3-F07D83FDE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method is named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it produces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closed 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values—that is, a range of elements that includes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method’s arguments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also provides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produces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half-open 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values from its first argument up to, but not including, its second argument—for example,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ordered sequence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9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but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10.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AC1B-654A-43D5-AEE5-3609AC4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1355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0F80-99E0-4292-8AA1-4967154C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4C02-0731-4155-BDD0-52E4382CF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Calculating the Sum of the 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1" i="1" u="none" strike="noStrike" baseline="0" dirty="0" err="1">
                <a:solidFill>
                  <a:srgbClr val="000000"/>
                </a:solidFill>
                <a:latin typeface="AGaramond" pitchFamily="50" charset="0"/>
              </a:rPr>
              <a:t>’s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Elements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line 10 completes the stream pipeline with the processing step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.sum()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invokes 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sum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method, which returns the sum of all 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stream—in this case, the sum of the integers from 1 through 10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processing step performed by method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known as a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reduction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—it reduces the stream of values to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single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(the sum)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one of several predefined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reductions—Section 17.7 presents the predefined reductions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count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average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summaryStatistics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as well as the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for defining your own reductions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ABE1D-B8B5-448C-AA80-6BA08AA4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19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FD7B-BAA0-4D47-98B4-5C6D842D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FE37-BEC4-4B5A-9ECB-E3964AAD4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Processing the Stream Pipeline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terminal operation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initiates a stream pipeline’s processing and produces a result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terminal operation that produces the sum of the stream’s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Similarly, the reductions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count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average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are all terminal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BB421-D679-4C62-805C-6EB94C74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212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3">
            <a:extLst>
              <a:ext uri="{FF2B5EF4-FFF2-40B4-BE49-F238E27FC236}">
                <a16:creationId xmlns:a16="http://schemas.microsoft.com/office/drawing/2014/main" id="{7152C23E-8E0E-40EC-8DFB-E6B3B3D871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19237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B158-9A83-43E2-944B-C01D052A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134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FC5-09AF-49F1-91D8-ECC28B0A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17.2.4 Internal Iteration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A9DB-BAB2-4E5C-B57C-2411C0585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key to the preceding example is that it specifies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we want the task to accomplish—calculating the sum of the integers from 1 through 10—rather than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accomplish it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is an example of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declarative programming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(specifying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vs.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imperative programming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(specifying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broke the goal into two simple tasks—producing the numbers in a closed range (1–10) and calculating their sum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Internally,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(that is, the data source itself) already knows how to perform each of these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4E873-A138-4F6F-8728-14785F84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6869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618-22F4-419F-9001-75A609ED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17.2.4 Internal Iteration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7CB0-413F-4403-83FC-9A51D63D4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did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need to specify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iterate through the elements or declare and use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any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mutable variables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is known as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internal iteration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because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handles all the iteration details—a key aspect of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functional programming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Unlike external iteration with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statement, the primary potential for error in line 9 of Fig. 17.3 is specifying the incorrect starting and/or ending values as arguments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Once you’re used to it, stream pipeline code also can be easier to 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EF05-6DE3-4F70-B615-FCC9CF01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1449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8">
            <a:extLst>
              <a:ext uri="{FF2B5EF4-FFF2-40B4-BE49-F238E27FC236}">
                <a16:creationId xmlns:a16="http://schemas.microsoft.com/office/drawing/2014/main" id="{1935F94F-AA09-4F78-A511-3D7E2A14F0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63"/>
            <a:ext cx="12192000" cy="4994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B794-FA75-469D-A5DF-B61D441B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334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9">
            <a:extLst>
              <a:ext uri="{FF2B5EF4-FFF2-40B4-BE49-F238E27FC236}">
                <a16:creationId xmlns:a16="http://schemas.microsoft.com/office/drawing/2014/main" id="{E01FBD6F-7EF0-4968-A6CE-1D06FEA6E5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038"/>
            <a:ext cx="12192000" cy="49879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E1E09-6FC9-4499-8D3C-FA899C87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7905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1F5A-25CC-4461-9899-D41E2C9F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Mapping and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44C2-B22B-4B14-95CC-58101C66E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streams can be used to simplify programming tasks that you learned in Chapter 5.]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stream pipelines also contain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intermediate operations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specify tasks to perform on a stream’s elements before a terminal operation produces a result.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example, we introduce a common intermediate operation called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mapping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transforms a stream’s elements to new 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result is a stream with the same number of elements containing the transformation’s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Sometimes the mapped elements are of different types from the original stream’s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B50B-B4A4-480A-AE00-72C9DE4E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2487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1CD9-D6FC-4FBB-B444-E4B3A17B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Mapping and Lambdas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8ACE-7703-47CF-807A-8683FD59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demonstrate mapping, let’s revisit the program of Fig. 5.5 in which we calculated the sum of the even integers from 2 through 20 using external iteration, as follows:</a:t>
            </a:r>
          </a:p>
          <a:p>
            <a:pPr lvl="1"/>
            <a:r>
              <a:rPr lang="en-US" b="0" i="0" u="sng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total = </a:t>
            </a:r>
            <a:r>
              <a:rPr lang="en-US" b="0" i="0" u="sng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</a:t>
            </a:r>
          </a:p>
          <a:p>
            <a:pPr lvl="1"/>
            <a:endParaRPr lang="en-US" b="0" i="0" u="sng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b="0" i="0" u="sng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b="0" i="0" u="sng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number = </a:t>
            </a:r>
            <a:r>
              <a:rPr lang="en-US" b="0" i="0" u="sng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number &lt;= </a:t>
            </a:r>
            <a:r>
              <a:rPr lang="en-US" b="0" i="0" u="sng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20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number += </a:t>
            </a:r>
            <a:r>
              <a:rPr lang="en-US" b="0" i="0" u="sng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total += number;                              </a:t>
            </a:r>
          </a:p>
          <a:p>
            <a:pPr lvl="1"/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              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17.4 reimplements this task using streams and internal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D18C4-9482-46C8-B943-1FBE5F68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4555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0">
            <a:extLst>
              <a:ext uri="{FF2B5EF4-FFF2-40B4-BE49-F238E27FC236}">
                <a16:creationId xmlns:a16="http://schemas.microsoft.com/office/drawing/2014/main" id="{224D516B-FB3D-4E98-BC6B-05BE98F3D8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B635F-9903-421D-B08B-610721C2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4800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CFAD-02F2-4FA5-B863-A80581E1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Mapping and Lambdas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C7236-0275-4AF2-A0B3-B41C4227A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9–11 performs three chained method calls: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9 creates the data source—an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elements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9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10, which we’ll discuss in detail momentarily, performs a processing step that maps each element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in the stream to that element multiplied by 2. The result is a stream of the even integers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12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14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16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18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20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11 reduces the stream’s elements to a single value—the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the elements. This is the terminal operation that initiates the pipeline’s processing, then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the stream’s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D372-F3DC-48A4-BBF5-C440B950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3796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2564-12F5-445D-BE45-D45D60C5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Mapping and Lambdas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87B3-B3BF-4EEB-AF98-F2AD48CE5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new feature here is the mapping operation in line 10, which in this case multiplies each stream element by 2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as its argument (line 10)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-&gt; {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You’ll see in the next section is an alternate notation for “a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receives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parameter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returns that value multiplied by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.”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element in the stream,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calls this method, passing to it the current stream element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method’s return value becomes part of the new stream that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6B31B-27AF-4191-9041-F6C4912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0751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44ED-E114-4BD2-9FC8-7AB4A8C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17.3.1 Lambda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2033D-B8BD-4863-9E5A-32BA9FF52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you’ll see throughout this chapter, many intermediate and terminal stream operations receive methods as arguments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argument in line 10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-&gt; {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called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lambda expression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(or simply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lambda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represents an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anonymous method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—that is,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without a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Though a lambda expression’s syntax does not look like the methods you’ve seen previously, the left side does look like a method parameter list and the right side does look like a method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37AD-018E-45F2-BDDC-E78B8CAF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120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4">
            <a:extLst>
              <a:ext uri="{FF2B5EF4-FFF2-40B4-BE49-F238E27FC236}">
                <a16:creationId xmlns:a16="http://schemas.microsoft.com/office/drawing/2014/main" id="{BB51219A-1906-4AE5-9155-96BC6C8111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3"/>
            <a:ext cx="12192000" cy="65420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CA51-31A0-46E4-B6B2-45139949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215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E335-15A4-447B-B569-BA3A9AC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17.3.1 Lambda Expressions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8BC97-BEB4-4B48-BEB9-85078374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 expressions enable you to create methods that can be treated as data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pass lambdas as arguments to other methods (like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or even other lambdas)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 lambda expressions to variables for later use and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lambda expressions from methods.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You’ll see that these are powerful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2ACF7-1870-426F-898D-F3A7CA77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0785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1">
            <a:extLst>
              <a:ext uri="{FF2B5EF4-FFF2-40B4-BE49-F238E27FC236}">
                <a16:creationId xmlns:a16="http://schemas.microsoft.com/office/drawing/2014/main" id="{E86ED67F-12AA-413A-99A7-6975CE6563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4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5C82B-0E3A-4DF9-BA5C-CE795C13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4356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8C51-FD83-4165-B5C9-B312DF71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4F858-F5EF-4EC3-A758-1F8A33E2B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 consists of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parameter list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followed by the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arrow token (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-&gt;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body, as in: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AGaramond" pitchFamily="50" charset="0"/>
              </a:rPr>
              <a:t>parameterList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-&gt; {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statements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 in line 10 receives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multiplies its value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returns the result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-&gt; {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body is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statement block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may contain statements enclosed in curly braces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lambda that it returns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the parameter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literal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—multiplying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by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yields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Lambdas specify parameters in a comma-separated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66C8-C0B9-4687-8765-1311AA62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2518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4583-5E20-4A15-826D-80ACC335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5A12-2344-4CF5-B02F-87B899BB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preceding lambda is similar to the following method but the lambda does not have a name and the compiler infers its return type</a:t>
            </a:r>
          </a:p>
          <a:p>
            <a:pPr lvl="1"/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multiplyBy2(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{</a:t>
            </a:r>
          </a:p>
          <a:p>
            <a:pPr lvl="1"/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  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several variations of the lambda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4D388-B7FB-46A7-BE97-111204D7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062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0B2-C882-4D1D-85D6-06E53B7D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67FC6-4A9B-494F-A488-8A14C824A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1648"/>
            <a:ext cx="109728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Eliminating a Lambda’s Parameter Type(s)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lambda’s parameter type(s) usually may be omitted, as in: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(x) -&gt; {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which case, the compiler infers the parameter and return types by the lambda’s context—we’ll say more about this later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for any reason the compiler cannot infer the parameter or return types (e.g., if there are multiple type possibilities), it generates an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8C23B-A5F3-47CA-8A6C-E1F562C2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759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5733-864C-4A2E-AE57-7FADEE8B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F41AC-8A08-4E8D-8755-6B2C2037D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Simplifying the Lambda’s Body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body contains only one expression,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keyword, curly braces and semicolon may be omitted, as in: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(x) -&gt;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lambda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implicitly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the expression’s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388E4-A83B-419C-A599-C93DC4E9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2929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DD82-4386-4735-B4C5-C593C74B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A6C67-D2DE-490A-BF56-50DCF354C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Simplifying the Lambda’s Parameter List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parameter list contains only one parameter, the parentheses may be omitted, as in: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 -&gt; x *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</a:p>
          <a:p>
            <a:pPr marL="109537" indent="0">
              <a:buNone/>
            </a:pP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Lambdas with Empty Parameter Lists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define a lambda with an empty parameter list, use empty parentheses to the left of the arrow token (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as in: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-&gt;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"Welcome to lambdas!"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109537" indent="0">
              <a:buNone/>
            </a:pP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Method References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addition, to the preceding lambda-syntax variations, there are specialized shorthand forms of lambdas that are known as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references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we introduce in Section 17.6.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9631F-6DB3-433B-93B5-636A5B14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5224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6F90-DC78-4001-AF08-C9E70538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17.3.3 Intermediate and Terminal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1A8D-2205-4F53-8D23-EF6A07F6C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stream pipeline shown in lines 9–11,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intermediate operation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terminal operation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one of many intermediate operations that specify tasks to perform on a stream’s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634B5-F373-423C-AC04-AAC12A5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7187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352A-523D-46CB-8193-10A77DF4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17.3.3 Intermediate and Terminal Operations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76AC-FAF8-4587-A514-688DE9FA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Lazy and Eager Operations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Intermediate operations use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lazy evaluation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—each intermediate operation results in a new stream object, but does not perform any operations on the stream’s elements until a terminal operation is called to produce a result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allows library developers to optimize stream-processing performance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if you have 1,000,000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Person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 and you’re looking for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one with the last name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"Jones"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rather than processing all 1,000,000 elements, stream processing can terminate as soon as the first matching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Person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is found.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96E4A-0C36-485A-AB9C-390A0888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9577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2">
            <a:extLst>
              <a:ext uri="{FF2B5EF4-FFF2-40B4-BE49-F238E27FC236}">
                <a16:creationId xmlns:a16="http://schemas.microsoft.com/office/drawing/2014/main" id="{A0F0EDAA-9737-48BF-994F-D69E3FCCA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050"/>
            <a:ext cx="12192000" cy="2754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91992-5E63-41A3-8142-84EAFDA4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137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5">
            <a:extLst>
              <a:ext uri="{FF2B5EF4-FFF2-40B4-BE49-F238E27FC236}">
                <a16:creationId xmlns:a16="http://schemas.microsoft.com/office/drawing/2014/main" id="{5DEFFA83-1F94-45A5-A4B7-54F8D3A092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" y="0"/>
            <a:ext cx="11147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98A48-4ACE-4941-B704-9C0359B6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5386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7EB3-FFD0-4BD1-A219-F39B127D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17.3.3 Intermediate and Terminal Operations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3D98-B3AC-49AF-86D5-2434AC793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Terminal operations are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eager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—they perform the requested operation when they’re called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say more about lazy and eager operations as we encounter them throughout the chapter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You’ll see how lazy operations can improve performance in Section 17.5, which discusses how a stream pipeline’s intermediate operations are applied to each stream element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Figures 17.5 and 17.6 show some common intermediate and terminal operations, respectively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1C010-EF21-45CC-95AA-20575F13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578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3">
            <a:extLst>
              <a:ext uri="{FF2B5EF4-FFF2-40B4-BE49-F238E27FC236}">
                <a16:creationId xmlns:a16="http://schemas.microsoft.com/office/drawing/2014/main" id="{8CABA9D9-8521-45B8-8CEA-ED9DDB0B44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8" y="0"/>
            <a:ext cx="101695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FFA81-1450-4B14-9195-D6BCE0C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5716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4">
            <a:extLst>
              <a:ext uri="{FF2B5EF4-FFF2-40B4-BE49-F238E27FC236}">
                <a16:creationId xmlns:a16="http://schemas.microsoft.com/office/drawing/2014/main" id="{0DDF1DFE-815C-4ADD-98EA-DE4459F0CD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" y="0"/>
            <a:ext cx="119475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62ADA-B977-4E60-A2C0-BA64CBA5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5193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86BF-15AB-4DAB-A8B3-0885E228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 dirty="0">
                <a:solidFill>
                  <a:srgbClr val="3380E6"/>
                </a:solidFill>
                <a:latin typeface="Arial" panose="020B0604020202020204" pitchFamily="34" charset="0"/>
              </a:rPr>
              <a:t>Filtering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881D-0848-4FC1-BBD3-3AF3BCD02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streams can be used to simplify programming tasks that you learned in Chapter 5]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Another common intermediate stream operation is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filtering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elements to select those that match a condition—known as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predicate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the following code selects the even integers in the range 1–10, multiplies each by 3 and sums the results: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total 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x &lt;=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x++) {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(x %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{ </a:t>
            </a:r>
            <a:r>
              <a:rPr lang="en-US" sz="2000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// if x is even</a:t>
            </a:r>
            <a:br>
              <a:rPr lang="en-US" sz="2000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total += x *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    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}                       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                                                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17.7 reimplements this loop using streams</a:t>
            </a:r>
          </a:p>
          <a:p>
            <a:pPr marL="109537" marR="3600" lvl="0" indent="0" rtl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FC3BD-075E-42EA-ABAA-D5C6E16E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0695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5">
            <a:extLst>
              <a:ext uri="{FF2B5EF4-FFF2-40B4-BE49-F238E27FC236}">
                <a16:creationId xmlns:a16="http://schemas.microsoft.com/office/drawing/2014/main" id="{D5396ADB-22A2-4A2C-B0ED-0DD019E47F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0"/>
            <a:ext cx="11863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8597-6E75-40DB-9DB0-391C1EE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963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E5FF-9CA9-4648-A8DD-4458D69B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BB67D-D4FC-4859-960B-878B7DE1F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10–13 performs four chained method calls: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10 creates the data source—an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the closed range 1 through 10.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11, which we’ll discuss in detail momentarily, filters the stream’s elements by selecting only the elements that are divisible by 2 (that is, the even integers), producing a stream of the even integers from 2, 4, 6, 8 and 10.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12 maps each element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in the stream to that element times 3, producing a stream of the even integers from 6, 12, 18, 24 and 30.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13 reduces the stream to the sum of its elements (90).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new feature here is the filtering operation in line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D939-4B0C-4AA4-8D7F-554FEAD5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94871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CCE5-976C-4F14-AA94-A507D0A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60DB3-D723-4F82-AC97-927E5C7B9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filter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as its argument a method that takes one parameter and returns 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result 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a given element, that element is included in the resulting stream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lambda in line 11 determines whether its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 is divisible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(that is, the remainder after dividing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and, if so, returns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otherwise, the lambda returns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 -&gt; x %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element in the stream,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calls the method that it receives as an argument, passing to the method the current stream element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method’s return value 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corresponding element becomes part of the intermediate stream that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FCE46-EB4F-486C-95CF-F89B3999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2081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CFA-E0DB-4AE3-9C2A-2A94A71A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7F7F-B00F-453C-8CA7-DEC081C87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11 creates an intermediate stream representing only the elements that are divisible by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12 uses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create an intermediate stream representing the even integers (2, 4, 6, 8 and 10) that are multiplied by 3 (6, 12, 18, 24 and 30)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13 initiates the stream processing with a call to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combined processing steps are applied to each element, then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the total of the elements that remain in the stream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20BFF-A9B5-4C0C-B0A2-14F2BC3F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74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6">
            <a:extLst>
              <a:ext uri="{FF2B5EF4-FFF2-40B4-BE49-F238E27FC236}">
                <a16:creationId xmlns:a16="http://schemas.microsoft.com/office/drawing/2014/main" id="{D218B6D3-0967-4D6F-B8D3-F12DAABDA1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11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B983-FC40-43A5-A851-6EF1F09A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2886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DBD4-B7B8-4B78-9899-AC3CD8B9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5C6D6-18D2-45DD-A736-3C8F20A83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shown in this example could have been implemented by using only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Exercise 17.18 asks you to eliminate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operation.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10C23-3319-432B-9AF6-93E2EA28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041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6">
            <a:extLst>
              <a:ext uri="{FF2B5EF4-FFF2-40B4-BE49-F238E27FC236}">
                <a16:creationId xmlns:a16="http://schemas.microsoft.com/office/drawing/2014/main" id="{37B7056D-685E-4FA6-B058-74C12C749D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8" y="0"/>
            <a:ext cx="116284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8D375-CC8C-4D6F-B947-668CACD5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37707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C38D-61F6-457A-9E55-3AFC92CD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EE23D-9550-4830-83C1-178F09106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Each new stream is simply an object representing the processing steps that have been specified to that point in the pipeline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Chaining intermediate-operation method calls adds to the set of processing steps to perform on each stream element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last stream object in the stream pipeline contains all the processing steps to perform on each stream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2E965-554B-4075-8E8D-D05DE8C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3748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7F5D-FBD7-4C86-B48E-5A13245D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A7ED7-20AF-400B-80AC-48355311D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you initiate a stream pipeline with a terminal operation, the intermediate operations’ processing steps are applied for a given stream element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they are applied to the next stream element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the stream pipeline in Fig. 17.7 operates as follows:</a:t>
            </a:r>
          </a:p>
          <a:p>
            <a:pPr marR="3600" lvl="1"/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element</a:t>
            </a:r>
          </a:p>
          <a:p>
            <a:pPr marR="3600" lvl="1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If the element is an even integer</a:t>
            </a:r>
          </a:p>
          <a:p>
            <a:pPr marR="3600" lvl="1"/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Multiply the element by 3 and add the result to the total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797B2-94B5-4F6A-B06C-28152237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43217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852F-4B63-46E1-BB09-17918542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54F53-8D58-4A6A-8939-C515320A9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a modified version of Fig. 17.7’s stream pipeline in which each lambda displays the intermediate operation’s name and the current stream element’s value: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.filter(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x -&gt; 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"%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nfilter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: %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d%n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x);</a:t>
            </a:r>
          </a:p>
          <a:p>
            <a:pPr lvl="1"/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%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})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x -&gt; 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"map: 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+ x);</a:t>
            </a:r>
          </a:p>
          <a:p>
            <a:pPr lvl="1"/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})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EEBCD-8E5E-455A-B687-993AA40C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99917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DE5B-8DBF-4CBE-905E-D50C1FF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97E9-F280-4CE0-A044-277FCEDC2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modified pipeline’s output (we added the comments) shows that each even integer’s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step is applied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next stream element’s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step: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1 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  <a:p>
            <a:pPr marR="0" lvl="2" rtl="0"/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2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map: 2</a:t>
            </a:r>
          </a:p>
          <a:p>
            <a:pPr marR="0" lvl="2" rtl="0"/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3 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  <a:p>
            <a:pPr marR="0" lvl="2" rtl="0"/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4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map: 4</a:t>
            </a:r>
          </a:p>
          <a:p>
            <a:pPr marL="630238" marR="0" lvl="2" indent="0" rtl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5 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F2C47-68EA-47B7-BE59-BD1F733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6498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B4B6-4A3D-43B6-853F-572F998A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9633-A5B5-4D80-8B45-E2380D4C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6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map: 6</a:t>
            </a:r>
          </a:p>
          <a:p>
            <a:pPr marR="0" lvl="2" rtl="0"/>
            <a:endParaRPr lang="en-US" b="0" i="0" u="none" strike="noStrike" baseline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7 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  <a:p>
            <a:pPr marR="0" lvl="2" rtl="0"/>
            <a:endParaRPr lang="en-US" b="0" i="0" u="none" strike="noStrike" baseline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8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map: 8</a:t>
            </a:r>
          </a:p>
          <a:p>
            <a:pPr marR="0" lvl="2" rtl="0"/>
            <a:endParaRPr lang="en-US" b="0" i="0" u="none" strike="noStrike" baseline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9 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  <a:p>
            <a:pPr marR="0" lvl="2" rtl="0"/>
            <a:endParaRPr lang="en-US" b="0" i="0" u="none" strike="noStrike" baseline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10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map: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3B68E-B5A4-4C0C-889A-EAEEC55F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5326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BE63-7D48-47C6-AB55-C9AFBD33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A7CE-35DD-4671-ADEB-A464431EF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the odd elements,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step was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performed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step returns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element’s remaining processing steps are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ignored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because that element is not included in the results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(This version of Fig. 17.7 is located in a subfolder with that example.)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C145-1233-4CF4-B0BA-94D36622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78517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C187-659E-4973-849B-BD7B3D6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17.6  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Method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523C-AF39-488E-B62D-652C317A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1648"/>
            <a:ext cx="10972800" cy="4525962"/>
          </a:xfrm>
        </p:spPr>
        <p:txBody>
          <a:bodyPr>
            <a:normAutofit fontScale="92500"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streams can be used to simplify programming tasks that you learned in Chapter 6, Methods: A Deeper Look.]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 lambda that simply calls another method, you can replace the lambda with that method’s name—known as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method reference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converts a method reference into an appropriate lambda expression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Like Fig. 6.6, Fig. 17.8 uses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Secure-Random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obtain random numbers in the range 1–6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program uses streams to create the random values and method references to help display the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walk through the code in Sections 17.6.1–17.6.4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9D16A-94F0-4BC7-ACCC-630C3B54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63403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7">
            <a:extLst>
              <a:ext uri="{FF2B5EF4-FFF2-40B4-BE49-F238E27FC236}">
                <a16:creationId xmlns:a16="http://schemas.microsoft.com/office/drawing/2014/main" id="{4E1A7A95-2361-4C00-B278-CEC7E61B94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D575C-CFC8-4BA1-9D46-3A2DB75A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90189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8">
            <a:extLst>
              <a:ext uri="{FF2B5EF4-FFF2-40B4-BE49-F238E27FC236}">
                <a16:creationId xmlns:a16="http://schemas.microsoft.com/office/drawing/2014/main" id="{E6875C3D-15BD-430D-82AA-819EEE9F92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EA907-036A-4F3B-8D45-9D673121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7966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9">
            <a:extLst>
              <a:ext uri="{FF2B5EF4-FFF2-40B4-BE49-F238E27FC236}">
                <a16:creationId xmlns:a16="http://schemas.microsoft.com/office/drawing/2014/main" id="{71702A12-7E16-4594-A7A9-6F56B5B0F8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4002D-9E65-4038-96AD-944F4EA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58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7">
            <a:extLst>
              <a:ext uri="{FF2B5EF4-FFF2-40B4-BE49-F238E27FC236}">
                <a16:creationId xmlns:a16="http://schemas.microsoft.com/office/drawing/2014/main" id="{1F25C36E-2E03-4DE7-8001-69E1E9563B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75"/>
            <a:ext cx="12192000" cy="63928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84EA4-ACCE-4428-844B-581022F3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0175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562-4F1D-427E-A266-CA9970C8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17.6.1 Creating an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of Random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7D1E-97D6-458B-BCFA-E48F4D7D9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SecureRandom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ints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random numbers</a:t>
            </a:r>
          </a:p>
          <a:p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randomNumbers.ints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source with the specified number of random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in the range starting with the first argument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up to, but not including, the second argument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line 12 produces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random integers in the range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CB473-4CE8-40E1-9994-55DAE3C3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7325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F31-5D89-4793-B626-846D7A4F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17.6.2 Performing a Task on Each Stream Element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forEach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a Method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A99C-22E8-481C-AA27-0CB6E89CD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Next, line 13 of the stream pipeline uses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(a terminal- operation) to perform a task on each stream element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receives as its argument a method that takes one parameter and performs a task using the parameter’s value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argument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this case is a method reference—a shorthand notation for a lambda that calls the specified method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System.out::println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14D1B-8088-4269-A108-0D8EC51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30209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DF4-5016-41ED-9DA2-B3D8DB44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17.6.2 Performing a Task on Each Stream Element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forEach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a Method Reference (cont._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A592-A132-4849-A20E-5335885FB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method reference of the following form is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bound instance method reference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—“bound” means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to the left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be used to call the instance method to the right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b="0" i="1" u="none" strike="noStrike" baseline="0" dirty="0" err="1">
                <a:solidFill>
                  <a:srgbClr val="000000"/>
                </a:solidFill>
                <a:latin typeface="AGaramond" pitchFamily="50" charset="0"/>
              </a:rPr>
              <a:t>objectName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AGaramond" pitchFamily="50" charset="0"/>
              </a:rPr>
              <a:t>instanceMethodName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converts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into a one-parameter lambda like the following that passes the lambda’s argument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(x)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of lines 12–13 is equivalent to the following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loop:</a:t>
            </a:r>
          </a:p>
          <a:p>
            <a:pPr lvl="1"/>
            <a:r>
              <a:rPr lang="nn-NO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nn-NO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i = </a:t>
            </a:r>
            <a:r>
              <a:rPr lang="nn-NO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i &lt;= </a:t>
            </a:r>
            <a:r>
              <a:rPr lang="nn-NO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i++) 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randomNumbers.nextInt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3079-8D95-4368-95ED-C5441420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7767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C739-F589-4408-9DD7-7DC00404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17.6.3 Mapping Integers to String Objects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mapToObj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D21BE-FF20-4C51-802E-A31CBC99F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16–19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 numbers =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randomNumbers.ints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Collectors.joining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 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10 random integers in the range 1–6 separated by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5727-E413-409F-8A64-D687E4FC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40884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365-4E10-4E86-818A-21E8940F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17.6.3 Mapping Integers to String Objects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mapToObj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C0C2-04BE-4CA1-AB09-B32E34666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pipeline performs three chained method calls: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17 creates the data source—an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10 random integers from 1–6.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18 maps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representation, resulting in an intermediate stream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s.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we’ve used previously returns another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To map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s, we use instead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enables you to map from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a stream of reference-type elements-. Like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expects a one-parameter method that returns a result. In this example,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 is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reference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form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ClassName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staticMethodName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The compiler converts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(which returns its argument’s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representation) into a one-parameter lambda that calls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passing the current stream element as an argument, as in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String.valueOf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(x)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19, which we discuss in more detail in Section 17.6.4, uses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terminal operation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concatenate all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s, separating each from the next with a space.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form of reduction because it returns one object—in this case,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20 then displays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A3E0F-46C6-414A-A178-F886E8BA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12043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DBE3-C359-41BE-AD3F-DBE3B86F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17.6.4 Concatenating Strings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collect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DE5F-19A6-4B01-98AC-E8C7825FC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line 19 of Fig. 17.8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terminal operation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uses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gather the stream’s elements into a single object—often a collection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 to a reduction, but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an object containing the stream’s elements, whereas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a single value of the stream’s element type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example, we use a predefined collector returned by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joining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collector creates a concatenated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of the stream’s elements, appending each element to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separated from the previous element by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joining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method’s argument (in this case, a space)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then returns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discuss other collectors throughout this chapter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7DAB8-5C63-4E07-8F4D-7E638FAE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1936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4B6-3E55-4374-BAF2-A2C62E57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17.7  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8DFA-E0AE-46F9-89DA-F0A66E9AB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lambdas and streams can be used to simplify programming tasks like those you learned in Chapter 7.]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17.9 demonstrates additional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 on streams created from arrays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techniques shown in this and the prior examples also apply to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LongStream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DoubleStream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values, respectively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walk through the code in Sections 17.7.1–17.7.4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E6C0-DAB5-4DD0-86DC-56AA1DDB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11835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0">
            <a:extLst>
              <a:ext uri="{FF2B5EF4-FFF2-40B4-BE49-F238E27FC236}">
                <a16:creationId xmlns:a16="http://schemas.microsoft.com/office/drawing/2014/main" id="{30843014-190F-4B28-B955-7ACFA997DC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67FE-6FCB-4F76-9B43-EDB70751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4097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1">
            <a:extLst>
              <a:ext uri="{FF2B5EF4-FFF2-40B4-BE49-F238E27FC236}">
                <a16:creationId xmlns:a16="http://schemas.microsoft.com/office/drawing/2014/main" id="{2CA6831A-2BD6-4D4C-88D2-4600F43095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27C37-DBC7-4F39-A6E1-E95A30BD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69242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2">
            <a:extLst>
              <a:ext uri="{FF2B5EF4-FFF2-40B4-BE49-F238E27FC236}">
                <a16:creationId xmlns:a16="http://schemas.microsoft.com/office/drawing/2014/main" id="{A3F81A25-EE7D-480F-A733-CB48016E03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09E3-2189-4ADE-BB9B-C65EF3FF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797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8">
            <a:extLst>
              <a:ext uri="{FF2B5EF4-FFF2-40B4-BE49-F238E27FC236}">
                <a16:creationId xmlns:a16="http://schemas.microsoft.com/office/drawing/2014/main" id="{28D6CC02-38B2-494C-9E86-203873BB32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0"/>
            <a:ext cx="93472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D44D-E520-4A01-8A45-2441A0B8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21040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3">
            <a:extLst>
              <a:ext uri="{FF2B5EF4-FFF2-40B4-BE49-F238E27FC236}">
                <a16:creationId xmlns:a16="http://schemas.microsoft.com/office/drawing/2014/main" id="{E11C82DD-D031-4B28-8E69-E7B2C43B1C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8" y="0"/>
            <a:ext cx="97488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53FE6-115F-4864-9ABB-E2DE963A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7919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D248-8156-4120-A33C-25E15CA9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17.7.1 Creating an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Displaying Its Values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BE73-108A-4A14-B7D3-3AA1B5C71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14) receives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 argument and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processing the array’s 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14–16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Collectors.joining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 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displays the stream’s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line 14 creates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array, then lines 15–16 use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as shown Fig. 17.8 to obtain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of the stream’s elements separated by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9E5E1-5693-42F2-9FD2-2AA1F905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5713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EE30-50D8-4818-B513-8B9E9DD3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17.7.1 Creating an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Displaying Its Values (cont.)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545E0-2DD4-491E-9309-C7B8D1D34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example repeatedly creates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using: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might think that we could simply store the stream and reuse it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However, once a stream pipeline is processed with a terminal operation,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cannot be reused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it does not maintain a copy of the original data source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C618-A8E2-47FB-9174-45492DF0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82441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1403-F62D-45D2-9552-F68FCAF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17.7.2 Terminal Operations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count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min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max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sum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average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800F-BE84-486A-BE5D-643F425C4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provides various terminal operations for common stream reductions on streams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values: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count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19) returns the number of elements in the stream.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min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21) returns an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possibly containing the smallest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the stream. For any stream, it’s possible that there are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no elements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the stream. Returning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enables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return the minimum value if the stream contains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at least one element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In this example, we know the stream has 10 elements, so we call 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getAsInt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to obtain the minimum value. If there were no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elements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would not contain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getAsInt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would throw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NoSuchElementException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To prevent this, you can instead call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orElse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value if there is one, or the value you pass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orElse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otherwise.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CA68E-F47B-4CA8-B636-D10BB586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42568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28F7-C6B5-4379-BB79-8DEBE46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17.7.2 Terminal Operations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count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min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max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sum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average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71586-1CF8-457B-B695-30CBA9088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1" rtl="0"/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max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23) returns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possibly containing the largest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the stream. Again, we call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getAsInt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to get the largest value, because we know this stream contains elements.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24) returns the sum of all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the stream.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average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26) returns an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possibly containing the average of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the stream as a value of type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In this example, we know the stream has elements, so we call 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Optional-Double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getAsDouble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to obtain the average. If there were no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elements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would not contain the average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getAsDouble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would throw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NoSuchElementException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As with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to prevent this exception, you can instead call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orElse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value if there is one, or the value you pass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orElse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otherwise.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FC1B1-AB3F-4054-A6C9-64D63EFC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31966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3899-46F9-4DA6-8EF4-F2A211B8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17.7.2 Terminal Operations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count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min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max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sum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average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55ADD-693A-4AD4-9716-B0F1E24A2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also provides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performs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count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average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one pass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elements and returns the results as an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IntSummaryStatistics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Provides a significant performance boost over reprocessing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repeatedly for each individual operation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object has methods for obtaining each result and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that summarizes all the results</a:t>
            </a:r>
          </a:p>
          <a:p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());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the array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Fig. 17.9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{count=10, sum=55, min=1, average=5.500000, max=10}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17CB4-0D87-43AB-B273-50BE0E86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88518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210F-6C0D-49DC-BDDC-1C2D12D8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C8CA-E4CF-4831-9B97-C51DA16DC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far, we’ve presented various predefined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reductions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define your own reductions via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method—in fact, each terminal operation discussed in Section 17.7.2 is a specialized implementation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30–31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.reduce(</a:t>
            </a:r>
            <a:r>
              <a:rPr lang="es-E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(x, y) -&gt; x + y)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shows how to total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using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rather than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9D82-0E16-47B3-A318-08FF5326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50705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2FE7-053E-496B-82FA-4A00577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369E4-FF03-424A-94AB-F17D3B348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70628"/>
            <a:ext cx="10972800" cy="4525962"/>
          </a:xfrm>
        </p:spPr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first argument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is the operation’s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identity 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—a value that, when combined with any stream element (using the lambda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second argument), produces the element’s original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when summing the elements, the identity value is 0, because any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added to 0 results in the original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Similarly, when getting the product of the elements the identity value is 1, because any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multiplied by 1 results in the original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second argument is a method that receives two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(representing the left and right operands of a binary operator), performs a calculation with the values and returns the result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 with two or more parameters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enclose them in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FB04-0ECB-4ADD-818A-483B297B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32248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4">
            <a:extLst>
              <a:ext uri="{FF2B5EF4-FFF2-40B4-BE49-F238E27FC236}">
                <a16:creationId xmlns:a16="http://schemas.microsoft.com/office/drawing/2014/main" id="{37CD6F5A-13A2-4BFB-9605-BC86CED9D0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88"/>
            <a:ext cx="12192000" cy="624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39DFF-814A-4B2D-A8BD-864A466D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12724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B172-805C-4D6D-9E0F-8C66B864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3099-27B0-4226-A6A5-BF84C162C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stream’s elements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3 10 6 1 4 8 2 5 9 7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reduction’s evaluation proceeds as follows: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0 + 3 --&gt; 3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 + 10 --&gt; 13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13 + 6 --&gt; 19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19 + 1 --&gt; 20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20 + 4 --&gt; 24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24 + 8 --&gt; 32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32 + 2 --&gt; 34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34 + 5 --&gt; 39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39 + 9 --&gt; 48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48 + 7 --&gt; 55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Notice that the first calculation uses the identity value (0) as the left operand and each subsequent calculation uses the result of the prior calculation as the left operand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reduction process continues producing a running total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until they’ve all been used, at which point the final sum is returned.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F614B-5A91-4C0A-B64E-9A29A809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43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9">
            <a:extLst>
              <a:ext uri="{FF2B5EF4-FFF2-40B4-BE49-F238E27FC236}">
                <a16:creationId xmlns:a16="http://schemas.microsoft.com/office/drawing/2014/main" id="{7BDB0FFB-ED2D-40C7-A60D-0A7E06B48A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" y="0"/>
            <a:ext cx="119316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C5BFC-2563-4E6C-A320-EECE62B7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5411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A6B-54A8-440A-8327-F57B993B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25D78-49D7-4699-BDD0-8F3307D57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Calculating the Product of the Values with Method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35–36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.reduce((x, y) -&gt; x * y).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getAsInt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uses the one-argument version of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that, if the stream has elements, contains the product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values; otherwise,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does not contain a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97B9E-89D8-4622-B418-79006C66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14843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7EA5-4DCD-4CE1-B415-E701B993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13F7-357E-4323-9A00-D9D28E8B5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stream’s elements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3 10 6 1 4 8 2 5 9 7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reduction’s evaluation proceeds as follows: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 * 10 --&gt; 30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30 * 6 --&gt; 180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180 * 1 --&gt; 180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180 * 4 --&gt; 720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720 * 8 --&gt; 5,760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5,760 * 2 --&gt; 11,520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11,520 * 5 --&gt; 57,600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57,600 * 9 --&gt; 518,400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518,400 * 7 --&gt; 3,628,800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75BAF-C16C-4DD7-9B98-9C95A18F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89984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563-1DA3-4816-8912-9228B866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9C66-A0C0-461F-930F-50BA5D8A1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process continues producing a running product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until they’ve all been used, at which point the final product is returned.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could have used the two-parameter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method, as in: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.reduce(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LucidaSansTypewriter" pitchFamily="49" charset="0"/>
              </a:rPr>
              <a:t>1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(x, y) -&gt; x * y)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However, if the stream were empty, this version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would return the identity value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would not be the expected result for an empty stream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DD72B-C02C-4D60-9CD9-80968137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22410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536-034C-4122-BBED-B4E10998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95D2-0EDE-4043-A44C-E0684B825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1648"/>
            <a:ext cx="109728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Summing the Squares of the Values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consider summing the squares of the stream’s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implementing your stream pipelines, it’s helpful to break down the processing steps into easy-to-understand tasks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Summing the squares of the stream’s elements requires two distinct tasks: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squaring the value of each stream element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summing the resulting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2D49-E2D6-4FD3-AF76-3F8345A6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43872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9BFC-D274-40BB-9E4B-2DF90971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FD6D0-7C95-4777-9707-8A664FCB7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Rather than defining this with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call, the stream pipeline in lines 40–42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.map(x -&gt; x * x)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.sum());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to compose the sum-of-squares operation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produces a new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original element’s squares, then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totals the resulting stream’s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214B9-2C77-40CB-B2A3-788DB5D6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71809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6FFA-1081-4FF7-989E-DD16FE76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17.7.4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2C31-AD83-44AF-B9B0-C5AD42520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Section 7.15, you learned how to sort arrays with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sort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of 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also may sort the elements of a stream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46–49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.sorted()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Collectors.joining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 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sorts the stream’s elements and displays each value followed by a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D9648-50F8-458B-AE3E-39115B6D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44864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817-0DE6-4896-A468-A7BB354A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17.7.4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A8F6-3A68-4C11-91F3-977506223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intermediate operation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orders the elements of the stream into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ascending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order by default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Like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lazy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operation that’s performed only when a terminal operation initiates the stream pipeline’s processing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DDB1D-7C92-4A5B-881E-293DB115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58112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D5FA-3135-48DE-9E0F-1C0E5EAD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17.8  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C33D-081C-486A-90EF-1E6D30025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requires the interface concepts introduced in Sections 10.9–10.10.]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Section 10.10 introduced Java SE 8’s enhanced interface features—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methods—and discussed the concept of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interface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—an interface that contains exactly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(and may also contain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Such interfaces are also known as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single abstract method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(SAM) interfaces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interfaces are used extensively in functional-style Java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E72E1-AD89-4F5D-99F5-B8969BBA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92906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3306-A99D-4DC7-89FF-7E9883B0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17.8  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Functional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ADD28-A490-4771-AF09-CBCBB8CD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programmers work with so-called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pure functions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have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referential transparency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—that is, they: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depend only on their parameters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have no side-effects and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 not maintain any state.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Pure functions are methods that implement functional interfaces—typically defined as lambdas, like those you’ve seen so far in this chapter’s examples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State changes occur by passing data from method to method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 data is shared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16622-A219-4F52-88A1-7007FB50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00475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5">
            <a:extLst>
              <a:ext uri="{FF2B5EF4-FFF2-40B4-BE49-F238E27FC236}">
                <a16:creationId xmlns:a16="http://schemas.microsoft.com/office/drawing/2014/main" id="{5A60109E-B13F-47F6-83A1-33BB5DAF3E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0"/>
            <a:ext cx="12192000" cy="2819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BDA27-3DEE-40A6-BA4D-C7850830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243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JHTP11_16</Template>
  <TotalTime>953</TotalTime>
  <Words>12601</Words>
  <Application>Microsoft Office PowerPoint</Application>
  <PresentationFormat>Widescreen</PresentationFormat>
  <Paragraphs>1104</Paragraphs>
  <Slides>208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208</vt:i4>
      </vt:variant>
    </vt:vector>
  </HeadingPairs>
  <TitlesOfParts>
    <vt:vector size="223" baseType="lpstr">
      <vt:lpstr>AGaramond</vt:lpstr>
      <vt:lpstr>Arial</vt:lpstr>
      <vt:lpstr>Calibri</vt:lpstr>
      <vt:lpstr>Cambria</vt:lpstr>
      <vt:lpstr>Goudy Sans Medium</vt:lpstr>
      <vt:lpstr>Lucida Console</vt:lpstr>
      <vt:lpstr>Lucida Sans Typewriter</vt:lpstr>
      <vt:lpstr>Lucida Sans Unicode</vt:lpstr>
      <vt:lpstr>LucidaSansTypewriter</vt:lpstr>
      <vt:lpstr>Times New Roman</vt:lpstr>
      <vt:lpstr>Verdana</vt:lpstr>
      <vt:lpstr>Wingdings</vt:lpstr>
      <vt:lpstr>Wingdings 2</vt:lpstr>
      <vt:lpstr>Wingdings 3</vt:lpstr>
      <vt:lpstr>Concourse</vt:lpstr>
      <vt:lpstr>Chapter 17 Lambdas and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17.1  Introduction</vt:lpstr>
      <vt:lpstr>PowerPoint Presentation</vt:lpstr>
      <vt:lpstr>17.1  Introduction (cont.)</vt:lpstr>
      <vt:lpstr>PowerPoint Presentation</vt:lpstr>
      <vt:lpstr>PowerPoint Presentation</vt:lpstr>
      <vt:lpstr>PowerPoint Presentation</vt:lpstr>
      <vt:lpstr>PowerPoint Presentation</vt:lpstr>
      <vt:lpstr>17.2  Streams and Reduction</vt:lpstr>
      <vt:lpstr>17.2.1 Summing the Integers from 1 through 10 with a for Loop</vt:lpstr>
      <vt:lpstr>17.2.2 External Iteration with for Is Error Prone </vt:lpstr>
      <vt:lpstr>17.2.2 External Iteration with for Is Error Prone (cont.)</vt:lpstr>
      <vt:lpstr>17.2.3 Summing with a Stream and Reduction</vt:lpstr>
      <vt:lpstr>PowerPoint Presentation</vt:lpstr>
      <vt:lpstr>17.2.3 Summing with a Stream and Reduction (cont.)</vt:lpstr>
      <vt:lpstr>PowerPoint Presentation</vt:lpstr>
      <vt:lpstr>17.2.3 Summing with a Stream and Reduction (cont.)</vt:lpstr>
      <vt:lpstr>17.2.3 Summing with a Stream and Reduction (cont.)</vt:lpstr>
      <vt:lpstr>17.2.3 Summing with a Stream and Reduction (cont.)</vt:lpstr>
      <vt:lpstr>17.2.3 Summing with a Stream and Reduction (cont.)</vt:lpstr>
      <vt:lpstr>17.2.4 Internal Iteration </vt:lpstr>
      <vt:lpstr>17.2.4 Internal Iteration (cont.)</vt:lpstr>
      <vt:lpstr>PowerPoint Presentation</vt:lpstr>
      <vt:lpstr>PowerPoint Presentation</vt:lpstr>
      <vt:lpstr>17.3  Mapping and Lambdas</vt:lpstr>
      <vt:lpstr>17.3  Mapping and Lambdas (cont.)</vt:lpstr>
      <vt:lpstr>PowerPoint Presentation</vt:lpstr>
      <vt:lpstr>17.3  Mapping and Lambdas (cont.)</vt:lpstr>
      <vt:lpstr>17.3  Mapping and Lambdas (cont.)</vt:lpstr>
      <vt:lpstr>17.3.1 Lambda Expressions</vt:lpstr>
      <vt:lpstr>17.3.1 Lambda Expressions (cont.)</vt:lpstr>
      <vt:lpstr>PowerPoint Presentation</vt:lpstr>
      <vt:lpstr>17.3.2 Lambda Syntax</vt:lpstr>
      <vt:lpstr>17.3.2 Lambda Syntax (cont.)</vt:lpstr>
      <vt:lpstr>17.3.2 Lambda Syntax (cont.)</vt:lpstr>
      <vt:lpstr>17.3.2 Lambda Syntax (cont.)</vt:lpstr>
      <vt:lpstr>17.3.2 Lambda Syntax (cont.)</vt:lpstr>
      <vt:lpstr>17.3.3 Intermediate and Terminal Operations</vt:lpstr>
      <vt:lpstr>17.3.3 Intermediate and Terminal Operations (cont.)</vt:lpstr>
      <vt:lpstr>PowerPoint Presentation</vt:lpstr>
      <vt:lpstr>17.3.3 Intermediate and Terminal Operations (cont.)</vt:lpstr>
      <vt:lpstr>PowerPoint Presentation</vt:lpstr>
      <vt:lpstr>PowerPoint Presentation</vt:lpstr>
      <vt:lpstr>17.4  Filtering </vt:lpstr>
      <vt:lpstr>PowerPoint Presentation</vt:lpstr>
      <vt:lpstr>17.4  Filtering (cont.)</vt:lpstr>
      <vt:lpstr>17.4  Filtering (cont.)</vt:lpstr>
      <vt:lpstr>17.4  Filtering (cont.)</vt:lpstr>
      <vt:lpstr>PowerPoint Presentation</vt:lpstr>
      <vt:lpstr>17.4  Filtering (cont.)</vt:lpstr>
      <vt:lpstr>17.5  How Elements Move Through Stream Pipelines</vt:lpstr>
      <vt:lpstr>17.5  How Elements Move Through Stream Pipelines (cont.)</vt:lpstr>
      <vt:lpstr>17.5  How Elements Move Through Stream Pipelines (cont.)</vt:lpstr>
      <vt:lpstr>17.5  How Elements Move Through Stream Pipelines (cont.)</vt:lpstr>
      <vt:lpstr>17.5  How Elements Move Through Stream Pipelines (cont.)</vt:lpstr>
      <vt:lpstr>17.5  How Elements Move Through Stream Pipelines (cont.)</vt:lpstr>
      <vt:lpstr>17.6  Method References</vt:lpstr>
      <vt:lpstr>PowerPoint Presentation</vt:lpstr>
      <vt:lpstr>PowerPoint Presentation</vt:lpstr>
      <vt:lpstr>PowerPoint Presentation</vt:lpstr>
      <vt:lpstr>17.6.1 Creating an IntStream of Random Values</vt:lpstr>
      <vt:lpstr>17.6.2 Performing a Task on Each Stream Element with forEach and a Method Reference</vt:lpstr>
      <vt:lpstr>17.6.2 Performing a Task on Each Stream Element with forEach and a Method Reference (cont._</vt:lpstr>
      <vt:lpstr>17.6.3 Mapping Integers to String Objects with mapToObj  </vt:lpstr>
      <vt:lpstr>17.6.3 Mapping Integers to String Objects with mapToObj (cont.)</vt:lpstr>
      <vt:lpstr>17.6.4 Concatenating Strings with collect </vt:lpstr>
      <vt:lpstr>17.7  IntStream Operations</vt:lpstr>
      <vt:lpstr>PowerPoint Presentation</vt:lpstr>
      <vt:lpstr>PowerPoint Presentation</vt:lpstr>
      <vt:lpstr>PowerPoint Presentation</vt:lpstr>
      <vt:lpstr>PowerPoint Presentation</vt:lpstr>
      <vt:lpstr>17.7.1 Creating an IntStream and Displaying Its Values  </vt:lpstr>
      <vt:lpstr>17.7.1 Creating an IntStream and Displaying Its Values (cont.)  </vt:lpstr>
      <vt:lpstr>17.7.2 Terminal Operations count, min, max, sum and average </vt:lpstr>
      <vt:lpstr>17.7.2 Terminal Operations count, min, max, sum and average (cont.) </vt:lpstr>
      <vt:lpstr>17.7.2 Terminal Operations count, min, max, sum and average (cont.) </vt:lpstr>
      <vt:lpstr>17.7.3 Terminal Operation reduce </vt:lpstr>
      <vt:lpstr>17.7.3 Terminal Operation reduce (cont.)</vt:lpstr>
      <vt:lpstr>PowerPoint Presentation</vt:lpstr>
      <vt:lpstr>17.7.3 Terminal Operation reduce (cont.)</vt:lpstr>
      <vt:lpstr>17.7.3 Terminal Operation reduce (cont.)</vt:lpstr>
      <vt:lpstr>17.7.3 Terminal Operation reduce (cont.)</vt:lpstr>
      <vt:lpstr>17.7.3 Terminal Operation reduce (cont.)</vt:lpstr>
      <vt:lpstr>17.7.3 Terminal Operation reduce (cont.)</vt:lpstr>
      <vt:lpstr>17.7.3 Terminal Operation reduce (cont.)</vt:lpstr>
      <vt:lpstr>17.7.4 Sorting IntStream Values</vt:lpstr>
      <vt:lpstr>17.7.4 Terminal Operation reduce (cont.)</vt:lpstr>
      <vt:lpstr>17.8  Functional Interfaces</vt:lpstr>
      <vt:lpstr>17.8  Functional Interfaces (cont.)</vt:lpstr>
      <vt:lpstr>PowerPoint Presentation</vt:lpstr>
      <vt:lpstr>17.8  Functional Interfaces (cont.)</vt:lpstr>
      <vt:lpstr>PowerPoint Presentation</vt:lpstr>
      <vt:lpstr>PowerPoint Presentation</vt:lpstr>
      <vt:lpstr>PowerPoint Presentation</vt:lpstr>
      <vt:lpstr>17.8  Functional Interfaces (cont.)</vt:lpstr>
      <vt:lpstr>17.9  Lambdas: A Deeper Look</vt:lpstr>
      <vt:lpstr>17.9  Lambdas: A Deeper Look (cont.)</vt:lpstr>
      <vt:lpstr>17.9  Lambdas: A Deeper Look (cont.)</vt:lpstr>
      <vt:lpstr>17.9  Lambdas: A Deeper Look (cont.)</vt:lpstr>
      <vt:lpstr>17.9  Lambdas: A Deeper Look (cont.)</vt:lpstr>
      <vt:lpstr>17.10  Stream&lt;Integer&gt; Manipulations </vt:lpstr>
      <vt:lpstr>PowerPoint Presentation</vt:lpstr>
      <vt:lpstr>PowerPoint Presentation</vt:lpstr>
      <vt:lpstr>PowerPoint Presentation</vt:lpstr>
      <vt:lpstr>PowerPoint Presentation</vt:lpstr>
      <vt:lpstr>17.10  Stream&lt;Integer&gt; Manipulations (cont.)</vt:lpstr>
      <vt:lpstr>17.10.1 Creating a Stream&lt;Integer&gt; </vt:lpstr>
      <vt:lpstr>17.10.2 Sorting a Stream and Collecting the Results </vt:lpstr>
      <vt:lpstr>17.10.2 Sorting a Stream and Collecting the Results (cont.)</vt:lpstr>
      <vt:lpstr>17.10.2 Sorting a Stream and Collecting the Results (cont.)</vt:lpstr>
      <vt:lpstr>17.10.2 Sorting a Stream and Collecting the Results (cont.)</vt:lpstr>
      <vt:lpstr>17.10.3 Filtering a Stream and Storing the Results for Later Use </vt:lpstr>
      <vt:lpstr>17.10.4 Filtering and Sorting a Stream and Collecting the Results </vt:lpstr>
      <vt:lpstr>PowerPoint Presentation</vt:lpstr>
      <vt:lpstr>17.10.5 Sorting Previously Collected Results </vt:lpstr>
      <vt:lpstr>17.11  Stream&lt;String&gt; Manipulations </vt:lpstr>
      <vt:lpstr>PowerPoint Presentation</vt:lpstr>
      <vt:lpstr>PowerPoint Presentation</vt:lpstr>
      <vt:lpstr>PowerPoint Presentation</vt:lpstr>
      <vt:lpstr>17.11.1 Mapping Strings to Uppercase </vt:lpstr>
      <vt:lpstr>17.11.1 Mapping Strings to Uppercase (cont.)</vt:lpstr>
      <vt:lpstr>17.11.2 Filtering Strings Then Sorting Them in Case-Insensitive Ascending Order</vt:lpstr>
      <vt:lpstr>17.11.2 Filtering Strings Then Sorting Them in Case-Insensitive Ascending Order (cont.)</vt:lpstr>
      <vt:lpstr>17.11.3 Filtering Strings Then Sorting Them in Case-Insensitive Descending Order</vt:lpstr>
      <vt:lpstr>17.12  Stream&lt;Employee&gt; Manipulations </vt:lpstr>
      <vt:lpstr>PowerPoint Presentation</vt:lpstr>
      <vt:lpstr>PowerPoint Presentation</vt:lpstr>
      <vt:lpstr>PowerPoint Presentation</vt:lpstr>
      <vt:lpstr>17.12.1 Creating and Displaying a List&lt;Employee&gt; </vt:lpstr>
      <vt:lpstr>17.12.1 Creating and Displaying a List&lt;Employee&gt; (cont.)</vt:lpstr>
      <vt:lpstr>PowerPoint Presentation</vt:lpstr>
      <vt:lpstr>PowerPoint Presentation</vt:lpstr>
      <vt:lpstr>PowerPoint Presentation</vt:lpstr>
      <vt:lpstr>17.12.1 Creating and Displaying a List&lt;Employee&gt; (cont.)</vt:lpstr>
      <vt:lpstr>17.12.2 Filtering Employees with Salaries in a Specified Range </vt:lpstr>
      <vt:lpstr>PowerPoint Presentation</vt:lpstr>
      <vt:lpstr>PowerPoint Presentation</vt:lpstr>
      <vt:lpstr>17.12.2 Filtering Employees with Salaries in a Specified Range (cont.) </vt:lpstr>
      <vt:lpstr>17.12.2 Filtering Employees with Salaries in a Specified Range (cont.) </vt:lpstr>
      <vt:lpstr>17.12.2 Filtering Employees with Salaries in a Specified Range (cont.) </vt:lpstr>
      <vt:lpstr>17.12.2 Filtering Employees with Salaries in a Specified Range (cont.) </vt:lpstr>
      <vt:lpstr>PowerPoint Presentation</vt:lpstr>
      <vt:lpstr>17.12.3 Sorting Employees By Multiple Fields </vt:lpstr>
      <vt:lpstr>PowerPoint Presentation</vt:lpstr>
      <vt:lpstr>17.12.3 Sorting Employees By Multiple Fields (cont.)</vt:lpstr>
      <vt:lpstr>17.12.3 Sorting Employees By Multiple Fields (cont.)</vt:lpstr>
      <vt:lpstr>PowerPoint Presentation</vt:lpstr>
      <vt:lpstr>PowerPoint Presentation</vt:lpstr>
      <vt:lpstr>17.12.3 Sorting Employees By Multiple Fields (cont.)</vt:lpstr>
      <vt:lpstr>17.12.3 Sorting Employees By Multiple Fields (cont.)</vt:lpstr>
      <vt:lpstr>17.12.4 Mapping Employees to Unique-Last-Name Strings  </vt:lpstr>
      <vt:lpstr>PowerPoint Presentation</vt:lpstr>
      <vt:lpstr>PowerPoint Presentation</vt:lpstr>
      <vt:lpstr>17.12.5 Grouping Employees By Department </vt:lpstr>
      <vt:lpstr>PowerPoint Presentation</vt:lpstr>
      <vt:lpstr>PowerPoint Presentation</vt:lpstr>
      <vt:lpstr>17.12.5 Grouping Employees By Department (cont.)</vt:lpstr>
      <vt:lpstr>17.12.5 Grouping Employees By Department (cont.)</vt:lpstr>
      <vt:lpstr>17.12.6 Counting the Number of Employees in Each Department  </vt:lpstr>
      <vt:lpstr>PowerPoint Presentation</vt:lpstr>
      <vt:lpstr>17.12.6 Counting the Number of Employees in Each Department (cont.) </vt:lpstr>
      <vt:lpstr>17.12.7 Summing and Averaging Employee Salaries  </vt:lpstr>
      <vt:lpstr>17.12.7 Counting the Number of Employees in Each Department (cont.) </vt:lpstr>
      <vt:lpstr>17.12.7 Counting the Number of Employees in Each Department (cont.) </vt:lpstr>
      <vt:lpstr>17.12.7 Counting the Number of Employees in Each Department (cont.) </vt:lpstr>
      <vt:lpstr>PowerPoint Presentation</vt:lpstr>
      <vt:lpstr>PowerPoint Presentation</vt:lpstr>
      <vt:lpstr>17.13  Creating a Stream&lt;String&gt; from a File </vt:lpstr>
      <vt:lpstr>17.13  Creating a Stream&lt;String&gt; from a File (cont.)</vt:lpstr>
      <vt:lpstr>PowerPoint Presentation</vt:lpstr>
      <vt:lpstr>PowerPoint Presentation</vt:lpstr>
      <vt:lpstr>PowerPoint Presentation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17.14  Streams of Random Values</vt:lpstr>
      <vt:lpstr>PowerPoint Presentation</vt:lpstr>
      <vt:lpstr>PowerPoint Presentation</vt:lpstr>
      <vt:lpstr>PowerPoint Presentation</vt:lpstr>
      <vt:lpstr>17.14  Streams of Random Values (cont.)</vt:lpstr>
      <vt:lpstr>17.14  Streams of Random Values (cont.)</vt:lpstr>
      <vt:lpstr>17.14  Streams of Random Values (cont.)</vt:lpstr>
      <vt:lpstr>17.14  Streams of Random Values (cont.)</vt:lpstr>
      <vt:lpstr>17.14  Streams of Random Values (cont.)</vt:lpstr>
      <vt:lpstr>17.15  Infinite Streams</vt:lpstr>
      <vt:lpstr>17.15  Streams of Random Values (cont.)</vt:lpstr>
      <vt:lpstr>17.15  Streams of Random Values (cont.)</vt:lpstr>
      <vt:lpstr>17.15  Streams of Random Values (cont.)</vt:lpstr>
      <vt:lpstr>PowerPoint Presentation</vt:lpstr>
      <vt:lpstr>17.15  Streams of Random Values (cont.)</vt:lpstr>
      <vt:lpstr>17.16  Lambda Event Handlers  </vt:lpstr>
      <vt:lpstr>17.16  Lambda Event Handlers (cont.)</vt:lpstr>
      <vt:lpstr>17.17  Additional Notes on Java SE 8 Interfaces</vt:lpstr>
      <vt:lpstr>17.17  Additional Notes on Java SE 8 Interfaces (cont.)</vt:lpstr>
      <vt:lpstr>17.17  Additional Notes on Java SE 8 Interfaces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Lambdas and Streams</dc:title>
  <dc:creator>Paul Deitel</dc:creator>
  <cp:lastModifiedBy>Ben Blanc</cp:lastModifiedBy>
  <cp:revision>13</cp:revision>
  <dcterms:created xsi:type="dcterms:W3CDTF">2017-07-15T16:35:23Z</dcterms:created>
  <dcterms:modified xsi:type="dcterms:W3CDTF">2019-03-14T03:50:35Z</dcterms:modified>
</cp:coreProperties>
</file>