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333" r:id="rId2"/>
    <p:sldId id="257" r:id="rId3"/>
    <p:sldId id="258" r:id="rId4"/>
    <p:sldId id="259" r:id="rId5"/>
    <p:sldId id="260" r:id="rId6"/>
    <p:sldId id="261" r:id="rId7"/>
    <p:sldId id="334" r:id="rId8"/>
    <p:sldId id="335" r:id="rId9"/>
    <p:sldId id="262" r:id="rId10"/>
    <p:sldId id="336" r:id="rId11"/>
    <p:sldId id="263" r:id="rId12"/>
    <p:sldId id="337" r:id="rId13"/>
    <p:sldId id="264" r:id="rId14"/>
    <p:sldId id="265" r:id="rId15"/>
    <p:sldId id="338" r:id="rId16"/>
    <p:sldId id="266" r:id="rId17"/>
    <p:sldId id="267" r:id="rId18"/>
    <p:sldId id="339" r:id="rId19"/>
    <p:sldId id="268" r:id="rId20"/>
    <p:sldId id="269" r:id="rId21"/>
    <p:sldId id="270" r:id="rId22"/>
    <p:sldId id="271" r:id="rId23"/>
    <p:sldId id="272" r:id="rId24"/>
    <p:sldId id="340" r:id="rId25"/>
    <p:sldId id="273" r:id="rId26"/>
    <p:sldId id="341" r:id="rId27"/>
    <p:sldId id="342" r:id="rId28"/>
    <p:sldId id="343" r:id="rId29"/>
    <p:sldId id="274" r:id="rId30"/>
    <p:sldId id="275" r:id="rId31"/>
    <p:sldId id="276" r:id="rId32"/>
    <p:sldId id="344" r:id="rId33"/>
    <p:sldId id="277" r:id="rId34"/>
    <p:sldId id="278" r:id="rId35"/>
    <p:sldId id="279" r:id="rId36"/>
    <p:sldId id="280" r:id="rId37"/>
    <p:sldId id="345" r:id="rId38"/>
    <p:sldId id="346" r:id="rId39"/>
    <p:sldId id="281" r:id="rId40"/>
    <p:sldId id="347" r:id="rId41"/>
    <p:sldId id="282" r:id="rId42"/>
    <p:sldId id="348" r:id="rId43"/>
    <p:sldId id="283" r:id="rId44"/>
    <p:sldId id="284" r:id="rId45"/>
    <p:sldId id="285" r:id="rId46"/>
    <p:sldId id="349" r:id="rId47"/>
    <p:sldId id="286" r:id="rId48"/>
    <p:sldId id="287" r:id="rId49"/>
    <p:sldId id="288" r:id="rId50"/>
    <p:sldId id="350" r:id="rId51"/>
    <p:sldId id="289" r:id="rId52"/>
    <p:sldId id="290" r:id="rId53"/>
    <p:sldId id="291" r:id="rId54"/>
    <p:sldId id="351" r:id="rId55"/>
    <p:sldId id="292" r:id="rId56"/>
    <p:sldId id="352" r:id="rId57"/>
    <p:sldId id="293" r:id="rId58"/>
    <p:sldId id="294" r:id="rId59"/>
    <p:sldId id="295" r:id="rId60"/>
    <p:sldId id="353" r:id="rId61"/>
    <p:sldId id="296" r:id="rId62"/>
    <p:sldId id="297" r:id="rId63"/>
    <p:sldId id="298" r:id="rId64"/>
    <p:sldId id="354" r:id="rId65"/>
    <p:sldId id="355" r:id="rId66"/>
    <p:sldId id="299" r:id="rId67"/>
    <p:sldId id="300" r:id="rId68"/>
    <p:sldId id="301" r:id="rId69"/>
    <p:sldId id="356" r:id="rId70"/>
    <p:sldId id="302" r:id="rId71"/>
    <p:sldId id="303" r:id="rId72"/>
    <p:sldId id="304" r:id="rId73"/>
    <p:sldId id="357" r:id="rId74"/>
    <p:sldId id="358" r:id="rId75"/>
    <p:sldId id="305" r:id="rId76"/>
    <p:sldId id="306" r:id="rId77"/>
    <p:sldId id="307" r:id="rId78"/>
    <p:sldId id="308" r:id="rId79"/>
    <p:sldId id="309" r:id="rId80"/>
    <p:sldId id="359" r:id="rId81"/>
    <p:sldId id="360" r:id="rId82"/>
    <p:sldId id="361" r:id="rId83"/>
    <p:sldId id="310" r:id="rId84"/>
    <p:sldId id="311" r:id="rId85"/>
    <p:sldId id="312" r:id="rId86"/>
    <p:sldId id="362" r:id="rId87"/>
    <p:sldId id="313" r:id="rId88"/>
    <p:sldId id="314" r:id="rId89"/>
    <p:sldId id="363" r:id="rId90"/>
    <p:sldId id="315" r:id="rId91"/>
    <p:sldId id="316" r:id="rId92"/>
    <p:sldId id="364" r:id="rId93"/>
    <p:sldId id="365" r:id="rId94"/>
    <p:sldId id="366" r:id="rId95"/>
    <p:sldId id="367" r:id="rId96"/>
    <p:sldId id="317" r:id="rId97"/>
    <p:sldId id="318" r:id="rId98"/>
    <p:sldId id="319" r:id="rId99"/>
    <p:sldId id="320" r:id="rId100"/>
    <p:sldId id="321" r:id="rId101"/>
    <p:sldId id="322" r:id="rId102"/>
    <p:sldId id="323" r:id="rId103"/>
    <p:sldId id="324" r:id="rId104"/>
    <p:sldId id="368" r:id="rId105"/>
    <p:sldId id="369" r:id="rId106"/>
    <p:sldId id="370" r:id="rId107"/>
    <p:sldId id="371" r:id="rId108"/>
    <p:sldId id="325" r:id="rId109"/>
    <p:sldId id="372" r:id="rId110"/>
    <p:sldId id="373" r:id="rId111"/>
    <p:sldId id="326" r:id="rId112"/>
    <p:sldId id="327" r:id="rId113"/>
    <p:sldId id="328" r:id="rId114"/>
    <p:sldId id="374" r:id="rId115"/>
    <p:sldId id="375" r:id="rId116"/>
    <p:sldId id="329" r:id="rId117"/>
    <p:sldId id="376" r:id="rId118"/>
    <p:sldId id="330" r:id="rId119"/>
    <p:sldId id="331" r:id="rId120"/>
    <p:sldId id="377" r:id="rId121"/>
    <p:sldId id="332" r:id="rId122"/>
    <p:sldId id="378" r:id="rId123"/>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00" autoAdjust="0"/>
    <p:restoredTop sz="94660"/>
  </p:normalViewPr>
  <p:slideViewPr>
    <p:cSldViewPr snapToGrid="0">
      <p:cViewPr varScale="1">
        <p:scale>
          <a:sx n="79" d="100"/>
          <a:sy n="79"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AC1AC-3DFC-478B-B4DB-EF7E9AAB6704}" type="datetimeFigureOut">
              <a:rPr lang="en-US" smtClean="0"/>
              <a:t>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9C240-A458-44A3-9E4E-81B3750A9C59}" type="slidenum">
              <a:rPr lang="en-US" smtClean="0"/>
              <a:t>‹#›</a:t>
            </a:fld>
            <a:endParaRPr lang="en-US"/>
          </a:p>
        </p:txBody>
      </p:sp>
    </p:spTree>
    <p:extLst>
      <p:ext uri="{BB962C8B-B14F-4D97-AF65-F5344CB8AC3E}">
        <p14:creationId xmlns:p14="http://schemas.microsoft.com/office/powerpoint/2010/main" val="201589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00145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BEEB4A82-3C9D-457B-A948-C9F5715B3C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B24455BF-047C-4793-A23B-DB69CCF691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8D55C511-4C0D-4AEF-A2DC-DD89BBEFCA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A2E09-8C0D-405E-AF1B-DE18E34CD56C}"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73336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97FF033-24F4-4B24-8DA3-77F2728A6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899BAD04-FD7A-45EB-85D3-1E5F6D296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4DAC28D5-FB98-42F6-B9F7-07BB4C9566B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6964D-8950-4BD2-BC24-638E22A57B64}"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33062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BDA5D084-1352-4093-9B6A-1A073AD61B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D3C2F7AC-D286-4E0D-B0A1-4FF547EF4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150E873E-42EA-40E9-8C46-8966D647F9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BA05B0-6B12-4CBC-A71E-12757873F754}"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12247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EFA827C1-EE25-4EAD-9577-31146D6893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3343CD75-021D-47CC-9EEC-EC5C28338A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E61399BB-6FBA-496E-AFD7-D91B8F3E5C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C0E985-A279-48F7-966A-FA7AC93BFA4D}"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276255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6399A93D-E919-4D12-AFC1-B35BF954F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27D2431A-402D-4156-9942-4814909B4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BCEF84E6-BE1C-438B-BFB9-E715BC37B9A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AC6729-F154-4944-96BE-F935A8D3CFA5}"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662314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FA18019-984D-4ACB-B602-CFD8F81F7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5179F84-FE1C-4359-B3C1-DAAF9BC02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0922E6B6-C7A4-4B95-A85B-60EFEB1EDE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5A817F-B575-44AA-BAEE-5EC344D6413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628358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AF4A663-7C23-41E2-86D3-A3A4843481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6C24F7DA-82D6-426C-92AE-142EBA9CC7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8FEF76E3-4E83-44C5-851E-22DBCA8ABC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E66987-9B64-4707-B16F-760ADDDC000A}"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28194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31B80A0B-EAE6-4231-874A-D78E424935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BFF05947-274B-4D0F-B0BE-99EB6621A7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C46B3A1E-2290-448C-8ACC-53AA614E18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A9495F-6A14-46EE-9F66-5C47E559C426}"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4454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EF5A1F15-B9A0-4D95-8EDA-34D183D208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2505754A-F81E-4CF9-B453-46CEC6B55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2F466D97-2CD5-4AE8-AECB-237863883A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F63561-62C5-44DE-8DAF-9B2F3BB057C7}"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3539580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1D49D416-C852-4DDC-B903-AC82CAB89B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83C82E31-A61B-4688-B0DE-0FCBF018E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39F5CC59-B705-496A-B5E5-BB5921D27F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A82E02-96A4-45E6-A2F6-22ABCC92F31C}"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126967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83E12EA1-7D40-40C0-8065-646EB58585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B50D19A-3362-447E-80E2-DFE512AEE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BBE6A7DF-3CB5-49BB-8D6F-94781A8703E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789534-AFC1-4263-BC62-DBF0BD333A19}"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57555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513C3C39-9CF0-4EE9-9605-B258436CF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79F5FA13-C4B5-4D33-8EE7-0B0FED3360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C3B19B12-A5FB-4F16-AA2B-A59C552BBE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565740-5FEE-4B9A-9C82-25558D79100D}"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50312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F57931A4-E09F-4A7D-A39D-BD443215CB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742B3FF5-CABE-4A36-9CC4-F67BDD713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9204" name="Slide Number Placeholder 3">
            <a:extLst>
              <a:ext uri="{FF2B5EF4-FFF2-40B4-BE49-F238E27FC236}">
                <a16:creationId xmlns:a16="http://schemas.microsoft.com/office/drawing/2014/main" id="{C773FFDD-D593-484B-9F74-24800A30BA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E43D11-7668-445E-B7E3-87DD80BDD051}"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val="100497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4C4F992E-4D27-4187-94CB-CC005C9AE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3698C85A-781F-4896-9D7B-CCC3F8228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18203DE8-D8E0-49A3-8D79-E3150C9D9C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9166FD-4C71-4F68-AE34-BD3DA0D9DC9A}"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239890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B368ADC0-206E-4C46-B0E4-3F7B56831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4F0A47B8-CDC1-48B5-A07C-D6DC0FBA3D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7396" name="Slide Number Placeholder 3">
            <a:extLst>
              <a:ext uri="{FF2B5EF4-FFF2-40B4-BE49-F238E27FC236}">
                <a16:creationId xmlns:a16="http://schemas.microsoft.com/office/drawing/2014/main" id="{BFAF5A48-CD2A-452B-AF2C-2C69A4DC267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DD3452-C7E4-4768-BF40-BDEAC495C8EA}"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671460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D962FF55-D575-4374-8942-AACEC93637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DD87AD44-02C0-4EE5-B0C3-601206E933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25AFD813-4EA5-46A5-83B1-38DFD0F993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04B2BD-2E8B-49C1-B878-D8C9DE2DAE84}"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Tree>
    <p:extLst>
      <p:ext uri="{BB962C8B-B14F-4D97-AF65-F5344CB8AC3E}">
        <p14:creationId xmlns:p14="http://schemas.microsoft.com/office/powerpoint/2010/main" val="3303979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7C1BAA69-2D4D-4E4C-BFEC-91CCDEDC66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EE6F8E80-898C-4186-900E-66D4ACA123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D0D3759B-1A37-4FB7-BFA7-EF37C97A5C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60EC1E-ECAF-4244-A4CC-73C83CCB7D1C}"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3561196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BC9E69BF-5ED2-4D2A-AFBA-720B8329A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90AE32EF-68BC-4B51-B161-4B484EEB4D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013B115A-3976-4BC7-84DA-E01ABD98F65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092DDB-0494-48C4-B169-0785AAC0FE0D}"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1648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C3B97BB9-7FF0-445B-8E4C-6253E85F9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DEAF2E6E-8BAA-4357-9D39-4EB4E73B08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0A1E3A45-1447-4F1A-AA79-8CABF468490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51E3DE-7AD7-487D-80C9-93662FD8F511}"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3338517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2554D43-0B4F-48D9-A430-9235D1B8DD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573081AF-21DC-4458-BDD0-B7C148F72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7122F19C-A151-4B94-B6C6-EB5ADABAE2D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117D82-2CA4-4716-B5EF-6555D136348E}"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114777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5DD4D9F-E7E7-4BD6-85C1-9F90A619F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2FEEE59F-BAB4-45F1-8545-3EF1DC61B3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356EDD30-EBC9-4F9E-B082-E64BC8BE30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A8D3E7-12EC-43A8-8BC1-F01F5FD21F17}" type="slidenum">
              <a:rPr lang="en-US" altLang="en-US">
                <a:latin typeface="Calibri" panose="020F0502020204030204" pitchFamily="34" charset="0"/>
              </a:rPr>
              <a:pPr eaLnBrk="1" hangingPunct="1"/>
              <a:t>82</a:t>
            </a:fld>
            <a:endParaRPr lang="en-US" altLang="en-US">
              <a:latin typeface="Calibri" panose="020F0502020204030204" pitchFamily="34" charset="0"/>
            </a:endParaRPr>
          </a:p>
        </p:txBody>
      </p:sp>
    </p:spTree>
    <p:extLst>
      <p:ext uri="{BB962C8B-B14F-4D97-AF65-F5344CB8AC3E}">
        <p14:creationId xmlns:p14="http://schemas.microsoft.com/office/powerpoint/2010/main" val="31338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6B204E67-B67F-4567-BC70-F3E1D4A647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4D220EA7-2DA1-460E-98C7-20AFA6822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1165E9BA-0ED9-4D1C-80F9-879DEAE13E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C7D5A-5ACC-4F0F-8A6F-1D34D7C5F3FA}"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866462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959D33C-89B0-4C7D-B590-2BBFA0F05A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0B64A74-A12F-4774-9C32-84BCE7648A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FFCEFBBD-16FA-4801-BA1C-8D8CB132264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B501A2-D7A4-4A6B-9EF7-D0C609EED1A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61274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14EA7C5F-435E-4E72-A107-CF05530F4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86FF5DC3-AB05-4B27-AECD-F79C093862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id="{E124477F-CE6A-4507-8866-98C2ECB4E7A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1A533-8CC8-4440-8CC5-EE67874A61C1}" type="slidenum">
              <a:rPr lang="en-US" altLang="en-US">
                <a:latin typeface="Calibri" panose="020F0502020204030204" pitchFamily="34" charset="0"/>
              </a:rPr>
              <a:pPr eaLnBrk="1" hangingPunct="1"/>
              <a:t>89</a:t>
            </a:fld>
            <a:endParaRPr lang="en-US" altLang="en-US">
              <a:latin typeface="Calibri" panose="020F0502020204030204" pitchFamily="34" charset="0"/>
            </a:endParaRPr>
          </a:p>
        </p:txBody>
      </p:sp>
    </p:spTree>
    <p:extLst>
      <p:ext uri="{BB962C8B-B14F-4D97-AF65-F5344CB8AC3E}">
        <p14:creationId xmlns:p14="http://schemas.microsoft.com/office/powerpoint/2010/main" val="2543774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11BEB34F-995E-4CFC-903E-36B1C7EA00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5AEA8930-B07A-458C-BDF6-D7B0ED7135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3CCE33B5-2414-4602-A2D1-58FBDA4F02D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C1604D-C89A-4EA2-8BC5-ED0702A2DD0D}"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957794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EAFB108D-662F-428E-BE87-39C31B7641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4E71727A-C05B-4BC5-9470-04ED520D7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5DBFE3E5-717E-4E3D-8316-A09FF2A3443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1E57E4-7746-4C65-BDAA-2756AC3B1DF0}"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2870037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F0AD2D4D-D42C-45B9-9198-89C072169C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503908AB-D240-4783-8AD1-4759DE1E81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id="{C0B8D6C9-4175-4E3E-9289-ACE9C93A96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E844CA-850D-4F39-8FFE-D9668E0DF35F}"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268081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6723C63C-B8AE-44D9-A51F-138BAD661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41D7EBF9-F5E6-4FD0-BFA9-575B5E1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F147D8B7-5B58-4A8D-AB36-586E82ED94E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B152A0-8E48-40ED-8B4A-F8B50009B4BE}" type="slidenum">
              <a:rPr lang="en-US" altLang="en-US">
                <a:latin typeface="Calibri" panose="020F0502020204030204" pitchFamily="34" charset="0"/>
              </a:rPr>
              <a:pPr eaLnBrk="1" hangingPunct="1"/>
              <a:t>95</a:t>
            </a:fld>
            <a:endParaRPr lang="en-US" altLang="en-US">
              <a:latin typeface="Calibri" panose="020F0502020204030204" pitchFamily="34" charset="0"/>
            </a:endParaRPr>
          </a:p>
        </p:txBody>
      </p:sp>
    </p:spTree>
    <p:extLst>
      <p:ext uri="{BB962C8B-B14F-4D97-AF65-F5344CB8AC3E}">
        <p14:creationId xmlns:p14="http://schemas.microsoft.com/office/powerpoint/2010/main" val="2226128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C817C63-9E47-4750-9187-B8895DEA37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4944D917-E649-4961-8827-B8F6F24248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993E7D06-F40D-4D7C-99B9-FC31DCCD92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B0EDD9-7940-466A-9870-52BDC65C9681}"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009486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4312FFAC-0939-4D16-889E-782BBDCF23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0F275977-CB90-4057-AF02-7BF539BECD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0EA343A1-490F-42D6-A274-FC4515EA80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0EB0C-D11D-4D79-858B-34191FC8ED8B}"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2348069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A99734-2E91-4372-A285-9E70958C6C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6F82C37-76D5-4476-9C59-B9ADB163BC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EAC3CF43-CB54-467F-8804-6B1475CCF55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1674DF-F97E-4BEC-8D38-4ECB8AD86D1B}"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303508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0F6AF824-40AB-4F14-8391-550D4AA3F3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435F15BC-EAB2-44B7-8417-E0A7654852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0DC1BE17-81A7-497C-B198-F23E309684F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D8FFC-1DF7-450D-A0DB-073F3CB7D84E}"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258132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4DDE70E-72DD-4315-B54B-831114743E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2854FE7B-23E9-491A-ACBF-D3F7C6C87C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FEAC18C-B1EF-40CA-8AF7-5E863366AA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01DA7D-7A38-493F-A063-D7B3E0F3218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215755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F0F42265-09DC-49B3-AA02-D2C27447F0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B2145ACB-FBF1-4B7D-97EB-D7339AD8F7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44B7C57F-2386-4CF2-A4A6-C1F210A2E10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45592B-1EF8-494F-8EF7-ABEEFA4B8403}" type="slidenum">
              <a:rPr lang="en-US" altLang="en-US">
                <a:latin typeface="Calibri" panose="020F0502020204030204" pitchFamily="34" charset="0"/>
              </a:rPr>
              <a:pPr eaLnBrk="1" hangingPunct="1"/>
              <a:t>109</a:t>
            </a:fld>
            <a:endParaRPr lang="en-US" altLang="en-US">
              <a:latin typeface="Calibri" panose="020F0502020204030204" pitchFamily="34" charset="0"/>
            </a:endParaRPr>
          </a:p>
        </p:txBody>
      </p:sp>
    </p:spTree>
    <p:extLst>
      <p:ext uri="{BB962C8B-B14F-4D97-AF65-F5344CB8AC3E}">
        <p14:creationId xmlns:p14="http://schemas.microsoft.com/office/powerpoint/2010/main" val="1199776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059CACDA-44AD-4535-80BA-701236E1CA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9C9D9A8F-5CBE-4D25-813D-D5292BB5C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42D9EFFF-3D38-482B-91F4-1DBF8F76DC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0CFEE-3FC7-4481-82A4-B0068165D5F5}"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3765364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6131F07C-74E3-4E34-896C-22B175C1A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FBF54CD7-FB80-452B-837D-9966856909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CE059189-5B06-4ECA-96ED-D94153471C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9275F1-89F7-4552-AEFE-9CC5B3D657B8}" type="slidenum">
              <a:rPr lang="en-US" altLang="en-US">
                <a:latin typeface="Calibri" panose="020F0502020204030204" pitchFamily="34" charset="0"/>
              </a:rPr>
              <a:pPr eaLnBrk="1" hangingPunct="1"/>
              <a:t>114</a:t>
            </a:fld>
            <a:endParaRPr lang="en-US" altLang="en-US">
              <a:latin typeface="Calibri" panose="020F0502020204030204" pitchFamily="34" charset="0"/>
            </a:endParaRPr>
          </a:p>
        </p:txBody>
      </p:sp>
    </p:spTree>
    <p:extLst>
      <p:ext uri="{BB962C8B-B14F-4D97-AF65-F5344CB8AC3E}">
        <p14:creationId xmlns:p14="http://schemas.microsoft.com/office/powerpoint/2010/main" val="1762408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503816B9-915D-4982-BF87-211A05DF0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BBB5059D-BC3F-490A-8EEA-083047708E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1E1A2110-B4F5-4D3C-84B2-48DC655E28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B69B7F-50BB-4EC9-89F3-92D86E4D0625}" type="slidenum">
              <a:rPr lang="en-US" altLang="en-US">
                <a:latin typeface="Calibri" panose="020F0502020204030204" pitchFamily="34" charset="0"/>
              </a:rPr>
              <a:pPr eaLnBrk="1" hangingPunct="1"/>
              <a:t>115</a:t>
            </a:fld>
            <a:endParaRPr lang="en-US" altLang="en-US">
              <a:latin typeface="Calibri" panose="020F0502020204030204" pitchFamily="34" charset="0"/>
            </a:endParaRPr>
          </a:p>
        </p:txBody>
      </p:sp>
    </p:spTree>
    <p:extLst>
      <p:ext uri="{BB962C8B-B14F-4D97-AF65-F5344CB8AC3E}">
        <p14:creationId xmlns:p14="http://schemas.microsoft.com/office/powerpoint/2010/main" val="50655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5B6E8B7-B0A9-4ABF-9AB8-4BE857CF9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0E8F31E1-C5AA-4614-A262-1DEDE0060A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6520D135-B78D-46EF-95A1-F89893ED83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AB64C1-FD0F-4AEB-8F97-1EA23739663C}"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1321481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42857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31288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AECEF28-580E-4C75-92AC-4AB9FAB233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4B9A3E52-5B10-4B6C-85FC-508B098DD7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2411DA41-3F83-40C7-AC1F-5DB3134DB77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4EF2FE-D989-40C0-8478-BC1827E8DC0A}"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91732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0DB9D04A-178A-4659-AB7E-D315DFC33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825495AF-5BC3-4A3A-908E-36898B822E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A0DF417E-34B4-4D59-ACC6-62960640B6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EF380B-63D7-45BC-9DBE-230520F1548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14684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C6CD2013-5E84-426D-B07C-E89C21A685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212BB2B4-C4FF-4E85-BC88-97F7DD36F5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DC008614-B9D9-4AED-A223-F9512707C8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5D78DC-B5B6-440D-9934-36CB8771096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338841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00D2EDF0-2FFA-411B-A475-100692F72B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752A7148-4BF6-4ED5-A02A-5D077CF2BB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B5DB417C-A101-4099-8288-B8184C5FF7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BC5AC0-CC3B-46C4-B0F5-1470B9723850}"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60184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FAF9430B-5FED-4C1F-AB87-499343AA6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0B8B5337-E9A4-4173-8558-24ACD48D62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29E30B64-32D4-46BF-9BA0-CA0F7CA7AEB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F22E82-5271-4E7D-AF33-1E941B06CF8E}"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031132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83AE7E84-665B-4AA3-9080-CBE5117083B5}" type="datetime1">
              <a:rPr lang="en-US" smtClean="0"/>
              <a:t>2/12/2019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2649B68-727A-47F2-887B-339511BFF84C}"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83345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F834587-90CA-4009-BE36-BA13C27C3F18}" type="datetime1">
              <a:rPr lang="en-US" smtClean="0"/>
              <a:t>2/12/2019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738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1E3E971-C54E-4BA0-B8B2-842A36E67062}" type="datetime1">
              <a:rPr lang="en-US" smtClean="0"/>
              <a:t>2/12/2019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22432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246746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FF2E3A9D-276E-4591-BB63-085F1DB11B9B}" type="datetime1">
              <a:rPr lang="en-US" smtClean="0"/>
              <a:t>2/12/2019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7195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43AA2A22-1BFE-4E50-8077-286EF296AA6C}" type="datetime1">
              <a:rPr lang="en-US" smtClean="0"/>
              <a:t>2/12/2019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729310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DB1DCF9-35A1-40C2-8DCF-FCFC7EDB718C}" type="datetime1">
              <a:rPr lang="en-US" smtClean="0"/>
              <a:t>2/12/2019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2855507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A2EB4C0-E481-423D-AA1E-406ACA52F62D}" type="datetime1">
              <a:rPr lang="en-US" smtClean="0"/>
              <a:t>2/12/2019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3244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876039D-F7D5-4149-BC8D-EE22998C9249}" type="datetime1">
              <a:rPr lang="en-US" smtClean="0"/>
              <a:t>2/12/2019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12395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0E35A81-5D95-4E80-AF8D-FFD0D0A18BED}" type="datetime1">
              <a:rPr lang="en-US" smtClean="0"/>
              <a:t>2/12/2019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2189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1801D007-379C-40BE-A7F0-19A55E960CEE}" type="datetime1">
              <a:rPr lang="en-US" smtClean="0"/>
              <a:t>2/12/2019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885197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17C13CBA-6F50-43AB-9747-0B173D33C053}" type="datetime1">
              <a:rPr lang="en-US" smtClean="0"/>
              <a:t>2/12/2019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0223040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50C8FD79-C594-448C-A1E6-A4A211EEA8F3}" type="datetime1">
              <a:rPr lang="en-US" smtClean="0"/>
              <a:t>2/12/2019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617294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14</a:t>
            </a:r>
            <a:br>
              <a:rPr lang="en-US" dirty="0"/>
            </a:br>
            <a:r>
              <a:rPr lang="en-US" dirty="0"/>
              <a:t>Strings, Characters </a:t>
            </a:r>
            <a:r>
              <a:rPr lang="en-US"/>
              <a:t>and </a:t>
            </a:r>
            <a:br>
              <a:rPr lang="en-US"/>
            </a:br>
            <a:r>
              <a:rPr lang="en-US"/>
              <a:t>Regular </a:t>
            </a:r>
            <a:r>
              <a:rPr lang="en-US" dirty="0"/>
              <a:t>Expressions</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9B9A-37F5-446F-A23B-9E85D508C19B}"/>
              </a:ext>
            </a:extLst>
          </p:cNvPr>
          <p:cNvSpPr>
            <a:spLocks noGrp="1"/>
          </p:cNvSpPr>
          <p:nvPr>
            <p:ph type="title"/>
          </p:nvPr>
        </p:nvSpPr>
        <p:spPr/>
        <p:txBody>
          <a:bodyPr/>
          <a:lstStyle/>
          <a:p>
            <a:pPr fontAlgn="auto">
              <a:spcAft>
                <a:spcPts val="0"/>
              </a:spcAft>
              <a:defRPr/>
            </a:pPr>
            <a:r>
              <a:rPr lang="en-US" dirty="0">
                <a:solidFill>
                  <a:srgbClr val="24B5A1"/>
                </a:solidFill>
                <a:latin typeface="Arial"/>
              </a:rPr>
              <a:t>14.3  </a:t>
            </a:r>
            <a:r>
              <a:rPr lang="en-US" dirty="0">
                <a:solidFill>
                  <a:srgbClr val="3380E6"/>
                </a:solidFill>
                <a:latin typeface="Arial"/>
              </a:rPr>
              <a:t>Class </a:t>
            </a:r>
            <a:r>
              <a:rPr lang="en-US" dirty="0">
                <a:solidFill>
                  <a:srgbClr val="3380E6"/>
                </a:solidFill>
                <a:latin typeface="Lucida Console"/>
              </a:rPr>
              <a:t>String</a:t>
            </a:r>
          </a:p>
        </p:txBody>
      </p:sp>
      <p:sp>
        <p:nvSpPr>
          <p:cNvPr id="16387" name="Text Placeholder 2">
            <a:extLst>
              <a:ext uri="{FF2B5EF4-FFF2-40B4-BE49-F238E27FC236}">
                <a16:creationId xmlns:a16="http://schemas.microsoft.com/office/drawing/2014/main" id="{013DD150-0A97-4E30-87D9-D5EF494A490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is used to represent strings in Java. </a:t>
            </a:r>
          </a:p>
          <a:p>
            <a:pPr eaLnBrk="1" hangingPunct="1"/>
            <a:r>
              <a:rPr lang="en-US" altLang="en-US">
                <a:solidFill>
                  <a:srgbClr val="000000"/>
                </a:solidFill>
                <a:latin typeface="Times New Roman" panose="02020603050405020304" pitchFamily="18" charset="0"/>
              </a:rPr>
              <a:t>The next several subsections cover many of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capabilities.</a:t>
            </a:r>
          </a:p>
        </p:txBody>
      </p:sp>
      <p:sp>
        <p:nvSpPr>
          <p:cNvPr id="4" name="Footer Placeholder 3">
            <a:extLst>
              <a:ext uri="{FF2B5EF4-FFF2-40B4-BE49-F238E27FC236}">
                <a16:creationId xmlns:a16="http://schemas.microsoft.com/office/drawing/2014/main" id="{18DA235E-325C-4602-B323-5485281E964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715150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5">
            <a:extLst>
              <a:ext uri="{FF2B5EF4-FFF2-40B4-BE49-F238E27FC236}">
                <a16:creationId xmlns:a16="http://schemas.microsoft.com/office/drawing/2014/main" id="{9D6A22A3-E4BA-4560-93F0-63B7524AFF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9BF99E96-8B88-4971-AB1C-76BD78DE1F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2955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6">
            <a:extLst>
              <a:ext uri="{FF2B5EF4-FFF2-40B4-BE49-F238E27FC236}">
                <a16:creationId xmlns:a16="http://schemas.microsoft.com/office/drawing/2014/main" id="{08305990-EE05-423F-9670-A4B1DFB9C0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1FAB9571-766C-4CC3-BC7A-E9034278F5A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43327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7">
            <a:extLst>
              <a:ext uri="{FF2B5EF4-FFF2-40B4-BE49-F238E27FC236}">
                <a16:creationId xmlns:a16="http://schemas.microsoft.com/office/drawing/2014/main" id="{60174858-48CA-4045-BD9C-A1622FEBFB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0DD1BD80-EB8E-423B-AEBF-B36A929444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34197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8">
            <a:extLst>
              <a:ext uri="{FF2B5EF4-FFF2-40B4-BE49-F238E27FC236}">
                <a16:creationId xmlns:a16="http://schemas.microsoft.com/office/drawing/2014/main" id="{329C36BA-0EB9-405E-917F-4D056E7092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9C10E399-51F8-4181-889E-A6BAE49482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80801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AC8F-FA7E-4CD5-A28C-F2439226ECF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5475" name="Text Placeholder 2">
            <a:extLst>
              <a:ext uri="{FF2B5EF4-FFF2-40B4-BE49-F238E27FC236}">
                <a16:creationId xmlns:a16="http://schemas.microsoft.com/office/drawing/2014/main" id="{55EAA95C-B404-4828-BC68-4AE484602C5E}"/>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Ranges in character classes are determined by the letters’ integer values. </a:t>
            </a:r>
          </a:p>
          <a:p>
            <a:pPr lvl="1" eaLnBrk="1" hangingPunct="1"/>
            <a:r>
              <a:rPr lang="en-US" altLang="en-US">
                <a:solidFill>
                  <a:srgbClr val="000000"/>
                </a:solidFill>
                <a:latin typeface="Lucida Console" panose="020B0609040504020204" pitchFamily="49" charset="0"/>
              </a:rPr>
              <a:t>"[A-Za-z]"</a:t>
            </a:r>
            <a:r>
              <a:rPr lang="en-US" altLang="en-US">
                <a:solidFill>
                  <a:srgbClr val="000000"/>
                </a:solidFill>
                <a:latin typeface="Times New Roman" panose="02020603050405020304" pitchFamily="18" charset="0"/>
              </a:rPr>
              <a:t> matches all uppercase and lowercase letters. </a:t>
            </a:r>
          </a:p>
          <a:p>
            <a:pPr eaLnBrk="1" hangingPunct="1"/>
            <a:r>
              <a:rPr lang="en-US" altLang="en-US">
                <a:solidFill>
                  <a:srgbClr val="000000"/>
                </a:solidFill>
                <a:latin typeface="Times New Roman" panose="02020603050405020304" pitchFamily="18" charset="0"/>
              </a:rPr>
              <a:t>The range </a:t>
            </a:r>
            <a:r>
              <a:rPr lang="en-US" altLang="en-US">
                <a:solidFill>
                  <a:srgbClr val="000000"/>
                </a:solidFill>
                <a:latin typeface="Lucida Console" panose="020B0609040504020204" pitchFamily="49" charset="0"/>
              </a:rPr>
              <a:t>"[A-z]"</a:t>
            </a:r>
            <a:r>
              <a:rPr lang="en-US" altLang="en-US">
                <a:solidFill>
                  <a:srgbClr val="000000"/>
                </a:solidFill>
                <a:latin typeface="Times New Roman" panose="02020603050405020304" pitchFamily="18" charset="0"/>
              </a:rPr>
              <a:t> matches all letters and also matches those characters (such as [ and \) with an integer value between uppercase Z and lowercase a.</a:t>
            </a:r>
          </a:p>
          <a:p>
            <a:pPr eaLnBrk="1" hangingPunct="1"/>
            <a:r>
              <a:rPr lang="en-US" altLang="en-US">
                <a:solidFill>
                  <a:srgbClr val="000000"/>
                </a:solidFill>
                <a:latin typeface="Times New Roman" panose="02020603050405020304" pitchFamily="18" charset="0"/>
              </a:rPr>
              <a:t>Like predefined character classes, character classes delimited by square brackets match a single character in the search object. </a:t>
            </a:r>
          </a:p>
        </p:txBody>
      </p:sp>
      <p:sp>
        <p:nvSpPr>
          <p:cNvPr id="4" name="Footer Placeholder 3">
            <a:extLst>
              <a:ext uri="{FF2B5EF4-FFF2-40B4-BE49-F238E27FC236}">
                <a16:creationId xmlns:a16="http://schemas.microsoft.com/office/drawing/2014/main" id="{B43FB865-7F6E-49FC-BDEE-DB31AFDD36C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6826099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691E-C928-44B2-A48F-42222FB2344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6499" name="Text Placeholder 2">
            <a:extLst>
              <a:ext uri="{FF2B5EF4-FFF2-40B4-BE49-F238E27FC236}">
                <a16:creationId xmlns:a16="http://schemas.microsoft.com/office/drawing/2014/main" id="{D47E9945-E16E-44BF-A07C-7866AF6B99A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When the regular-expression 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appears in a regular expression, the application attempts to match zero or more occurrences of the subexpression immediately preceding the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attempts to match one or more occurrences of the subexpression immediately preceding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The character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the expression to its left or to its right. </a:t>
            </a:r>
          </a:p>
          <a:p>
            <a:pPr lvl="1" eaLnBrk="1" hangingPunct="1"/>
            <a:r>
              <a:rPr lang="en-US" altLang="en-US" sz="2100">
                <a:solidFill>
                  <a:srgbClr val="000000"/>
                </a:solidFill>
                <a:latin typeface="Times New Roman" panose="02020603050405020304" pitchFamily="18" charset="0"/>
              </a:rPr>
              <a:t>"</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(John|Jane)"</a:t>
            </a:r>
            <a:r>
              <a:rPr lang="en-US" altLang="en-US" sz="2100">
                <a:solidFill>
                  <a:srgbClr val="000000"/>
                </a:solidFill>
                <a:latin typeface="Times New Roman" panose="02020603050405020304" pitchFamily="18" charset="0"/>
              </a:rPr>
              <a:t> matches both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a:t>
            </a:r>
            <a:r>
              <a:rPr lang="en-US" altLang="en-US" sz="2100">
                <a:solidFill>
                  <a:srgbClr val="000000"/>
                </a:solidFill>
                <a:latin typeface="Times New Roman" panose="02020603050405020304" pitchFamily="18" charset="0"/>
              </a:rPr>
              <a:t> and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Jane"</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Parentheses are used to group parts of the regular expression. </a:t>
            </a:r>
          </a:p>
        </p:txBody>
      </p:sp>
      <p:sp>
        <p:nvSpPr>
          <p:cNvPr id="4" name="Footer Placeholder 3">
            <a:extLst>
              <a:ext uri="{FF2B5EF4-FFF2-40B4-BE49-F238E27FC236}">
                <a16:creationId xmlns:a16="http://schemas.microsoft.com/office/drawing/2014/main" id="{6E2FA88E-59F1-409E-9D9F-5E15B3D5005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266918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7FC2-5B3A-4196-A4A0-4EA72E0998A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7523" name="Text Placeholder 2">
            <a:extLst>
              <a:ext uri="{FF2B5EF4-FFF2-40B4-BE49-F238E27FC236}">
                <a16:creationId xmlns:a16="http://schemas.microsoft.com/office/drawing/2014/main" id="{AC1F49CC-22B2-44B4-8E50-C9B33EDC686B}"/>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The asterisk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and plus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are formally called </a:t>
            </a:r>
            <a:r>
              <a:rPr lang="en-US" altLang="en-US" sz="2500">
                <a:solidFill>
                  <a:srgbClr val="0000FF"/>
                </a:solidFill>
                <a:latin typeface="Times New Roman" panose="02020603050405020304" pitchFamily="18" charset="0"/>
              </a:rPr>
              <a:t>quantifiers</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Times New Roman" panose="02020603050405020304" pitchFamily="18" charset="0"/>
              </a:rPr>
              <a:t>Figure 14.22 lists all the quantifiers. </a:t>
            </a:r>
          </a:p>
          <a:p>
            <a:pPr eaLnBrk="1" hangingPunct="1">
              <a:lnSpc>
                <a:spcPct val="80000"/>
              </a:lnSpc>
            </a:pPr>
            <a:r>
              <a:rPr lang="en-US" altLang="en-US" sz="2500">
                <a:solidFill>
                  <a:srgbClr val="000000"/>
                </a:solidFill>
                <a:latin typeface="Times New Roman" panose="02020603050405020304" pitchFamily="18" charset="0"/>
              </a:rPr>
              <a:t>A quantifier affects only the subexpression immediately preceding the quantifier. </a:t>
            </a:r>
          </a:p>
          <a:p>
            <a:pPr eaLnBrk="1" hangingPunct="1">
              <a:lnSpc>
                <a:spcPct val="80000"/>
              </a:lnSpc>
            </a:pPr>
            <a:r>
              <a:rPr lang="en-US" altLang="en-US" sz="2500">
                <a:solidFill>
                  <a:srgbClr val="000000"/>
                </a:solidFill>
                <a:latin typeface="Times New Roman" panose="02020603050405020304" pitchFamily="18" charset="0"/>
              </a:rPr>
              <a:t>Quantifier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zero or one occurrences of the expression that it quantifies. </a:t>
            </a:r>
          </a:p>
          <a:p>
            <a:pPr eaLnBrk="1" hangingPunct="1">
              <a:lnSpc>
                <a:spcPct val="80000"/>
              </a:lnSpc>
            </a:pPr>
            <a:r>
              <a:rPr lang="en-US" altLang="en-US" sz="2500">
                <a:solidFill>
                  <a:srgbClr val="000000"/>
                </a:solidFill>
                <a:latin typeface="Times New Roman" panose="02020603050405020304" pitchFamily="18" charset="0"/>
              </a:rPr>
              <a:t>A set of braces containing one number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exactly n occurrences of the expression it quantifies. </a:t>
            </a:r>
          </a:p>
          <a:p>
            <a:pPr eaLnBrk="1" hangingPunct="1">
              <a:lnSpc>
                <a:spcPct val="80000"/>
              </a:lnSpc>
            </a:pPr>
            <a:r>
              <a:rPr lang="en-US" altLang="en-US" sz="2500">
                <a:solidFill>
                  <a:srgbClr val="000000"/>
                </a:solidFill>
                <a:latin typeface="Times New Roman" panose="02020603050405020304" pitchFamily="18" charset="0"/>
              </a:rPr>
              <a:t>Including a comma after the number enclosed in braces matches at least </a:t>
            </a:r>
            <a:r>
              <a:rPr lang="en-US" altLang="en-US" sz="2500" i="1">
                <a:solidFill>
                  <a:srgbClr val="000000"/>
                </a:solidFill>
                <a:latin typeface="Times New Roman" panose="02020603050405020304" pitchFamily="18" charset="0"/>
              </a:rPr>
              <a:t>n occurrences of the quantified expression. </a:t>
            </a:r>
          </a:p>
          <a:p>
            <a:pPr eaLnBrk="1" hangingPunct="1">
              <a:lnSpc>
                <a:spcPct val="80000"/>
              </a:lnSpc>
            </a:pPr>
            <a:r>
              <a:rPr lang="en-US" altLang="en-US" sz="2500">
                <a:solidFill>
                  <a:srgbClr val="000000"/>
                </a:solidFill>
                <a:latin typeface="Times New Roman" panose="02020603050405020304" pitchFamily="18" charset="0"/>
              </a:rPr>
              <a:t>A set of braces containing two numbers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m</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between n and m occurrences of the expression that it qualifies. </a:t>
            </a:r>
          </a:p>
        </p:txBody>
      </p:sp>
      <p:sp>
        <p:nvSpPr>
          <p:cNvPr id="4" name="Footer Placeholder 3">
            <a:extLst>
              <a:ext uri="{FF2B5EF4-FFF2-40B4-BE49-F238E27FC236}">
                <a16:creationId xmlns:a16="http://schemas.microsoft.com/office/drawing/2014/main" id="{07BBE835-1B52-450A-8FF0-7702809A9A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12992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F5F7-FCBF-48F3-B0F2-B75822396A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8547" name="Text Placeholder 2">
            <a:extLst>
              <a:ext uri="{FF2B5EF4-FFF2-40B4-BE49-F238E27FC236}">
                <a16:creationId xmlns:a16="http://schemas.microsoft.com/office/drawing/2014/main" id="{FF497557-7909-4A4A-86FA-6D7DE24D3B0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Quantifiers may be applied to patterns enclosed in parentheses to create more complex regular expressions.</a:t>
            </a:r>
          </a:p>
          <a:p>
            <a:pPr eaLnBrk="1" hangingPunct="1"/>
            <a:r>
              <a:rPr lang="en-US" altLang="en-US" sz="2500">
                <a:solidFill>
                  <a:srgbClr val="000000"/>
                </a:solidFill>
                <a:latin typeface="Times New Roman" panose="02020603050405020304" pitchFamily="18" charset="0"/>
              </a:rPr>
              <a:t>All of the quantifiers are </a:t>
            </a:r>
            <a:r>
              <a:rPr lang="en-US" altLang="en-US" sz="2500">
                <a:solidFill>
                  <a:srgbClr val="0000FF"/>
                </a:solidFill>
                <a:latin typeface="Times New Roman" panose="02020603050405020304" pitchFamily="18" charset="0"/>
              </a:rPr>
              <a:t>greedy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They match as many occurrences as they can as long as the match is still successful. </a:t>
            </a:r>
          </a:p>
          <a:p>
            <a:pPr eaLnBrk="1" hangingPunct="1"/>
            <a:r>
              <a:rPr lang="en-US" altLang="en-US" sz="2500">
                <a:solidFill>
                  <a:srgbClr val="000000"/>
                </a:solidFill>
                <a:latin typeface="Times New Roman" panose="02020603050405020304" pitchFamily="18" charset="0"/>
              </a:rPr>
              <a:t>If a quantifier is followed by a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quantifier becomes </a:t>
            </a:r>
            <a:r>
              <a:rPr lang="en-US" altLang="en-US" sz="2500">
                <a:solidFill>
                  <a:srgbClr val="0000FF"/>
                </a:solidFill>
                <a:latin typeface="Times New Roman" panose="02020603050405020304" pitchFamily="18" charset="0"/>
              </a:rPr>
              <a:t>reluctant</a:t>
            </a:r>
            <a:r>
              <a:rPr lang="en-US" altLang="en-US" sz="2500">
                <a:solidFill>
                  <a:srgbClr val="000000"/>
                </a:solidFill>
                <a:latin typeface="Times New Roman" panose="02020603050405020304" pitchFamily="18" charset="0"/>
              </a:rPr>
              <a:t> (sometimes called </a:t>
            </a:r>
            <a:r>
              <a:rPr lang="en-US" altLang="en-US" sz="2500">
                <a:solidFill>
                  <a:srgbClr val="0000FF"/>
                </a:solidFill>
                <a:latin typeface="Times New Roman" panose="02020603050405020304" pitchFamily="18" charset="0"/>
              </a:rPr>
              <a:t>lazy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It will match as few occurrences as possible as long as the match is still successful.</a:t>
            </a:r>
          </a:p>
          <a:p>
            <a:pPr eaLnBrk="1" hangingPunct="1"/>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checks whether an entire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conforms to a regular expression. </a:t>
            </a:r>
          </a:p>
        </p:txBody>
      </p:sp>
      <p:sp>
        <p:nvSpPr>
          <p:cNvPr id="4" name="Footer Placeholder 3">
            <a:extLst>
              <a:ext uri="{FF2B5EF4-FFF2-40B4-BE49-F238E27FC236}">
                <a16:creationId xmlns:a16="http://schemas.microsoft.com/office/drawing/2014/main" id="{855DF935-43B2-4D10-BBBE-4ED7426A574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3583647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9">
            <a:extLst>
              <a:ext uri="{FF2B5EF4-FFF2-40B4-BE49-F238E27FC236}">
                <a16:creationId xmlns:a16="http://schemas.microsoft.com/office/drawing/2014/main" id="{F8CDECCC-5A45-4D72-B50C-974BE1B523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8613"/>
            <a:ext cx="12192000" cy="6199187"/>
          </a:xfrm>
          <a:prstGeom prst="rect">
            <a:avLst/>
          </a:prstGeom>
        </p:spPr>
      </p:pic>
      <p:sp>
        <p:nvSpPr>
          <p:cNvPr id="4" name="Footer Placeholder 3">
            <a:extLst>
              <a:ext uri="{FF2B5EF4-FFF2-40B4-BE49-F238E27FC236}">
                <a16:creationId xmlns:a16="http://schemas.microsoft.com/office/drawing/2014/main" id="{B597DADA-1D82-4A78-9A23-FDE0C0D932C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0962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24D9-5246-4139-B634-E73C047948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0595" name="Text Placeholder 2">
            <a:extLst>
              <a:ext uri="{FF2B5EF4-FFF2-40B4-BE49-F238E27FC236}">
                <a16:creationId xmlns:a16="http://schemas.microsoft.com/office/drawing/2014/main" id="{A3B6B1C2-C054-4AA8-B31A-DEC79949D0B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Sometimes it’s useful to replace parts of a string or to split a string into pieces. For this purpose,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methods </a:t>
            </a:r>
            <a:r>
              <a:rPr lang="en-US" altLang="en-US">
                <a:solidFill>
                  <a:srgbClr val="0000FF"/>
                </a:solidFill>
                <a:latin typeface="LucidaSansTypewriter" pitchFamily="49" charset="0"/>
              </a:rPr>
              <a:t>replaceAll</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replaceFirst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AA3994D1-4908-4AF1-97AC-769231126E1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3726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7">
            <a:extLst>
              <a:ext uri="{FF2B5EF4-FFF2-40B4-BE49-F238E27FC236}">
                <a16:creationId xmlns:a16="http://schemas.microsoft.com/office/drawing/2014/main" id="{06741EAC-AE03-4821-96EC-62CB0182A27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2788"/>
            <a:ext cx="12192000" cy="5432425"/>
          </a:xfrm>
          <a:prstGeom prst="rect">
            <a:avLst/>
          </a:prstGeom>
        </p:spPr>
      </p:pic>
      <p:sp>
        <p:nvSpPr>
          <p:cNvPr id="4" name="Footer Placeholder 3">
            <a:extLst>
              <a:ext uri="{FF2B5EF4-FFF2-40B4-BE49-F238E27FC236}">
                <a16:creationId xmlns:a16="http://schemas.microsoft.com/office/drawing/2014/main" id="{EFE123A5-00B6-42D6-8FBC-3C832BD841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2528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9838-C01F-470C-8096-EFD83F8A6C5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1619" name="Text Placeholder 2">
            <a:extLst>
              <a:ext uri="{FF2B5EF4-FFF2-40B4-BE49-F238E27FC236}">
                <a16:creationId xmlns:a16="http://schemas.microsoft.com/office/drawing/2014/main" id="{F2DC1028-486D-41BB-ABC3-75111A49AE05}"/>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replaceAll</a:t>
            </a:r>
            <a:r>
              <a:rPr lang="en-US" altLang="en-US">
                <a:solidFill>
                  <a:srgbClr val="000000"/>
                </a:solidFill>
                <a:latin typeface="Times New Roman" panose="02020603050405020304" pitchFamily="18" charset="0"/>
              </a:rPr>
              <a:t> replaces text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with new text (the second argument) wherever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matches a regular expression (the first argument). </a:t>
            </a:r>
          </a:p>
          <a:p>
            <a:pPr eaLnBrk="1" hangingPunct="1"/>
            <a:r>
              <a:rPr lang="en-US" altLang="en-US">
                <a:solidFill>
                  <a:srgbClr val="000000"/>
                </a:solidFill>
                <a:latin typeface="Times New Roman" panose="02020603050405020304" pitchFamily="18" charset="0"/>
              </a:rPr>
              <a:t>Escaping a special regular-expression character with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instructs the matching engine to find the actual character. </a:t>
            </a:r>
          </a:p>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replaceFirst</a:t>
            </a:r>
            <a:r>
              <a:rPr lang="en-US" altLang="en-US">
                <a:solidFill>
                  <a:srgbClr val="000000"/>
                </a:solidFill>
                <a:latin typeface="Times New Roman" panose="02020603050405020304" pitchFamily="18" charset="0"/>
              </a:rPr>
              <a:t> replaces the first occurrence of a pattern match. </a:t>
            </a:r>
          </a:p>
        </p:txBody>
      </p:sp>
      <p:sp>
        <p:nvSpPr>
          <p:cNvPr id="4" name="Footer Placeholder 3">
            <a:extLst>
              <a:ext uri="{FF2B5EF4-FFF2-40B4-BE49-F238E27FC236}">
                <a16:creationId xmlns:a16="http://schemas.microsoft.com/office/drawing/2014/main" id="{E6A38CB1-774B-4BFD-B681-145D513E1E3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301116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0">
            <a:extLst>
              <a:ext uri="{FF2B5EF4-FFF2-40B4-BE49-F238E27FC236}">
                <a16:creationId xmlns:a16="http://schemas.microsoft.com/office/drawing/2014/main" id="{D089773B-BFF8-4133-A2D3-22C7DADCC5E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B2C7312F-FA8A-489B-A86B-DF7DAD177D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258693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1">
            <a:extLst>
              <a:ext uri="{FF2B5EF4-FFF2-40B4-BE49-F238E27FC236}">
                <a16:creationId xmlns:a16="http://schemas.microsoft.com/office/drawing/2014/main" id="{357459F3-357E-4C12-85F6-C201A781447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91B3CB22-6917-43A5-95A2-E52C5D54B8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39204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2">
            <a:extLst>
              <a:ext uri="{FF2B5EF4-FFF2-40B4-BE49-F238E27FC236}">
                <a16:creationId xmlns:a16="http://schemas.microsoft.com/office/drawing/2014/main" id="{08024E59-3E53-4C62-8D84-DB8CC82341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5138AAD3-3E55-4EB5-9A29-588A0529D4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26942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9CD0-8DE6-4E06-80C3-A2BFDD9C2F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5715" name="Text Placeholder 2">
            <a:extLst>
              <a:ext uri="{FF2B5EF4-FFF2-40B4-BE49-F238E27FC236}">
                <a16:creationId xmlns:a16="http://schemas.microsoft.com/office/drawing/2014/main" id="{E7C78937-13DE-4B18-96EC-EFFECEDC2379}"/>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In addition to the regular-expression capabilities of class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Java provides other classes in package </a:t>
            </a:r>
            <a:r>
              <a:rPr lang="en-US" altLang="en-US" sz="2300">
                <a:solidFill>
                  <a:srgbClr val="000000"/>
                </a:solidFill>
                <a:latin typeface="Lucida Console" panose="020B0609040504020204" pitchFamily="49" charset="0"/>
              </a:rPr>
              <a:t>java.util.regex</a:t>
            </a:r>
            <a:r>
              <a:rPr lang="en-US" altLang="en-US" sz="2300">
                <a:solidFill>
                  <a:srgbClr val="000000"/>
                </a:solidFill>
                <a:latin typeface="Times New Roman" panose="02020603050405020304" pitchFamily="18" charset="0"/>
              </a:rPr>
              <a:t> that help developers manipulate regular expressions.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Pattern</a:t>
            </a:r>
            <a:r>
              <a:rPr lang="en-US" altLang="en-US" sz="2300">
                <a:solidFill>
                  <a:srgbClr val="000000"/>
                </a:solidFill>
                <a:latin typeface="Times New Roman" panose="02020603050405020304" pitchFamily="18" charset="0"/>
              </a:rPr>
              <a:t> represents a regular expression.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Matcher</a:t>
            </a:r>
            <a:r>
              <a:rPr lang="en-US" altLang="en-US" sz="2300">
                <a:solidFill>
                  <a:srgbClr val="000000"/>
                </a:solidFill>
                <a:latin typeface="Times New Roman" panose="02020603050405020304" pitchFamily="18" charset="0"/>
              </a:rPr>
              <a:t> contains both a regular-expression pattern and a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in which to search for the pattern.</a:t>
            </a:r>
          </a:p>
          <a:p>
            <a:pPr eaLnBrk="1" hangingPunct="1">
              <a:lnSpc>
                <a:spcPct val="80000"/>
              </a:lnSpc>
            </a:pPr>
            <a:r>
              <a:rPr lang="en-US" altLang="en-US" sz="2300">
                <a:solidFill>
                  <a:srgbClr val="0000FF"/>
                </a:solidFill>
                <a:latin typeface="LucidaSansTypewriter" pitchFamily="49" charset="0"/>
              </a:rPr>
              <a:t>CharSequence</a:t>
            </a:r>
            <a:r>
              <a:rPr lang="en-US" altLang="en-US" sz="2300">
                <a:solidFill>
                  <a:srgbClr val="000000"/>
                </a:solidFill>
                <a:latin typeface="Times New Roman" panose="02020603050405020304" pitchFamily="18" charset="0"/>
              </a:rPr>
              <a:t> (package </a:t>
            </a:r>
            <a:r>
              <a:rPr lang="en-US" altLang="en-US" sz="2300">
                <a:solidFill>
                  <a:srgbClr val="000000"/>
                </a:solidFill>
                <a:latin typeface="Lucida Console" panose="020B0609040504020204" pitchFamily="49" charset="0"/>
              </a:rPr>
              <a:t>java.lang</a:t>
            </a:r>
            <a:r>
              <a:rPr lang="en-US" altLang="en-US" sz="2300">
                <a:solidFill>
                  <a:srgbClr val="000000"/>
                </a:solidFill>
                <a:latin typeface="Times New Roman" panose="02020603050405020304" pitchFamily="18" charset="0"/>
              </a:rPr>
              <a:t>) is an interface that allows read access to a sequence of characters. </a:t>
            </a:r>
          </a:p>
          <a:p>
            <a:pPr eaLnBrk="1" hangingPunct="1">
              <a:lnSpc>
                <a:spcPct val="80000"/>
              </a:lnSpc>
            </a:pPr>
            <a:r>
              <a:rPr lang="en-US" altLang="en-US" sz="2300">
                <a:solidFill>
                  <a:srgbClr val="000000"/>
                </a:solidFill>
                <a:latin typeface="Times New Roman" panose="02020603050405020304" pitchFamily="18" charset="0"/>
              </a:rPr>
              <a:t>The interface requires that the methods </a:t>
            </a:r>
            <a:r>
              <a:rPr lang="en-US" altLang="en-US" sz="2300">
                <a:solidFill>
                  <a:srgbClr val="000000"/>
                </a:solidFill>
                <a:latin typeface="Lucida Console" panose="020B0609040504020204" pitchFamily="49" charset="0"/>
              </a:rPr>
              <a:t>charAt</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length</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subSequence</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toString</a:t>
            </a:r>
            <a:r>
              <a:rPr lang="en-US" altLang="en-US" sz="2300">
                <a:solidFill>
                  <a:srgbClr val="000000"/>
                </a:solidFill>
                <a:latin typeface="Times New Roman" panose="02020603050405020304" pitchFamily="18" charset="0"/>
              </a:rPr>
              <a:t> be declared. </a:t>
            </a:r>
          </a:p>
          <a:p>
            <a:pPr eaLnBrk="1" hangingPunct="1">
              <a:lnSpc>
                <a:spcPct val="80000"/>
              </a:lnSpc>
            </a:pPr>
            <a:r>
              <a:rPr lang="en-US" altLang="en-US" sz="2300">
                <a:solidFill>
                  <a:srgbClr val="000000"/>
                </a:solidFill>
                <a:latin typeface="Times New Roman" panose="02020603050405020304" pitchFamily="18" charset="0"/>
              </a:rPr>
              <a:t>Both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StringBuilder</a:t>
            </a:r>
            <a:r>
              <a:rPr lang="en-US" altLang="en-US" sz="2300">
                <a:solidFill>
                  <a:srgbClr val="000000"/>
                </a:solidFill>
                <a:latin typeface="Times New Roman" panose="02020603050405020304" pitchFamily="18" charset="0"/>
              </a:rPr>
              <a:t> implement interface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so an instance of either of these classes can be used with class </a:t>
            </a:r>
            <a:r>
              <a:rPr lang="en-US" altLang="en-US" sz="2300">
                <a:solidFill>
                  <a:srgbClr val="000000"/>
                </a:solidFill>
                <a:latin typeface="Lucida Console" panose="020B0609040504020204" pitchFamily="49" charset="0"/>
              </a:rPr>
              <a:t>Matcher</a:t>
            </a:r>
            <a:r>
              <a:rPr lang="en-US" altLang="en-US" sz="230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AC522093-DFF9-49B3-8C2B-67E6D0996C3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109067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C17-FED9-4B05-9483-F05DD29C73D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6739" name="Text Placeholder 2">
            <a:extLst>
              <a:ext uri="{FF2B5EF4-FFF2-40B4-BE49-F238E27FC236}">
                <a16:creationId xmlns:a16="http://schemas.microsoft.com/office/drawing/2014/main" id="{783E115B-511D-4254-AAB0-EE296F2F873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If a regular expression will be used only once,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Pattern</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can be used. </a:t>
            </a:r>
          </a:p>
          <a:p>
            <a:pPr lvl="1" eaLnBrk="1" hangingPunct="1"/>
            <a:r>
              <a:rPr lang="en-US" altLang="en-US">
                <a:solidFill>
                  <a:srgbClr val="000000"/>
                </a:solidFill>
                <a:latin typeface="Times New Roman" panose="02020603050405020304" pitchFamily="18" charset="0"/>
              </a:rPr>
              <a:t>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a </a:t>
            </a:r>
            <a:r>
              <a:rPr lang="en-US" altLang="en-US">
                <a:solidFill>
                  <a:srgbClr val="000000"/>
                </a:solidFill>
                <a:latin typeface="Lucida Console" panose="020B0609040504020204" pitchFamily="49" charset="0"/>
              </a:rPr>
              <a:t>CharSequence</a:t>
            </a:r>
            <a:r>
              <a:rPr lang="en-US" altLang="en-US">
                <a:solidFill>
                  <a:srgbClr val="000000"/>
                </a:solidFill>
                <a:latin typeface="Times New Roman" panose="02020603050405020304" pitchFamily="18" charset="0"/>
              </a:rPr>
              <a:t> on which to perform the match. </a:t>
            </a:r>
          </a:p>
          <a:p>
            <a:pPr lvl="1" eaLnBrk="1" hangingPunct="1"/>
            <a:r>
              <a:rPr lang="en-US" altLang="en-US">
                <a:solidFill>
                  <a:srgbClr val="000000"/>
                </a:solidFill>
                <a:latin typeface="Times New Roman" panose="02020603050405020304" pitchFamily="18" charset="0"/>
              </a:rPr>
              <a:t>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search object (the second argument) matches the regular expression.</a:t>
            </a:r>
          </a:p>
        </p:txBody>
      </p:sp>
      <p:sp>
        <p:nvSpPr>
          <p:cNvPr id="4" name="Footer Placeholder 3">
            <a:extLst>
              <a:ext uri="{FF2B5EF4-FFF2-40B4-BE49-F238E27FC236}">
                <a16:creationId xmlns:a16="http://schemas.microsoft.com/office/drawing/2014/main" id="{BF522A3A-D530-463D-ACBC-B3C0A69D945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0650080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3">
            <a:extLst>
              <a:ext uri="{FF2B5EF4-FFF2-40B4-BE49-F238E27FC236}">
                <a16:creationId xmlns:a16="http://schemas.microsoft.com/office/drawing/2014/main" id="{9116CBA6-77C8-4CC5-A678-31E7679C00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7463"/>
            <a:ext cx="12192000" cy="4281487"/>
          </a:xfrm>
          <a:prstGeom prst="rect">
            <a:avLst/>
          </a:prstGeom>
        </p:spPr>
      </p:pic>
      <p:sp>
        <p:nvSpPr>
          <p:cNvPr id="4" name="Footer Placeholder 3">
            <a:extLst>
              <a:ext uri="{FF2B5EF4-FFF2-40B4-BE49-F238E27FC236}">
                <a16:creationId xmlns:a16="http://schemas.microsoft.com/office/drawing/2014/main" id="{70E88B0F-5049-4E2B-8F84-685D942DC8B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137363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BA74-002D-4C6B-BB71-50EEBDBEC4A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8787" name="Text Placeholder 2">
            <a:extLst>
              <a:ext uri="{FF2B5EF4-FFF2-40B4-BE49-F238E27FC236}">
                <a16:creationId xmlns:a16="http://schemas.microsoft.com/office/drawing/2014/main" id="{23BFBF08-CA25-4932-9E26-EF49BB9F952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If a regular expression will be used more than once, it’s more efficient to use </a:t>
            </a:r>
            <a:r>
              <a:rPr lang="en-US" altLang="en-US" sz="2500">
                <a:solidFill>
                  <a:srgbClr val="000000"/>
                </a:solidFill>
                <a:latin typeface="Lucida Console" panose="020B0609040504020204" pitchFamily="49" charset="0"/>
              </a:rPr>
              <a:t>static</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compile</a:t>
            </a:r>
            <a:r>
              <a:rPr lang="en-US" altLang="en-US" sz="2500">
                <a:solidFill>
                  <a:srgbClr val="000000"/>
                </a:solidFill>
                <a:latin typeface="Times New Roman" panose="02020603050405020304" pitchFamily="18" charset="0"/>
              </a:rPr>
              <a:t> to create a specific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object for that regular expression. </a:t>
            </a:r>
          </a:p>
          <a:p>
            <a:pPr lvl="1" eaLnBrk="1" hangingPunct="1">
              <a:lnSpc>
                <a:spcPct val="80000"/>
              </a:lnSpc>
            </a:pPr>
            <a:r>
              <a:rPr lang="en-US" altLang="en-US" sz="2100">
                <a:solidFill>
                  <a:srgbClr val="000000"/>
                </a:solidFill>
                <a:latin typeface="Times New Roman" panose="02020603050405020304" pitchFamily="18" charset="0"/>
              </a:rPr>
              <a:t>Receives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representing the pattern and returns a new </a:t>
            </a:r>
            <a:r>
              <a:rPr lang="en-US" altLang="en-US" sz="2100">
                <a:solidFill>
                  <a:srgbClr val="000000"/>
                </a:solidFill>
                <a:latin typeface="Lucida Console" panose="020B0609040504020204" pitchFamily="49" charset="0"/>
              </a:rPr>
              <a:t>Pattern</a:t>
            </a:r>
            <a:r>
              <a:rPr lang="en-US" altLang="en-US" sz="2100">
                <a:solidFill>
                  <a:srgbClr val="000000"/>
                </a:solidFill>
                <a:latin typeface="Times New Roman" panose="02020603050405020304" pitchFamily="18" charset="0"/>
              </a:rPr>
              <a:t> object, which can then be used to call method </a:t>
            </a:r>
            <a:r>
              <a:rPr lang="en-US" altLang="en-US" sz="2100">
                <a:solidFill>
                  <a:srgbClr val="0000FF"/>
                </a:solidFill>
                <a:latin typeface="LucidaSansTypewriter" pitchFamily="49" charset="0"/>
              </a:rPr>
              <a:t>matcher</a:t>
            </a:r>
          </a:p>
          <a:p>
            <a:pPr lvl="1" eaLnBrk="1" hangingPunct="1">
              <a:lnSpc>
                <a:spcPct val="80000"/>
              </a:lnSpc>
            </a:pPr>
            <a:r>
              <a:rPr lang="en-US" altLang="en-US" sz="2100">
                <a:solidFill>
                  <a:srgbClr val="000000"/>
                </a:solidFill>
                <a:latin typeface="Times New Roman" panose="02020603050405020304" pitchFamily="18" charset="0"/>
              </a:rPr>
              <a:t>Method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receives a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 to search and returns a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object.</a:t>
            </a:r>
          </a:p>
          <a:p>
            <a:pPr eaLnBrk="1" hangingPunct="1">
              <a:lnSpc>
                <a:spcPct val="80000"/>
              </a:lnSpc>
            </a:pP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matches</a:t>
            </a:r>
            <a:r>
              <a:rPr lang="en-US" altLang="en-US" sz="2500">
                <a:solidFill>
                  <a:srgbClr val="000000"/>
                </a:solidFill>
                <a:latin typeface="Times New Roman" panose="02020603050405020304" pitchFamily="18" charset="0"/>
              </a:rPr>
              <a:t> performs the same task as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but receives no arguments—the search pattern and search object are encapsulated in the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object. </a:t>
            </a:r>
          </a:p>
          <a:p>
            <a:pPr eaLnBrk="1" hangingPunct="1">
              <a:lnSpc>
                <a:spcPct val="80000"/>
              </a:lnSpc>
            </a:pPr>
            <a:r>
              <a:rPr lang="en-US" altLang="en-US" sz="2500">
                <a:solidFill>
                  <a:srgbClr val="000000"/>
                </a:solidFill>
                <a:latin typeface="Times New Roman" panose="02020603050405020304" pitchFamily="18" charset="0"/>
              </a:rPr>
              <a:t>Class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provides other methods, including </a:t>
            </a:r>
            <a:r>
              <a:rPr lang="en-US" altLang="en-US" sz="2500">
                <a:solidFill>
                  <a:srgbClr val="0000FF"/>
                </a:solidFill>
                <a:latin typeface="LucidaSansTypewriter" pitchFamily="49" charset="0"/>
              </a:rPr>
              <a:t>find</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lookingAt</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replaceFirst</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replaceAll</a:t>
            </a:r>
            <a:r>
              <a:rPr lang="en-US" altLang="en-US" sz="2500">
                <a:solidFill>
                  <a:srgbClr val="000000"/>
                </a:solidFill>
                <a:latin typeface="Times New Roman" panose="02020603050405020304" pitchFamily="18" charset="0"/>
              </a:rPr>
              <a:t>.</a:t>
            </a:r>
          </a:p>
          <a:p>
            <a:pPr eaLnBrk="1" hangingPunct="1">
              <a:lnSpc>
                <a:spcPct val="80000"/>
              </a:lnSpc>
            </a:pPr>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82C0FF27-BBA5-4C84-A1F1-FB1CF0AA9F3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5055248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4">
            <a:extLst>
              <a:ext uri="{FF2B5EF4-FFF2-40B4-BE49-F238E27FC236}">
                <a16:creationId xmlns:a16="http://schemas.microsoft.com/office/drawing/2014/main" id="{13D2756E-5FA7-42E0-BB30-5203567C07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C5FE1CFE-5E67-4DF9-85E9-D9B4471C7C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00479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5">
            <a:extLst>
              <a:ext uri="{FF2B5EF4-FFF2-40B4-BE49-F238E27FC236}">
                <a16:creationId xmlns:a16="http://schemas.microsoft.com/office/drawing/2014/main" id="{32F11209-B04F-4F1B-A760-CBB1BD3B7E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8175"/>
            <a:ext cx="12192000" cy="5581650"/>
          </a:xfrm>
          <a:prstGeom prst="rect">
            <a:avLst/>
          </a:prstGeom>
        </p:spPr>
      </p:pic>
      <p:sp>
        <p:nvSpPr>
          <p:cNvPr id="4" name="Footer Placeholder 3">
            <a:extLst>
              <a:ext uri="{FF2B5EF4-FFF2-40B4-BE49-F238E27FC236}">
                <a16:creationId xmlns:a16="http://schemas.microsoft.com/office/drawing/2014/main" id="{CFBBB5EA-A8FC-47BF-9289-978669E09C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7091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B88-C170-4177-8E60-232E5622CBF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14.3.1 </a:t>
            </a:r>
            <a:r>
              <a:rPr lang="en-US" dirty="0">
                <a:solidFill>
                  <a:srgbClr val="33B38C"/>
                </a:solidFill>
                <a:latin typeface="Lucida Console"/>
              </a:rPr>
              <a:t>String</a:t>
            </a:r>
            <a:r>
              <a:rPr lang="en-US" dirty="0">
                <a:solidFill>
                  <a:srgbClr val="33B38C"/>
                </a:solidFill>
                <a:latin typeface="Goudy Sans Medium"/>
              </a:rPr>
              <a:t> Constructors</a:t>
            </a:r>
          </a:p>
        </p:txBody>
      </p:sp>
      <p:sp>
        <p:nvSpPr>
          <p:cNvPr id="17411" name="Text Placeholder 2">
            <a:extLst>
              <a:ext uri="{FF2B5EF4-FFF2-40B4-BE49-F238E27FC236}">
                <a16:creationId xmlns:a16="http://schemas.microsoft.com/office/drawing/2014/main" id="{4B3CE8D8-927E-47EE-A3D0-BFDB8EB5A2A7}"/>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N</a:t>
            </a:r>
            <a:r>
              <a:rPr lang="en-US" altLang="en-US">
                <a:solidFill>
                  <a:srgbClr val="000000"/>
                </a:solidFill>
                <a:latin typeface="Times New Roman" panose="02020603050405020304" pitchFamily="18" charset="0"/>
              </a:rPr>
              <a:t>o-argument constructor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contains no characters (i.e., the </a:t>
            </a:r>
            <a:r>
              <a:rPr lang="en-US" altLang="en-US">
                <a:solidFill>
                  <a:srgbClr val="0000FF"/>
                </a:solidFill>
                <a:latin typeface="Times New Roman" panose="02020603050405020304" pitchFamily="18" charset="0"/>
              </a:rPr>
              <a:t>empty string</a:t>
            </a:r>
            <a:r>
              <a:rPr lang="en-US" altLang="en-US">
                <a:solidFill>
                  <a:srgbClr val="000000"/>
                </a:solidFill>
                <a:latin typeface="Times New Roman" panose="02020603050405020304" pitchFamily="18" charset="0"/>
              </a:rPr>
              <a:t>, which can also be represented as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has a length of 0. </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copies the argument into the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a copy of the characters in the array.</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and two integers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the specified portion of the array. </a:t>
            </a:r>
          </a:p>
        </p:txBody>
      </p:sp>
      <p:sp>
        <p:nvSpPr>
          <p:cNvPr id="4" name="Footer Placeholder 3">
            <a:extLst>
              <a:ext uri="{FF2B5EF4-FFF2-40B4-BE49-F238E27FC236}">
                <a16:creationId xmlns:a16="http://schemas.microsoft.com/office/drawing/2014/main" id="{7E847B2F-7F3C-4893-B5BD-BDE6BED100CB}"/>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9239589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dot character </a:t>
            </a:r>
            <a:r>
              <a:rPr lang="en-US" altLang="en-US">
                <a:solidFill>
                  <a:srgbClr val="000000"/>
                </a:solidFill>
                <a:latin typeface="Lucida Console" panose="020B0609040504020204" pitchFamily="49" charset="0"/>
              </a:rPr>
              <a:t>"</a:t>
            </a:r>
            <a:r>
              <a:rPr lang="en-US" altLang="en-US">
                <a:solidFill>
                  <a:srgbClr val="0000FF"/>
                </a:solidFill>
                <a:latin typeface="LucidaSansTypewriter" pitchFamily="49" charset="0"/>
              </a:rPr>
              <a:t>.</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 a regular expression matches any single character except a newline character.</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find</a:t>
            </a:r>
            <a:r>
              <a:rPr lang="en-US" altLang="en-US">
                <a:solidFill>
                  <a:srgbClr val="000000"/>
                </a:solidFill>
                <a:latin typeface="Times New Roman" panose="02020603050405020304" pitchFamily="18" charset="0"/>
              </a:rPr>
              <a:t> attempts to match a piece of the search object to the search pattern. </a:t>
            </a:r>
          </a:p>
          <a:p>
            <a:pPr lvl="1" eaLnBrk="1" hangingPunct="1"/>
            <a:r>
              <a:rPr lang="en-US" altLang="en-US">
                <a:solidFill>
                  <a:srgbClr val="000000"/>
                </a:solidFill>
                <a:latin typeface="Times New Roman" panose="02020603050405020304" pitchFamily="18" charset="0"/>
              </a:rPr>
              <a:t>Each call to this method starts at the point where the last call ended, so multiple matches can be found. </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lookingAt</a:t>
            </a:r>
            <a:r>
              <a:rPr lang="en-US" altLang="en-US">
                <a:solidFill>
                  <a:srgbClr val="000000"/>
                </a:solidFill>
                <a:latin typeface="Times New Roman" panose="02020603050405020304" pitchFamily="18" charset="0"/>
              </a:rPr>
              <a:t> performs the same way, except that it always starts from the beginning of the search object and will always find the first match if there is one.</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8162621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6">
            <a:extLst>
              <a:ext uri="{FF2B5EF4-FFF2-40B4-BE49-F238E27FC236}">
                <a16:creationId xmlns:a16="http://schemas.microsoft.com/office/drawing/2014/main" id="{4A4B35D1-9D3A-4517-8BE2-98E6CF9EC0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7263"/>
            <a:ext cx="12192000" cy="4941887"/>
          </a:xfrm>
          <a:prstGeom prst="rect">
            <a:avLst/>
          </a:prstGeom>
        </p:spPr>
      </p:pic>
      <p:sp>
        <p:nvSpPr>
          <p:cNvPr id="4" name="Footer Placeholder 3">
            <a:extLst>
              <a:ext uri="{FF2B5EF4-FFF2-40B4-BE49-F238E27FC236}">
                <a16:creationId xmlns:a16="http://schemas.microsoft.com/office/drawing/2014/main" id="{368FAD84-5DDF-41AC-9374-08AA760980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414856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Java SE 9 adds several new </a:t>
            </a:r>
            <a:r>
              <a:rPr lang="en-US" altLang="en-US" dirty="0">
                <a:solidFill>
                  <a:srgbClr val="000000"/>
                </a:solidFill>
                <a:latin typeface="Consolas" panose="020B0609020204030204" pitchFamily="49" charset="0"/>
              </a:rPr>
              <a:t>Matcher</a:t>
            </a:r>
            <a:r>
              <a:rPr lang="en-US" altLang="en-US" dirty="0">
                <a:solidFill>
                  <a:srgbClr val="000000"/>
                </a:solidFill>
                <a:latin typeface="Times New Roman" panose="02020603050405020304" pitchFamily="18" charset="0"/>
              </a:rPr>
              <a:t> method overloads—</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endParaRPr lang="en-US" altLang="en-US" dirty="0">
              <a:solidFill>
                <a:srgbClr val="000000"/>
              </a:solidFill>
              <a:latin typeface="Times New Roman" panose="02020603050405020304" pitchFamily="18" charset="0"/>
            </a:endParaRPr>
          </a:p>
          <a:p>
            <a:r>
              <a:rPr lang="en-US" altLang="en-US" dirty="0">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simply receive </a:t>
            </a:r>
            <a:r>
              <a:rPr lang="en-US" altLang="en-US" dirty="0" err="1">
                <a:solidFill>
                  <a:srgbClr val="000000"/>
                </a:solidFill>
                <a:latin typeface="Consolas" panose="020B0609020204030204" pitchFamily="49" charset="0"/>
              </a:rPr>
              <a:t>StringBuilder</a:t>
            </a:r>
            <a:r>
              <a:rPr lang="en-US" altLang="en-US" dirty="0" err="1">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rather than </a:t>
            </a:r>
            <a:r>
              <a:rPr lang="en-US" altLang="en-US" dirty="0" err="1">
                <a:solidFill>
                  <a:srgbClr val="000000"/>
                </a:solidFill>
                <a:latin typeface="Consolas" panose="020B0609020204030204" pitchFamily="49" charset="0"/>
              </a:rPr>
              <a:t>StringBuffer</a:t>
            </a:r>
            <a:r>
              <a:rPr lang="en-US" altLang="en-US" dirty="0" err="1">
                <a:solidFill>
                  <a:srgbClr val="000000"/>
                </a:solidFill>
                <a:latin typeface="Times New Roman" panose="02020603050405020304" pitchFamily="18" charset="0"/>
              </a:rPr>
              <a:t>s</a:t>
            </a:r>
            <a:endParaRPr lang="en-US" altLang="en-US">
              <a:solidFill>
                <a:srgbClr val="000000"/>
              </a:solidFill>
              <a:latin typeface="Times New Roman" panose="02020603050405020304" pitchFamily="18" charset="0"/>
            </a:endParaRPr>
          </a:p>
          <a:p>
            <a:r>
              <a:rPr lang="en-US" altLang="en-US">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r>
              <a:rPr lang="en-US" altLang="en-US" dirty="0">
                <a:solidFill>
                  <a:srgbClr val="000000"/>
                </a:solidFill>
                <a:latin typeface="Times New Roman" panose="02020603050405020304" pitchFamily="18" charset="0"/>
              </a:rPr>
              <a:t> are meant for use with lambdas and streams</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8859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8">
            <a:extLst>
              <a:ext uri="{FF2B5EF4-FFF2-40B4-BE49-F238E27FC236}">
                <a16:creationId xmlns:a16="http://schemas.microsoft.com/office/drawing/2014/main" id="{59D130FF-AFC8-4043-8D73-4CB0B9EAE7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08100" y="0"/>
            <a:ext cx="9574213" cy="6858000"/>
          </a:xfrm>
          <a:prstGeom prst="rect">
            <a:avLst/>
          </a:prstGeom>
        </p:spPr>
      </p:pic>
      <p:sp>
        <p:nvSpPr>
          <p:cNvPr id="4" name="Footer Placeholder 3">
            <a:extLst>
              <a:ext uri="{FF2B5EF4-FFF2-40B4-BE49-F238E27FC236}">
                <a16:creationId xmlns:a16="http://schemas.microsoft.com/office/drawing/2014/main" id="{61BA37DB-C1AC-4BF8-B10F-0834019AF5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321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9">
            <a:extLst>
              <a:ext uri="{FF2B5EF4-FFF2-40B4-BE49-F238E27FC236}">
                <a16:creationId xmlns:a16="http://schemas.microsoft.com/office/drawing/2014/main" id="{8AA4189E-9D7A-43CE-AF28-F4D481DA605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FEF82891-BA85-42C6-99B3-81DAD84F7E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4059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704D-7D0E-4857-940A-CC8997B36A22}"/>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14.3.2 </a:t>
            </a:r>
            <a:r>
              <a:rPr lang="en-US" dirty="0">
                <a:solidFill>
                  <a:srgbClr val="33B38C"/>
                </a:solidFill>
                <a:latin typeface="Lucida Console"/>
              </a:rPr>
              <a:t>String</a:t>
            </a:r>
            <a:r>
              <a:rPr lang="en-US" dirty="0">
                <a:solidFill>
                  <a:srgbClr val="33B38C"/>
                </a:solidFill>
                <a:latin typeface="Goudy Sans Medium"/>
              </a:rPr>
              <a:t> Methods </a:t>
            </a:r>
            <a:r>
              <a:rPr lang="en-US" dirty="0">
                <a:solidFill>
                  <a:srgbClr val="33B38C"/>
                </a:solidFill>
                <a:latin typeface="Lucida Console"/>
              </a:rPr>
              <a:t>length</a:t>
            </a:r>
            <a:r>
              <a:rPr lang="en-US" dirty="0">
                <a:solidFill>
                  <a:srgbClr val="33B38C"/>
                </a:solidFill>
                <a:latin typeface="Goudy Sans Medium"/>
              </a:rPr>
              <a:t>, </a:t>
            </a:r>
            <a:r>
              <a:rPr lang="en-US" dirty="0" err="1">
                <a:solidFill>
                  <a:srgbClr val="33B38C"/>
                </a:solidFill>
                <a:latin typeface="Lucida Console"/>
              </a:rPr>
              <a:t>charAt</a:t>
            </a:r>
            <a:r>
              <a:rPr lang="en-US" dirty="0">
                <a:solidFill>
                  <a:srgbClr val="33B38C"/>
                </a:solidFill>
                <a:latin typeface="Goudy Sans Medium"/>
              </a:rPr>
              <a:t> and </a:t>
            </a:r>
            <a:r>
              <a:rPr lang="en-US" dirty="0" err="1">
                <a:solidFill>
                  <a:srgbClr val="33B38C"/>
                </a:solidFill>
                <a:latin typeface="Lucida Console"/>
              </a:rPr>
              <a:t>getChars</a:t>
            </a:r>
            <a:endParaRPr lang="en-US" dirty="0">
              <a:solidFill>
                <a:srgbClr val="33B38C"/>
              </a:solidFill>
              <a:latin typeface="Lucida Console"/>
            </a:endParaRPr>
          </a:p>
        </p:txBody>
      </p:sp>
      <p:sp>
        <p:nvSpPr>
          <p:cNvPr id="21507" name="Text Placeholder 2">
            <a:extLst>
              <a:ext uri="{FF2B5EF4-FFF2-40B4-BE49-F238E27FC236}">
                <a16:creationId xmlns:a16="http://schemas.microsoft.com/office/drawing/2014/main" id="{25F2CE7C-ECFE-433C-8E02-E701DD98445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length</a:t>
            </a:r>
            <a:r>
              <a:rPr lang="en-US" altLang="en-US" sz="2500">
                <a:solidFill>
                  <a:srgbClr val="000000"/>
                </a:solidFill>
                <a:latin typeface="Times New Roman" panose="02020603050405020304" pitchFamily="18" charset="0"/>
              </a:rPr>
              <a:t> determines the number of characters in a string.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returns the character at a specific position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the characters of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into a character array. </a:t>
            </a:r>
          </a:p>
          <a:p>
            <a:pPr lvl="1" eaLnBrk="1" hangingPunct="1">
              <a:lnSpc>
                <a:spcPct val="80000"/>
              </a:lnSpc>
            </a:pPr>
            <a:r>
              <a:rPr lang="en-US" altLang="en-US" sz="2100">
                <a:solidFill>
                  <a:srgbClr val="000000"/>
                </a:solidFill>
                <a:latin typeface="Times New Roman" panose="02020603050405020304" pitchFamily="18" charset="0"/>
              </a:rPr>
              <a:t>The first argument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from which characters are to be copied. </a:t>
            </a:r>
          </a:p>
          <a:p>
            <a:pPr lvl="1" eaLnBrk="1" hangingPunct="1">
              <a:lnSpc>
                <a:spcPct val="80000"/>
              </a:lnSpc>
            </a:pPr>
            <a:r>
              <a:rPr lang="en-US" altLang="en-US" sz="2100">
                <a:solidFill>
                  <a:srgbClr val="000000"/>
                </a:solidFill>
                <a:latin typeface="Times New Roman" panose="02020603050405020304" pitchFamily="18" charset="0"/>
              </a:rPr>
              <a:t>The second argument is the index that is one past the last character to be copied from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lnSpc>
                <a:spcPct val="80000"/>
              </a:lnSpc>
            </a:pPr>
            <a:r>
              <a:rPr lang="en-US" altLang="en-US" sz="2100">
                <a:solidFill>
                  <a:srgbClr val="000000"/>
                </a:solidFill>
                <a:latin typeface="Times New Roman" panose="02020603050405020304" pitchFamily="18" charset="0"/>
              </a:rPr>
              <a:t>The third argument is the character array into which the characters are to be copied. </a:t>
            </a:r>
          </a:p>
          <a:p>
            <a:pPr lvl="1" eaLnBrk="1" hangingPunct="1">
              <a:lnSpc>
                <a:spcPct val="80000"/>
              </a:lnSpc>
            </a:pPr>
            <a:r>
              <a:rPr lang="en-US" altLang="en-US" sz="2100">
                <a:solidFill>
                  <a:srgbClr val="000000"/>
                </a:solidFill>
                <a:latin typeface="Times New Roman" panose="02020603050405020304" pitchFamily="18" charset="0"/>
              </a:rPr>
              <a:t>The last argument is the starting index where the copied characters are placed in the target character array. </a:t>
            </a:r>
          </a:p>
        </p:txBody>
      </p:sp>
      <p:sp>
        <p:nvSpPr>
          <p:cNvPr id="4" name="Footer Placeholder 3">
            <a:extLst>
              <a:ext uri="{FF2B5EF4-FFF2-40B4-BE49-F238E27FC236}">
                <a16:creationId xmlns:a16="http://schemas.microsoft.com/office/drawing/2014/main" id="{C9E29047-2ED2-4136-AB48-F20661543A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0764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0">
            <a:extLst>
              <a:ext uri="{FF2B5EF4-FFF2-40B4-BE49-F238E27FC236}">
                <a16:creationId xmlns:a16="http://schemas.microsoft.com/office/drawing/2014/main" id="{66F2C716-0C41-4BFE-8751-CFBC7C76EA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19456"/>
            <a:ext cx="10896600" cy="6858000"/>
          </a:xfrm>
          <a:prstGeom prst="rect">
            <a:avLst/>
          </a:prstGeom>
        </p:spPr>
      </p:pic>
      <p:sp>
        <p:nvSpPr>
          <p:cNvPr id="4" name="Footer Placeholder 3">
            <a:extLst>
              <a:ext uri="{FF2B5EF4-FFF2-40B4-BE49-F238E27FC236}">
                <a16:creationId xmlns:a16="http://schemas.microsoft.com/office/drawing/2014/main" id="{01931C22-9B4C-4826-B0EC-6D02FFD0A7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4201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1">
            <a:extLst>
              <a:ext uri="{FF2B5EF4-FFF2-40B4-BE49-F238E27FC236}">
                <a16:creationId xmlns:a16="http://schemas.microsoft.com/office/drawing/2014/main" id="{0C096490-9917-44AF-9F67-B2425B937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4" name="Footer Placeholder 3">
            <a:extLst>
              <a:ext uri="{FF2B5EF4-FFF2-40B4-BE49-F238E27FC236}">
                <a16:creationId xmlns:a16="http://schemas.microsoft.com/office/drawing/2014/main" id="{A452B2AF-B2C7-4529-8A61-BE0F5F2880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7434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F71C-CB33-4BC9-AAA6-59F1F934AFA3}"/>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a:t>
            </a:r>
          </a:p>
        </p:txBody>
      </p:sp>
      <p:sp>
        <p:nvSpPr>
          <p:cNvPr id="24579" name="Text Placeholder 2">
            <a:extLst>
              <a:ext uri="{FF2B5EF4-FFF2-40B4-BE49-F238E27FC236}">
                <a16:creationId xmlns:a16="http://schemas.microsoft.com/office/drawing/2014/main" id="{EBEC682C-9D9C-4672-994F-831B82B5B1FB}"/>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Strings are compared using the numeric codes of the characters in the strings.</a:t>
            </a:r>
          </a:p>
          <a:p>
            <a:pPr eaLnBrk="1" hangingPunct="1"/>
            <a:r>
              <a:rPr lang="en-US" altLang="en-US">
                <a:solidFill>
                  <a:srgbClr val="000000"/>
                </a:solidFill>
                <a:latin typeface="Times New Roman" panose="02020603050405020304" pitchFamily="18" charset="0"/>
              </a:rPr>
              <a:t>Figure 14.3 demonstrates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regionMatches</a:t>
            </a:r>
            <a:r>
              <a:rPr lang="en-US" altLang="en-US">
                <a:solidFill>
                  <a:srgbClr val="000000"/>
                </a:solidFill>
                <a:latin typeface="Times New Roman" panose="02020603050405020304" pitchFamily="18" charset="0"/>
              </a:rPr>
              <a:t> and using the equality operator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to compare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a:t>
            </a:r>
          </a:p>
        </p:txBody>
      </p:sp>
      <p:sp>
        <p:nvSpPr>
          <p:cNvPr id="4" name="Footer Placeholder 3">
            <a:extLst>
              <a:ext uri="{FF2B5EF4-FFF2-40B4-BE49-F238E27FC236}">
                <a16:creationId xmlns:a16="http://schemas.microsoft.com/office/drawing/2014/main" id="{43050E9B-6F22-4A75-B14B-CBDF04E0538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76943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2">
            <a:extLst>
              <a:ext uri="{FF2B5EF4-FFF2-40B4-BE49-F238E27FC236}">
                <a16:creationId xmlns:a16="http://schemas.microsoft.com/office/drawing/2014/main" id="{37A02BA3-3E25-47CB-8896-63BF0BCC22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4" name="Footer Placeholder 3">
            <a:extLst>
              <a:ext uri="{FF2B5EF4-FFF2-40B4-BE49-F238E27FC236}">
                <a16:creationId xmlns:a16="http://schemas.microsoft.com/office/drawing/2014/main" id="{9E1E0621-1C55-4910-851A-608B6C9B774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24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1">
            <a:extLst>
              <a:ext uri="{FF2B5EF4-FFF2-40B4-BE49-F238E27FC236}">
                <a16:creationId xmlns:a16="http://schemas.microsoft.com/office/drawing/2014/main" id="{0A5E76B8-9B89-435B-9E91-8576E93AB18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4175"/>
            <a:ext cx="12192000" cy="3549650"/>
          </a:xfrm>
          <a:prstGeom prst="rect">
            <a:avLst/>
          </a:prstGeom>
        </p:spPr>
      </p:pic>
      <p:sp>
        <p:nvSpPr>
          <p:cNvPr id="4" name="Footer Placeholder 3">
            <a:extLst>
              <a:ext uri="{FF2B5EF4-FFF2-40B4-BE49-F238E27FC236}">
                <a16:creationId xmlns:a16="http://schemas.microsoft.com/office/drawing/2014/main" id="{6EC1803D-4C08-4ABE-AA09-8F0845D6A9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59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3">
            <a:extLst>
              <a:ext uri="{FF2B5EF4-FFF2-40B4-BE49-F238E27FC236}">
                <a16:creationId xmlns:a16="http://schemas.microsoft.com/office/drawing/2014/main" id="{48945F56-D686-49C4-B144-8F99CA8331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a16="http://schemas.microsoft.com/office/drawing/2014/main" id="{D308548E-C6B3-4F6F-839A-CC89B68153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176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4">
            <a:extLst>
              <a:ext uri="{FF2B5EF4-FFF2-40B4-BE49-F238E27FC236}">
                <a16:creationId xmlns:a16="http://schemas.microsoft.com/office/drawing/2014/main" id="{FB68C480-217D-41FB-B4F9-CC53E55FDD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4" name="Footer Placeholder 3">
            <a:extLst>
              <a:ext uri="{FF2B5EF4-FFF2-40B4-BE49-F238E27FC236}">
                <a16:creationId xmlns:a16="http://schemas.microsoft.com/office/drawing/2014/main" id="{8380ACD0-6141-4247-B6E5-35331D7E04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595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5">
            <a:extLst>
              <a:ext uri="{FF2B5EF4-FFF2-40B4-BE49-F238E27FC236}">
                <a16:creationId xmlns:a16="http://schemas.microsoft.com/office/drawing/2014/main" id="{EEF6A47C-8B38-4D05-B25D-07564A29A5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4" name="Footer Placeholder 3">
            <a:extLst>
              <a:ext uri="{FF2B5EF4-FFF2-40B4-BE49-F238E27FC236}">
                <a16:creationId xmlns:a16="http://schemas.microsoft.com/office/drawing/2014/main" id="{E79B0BCE-AED2-44A5-B23B-DD6B3721A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269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6">
            <a:extLst>
              <a:ext uri="{FF2B5EF4-FFF2-40B4-BE49-F238E27FC236}">
                <a16:creationId xmlns:a16="http://schemas.microsoft.com/office/drawing/2014/main" id="{27D81445-1FDE-4160-B24B-BE6D035F71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5319F290-36A0-4B24-82B3-57036C2A43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93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1DA-3B35-49BB-995B-ABF1B9459181}"/>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29699" name="Text Placeholder 2">
            <a:extLst>
              <a:ext uri="{FF2B5EF4-FFF2-40B4-BE49-F238E27FC236}">
                <a16:creationId xmlns:a16="http://schemas.microsoft.com/office/drawing/2014/main" id="{0E0A8B4E-BCF5-4B86-A2A4-95BD93CF1BCF}"/>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equals</a:t>
            </a:r>
            <a:r>
              <a:rPr lang="en-US" altLang="en-US" sz="2500">
                <a:solidFill>
                  <a:srgbClr val="000000"/>
                </a:solidFill>
                <a:latin typeface="Times New Roman" panose="02020603050405020304" pitchFamily="18" charset="0"/>
              </a:rPr>
              <a:t> tests any two objects for equality</a:t>
            </a:r>
          </a:p>
          <a:p>
            <a:pPr lvl="1" eaLnBrk="1" hangingPunct="1"/>
            <a:r>
              <a:rPr lang="en-US" altLang="en-US" sz="2100">
                <a:solidFill>
                  <a:srgbClr val="000000"/>
                </a:solidFill>
                <a:latin typeface="Times New Roman" panose="02020603050405020304" pitchFamily="18" charset="0"/>
              </a:rPr>
              <a:t>The method returns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if the contents of the objects are equal, and </a:t>
            </a:r>
            <a:r>
              <a:rPr lang="en-US" altLang="en-US" sz="2100">
                <a:solidFill>
                  <a:srgbClr val="000000"/>
                </a:solidFill>
                <a:latin typeface="Lucida Console" panose="020B0609040504020204" pitchFamily="49" charset="0"/>
              </a:rPr>
              <a:t>false</a:t>
            </a:r>
            <a:r>
              <a:rPr lang="en-US" altLang="en-US" sz="2100">
                <a:solidFill>
                  <a:srgbClr val="000000"/>
                </a:solidFill>
                <a:latin typeface="Times New Roman" panose="02020603050405020304" pitchFamily="18" charset="0"/>
              </a:rPr>
              <a:t> otherwise. </a:t>
            </a:r>
          </a:p>
          <a:p>
            <a:pPr lvl="1" eaLnBrk="1" hangingPunct="1"/>
            <a:r>
              <a:rPr lang="en-US" altLang="en-US" sz="2100">
                <a:solidFill>
                  <a:srgbClr val="000000"/>
                </a:solidFill>
                <a:latin typeface="Times New Roman" panose="02020603050405020304" pitchFamily="18" charset="0"/>
              </a:rPr>
              <a:t>Uses a </a:t>
            </a:r>
            <a:r>
              <a:rPr lang="en-US" altLang="en-US" sz="2100">
                <a:solidFill>
                  <a:srgbClr val="0000FF"/>
                </a:solidFill>
                <a:latin typeface="Times New Roman" panose="02020603050405020304" pitchFamily="18" charset="0"/>
              </a:rPr>
              <a:t>lexicographical comparison</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When primitive-type values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values are identical. </a:t>
            </a:r>
          </a:p>
          <a:p>
            <a:pPr eaLnBrk="1" hangingPunct="1"/>
            <a:r>
              <a:rPr lang="en-US" altLang="en-US" sz="2500">
                <a:solidFill>
                  <a:srgbClr val="000000"/>
                </a:solidFill>
                <a:latin typeface="Times New Roman" panose="02020603050405020304" pitchFamily="18" charset="0"/>
              </a:rPr>
              <a:t>When references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references refer to the same object in memory. </a:t>
            </a:r>
          </a:p>
          <a:p>
            <a:pPr eaLnBrk="1" hangingPunct="1"/>
            <a:r>
              <a:rPr lang="en-US" altLang="en-US" sz="2500">
                <a:solidFill>
                  <a:srgbClr val="000000"/>
                </a:solidFill>
                <a:latin typeface="Times New Roman" panose="02020603050405020304" pitchFamily="18" charset="0"/>
              </a:rPr>
              <a:t>Java treats all string literal objects with the same contents as one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object to which there can be many references. </a:t>
            </a:r>
          </a:p>
        </p:txBody>
      </p:sp>
      <p:sp>
        <p:nvSpPr>
          <p:cNvPr id="4" name="Footer Placeholder 3">
            <a:extLst>
              <a:ext uri="{FF2B5EF4-FFF2-40B4-BE49-F238E27FC236}">
                <a16:creationId xmlns:a16="http://schemas.microsoft.com/office/drawing/2014/main" id="{AC2708EB-84AD-4E3E-94A5-56F2A710529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9250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7">
            <a:extLst>
              <a:ext uri="{FF2B5EF4-FFF2-40B4-BE49-F238E27FC236}">
                <a16:creationId xmlns:a16="http://schemas.microsoft.com/office/drawing/2014/main" id="{E70A622E-5B70-4EEE-8298-DA212783A1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4A3E075D-61C0-44A1-BAD8-E17BB4B054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0872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3A51-FBCF-4542-9DE9-4A59F69DD0B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1747" name="Text Placeholder 2">
            <a:extLst>
              <a:ext uri="{FF2B5EF4-FFF2-40B4-BE49-F238E27FC236}">
                <a16:creationId xmlns:a16="http://schemas.microsoft.com/office/drawing/2014/main" id="{D3E62D76-E8D2-4BD5-8C7C-8203E989CD6A}"/>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ignores whether the letters in each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are uppercase or lowercase when performing the comparison.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declared in the </a:t>
            </a:r>
            <a:r>
              <a:rPr lang="en-US" altLang="en-US">
                <a:solidFill>
                  <a:srgbClr val="000000"/>
                </a:solidFill>
                <a:latin typeface="Lucida Console" panose="020B0609040504020204" pitchFamily="49" charset="0"/>
              </a:rPr>
              <a:t>Comparable</a:t>
            </a:r>
            <a:r>
              <a:rPr lang="en-US" altLang="en-US">
                <a:solidFill>
                  <a:srgbClr val="000000"/>
                </a:solidFill>
                <a:latin typeface="Times New Roman" panose="02020603050405020304" pitchFamily="18" charset="0"/>
              </a:rPr>
              <a:t> interface and implemented in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p>
          <a:p>
            <a:pPr lvl="1" eaLnBrk="1" hangingPunct="1"/>
            <a:r>
              <a:rPr lang="en-US" altLang="en-US">
                <a:solidFill>
                  <a:srgbClr val="000000"/>
                </a:solidFill>
                <a:latin typeface="Times New Roman" panose="02020603050405020304" pitchFamily="18" charset="0"/>
              </a:rPr>
              <a:t>Returns 0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are equal, a negative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less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and a positive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greater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t>
            </a:r>
          </a:p>
        </p:txBody>
      </p:sp>
      <p:sp>
        <p:nvSpPr>
          <p:cNvPr id="4" name="Footer Placeholder 3">
            <a:extLst>
              <a:ext uri="{FF2B5EF4-FFF2-40B4-BE49-F238E27FC236}">
                <a16:creationId xmlns:a16="http://schemas.microsoft.com/office/drawing/2014/main" id="{4FD758A4-C20A-45AD-B2F1-CDA12B6771E2}"/>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4789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43A3-6E2F-40C8-868E-1F6947105D5B}"/>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2771" name="Text Placeholder 2">
            <a:extLst>
              <a:ext uri="{FF2B5EF4-FFF2-40B4-BE49-F238E27FC236}">
                <a16:creationId xmlns:a16="http://schemas.microsoft.com/office/drawing/2014/main" id="{35B60B0C-AB45-4506-BFB8-3BEC6CD65201}"/>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compares portions of two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s for equality. </a:t>
            </a:r>
          </a:p>
          <a:p>
            <a:pPr lvl="1" eaLnBrk="1" hangingPunct="1"/>
            <a:r>
              <a:rPr lang="en-US" altLang="en-US" sz="2100">
                <a:solidFill>
                  <a:srgbClr val="000000"/>
                </a:solidFill>
                <a:latin typeface="Times New Roman" panose="02020603050405020304" pitchFamily="18" charset="0"/>
              </a:rPr>
              <a:t>The first argument to this version of the method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that invokes the method. </a:t>
            </a:r>
          </a:p>
          <a:p>
            <a:pPr lvl="1" eaLnBrk="1" hangingPunct="1"/>
            <a:r>
              <a:rPr lang="en-US" altLang="en-US" sz="2100">
                <a:solidFill>
                  <a:srgbClr val="000000"/>
                </a:solidFill>
                <a:latin typeface="Times New Roman" panose="02020603050405020304" pitchFamily="18" charset="0"/>
              </a:rPr>
              <a:t>The second argument is a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third argument is the starting index in the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last argument is the number of characters to compare.</a:t>
            </a:r>
          </a:p>
          <a:p>
            <a:pPr eaLnBrk="1" hangingPunct="1"/>
            <a:r>
              <a:rPr lang="en-US" altLang="en-US" sz="2500">
                <a:solidFill>
                  <a:srgbClr val="000000"/>
                </a:solidFill>
                <a:latin typeface="Times New Roman" panose="02020603050405020304" pitchFamily="18" charset="0"/>
              </a:rPr>
              <a:t>Five-argument version of 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When the first argument is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the method ignores the case of the characters being compared. </a:t>
            </a:r>
          </a:p>
          <a:p>
            <a:pPr lvl="1" eaLnBrk="1" hangingPunct="1"/>
            <a:r>
              <a:rPr lang="en-US" altLang="en-US" sz="2100">
                <a:solidFill>
                  <a:srgbClr val="000000"/>
                </a:solidFill>
                <a:latin typeface="Times New Roman" panose="02020603050405020304" pitchFamily="18" charset="0"/>
              </a:rPr>
              <a:t>The remaining arguments are identical to those described for the four-argument </a:t>
            </a:r>
            <a:r>
              <a:rPr lang="en-US" altLang="en-US" sz="2100">
                <a:solidFill>
                  <a:srgbClr val="000000"/>
                </a:solidFill>
                <a:latin typeface="Lucida Console" panose="020B0609040504020204" pitchFamily="49" charset="0"/>
              </a:rPr>
              <a:t>regionMatches</a:t>
            </a:r>
            <a:r>
              <a:rPr lang="en-US" altLang="en-US" sz="2100">
                <a:solidFill>
                  <a:srgbClr val="000000"/>
                </a:solidFill>
                <a:latin typeface="Times New Roman" panose="02020603050405020304" pitchFamily="18" charset="0"/>
              </a:rPr>
              <a:t> method.</a:t>
            </a:r>
          </a:p>
        </p:txBody>
      </p:sp>
      <p:sp>
        <p:nvSpPr>
          <p:cNvPr id="4" name="Footer Placeholder 3">
            <a:extLst>
              <a:ext uri="{FF2B5EF4-FFF2-40B4-BE49-F238E27FC236}">
                <a16:creationId xmlns:a16="http://schemas.microsoft.com/office/drawing/2014/main" id="{4082353A-82C1-46A2-969F-710B049FF46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01288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FBD6-D12D-41E2-A4D3-9E2EC60A2410}"/>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3795" name="Text Placeholder 2">
            <a:extLst>
              <a:ext uri="{FF2B5EF4-FFF2-40B4-BE49-F238E27FC236}">
                <a16:creationId xmlns:a16="http://schemas.microsoft.com/office/drawing/2014/main" id="{1392717A-617A-4F02-9279-FDDF822DF3D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startsWith</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endsWith</a:t>
            </a:r>
            <a:r>
              <a:rPr lang="en-US" altLang="en-US">
                <a:solidFill>
                  <a:srgbClr val="000000"/>
                </a:solidFill>
                <a:latin typeface="Times New Roman" panose="02020603050405020304" pitchFamily="18" charset="0"/>
              </a:rPr>
              <a:t> determine whether strings start with or end with a particular set of characters</a:t>
            </a:r>
          </a:p>
        </p:txBody>
      </p:sp>
      <p:sp>
        <p:nvSpPr>
          <p:cNvPr id="4" name="Footer Placeholder 3">
            <a:extLst>
              <a:ext uri="{FF2B5EF4-FFF2-40B4-BE49-F238E27FC236}">
                <a16:creationId xmlns:a16="http://schemas.microsoft.com/office/drawing/2014/main" id="{4CDAF080-81E6-4BB6-985B-598E1A45716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3429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8">
            <a:extLst>
              <a:ext uri="{FF2B5EF4-FFF2-40B4-BE49-F238E27FC236}">
                <a16:creationId xmlns:a16="http://schemas.microsoft.com/office/drawing/2014/main" id="{1E4E7D41-AB98-4945-B7A3-C33A0011F8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32F476B5-E3B9-4935-BF5B-2C57425D65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814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2">
            <a:extLst>
              <a:ext uri="{FF2B5EF4-FFF2-40B4-BE49-F238E27FC236}">
                <a16:creationId xmlns:a16="http://schemas.microsoft.com/office/drawing/2014/main" id="{72C9AAA8-904B-4CE6-812D-A6EAFD826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90663" y="0"/>
            <a:ext cx="9210675" cy="6858000"/>
          </a:xfrm>
          <a:prstGeom prst="rect">
            <a:avLst/>
          </a:prstGeom>
        </p:spPr>
      </p:pic>
      <p:sp>
        <p:nvSpPr>
          <p:cNvPr id="4" name="Footer Placeholder 3">
            <a:extLst>
              <a:ext uri="{FF2B5EF4-FFF2-40B4-BE49-F238E27FC236}">
                <a16:creationId xmlns:a16="http://schemas.microsoft.com/office/drawing/2014/main" id="{052CD42D-0495-4EB7-B08C-730916F51F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759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9">
            <a:extLst>
              <a:ext uri="{FF2B5EF4-FFF2-40B4-BE49-F238E27FC236}">
                <a16:creationId xmlns:a16="http://schemas.microsoft.com/office/drawing/2014/main" id="{3663F50C-EB6C-4235-8B1D-0B2B247DDA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620B5874-B56E-4268-B58B-60D383EF08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2888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0">
            <a:extLst>
              <a:ext uri="{FF2B5EF4-FFF2-40B4-BE49-F238E27FC236}">
                <a16:creationId xmlns:a16="http://schemas.microsoft.com/office/drawing/2014/main" id="{7D5357FB-E902-4442-BFCC-03D79FA9CF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F64FA857-197D-49A7-9EC0-B461BA5DDB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0337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F5E-1A43-4A62-9995-3742FE7F3088}"/>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14.3.4 Locating Characters and Substrings in Strings</a:t>
            </a:r>
          </a:p>
        </p:txBody>
      </p:sp>
      <p:sp>
        <p:nvSpPr>
          <p:cNvPr id="36867" name="Text Placeholder 2">
            <a:extLst>
              <a:ext uri="{FF2B5EF4-FFF2-40B4-BE49-F238E27FC236}">
                <a16:creationId xmlns:a16="http://schemas.microsoft.com/office/drawing/2014/main" id="{E235BA16-6253-4DD1-8723-C2442CF94C6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Figure 14.5 demonstrates the many versions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indexOf</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lastIndexOf</a:t>
            </a:r>
            <a:r>
              <a:rPr lang="en-US" altLang="en-US">
                <a:solidFill>
                  <a:srgbClr val="000000"/>
                </a:solidFill>
                <a:latin typeface="Times New Roman" panose="02020603050405020304" pitchFamily="18" charset="0"/>
              </a:rPr>
              <a:t> that search for a specified character or substring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C125B64D-4753-4AF9-A6F9-C9D53B94236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4253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1">
            <a:extLst>
              <a:ext uri="{FF2B5EF4-FFF2-40B4-BE49-F238E27FC236}">
                <a16:creationId xmlns:a16="http://schemas.microsoft.com/office/drawing/2014/main" id="{B020B075-57B8-4C88-B1C9-3CFBB49969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536A55E-62A9-4DFE-8931-83C574AEC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45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2">
            <a:extLst>
              <a:ext uri="{FF2B5EF4-FFF2-40B4-BE49-F238E27FC236}">
                <a16:creationId xmlns:a16="http://schemas.microsoft.com/office/drawing/2014/main" id="{D704F148-3F4E-4F48-9BE2-4C05C64A3B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8F42E2A-9831-4235-8852-EC6C8FD775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37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3">
            <a:extLst>
              <a:ext uri="{FF2B5EF4-FFF2-40B4-BE49-F238E27FC236}">
                <a16:creationId xmlns:a16="http://schemas.microsoft.com/office/drawing/2014/main" id="{B9BC823C-03F8-410E-979D-B098D7D4A9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4" name="Footer Placeholder 3">
            <a:extLst>
              <a:ext uri="{FF2B5EF4-FFF2-40B4-BE49-F238E27FC236}">
                <a16:creationId xmlns:a16="http://schemas.microsoft.com/office/drawing/2014/main" id="{E74D8648-314D-41D6-8578-713A5E22CD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60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4">
            <a:extLst>
              <a:ext uri="{FF2B5EF4-FFF2-40B4-BE49-F238E27FC236}">
                <a16:creationId xmlns:a16="http://schemas.microsoft.com/office/drawing/2014/main" id="{88C49783-DD39-471C-8B43-704B853BBB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4" name="Footer Placeholder 3">
            <a:extLst>
              <a:ext uri="{FF2B5EF4-FFF2-40B4-BE49-F238E27FC236}">
                <a16:creationId xmlns:a16="http://schemas.microsoft.com/office/drawing/2014/main" id="{113083BB-C3E2-43D7-A5F4-95701D0EFF2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951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4E23-D073-4DCC-A789-95227D05106B}"/>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14.3.4 Locating Characters and Substrings in Strings (cont.)</a:t>
            </a:r>
          </a:p>
        </p:txBody>
      </p:sp>
      <p:sp>
        <p:nvSpPr>
          <p:cNvPr id="40963" name="Text Placeholder 2">
            <a:extLst>
              <a:ext uri="{FF2B5EF4-FFF2-40B4-BE49-F238E27FC236}">
                <a16:creationId xmlns:a16="http://schemas.microsoft.com/office/drawing/2014/main" id="{5B2C7EE4-B4ED-48FF-8127-0F6079F7589A}"/>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locates the first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If the method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a:t>
            </a:r>
            <a:r>
              <a:rPr lang="en-US" altLang="en-US" sz="2300">
                <a:solidFill>
                  <a:srgbClr val="000000"/>
                </a:solidFill>
                <a:latin typeface="Lucida Console" panose="020B0609040504020204" pitchFamily="49" charset="0"/>
              </a:rPr>
              <a:t>–1</a:t>
            </a:r>
            <a:r>
              <a:rPr lang="en-US" altLang="en-US" sz="2300">
                <a:solidFill>
                  <a:srgbClr val="000000"/>
                </a:solidFill>
                <a:latin typeface="Times New Roman" panose="02020603050405020304" pitchFamily="18" charset="0"/>
              </a:rPr>
              <a:t>.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takes two integer arguments—the character and the starting index at which the search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should begin.</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locates the last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The method searches from the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toward the beginning. If it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–1.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takes two integer arguments—the integer representation of the character and the index from which to begin searching backward. </a:t>
            </a:r>
          </a:p>
          <a:p>
            <a:pPr eaLnBrk="1" hangingPunct="1">
              <a:lnSpc>
                <a:spcPct val="80000"/>
              </a:lnSpc>
            </a:pPr>
            <a:r>
              <a:rPr lang="en-US" altLang="en-US" sz="2300">
                <a:solidFill>
                  <a:srgbClr val="000000"/>
                </a:solidFill>
                <a:latin typeface="Times New Roman" panose="02020603050405020304" pitchFamily="18" charset="0"/>
              </a:rPr>
              <a:t>There are also versions of these methods that search for substrings in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s.</a:t>
            </a:r>
          </a:p>
        </p:txBody>
      </p:sp>
      <p:sp>
        <p:nvSpPr>
          <p:cNvPr id="4" name="Footer Placeholder 3">
            <a:extLst>
              <a:ext uri="{FF2B5EF4-FFF2-40B4-BE49-F238E27FC236}">
                <a16:creationId xmlns:a16="http://schemas.microsoft.com/office/drawing/2014/main" id="{7A1AC875-D979-4C54-A37C-FF9FBB89D01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51004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7122-41DD-4F28-BC4B-289B06B832D4}"/>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14.3.5 Extracting Substrings from Strings</a:t>
            </a:r>
          </a:p>
        </p:txBody>
      </p:sp>
      <p:sp>
        <p:nvSpPr>
          <p:cNvPr id="41987" name="Text Placeholder 2">
            <a:extLst>
              <a:ext uri="{FF2B5EF4-FFF2-40B4-BE49-F238E27FC236}">
                <a16:creationId xmlns:a16="http://schemas.microsoft.com/office/drawing/2014/main" id="{D0AA46D2-C3C4-4717-9C75-004308F215D7}"/>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two </a:t>
            </a:r>
            <a:r>
              <a:rPr lang="en-US" altLang="en-US">
                <a:solidFill>
                  <a:srgbClr val="000000"/>
                </a:solidFill>
                <a:latin typeface="Lucida Console" panose="020B0609040504020204" pitchFamily="49" charset="0"/>
              </a:rPr>
              <a:t>substring</a:t>
            </a:r>
            <a:r>
              <a:rPr lang="en-US" altLang="en-US">
                <a:solidFill>
                  <a:srgbClr val="000000"/>
                </a:solidFill>
                <a:latin typeface="Times New Roman" panose="02020603050405020304" pitchFamily="18" charset="0"/>
              </a:rPr>
              <a:t> methods to enable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to be created by copying part of an existing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Each method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lnSpc>
                <a:spcPct val="90000"/>
              </a:lnSpc>
            </a:pPr>
            <a:r>
              <a:rPr lang="en-US" altLang="en-US">
                <a:solidFill>
                  <a:srgbClr val="000000"/>
                </a:solidFill>
                <a:latin typeface="Times New Roman" panose="02020603050405020304" pitchFamily="18" charset="0"/>
              </a:rPr>
              <a:t>The version that takes one integer argument specifies the starting index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from which characters are to be copied. </a:t>
            </a:r>
          </a:p>
          <a:p>
            <a:pPr eaLnBrk="1" hangingPunct="1">
              <a:lnSpc>
                <a:spcPct val="90000"/>
              </a:lnSpc>
            </a:pPr>
            <a:r>
              <a:rPr lang="en-US" altLang="en-US">
                <a:solidFill>
                  <a:srgbClr val="000000"/>
                </a:solidFill>
                <a:latin typeface="Times New Roman" panose="02020603050405020304" pitchFamily="18" charset="0"/>
              </a:rPr>
              <a:t>The version that takes two integer arguments receives the starting index from which to copy characters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and the index one beyond the last character to copy.</a:t>
            </a:r>
          </a:p>
        </p:txBody>
      </p:sp>
      <p:sp>
        <p:nvSpPr>
          <p:cNvPr id="4" name="Footer Placeholder 3">
            <a:extLst>
              <a:ext uri="{FF2B5EF4-FFF2-40B4-BE49-F238E27FC236}">
                <a16:creationId xmlns:a16="http://schemas.microsoft.com/office/drawing/2014/main" id="{54FD6B25-30DB-4250-A860-A28C3C22AFC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3557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5">
            <a:extLst>
              <a:ext uri="{FF2B5EF4-FFF2-40B4-BE49-F238E27FC236}">
                <a16:creationId xmlns:a16="http://schemas.microsoft.com/office/drawing/2014/main" id="{FD7D9E64-973A-417C-8DC6-CD299F1969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4" name="Footer Placeholder 3">
            <a:extLst>
              <a:ext uri="{FF2B5EF4-FFF2-40B4-BE49-F238E27FC236}">
                <a16:creationId xmlns:a16="http://schemas.microsoft.com/office/drawing/2014/main" id="{E16E1CD0-AF38-4572-B918-3C8B123CA9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2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3">
            <a:extLst>
              <a:ext uri="{FF2B5EF4-FFF2-40B4-BE49-F238E27FC236}">
                <a16:creationId xmlns:a16="http://schemas.microsoft.com/office/drawing/2014/main" id="{14B976DE-24AF-4FAE-8E7D-6A614A4375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6550" y="0"/>
            <a:ext cx="8978900" cy="6858000"/>
          </a:xfrm>
          <a:prstGeom prst="rect">
            <a:avLst/>
          </a:prstGeom>
        </p:spPr>
      </p:pic>
      <p:sp>
        <p:nvSpPr>
          <p:cNvPr id="4" name="Footer Placeholder 3">
            <a:extLst>
              <a:ext uri="{FF2B5EF4-FFF2-40B4-BE49-F238E27FC236}">
                <a16:creationId xmlns:a16="http://schemas.microsoft.com/office/drawing/2014/main" id="{0D272A80-623A-48DF-B67D-768B618ED4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5519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47F0-76BC-44D8-9B15-5B52D8C4FF59}"/>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14.3.6 Concatenating Strings</a:t>
            </a:r>
          </a:p>
        </p:txBody>
      </p:sp>
      <p:sp>
        <p:nvSpPr>
          <p:cNvPr id="44035" name="Text Placeholder 2">
            <a:extLst>
              <a:ext uri="{FF2B5EF4-FFF2-40B4-BE49-F238E27FC236}">
                <a16:creationId xmlns:a16="http://schemas.microsoft.com/office/drawing/2014/main" id="{C6CA32C3-0DD2-4A7E-9692-46DB66211838}"/>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concat</a:t>
            </a:r>
            <a:r>
              <a:rPr lang="en-US" altLang="en-US">
                <a:solidFill>
                  <a:srgbClr val="000000"/>
                </a:solidFill>
                <a:latin typeface="Times New Roman" panose="02020603050405020304" pitchFamily="18" charset="0"/>
              </a:rPr>
              <a:t> concatenates two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(similar to using the + operator) and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containing the characters from both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r>
              <a:rPr lang="en-US" altLang="en-US">
                <a:solidFill>
                  <a:srgbClr val="000000"/>
                </a:solidFill>
                <a:latin typeface="Times New Roman" panose="02020603050405020304" pitchFamily="18" charset="0"/>
              </a:rPr>
              <a:t>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to which </a:t>
            </a:r>
            <a:r>
              <a:rPr lang="en-US" altLang="en-US">
                <a:solidFill>
                  <a:srgbClr val="000000"/>
                </a:solidFill>
                <a:latin typeface="Lucida Console" panose="020B0609040504020204" pitchFamily="49" charset="0"/>
              </a:rPr>
              <a:t>s1</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s2</a:t>
            </a:r>
            <a:r>
              <a:rPr lang="en-US" altLang="en-US">
                <a:solidFill>
                  <a:srgbClr val="000000"/>
                </a:solidFill>
                <a:latin typeface="Times New Roman" panose="02020603050405020304" pitchFamily="18" charset="0"/>
              </a:rPr>
              <a:t> refer are </a:t>
            </a:r>
            <a:r>
              <a:rPr lang="en-US" altLang="en-US" i="1">
                <a:solidFill>
                  <a:srgbClr val="000000"/>
                </a:solidFill>
                <a:latin typeface="Times New Roman" panose="02020603050405020304" pitchFamily="18" charset="0"/>
              </a:rPr>
              <a:t>not modified</a:t>
            </a:r>
            <a:r>
              <a:rPr lang="en-US" altLang="en-US">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389ADF93-0F3B-4016-9529-C94CAF4C2108}"/>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39177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6">
            <a:extLst>
              <a:ext uri="{FF2B5EF4-FFF2-40B4-BE49-F238E27FC236}">
                <a16:creationId xmlns:a16="http://schemas.microsoft.com/office/drawing/2014/main" id="{C533C73C-846E-41E7-9D4E-F9227D7E2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6763" y="0"/>
            <a:ext cx="10656887" cy="6858000"/>
          </a:xfrm>
          <a:prstGeom prst="rect">
            <a:avLst/>
          </a:prstGeom>
        </p:spPr>
      </p:pic>
      <p:sp>
        <p:nvSpPr>
          <p:cNvPr id="4" name="Footer Placeholder 3">
            <a:extLst>
              <a:ext uri="{FF2B5EF4-FFF2-40B4-BE49-F238E27FC236}">
                <a16:creationId xmlns:a16="http://schemas.microsoft.com/office/drawing/2014/main" id="{9DAC91D5-EC15-43B0-9ABB-0D8668BB1F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4199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EB91-163C-4AD7-A232-061555E84C95}"/>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14.3.7 Miscellaneous </a:t>
            </a:r>
            <a:r>
              <a:rPr lang="en-US" dirty="0">
                <a:solidFill>
                  <a:srgbClr val="33B38C"/>
                </a:solidFill>
                <a:latin typeface="Lucida Console"/>
              </a:rPr>
              <a:t>String</a:t>
            </a:r>
            <a:r>
              <a:rPr lang="en-US" dirty="0">
                <a:solidFill>
                  <a:srgbClr val="33B38C"/>
                </a:solidFill>
                <a:latin typeface="Goudy Sans Medium"/>
              </a:rPr>
              <a:t> Methods</a:t>
            </a:r>
          </a:p>
        </p:txBody>
      </p:sp>
      <p:sp>
        <p:nvSpPr>
          <p:cNvPr id="46083" name="Text Placeholder 2">
            <a:extLst>
              <a:ext uri="{FF2B5EF4-FFF2-40B4-BE49-F238E27FC236}">
                <a16:creationId xmlns:a16="http://schemas.microsoft.com/office/drawing/2014/main" id="{B2479CCE-0702-4648-A6C8-F1046722FAAC}"/>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Lucida Console" panose="020B0609040504020204" pitchFamily="49" charset="0"/>
              </a:rPr>
              <a:t>M</a:t>
            </a:r>
            <a:r>
              <a:rPr lang="en-US" altLang="en-US" sz="2300">
                <a:solidFill>
                  <a:srgbClr val="000000"/>
                </a:solidFill>
                <a:latin typeface="Times New Roman" panose="02020603050405020304" pitchFamily="18" charset="0"/>
              </a:rPr>
              <a:t>ethod </a:t>
            </a:r>
            <a:r>
              <a:rPr lang="en-US" altLang="en-US" sz="2300">
                <a:solidFill>
                  <a:srgbClr val="000000"/>
                </a:solidFill>
                <a:latin typeface="Lucida Console" panose="020B0609040504020204" pitchFamily="49" charset="0"/>
              </a:rPr>
              <a:t>replace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in which every occurrence of the first </a:t>
            </a:r>
            <a:r>
              <a:rPr lang="en-US" altLang="en-US" sz="2300">
                <a:solidFill>
                  <a:srgbClr val="000000"/>
                </a:solidFill>
                <a:latin typeface="Lucida Console" panose="020B0609040504020204" pitchFamily="49" charset="0"/>
              </a:rPr>
              <a:t>char</a:t>
            </a:r>
            <a:r>
              <a:rPr lang="en-US" altLang="en-US" sz="2300">
                <a:solidFill>
                  <a:srgbClr val="000000"/>
                </a:solidFill>
                <a:latin typeface="Times New Roman" panose="02020603050405020304" pitchFamily="18" charset="0"/>
              </a:rPr>
              <a:t> argument is replaced with the second. </a:t>
            </a:r>
          </a:p>
          <a:p>
            <a:pPr lvl="1" eaLnBrk="1" hangingPunct="1">
              <a:lnSpc>
                <a:spcPct val="80000"/>
              </a:lnSpc>
            </a:pPr>
            <a:r>
              <a:rPr lang="en-US" altLang="en-US" sz="2000">
                <a:solidFill>
                  <a:srgbClr val="000000"/>
                </a:solidFill>
                <a:latin typeface="Times New Roman" panose="02020603050405020304" pitchFamily="18" charset="0"/>
              </a:rPr>
              <a:t>An overloaded version enables you to replace substrings rather than individual characters.</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toUpperCase</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with uppercase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toLowerCase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with lowercase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trim</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that removes all whitespace characters that appear at the beginning or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on which </a:t>
            </a:r>
            <a:r>
              <a:rPr lang="en-US" altLang="en-US" sz="2300">
                <a:solidFill>
                  <a:srgbClr val="000000"/>
                </a:solidFill>
                <a:latin typeface="Lucida Console" panose="020B0609040504020204" pitchFamily="49" charset="0"/>
              </a:rPr>
              <a:t>trim</a:t>
            </a:r>
            <a:r>
              <a:rPr lang="en-US" altLang="en-US" sz="2300">
                <a:solidFill>
                  <a:srgbClr val="000000"/>
                </a:solidFill>
                <a:latin typeface="Times New Roman" panose="02020603050405020304" pitchFamily="18" charset="0"/>
              </a:rPr>
              <a:t> operates.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toCharArray</a:t>
            </a:r>
            <a:r>
              <a:rPr lang="en-US" altLang="en-US" sz="2300">
                <a:solidFill>
                  <a:srgbClr val="000000"/>
                </a:solidFill>
                <a:latin typeface="Times New Roman" panose="02020603050405020304" pitchFamily="18" charset="0"/>
              </a:rPr>
              <a:t> creates a new character array containing a copy of the characters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829F2D64-EFC6-48C0-B24E-857E4130002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77204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7">
            <a:extLst>
              <a:ext uri="{FF2B5EF4-FFF2-40B4-BE49-F238E27FC236}">
                <a16:creationId xmlns:a16="http://schemas.microsoft.com/office/drawing/2014/main" id="{550D513F-2E45-4074-A2B1-B9443FD9A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7B51FC82-14A2-42C0-95A0-50E82E2CC6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6859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8">
            <a:extLst>
              <a:ext uri="{FF2B5EF4-FFF2-40B4-BE49-F238E27FC236}">
                <a16:creationId xmlns:a16="http://schemas.microsoft.com/office/drawing/2014/main" id="{BC76CA4F-4856-4CF9-9F8E-7065D44A94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6D558456-6ABA-4571-9714-EA47ADEE0D6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57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9">
            <a:extLst>
              <a:ext uri="{FF2B5EF4-FFF2-40B4-BE49-F238E27FC236}">
                <a16:creationId xmlns:a16="http://schemas.microsoft.com/office/drawing/2014/main" id="{39557DBD-9556-4E47-99E0-8F8C6C059E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p:spPr>
      </p:pic>
      <p:sp>
        <p:nvSpPr>
          <p:cNvPr id="4" name="Footer Placeholder 3">
            <a:extLst>
              <a:ext uri="{FF2B5EF4-FFF2-40B4-BE49-F238E27FC236}">
                <a16:creationId xmlns:a16="http://schemas.microsoft.com/office/drawing/2014/main" id="{E43F2653-5413-4292-AD9B-C3ACDD8638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090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128C-DAD6-4B83-8BEC-953410E24F49}"/>
              </a:ext>
            </a:extLst>
          </p:cNvPr>
          <p:cNvSpPr>
            <a:spLocks noGrp="1"/>
          </p:cNvSpPr>
          <p:nvPr>
            <p:ph type="title"/>
          </p:nvPr>
        </p:nvSpPr>
        <p:spPr/>
        <p:txBody>
          <a:bodyPr/>
          <a:lstStyle/>
          <a:p>
            <a:pPr fontAlgn="auto">
              <a:spcAft>
                <a:spcPts val="0"/>
              </a:spcAft>
              <a:defRPr/>
            </a:pPr>
            <a:r>
              <a:rPr lang="en-US" dirty="0">
                <a:solidFill>
                  <a:srgbClr val="33B38C"/>
                </a:solidFill>
                <a:latin typeface="Arial"/>
              </a:rPr>
              <a:t>14.3.8 </a:t>
            </a:r>
            <a:r>
              <a:rPr lang="en-US" dirty="0">
                <a:solidFill>
                  <a:srgbClr val="33B38C"/>
                </a:solidFill>
                <a:latin typeface="Lucida Console"/>
              </a:rPr>
              <a:t>String</a:t>
            </a:r>
            <a:r>
              <a:rPr lang="en-US" dirty="0">
                <a:solidFill>
                  <a:srgbClr val="33B38C"/>
                </a:solidFill>
                <a:latin typeface="Goudy Sans Medium"/>
              </a:rPr>
              <a:t> Method </a:t>
            </a:r>
            <a:r>
              <a:rPr lang="en-US" dirty="0" err="1">
                <a:solidFill>
                  <a:srgbClr val="33B38C"/>
                </a:solidFill>
                <a:latin typeface="Lucida Console"/>
              </a:rPr>
              <a:t>valueOf</a:t>
            </a:r>
            <a:endParaRPr lang="en-US" dirty="0">
              <a:solidFill>
                <a:srgbClr val="33B38C"/>
              </a:solidFill>
              <a:latin typeface="Lucida Console"/>
            </a:endParaRPr>
          </a:p>
        </p:txBody>
      </p:sp>
      <p:sp>
        <p:nvSpPr>
          <p:cNvPr id="50179" name="Text Placeholder 2">
            <a:extLst>
              <a:ext uri="{FF2B5EF4-FFF2-40B4-BE49-F238E27FC236}">
                <a16:creationId xmlns:a16="http://schemas.microsoft.com/office/drawing/2014/main" id="{83B65CE4-4351-4FD9-860B-DB4E1AF856AD}"/>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valueOf</a:t>
            </a:r>
            <a:r>
              <a:rPr lang="en-US" altLang="en-US">
                <a:solidFill>
                  <a:srgbClr val="000000"/>
                </a:solidFill>
                <a:latin typeface="Times New Roman" panose="02020603050405020304" pitchFamily="18" charset="0"/>
              </a:rPr>
              <a:t> methods that take an argument of any type and convert it to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r>
              <a:rPr lang="en-US" altLang="en-US">
                <a:solidFill>
                  <a:srgbClr val="000000"/>
                </a:solidFill>
                <a:latin typeface="Times New Roman" panose="02020603050405020304" pitchFamily="18" charset="0"/>
              </a:rPr>
              <a:t>Class </a:t>
            </a:r>
            <a:r>
              <a:rPr lang="en-US" altLang="en-US">
                <a:solidFill>
                  <a:srgbClr val="0000FF"/>
                </a:solidFill>
                <a:latin typeface="LucidaSansTypewriter" pitchFamily="49" charset="0"/>
              </a:rPr>
              <a:t>StringBuilder</a:t>
            </a:r>
            <a:r>
              <a:rPr lang="en-US" altLang="en-US">
                <a:solidFill>
                  <a:srgbClr val="000000"/>
                </a:solidFill>
                <a:latin typeface="Times New Roman" panose="02020603050405020304" pitchFamily="18" charset="0"/>
              </a:rPr>
              <a:t> is used to create and manipulate dynamic string information. </a:t>
            </a:r>
          </a:p>
          <a:p>
            <a:pPr eaLnBrk="1" hangingPunct="1"/>
            <a:r>
              <a:rPr lang="en-US" altLang="en-US">
                <a:solidFill>
                  <a:srgbClr val="000000"/>
                </a:solidFill>
                <a:latin typeface="Times New Roman" panose="02020603050405020304" pitchFamily="18" charset="0"/>
              </a:rPr>
              <a:t>Every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capable of storing a number of characters specified by its capacity. </a:t>
            </a:r>
          </a:p>
          <a:p>
            <a:pPr eaLnBrk="1" hangingPunct="1"/>
            <a:r>
              <a:rPr lang="en-US" altLang="en-US">
                <a:solidFill>
                  <a:srgbClr val="000000"/>
                </a:solidFill>
                <a:latin typeface="Times New Roman" panose="02020603050405020304" pitchFamily="18" charset="0"/>
              </a:rPr>
              <a:t>If the capacity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exceeded, the capacity expands to accommodate the additional characters. </a:t>
            </a:r>
          </a:p>
        </p:txBody>
      </p:sp>
      <p:sp>
        <p:nvSpPr>
          <p:cNvPr id="4" name="Footer Placeholder 3">
            <a:extLst>
              <a:ext uri="{FF2B5EF4-FFF2-40B4-BE49-F238E27FC236}">
                <a16:creationId xmlns:a16="http://schemas.microsoft.com/office/drawing/2014/main" id="{4892D955-518B-4CB3-B1E0-E40FAB46BC6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8252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0">
            <a:extLst>
              <a:ext uri="{FF2B5EF4-FFF2-40B4-BE49-F238E27FC236}">
                <a16:creationId xmlns:a16="http://schemas.microsoft.com/office/drawing/2014/main" id="{9987955A-5B01-455D-90C3-E870278DF8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DB1FBE4A-8738-4315-BD63-888260EFF4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0088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1">
            <a:extLst>
              <a:ext uri="{FF2B5EF4-FFF2-40B4-BE49-F238E27FC236}">
                <a16:creationId xmlns:a16="http://schemas.microsoft.com/office/drawing/2014/main" id="{714806D0-89BD-4038-B404-6FDFBCBD91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1B2DD5B5-5B93-4BF6-9136-0C0856A59D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313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2">
            <a:extLst>
              <a:ext uri="{FF2B5EF4-FFF2-40B4-BE49-F238E27FC236}">
                <a16:creationId xmlns:a16="http://schemas.microsoft.com/office/drawing/2014/main" id="{2D12D7B6-F48A-43C4-98BD-C573D0545D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p:spPr>
      </p:pic>
      <p:sp>
        <p:nvSpPr>
          <p:cNvPr id="4" name="Footer Placeholder 3">
            <a:extLst>
              <a:ext uri="{FF2B5EF4-FFF2-40B4-BE49-F238E27FC236}">
                <a16:creationId xmlns:a16="http://schemas.microsoft.com/office/drawing/2014/main" id="{72AB6527-4120-4BF8-A241-E8910BD4A30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606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4">
            <a:extLst>
              <a:ext uri="{FF2B5EF4-FFF2-40B4-BE49-F238E27FC236}">
                <a16:creationId xmlns:a16="http://schemas.microsoft.com/office/drawing/2014/main" id="{D3735F53-0015-464D-86A8-7154F282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2175"/>
          </a:xfrm>
          <a:prstGeom prst="rect">
            <a:avLst/>
          </a:prstGeom>
        </p:spPr>
      </p:pic>
      <p:sp>
        <p:nvSpPr>
          <p:cNvPr id="4" name="Footer Placeholder 3">
            <a:extLst>
              <a:ext uri="{FF2B5EF4-FFF2-40B4-BE49-F238E27FC236}">
                <a16:creationId xmlns:a16="http://schemas.microsoft.com/office/drawing/2014/main" id="{01A792AE-E9EF-4BB8-B212-AA6E0904153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0526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B1EB-1B33-4E39-A68D-733957E0B763}"/>
              </a:ext>
            </a:extLst>
          </p:cNvPr>
          <p:cNvSpPr>
            <a:spLocks noGrp="1"/>
          </p:cNvSpPr>
          <p:nvPr>
            <p:ph type="title"/>
          </p:nvPr>
        </p:nvSpPr>
        <p:spPr/>
        <p:txBody>
          <a:bodyPr/>
          <a:lstStyle/>
          <a:p>
            <a:pPr fontAlgn="auto">
              <a:spcAft>
                <a:spcPts val="0"/>
              </a:spcAft>
              <a:defRPr/>
            </a:pPr>
            <a:r>
              <a:rPr lang="en-US" dirty="0">
                <a:solidFill>
                  <a:srgbClr val="24B5A1"/>
                </a:solidFill>
                <a:latin typeface="Arial"/>
              </a:rPr>
              <a:t>14.4  </a:t>
            </a:r>
            <a:r>
              <a:rPr lang="en-US" dirty="0">
                <a:solidFill>
                  <a:srgbClr val="3380E6"/>
                </a:solidFill>
                <a:latin typeface="Arial"/>
              </a:rPr>
              <a:t>Class </a:t>
            </a:r>
            <a:r>
              <a:rPr lang="en-US" dirty="0" err="1">
                <a:solidFill>
                  <a:srgbClr val="3380E6"/>
                </a:solidFill>
                <a:latin typeface="Lucida Console" pitchFamily="49" charset="0"/>
              </a:rPr>
              <a:t>StringBuilder</a:t>
            </a:r>
            <a:endParaRPr lang="en-US" dirty="0">
              <a:solidFill>
                <a:srgbClr val="33B38C"/>
              </a:solidFill>
              <a:latin typeface="Lucida Console" pitchFamily="49" charset="0"/>
            </a:endParaRPr>
          </a:p>
        </p:txBody>
      </p:sp>
      <p:sp>
        <p:nvSpPr>
          <p:cNvPr id="53251" name="Text Placeholder 2">
            <a:extLst>
              <a:ext uri="{FF2B5EF4-FFF2-40B4-BE49-F238E27FC236}">
                <a16:creationId xmlns:a16="http://schemas.microsoft.com/office/drawing/2014/main" id="{9A970440-11CE-4958-80F2-5B2F0D6D80C6}"/>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We now discuss the features of class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for creating and manipulating </a:t>
            </a:r>
            <a:r>
              <a:rPr lang="en-US" altLang="en-US" sz="2500" i="1">
                <a:solidFill>
                  <a:srgbClr val="000000"/>
                </a:solidFill>
                <a:latin typeface="Times New Roman" panose="02020603050405020304" pitchFamily="18" charset="0"/>
              </a:rPr>
              <a:t>dynamic</a:t>
            </a:r>
            <a:r>
              <a:rPr lang="en-US" altLang="en-US" sz="2500">
                <a:solidFill>
                  <a:srgbClr val="000000"/>
                </a:solidFill>
                <a:latin typeface="Times New Roman" panose="02020603050405020304" pitchFamily="18" charset="0"/>
              </a:rPr>
              <a:t> string information—that is, </a:t>
            </a:r>
            <a:r>
              <a:rPr lang="en-US" altLang="en-US" sz="2500" i="1">
                <a:solidFill>
                  <a:srgbClr val="000000"/>
                </a:solidFill>
                <a:latin typeface="Times New Roman" panose="02020603050405020304" pitchFamily="18" charset="0"/>
              </a:rPr>
              <a:t>modifiable</a:t>
            </a:r>
            <a:r>
              <a:rPr lang="en-US" altLang="en-US" sz="2500">
                <a:solidFill>
                  <a:srgbClr val="000000"/>
                </a:solidFill>
                <a:latin typeface="Times New Roman" panose="02020603050405020304" pitchFamily="18" charset="0"/>
              </a:rPr>
              <a:t> strings. </a:t>
            </a:r>
          </a:p>
          <a:p>
            <a:pPr eaLnBrk="1" hangingPunct="1"/>
            <a:r>
              <a:rPr lang="en-US" altLang="en-US" sz="2500">
                <a:solidFill>
                  <a:srgbClr val="000000"/>
                </a:solidFill>
                <a:latin typeface="Times New Roman" panose="02020603050405020304" pitchFamily="18" charset="0"/>
              </a:rPr>
              <a:t>Every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is capable of storing a number of characters specified by it’s </a:t>
            </a:r>
            <a:r>
              <a:rPr lang="en-US" altLang="en-US" sz="2500" i="1">
                <a:solidFill>
                  <a:srgbClr val="000000"/>
                </a:solidFill>
                <a:latin typeface="Times New Roman" panose="02020603050405020304" pitchFamily="18" charset="0"/>
              </a:rPr>
              <a:t>capacity</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If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‘s capacity is exceeded, the capacity expands to accommodate additional characters. </a:t>
            </a:r>
          </a:p>
          <a:p>
            <a:pPr eaLnBrk="1" hangingPunct="1"/>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5D24A53A-C8CF-42D5-A088-C2521E7A4FE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51603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3">
            <a:extLst>
              <a:ext uri="{FF2B5EF4-FFF2-40B4-BE49-F238E27FC236}">
                <a16:creationId xmlns:a16="http://schemas.microsoft.com/office/drawing/2014/main" id="{257BE463-282F-42A1-9DFD-A58C0601054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80292E78-611D-43B2-8BAF-74C1931DC8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0063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4">
            <a:extLst>
              <a:ext uri="{FF2B5EF4-FFF2-40B4-BE49-F238E27FC236}">
                <a16:creationId xmlns:a16="http://schemas.microsoft.com/office/drawing/2014/main" id="{61F07668-39D5-4CBD-9086-E676D91AEB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3363"/>
            <a:ext cx="12192000" cy="3851275"/>
          </a:xfrm>
          <a:prstGeom prst="rect">
            <a:avLst/>
          </a:prstGeom>
        </p:spPr>
      </p:pic>
      <p:sp>
        <p:nvSpPr>
          <p:cNvPr id="4" name="Footer Placeholder 3">
            <a:extLst>
              <a:ext uri="{FF2B5EF4-FFF2-40B4-BE49-F238E27FC236}">
                <a16:creationId xmlns:a16="http://schemas.microsoft.com/office/drawing/2014/main" id="{D4AA4CC3-9D04-4DBE-880B-11287C39F7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698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5">
            <a:extLst>
              <a:ext uri="{FF2B5EF4-FFF2-40B4-BE49-F238E27FC236}">
                <a16:creationId xmlns:a16="http://schemas.microsoft.com/office/drawing/2014/main" id="{1901B4B1-6147-476F-B586-11585E2674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9925"/>
            <a:ext cx="12192000" cy="5518150"/>
          </a:xfrm>
          <a:prstGeom prst="rect">
            <a:avLst/>
          </a:prstGeom>
        </p:spPr>
      </p:pic>
      <p:sp>
        <p:nvSpPr>
          <p:cNvPr id="4" name="Footer Placeholder 3">
            <a:extLst>
              <a:ext uri="{FF2B5EF4-FFF2-40B4-BE49-F238E27FC236}">
                <a16:creationId xmlns:a16="http://schemas.microsoft.com/office/drawing/2014/main" id="{C5F99554-1170-4BA0-8941-78B1C57CD1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8248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6593-2F26-44A0-8D23-A22157CB011D}"/>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14.4.1 </a:t>
            </a:r>
            <a:r>
              <a:rPr lang="en-US" dirty="0" err="1">
                <a:solidFill>
                  <a:srgbClr val="33B38C"/>
                </a:solidFill>
                <a:latin typeface="Lucida Console"/>
              </a:rPr>
              <a:t>StringBuilder</a:t>
            </a:r>
            <a:r>
              <a:rPr lang="en-US" dirty="0">
                <a:solidFill>
                  <a:srgbClr val="33B38C"/>
                </a:solidFill>
                <a:latin typeface="Goudy Sans Medium"/>
              </a:rPr>
              <a:t> Constructors</a:t>
            </a:r>
          </a:p>
        </p:txBody>
      </p:sp>
      <p:sp>
        <p:nvSpPr>
          <p:cNvPr id="57347" name="Text Placeholder 2">
            <a:extLst>
              <a:ext uri="{FF2B5EF4-FFF2-40B4-BE49-F238E27FC236}">
                <a16:creationId xmlns:a16="http://schemas.microsoft.com/office/drawing/2014/main" id="{316E9384-1D22-4C08-B39E-464952D4A6F3}"/>
              </a:ext>
            </a:extLst>
          </p:cNvPr>
          <p:cNvSpPr>
            <a:spLocks noGrp="1"/>
          </p:cNvSpPr>
          <p:nvPr>
            <p:ph type="body" idx="1"/>
          </p:nvPr>
        </p:nvSpPr>
        <p:spPr/>
        <p:txBody>
          <a:bodyPr/>
          <a:lstStyle/>
          <a:p>
            <a:pPr eaLnBrk="1" hangingPunct="1"/>
            <a:r>
              <a:rPr lang="en-US" altLang="en-US" sz="2500" dirty="0">
                <a:solidFill>
                  <a:srgbClr val="000000"/>
                </a:solidFill>
                <a:latin typeface="Times New Roman" panose="02020603050405020304" pitchFamily="18" charset="0"/>
              </a:rPr>
              <a:t>No-argument constructor creates a </a:t>
            </a:r>
            <a:r>
              <a:rPr lang="en-US" altLang="en-US" sz="2500" dirty="0">
                <a:solidFill>
                  <a:srgbClr val="000000"/>
                </a:solidFill>
                <a:latin typeface="Lucida Console" panose="020B0609040504020204" pitchFamily="49" charset="0"/>
              </a:rPr>
              <a:t>StringBuilder</a:t>
            </a:r>
            <a:r>
              <a:rPr lang="en-US" altLang="en-US" sz="2500" dirty="0">
                <a:solidFill>
                  <a:srgbClr val="000000"/>
                </a:solidFill>
                <a:latin typeface="Times New Roman" panose="02020603050405020304" pitchFamily="18" charset="0"/>
              </a:rPr>
              <a:t> with no characters in it and an initial capacity of 16 characters. </a:t>
            </a:r>
          </a:p>
          <a:p>
            <a:pPr eaLnBrk="1" hangingPunct="1"/>
            <a:r>
              <a:rPr lang="en-US" altLang="en-US" sz="2500" dirty="0">
                <a:solidFill>
                  <a:srgbClr val="000000"/>
                </a:solidFill>
                <a:latin typeface="Times New Roman" panose="02020603050405020304" pitchFamily="18" charset="0"/>
              </a:rPr>
              <a:t>Constructor that takes an integer argument creates a </a:t>
            </a:r>
            <a:r>
              <a:rPr lang="en-US" altLang="en-US" sz="2500" dirty="0">
                <a:solidFill>
                  <a:srgbClr val="000000"/>
                </a:solidFill>
                <a:latin typeface="Lucida Console" panose="020B0609040504020204" pitchFamily="49" charset="0"/>
              </a:rPr>
              <a:t>StringBuilder</a:t>
            </a:r>
            <a:r>
              <a:rPr lang="en-US" altLang="en-US" sz="2500" dirty="0">
                <a:solidFill>
                  <a:srgbClr val="000000"/>
                </a:solidFill>
                <a:latin typeface="Times New Roman" panose="02020603050405020304" pitchFamily="18" charset="0"/>
              </a:rPr>
              <a:t> with no characters in it and the initial capacity specified by the integer argument. </a:t>
            </a:r>
          </a:p>
          <a:p>
            <a:pPr eaLnBrk="1" hangingPunct="1"/>
            <a:r>
              <a:rPr lang="en-US" altLang="en-US" sz="2500" dirty="0">
                <a:solidFill>
                  <a:srgbClr val="000000"/>
                </a:solidFill>
                <a:latin typeface="Times New Roman" panose="02020603050405020304" pitchFamily="18" charset="0"/>
              </a:rPr>
              <a:t>Constructor that takes a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argument creates a </a:t>
            </a:r>
            <a:r>
              <a:rPr lang="en-US" altLang="en-US" sz="2500" dirty="0">
                <a:solidFill>
                  <a:srgbClr val="000000"/>
                </a:solidFill>
                <a:latin typeface="Lucida Console" panose="020B0609040504020204" pitchFamily="49" charset="0"/>
              </a:rPr>
              <a:t>StringBuilder</a:t>
            </a:r>
            <a:r>
              <a:rPr lang="en-US" altLang="en-US" sz="2500" dirty="0">
                <a:solidFill>
                  <a:srgbClr val="000000"/>
                </a:solidFill>
                <a:latin typeface="Times New Roman" panose="02020603050405020304" pitchFamily="18" charset="0"/>
              </a:rPr>
              <a:t> containing the characters in the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argument.  The initial capacity is the number of characters in the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argument plus 16. </a:t>
            </a:r>
          </a:p>
          <a:p>
            <a:pPr eaLnBrk="1" hangingPunct="1"/>
            <a:r>
              <a:rPr lang="en-US" altLang="en-US" sz="2500" dirty="0">
                <a:solidFill>
                  <a:srgbClr val="000000"/>
                </a:solidFill>
                <a:latin typeface="Times New Roman" panose="02020603050405020304" pitchFamily="18" charset="0"/>
              </a:rPr>
              <a:t>Method </a:t>
            </a:r>
            <a:r>
              <a:rPr lang="en-US" altLang="en-US" sz="2500" dirty="0" err="1">
                <a:solidFill>
                  <a:srgbClr val="000000"/>
                </a:solidFill>
                <a:latin typeface="Lucida Console" panose="020B0609040504020204" pitchFamily="49" charset="0"/>
              </a:rPr>
              <a:t>toString</a:t>
            </a:r>
            <a:r>
              <a:rPr lang="en-US" altLang="en-US" sz="2500" dirty="0">
                <a:solidFill>
                  <a:srgbClr val="000000"/>
                </a:solidFill>
                <a:latin typeface="Times New Roman" panose="02020603050405020304" pitchFamily="18" charset="0"/>
              </a:rPr>
              <a:t> of class </a:t>
            </a:r>
            <a:r>
              <a:rPr lang="en-US" altLang="en-US" sz="2500" dirty="0">
                <a:solidFill>
                  <a:srgbClr val="000000"/>
                </a:solidFill>
                <a:latin typeface="Lucida Console" panose="020B0609040504020204" pitchFamily="49" charset="0"/>
              </a:rPr>
              <a:t>StringBuilder</a:t>
            </a:r>
            <a:r>
              <a:rPr lang="en-US" altLang="en-US" sz="2500" dirty="0">
                <a:solidFill>
                  <a:srgbClr val="000000"/>
                </a:solidFill>
                <a:latin typeface="Times New Roman" panose="02020603050405020304" pitchFamily="18" charset="0"/>
              </a:rPr>
              <a:t> returns the </a:t>
            </a:r>
            <a:r>
              <a:rPr lang="en-US" altLang="en-US" sz="2500" dirty="0">
                <a:solidFill>
                  <a:srgbClr val="000000"/>
                </a:solidFill>
                <a:latin typeface="Lucida Console" panose="020B0609040504020204" pitchFamily="49" charset="0"/>
              </a:rPr>
              <a:t>StringBuilder</a:t>
            </a:r>
            <a:r>
              <a:rPr lang="en-US" altLang="en-US" sz="2500" dirty="0">
                <a:solidFill>
                  <a:srgbClr val="000000"/>
                </a:solidFill>
                <a:latin typeface="Times New Roman" panose="02020603050405020304" pitchFamily="18" charset="0"/>
              </a:rPr>
              <a:t> contents as a </a:t>
            </a:r>
            <a:r>
              <a:rPr lang="en-US" altLang="en-US" sz="2500" dirty="0">
                <a:solidFill>
                  <a:srgbClr val="000000"/>
                </a:solidFill>
                <a:latin typeface="Lucida Console" panose="020B0609040504020204" pitchFamily="49" charset="0"/>
              </a:rPr>
              <a:t>String</a:t>
            </a:r>
            <a:r>
              <a:rPr lang="en-US" altLang="en-US" sz="2500" dirty="0">
                <a:solidFill>
                  <a:srgbClr val="000000"/>
                </a:solidFill>
                <a:latin typeface="Times New Roman" panose="02020603050405020304" pitchFamily="18" charset="0"/>
              </a:rPr>
              <a:t>. </a:t>
            </a:r>
          </a:p>
          <a:p>
            <a:pPr eaLnBrk="1" hangingPunct="1"/>
            <a:endParaRPr lang="en-US" altLang="en-US" sz="2500"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70658BC0-0C16-44DE-967B-8F8541C20A4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44132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6">
            <a:extLst>
              <a:ext uri="{FF2B5EF4-FFF2-40B4-BE49-F238E27FC236}">
                <a16:creationId xmlns:a16="http://schemas.microsoft.com/office/drawing/2014/main" id="{C029F126-D78C-4F20-B50C-5E911AF8D7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1475" y="0"/>
            <a:ext cx="11447463" cy="6858000"/>
          </a:xfrm>
          <a:prstGeom prst="rect">
            <a:avLst/>
          </a:prstGeom>
        </p:spPr>
      </p:pic>
      <p:sp>
        <p:nvSpPr>
          <p:cNvPr id="4" name="Footer Placeholder 3">
            <a:extLst>
              <a:ext uri="{FF2B5EF4-FFF2-40B4-BE49-F238E27FC236}">
                <a16:creationId xmlns:a16="http://schemas.microsoft.com/office/drawing/2014/main" id="{DE7E477D-E488-470E-B9AA-A6C725DB64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2383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D482-B910-4F8D-A100-D4DA74DA53E6}"/>
              </a:ext>
            </a:extLst>
          </p:cNvPr>
          <p:cNvSpPr>
            <a:spLocks noGrp="1"/>
          </p:cNvSpPr>
          <p:nvPr>
            <p:ph type="title"/>
          </p:nvPr>
        </p:nvSpPr>
        <p:spPr/>
        <p:txBody>
          <a:bodyPr/>
          <a:lstStyle/>
          <a:p>
            <a:pPr fontAlgn="auto">
              <a:spcAft>
                <a:spcPts val="0"/>
              </a:spcAft>
              <a:defRPr/>
            </a:pPr>
            <a:r>
              <a:rPr lang="en-US" sz="2800" dirty="0">
                <a:solidFill>
                  <a:srgbClr val="33B38C"/>
                </a:solidFill>
                <a:latin typeface="Arial"/>
              </a:rPr>
              <a:t>14.4.2 </a:t>
            </a:r>
            <a:r>
              <a:rPr lang="en-US" sz="2800" dirty="0" err="1">
                <a:solidFill>
                  <a:srgbClr val="33B38C"/>
                </a:solidFill>
                <a:latin typeface="Lucida Console"/>
              </a:rPr>
              <a:t>StringBuilder</a:t>
            </a:r>
            <a:r>
              <a:rPr lang="en-US" sz="2800" dirty="0">
                <a:solidFill>
                  <a:srgbClr val="33B38C"/>
                </a:solidFill>
                <a:latin typeface="Goudy Sans Medium"/>
              </a:rPr>
              <a:t> Methods </a:t>
            </a:r>
            <a:r>
              <a:rPr lang="en-US" sz="2800" dirty="0">
                <a:solidFill>
                  <a:srgbClr val="33B38C"/>
                </a:solidFill>
                <a:latin typeface="Lucida Console"/>
              </a:rPr>
              <a:t>length</a:t>
            </a:r>
            <a:r>
              <a:rPr lang="en-US" sz="2800" dirty="0">
                <a:solidFill>
                  <a:srgbClr val="33B38C"/>
                </a:solidFill>
                <a:latin typeface="Goudy Sans Medium"/>
              </a:rPr>
              <a:t>, </a:t>
            </a:r>
            <a:r>
              <a:rPr lang="en-US" sz="2800" dirty="0">
                <a:solidFill>
                  <a:srgbClr val="33B38C"/>
                </a:solidFill>
                <a:latin typeface="Lucida Console"/>
              </a:rPr>
              <a:t>capacity</a:t>
            </a:r>
            <a:r>
              <a:rPr lang="en-US" sz="2800" dirty="0">
                <a:solidFill>
                  <a:srgbClr val="33B38C"/>
                </a:solidFill>
                <a:latin typeface="Goudy Sans Medium"/>
              </a:rPr>
              <a:t>, </a:t>
            </a:r>
            <a:r>
              <a:rPr lang="en-US" sz="2800" dirty="0" err="1">
                <a:solidFill>
                  <a:srgbClr val="33B38C"/>
                </a:solidFill>
                <a:latin typeface="Lucida Console"/>
              </a:rPr>
              <a:t>setLength</a:t>
            </a:r>
            <a:r>
              <a:rPr lang="en-US" sz="2800" dirty="0">
                <a:solidFill>
                  <a:srgbClr val="33B38C"/>
                </a:solidFill>
                <a:latin typeface="Goudy Sans Medium"/>
              </a:rPr>
              <a:t> and </a:t>
            </a:r>
            <a:r>
              <a:rPr lang="en-US" sz="2800" dirty="0" err="1">
                <a:solidFill>
                  <a:srgbClr val="33B38C"/>
                </a:solidFill>
                <a:latin typeface="Lucida Console"/>
              </a:rPr>
              <a:t>ensureCapacity</a:t>
            </a:r>
            <a:endParaRPr lang="en-US" sz="2800" dirty="0">
              <a:solidFill>
                <a:srgbClr val="33B38C"/>
              </a:solidFill>
              <a:latin typeface="Lucida Console"/>
            </a:endParaRPr>
          </a:p>
        </p:txBody>
      </p:sp>
      <p:sp>
        <p:nvSpPr>
          <p:cNvPr id="59395" name="Text Placeholder 2">
            <a:extLst>
              <a:ext uri="{FF2B5EF4-FFF2-40B4-BE49-F238E27FC236}">
                <a16:creationId xmlns:a16="http://schemas.microsoft.com/office/drawing/2014/main" id="{B963FCDE-B9F9-4F77-A89A-6905C26DF381}"/>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length</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capacity</a:t>
            </a:r>
            <a:r>
              <a:rPr lang="en-US" altLang="en-US" sz="2500">
                <a:solidFill>
                  <a:srgbClr val="000000"/>
                </a:solidFill>
                <a:latin typeface="Times New Roman" panose="02020603050405020304" pitchFamily="18" charset="0"/>
              </a:rPr>
              <a:t> return the number of characters currently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and the number of characters that can be stored in a without allocating more memory, respectively.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ensureCapacity</a:t>
            </a:r>
            <a:r>
              <a:rPr lang="en-US" altLang="en-US" sz="2500">
                <a:solidFill>
                  <a:srgbClr val="000000"/>
                </a:solidFill>
                <a:latin typeface="Times New Roman" panose="02020603050405020304" pitchFamily="18" charset="0"/>
              </a:rPr>
              <a:t> guarantees that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has at least the specified capacity.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setLength</a:t>
            </a:r>
            <a:r>
              <a:rPr lang="en-US" altLang="en-US" sz="2500">
                <a:solidFill>
                  <a:srgbClr val="000000"/>
                </a:solidFill>
                <a:latin typeface="Times New Roman" panose="02020603050405020304" pitchFamily="18" charset="0"/>
              </a:rPr>
              <a:t> increases or decreases the length of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If the specified length is less than the current number of characters, the buffer is truncated to the specified length. </a:t>
            </a:r>
          </a:p>
          <a:p>
            <a:pPr lvl="1" eaLnBrk="1" hangingPunct="1">
              <a:lnSpc>
                <a:spcPct val="90000"/>
              </a:lnSpc>
            </a:pPr>
            <a:r>
              <a:rPr lang="en-US" altLang="en-US" sz="2100">
                <a:solidFill>
                  <a:srgbClr val="000000"/>
                </a:solidFill>
                <a:latin typeface="Times New Roman" panose="02020603050405020304" pitchFamily="18" charset="0"/>
              </a:rPr>
              <a:t>If the specified length is greater than the number of characters, </a:t>
            </a:r>
            <a:r>
              <a:rPr lang="en-US" altLang="en-US" sz="2100">
                <a:solidFill>
                  <a:srgbClr val="000000"/>
                </a:solidFill>
                <a:latin typeface="Lucida Console" panose="020B0609040504020204" pitchFamily="49" charset="0"/>
              </a:rPr>
              <a:t>null</a:t>
            </a:r>
            <a:r>
              <a:rPr lang="en-US" altLang="en-US" sz="2100">
                <a:solidFill>
                  <a:srgbClr val="000000"/>
                </a:solidFill>
                <a:latin typeface="Times New Roman" panose="02020603050405020304" pitchFamily="18" charset="0"/>
              </a:rPr>
              <a:t> characters  are appended until the total number of characters in the </a:t>
            </a:r>
            <a:r>
              <a:rPr lang="en-US" altLang="en-US" sz="2100">
                <a:solidFill>
                  <a:srgbClr val="000000"/>
                </a:solidFill>
                <a:latin typeface="Lucida Console" panose="020B0609040504020204" pitchFamily="49" charset="0"/>
              </a:rPr>
              <a:t>StringBuilder</a:t>
            </a:r>
            <a:r>
              <a:rPr lang="en-US" altLang="en-US" sz="2100">
                <a:solidFill>
                  <a:srgbClr val="000000"/>
                </a:solidFill>
                <a:latin typeface="Times New Roman" panose="02020603050405020304" pitchFamily="18" charset="0"/>
              </a:rPr>
              <a:t> is equal to the specified length. </a:t>
            </a:r>
          </a:p>
        </p:txBody>
      </p:sp>
      <p:sp>
        <p:nvSpPr>
          <p:cNvPr id="4" name="Footer Placeholder 3">
            <a:extLst>
              <a:ext uri="{FF2B5EF4-FFF2-40B4-BE49-F238E27FC236}">
                <a16:creationId xmlns:a16="http://schemas.microsoft.com/office/drawing/2014/main" id="{72477391-4DBD-4CA0-B7BF-FD5E7E4C53E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19966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7">
            <a:extLst>
              <a:ext uri="{FF2B5EF4-FFF2-40B4-BE49-F238E27FC236}">
                <a16:creationId xmlns:a16="http://schemas.microsoft.com/office/drawing/2014/main" id="{6A65E332-1FB5-47E5-A33F-50771006E4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684159C9-0F53-4E74-B31C-2BF448CF50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8024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8">
            <a:extLst>
              <a:ext uri="{FF2B5EF4-FFF2-40B4-BE49-F238E27FC236}">
                <a16:creationId xmlns:a16="http://schemas.microsoft.com/office/drawing/2014/main" id="{F818C1A8-E80F-4C9F-8E46-9EA7CB1583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4" name="Footer Placeholder 3">
            <a:extLst>
              <a:ext uri="{FF2B5EF4-FFF2-40B4-BE49-F238E27FC236}">
                <a16:creationId xmlns:a16="http://schemas.microsoft.com/office/drawing/2014/main" id="{69194467-93FE-4682-8C51-94DE215733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0823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9">
            <a:extLst>
              <a:ext uri="{FF2B5EF4-FFF2-40B4-BE49-F238E27FC236}">
                <a16:creationId xmlns:a16="http://schemas.microsoft.com/office/drawing/2014/main" id="{A947B8BD-515A-4E10-A9CF-085C4BEF4B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3100"/>
            <a:ext cx="12192000" cy="5510213"/>
          </a:xfrm>
          <a:prstGeom prst="rect">
            <a:avLst/>
          </a:prstGeom>
        </p:spPr>
      </p:pic>
      <p:sp>
        <p:nvSpPr>
          <p:cNvPr id="4" name="Footer Placeholder 3">
            <a:extLst>
              <a:ext uri="{FF2B5EF4-FFF2-40B4-BE49-F238E27FC236}">
                <a16:creationId xmlns:a16="http://schemas.microsoft.com/office/drawing/2014/main" id="{93AB4E63-F4EA-4ABF-A3E8-4C1F6B8C46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891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5">
            <a:extLst>
              <a:ext uri="{FF2B5EF4-FFF2-40B4-BE49-F238E27FC236}">
                <a16:creationId xmlns:a16="http://schemas.microsoft.com/office/drawing/2014/main" id="{2FCF37D6-11B5-457B-A7CF-68003E7D80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7338"/>
            <a:ext cx="12192000" cy="6283325"/>
          </a:xfrm>
          <a:prstGeom prst="rect">
            <a:avLst/>
          </a:prstGeom>
        </p:spPr>
      </p:pic>
      <p:sp>
        <p:nvSpPr>
          <p:cNvPr id="4" name="Footer Placeholder 3">
            <a:extLst>
              <a:ext uri="{FF2B5EF4-FFF2-40B4-BE49-F238E27FC236}">
                <a16:creationId xmlns:a16="http://schemas.microsoft.com/office/drawing/2014/main" id="{CA12C3CE-7213-41C8-85FA-E5EEE8D196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66943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BD07-C744-45A9-A98F-A9B61BB93D41}"/>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14.4.3 </a:t>
            </a:r>
            <a:r>
              <a:rPr lang="en-US" dirty="0" err="1">
                <a:solidFill>
                  <a:srgbClr val="33B38C"/>
                </a:solidFill>
                <a:latin typeface="Lucida Console"/>
              </a:rPr>
              <a:t>StringBuilder</a:t>
            </a:r>
            <a:r>
              <a:rPr lang="en-US" dirty="0">
                <a:solidFill>
                  <a:srgbClr val="33B38C"/>
                </a:solidFill>
                <a:latin typeface="Goudy Sans Medium"/>
              </a:rPr>
              <a:t> Methods </a:t>
            </a:r>
            <a:r>
              <a:rPr lang="en-US" dirty="0" err="1">
                <a:solidFill>
                  <a:srgbClr val="33B38C"/>
                </a:solidFill>
                <a:latin typeface="Lucida Console"/>
              </a:rPr>
              <a:t>charAt</a:t>
            </a:r>
            <a:r>
              <a:rPr lang="en-US" dirty="0">
                <a:solidFill>
                  <a:srgbClr val="33B38C"/>
                </a:solidFill>
                <a:latin typeface="Goudy Sans Medium"/>
              </a:rPr>
              <a:t>, </a:t>
            </a:r>
            <a:r>
              <a:rPr lang="en-US" dirty="0" err="1">
                <a:solidFill>
                  <a:srgbClr val="33B38C"/>
                </a:solidFill>
                <a:latin typeface="Lucida Console"/>
              </a:rPr>
              <a:t>setCharAt</a:t>
            </a:r>
            <a:r>
              <a:rPr lang="en-US" dirty="0">
                <a:solidFill>
                  <a:srgbClr val="33B38C"/>
                </a:solidFill>
                <a:latin typeface="Goudy Sans Medium"/>
              </a:rPr>
              <a:t>, </a:t>
            </a:r>
            <a:r>
              <a:rPr lang="en-US" dirty="0" err="1">
                <a:solidFill>
                  <a:srgbClr val="33B38C"/>
                </a:solidFill>
                <a:latin typeface="Lucida Console"/>
              </a:rPr>
              <a:t>getChars</a:t>
            </a:r>
            <a:r>
              <a:rPr lang="en-US" dirty="0">
                <a:solidFill>
                  <a:srgbClr val="33B38C"/>
                </a:solidFill>
                <a:latin typeface="Goudy Sans Medium"/>
              </a:rPr>
              <a:t> and </a:t>
            </a:r>
            <a:r>
              <a:rPr lang="en-US" dirty="0">
                <a:solidFill>
                  <a:srgbClr val="33B38C"/>
                </a:solidFill>
                <a:latin typeface="Lucida Console"/>
              </a:rPr>
              <a:t>reverse</a:t>
            </a:r>
          </a:p>
        </p:txBody>
      </p:sp>
      <p:sp>
        <p:nvSpPr>
          <p:cNvPr id="63491" name="Text Placeholder 2">
            <a:extLst>
              <a:ext uri="{FF2B5EF4-FFF2-40B4-BE49-F238E27FC236}">
                <a16:creationId xmlns:a16="http://schemas.microsoft.com/office/drawing/2014/main" id="{79D5A9D5-2FB5-4FBC-A1AF-0E9F3E39CE35}"/>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takes an integer argument and returns the character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that index.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characters from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into the character array argument. </a:t>
            </a:r>
          </a:p>
          <a:p>
            <a:pPr lvl="1" eaLnBrk="1" hangingPunct="1">
              <a:lnSpc>
                <a:spcPct val="80000"/>
              </a:lnSpc>
            </a:pPr>
            <a:r>
              <a:rPr lang="en-US" altLang="en-US" sz="2100">
                <a:solidFill>
                  <a:srgbClr val="000000"/>
                </a:solidFill>
                <a:latin typeface="Times New Roman" panose="02020603050405020304" pitchFamily="18" charset="0"/>
              </a:rPr>
              <a:t>Four arguments—the starting index from which characters should be copied, the index one past the last character to be copied, the character array into which the characters are to be copied and the starting location in the character array where the first character should be placed.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setCharAt</a:t>
            </a:r>
            <a:r>
              <a:rPr lang="en-US" altLang="en-US" sz="2500">
                <a:solidFill>
                  <a:srgbClr val="000000"/>
                </a:solidFill>
                <a:latin typeface="Times New Roman" panose="02020603050405020304" pitchFamily="18" charset="0"/>
              </a:rPr>
              <a:t> takes an integer and a character argument and sets the character at the specified position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to the character argument.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reverse</a:t>
            </a:r>
            <a:r>
              <a:rPr lang="en-US" altLang="en-US" sz="2500">
                <a:solidFill>
                  <a:srgbClr val="000000"/>
                </a:solidFill>
                <a:latin typeface="Times New Roman" panose="02020603050405020304" pitchFamily="18" charset="0"/>
              </a:rPr>
              <a:t> reverses the contents of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116D711B-B7EB-4795-A1B2-4F9C7C6C362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88687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0">
            <a:extLst>
              <a:ext uri="{FF2B5EF4-FFF2-40B4-BE49-F238E27FC236}">
                <a16:creationId xmlns:a16="http://schemas.microsoft.com/office/drawing/2014/main" id="{B9996D4B-7FE0-42CD-A009-D698148F12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FAD03BE2-E015-4E92-A087-58C1B5D374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744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1">
            <a:extLst>
              <a:ext uri="{FF2B5EF4-FFF2-40B4-BE49-F238E27FC236}">
                <a16:creationId xmlns:a16="http://schemas.microsoft.com/office/drawing/2014/main" id="{C325E9D1-6958-418D-8FFC-47EB718BB96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a16="http://schemas.microsoft.com/office/drawing/2014/main" id="{141532FE-8AA6-4853-AE37-BD98CE30E4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351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2">
            <a:extLst>
              <a:ext uri="{FF2B5EF4-FFF2-40B4-BE49-F238E27FC236}">
                <a16:creationId xmlns:a16="http://schemas.microsoft.com/office/drawing/2014/main" id="{C9DDEF37-CA57-410F-802E-4E35F73273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6950"/>
            <a:ext cx="12192000" cy="4862513"/>
          </a:xfrm>
          <a:prstGeom prst="rect">
            <a:avLst/>
          </a:prstGeom>
        </p:spPr>
      </p:pic>
      <p:sp>
        <p:nvSpPr>
          <p:cNvPr id="4" name="Footer Placeholder 3">
            <a:extLst>
              <a:ext uri="{FF2B5EF4-FFF2-40B4-BE49-F238E27FC236}">
                <a16:creationId xmlns:a16="http://schemas.microsoft.com/office/drawing/2014/main" id="{FA79DA0B-78F4-46FF-9103-90F8F32ED9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3888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394E-0320-4907-A3D7-BDD2BCD44DEA}"/>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a:t>
            </a:r>
          </a:p>
        </p:txBody>
      </p:sp>
      <p:sp>
        <p:nvSpPr>
          <p:cNvPr id="66563" name="Text Placeholder 2">
            <a:extLst>
              <a:ext uri="{FF2B5EF4-FFF2-40B4-BE49-F238E27FC236}">
                <a16:creationId xmlns:a16="http://schemas.microsoft.com/office/drawing/2014/main" id="{6A8CACC2-896F-4C14-A376-576303C883CC}"/>
              </a:ext>
            </a:extLst>
          </p:cNvPr>
          <p:cNvSpPr>
            <a:spLocks noGrp="1"/>
          </p:cNvSpPr>
          <p:nvPr>
            <p:ph type="body" idx="1"/>
          </p:nvPr>
        </p:nvSpPr>
        <p:spPr/>
        <p:txBody>
          <a:bodyPr/>
          <a:lstStyle/>
          <a:p>
            <a:pPr eaLnBrk="1" hangingPunct="1"/>
            <a:r>
              <a:rPr lang="en-US" altLang="en-US" i="1">
                <a:solidFill>
                  <a:srgbClr val="000000"/>
                </a:solidFill>
                <a:latin typeface="Times New Roman" panose="02020603050405020304" pitchFamily="18" charset="0"/>
              </a:rPr>
              <a:t>Overloaded</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append</a:t>
            </a:r>
            <a:r>
              <a:rPr lang="en-US" altLang="en-US">
                <a:solidFill>
                  <a:srgbClr val="000000"/>
                </a:solidFill>
                <a:latin typeface="Times New Roman" panose="02020603050405020304" pitchFamily="18" charset="0"/>
              </a:rPr>
              <a:t> methods allow values of various types to be appended to the end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Versions are provided for each of the primitive types and for character arrays,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r>
              <a:rPr lang="en-US" altLang="en-US">
                <a:solidFill>
                  <a:srgbClr val="000000"/>
                </a:solidFill>
                <a:latin typeface="Lucida Console" panose="020B0609040504020204" pitchFamily="49" charset="0"/>
              </a:rPr>
              <a:t>Object</a:t>
            </a:r>
            <a:r>
              <a:rPr lang="en-US" altLang="en-US">
                <a:solidFill>
                  <a:srgbClr val="000000"/>
                </a:solidFill>
                <a:latin typeface="Times New Roman" panose="02020603050405020304" pitchFamily="18" charset="0"/>
              </a:rPr>
              <a:t>s, and more. </a:t>
            </a:r>
          </a:p>
          <a:p>
            <a:pPr eaLnBrk="1" hangingPunct="1"/>
            <a:endParaRPr lang="en-US" altLang="en-US">
              <a:solidFill>
                <a:srgbClr val="000000"/>
              </a:solidFill>
              <a:latin typeface="Lucida Console" panose="020B0609040504020204" pitchFamily="49" charset="0"/>
            </a:endParaRPr>
          </a:p>
        </p:txBody>
      </p:sp>
      <p:sp>
        <p:nvSpPr>
          <p:cNvPr id="4" name="Footer Placeholder 3">
            <a:extLst>
              <a:ext uri="{FF2B5EF4-FFF2-40B4-BE49-F238E27FC236}">
                <a16:creationId xmlns:a16="http://schemas.microsoft.com/office/drawing/2014/main" id="{5824C420-123F-43A0-8B44-54C6D1C605C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29547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5EA2-EB97-4DCB-BCE4-7269EC6A967D}"/>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 (cont.)</a:t>
            </a:r>
          </a:p>
        </p:txBody>
      </p:sp>
      <p:sp>
        <p:nvSpPr>
          <p:cNvPr id="67587" name="Text Placeholder 2">
            <a:extLst>
              <a:ext uri="{FF2B5EF4-FFF2-40B4-BE49-F238E27FC236}">
                <a16:creationId xmlns:a16="http://schemas.microsoft.com/office/drawing/2014/main" id="{A8E0B754-F5E2-44A6-BABB-E307CAFA2C7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compiler can use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the </a:t>
            </a:r>
            <a:r>
              <a:rPr lang="en-US" altLang="en-US">
                <a:solidFill>
                  <a:srgbClr val="000000"/>
                </a:solidFill>
                <a:latin typeface="Lucida Console" panose="020B0609040504020204" pitchFamily="49" charset="0"/>
              </a:rPr>
              <a:t>append</a:t>
            </a:r>
            <a:r>
              <a:rPr lang="en-US" altLang="en-US">
                <a:solidFill>
                  <a:srgbClr val="000000"/>
                </a:solidFill>
                <a:latin typeface="Times New Roman" panose="02020603050405020304" pitchFamily="18" charset="0"/>
              </a:rPr>
              <a:t> methods to implement the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concatenation operators. </a:t>
            </a:r>
          </a:p>
        </p:txBody>
      </p:sp>
      <p:sp>
        <p:nvSpPr>
          <p:cNvPr id="4" name="Footer Placeholder 3">
            <a:extLst>
              <a:ext uri="{FF2B5EF4-FFF2-40B4-BE49-F238E27FC236}">
                <a16:creationId xmlns:a16="http://schemas.microsoft.com/office/drawing/2014/main" id="{77E49468-B16F-4178-A3DC-4700EE95C3D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52045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3">
            <a:extLst>
              <a:ext uri="{FF2B5EF4-FFF2-40B4-BE49-F238E27FC236}">
                <a16:creationId xmlns:a16="http://schemas.microsoft.com/office/drawing/2014/main" id="{06D46200-7063-41BF-A9F8-5F3DBC95B9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4F0D19A6-BFA4-4DB2-BA75-C182FDF53D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5292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4">
            <a:extLst>
              <a:ext uri="{FF2B5EF4-FFF2-40B4-BE49-F238E27FC236}">
                <a16:creationId xmlns:a16="http://schemas.microsoft.com/office/drawing/2014/main" id="{B65A8901-C4D3-4224-9A26-CB8FF65A7C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C14025F5-FCFB-476A-BF00-72A1F3B4EC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495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5">
            <a:extLst>
              <a:ext uri="{FF2B5EF4-FFF2-40B4-BE49-F238E27FC236}">
                <a16:creationId xmlns:a16="http://schemas.microsoft.com/office/drawing/2014/main" id="{A4CA17C0-A2C8-456D-AD32-B9E7322EF0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23D21DAE-22C0-44E5-91CC-9A5B175B8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0926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D13-9B2B-42C4-BEDF-5703F43B4E76}"/>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14.4.5 </a:t>
            </a:r>
            <a:r>
              <a:rPr lang="en-US" dirty="0" err="1">
                <a:solidFill>
                  <a:srgbClr val="33B38C"/>
                </a:solidFill>
                <a:latin typeface="Lucida Console"/>
              </a:rPr>
              <a:t>StringBuilder</a:t>
            </a:r>
            <a:r>
              <a:rPr lang="en-US" dirty="0">
                <a:solidFill>
                  <a:srgbClr val="33B38C"/>
                </a:solidFill>
                <a:latin typeface="Goudy Sans Medium"/>
              </a:rPr>
              <a:t> Insertion and Deletion Methods</a:t>
            </a:r>
          </a:p>
        </p:txBody>
      </p:sp>
      <p:sp>
        <p:nvSpPr>
          <p:cNvPr id="71683" name="Text Placeholder 2">
            <a:extLst>
              <a:ext uri="{FF2B5EF4-FFF2-40B4-BE49-F238E27FC236}">
                <a16:creationId xmlns:a16="http://schemas.microsoft.com/office/drawing/2014/main" id="{75F7A258-2385-4376-9144-11433A3CACB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Overloaded </a:t>
            </a:r>
            <a:r>
              <a:rPr lang="en-US" altLang="en-US" sz="2500">
                <a:solidFill>
                  <a:srgbClr val="0000FF"/>
                </a:solidFill>
                <a:latin typeface="LucidaSansTypewriter" pitchFamily="49" charset="0"/>
              </a:rPr>
              <a:t>insert</a:t>
            </a:r>
            <a:r>
              <a:rPr lang="en-US" altLang="en-US" sz="2500">
                <a:solidFill>
                  <a:srgbClr val="000000"/>
                </a:solidFill>
                <a:latin typeface="Times New Roman" panose="02020603050405020304" pitchFamily="18" charset="0"/>
              </a:rPr>
              <a:t> methods insert values of various types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Versions are provided for the primitive types and for character arrays,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s, </a:t>
            </a:r>
            <a:r>
              <a:rPr lang="en-US" altLang="en-US" sz="2100">
                <a:solidFill>
                  <a:srgbClr val="000000"/>
                </a:solidFill>
                <a:latin typeface="Lucida Console" panose="020B0609040504020204" pitchFamily="49" charset="0"/>
              </a:rPr>
              <a:t>Object</a:t>
            </a:r>
            <a:r>
              <a:rPr lang="en-US" altLang="en-US" sz="2100">
                <a:solidFill>
                  <a:srgbClr val="000000"/>
                </a:solidFill>
                <a:latin typeface="Times New Roman" panose="02020603050405020304" pitchFamily="18" charset="0"/>
              </a:rPr>
              <a:t>s and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s. </a:t>
            </a:r>
          </a:p>
          <a:p>
            <a:pPr lvl="1" eaLnBrk="1" hangingPunct="1">
              <a:lnSpc>
                <a:spcPct val="90000"/>
              </a:lnSpc>
            </a:pPr>
            <a:r>
              <a:rPr lang="en-US" altLang="en-US" sz="2100">
                <a:solidFill>
                  <a:srgbClr val="000000"/>
                </a:solidFill>
                <a:latin typeface="Times New Roman" panose="02020603050405020304" pitchFamily="18" charset="0"/>
              </a:rPr>
              <a:t>Each method takes its second argument, converts it to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and inserts it at the index specified by the first argument. </a:t>
            </a:r>
          </a:p>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delete</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deleteCharAt</a:t>
            </a:r>
            <a:r>
              <a:rPr lang="en-US" altLang="en-US" sz="2500">
                <a:solidFill>
                  <a:srgbClr val="000000"/>
                </a:solidFill>
                <a:latin typeface="Times New Roman" panose="02020603050405020304" pitchFamily="18" charset="0"/>
              </a:rPr>
              <a:t> delete characters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a:t>
            </a:r>
            <a:r>
              <a:rPr lang="en-US" altLang="en-US" sz="2500">
                <a:solidFill>
                  <a:srgbClr val="000000"/>
                </a:solidFill>
                <a:latin typeface="Times New Roman" panose="02020603050405020304" pitchFamily="18" charset="0"/>
              </a:rPr>
              <a:t> takes two arguments—the starting index and the index one past the end of the characters to delete.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deleteCharAt</a:t>
            </a:r>
            <a:r>
              <a:rPr lang="en-US" altLang="en-US" sz="2500">
                <a:solidFill>
                  <a:srgbClr val="000000"/>
                </a:solidFill>
                <a:latin typeface="Times New Roman" panose="02020603050405020304" pitchFamily="18" charset="0"/>
              </a:rPr>
              <a:t> takes one argument—the index of the character to delete. </a:t>
            </a:r>
          </a:p>
        </p:txBody>
      </p:sp>
      <p:sp>
        <p:nvSpPr>
          <p:cNvPr id="4" name="Footer Placeholder 3">
            <a:extLst>
              <a:ext uri="{FF2B5EF4-FFF2-40B4-BE49-F238E27FC236}">
                <a16:creationId xmlns:a16="http://schemas.microsoft.com/office/drawing/2014/main" id="{E76E6A33-6D7A-4691-BDDB-CA7D5807170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204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7E44-BE10-4BF1-9158-BBE8BFF40A42}"/>
              </a:ext>
            </a:extLst>
          </p:cNvPr>
          <p:cNvSpPr>
            <a:spLocks noGrp="1"/>
          </p:cNvSpPr>
          <p:nvPr>
            <p:ph type="title"/>
          </p:nvPr>
        </p:nvSpPr>
        <p:spPr/>
        <p:txBody>
          <a:bodyPr/>
          <a:lstStyle/>
          <a:p>
            <a:pPr fontAlgn="auto">
              <a:spcAft>
                <a:spcPts val="0"/>
              </a:spcAft>
              <a:defRPr/>
            </a:pPr>
            <a:r>
              <a:rPr lang="en-US" dirty="0">
                <a:solidFill>
                  <a:srgbClr val="24B5A1"/>
                </a:solidFill>
                <a:latin typeface="Arial"/>
              </a:rPr>
              <a:t>14.1  </a:t>
            </a:r>
            <a:r>
              <a:rPr lang="en-US" dirty="0">
                <a:solidFill>
                  <a:srgbClr val="3380E6"/>
                </a:solidFill>
                <a:latin typeface="Arial"/>
              </a:rPr>
              <a:t>Introduction</a:t>
            </a:r>
          </a:p>
        </p:txBody>
      </p:sp>
      <p:sp>
        <p:nvSpPr>
          <p:cNvPr id="13315" name="Text Placeholder 2">
            <a:extLst>
              <a:ext uri="{FF2B5EF4-FFF2-40B4-BE49-F238E27FC236}">
                <a16:creationId xmlns:a16="http://schemas.microsoft.com/office/drawing/2014/main" id="{03546A14-2728-4FF9-A4C6-971E631F0A66}"/>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This chapter discusses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class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from the </a:t>
            </a:r>
            <a:r>
              <a:rPr lang="en-US" altLang="en-US">
                <a:solidFill>
                  <a:srgbClr val="000000"/>
                </a:solidFill>
                <a:latin typeface="Lucida Console" panose="020B0609040504020204" pitchFamily="49" charset="0"/>
              </a:rPr>
              <a:t>java.lang</a:t>
            </a:r>
            <a:r>
              <a:rPr lang="en-US" altLang="en-US">
                <a:solidFill>
                  <a:srgbClr val="000000"/>
                </a:solidFill>
                <a:latin typeface="Times New Roman" panose="02020603050405020304" pitchFamily="18" charset="0"/>
              </a:rPr>
              <a:t> package. </a:t>
            </a:r>
          </a:p>
          <a:p>
            <a:pPr eaLnBrk="1" hangingPunct="1"/>
            <a:r>
              <a:rPr lang="en-US" altLang="en-US">
                <a:solidFill>
                  <a:srgbClr val="000000"/>
                </a:solidFill>
                <a:latin typeface="Times New Roman" panose="02020603050405020304" pitchFamily="18" charset="0"/>
              </a:rPr>
              <a:t>These classes provide the foundation for string and character manipulation in Java.</a:t>
            </a:r>
          </a:p>
          <a:p>
            <a:pPr eaLnBrk="1" hangingPunct="1"/>
            <a:r>
              <a:rPr lang="en-US" altLang="en-US">
                <a:solidFill>
                  <a:srgbClr val="000000"/>
                </a:solidFill>
                <a:latin typeface="Times New Roman" panose="02020603050405020304" pitchFamily="18" charset="0"/>
              </a:rPr>
              <a:t>The chapter also discusses regular expressions that provide applications with the capability to validate input. </a:t>
            </a:r>
          </a:p>
        </p:txBody>
      </p:sp>
      <p:sp>
        <p:nvSpPr>
          <p:cNvPr id="4" name="Footer Placeholder 3">
            <a:extLst>
              <a:ext uri="{FF2B5EF4-FFF2-40B4-BE49-F238E27FC236}">
                <a16:creationId xmlns:a16="http://schemas.microsoft.com/office/drawing/2014/main" id="{9FADA8DF-E3E2-42F7-B4D6-77A6860F04A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72348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6">
            <a:extLst>
              <a:ext uri="{FF2B5EF4-FFF2-40B4-BE49-F238E27FC236}">
                <a16:creationId xmlns:a16="http://schemas.microsoft.com/office/drawing/2014/main" id="{ECDC7555-AB2C-48FA-88DE-D199DB2CD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E8CAD114-4ED9-4C81-8E29-6AA332BAEA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4266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7">
            <a:extLst>
              <a:ext uri="{FF2B5EF4-FFF2-40B4-BE49-F238E27FC236}">
                <a16:creationId xmlns:a16="http://schemas.microsoft.com/office/drawing/2014/main" id="{0BF73DD3-F553-4124-B368-1ED9CDCD564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id="{DEC3CD3C-A099-4584-9F1D-3F9B8C46F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6370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8">
            <a:extLst>
              <a:ext uri="{FF2B5EF4-FFF2-40B4-BE49-F238E27FC236}">
                <a16:creationId xmlns:a16="http://schemas.microsoft.com/office/drawing/2014/main" id="{4131DC06-CDE7-491A-9D5D-8D34FE0E6C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4" name="Footer Placeholder 3">
            <a:extLst>
              <a:ext uri="{FF2B5EF4-FFF2-40B4-BE49-F238E27FC236}">
                <a16:creationId xmlns:a16="http://schemas.microsoft.com/office/drawing/2014/main" id="{EB822279-6C2F-41F1-8C95-17DA76CDD63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1029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C189-63FC-4B57-8CCA-45D7A13D4B79}"/>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 </a:t>
            </a:r>
          </a:p>
        </p:txBody>
      </p:sp>
      <p:sp>
        <p:nvSpPr>
          <p:cNvPr id="75779" name="Text Placeholder 2">
            <a:extLst>
              <a:ext uri="{FF2B5EF4-FFF2-40B4-BE49-F238E27FC236}">
                <a16:creationId xmlns:a16="http://schemas.microsoft.com/office/drawing/2014/main" id="{B23DA4E0-C024-4DE2-BDF6-2AF5908D9E5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Eight type-wrapper classes that enable primitive-type values to be treated as objects:</a:t>
            </a:r>
          </a:p>
          <a:p>
            <a:pPr lvl="1" eaLnBrk="1" hangingPunct="1"/>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Double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Float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Byte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Short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Integer</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Long</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Most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methods are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methods designed for convenience in processing individual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values. </a:t>
            </a:r>
          </a:p>
        </p:txBody>
      </p:sp>
      <p:sp>
        <p:nvSpPr>
          <p:cNvPr id="4" name="Footer Placeholder 3">
            <a:extLst>
              <a:ext uri="{FF2B5EF4-FFF2-40B4-BE49-F238E27FC236}">
                <a16:creationId xmlns:a16="http://schemas.microsoft.com/office/drawing/2014/main" id="{D664CA6B-85C1-4441-9F45-CC4994095A1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53807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B0A5-CC06-4B32-9C22-9E27DD5D1DEA}"/>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76803" name="Text Placeholder 2">
            <a:extLst>
              <a:ext uri="{FF2B5EF4-FFF2-40B4-BE49-F238E27FC236}">
                <a16:creationId xmlns:a16="http://schemas.microsoft.com/office/drawing/2014/main" id="{21DDF310-18F6-460B-B568-10F142D55CC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isDefined</a:t>
            </a:r>
            <a:r>
              <a:rPr lang="en-US" altLang="en-US" sz="2500">
                <a:solidFill>
                  <a:srgbClr val="000000"/>
                </a:solidFill>
                <a:latin typeface="Times New Roman" panose="02020603050405020304" pitchFamily="18" charset="0"/>
              </a:rPr>
              <a:t> determines whether a character is defined in the Unicode character set.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isDigit</a:t>
            </a:r>
            <a:r>
              <a:rPr lang="en-US" altLang="en-US" sz="2500">
                <a:solidFill>
                  <a:srgbClr val="000000"/>
                </a:solidFill>
                <a:latin typeface="Times New Roman" panose="02020603050405020304" pitchFamily="18" charset="0"/>
              </a:rPr>
              <a:t> determines whether a character is a defined Unicode digit.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isJavaIdentifierStart</a:t>
            </a:r>
            <a:r>
              <a:rPr lang="en-US" altLang="en-US" sz="2500">
                <a:solidFill>
                  <a:srgbClr val="000000"/>
                </a:solidFill>
                <a:latin typeface="Times New Roman" panose="02020603050405020304" pitchFamily="18" charset="0"/>
              </a:rPr>
              <a:t> determines whether a character can be the first character of an identifier in Java—that is,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isJavaIdentifierPart</a:t>
            </a:r>
            <a:r>
              <a:rPr lang="en-US" altLang="en-US" sz="2500">
                <a:solidFill>
                  <a:srgbClr val="000000"/>
                </a:solidFill>
                <a:latin typeface="Times New Roman" panose="02020603050405020304" pitchFamily="18" charset="0"/>
              </a:rPr>
              <a:t> determine whether a character can be used in an identifier in Java—that is, a digit,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4DDAEAFA-17C7-4478-921A-D218FD70D18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04396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9">
            <a:extLst>
              <a:ext uri="{FF2B5EF4-FFF2-40B4-BE49-F238E27FC236}">
                <a16:creationId xmlns:a16="http://schemas.microsoft.com/office/drawing/2014/main" id="{33D089D2-DBCB-40FA-9037-9A9096EF91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EEA3A13E-0EF1-4115-B86A-B83A83CC59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72443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0">
            <a:extLst>
              <a:ext uri="{FF2B5EF4-FFF2-40B4-BE49-F238E27FC236}">
                <a16:creationId xmlns:a16="http://schemas.microsoft.com/office/drawing/2014/main" id="{4B3C09FB-A3E0-4E01-84C2-835CF1C4A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66C951FF-0173-428F-BCD4-0EAB5FD5B0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8187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1">
            <a:extLst>
              <a:ext uri="{FF2B5EF4-FFF2-40B4-BE49-F238E27FC236}">
                <a16:creationId xmlns:a16="http://schemas.microsoft.com/office/drawing/2014/main" id="{94608708-CA95-4D10-907E-A09A3619F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34998014-8D82-4F43-9A5B-770D4FAA7B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341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2">
            <a:extLst>
              <a:ext uri="{FF2B5EF4-FFF2-40B4-BE49-F238E27FC236}">
                <a16:creationId xmlns:a16="http://schemas.microsoft.com/office/drawing/2014/main" id="{3482076A-3924-45A0-B587-5153516AAE6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9600"/>
            <a:ext cx="12192000" cy="5638800"/>
          </a:xfrm>
          <a:prstGeom prst="rect">
            <a:avLst/>
          </a:prstGeom>
        </p:spPr>
      </p:pic>
      <p:sp>
        <p:nvSpPr>
          <p:cNvPr id="4" name="Footer Placeholder 3">
            <a:extLst>
              <a:ext uri="{FF2B5EF4-FFF2-40B4-BE49-F238E27FC236}">
                <a16:creationId xmlns:a16="http://schemas.microsoft.com/office/drawing/2014/main" id="{7BDF49BA-DC82-4A25-9DA4-8C22F3BB0ED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2405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3">
            <a:extLst>
              <a:ext uri="{FF2B5EF4-FFF2-40B4-BE49-F238E27FC236}">
                <a16:creationId xmlns:a16="http://schemas.microsoft.com/office/drawing/2014/main" id="{AB37CE49-6F72-474D-AA68-B2ABF47443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F4AA8B50-ED39-4BE2-B0C6-11C1A3AD82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2320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AD57-9D41-461F-822A-06438EACA74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Arial"/>
              </a:rPr>
              <a:t>14.2  </a:t>
            </a:r>
            <a:r>
              <a:rPr lang="en-US" dirty="0">
                <a:solidFill>
                  <a:srgbClr val="3380E6"/>
                </a:solidFill>
                <a:latin typeface="Arial"/>
              </a:rPr>
              <a:t>Fundamentals of Characters and Strings</a:t>
            </a:r>
          </a:p>
        </p:txBody>
      </p:sp>
      <p:sp>
        <p:nvSpPr>
          <p:cNvPr id="14339" name="Text Placeholder 2">
            <a:extLst>
              <a:ext uri="{FF2B5EF4-FFF2-40B4-BE49-F238E27FC236}">
                <a16:creationId xmlns:a16="http://schemas.microsoft.com/office/drawing/2014/main" id="{45165FF6-AD56-4596-9DC5-14BBA35160C9}"/>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A program may contain </a:t>
            </a:r>
            <a:r>
              <a:rPr lang="en-US" altLang="en-US">
                <a:solidFill>
                  <a:srgbClr val="0000FF"/>
                </a:solidFill>
                <a:latin typeface="Times New Roman" panose="02020603050405020304" pitchFamily="18" charset="0"/>
              </a:rPr>
              <a:t>character literals</a:t>
            </a:r>
            <a:r>
              <a:rPr lang="en-US" altLang="en-US">
                <a:solidFill>
                  <a:srgbClr val="000000"/>
                </a:solidFill>
                <a:latin typeface="Times New Roman" panose="02020603050405020304" pitchFamily="18" charset="0"/>
              </a:rPr>
              <a:t>. </a:t>
            </a:r>
          </a:p>
          <a:p>
            <a:pPr lvl="1" eaLnBrk="1" hangingPunct="1"/>
            <a:r>
              <a:rPr lang="en-US" altLang="en-US">
                <a:solidFill>
                  <a:srgbClr val="000000"/>
                </a:solidFill>
                <a:latin typeface="Times New Roman" panose="02020603050405020304" pitchFamily="18" charset="0"/>
              </a:rPr>
              <a:t>An integer value represented as a character in single quotes. </a:t>
            </a:r>
          </a:p>
          <a:p>
            <a:pPr lvl="1" eaLnBrk="1" hangingPunct="1"/>
            <a:r>
              <a:rPr lang="en-US" altLang="en-US">
                <a:solidFill>
                  <a:srgbClr val="000000"/>
                </a:solidFill>
                <a:latin typeface="Times New Roman" panose="02020603050405020304" pitchFamily="18" charset="0"/>
              </a:rPr>
              <a:t>The value of a character literal is the integer value of the character in the </a:t>
            </a:r>
            <a:r>
              <a:rPr lang="en-US" altLang="en-US">
                <a:solidFill>
                  <a:srgbClr val="0000FF"/>
                </a:solidFill>
                <a:latin typeface="Times New Roman" panose="02020603050405020304" pitchFamily="18" charset="0"/>
              </a:rPr>
              <a:t>Unicode character set</a:t>
            </a:r>
            <a:r>
              <a:rPr lang="en-US" altLang="en-US">
                <a:solidFill>
                  <a:srgbClr val="000000"/>
                </a:solidFill>
                <a:latin typeface="Times New Roman" panose="02020603050405020304" pitchFamily="18" charset="0"/>
              </a:rPr>
              <a:t>. </a:t>
            </a:r>
          </a:p>
          <a:p>
            <a:pPr eaLnBrk="1" hangingPunct="1"/>
            <a:r>
              <a:rPr lang="en-US" altLang="en-US">
                <a:solidFill>
                  <a:srgbClr val="0000FF"/>
                </a:solidFill>
                <a:latin typeface="Times New Roman" panose="02020603050405020304" pitchFamily="18" charset="0"/>
              </a:rPr>
              <a:t>String literals</a:t>
            </a:r>
            <a:r>
              <a:rPr lang="en-US" altLang="en-US">
                <a:solidFill>
                  <a:srgbClr val="000000"/>
                </a:solidFill>
                <a:latin typeface="Times New Roman" panose="02020603050405020304" pitchFamily="18" charset="0"/>
              </a:rPr>
              <a:t> (stored in memory as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are written as a sequence of characters in double quotation marks.</a:t>
            </a:r>
          </a:p>
        </p:txBody>
      </p:sp>
      <p:sp>
        <p:nvSpPr>
          <p:cNvPr id="4" name="Footer Placeholder 3">
            <a:extLst>
              <a:ext uri="{FF2B5EF4-FFF2-40B4-BE49-F238E27FC236}">
                <a16:creationId xmlns:a16="http://schemas.microsoft.com/office/drawing/2014/main" id="{EB5690EF-D735-47FE-BA3D-06F5D487CAF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814659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9DF-2BE3-49E2-B662-2B3F2D92E590}"/>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2947" name="Text Placeholder 2">
            <a:extLst>
              <a:ext uri="{FF2B5EF4-FFF2-40B4-BE49-F238E27FC236}">
                <a16:creationId xmlns:a16="http://schemas.microsoft.com/office/drawing/2014/main" id="{C632C573-295F-4937-8644-FAD33744583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a:t>
            </a:r>
            <a:r>
              <a:rPr lang="en-US" altLang="en-US" sz="2500">
                <a:solidFill>
                  <a:srgbClr val="000000"/>
                </a:solidFill>
                <a:latin typeface="Times New Roman" panose="02020603050405020304" pitchFamily="18" charset="0"/>
              </a:rPr>
              <a:t> determines whether a character is a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isLetterOrDigit</a:t>
            </a:r>
            <a:r>
              <a:rPr lang="en-US" altLang="en-US" sz="2500">
                <a:solidFill>
                  <a:srgbClr val="000000"/>
                </a:solidFill>
                <a:latin typeface="Times New Roman" panose="02020603050405020304" pitchFamily="18" charset="0"/>
              </a:rPr>
              <a:t> determines whether a character is a letter or a digit.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isLowerCase</a:t>
            </a:r>
            <a:r>
              <a:rPr lang="en-US" altLang="en-US" sz="2500">
                <a:solidFill>
                  <a:srgbClr val="000000"/>
                </a:solidFill>
                <a:latin typeface="Times New Roman" panose="02020603050405020304" pitchFamily="18" charset="0"/>
              </a:rPr>
              <a:t> determines whether a character is a lowercase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isUpperCase</a:t>
            </a:r>
            <a:r>
              <a:rPr lang="en-US" altLang="en-US" sz="2500">
                <a:solidFill>
                  <a:srgbClr val="000000"/>
                </a:solidFill>
                <a:latin typeface="Times New Roman" panose="02020603050405020304" pitchFamily="18" charset="0"/>
              </a:rPr>
              <a:t> determines whether a character is an uppercase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toUpperCase</a:t>
            </a:r>
            <a:r>
              <a:rPr lang="en-US" altLang="en-US" sz="2500">
                <a:solidFill>
                  <a:srgbClr val="000000"/>
                </a:solidFill>
                <a:latin typeface="Times New Roman" panose="02020603050405020304" pitchFamily="18" charset="0"/>
              </a:rPr>
              <a:t> converts a character to its uppercase equivalent.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toLowerCase</a:t>
            </a:r>
            <a:r>
              <a:rPr lang="en-US" altLang="en-US" sz="2500">
                <a:solidFill>
                  <a:srgbClr val="000000"/>
                </a:solidFill>
                <a:latin typeface="Times New Roman" panose="02020603050405020304" pitchFamily="18" charset="0"/>
              </a:rPr>
              <a:t> converts a character to its lowercase equivalent. </a:t>
            </a:r>
          </a:p>
        </p:txBody>
      </p:sp>
      <p:sp>
        <p:nvSpPr>
          <p:cNvPr id="4" name="Footer Placeholder 3">
            <a:extLst>
              <a:ext uri="{FF2B5EF4-FFF2-40B4-BE49-F238E27FC236}">
                <a16:creationId xmlns:a16="http://schemas.microsoft.com/office/drawing/2014/main" id="{02B78328-D361-4C88-9387-DF848521F7F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305698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DE33-496B-4DA1-9A63-616984634F37}"/>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3971" name="Text Placeholder 2">
            <a:extLst>
              <a:ext uri="{FF2B5EF4-FFF2-40B4-BE49-F238E27FC236}">
                <a16:creationId xmlns:a16="http://schemas.microsoft.com/office/drawing/2014/main" id="{10796F5E-B1A5-4C9B-9BA0-F312F5A03A0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Methods </a:t>
            </a:r>
            <a:r>
              <a:rPr lang="en-US" altLang="en-US">
                <a:solidFill>
                  <a:srgbClr val="0000FF"/>
                </a:solidFill>
                <a:latin typeface="LucidaSansTypewriter" pitchFamily="49" charset="0"/>
              </a:rPr>
              <a:t>digit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forDigit</a:t>
            </a:r>
            <a:r>
              <a:rPr lang="en-US" altLang="en-US">
                <a:solidFill>
                  <a:srgbClr val="000000"/>
                </a:solidFill>
                <a:latin typeface="Times New Roman" panose="02020603050405020304" pitchFamily="18" charset="0"/>
              </a:rPr>
              <a:t> convert characters to digits and digits to characters, respectively, in different number systems. </a:t>
            </a:r>
          </a:p>
          <a:p>
            <a:pPr eaLnBrk="1" hangingPunct="1"/>
            <a:r>
              <a:rPr lang="en-US" altLang="en-US">
                <a:solidFill>
                  <a:srgbClr val="000000"/>
                </a:solidFill>
                <a:latin typeface="Times New Roman" panose="02020603050405020304" pitchFamily="18" charset="0"/>
              </a:rPr>
              <a:t>Common number systems: decimal (base 10), octal (base 8), hexadecimal (base 16) and binary (base 2). </a:t>
            </a:r>
          </a:p>
          <a:p>
            <a:pPr eaLnBrk="1" hangingPunct="1"/>
            <a:r>
              <a:rPr lang="en-US" altLang="en-US">
                <a:solidFill>
                  <a:srgbClr val="000000"/>
                </a:solidFill>
                <a:latin typeface="Times New Roman" panose="02020603050405020304" pitchFamily="18" charset="0"/>
              </a:rPr>
              <a:t>The base of a number is also known as its </a:t>
            </a:r>
            <a:r>
              <a:rPr lang="en-US" altLang="en-US">
                <a:solidFill>
                  <a:srgbClr val="0000FF"/>
                </a:solidFill>
                <a:latin typeface="Times New Roman" panose="02020603050405020304" pitchFamily="18" charset="0"/>
              </a:rPr>
              <a:t>radix</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For more information on conversions between number systems, see Appendix I. </a:t>
            </a:r>
          </a:p>
        </p:txBody>
      </p:sp>
      <p:sp>
        <p:nvSpPr>
          <p:cNvPr id="4" name="Footer Placeholder 3">
            <a:extLst>
              <a:ext uri="{FF2B5EF4-FFF2-40B4-BE49-F238E27FC236}">
                <a16:creationId xmlns:a16="http://schemas.microsoft.com/office/drawing/2014/main" id="{B0998A07-C46E-4A75-BBC8-E31BB106C1D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860465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839C-0EE2-4FB4-9E01-7A647C3C9215}"/>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4995" name="Text Placeholder 2">
            <a:extLst>
              <a:ext uri="{FF2B5EF4-FFF2-40B4-BE49-F238E27FC236}">
                <a16:creationId xmlns:a16="http://schemas.microsoft.com/office/drawing/2014/main" id="{851039F2-BF43-4644-9403-121E01726CD0}"/>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forDigit</a:t>
            </a:r>
            <a:r>
              <a:rPr lang="en-US" altLang="en-US">
                <a:solidFill>
                  <a:srgbClr val="000000"/>
                </a:solidFill>
                <a:latin typeface="Times New Roman" panose="02020603050405020304" pitchFamily="18" charset="0"/>
              </a:rPr>
              <a:t> converts its first argument into a character in the number system specified by its second argument. </a:t>
            </a:r>
          </a:p>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digit</a:t>
            </a:r>
            <a:r>
              <a:rPr lang="en-US" altLang="en-US">
                <a:solidFill>
                  <a:srgbClr val="000000"/>
                </a:solidFill>
                <a:latin typeface="Times New Roman" panose="02020603050405020304" pitchFamily="18" charset="0"/>
              </a:rPr>
              <a:t> converts its first argument into an integer in the number system specified by its second argument.</a:t>
            </a:r>
          </a:p>
          <a:p>
            <a:pPr lvl="1" eaLnBrk="1" hangingPunct="1"/>
            <a:r>
              <a:rPr lang="en-US" altLang="en-US">
                <a:solidFill>
                  <a:srgbClr val="000000"/>
                </a:solidFill>
                <a:latin typeface="Times New Roman" panose="02020603050405020304" pitchFamily="18" charset="0"/>
              </a:rPr>
              <a:t>The radix (second argument) must be between 2 and 36, inclusive.</a:t>
            </a:r>
          </a:p>
        </p:txBody>
      </p:sp>
      <p:sp>
        <p:nvSpPr>
          <p:cNvPr id="4" name="Footer Placeholder 3">
            <a:extLst>
              <a:ext uri="{FF2B5EF4-FFF2-40B4-BE49-F238E27FC236}">
                <a16:creationId xmlns:a16="http://schemas.microsoft.com/office/drawing/2014/main" id="{834C125B-8D2A-4505-B41F-A9BF5AC5BC1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26591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4">
            <a:extLst>
              <a:ext uri="{FF2B5EF4-FFF2-40B4-BE49-F238E27FC236}">
                <a16:creationId xmlns:a16="http://schemas.microsoft.com/office/drawing/2014/main" id="{568F8E7C-6F61-402D-A7B1-C3DDF8FE12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238CE46B-476F-41B1-BEFA-47F17F47C6F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836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5">
            <a:extLst>
              <a:ext uri="{FF2B5EF4-FFF2-40B4-BE49-F238E27FC236}">
                <a16:creationId xmlns:a16="http://schemas.microsoft.com/office/drawing/2014/main" id="{585D9B6D-6BC4-4CA8-AE02-AD82C260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880E7767-7D4C-4BDB-B5FB-DF629F771D4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300459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6">
            <a:extLst>
              <a:ext uri="{FF2B5EF4-FFF2-40B4-BE49-F238E27FC236}">
                <a16:creationId xmlns:a16="http://schemas.microsoft.com/office/drawing/2014/main" id="{6D94058C-5A09-4775-8DE8-ADF9ABCE60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0413" y="0"/>
            <a:ext cx="10671175" cy="6858000"/>
          </a:xfrm>
          <a:prstGeom prst="rect">
            <a:avLst/>
          </a:prstGeom>
        </p:spPr>
      </p:pic>
      <p:sp>
        <p:nvSpPr>
          <p:cNvPr id="4" name="Footer Placeholder 3">
            <a:extLst>
              <a:ext uri="{FF2B5EF4-FFF2-40B4-BE49-F238E27FC236}">
                <a16:creationId xmlns:a16="http://schemas.microsoft.com/office/drawing/2014/main" id="{CC4ABA2D-EDDC-4733-A625-8E93C39609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88101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7CD9-A55E-4D78-A743-1F36AA926A06}"/>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9091" name="Text Placeholder 2">
            <a:extLst>
              <a:ext uri="{FF2B5EF4-FFF2-40B4-BE49-F238E27FC236}">
                <a16:creationId xmlns:a16="http://schemas.microsoft.com/office/drawing/2014/main" id="{D5320EF3-7E0D-4592-A461-21FE7DE86AE7}"/>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Java automatically converts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literals into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objects when they are assigned 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variables</a:t>
            </a:r>
          </a:p>
          <a:p>
            <a:pPr lvl="1" eaLnBrk="1" hangingPunct="1"/>
            <a:r>
              <a:rPr lang="en-US" altLang="en-US">
                <a:solidFill>
                  <a:srgbClr val="000000"/>
                </a:solidFill>
                <a:latin typeface="Times New Roman" panose="02020603050405020304" pitchFamily="18" charset="0"/>
              </a:rPr>
              <a:t>Process known as autoboxing.</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charValue</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toString</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representation of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determines if two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s have the same contents.</a:t>
            </a:r>
          </a:p>
        </p:txBody>
      </p:sp>
      <p:sp>
        <p:nvSpPr>
          <p:cNvPr id="4" name="Footer Placeholder 3">
            <a:extLst>
              <a:ext uri="{FF2B5EF4-FFF2-40B4-BE49-F238E27FC236}">
                <a16:creationId xmlns:a16="http://schemas.microsoft.com/office/drawing/2014/main" id="{230AC3EE-7BBA-4017-8AEC-AD145C5543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484260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7">
            <a:extLst>
              <a:ext uri="{FF2B5EF4-FFF2-40B4-BE49-F238E27FC236}">
                <a16:creationId xmlns:a16="http://schemas.microsoft.com/office/drawing/2014/main" id="{30B751C3-A671-437D-8C35-493524A420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3489C5B1-7218-4B71-8DB1-34ABFBF1D8E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48016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8">
            <a:extLst>
              <a:ext uri="{FF2B5EF4-FFF2-40B4-BE49-F238E27FC236}">
                <a16:creationId xmlns:a16="http://schemas.microsoft.com/office/drawing/2014/main" id="{1E7D83BF-1B05-4EDB-81E7-A253E3FEA2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4" name="Footer Placeholder 3">
            <a:extLst>
              <a:ext uri="{FF2B5EF4-FFF2-40B4-BE49-F238E27FC236}">
                <a16:creationId xmlns:a16="http://schemas.microsoft.com/office/drawing/2014/main" id="{419B449A-0EF1-4BB6-99E8-C1D211E3C3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39620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32A2-4C90-4A6B-B507-D385277CB968}"/>
              </a:ext>
            </a:extLst>
          </p:cNvPr>
          <p:cNvSpPr>
            <a:spLocks noGrp="1"/>
          </p:cNvSpPr>
          <p:nvPr>
            <p:ph type="title"/>
          </p:nvPr>
        </p:nvSpPr>
        <p:spPr/>
        <p:txBody>
          <a:bodyPr/>
          <a:lstStyle/>
          <a:p>
            <a:pPr fontAlgn="auto">
              <a:spcAft>
                <a:spcPts val="0"/>
              </a:spcAft>
              <a:defRPr/>
            </a:pPr>
            <a:r>
              <a:rPr lang="en-US" dirty="0">
                <a:solidFill>
                  <a:srgbClr val="24B5A1"/>
                </a:solidFill>
                <a:latin typeface="Arial"/>
              </a:rPr>
              <a:t>14.6  </a:t>
            </a:r>
            <a:r>
              <a:rPr lang="en-US" dirty="0">
                <a:solidFill>
                  <a:srgbClr val="3380E6"/>
                </a:solidFill>
                <a:latin typeface="Arial"/>
              </a:rPr>
              <a:t>Tokenizing </a:t>
            </a:r>
            <a:r>
              <a:rPr lang="en-US" dirty="0">
                <a:solidFill>
                  <a:srgbClr val="3380E6"/>
                </a:solidFill>
                <a:latin typeface="Lucida Console"/>
              </a:rPr>
              <a:t>String</a:t>
            </a:r>
            <a:r>
              <a:rPr lang="en-US" dirty="0">
                <a:solidFill>
                  <a:srgbClr val="3380E6"/>
                </a:solidFill>
                <a:latin typeface="Arial"/>
              </a:rPr>
              <a:t>s</a:t>
            </a:r>
          </a:p>
        </p:txBody>
      </p:sp>
      <p:sp>
        <p:nvSpPr>
          <p:cNvPr id="91139" name="Text Placeholder 2">
            <a:extLst>
              <a:ext uri="{FF2B5EF4-FFF2-40B4-BE49-F238E27FC236}">
                <a16:creationId xmlns:a16="http://schemas.microsoft.com/office/drawing/2014/main" id="{482CBD10-AA19-4A9A-B1D0-7088DDC98F11}"/>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When you read a sentence, your mind breaks it into </a:t>
            </a:r>
            <a:r>
              <a:rPr lang="en-US" altLang="en-US">
                <a:solidFill>
                  <a:srgbClr val="0000FF"/>
                </a:solidFill>
                <a:latin typeface="Times New Roman" panose="02020603050405020304" pitchFamily="18" charset="0"/>
              </a:rPr>
              <a:t>tokens</a:t>
            </a:r>
            <a:r>
              <a:rPr lang="en-US" altLang="en-US">
                <a:solidFill>
                  <a:srgbClr val="000000"/>
                </a:solidFill>
                <a:latin typeface="Times New Roman" panose="02020603050405020304" pitchFamily="18" charset="0"/>
              </a:rPr>
              <a:t>—individual words and punctuation marks that convey meaning. </a:t>
            </a:r>
          </a:p>
          <a:p>
            <a:pPr eaLnBrk="1" hangingPunct="1">
              <a:lnSpc>
                <a:spcPct val="90000"/>
              </a:lnSpc>
            </a:pPr>
            <a:r>
              <a:rPr lang="en-US" altLang="en-US">
                <a:solidFill>
                  <a:srgbClr val="000000"/>
                </a:solidFill>
                <a:latin typeface="Times New Roman" panose="02020603050405020304" pitchFamily="18" charset="0"/>
              </a:rPr>
              <a:t>Compilers also perform tokenization. </a:t>
            </a:r>
          </a:p>
          <a:p>
            <a:pPr eaLnBrk="1" hangingPunct="1">
              <a:lnSpc>
                <a:spcPct val="90000"/>
              </a:lnSpc>
            </a:pP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breaks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into its component tokens and returns an array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Tokens are separated by </a:t>
            </a:r>
            <a:r>
              <a:rPr lang="en-US" altLang="en-US">
                <a:solidFill>
                  <a:srgbClr val="0000FF"/>
                </a:solidFill>
                <a:latin typeface="Times New Roman" panose="02020603050405020304" pitchFamily="18" charset="0"/>
              </a:rPr>
              <a:t>delimiters</a:t>
            </a:r>
          </a:p>
          <a:p>
            <a:pPr lvl="1" eaLnBrk="1" hangingPunct="1">
              <a:lnSpc>
                <a:spcPct val="90000"/>
              </a:lnSpc>
            </a:pPr>
            <a:r>
              <a:rPr lang="en-US" altLang="en-US">
                <a:solidFill>
                  <a:srgbClr val="000000"/>
                </a:solidFill>
                <a:latin typeface="Times New Roman" panose="02020603050405020304" pitchFamily="18" charset="0"/>
              </a:rPr>
              <a:t>Typically white-space characters such as space, tab, newline and carriage return. </a:t>
            </a:r>
          </a:p>
          <a:p>
            <a:pPr lvl="1" eaLnBrk="1" hangingPunct="1">
              <a:lnSpc>
                <a:spcPct val="90000"/>
              </a:lnSpc>
            </a:pPr>
            <a:r>
              <a:rPr lang="en-US" altLang="en-US">
                <a:solidFill>
                  <a:srgbClr val="000000"/>
                </a:solidFill>
                <a:latin typeface="Times New Roman" panose="02020603050405020304" pitchFamily="18" charset="0"/>
              </a:rPr>
              <a:t>Other characters can also be used as delimiters to separate tokens. </a:t>
            </a:r>
          </a:p>
        </p:txBody>
      </p:sp>
      <p:sp>
        <p:nvSpPr>
          <p:cNvPr id="4" name="Footer Placeholder 3">
            <a:extLst>
              <a:ext uri="{FF2B5EF4-FFF2-40B4-BE49-F238E27FC236}">
                <a16:creationId xmlns:a16="http://schemas.microsoft.com/office/drawing/2014/main" id="{91CB4134-A48A-455C-B765-E138DD7E2C0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86677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6">
            <a:extLst>
              <a:ext uri="{FF2B5EF4-FFF2-40B4-BE49-F238E27FC236}">
                <a16:creationId xmlns:a16="http://schemas.microsoft.com/office/drawing/2014/main" id="{C4D442E8-336D-4EE3-8FFE-C78B31F46F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7875"/>
          </a:xfrm>
          <a:prstGeom prst="rect">
            <a:avLst/>
          </a:prstGeom>
        </p:spPr>
      </p:pic>
      <p:sp>
        <p:nvSpPr>
          <p:cNvPr id="4" name="Footer Placeholder 3">
            <a:extLst>
              <a:ext uri="{FF2B5EF4-FFF2-40B4-BE49-F238E27FC236}">
                <a16:creationId xmlns:a16="http://schemas.microsoft.com/office/drawing/2014/main" id="{C962C84A-2D14-4FFA-807E-0DE87DF304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308185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9">
            <a:extLst>
              <a:ext uri="{FF2B5EF4-FFF2-40B4-BE49-F238E27FC236}">
                <a16:creationId xmlns:a16="http://schemas.microsoft.com/office/drawing/2014/main" id="{5C87F533-5893-4756-8AEE-9A3527EF42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794B16F-AAFF-4499-9977-742633C184B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5730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0">
            <a:extLst>
              <a:ext uri="{FF2B5EF4-FFF2-40B4-BE49-F238E27FC236}">
                <a16:creationId xmlns:a16="http://schemas.microsoft.com/office/drawing/2014/main" id="{1F35B0DE-E83E-4873-BA9A-C33CC61D6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4" name="Footer Placeholder 3">
            <a:extLst>
              <a:ext uri="{FF2B5EF4-FFF2-40B4-BE49-F238E27FC236}">
                <a16:creationId xmlns:a16="http://schemas.microsoft.com/office/drawing/2014/main" id="{9D7D160E-8C47-4B0E-800A-80FEEC570A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220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3BD4-29F2-415F-96B7-B2CC84B3BE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p>
        </p:txBody>
      </p:sp>
      <p:sp>
        <p:nvSpPr>
          <p:cNvPr id="94211" name="Text Placeholder 2">
            <a:extLst>
              <a:ext uri="{FF2B5EF4-FFF2-40B4-BE49-F238E27FC236}">
                <a16:creationId xmlns:a16="http://schemas.microsoft.com/office/drawing/2014/main" id="{6BEDF04B-CCBE-4AFA-A2E6-5D7C7B27C68C}"/>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A </a:t>
            </a:r>
            <a:r>
              <a:rPr lang="en-US" altLang="en-US">
                <a:solidFill>
                  <a:srgbClr val="0000FF"/>
                </a:solidFill>
                <a:latin typeface="Times New Roman" panose="02020603050405020304" pitchFamily="18" charset="0"/>
              </a:rPr>
              <a:t>regular expression</a:t>
            </a:r>
            <a:r>
              <a:rPr lang="en-US" altLang="en-US">
                <a:solidFill>
                  <a:srgbClr val="000000"/>
                </a:solidFill>
                <a:latin typeface="Times New Roman" panose="02020603050405020304" pitchFamily="18" charset="0"/>
              </a:rPr>
              <a:t> is a specially formatted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describes a search pattern for matching characters in other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Useful for validating input and ensuring that data is in a particular format. </a:t>
            </a:r>
          </a:p>
          <a:p>
            <a:pPr eaLnBrk="1" hangingPunct="1">
              <a:lnSpc>
                <a:spcPct val="90000"/>
              </a:lnSpc>
            </a:pPr>
            <a:r>
              <a:rPr lang="en-US" altLang="en-US">
                <a:solidFill>
                  <a:srgbClr val="000000"/>
                </a:solidFill>
                <a:latin typeface="Times New Roman" panose="02020603050405020304" pitchFamily="18" charset="0"/>
              </a:rPr>
              <a:t>One application of regular expressions is to facilitate the construction of a compiler. </a:t>
            </a:r>
          </a:p>
          <a:p>
            <a:pPr lvl="1" eaLnBrk="1" hangingPunct="1">
              <a:lnSpc>
                <a:spcPct val="90000"/>
              </a:lnSpc>
            </a:pPr>
            <a:r>
              <a:rPr lang="en-US" altLang="en-US">
                <a:solidFill>
                  <a:srgbClr val="000000"/>
                </a:solidFill>
                <a:latin typeface="Times New Roman" panose="02020603050405020304" pitchFamily="18" charset="0"/>
              </a:rPr>
              <a:t>Often, a large and complex regular expression is used to </a:t>
            </a:r>
            <a:r>
              <a:rPr lang="en-US" altLang="en-US" i="1">
                <a:solidFill>
                  <a:srgbClr val="000000"/>
                </a:solidFill>
                <a:latin typeface="Times New Roman" panose="02020603050405020304" pitchFamily="18" charset="0"/>
              </a:rPr>
              <a:t>validate the syntax of a program</a:t>
            </a:r>
            <a:r>
              <a:rPr lang="en-US" altLang="en-US">
                <a:solidFill>
                  <a:srgbClr val="000000"/>
                </a:solidFill>
                <a:latin typeface="Times New Roman" panose="02020603050405020304" pitchFamily="18" charset="0"/>
              </a:rPr>
              <a:t>. </a:t>
            </a:r>
          </a:p>
          <a:p>
            <a:pPr lvl="1" eaLnBrk="1" hangingPunct="1">
              <a:lnSpc>
                <a:spcPct val="90000"/>
              </a:lnSpc>
            </a:pPr>
            <a:r>
              <a:rPr lang="en-US" altLang="en-US">
                <a:solidFill>
                  <a:srgbClr val="000000"/>
                </a:solidFill>
                <a:latin typeface="Times New Roman" panose="02020603050405020304" pitchFamily="18" charset="0"/>
              </a:rPr>
              <a:t>If the program code does </a:t>
            </a:r>
            <a:r>
              <a:rPr lang="en-US" altLang="en-US" i="1">
                <a:solidFill>
                  <a:srgbClr val="000000"/>
                </a:solidFill>
                <a:latin typeface="Times New Roman" panose="02020603050405020304" pitchFamily="18" charset="0"/>
              </a:rPr>
              <a:t>not</a:t>
            </a:r>
            <a:r>
              <a:rPr lang="en-US" altLang="en-US">
                <a:solidFill>
                  <a:srgbClr val="000000"/>
                </a:solidFill>
                <a:latin typeface="Times New Roman" panose="02020603050405020304" pitchFamily="18" charset="0"/>
              </a:rPr>
              <a:t> match the regular expression, the compiler knows that there is a syntax error within the code.</a:t>
            </a:r>
          </a:p>
        </p:txBody>
      </p:sp>
      <p:sp>
        <p:nvSpPr>
          <p:cNvPr id="4" name="Footer Placeholder 3">
            <a:extLst>
              <a:ext uri="{FF2B5EF4-FFF2-40B4-BE49-F238E27FC236}">
                <a16:creationId xmlns:a16="http://schemas.microsoft.com/office/drawing/2014/main" id="{1E2C3B52-F47D-4002-AB4A-4D77BA8000E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4568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1EDC-6540-41B4-9842-074213DA6C8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5235" name="Text Placeholder 2">
            <a:extLst>
              <a:ext uri="{FF2B5EF4-FFF2-40B4-BE49-F238E27FC236}">
                <a16:creationId xmlns:a16="http://schemas.microsoft.com/office/drawing/2014/main" id="{45100611-8817-4A0E-9E03-B6286B1156F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receives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matches the contents of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on which it’s called to the regular expression. </a:t>
            </a:r>
          </a:p>
          <a:p>
            <a:pPr lvl="1" eaLnBrk="1" hangingPunct="1"/>
            <a:r>
              <a:rPr lang="en-US" altLang="en-US">
                <a:solidFill>
                  <a:srgbClr val="000000"/>
                </a:solidFill>
                <a:latin typeface="Times New Roman" panose="02020603050405020304" pitchFamily="18" charset="0"/>
              </a:rPr>
              <a:t>The method 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match succeeded. </a:t>
            </a:r>
          </a:p>
          <a:p>
            <a:pPr eaLnBrk="1" hangingPunct="1"/>
            <a:r>
              <a:rPr lang="en-US" altLang="en-US">
                <a:solidFill>
                  <a:srgbClr val="000000"/>
                </a:solidFill>
                <a:latin typeface="Times New Roman" panose="02020603050405020304" pitchFamily="18" charset="0"/>
              </a:rPr>
              <a:t>A regular expression consists of literal characters and special symbols. </a:t>
            </a:r>
          </a:p>
        </p:txBody>
      </p:sp>
      <p:sp>
        <p:nvSpPr>
          <p:cNvPr id="4" name="Footer Placeholder 3">
            <a:extLst>
              <a:ext uri="{FF2B5EF4-FFF2-40B4-BE49-F238E27FC236}">
                <a16:creationId xmlns:a16="http://schemas.microsoft.com/office/drawing/2014/main" id="{BB598E9C-D6D0-4A55-97D2-7386FD73E27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988757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2B64-37D4-4775-B3A8-C89B653DA48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6259" name="Text Placeholder 2">
            <a:extLst>
              <a:ext uri="{FF2B5EF4-FFF2-40B4-BE49-F238E27FC236}">
                <a16:creationId xmlns:a16="http://schemas.microsoft.com/office/drawing/2014/main" id="{CE702001-4EC1-4025-8200-C455184A8557}"/>
              </a:ext>
            </a:extLst>
          </p:cNvPr>
          <p:cNvSpPr>
            <a:spLocks noGrp="1"/>
          </p:cNvSpPr>
          <p:nvPr>
            <p:ph type="body" idx="1"/>
          </p:nvPr>
        </p:nvSpPr>
        <p:spPr/>
        <p:txBody>
          <a:bodyPr/>
          <a:lstStyle/>
          <a:p>
            <a:pPr eaLnBrk="1" hangingPunct="1">
              <a:lnSpc>
                <a:spcPct val="80000"/>
              </a:lnSpc>
            </a:pPr>
            <a:r>
              <a:rPr lang="en-US" altLang="en-US" sz="2100">
                <a:solidFill>
                  <a:srgbClr val="000000"/>
                </a:solidFill>
                <a:latin typeface="Times New Roman" panose="02020603050405020304" pitchFamily="18" charset="0"/>
              </a:rPr>
              <a:t>Figure 14.19 specifies some </a:t>
            </a:r>
            <a:r>
              <a:rPr lang="en-US" altLang="en-US" sz="2100">
                <a:solidFill>
                  <a:srgbClr val="0000FF"/>
                </a:solidFill>
                <a:latin typeface="Times New Roman" panose="02020603050405020304" pitchFamily="18" charset="0"/>
              </a:rPr>
              <a:t>predefined character classes</a:t>
            </a:r>
            <a:r>
              <a:rPr lang="en-US" altLang="en-US" sz="2100">
                <a:solidFill>
                  <a:srgbClr val="000000"/>
                </a:solidFill>
                <a:latin typeface="Times New Roman" panose="02020603050405020304" pitchFamily="18" charset="0"/>
              </a:rPr>
              <a:t> that can be used with regular expressions. </a:t>
            </a:r>
          </a:p>
          <a:p>
            <a:pPr eaLnBrk="1" hangingPunct="1">
              <a:lnSpc>
                <a:spcPct val="80000"/>
              </a:lnSpc>
            </a:pPr>
            <a:r>
              <a:rPr lang="en-US" altLang="en-US" sz="2100">
                <a:solidFill>
                  <a:srgbClr val="000000"/>
                </a:solidFill>
                <a:latin typeface="Times New Roman" panose="02020603050405020304" pitchFamily="18" charset="0"/>
              </a:rPr>
              <a:t>A character class is an escape sequence that represents a group of characters. </a:t>
            </a:r>
          </a:p>
          <a:p>
            <a:pPr eaLnBrk="1" hangingPunct="1">
              <a:lnSpc>
                <a:spcPct val="80000"/>
              </a:lnSpc>
            </a:pPr>
            <a:r>
              <a:rPr lang="en-US" altLang="en-US" sz="2100">
                <a:solidFill>
                  <a:srgbClr val="000000"/>
                </a:solidFill>
                <a:latin typeface="Times New Roman" panose="02020603050405020304" pitchFamily="18" charset="0"/>
              </a:rPr>
              <a:t>A digit is any numeric character. </a:t>
            </a:r>
          </a:p>
          <a:p>
            <a:pPr eaLnBrk="1" hangingPunct="1">
              <a:lnSpc>
                <a:spcPct val="80000"/>
              </a:lnSpc>
            </a:pPr>
            <a:r>
              <a:rPr lang="en-US" altLang="en-US" sz="2100">
                <a:solidFill>
                  <a:srgbClr val="000000"/>
                </a:solidFill>
                <a:latin typeface="Times New Roman" panose="02020603050405020304" pitchFamily="18" charset="0"/>
              </a:rPr>
              <a:t>A </a:t>
            </a:r>
            <a:r>
              <a:rPr lang="en-US" altLang="en-US" sz="2100">
                <a:solidFill>
                  <a:srgbClr val="0000FF"/>
                </a:solidFill>
                <a:latin typeface="Times New Roman" panose="02020603050405020304" pitchFamily="18" charset="0"/>
              </a:rPr>
              <a:t>word character</a:t>
            </a:r>
            <a:r>
              <a:rPr lang="en-US" altLang="en-US" sz="2100">
                <a:solidFill>
                  <a:srgbClr val="000000"/>
                </a:solidFill>
                <a:latin typeface="Times New Roman" panose="02020603050405020304" pitchFamily="18" charset="0"/>
              </a:rPr>
              <a:t> is any letter (uppercase or lowercase), any digit or the underscore character. </a:t>
            </a:r>
          </a:p>
          <a:p>
            <a:pPr eaLnBrk="1" hangingPunct="1">
              <a:lnSpc>
                <a:spcPct val="80000"/>
              </a:lnSpc>
            </a:pPr>
            <a:r>
              <a:rPr lang="en-US" altLang="en-US" sz="2100">
                <a:solidFill>
                  <a:srgbClr val="000000"/>
                </a:solidFill>
                <a:latin typeface="Times New Roman" panose="02020603050405020304" pitchFamily="18" charset="0"/>
              </a:rPr>
              <a:t>A white-space character is a space, a tab, a carriage return, a newline or a form feed. </a:t>
            </a:r>
          </a:p>
          <a:p>
            <a:pPr eaLnBrk="1" hangingPunct="1">
              <a:lnSpc>
                <a:spcPct val="80000"/>
              </a:lnSpc>
            </a:pPr>
            <a:r>
              <a:rPr lang="en-US" altLang="en-US" sz="2100">
                <a:solidFill>
                  <a:srgbClr val="000000"/>
                </a:solidFill>
                <a:latin typeface="Times New Roman" panose="02020603050405020304" pitchFamily="18" charset="0"/>
              </a:rPr>
              <a:t>Each character class matches a single character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we’re attempting to match with the regular expression.</a:t>
            </a:r>
          </a:p>
          <a:p>
            <a:pPr eaLnBrk="1" hangingPunct="1">
              <a:lnSpc>
                <a:spcPct val="80000"/>
              </a:lnSpc>
            </a:pPr>
            <a:r>
              <a:rPr lang="en-US" altLang="en-US" sz="2100">
                <a:solidFill>
                  <a:srgbClr val="000000"/>
                </a:solidFill>
                <a:latin typeface="Times New Roman" panose="02020603050405020304" pitchFamily="18" charset="0"/>
              </a:rPr>
              <a:t>Regular expressions are not limited to predefined character classes. </a:t>
            </a:r>
          </a:p>
          <a:p>
            <a:pPr eaLnBrk="1" hangingPunct="1">
              <a:lnSpc>
                <a:spcPct val="80000"/>
              </a:lnSpc>
            </a:pPr>
            <a:r>
              <a:rPr lang="en-US" altLang="en-US" sz="2100">
                <a:solidFill>
                  <a:srgbClr val="000000"/>
                </a:solidFill>
                <a:latin typeface="Times New Roman" panose="02020603050405020304" pitchFamily="18" charset="0"/>
              </a:rPr>
              <a:t>The expressions employ various operators and other forms of notation to match complex patterns. </a:t>
            </a:r>
          </a:p>
        </p:txBody>
      </p:sp>
      <p:sp>
        <p:nvSpPr>
          <p:cNvPr id="4" name="Footer Placeholder 3">
            <a:extLst>
              <a:ext uri="{FF2B5EF4-FFF2-40B4-BE49-F238E27FC236}">
                <a16:creationId xmlns:a16="http://schemas.microsoft.com/office/drawing/2014/main" id="{B12E8CF0-435C-4540-929E-0F5F158A57F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064768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206A-3ABC-4F93-9EC0-EC08DD96A66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7283" name="Text Placeholder 2">
            <a:extLst>
              <a:ext uri="{FF2B5EF4-FFF2-40B4-BE49-F238E27FC236}">
                <a16:creationId xmlns:a16="http://schemas.microsoft.com/office/drawing/2014/main" id="{1E150A19-21DB-444A-A3A7-B86F0899D6C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To match a set of characters that does not have a predefined character class, use square brackets,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pattern </a:t>
            </a:r>
            <a:r>
              <a:rPr lang="en-US" altLang="en-US" sz="2100">
                <a:solidFill>
                  <a:srgbClr val="000000"/>
                </a:solidFill>
                <a:latin typeface="Lucida Console" panose="020B0609040504020204" pitchFamily="49" charset="0"/>
              </a:rPr>
              <a:t>"[aeiou]"</a:t>
            </a:r>
            <a:r>
              <a:rPr lang="en-US" altLang="en-US" sz="2100">
                <a:solidFill>
                  <a:srgbClr val="000000"/>
                </a:solidFill>
                <a:latin typeface="Times New Roman" panose="02020603050405020304" pitchFamily="18" charset="0"/>
              </a:rPr>
              <a:t> matches a single character that’s a vowel. </a:t>
            </a:r>
          </a:p>
          <a:p>
            <a:pPr eaLnBrk="1" hangingPunct="1"/>
            <a:r>
              <a:rPr lang="en-US" altLang="en-US" sz="2500">
                <a:solidFill>
                  <a:srgbClr val="000000"/>
                </a:solidFill>
                <a:latin typeface="Times New Roman" panose="02020603050405020304" pitchFamily="18" charset="0"/>
              </a:rPr>
              <a:t>Character ranges are represented by placing a dash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between two characters. </a:t>
            </a:r>
          </a:p>
          <a:p>
            <a:pPr lvl="1" eaLnBrk="1" hangingPunct="1"/>
            <a:r>
              <a:rPr lang="en-US" altLang="en-US" sz="2100">
                <a:solidFill>
                  <a:srgbClr val="000000"/>
                </a:solidFill>
                <a:latin typeface="Lucida Console" panose="020B0609040504020204" pitchFamily="49" charset="0"/>
              </a:rPr>
              <a:t>"[A-Z]"</a:t>
            </a:r>
            <a:r>
              <a:rPr lang="en-US" altLang="en-US" sz="2100">
                <a:solidFill>
                  <a:srgbClr val="000000"/>
                </a:solidFill>
                <a:latin typeface="Times New Roman" panose="02020603050405020304" pitchFamily="18" charset="0"/>
              </a:rPr>
              <a:t> matches a single uppercase letter. </a:t>
            </a:r>
          </a:p>
          <a:p>
            <a:pPr eaLnBrk="1" hangingPunct="1"/>
            <a:r>
              <a:rPr lang="en-US" altLang="en-US" sz="2500">
                <a:solidFill>
                  <a:srgbClr val="000000"/>
                </a:solidFill>
                <a:latin typeface="Times New Roman" panose="02020603050405020304" pitchFamily="18" charset="0"/>
              </a:rPr>
              <a:t>If the first character in the brackets is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expression accepts any character other than those indicated. </a:t>
            </a:r>
          </a:p>
          <a:p>
            <a:pPr lvl="1" eaLnBrk="1" hangingPunct="1"/>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is not the same as </a:t>
            </a:r>
            <a:r>
              <a:rPr lang="en-US" altLang="en-US" sz="2100">
                <a:solidFill>
                  <a:srgbClr val="000000"/>
                </a:solidFill>
                <a:latin typeface="Lucida Console" panose="020B0609040504020204" pitchFamily="49" charset="0"/>
              </a:rPr>
              <a:t>"[A-Y]"</a:t>
            </a:r>
            <a:r>
              <a:rPr lang="en-US" altLang="en-US" sz="2100">
                <a:solidFill>
                  <a:srgbClr val="000000"/>
                </a:solidFill>
                <a:latin typeface="Times New Roman" panose="02020603050405020304" pitchFamily="18" charset="0"/>
              </a:rPr>
              <a:t>, which matches uppercase letters A–Y—</a:t>
            </a:r>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matches any character other than capital Z, including lowercase letters and nonletters such as the newline character. </a:t>
            </a:r>
          </a:p>
        </p:txBody>
      </p:sp>
      <p:sp>
        <p:nvSpPr>
          <p:cNvPr id="4" name="Footer Placeholder 3">
            <a:extLst>
              <a:ext uri="{FF2B5EF4-FFF2-40B4-BE49-F238E27FC236}">
                <a16:creationId xmlns:a16="http://schemas.microsoft.com/office/drawing/2014/main" id="{143F2961-358E-4C6E-B2EC-63C46024B7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579268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1">
            <a:extLst>
              <a:ext uri="{FF2B5EF4-FFF2-40B4-BE49-F238E27FC236}">
                <a16:creationId xmlns:a16="http://schemas.microsoft.com/office/drawing/2014/main" id="{D1815982-B7A5-410E-9DA6-971F221D58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12192000" cy="4656137"/>
          </a:xfrm>
          <a:prstGeom prst="rect">
            <a:avLst/>
          </a:prstGeom>
        </p:spPr>
      </p:pic>
      <p:sp>
        <p:nvSpPr>
          <p:cNvPr id="4" name="Footer Placeholder 3">
            <a:extLst>
              <a:ext uri="{FF2B5EF4-FFF2-40B4-BE49-F238E27FC236}">
                <a16:creationId xmlns:a16="http://schemas.microsoft.com/office/drawing/2014/main" id="{28BAEC60-2E5F-4038-89D0-46C76EBB16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65212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2">
            <a:extLst>
              <a:ext uri="{FF2B5EF4-FFF2-40B4-BE49-F238E27FC236}">
                <a16:creationId xmlns:a16="http://schemas.microsoft.com/office/drawing/2014/main" id="{7ACFF5F7-60BE-4EE5-A999-C044EE8008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299579C9-E620-4172-8A27-9C6C2C451F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9867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3">
            <a:extLst>
              <a:ext uri="{FF2B5EF4-FFF2-40B4-BE49-F238E27FC236}">
                <a16:creationId xmlns:a16="http://schemas.microsoft.com/office/drawing/2014/main" id="{A13D3B5D-078B-4566-9AD4-570A2893A9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FA7E9D46-D481-4E10-AE8C-D5640CCB9C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204518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4">
            <a:extLst>
              <a:ext uri="{FF2B5EF4-FFF2-40B4-BE49-F238E27FC236}">
                <a16:creationId xmlns:a16="http://schemas.microsoft.com/office/drawing/2014/main" id="{C1C4740D-466E-4184-9776-91401B6CFE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02BF358-520A-4168-9319-875C584AD6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4450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25</TotalTime>
  <Words>4740</Words>
  <Application>Microsoft Office PowerPoint</Application>
  <PresentationFormat>Widescreen</PresentationFormat>
  <Paragraphs>403</Paragraphs>
  <Slides>122</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Arial</vt:lpstr>
      <vt:lpstr>Calibri</vt:lpstr>
      <vt:lpstr>Cambria</vt:lpstr>
      <vt:lpstr>Consolas</vt:lpstr>
      <vt:lpstr>Goudy Sans Medium</vt:lpstr>
      <vt:lpstr>Lucida Console</vt:lpstr>
      <vt:lpstr>Lucida Sans Unicode</vt:lpstr>
      <vt:lpstr>LucidaSansTypewriter</vt:lpstr>
      <vt:lpstr>Times New Roman</vt:lpstr>
      <vt:lpstr>Verdana</vt:lpstr>
      <vt:lpstr>Wingdings</vt:lpstr>
      <vt:lpstr>Wingdings 2</vt:lpstr>
      <vt:lpstr>Wingdings 3</vt:lpstr>
      <vt:lpstr>Concourse</vt:lpstr>
      <vt:lpstr>Chapter 14 Strings, Characters and  Regular Expressions</vt:lpstr>
      <vt:lpstr>PowerPoint Presentation</vt:lpstr>
      <vt:lpstr>PowerPoint Presentation</vt:lpstr>
      <vt:lpstr>PowerPoint Presentation</vt:lpstr>
      <vt:lpstr>PowerPoint Presentation</vt:lpstr>
      <vt:lpstr>PowerPoint Presentation</vt:lpstr>
      <vt:lpstr>14.1  Introduction</vt:lpstr>
      <vt:lpstr>14.2  Fundamentals of Characters and Strings</vt:lpstr>
      <vt:lpstr>PowerPoint Presentation</vt:lpstr>
      <vt:lpstr>14.3  Class String</vt:lpstr>
      <vt:lpstr>PowerPoint Presentation</vt:lpstr>
      <vt:lpstr>14.3.1 String Constructors</vt:lpstr>
      <vt:lpstr>PowerPoint Presentation</vt:lpstr>
      <vt:lpstr>PowerPoint Presentation</vt:lpstr>
      <vt:lpstr>14.3.2 String Methods length, charAt and getChars</vt:lpstr>
      <vt:lpstr>PowerPoint Presentation</vt:lpstr>
      <vt:lpstr>PowerPoint Presentation</vt:lpstr>
      <vt:lpstr>14.3.3 Comparing Strings</vt:lpstr>
      <vt:lpstr>PowerPoint Presentation</vt:lpstr>
      <vt:lpstr>PowerPoint Presentation</vt:lpstr>
      <vt:lpstr>PowerPoint Presentation</vt:lpstr>
      <vt:lpstr>PowerPoint Presentation</vt:lpstr>
      <vt:lpstr>PowerPoint Presentation</vt:lpstr>
      <vt:lpstr>14.3.3 Comparing Strings (cont.)</vt:lpstr>
      <vt:lpstr>PowerPoint Presentation</vt:lpstr>
      <vt:lpstr>14.3.3 Comparing Strings (cont.)</vt:lpstr>
      <vt:lpstr>14.3.3 Comparing Strings (cont.)</vt:lpstr>
      <vt:lpstr>14.3.3 Comparing Strings (cont.)</vt:lpstr>
      <vt:lpstr>PowerPoint Presentation</vt:lpstr>
      <vt:lpstr>PowerPoint Presentation</vt:lpstr>
      <vt:lpstr>PowerPoint Presentation</vt:lpstr>
      <vt:lpstr>14.3.4 Locating Characters and Substrings in Strings</vt:lpstr>
      <vt:lpstr>PowerPoint Presentation</vt:lpstr>
      <vt:lpstr>PowerPoint Presentation</vt:lpstr>
      <vt:lpstr>PowerPoint Presentation</vt:lpstr>
      <vt:lpstr>PowerPoint Presentation</vt:lpstr>
      <vt:lpstr>14.3.4 Locating Characters and Substrings in Strings (cont.)</vt:lpstr>
      <vt:lpstr>14.3.5 Extracting Substrings from Strings</vt:lpstr>
      <vt:lpstr>PowerPoint Presentation</vt:lpstr>
      <vt:lpstr>14.3.6 Concatenating Strings</vt:lpstr>
      <vt:lpstr>PowerPoint Presentation</vt:lpstr>
      <vt:lpstr>14.3.7 Miscellaneous String Methods</vt:lpstr>
      <vt:lpstr>PowerPoint Presentation</vt:lpstr>
      <vt:lpstr>PowerPoint Presentation</vt:lpstr>
      <vt:lpstr>PowerPoint Presentation</vt:lpstr>
      <vt:lpstr>14.3.8 String Method valueOf</vt:lpstr>
      <vt:lpstr>PowerPoint Presentation</vt:lpstr>
      <vt:lpstr>PowerPoint Presentation</vt:lpstr>
      <vt:lpstr>PowerPoint Presentation</vt:lpstr>
      <vt:lpstr>14.4  Class StringBuilder</vt:lpstr>
      <vt:lpstr>PowerPoint Presentation</vt:lpstr>
      <vt:lpstr>PowerPoint Presentation</vt:lpstr>
      <vt:lpstr>PowerPoint Presentation</vt:lpstr>
      <vt:lpstr>14.4.1 StringBuilder Constructors</vt:lpstr>
      <vt:lpstr>PowerPoint Presentation</vt:lpstr>
      <vt:lpstr>14.4.2 StringBuilder Methods length, capacity, setLength and ensureCapacity</vt:lpstr>
      <vt:lpstr>PowerPoint Presentation</vt:lpstr>
      <vt:lpstr>PowerPoint Presentation</vt:lpstr>
      <vt:lpstr>PowerPoint Presentation</vt:lpstr>
      <vt:lpstr>14.4.3 StringBuilder Methods charAt, setCharAt, getChars and reverse</vt:lpstr>
      <vt:lpstr>PowerPoint Presentation</vt:lpstr>
      <vt:lpstr>PowerPoint Presentation</vt:lpstr>
      <vt:lpstr>PowerPoint Presentation</vt:lpstr>
      <vt:lpstr>14.4.4 StringBuilder append Methods</vt:lpstr>
      <vt:lpstr>14.4.4 StringBuilder append Methods (cont.)</vt:lpstr>
      <vt:lpstr>PowerPoint Presentation</vt:lpstr>
      <vt:lpstr>PowerPoint Presentation</vt:lpstr>
      <vt:lpstr>PowerPoint Presentation</vt:lpstr>
      <vt:lpstr>14.4.5 StringBuilder Insertion and Deletion Methods</vt:lpstr>
      <vt:lpstr>PowerPoint Presentation</vt:lpstr>
      <vt:lpstr>PowerPoint Presentation</vt:lpstr>
      <vt:lpstr>PowerPoint Presentation</vt:lpstr>
      <vt:lpstr>14.5  Class Character </vt:lpstr>
      <vt:lpstr>14.5  Class Character (cont.)</vt:lpstr>
      <vt:lpstr>PowerPoint Presentation</vt:lpstr>
      <vt:lpstr>PowerPoint Presentation</vt:lpstr>
      <vt:lpstr>PowerPoint Presentation</vt:lpstr>
      <vt:lpstr>PowerPoint Presentation</vt:lpstr>
      <vt:lpstr>PowerPoint Presentation</vt:lpstr>
      <vt:lpstr>14.5  Class Character (cont.)</vt:lpstr>
      <vt:lpstr>14.5  Class Character (cont.)</vt:lpstr>
      <vt:lpstr>14.5  Class Character (cont.)</vt:lpstr>
      <vt:lpstr>PowerPoint Presentation</vt:lpstr>
      <vt:lpstr>PowerPoint Presentation</vt:lpstr>
      <vt:lpstr>PowerPoint Presentation</vt:lpstr>
      <vt:lpstr>14.5  Class Character (cont.)</vt:lpstr>
      <vt:lpstr>PowerPoint Presentation</vt:lpstr>
      <vt:lpstr>PowerPoint Presentation</vt:lpstr>
      <vt:lpstr>14.6  Tokenizing Strings</vt:lpstr>
      <vt:lpstr>PowerPoint Presentation</vt:lpstr>
      <vt:lpstr>PowerPoint Presentation</vt:lpstr>
      <vt:lpstr>14.7  Regular Expressions, Class Pattern and Class Matcher</vt:lpstr>
      <vt:lpstr>14.7  Regular Expressions, Class Pattern and Class Matcher (cont.)</vt:lpstr>
      <vt:lpstr>14.7  Regular Expressions, Class Pattern and Class Matcher (cont.)</vt:lpstr>
      <vt:lpstr>14.7  Regular Expressions, Class Pattern and Class Matcher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14.7  Regular Expressions, Class Pattern and Class Matcher (cont.)</vt:lpstr>
      <vt:lpstr>14.7  Regular Expressions, Class Pattern and Class Matcher (cont.)</vt:lpstr>
      <vt:lpstr>14.7  Regular Expressions, Class Pattern and Class Matcher (cont.)</vt:lpstr>
      <vt:lpstr>14.7  Regular Expressions, Class Pattern and Class Matcher (cont.)</vt:lpstr>
      <vt:lpstr>PowerPoint Presentation</vt:lpstr>
      <vt:lpstr>14.7  Regular Expressions, Class Pattern and Class Matcher (cont.)</vt:lpstr>
      <vt:lpstr>14.7  Regular Expressions, Class Pattern and Class Matcher (cont.)</vt:lpstr>
      <vt:lpstr>PowerPoint Presentation</vt:lpstr>
      <vt:lpstr>PowerPoint Presentation</vt:lpstr>
      <vt:lpstr>PowerPoint Presentation</vt:lpstr>
      <vt:lpstr>14.7  Regular Expressions, Class Pattern and Class Matcher (cont.)</vt:lpstr>
      <vt:lpstr>14.7  Regular Expressions, Class Pattern and Class Matcher (cont.)</vt:lpstr>
      <vt:lpstr>PowerPoint Presentation</vt:lpstr>
      <vt:lpstr>14.7  Regular Expressions, Class Pattern and Class Matcher (cont.)</vt:lpstr>
      <vt:lpstr>PowerPoint Presentation</vt:lpstr>
      <vt:lpstr>PowerPoint Presentation</vt:lpstr>
      <vt:lpstr>14.7  Regular Expressions, Class Pattern and Class Matcher (cont.)</vt:lpstr>
      <vt:lpstr>PowerPoint Presentation</vt:lpstr>
      <vt:lpstr>14.7  Regular Expressions, Class Pattern and Class Matcher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Strings, Characters and  Regular Expressions</dc:title>
  <dc:creator>Paul Deitel</dc:creator>
  <cp:lastModifiedBy>Ben Blanc</cp:lastModifiedBy>
  <cp:revision>6</cp:revision>
  <dcterms:created xsi:type="dcterms:W3CDTF">2017-07-15T16:26:26Z</dcterms:created>
  <dcterms:modified xsi:type="dcterms:W3CDTF">2019-02-12T06:09:11Z</dcterms:modified>
</cp:coreProperties>
</file>