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4"/>
  </p:notesMasterIdLst>
  <p:sldIdLst>
    <p:sldId id="310" r:id="rId2"/>
    <p:sldId id="258" r:id="rId3"/>
    <p:sldId id="259" r:id="rId4"/>
    <p:sldId id="260" r:id="rId5"/>
    <p:sldId id="261" r:id="rId6"/>
    <p:sldId id="311" r:id="rId7"/>
    <p:sldId id="312" r:id="rId8"/>
    <p:sldId id="26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322" r:id="rId27"/>
    <p:sldId id="323" r:id="rId28"/>
    <p:sldId id="324" r:id="rId29"/>
    <p:sldId id="271" r:id="rId30"/>
    <p:sldId id="272" r:id="rId31"/>
    <p:sldId id="273" r:id="rId32"/>
    <p:sldId id="325" r:id="rId33"/>
    <p:sldId id="274" r:id="rId34"/>
    <p:sldId id="326" r:id="rId35"/>
    <p:sldId id="275" r:id="rId36"/>
    <p:sldId id="327" r:id="rId37"/>
    <p:sldId id="276" r:id="rId38"/>
    <p:sldId id="277" r:id="rId39"/>
    <p:sldId id="329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330" r:id="rId49"/>
    <p:sldId id="332" r:id="rId50"/>
    <p:sldId id="331" r:id="rId51"/>
    <p:sldId id="333" r:id="rId52"/>
    <p:sldId id="286" r:id="rId53"/>
    <p:sldId id="287" r:id="rId54"/>
    <p:sldId id="288" r:id="rId55"/>
    <p:sldId id="334" r:id="rId56"/>
    <p:sldId id="335" r:id="rId57"/>
    <p:sldId id="336" r:id="rId58"/>
    <p:sldId id="337" r:id="rId59"/>
    <p:sldId id="289" r:id="rId60"/>
    <p:sldId id="290" r:id="rId61"/>
    <p:sldId id="291" r:id="rId62"/>
    <p:sldId id="292" r:id="rId63"/>
    <p:sldId id="339" r:id="rId64"/>
    <p:sldId id="340" r:id="rId65"/>
    <p:sldId id="293" r:id="rId66"/>
    <p:sldId id="294" r:id="rId67"/>
    <p:sldId id="341" r:id="rId68"/>
    <p:sldId id="338" r:id="rId69"/>
    <p:sldId id="295" r:id="rId70"/>
    <p:sldId id="296" r:id="rId71"/>
    <p:sldId id="342" r:id="rId72"/>
    <p:sldId id="343" r:id="rId73"/>
    <p:sldId id="297" r:id="rId74"/>
    <p:sldId id="298" r:id="rId75"/>
    <p:sldId id="299" r:id="rId76"/>
    <p:sldId id="300" r:id="rId77"/>
    <p:sldId id="301" r:id="rId78"/>
    <p:sldId id="302" r:id="rId79"/>
    <p:sldId id="303" r:id="rId80"/>
    <p:sldId id="304" r:id="rId81"/>
    <p:sldId id="305" r:id="rId82"/>
    <p:sldId id="306" r:id="rId83"/>
    <p:sldId id="307" r:id="rId84"/>
    <p:sldId id="308" r:id="rId85"/>
    <p:sldId id="344" r:id="rId86"/>
    <p:sldId id="346" r:id="rId87"/>
    <p:sldId id="347" r:id="rId88"/>
    <p:sldId id="345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09" r:id="rId97"/>
    <p:sldId id="355" r:id="rId98"/>
    <p:sldId id="356" r:id="rId99"/>
    <p:sldId id="357" r:id="rId100"/>
    <p:sldId id="358" r:id="rId101"/>
    <p:sldId id="359" r:id="rId102"/>
    <p:sldId id="360" r:id="rId103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88" autoAdjust="0"/>
    <p:restoredTop sz="94660"/>
  </p:normalViewPr>
  <p:slideViewPr>
    <p:cSldViewPr snapToGrid="0">
      <p:cViewPr>
        <p:scale>
          <a:sx n="50" d="100"/>
          <a:sy n="50" d="100"/>
        </p:scale>
        <p:origin x="2160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microsoft.com/office/2015/10/relationships/revisionInfo" Target="revisionInfo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00FE8E90-E69D-4E09-94F6-A702811C674F}" type="datetimeFigureOut">
              <a:rPr lang="en-US" smtClean="0"/>
              <a:pPr/>
              <a:t>8/12/2017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7A2362C-8091-430A-B8FA-DE088E6A1F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49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Slide Image Placeholder 1">
            <a:extLst>
              <a:ext uri="{FF2B5EF4-FFF2-40B4-BE49-F238E27FC236}">
                <a16:creationId xmlns:a16="http://schemas.microsoft.com/office/drawing/2014/main" id="{DC9A462A-27BB-47E3-B458-3CD16C4205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es Placeholder 2">
            <a:extLst>
              <a:ext uri="{FF2B5EF4-FFF2-40B4-BE49-F238E27FC236}">
                <a16:creationId xmlns:a16="http://schemas.microsoft.com/office/drawing/2014/main" id="{10749876-CB66-4EA5-98CF-212A4BA848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7812" name="Slide Number Placeholder 3">
            <a:extLst>
              <a:ext uri="{FF2B5EF4-FFF2-40B4-BE49-F238E27FC236}">
                <a16:creationId xmlns:a16="http://schemas.microsoft.com/office/drawing/2014/main" id="{AEE6F4F6-6705-4139-8092-7B2DC453D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158D97-7267-47C8-A49F-C3A3D6A432CB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49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>
            <a:extLst>
              <a:ext uri="{FF2B5EF4-FFF2-40B4-BE49-F238E27FC236}">
                <a16:creationId xmlns:a16="http://schemas.microsoft.com/office/drawing/2014/main" id="{885AA2DE-519A-439F-88DB-7E3AC6B21F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>
            <a:extLst>
              <a:ext uri="{FF2B5EF4-FFF2-40B4-BE49-F238E27FC236}">
                <a16:creationId xmlns:a16="http://schemas.microsoft.com/office/drawing/2014/main" id="{1EBBEFE7-DB27-4A83-9DFD-6ADFA8BC30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9748" name="Slide Number Placeholder 3">
            <a:extLst>
              <a:ext uri="{FF2B5EF4-FFF2-40B4-BE49-F238E27FC236}">
                <a16:creationId xmlns:a16="http://schemas.microsoft.com/office/drawing/2014/main" id="{03DEFC16-8114-4D78-B38C-0782B6F50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22BBB44-5765-4510-A2A8-4A5C1285FD8A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697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>
            <a:extLst>
              <a:ext uri="{FF2B5EF4-FFF2-40B4-BE49-F238E27FC236}">
                <a16:creationId xmlns:a16="http://schemas.microsoft.com/office/drawing/2014/main" id="{BBDF96D9-E3E1-45BF-875B-A0A21DCF4F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>
            <a:extLst>
              <a:ext uri="{FF2B5EF4-FFF2-40B4-BE49-F238E27FC236}">
                <a16:creationId xmlns:a16="http://schemas.microsoft.com/office/drawing/2014/main" id="{C2A72266-E510-4482-87DD-65BD0B5D1D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9748" name="Slide Number Placeholder 3">
            <a:extLst>
              <a:ext uri="{FF2B5EF4-FFF2-40B4-BE49-F238E27FC236}">
                <a16:creationId xmlns:a16="http://schemas.microsoft.com/office/drawing/2014/main" id="{EDA5A3EC-5661-45A0-A14D-90034B0D46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B1BDBD7-1912-4055-9DBE-42999FC7AD9D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569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>
            <a:extLst>
              <a:ext uri="{FF2B5EF4-FFF2-40B4-BE49-F238E27FC236}">
                <a16:creationId xmlns:a16="http://schemas.microsoft.com/office/drawing/2014/main" id="{4291DFC2-C324-4F72-A6A4-D4B35787D1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>
            <a:extLst>
              <a:ext uri="{FF2B5EF4-FFF2-40B4-BE49-F238E27FC236}">
                <a16:creationId xmlns:a16="http://schemas.microsoft.com/office/drawing/2014/main" id="{FC378B86-467F-440F-B413-11E811EC905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9748" name="Slide Number Placeholder 3">
            <a:extLst>
              <a:ext uri="{FF2B5EF4-FFF2-40B4-BE49-F238E27FC236}">
                <a16:creationId xmlns:a16="http://schemas.microsoft.com/office/drawing/2014/main" id="{4E08021E-D7AC-4D75-B6E4-CB41A1B039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FC28E59-003E-441E-B066-0D3D761A7C03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428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>
            <a:extLst>
              <a:ext uri="{FF2B5EF4-FFF2-40B4-BE49-F238E27FC236}">
                <a16:creationId xmlns:a16="http://schemas.microsoft.com/office/drawing/2014/main" id="{9E2B3DB7-045E-4482-971E-CDE4A675B9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>
            <a:extLst>
              <a:ext uri="{FF2B5EF4-FFF2-40B4-BE49-F238E27FC236}">
                <a16:creationId xmlns:a16="http://schemas.microsoft.com/office/drawing/2014/main" id="{94A05C23-5546-4419-9E11-F7ED192AC8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1796" name="Slide Number Placeholder 3">
            <a:extLst>
              <a:ext uri="{FF2B5EF4-FFF2-40B4-BE49-F238E27FC236}">
                <a16:creationId xmlns:a16="http://schemas.microsoft.com/office/drawing/2014/main" id="{61ABBB75-833F-4542-8794-99CE6A3E57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C01FD91-B5FD-4BA6-BEC3-5BAE2EC0B268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41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>
            <a:extLst>
              <a:ext uri="{FF2B5EF4-FFF2-40B4-BE49-F238E27FC236}">
                <a16:creationId xmlns:a16="http://schemas.microsoft.com/office/drawing/2014/main" id="{A32846F0-FFD7-4E58-A720-4EBAE44FDB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>
            <a:extLst>
              <a:ext uri="{FF2B5EF4-FFF2-40B4-BE49-F238E27FC236}">
                <a16:creationId xmlns:a16="http://schemas.microsoft.com/office/drawing/2014/main" id="{A32DECD9-EFE5-437C-86CE-0DF08DD5AE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2820" name="Slide Number Placeholder 3">
            <a:extLst>
              <a:ext uri="{FF2B5EF4-FFF2-40B4-BE49-F238E27FC236}">
                <a16:creationId xmlns:a16="http://schemas.microsoft.com/office/drawing/2014/main" id="{FD0446A7-519C-43AE-A681-F087FDE2BC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22BC117-D8E1-4250-8F2D-B5B3B93597C7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073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>
            <a:extLst>
              <a:ext uri="{FF2B5EF4-FFF2-40B4-BE49-F238E27FC236}">
                <a16:creationId xmlns:a16="http://schemas.microsoft.com/office/drawing/2014/main" id="{3F2C6646-993F-4681-8A5B-053BAAE537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>
            <a:extLst>
              <a:ext uri="{FF2B5EF4-FFF2-40B4-BE49-F238E27FC236}">
                <a16:creationId xmlns:a16="http://schemas.microsoft.com/office/drawing/2014/main" id="{1AE0C329-2D6A-495E-921E-8D162D771D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7940" name="Slide Number Placeholder 3">
            <a:extLst>
              <a:ext uri="{FF2B5EF4-FFF2-40B4-BE49-F238E27FC236}">
                <a16:creationId xmlns:a16="http://schemas.microsoft.com/office/drawing/2014/main" id="{D0FA4A27-8317-4E40-AB64-DF3EE167CA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14E6316-281B-4E79-BC4F-B202C43B4DAA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28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023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>
            <a:extLst>
              <a:ext uri="{FF2B5EF4-FFF2-40B4-BE49-F238E27FC236}">
                <a16:creationId xmlns:a16="http://schemas.microsoft.com/office/drawing/2014/main" id="{3113A7BB-24EE-4664-8A6D-D30D2FBB38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>
            <a:extLst>
              <a:ext uri="{FF2B5EF4-FFF2-40B4-BE49-F238E27FC236}">
                <a16:creationId xmlns:a16="http://schemas.microsoft.com/office/drawing/2014/main" id="{33ED0A59-D1EB-49A7-95D6-771B017215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084" name="Slide Number Placeholder 3">
            <a:extLst>
              <a:ext uri="{FF2B5EF4-FFF2-40B4-BE49-F238E27FC236}">
                <a16:creationId xmlns:a16="http://schemas.microsoft.com/office/drawing/2014/main" id="{819A2F7E-04CC-455A-84DA-395818D23A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29C6D0C-0358-4FE4-AD9F-4008105EB425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32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816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>
            <a:extLst>
              <a:ext uri="{FF2B5EF4-FFF2-40B4-BE49-F238E27FC236}">
                <a16:creationId xmlns:a16="http://schemas.microsoft.com/office/drawing/2014/main" id="{51589DD6-DFC3-4B2B-A139-246CD5CC4C7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>
            <a:extLst>
              <a:ext uri="{FF2B5EF4-FFF2-40B4-BE49-F238E27FC236}">
                <a16:creationId xmlns:a16="http://schemas.microsoft.com/office/drawing/2014/main" id="{F65933B4-1421-46D1-98C0-16C5E3D7A91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6132" name="Slide Number Placeholder 3">
            <a:extLst>
              <a:ext uri="{FF2B5EF4-FFF2-40B4-BE49-F238E27FC236}">
                <a16:creationId xmlns:a16="http://schemas.microsoft.com/office/drawing/2014/main" id="{51DBAAF4-7C08-4111-9B4E-F89D8F2470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2105597-EDE9-4079-965D-E3F87307CE47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34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735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>
            <a:extLst>
              <a:ext uri="{FF2B5EF4-FFF2-40B4-BE49-F238E27FC236}">
                <a16:creationId xmlns:a16="http://schemas.microsoft.com/office/drawing/2014/main" id="{F02078B0-3FA6-4B3A-BD19-EBD55F50D3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>
            <a:extLst>
              <a:ext uri="{FF2B5EF4-FFF2-40B4-BE49-F238E27FC236}">
                <a16:creationId xmlns:a16="http://schemas.microsoft.com/office/drawing/2014/main" id="{81C44D59-6612-46ED-B9D0-92B35C09DF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1252" name="Slide Number Placeholder 3">
            <a:extLst>
              <a:ext uri="{FF2B5EF4-FFF2-40B4-BE49-F238E27FC236}">
                <a16:creationId xmlns:a16="http://schemas.microsoft.com/office/drawing/2014/main" id="{6CF3C883-5A9E-4A16-802A-FF3E41D658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3787B96-DFAB-4D69-8D2A-7497501B8997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36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661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>
            <a:extLst>
              <a:ext uri="{FF2B5EF4-FFF2-40B4-BE49-F238E27FC236}">
                <a16:creationId xmlns:a16="http://schemas.microsoft.com/office/drawing/2014/main" id="{C99A158F-BC83-4C5B-BC07-8E6955B9F1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>
            <a:extLst>
              <a:ext uri="{FF2B5EF4-FFF2-40B4-BE49-F238E27FC236}">
                <a16:creationId xmlns:a16="http://schemas.microsoft.com/office/drawing/2014/main" id="{35D9D11C-F698-47D5-B0A9-D7E92B0875C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8420" name="Slide Number Placeholder 3">
            <a:extLst>
              <a:ext uri="{FF2B5EF4-FFF2-40B4-BE49-F238E27FC236}">
                <a16:creationId xmlns:a16="http://schemas.microsoft.com/office/drawing/2014/main" id="{6943C258-B218-4627-8320-F8C81C2249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7E6AEFB-BAEE-412D-BA1D-C7480D6F7A31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39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876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>
            <a:extLst>
              <a:ext uri="{FF2B5EF4-FFF2-40B4-BE49-F238E27FC236}">
                <a16:creationId xmlns:a16="http://schemas.microsoft.com/office/drawing/2014/main" id="{D14B8301-8B6D-4C26-A6A5-E35D989999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>
            <a:extLst>
              <a:ext uri="{FF2B5EF4-FFF2-40B4-BE49-F238E27FC236}">
                <a16:creationId xmlns:a16="http://schemas.microsoft.com/office/drawing/2014/main" id="{37945246-145B-43B9-B11E-F4A58F0422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4148" name="Slide Number Placeholder 3">
            <a:extLst>
              <a:ext uri="{FF2B5EF4-FFF2-40B4-BE49-F238E27FC236}">
                <a16:creationId xmlns:a16="http://schemas.microsoft.com/office/drawing/2014/main" id="{5A1E84FC-05FC-4BCB-8BA2-12DA06D04B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126A325-996B-4EDC-8890-26718F7920D1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7129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>
            <a:extLst>
              <a:ext uri="{FF2B5EF4-FFF2-40B4-BE49-F238E27FC236}">
                <a16:creationId xmlns:a16="http://schemas.microsoft.com/office/drawing/2014/main" id="{ACC66B4C-0B9A-4DEE-B65C-E5A453C849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Notes Placeholder 2">
            <a:extLst>
              <a:ext uri="{FF2B5EF4-FFF2-40B4-BE49-F238E27FC236}">
                <a16:creationId xmlns:a16="http://schemas.microsoft.com/office/drawing/2014/main" id="{7CCB8D15-0AC6-4ABB-B9D8-E93B9391205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9684" name="Slide Number Placeholder 3">
            <a:extLst>
              <a:ext uri="{FF2B5EF4-FFF2-40B4-BE49-F238E27FC236}">
                <a16:creationId xmlns:a16="http://schemas.microsoft.com/office/drawing/2014/main" id="{B1E71909-20F9-4E5F-82D8-F1B52A8EBE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837F8DC-8FB4-476D-A90A-FA43723B46F8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48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61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>
            <a:extLst>
              <a:ext uri="{FF2B5EF4-FFF2-40B4-BE49-F238E27FC236}">
                <a16:creationId xmlns:a16="http://schemas.microsoft.com/office/drawing/2014/main" id="{23D9DA2C-6A04-4B2E-8FC5-C3376FA12B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>
            <a:extLst>
              <a:ext uri="{FF2B5EF4-FFF2-40B4-BE49-F238E27FC236}">
                <a16:creationId xmlns:a16="http://schemas.microsoft.com/office/drawing/2014/main" id="{607F92EA-C559-4502-87A3-13496B2DC4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0708" name="Slide Number Placeholder 3">
            <a:extLst>
              <a:ext uri="{FF2B5EF4-FFF2-40B4-BE49-F238E27FC236}">
                <a16:creationId xmlns:a16="http://schemas.microsoft.com/office/drawing/2014/main" id="{2CA7C546-7A23-4444-9F7F-F9DF66DF7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C68C92-2465-4B82-87EF-33547559293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49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5967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>
            <a:extLst>
              <a:ext uri="{FF2B5EF4-FFF2-40B4-BE49-F238E27FC236}">
                <a16:creationId xmlns:a16="http://schemas.microsoft.com/office/drawing/2014/main" id="{23D9DA2C-6A04-4B2E-8FC5-C3376FA12B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>
            <a:extLst>
              <a:ext uri="{FF2B5EF4-FFF2-40B4-BE49-F238E27FC236}">
                <a16:creationId xmlns:a16="http://schemas.microsoft.com/office/drawing/2014/main" id="{607F92EA-C559-4502-87A3-13496B2DC4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0708" name="Slide Number Placeholder 3">
            <a:extLst>
              <a:ext uri="{FF2B5EF4-FFF2-40B4-BE49-F238E27FC236}">
                <a16:creationId xmlns:a16="http://schemas.microsoft.com/office/drawing/2014/main" id="{2CA7C546-7A23-4444-9F7F-F9DF66DF7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C68C92-2465-4B82-87EF-33547559293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50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7726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>
            <a:extLst>
              <a:ext uri="{FF2B5EF4-FFF2-40B4-BE49-F238E27FC236}">
                <a16:creationId xmlns:a16="http://schemas.microsoft.com/office/drawing/2014/main" id="{23D9DA2C-6A04-4B2E-8FC5-C3376FA12B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>
            <a:extLst>
              <a:ext uri="{FF2B5EF4-FFF2-40B4-BE49-F238E27FC236}">
                <a16:creationId xmlns:a16="http://schemas.microsoft.com/office/drawing/2014/main" id="{607F92EA-C559-4502-87A3-13496B2DC4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0708" name="Slide Number Placeholder 3">
            <a:extLst>
              <a:ext uri="{FF2B5EF4-FFF2-40B4-BE49-F238E27FC236}">
                <a16:creationId xmlns:a16="http://schemas.microsoft.com/office/drawing/2014/main" id="{2CA7C546-7A23-4444-9F7F-F9DF66DF7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C68C92-2465-4B82-87EF-33547559293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889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>
            <a:extLst>
              <a:ext uri="{FF2B5EF4-FFF2-40B4-BE49-F238E27FC236}">
                <a16:creationId xmlns:a16="http://schemas.microsoft.com/office/drawing/2014/main" id="{23D9DA2C-6A04-4B2E-8FC5-C3376FA12B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>
            <a:extLst>
              <a:ext uri="{FF2B5EF4-FFF2-40B4-BE49-F238E27FC236}">
                <a16:creationId xmlns:a16="http://schemas.microsoft.com/office/drawing/2014/main" id="{607F92EA-C559-4502-87A3-13496B2DC4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0708" name="Slide Number Placeholder 3">
            <a:extLst>
              <a:ext uri="{FF2B5EF4-FFF2-40B4-BE49-F238E27FC236}">
                <a16:creationId xmlns:a16="http://schemas.microsoft.com/office/drawing/2014/main" id="{2CA7C546-7A23-4444-9F7F-F9DF66DF7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C68C92-2465-4B82-87EF-33547559293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2416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>
            <a:extLst>
              <a:ext uri="{FF2B5EF4-FFF2-40B4-BE49-F238E27FC236}">
                <a16:creationId xmlns:a16="http://schemas.microsoft.com/office/drawing/2014/main" id="{23D9DA2C-6A04-4B2E-8FC5-C3376FA12B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>
            <a:extLst>
              <a:ext uri="{FF2B5EF4-FFF2-40B4-BE49-F238E27FC236}">
                <a16:creationId xmlns:a16="http://schemas.microsoft.com/office/drawing/2014/main" id="{607F92EA-C559-4502-87A3-13496B2DC4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0708" name="Slide Number Placeholder 3">
            <a:extLst>
              <a:ext uri="{FF2B5EF4-FFF2-40B4-BE49-F238E27FC236}">
                <a16:creationId xmlns:a16="http://schemas.microsoft.com/office/drawing/2014/main" id="{2CA7C546-7A23-4444-9F7F-F9DF66DF7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C68C92-2465-4B82-87EF-33547559293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8059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>
            <a:extLst>
              <a:ext uri="{FF2B5EF4-FFF2-40B4-BE49-F238E27FC236}">
                <a16:creationId xmlns:a16="http://schemas.microsoft.com/office/drawing/2014/main" id="{23D9DA2C-6A04-4B2E-8FC5-C3376FA12B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>
            <a:extLst>
              <a:ext uri="{FF2B5EF4-FFF2-40B4-BE49-F238E27FC236}">
                <a16:creationId xmlns:a16="http://schemas.microsoft.com/office/drawing/2014/main" id="{607F92EA-C559-4502-87A3-13496B2DC4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0708" name="Slide Number Placeholder 3">
            <a:extLst>
              <a:ext uri="{FF2B5EF4-FFF2-40B4-BE49-F238E27FC236}">
                <a16:creationId xmlns:a16="http://schemas.microsoft.com/office/drawing/2014/main" id="{2CA7C546-7A23-4444-9F7F-F9DF66DF7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C68C92-2465-4B82-87EF-33547559293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5859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>
            <a:extLst>
              <a:ext uri="{FF2B5EF4-FFF2-40B4-BE49-F238E27FC236}">
                <a16:creationId xmlns:a16="http://schemas.microsoft.com/office/drawing/2014/main" id="{23D9DA2C-6A04-4B2E-8FC5-C3376FA12B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>
            <a:extLst>
              <a:ext uri="{FF2B5EF4-FFF2-40B4-BE49-F238E27FC236}">
                <a16:creationId xmlns:a16="http://schemas.microsoft.com/office/drawing/2014/main" id="{607F92EA-C559-4502-87A3-13496B2DC4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0708" name="Slide Number Placeholder 3">
            <a:extLst>
              <a:ext uri="{FF2B5EF4-FFF2-40B4-BE49-F238E27FC236}">
                <a16:creationId xmlns:a16="http://schemas.microsoft.com/office/drawing/2014/main" id="{2CA7C546-7A23-4444-9F7F-F9DF66DF7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C68C92-2465-4B82-87EF-33547559293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58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0762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>
            <a:extLst>
              <a:ext uri="{FF2B5EF4-FFF2-40B4-BE49-F238E27FC236}">
                <a16:creationId xmlns:a16="http://schemas.microsoft.com/office/drawing/2014/main" id="{23D9DA2C-6A04-4B2E-8FC5-C3376FA12B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>
            <a:extLst>
              <a:ext uri="{FF2B5EF4-FFF2-40B4-BE49-F238E27FC236}">
                <a16:creationId xmlns:a16="http://schemas.microsoft.com/office/drawing/2014/main" id="{607F92EA-C559-4502-87A3-13496B2DC4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0708" name="Slide Number Placeholder 3">
            <a:extLst>
              <a:ext uri="{FF2B5EF4-FFF2-40B4-BE49-F238E27FC236}">
                <a16:creationId xmlns:a16="http://schemas.microsoft.com/office/drawing/2014/main" id="{2CA7C546-7A23-4444-9F7F-F9DF66DF7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C68C92-2465-4B82-87EF-33547559293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63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180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>
            <a:extLst>
              <a:ext uri="{FF2B5EF4-FFF2-40B4-BE49-F238E27FC236}">
                <a16:creationId xmlns:a16="http://schemas.microsoft.com/office/drawing/2014/main" id="{23D9DA2C-6A04-4B2E-8FC5-C3376FA12B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>
            <a:extLst>
              <a:ext uri="{FF2B5EF4-FFF2-40B4-BE49-F238E27FC236}">
                <a16:creationId xmlns:a16="http://schemas.microsoft.com/office/drawing/2014/main" id="{607F92EA-C559-4502-87A3-13496B2DC4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0708" name="Slide Number Placeholder 3">
            <a:extLst>
              <a:ext uri="{FF2B5EF4-FFF2-40B4-BE49-F238E27FC236}">
                <a16:creationId xmlns:a16="http://schemas.microsoft.com/office/drawing/2014/main" id="{2CA7C546-7A23-4444-9F7F-F9DF66DF7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C68C92-2465-4B82-87EF-33547559293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64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43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>
            <a:extLst>
              <a:ext uri="{FF2B5EF4-FFF2-40B4-BE49-F238E27FC236}">
                <a16:creationId xmlns:a16="http://schemas.microsoft.com/office/drawing/2014/main" id="{228BA5AD-0422-43D2-94A3-8D298B60CBE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>
            <a:extLst>
              <a:ext uri="{FF2B5EF4-FFF2-40B4-BE49-F238E27FC236}">
                <a16:creationId xmlns:a16="http://schemas.microsoft.com/office/drawing/2014/main" id="{39EF6C3A-64AA-4E39-9A8B-69C15F9F003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2340" name="Slide Number Placeholder 3">
            <a:extLst>
              <a:ext uri="{FF2B5EF4-FFF2-40B4-BE49-F238E27FC236}">
                <a16:creationId xmlns:a16="http://schemas.microsoft.com/office/drawing/2014/main" id="{19480AF6-EF4C-40CA-9DBB-3643AE96E6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AE6C51-9B50-480E-BEAC-D9F3F8E1955D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0457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>
            <a:extLst>
              <a:ext uri="{FF2B5EF4-FFF2-40B4-BE49-F238E27FC236}">
                <a16:creationId xmlns:a16="http://schemas.microsoft.com/office/drawing/2014/main" id="{23D9DA2C-6A04-4B2E-8FC5-C3376FA12B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>
            <a:extLst>
              <a:ext uri="{FF2B5EF4-FFF2-40B4-BE49-F238E27FC236}">
                <a16:creationId xmlns:a16="http://schemas.microsoft.com/office/drawing/2014/main" id="{607F92EA-C559-4502-87A3-13496B2DC4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0708" name="Slide Number Placeholder 3">
            <a:extLst>
              <a:ext uri="{FF2B5EF4-FFF2-40B4-BE49-F238E27FC236}">
                <a16:creationId xmlns:a16="http://schemas.microsoft.com/office/drawing/2014/main" id="{2CA7C546-7A23-4444-9F7F-F9DF66DF7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C68C92-2465-4B82-87EF-33547559293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67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7617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>
            <a:extLst>
              <a:ext uri="{FF2B5EF4-FFF2-40B4-BE49-F238E27FC236}">
                <a16:creationId xmlns:a16="http://schemas.microsoft.com/office/drawing/2014/main" id="{23D9DA2C-6A04-4B2E-8FC5-C3376FA12B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>
            <a:extLst>
              <a:ext uri="{FF2B5EF4-FFF2-40B4-BE49-F238E27FC236}">
                <a16:creationId xmlns:a16="http://schemas.microsoft.com/office/drawing/2014/main" id="{607F92EA-C559-4502-87A3-13496B2DC4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0708" name="Slide Number Placeholder 3">
            <a:extLst>
              <a:ext uri="{FF2B5EF4-FFF2-40B4-BE49-F238E27FC236}">
                <a16:creationId xmlns:a16="http://schemas.microsoft.com/office/drawing/2014/main" id="{2CA7C546-7A23-4444-9F7F-F9DF66DF7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C68C92-2465-4B82-87EF-33547559293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68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0599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>
            <a:extLst>
              <a:ext uri="{FF2B5EF4-FFF2-40B4-BE49-F238E27FC236}">
                <a16:creationId xmlns:a16="http://schemas.microsoft.com/office/drawing/2014/main" id="{23D9DA2C-6A04-4B2E-8FC5-C3376FA12B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>
            <a:extLst>
              <a:ext uri="{FF2B5EF4-FFF2-40B4-BE49-F238E27FC236}">
                <a16:creationId xmlns:a16="http://schemas.microsoft.com/office/drawing/2014/main" id="{607F92EA-C559-4502-87A3-13496B2DC4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0708" name="Slide Number Placeholder 3">
            <a:extLst>
              <a:ext uri="{FF2B5EF4-FFF2-40B4-BE49-F238E27FC236}">
                <a16:creationId xmlns:a16="http://schemas.microsoft.com/office/drawing/2014/main" id="{2CA7C546-7A23-4444-9F7F-F9DF66DF7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C68C92-2465-4B82-87EF-33547559293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2412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>
            <a:extLst>
              <a:ext uri="{FF2B5EF4-FFF2-40B4-BE49-F238E27FC236}">
                <a16:creationId xmlns:a16="http://schemas.microsoft.com/office/drawing/2014/main" id="{23D9DA2C-6A04-4B2E-8FC5-C3376FA12B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>
            <a:extLst>
              <a:ext uri="{FF2B5EF4-FFF2-40B4-BE49-F238E27FC236}">
                <a16:creationId xmlns:a16="http://schemas.microsoft.com/office/drawing/2014/main" id="{607F92EA-C559-4502-87A3-13496B2DC4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0708" name="Slide Number Placeholder 3">
            <a:extLst>
              <a:ext uri="{FF2B5EF4-FFF2-40B4-BE49-F238E27FC236}">
                <a16:creationId xmlns:a16="http://schemas.microsoft.com/office/drawing/2014/main" id="{2CA7C546-7A23-4444-9F7F-F9DF66DF7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C68C92-2465-4B82-87EF-33547559293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72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429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>
            <a:extLst>
              <a:ext uri="{FF2B5EF4-FFF2-40B4-BE49-F238E27FC236}">
                <a16:creationId xmlns:a16="http://schemas.microsoft.com/office/drawing/2014/main" id="{23D9DA2C-6A04-4B2E-8FC5-C3376FA12B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>
            <a:extLst>
              <a:ext uri="{FF2B5EF4-FFF2-40B4-BE49-F238E27FC236}">
                <a16:creationId xmlns:a16="http://schemas.microsoft.com/office/drawing/2014/main" id="{607F92EA-C559-4502-87A3-13496B2DC4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0708" name="Slide Number Placeholder 3">
            <a:extLst>
              <a:ext uri="{FF2B5EF4-FFF2-40B4-BE49-F238E27FC236}">
                <a16:creationId xmlns:a16="http://schemas.microsoft.com/office/drawing/2014/main" id="{2CA7C546-7A23-4444-9F7F-F9DF66DF7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C68C92-2465-4B82-87EF-33547559293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85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0782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>
            <a:extLst>
              <a:ext uri="{FF2B5EF4-FFF2-40B4-BE49-F238E27FC236}">
                <a16:creationId xmlns:a16="http://schemas.microsoft.com/office/drawing/2014/main" id="{23D9DA2C-6A04-4B2E-8FC5-C3376FA12B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>
            <a:extLst>
              <a:ext uri="{FF2B5EF4-FFF2-40B4-BE49-F238E27FC236}">
                <a16:creationId xmlns:a16="http://schemas.microsoft.com/office/drawing/2014/main" id="{607F92EA-C559-4502-87A3-13496B2DC4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0708" name="Slide Number Placeholder 3">
            <a:extLst>
              <a:ext uri="{FF2B5EF4-FFF2-40B4-BE49-F238E27FC236}">
                <a16:creationId xmlns:a16="http://schemas.microsoft.com/office/drawing/2014/main" id="{2CA7C546-7A23-4444-9F7F-F9DF66DF7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C68C92-2465-4B82-87EF-33547559293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86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8757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>
            <a:extLst>
              <a:ext uri="{FF2B5EF4-FFF2-40B4-BE49-F238E27FC236}">
                <a16:creationId xmlns:a16="http://schemas.microsoft.com/office/drawing/2014/main" id="{23D9DA2C-6A04-4B2E-8FC5-C3376FA12B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>
            <a:extLst>
              <a:ext uri="{FF2B5EF4-FFF2-40B4-BE49-F238E27FC236}">
                <a16:creationId xmlns:a16="http://schemas.microsoft.com/office/drawing/2014/main" id="{607F92EA-C559-4502-87A3-13496B2DC4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0708" name="Slide Number Placeholder 3">
            <a:extLst>
              <a:ext uri="{FF2B5EF4-FFF2-40B4-BE49-F238E27FC236}">
                <a16:creationId xmlns:a16="http://schemas.microsoft.com/office/drawing/2014/main" id="{2CA7C546-7A23-4444-9F7F-F9DF66DF7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C68C92-2465-4B82-87EF-33547559293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87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8391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>
            <a:extLst>
              <a:ext uri="{FF2B5EF4-FFF2-40B4-BE49-F238E27FC236}">
                <a16:creationId xmlns:a16="http://schemas.microsoft.com/office/drawing/2014/main" id="{23D9DA2C-6A04-4B2E-8FC5-C3376FA12B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>
            <a:extLst>
              <a:ext uri="{FF2B5EF4-FFF2-40B4-BE49-F238E27FC236}">
                <a16:creationId xmlns:a16="http://schemas.microsoft.com/office/drawing/2014/main" id="{607F92EA-C559-4502-87A3-13496B2DC4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0708" name="Slide Number Placeholder 3">
            <a:extLst>
              <a:ext uri="{FF2B5EF4-FFF2-40B4-BE49-F238E27FC236}">
                <a16:creationId xmlns:a16="http://schemas.microsoft.com/office/drawing/2014/main" id="{2CA7C546-7A23-4444-9F7F-F9DF66DF7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C68C92-2465-4B82-87EF-33547559293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88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7229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>
            <a:extLst>
              <a:ext uri="{FF2B5EF4-FFF2-40B4-BE49-F238E27FC236}">
                <a16:creationId xmlns:a16="http://schemas.microsoft.com/office/drawing/2014/main" id="{3EB37539-6302-4281-87AA-D430CB4099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Notes Placeholder 2">
            <a:extLst>
              <a:ext uri="{FF2B5EF4-FFF2-40B4-BE49-F238E27FC236}">
                <a16:creationId xmlns:a16="http://schemas.microsoft.com/office/drawing/2014/main" id="{52DB3912-3AEC-4C6B-AF7D-34665CF764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6308" name="Slide Number Placeholder 3">
            <a:extLst>
              <a:ext uri="{FF2B5EF4-FFF2-40B4-BE49-F238E27FC236}">
                <a16:creationId xmlns:a16="http://schemas.microsoft.com/office/drawing/2014/main" id="{AA85B76A-F476-4EC2-BE80-D64B70BDC4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6F332D1-44BB-4AED-8C4B-DAE26785230D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89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6126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>
            <a:extLst>
              <a:ext uri="{FF2B5EF4-FFF2-40B4-BE49-F238E27FC236}">
                <a16:creationId xmlns:a16="http://schemas.microsoft.com/office/drawing/2014/main" id="{BC61081A-5E54-42F3-B7D5-4B44C073F4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Notes Placeholder 2">
            <a:extLst>
              <a:ext uri="{FF2B5EF4-FFF2-40B4-BE49-F238E27FC236}">
                <a16:creationId xmlns:a16="http://schemas.microsoft.com/office/drawing/2014/main" id="{DDCDB9B8-9219-4BC6-98C9-26C136E9D4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7332" name="Slide Number Placeholder 3">
            <a:extLst>
              <a:ext uri="{FF2B5EF4-FFF2-40B4-BE49-F238E27FC236}">
                <a16:creationId xmlns:a16="http://schemas.microsoft.com/office/drawing/2014/main" id="{E8277ACF-A67E-42D4-9EC8-EFB3F4FB64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6B612B-1CF2-4C50-B1B5-E90BF808D868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90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488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C71CE04F-8D98-4B62-83FE-39EE4B2CA1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4ADEF3A3-23C2-4F29-A9E4-B5237EEA91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4388" name="Slide Number Placeholder 3">
            <a:extLst>
              <a:ext uri="{FF2B5EF4-FFF2-40B4-BE49-F238E27FC236}">
                <a16:creationId xmlns:a16="http://schemas.microsoft.com/office/drawing/2014/main" id="{2C4D4328-815D-4774-BDD2-DCD632CFC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749DC3-EBF2-4C31-9D25-CEBCE6F7B15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9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3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>
            <a:extLst>
              <a:ext uri="{FF2B5EF4-FFF2-40B4-BE49-F238E27FC236}">
                <a16:creationId xmlns:a16="http://schemas.microsoft.com/office/drawing/2014/main" id="{7AE7459F-B453-454A-BECF-B7D761E627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Notes Placeholder 2">
            <a:extLst>
              <a:ext uri="{FF2B5EF4-FFF2-40B4-BE49-F238E27FC236}">
                <a16:creationId xmlns:a16="http://schemas.microsoft.com/office/drawing/2014/main" id="{D87B738A-E0F9-4324-8F57-0EDD42585E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8356" name="Slide Number Placeholder 3">
            <a:extLst>
              <a:ext uri="{FF2B5EF4-FFF2-40B4-BE49-F238E27FC236}">
                <a16:creationId xmlns:a16="http://schemas.microsoft.com/office/drawing/2014/main" id="{72A6B51F-4A52-4C8F-BCA2-18BC23D55F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F19D979-E38B-42B6-92C5-A37146C98010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91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0577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>
            <a:extLst>
              <a:ext uri="{FF2B5EF4-FFF2-40B4-BE49-F238E27FC236}">
                <a16:creationId xmlns:a16="http://schemas.microsoft.com/office/drawing/2014/main" id="{69EAC190-3241-47B3-9BC1-710CD001C3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Notes Placeholder 2">
            <a:extLst>
              <a:ext uri="{FF2B5EF4-FFF2-40B4-BE49-F238E27FC236}">
                <a16:creationId xmlns:a16="http://schemas.microsoft.com/office/drawing/2014/main" id="{08520BD4-1ACD-4648-9A16-45DB498A9D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9380" name="Slide Number Placeholder 3">
            <a:extLst>
              <a:ext uri="{FF2B5EF4-FFF2-40B4-BE49-F238E27FC236}">
                <a16:creationId xmlns:a16="http://schemas.microsoft.com/office/drawing/2014/main" id="{33418E17-64D7-47B8-92FA-0D6D290908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52E32A1-AEE1-4F61-B9F1-ECD30A17B05B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92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2027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>
            <a:extLst>
              <a:ext uri="{FF2B5EF4-FFF2-40B4-BE49-F238E27FC236}">
                <a16:creationId xmlns:a16="http://schemas.microsoft.com/office/drawing/2014/main" id="{918C1A1F-39F9-4ADD-BB15-95553B8BA2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Notes Placeholder 2">
            <a:extLst>
              <a:ext uri="{FF2B5EF4-FFF2-40B4-BE49-F238E27FC236}">
                <a16:creationId xmlns:a16="http://schemas.microsoft.com/office/drawing/2014/main" id="{14002426-9324-4928-AA30-8C83FE91EA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30404" name="Slide Number Placeholder 3">
            <a:extLst>
              <a:ext uri="{FF2B5EF4-FFF2-40B4-BE49-F238E27FC236}">
                <a16:creationId xmlns:a16="http://schemas.microsoft.com/office/drawing/2014/main" id="{52E189A9-9A17-430D-BEB6-3FF417EE3A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0BFFDAA-D2ED-4D16-AE90-D460093D588A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93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0082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>
            <a:extLst>
              <a:ext uri="{FF2B5EF4-FFF2-40B4-BE49-F238E27FC236}">
                <a16:creationId xmlns:a16="http://schemas.microsoft.com/office/drawing/2014/main" id="{3597C744-441F-40E1-8845-64EFA60DA6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Notes Placeholder 2">
            <a:extLst>
              <a:ext uri="{FF2B5EF4-FFF2-40B4-BE49-F238E27FC236}">
                <a16:creationId xmlns:a16="http://schemas.microsoft.com/office/drawing/2014/main" id="{FC193EB3-7761-4C63-BAC2-00DD7C91589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31428" name="Slide Number Placeholder 3">
            <a:extLst>
              <a:ext uri="{FF2B5EF4-FFF2-40B4-BE49-F238E27FC236}">
                <a16:creationId xmlns:a16="http://schemas.microsoft.com/office/drawing/2014/main" id="{293B292C-24FA-4541-B6B5-90A9D97071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7353C97-CD95-4ABA-8E13-856D81517E3F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94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8758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>
            <a:extLst>
              <a:ext uri="{FF2B5EF4-FFF2-40B4-BE49-F238E27FC236}">
                <a16:creationId xmlns:a16="http://schemas.microsoft.com/office/drawing/2014/main" id="{7C4963C2-DFE8-4E5D-A865-49B243B74D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Notes Placeholder 2">
            <a:extLst>
              <a:ext uri="{FF2B5EF4-FFF2-40B4-BE49-F238E27FC236}">
                <a16:creationId xmlns:a16="http://schemas.microsoft.com/office/drawing/2014/main" id="{E87BC8C7-8F02-433C-AB64-AFC82E7BEC6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32452" name="Slide Number Placeholder 3">
            <a:extLst>
              <a:ext uri="{FF2B5EF4-FFF2-40B4-BE49-F238E27FC236}">
                <a16:creationId xmlns:a16="http://schemas.microsoft.com/office/drawing/2014/main" id="{F74DBEBE-D48F-4F10-821B-2F2AE5E44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D316CB4-BE2F-4701-ADC2-F83BA9B012A9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95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1622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>
            <a:extLst>
              <a:ext uri="{FF2B5EF4-FFF2-40B4-BE49-F238E27FC236}">
                <a16:creationId xmlns:a16="http://schemas.microsoft.com/office/drawing/2014/main" id="{2FF2422F-8690-441B-9090-50992150E0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Notes Placeholder 2">
            <a:extLst>
              <a:ext uri="{FF2B5EF4-FFF2-40B4-BE49-F238E27FC236}">
                <a16:creationId xmlns:a16="http://schemas.microsoft.com/office/drawing/2014/main" id="{E66B49AF-E8DB-4824-B63A-539931F2247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34500" name="Slide Number Placeholder 3">
            <a:extLst>
              <a:ext uri="{FF2B5EF4-FFF2-40B4-BE49-F238E27FC236}">
                <a16:creationId xmlns:a16="http://schemas.microsoft.com/office/drawing/2014/main" id="{11CF7DD6-EDF3-4601-BE2D-3F89FDCE4B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492938-F0E6-4EBC-A88E-7B82EC6E586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97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3915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>
            <a:extLst>
              <a:ext uri="{FF2B5EF4-FFF2-40B4-BE49-F238E27FC236}">
                <a16:creationId xmlns:a16="http://schemas.microsoft.com/office/drawing/2014/main" id="{18E14BF2-AEAE-4EED-8BD8-A5027AB538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Notes Placeholder 2">
            <a:extLst>
              <a:ext uri="{FF2B5EF4-FFF2-40B4-BE49-F238E27FC236}">
                <a16:creationId xmlns:a16="http://schemas.microsoft.com/office/drawing/2014/main" id="{C14424F7-F193-4414-BC11-3FA6CA73F4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35524" name="Slide Number Placeholder 3">
            <a:extLst>
              <a:ext uri="{FF2B5EF4-FFF2-40B4-BE49-F238E27FC236}">
                <a16:creationId xmlns:a16="http://schemas.microsoft.com/office/drawing/2014/main" id="{310A9EE4-DFDE-47C6-A203-A289C4DE34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E591E7-B545-4BA0-AB04-DACEA2A4641D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98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2614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>
            <a:extLst>
              <a:ext uri="{FF2B5EF4-FFF2-40B4-BE49-F238E27FC236}">
                <a16:creationId xmlns:a16="http://schemas.microsoft.com/office/drawing/2014/main" id="{D508E9E7-DE9A-4CDB-9D64-C07E63C9C5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Notes Placeholder 2">
            <a:extLst>
              <a:ext uri="{FF2B5EF4-FFF2-40B4-BE49-F238E27FC236}">
                <a16:creationId xmlns:a16="http://schemas.microsoft.com/office/drawing/2014/main" id="{0F77DAAB-0991-4941-B975-867D3374D34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36548" name="Slide Number Placeholder 3">
            <a:extLst>
              <a:ext uri="{FF2B5EF4-FFF2-40B4-BE49-F238E27FC236}">
                <a16:creationId xmlns:a16="http://schemas.microsoft.com/office/drawing/2014/main" id="{77B9EC92-BCB6-4DA9-8E10-A302ECDF1C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EB59955-3956-4AD4-8819-6A0521E1F922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99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4292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>
            <a:extLst>
              <a:ext uri="{FF2B5EF4-FFF2-40B4-BE49-F238E27FC236}">
                <a16:creationId xmlns:a16="http://schemas.microsoft.com/office/drawing/2014/main" id="{C25B1D2E-251F-4392-9F0F-1B8094D837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Notes Placeholder 2">
            <a:extLst>
              <a:ext uri="{FF2B5EF4-FFF2-40B4-BE49-F238E27FC236}">
                <a16:creationId xmlns:a16="http://schemas.microsoft.com/office/drawing/2014/main" id="{EB2F01E7-625A-4D80-84A0-219BB49BC1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37572" name="Slide Number Placeholder 3">
            <a:extLst>
              <a:ext uri="{FF2B5EF4-FFF2-40B4-BE49-F238E27FC236}">
                <a16:creationId xmlns:a16="http://schemas.microsoft.com/office/drawing/2014/main" id="{A93CDC90-04BE-4661-AF22-8F93005603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42869D7-6636-4B67-9F83-1AA2850579CD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100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4587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>
            <a:extLst>
              <a:ext uri="{FF2B5EF4-FFF2-40B4-BE49-F238E27FC236}">
                <a16:creationId xmlns:a16="http://schemas.microsoft.com/office/drawing/2014/main" id="{B7170F7E-ADBA-4B6A-8F0B-5FC449A9D4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Notes Placeholder 2">
            <a:extLst>
              <a:ext uri="{FF2B5EF4-FFF2-40B4-BE49-F238E27FC236}">
                <a16:creationId xmlns:a16="http://schemas.microsoft.com/office/drawing/2014/main" id="{3844BCB9-E7C2-4B1C-9415-6DF0A355F3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38596" name="Slide Number Placeholder 3">
            <a:extLst>
              <a:ext uri="{FF2B5EF4-FFF2-40B4-BE49-F238E27FC236}">
                <a16:creationId xmlns:a16="http://schemas.microsoft.com/office/drawing/2014/main" id="{5CDB7D1E-41AF-43B8-ADEC-217C8813A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0255BDE-1BC1-4458-8543-8B742DD5C71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101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918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>
            <a:extLst>
              <a:ext uri="{FF2B5EF4-FFF2-40B4-BE49-F238E27FC236}">
                <a16:creationId xmlns:a16="http://schemas.microsoft.com/office/drawing/2014/main" id="{91EED2D2-4823-410E-82AB-1C43DA2F31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>
            <a:extLst>
              <a:ext uri="{FF2B5EF4-FFF2-40B4-BE49-F238E27FC236}">
                <a16:creationId xmlns:a16="http://schemas.microsoft.com/office/drawing/2014/main" id="{90FF6A9D-E101-46BD-B808-05955CA9A49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5412" name="Slide Number Placeholder 3">
            <a:extLst>
              <a:ext uri="{FF2B5EF4-FFF2-40B4-BE49-F238E27FC236}">
                <a16:creationId xmlns:a16="http://schemas.microsoft.com/office/drawing/2014/main" id="{BB05059C-7958-403B-A5A2-031BDF6FC5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55940F-3937-4315-ACBA-1FBB01F8CD6E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10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565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>
            <a:extLst>
              <a:ext uri="{FF2B5EF4-FFF2-40B4-BE49-F238E27FC236}">
                <a16:creationId xmlns:a16="http://schemas.microsoft.com/office/drawing/2014/main" id="{99DF106F-6917-4CE8-88D8-2B7FD19FB02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Notes Placeholder 2">
            <a:extLst>
              <a:ext uri="{FF2B5EF4-FFF2-40B4-BE49-F238E27FC236}">
                <a16:creationId xmlns:a16="http://schemas.microsoft.com/office/drawing/2014/main" id="{492A2250-5694-47D6-906B-8FBBA23CD97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39620" name="Slide Number Placeholder 3">
            <a:extLst>
              <a:ext uri="{FF2B5EF4-FFF2-40B4-BE49-F238E27FC236}">
                <a16:creationId xmlns:a16="http://schemas.microsoft.com/office/drawing/2014/main" id="{96D379DA-3B17-4D5B-85B4-8DA7DF428B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CD6FD8E-FCFC-47E9-A69B-D1DF98455345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102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412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>
            <a:extLst>
              <a:ext uri="{FF2B5EF4-FFF2-40B4-BE49-F238E27FC236}">
                <a16:creationId xmlns:a16="http://schemas.microsoft.com/office/drawing/2014/main" id="{4642A847-4A61-4B9A-A263-C9BF1F24ED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>
            <a:extLst>
              <a:ext uri="{FF2B5EF4-FFF2-40B4-BE49-F238E27FC236}">
                <a16:creationId xmlns:a16="http://schemas.microsoft.com/office/drawing/2014/main" id="{5B41CCA1-E37F-423E-8573-69AAA1A4DC3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8484" name="Slide Number Placeholder 3">
            <a:extLst>
              <a:ext uri="{FF2B5EF4-FFF2-40B4-BE49-F238E27FC236}">
                <a16:creationId xmlns:a16="http://schemas.microsoft.com/office/drawing/2014/main" id="{0F99D7C6-4AE4-49CE-9817-0414552516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6B4CAB-58DA-49B2-9D14-2F1D29443280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734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>
            <a:extLst>
              <a:ext uri="{FF2B5EF4-FFF2-40B4-BE49-F238E27FC236}">
                <a16:creationId xmlns:a16="http://schemas.microsoft.com/office/drawing/2014/main" id="{BA00949C-CAFB-42C6-A1F6-FE124A836E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>
            <a:extLst>
              <a:ext uri="{FF2B5EF4-FFF2-40B4-BE49-F238E27FC236}">
                <a16:creationId xmlns:a16="http://schemas.microsoft.com/office/drawing/2014/main" id="{BCBE6D4C-682F-4723-BBA2-2C066A4D460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8484" name="Slide Number Placeholder 3">
            <a:extLst>
              <a:ext uri="{FF2B5EF4-FFF2-40B4-BE49-F238E27FC236}">
                <a16:creationId xmlns:a16="http://schemas.microsoft.com/office/drawing/2014/main" id="{429164AA-BE00-4A01-8E34-4FD6C3F9E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0BDD0A4-44AD-46DF-B4C3-E4B5133F10CD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12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834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>
            <a:extLst>
              <a:ext uri="{FF2B5EF4-FFF2-40B4-BE49-F238E27FC236}">
                <a16:creationId xmlns:a16="http://schemas.microsoft.com/office/drawing/2014/main" id="{FC1CFF6D-EAE5-4173-A488-1C3C76FD89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>
            <a:extLst>
              <a:ext uri="{FF2B5EF4-FFF2-40B4-BE49-F238E27FC236}">
                <a16:creationId xmlns:a16="http://schemas.microsoft.com/office/drawing/2014/main" id="{DBF5AB71-F290-47F6-ABDF-37F86BB7275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9748" name="Slide Number Placeholder 3">
            <a:extLst>
              <a:ext uri="{FF2B5EF4-FFF2-40B4-BE49-F238E27FC236}">
                <a16:creationId xmlns:a16="http://schemas.microsoft.com/office/drawing/2014/main" id="{79B69E2F-FFAA-4384-94C1-6448E84D36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D316BC4-0078-4A44-9C1D-D911BEC14C88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13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7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>
            <a:extLst>
              <a:ext uri="{FF2B5EF4-FFF2-40B4-BE49-F238E27FC236}">
                <a16:creationId xmlns:a16="http://schemas.microsoft.com/office/drawing/2014/main" id="{B80A86B3-1006-4011-8F19-50B2A3C0F2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>
            <a:extLst>
              <a:ext uri="{FF2B5EF4-FFF2-40B4-BE49-F238E27FC236}">
                <a16:creationId xmlns:a16="http://schemas.microsoft.com/office/drawing/2014/main" id="{5A491AEF-11B1-4B4B-B66F-744B5E1B22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9748" name="Slide Number Placeholder 3">
            <a:extLst>
              <a:ext uri="{FF2B5EF4-FFF2-40B4-BE49-F238E27FC236}">
                <a16:creationId xmlns:a16="http://schemas.microsoft.com/office/drawing/2014/main" id="{0E3AFFB3-3C50-4A7E-B014-93F0E9449F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41D1EE-042C-4F93-A818-250084A09591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473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7E7D3C7D-8DFE-4B0A-9C5A-8EEEC4C56925}" type="datetime1">
              <a:rPr lang="en-US" smtClean="0"/>
              <a:t>8/12/2017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0419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A85D08-AE14-441B-9D6E-E60478A7D017}" type="datetime1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9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A5D330-578C-4F04-A846-BE8761C76FF0}" type="datetime1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41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0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B6B44F9B-0158-469F-8C1E-07EAEDE9B11D}" type="datetime1">
              <a:rPr lang="en-US" smtClean="0"/>
              <a:t>8/12/2017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D6CDBB9B-0226-4772-A489-D0621E65C5E6}" type="datetime1">
              <a:rPr lang="en-US" smtClean="0"/>
              <a:t>8/12/2017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72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C1A47BF8-391E-4447-831A-26B150E27B05}" type="datetime1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61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D11F7592-7F45-4538-930A-DF14EFC2992B}" type="datetime1">
              <a:rPr lang="en-US" smtClean="0"/>
              <a:t>8/12/2017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15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BA27561E-BD94-4813-B98E-8B423ADA7B1B}" type="datetime1">
              <a:rPr lang="en-US" smtClean="0"/>
              <a:t>8/12/2017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7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041926-50FE-4CCE-837A-13E08AEAC1CD}" type="datetime1">
              <a:rPr lang="en-US" smtClean="0"/>
              <a:t>8/12/2017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7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833D563E-4BB8-4C76-949C-FF956C0E3407}" type="datetime1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29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4BE75587-15FC-47A3-8554-3C5F0A9CDDB4}" type="datetime1">
              <a:rPr lang="en-US" smtClean="0"/>
              <a:t>8/12/2017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24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3A085AB0-5586-4301-A206-987E7AA45837}" type="datetime1">
              <a:rPr lang="en-US" smtClean="0"/>
              <a:t>8/12/2017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0" y="6408739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xb/intro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7D70-6B16-4B03-9637-EB524514F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Chapter 15</a:t>
            </a:r>
            <a:br>
              <a:rPr lang="en-US" dirty="0"/>
            </a:br>
            <a:r>
              <a:rPr lang="en-US" dirty="0"/>
              <a:t>Files, </a:t>
            </a:r>
            <a:r>
              <a:rPr lang="en-US" dirty="0" err="1"/>
              <a:t>Input/Output</a:t>
            </a:r>
            <a:r>
              <a:rPr lang="en-US" dirty="0"/>
              <a:t> Streams, NIO and XML Serialization</a:t>
            </a:r>
          </a:p>
        </p:txBody>
      </p:sp>
      <p:sp>
        <p:nvSpPr>
          <p:cNvPr id="10243" name="Subtitle 2">
            <a:extLst>
              <a:ext uri="{FF2B5EF4-FFF2-40B4-BE49-F238E27FC236}">
                <a16:creationId xmlns:a16="http://schemas.microsoft.com/office/drawing/2014/main" id="{709CAFA5-98F5-4DF3-8DCE-C18D5D5DA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r>
              <a:rPr lang="en-US" altLang="en-US" dirty="0"/>
              <a:t>Java How to Program, 11/e</a:t>
            </a:r>
          </a:p>
          <a:p>
            <a:r>
              <a:rPr lang="en-US" altLang="en-US" sz="2800" dirty="0"/>
              <a:t>Questions? E-mail paul.deitel@deitel.com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46BBC-D2E3-4F64-9D4C-08C70F1C0B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2048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D8E0A-882C-4F74-B423-B5596F6F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15.2  </a:t>
            </a:r>
            <a:r>
              <a:rPr lang="en-US" dirty="0">
                <a:solidFill>
                  <a:srgbClr val="004DCC"/>
                </a:solidFill>
                <a:latin typeface="Calibri" panose="020F0502020204030204" pitchFamily="34" charset="0"/>
              </a:rPr>
              <a:t>Files and Streams (cont.)</a:t>
            </a:r>
          </a:p>
        </p:txBody>
      </p:sp>
      <p:sp>
        <p:nvSpPr>
          <p:cNvPr id="17411" name="Text Placeholder 2">
            <a:extLst>
              <a:ext uri="{FF2B5EF4-FFF2-40B4-BE49-F238E27FC236}">
                <a16:creationId xmlns:a16="http://schemas.microsoft.com/office/drawing/2014/main" id="{426E850B-CA51-4F09-B3B8-6B0B44C3D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 Java program </a:t>
            </a:r>
            <a:r>
              <a:rPr lang="en-US" altLang="en-US" sz="2500" b="1" dirty="0">
                <a:solidFill>
                  <a:srgbClr val="0000FF"/>
                </a:solidFill>
              </a:rPr>
              <a:t>opens</a:t>
            </a:r>
            <a:r>
              <a:rPr lang="en-US" altLang="en-US" sz="2500" dirty="0">
                <a:solidFill>
                  <a:srgbClr val="000000"/>
                </a:solidFill>
              </a:rPr>
              <a:t> a file by creating an object and associating a stream of bytes or characters with it.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Can also associate streams with different devices.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Java creates three stream objects when a program begins executing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System.in</a:t>
            </a:r>
            <a:r>
              <a:rPr lang="en-US" altLang="en-US" sz="2100" dirty="0">
                <a:solidFill>
                  <a:srgbClr val="000000"/>
                </a:solidFill>
              </a:rPr>
              <a:t> (standard input stream) object normally inputs bytes from the keyboard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cs typeface="Times New Roman" panose="02020603050405020304" pitchFamily="18" charset="0"/>
              </a:rPr>
              <a:t>Object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</a:t>
            </a:r>
            <a:r>
              <a:rPr lang="en-US" altLang="en-US" sz="2100" dirty="0">
                <a:solidFill>
                  <a:srgbClr val="000000"/>
                </a:solidFill>
              </a:rPr>
              <a:t> (the standard output stream object) normally outputs character data to the screen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cs typeface="Times New Roman" panose="02020603050405020304" pitchFamily="18" charset="0"/>
              </a:rPr>
              <a:t>Object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System.err</a:t>
            </a:r>
            <a:r>
              <a:rPr lang="en-US" altLang="en-US" sz="2100" dirty="0">
                <a:solidFill>
                  <a:srgbClr val="000000"/>
                </a:solidFill>
              </a:rPr>
              <a:t> (the standard error stream object) normally outputs character-based error messages to the screen.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Class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sz="2500" dirty="0">
                <a:solidFill>
                  <a:srgbClr val="000000"/>
                </a:solidFill>
              </a:rPr>
              <a:t> provides methods </a:t>
            </a:r>
            <a:r>
              <a:rPr lang="en-US" altLang="en-US" sz="25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setIn</a:t>
            </a:r>
            <a:r>
              <a:rPr lang="en-US" altLang="en-US" sz="2500" b="1" dirty="0">
                <a:solidFill>
                  <a:srgbClr val="000000"/>
                </a:solidFill>
              </a:rPr>
              <a:t>, </a:t>
            </a:r>
            <a:r>
              <a:rPr lang="en-US" altLang="en-US" sz="25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setOut</a:t>
            </a:r>
            <a:r>
              <a:rPr lang="en-US" altLang="en-US" sz="2500" b="1" dirty="0">
                <a:solidFill>
                  <a:srgbClr val="000000"/>
                </a:solidFill>
              </a:rPr>
              <a:t> </a:t>
            </a:r>
            <a:r>
              <a:rPr lang="en-US" altLang="en-US" sz="2500" dirty="0">
                <a:solidFill>
                  <a:srgbClr val="000000"/>
                </a:solidFill>
              </a:rPr>
              <a:t>and</a:t>
            </a:r>
            <a:r>
              <a:rPr lang="en-US" altLang="en-US" sz="2500" b="1" dirty="0">
                <a:solidFill>
                  <a:srgbClr val="000000"/>
                </a:solidFill>
              </a:rPr>
              <a:t> </a:t>
            </a:r>
            <a:r>
              <a:rPr lang="en-US" altLang="en-US" sz="25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setErr</a:t>
            </a:r>
            <a:r>
              <a:rPr lang="en-US" altLang="en-US" sz="2500" b="1" dirty="0">
                <a:solidFill>
                  <a:srgbClr val="000000"/>
                </a:solidFill>
              </a:rPr>
              <a:t> </a:t>
            </a:r>
            <a:r>
              <a:rPr lang="en-US" altLang="en-US" sz="2500" dirty="0">
                <a:solidFill>
                  <a:srgbClr val="000000"/>
                </a:solidFill>
              </a:rPr>
              <a:t>to </a:t>
            </a:r>
            <a:r>
              <a:rPr lang="en-US" altLang="en-US" sz="2500" b="1" dirty="0">
                <a:solidFill>
                  <a:srgbClr val="0000FF"/>
                </a:solidFill>
              </a:rPr>
              <a:t>redirect</a:t>
            </a:r>
            <a:r>
              <a:rPr lang="en-US" altLang="en-US" sz="2500" b="1" dirty="0">
                <a:solidFill>
                  <a:srgbClr val="000000"/>
                </a:solidFill>
              </a:rPr>
              <a:t> </a:t>
            </a:r>
            <a:r>
              <a:rPr lang="en-US" altLang="en-US" sz="2500" dirty="0">
                <a:solidFill>
                  <a:srgbClr val="000000"/>
                </a:solidFill>
              </a:rPr>
              <a:t>the standard input, output and error streams, respectively.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6A4AD-C74D-4624-8529-C9BCB929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453027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4D4C-D604-4C93-80A8-546F045D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15.7.2 Interfaces and Classes for Character-Based Input and Output</a:t>
            </a:r>
          </a:p>
        </p:txBody>
      </p:sp>
      <p:sp>
        <p:nvSpPr>
          <p:cNvPr id="107523" name="Text Placeholder 2">
            <a:extLst>
              <a:ext uri="{FF2B5EF4-FFF2-40B4-BE49-F238E27FC236}">
                <a16:creationId xmlns:a16="http://schemas.microsoft.com/office/drawing/2014/main" id="{24469027-17B9-40B6-B84D-86E6B0B5F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Reader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and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Writer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abstract</a:t>
            </a:r>
            <a:r>
              <a:rPr lang="en-US" altLang="en-US" dirty="0">
                <a:solidFill>
                  <a:srgbClr val="000000"/>
                </a:solidFill>
              </a:rPr>
              <a:t> classes are Unicode two-byte, character-based streams.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Most of the byte-based streams have corresponding character-based concrete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Reader</a:t>
            </a:r>
            <a:r>
              <a:rPr lang="en-US" altLang="en-US" dirty="0">
                <a:solidFill>
                  <a:srgbClr val="000000"/>
                </a:solidFill>
              </a:rPr>
              <a:t> or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Writer</a:t>
            </a:r>
            <a:r>
              <a:rPr lang="en-US" altLang="en-US" dirty="0">
                <a:solidFill>
                  <a:srgbClr val="000000"/>
                </a:solidFill>
              </a:rPr>
              <a:t> classes.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39AE7-A021-4C85-9B78-BE477A50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8205959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497A-70BB-40B8-AD5D-E10E265E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15.7.2 Interfaces and Classes for Character-Based Input and Output (cont.)</a:t>
            </a:r>
          </a:p>
        </p:txBody>
      </p:sp>
      <p:sp>
        <p:nvSpPr>
          <p:cNvPr id="108547" name="Text Placeholder 2">
            <a:extLst>
              <a:ext uri="{FF2B5EF4-FFF2-40B4-BE49-F238E27FC236}">
                <a16:creationId xmlns:a16="http://schemas.microsoft.com/office/drawing/2014/main" id="{82EB582C-EEFE-448C-BBBF-22A0524B0F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Classes </a:t>
            </a:r>
            <a:r>
              <a:rPr lang="en-US" alt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BufferedReader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(a subclass of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abstract</a:t>
            </a:r>
            <a:r>
              <a:rPr lang="en-US" altLang="en-US" dirty="0">
                <a:solidFill>
                  <a:srgbClr val="000000"/>
                </a:solidFill>
              </a:rPr>
              <a:t> class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Reader</a:t>
            </a:r>
            <a:r>
              <a:rPr lang="en-US" altLang="en-US" dirty="0">
                <a:solidFill>
                  <a:srgbClr val="000000"/>
                </a:solidFill>
              </a:rPr>
              <a:t>) and </a:t>
            </a:r>
            <a:r>
              <a:rPr lang="en-US" alt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BufferedWriter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(a subclass of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abstract</a:t>
            </a:r>
            <a:r>
              <a:rPr lang="en-US" altLang="en-US" dirty="0">
                <a:solidFill>
                  <a:srgbClr val="000000"/>
                </a:solidFill>
              </a:rPr>
              <a:t> class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Writer</a:t>
            </a:r>
            <a:r>
              <a:rPr lang="en-US" altLang="en-US" dirty="0">
                <a:solidFill>
                  <a:srgbClr val="000000"/>
                </a:solidFill>
              </a:rPr>
              <a:t>) enable buffering for character-based streams.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Classes </a:t>
            </a:r>
            <a:r>
              <a:rPr lang="en-US" alt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CharArrayReader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and </a:t>
            </a:r>
            <a:r>
              <a:rPr lang="en-US" alt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CharArrayWriter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read and write, respectively, a stream of characters to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dirty="0">
                <a:solidFill>
                  <a:srgbClr val="000000"/>
                </a:solidFill>
              </a:rPr>
              <a:t> array.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 </a:t>
            </a:r>
            <a:r>
              <a:rPr lang="en-US" alt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LineNumberReader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(a subclass of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Buffered-Reader</a:t>
            </a:r>
            <a:r>
              <a:rPr lang="en-US" altLang="en-US" dirty="0">
                <a:solidFill>
                  <a:srgbClr val="000000"/>
                </a:solidFill>
              </a:rPr>
              <a:t>) is a buffered character stream that keeps track of the number of lines read.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8918D-EBC5-4E13-AFF7-ED6AB3F1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0674876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5290-E92C-4CB6-B7CD-6E96CC39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15.7.2 Interfaces and Classes for Character-Based Input and Output (cont.)</a:t>
            </a:r>
          </a:p>
        </p:txBody>
      </p:sp>
      <p:sp>
        <p:nvSpPr>
          <p:cNvPr id="109571" name="Text Placeholder 2">
            <a:extLst>
              <a:ext uri="{FF2B5EF4-FFF2-40B4-BE49-F238E27FC236}">
                <a16:creationId xmlns:a16="http://schemas.microsoft.com/office/drawing/2014/main" id="{113825CD-7C82-4BE9-812D-5AA82C619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An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InputStream</a:t>
            </a:r>
            <a:r>
              <a:rPr lang="en-US" altLang="en-US" sz="2500" dirty="0">
                <a:solidFill>
                  <a:srgbClr val="000000"/>
                </a:solidFill>
              </a:rPr>
              <a:t> can be converted to a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Reader</a:t>
            </a:r>
            <a:r>
              <a:rPr lang="en-US" altLang="en-US" sz="2500" dirty="0">
                <a:solidFill>
                  <a:srgbClr val="000000"/>
                </a:solidFill>
              </a:rPr>
              <a:t> via class </a:t>
            </a:r>
            <a:r>
              <a:rPr lang="en-US" altLang="en-US" sz="25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InputStreamReader</a:t>
            </a:r>
            <a:r>
              <a:rPr lang="en-US" altLang="en-US" sz="2500" b="1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An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OuputStream</a:t>
            </a:r>
            <a:r>
              <a:rPr lang="en-US" altLang="en-US" sz="2500" dirty="0">
                <a:solidFill>
                  <a:srgbClr val="000000"/>
                </a:solidFill>
              </a:rPr>
              <a:t> can be converted to a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Writer</a:t>
            </a:r>
            <a:r>
              <a:rPr lang="en-US" altLang="en-US" sz="2500" dirty="0">
                <a:solidFill>
                  <a:srgbClr val="000000"/>
                </a:solidFill>
              </a:rPr>
              <a:t> via class </a:t>
            </a:r>
            <a:r>
              <a:rPr lang="en-US" altLang="en-US" sz="25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OutputStreamWriter</a:t>
            </a:r>
            <a:r>
              <a:rPr lang="en-US" altLang="en-US" sz="2500" b="1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Class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File-Reader</a:t>
            </a:r>
            <a:r>
              <a:rPr lang="en-US" altLang="en-US" sz="2500" dirty="0">
                <a:solidFill>
                  <a:srgbClr val="000000"/>
                </a:solidFill>
              </a:rPr>
              <a:t> and class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altLang="en-US" sz="2500" dirty="0">
                <a:solidFill>
                  <a:srgbClr val="000000"/>
                </a:solidFill>
              </a:rPr>
              <a:t> read characters from and write characters to a file.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Class </a:t>
            </a:r>
            <a:r>
              <a:rPr lang="en-US" altLang="en-US" sz="25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PipedReader</a:t>
            </a:r>
            <a:r>
              <a:rPr lang="en-US" altLang="en-US" sz="2500" b="1" dirty="0">
                <a:solidFill>
                  <a:srgbClr val="000000"/>
                </a:solidFill>
              </a:rPr>
              <a:t> </a:t>
            </a:r>
            <a:r>
              <a:rPr lang="en-US" altLang="en-US" sz="2500" dirty="0">
                <a:solidFill>
                  <a:srgbClr val="000000"/>
                </a:solidFill>
              </a:rPr>
              <a:t>and class </a:t>
            </a:r>
            <a:r>
              <a:rPr lang="en-US" altLang="en-US" sz="25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PipedWriter</a:t>
            </a:r>
            <a:r>
              <a:rPr lang="en-US" altLang="en-US" sz="2500" b="1" dirty="0">
                <a:solidFill>
                  <a:srgbClr val="000000"/>
                </a:solidFill>
              </a:rPr>
              <a:t> </a:t>
            </a:r>
            <a:r>
              <a:rPr lang="en-US" altLang="en-US" sz="2500" dirty="0">
                <a:solidFill>
                  <a:srgbClr val="000000"/>
                </a:solidFill>
              </a:rPr>
              <a:t>implement piped-character streams for </a:t>
            </a:r>
            <a:r>
              <a:rPr lang="en-US" altLang="en-US" sz="2500" dirty="0" err="1">
                <a:solidFill>
                  <a:srgbClr val="000000"/>
                </a:solidFill>
              </a:rPr>
              <a:t>transfering</a:t>
            </a:r>
            <a:r>
              <a:rPr lang="en-US" altLang="en-US" sz="2500" dirty="0">
                <a:solidFill>
                  <a:srgbClr val="000000"/>
                </a:solidFill>
              </a:rPr>
              <a:t> data between threads.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Class </a:t>
            </a:r>
            <a:r>
              <a:rPr lang="en-US" altLang="en-US" sz="25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StringReader</a:t>
            </a:r>
            <a:r>
              <a:rPr lang="en-US" altLang="en-US" sz="2500" b="1" dirty="0">
                <a:solidFill>
                  <a:srgbClr val="000000"/>
                </a:solidFill>
              </a:rPr>
              <a:t> </a:t>
            </a:r>
            <a:r>
              <a:rPr lang="en-US" altLang="en-US" sz="2500" b="1" dirty="0" err="1">
                <a:solidFill>
                  <a:srgbClr val="000000"/>
                </a:solidFill>
              </a:rPr>
              <a:t>b</a:t>
            </a:r>
            <a:r>
              <a:rPr lang="en-US" altLang="en-US" sz="25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StringWriter</a:t>
            </a:r>
            <a:r>
              <a:rPr lang="en-US" altLang="en-US" sz="2500" b="1" dirty="0">
                <a:solidFill>
                  <a:srgbClr val="000000"/>
                </a:solidFill>
              </a:rPr>
              <a:t> </a:t>
            </a:r>
            <a:r>
              <a:rPr lang="en-US" altLang="en-US" sz="2500" dirty="0">
                <a:solidFill>
                  <a:srgbClr val="000000"/>
                </a:solidFill>
              </a:rPr>
              <a:t>read characters from and write characters to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500" dirty="0">
                <a:solidFill>
                  <a:srgbClr val="000000"/>
                </a:solidFill>
              </a:rPr>
              <a:t>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n-US" altLang="en-US" sz="2500" dirty="0">
                <a:solidFill>
                  <a:srgbClr val="000000"/>
                </a:solidFill>
              </a:rPr>
              <a:t> writes characters to a stream.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00CA7-7AE7-41A2-87D5-F85E7FC5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04818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7BB7-BA40-4491-9E6D-E4EB364A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15.2  </a:t>
            </a:r>
            <a:r>
              <a:rPr lang="en-US" dirty="0">
                <a:solidFill>
                  <a:srgbClr val="004DCC"/>
                </a:solidFill>
                <a:latin typeface="Calibri" panose="020F0502020204030204" pitchFamily="34" charset="0"/>
              </a:rPr>
              <a:t>Files and Streams (cont.)</a:t>
            </a:r>
          </a:p>
        </p:txBody>
      </p:sp>
      <p:sp>
        <p:nvSpPr>
          <p:cNvPr id="18435" name="Text Placeholder 2">
            <a:extLst>
              <a:ext uri="{FF2B5EF4-FFF2-40B4-BE49-F238E27FC236}">
                <a16:creationId xmlns:a16="http://schemas.microsoft.com/office/drawing/2014/main" id="{BA6CF945-29FF-4877-80AB-791CC3E298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Java programs perform file processing by using classes from package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java.io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and the </a:t>
            </a:r>
            <a:r>
              <a:rPr lang="en-US" altLang="en-US" dirty="0" err="1">
                <a:solidFill>
                  <a:srgbClr val="000000"/>
                </a:solidFill>
              </a:rPr>
              <a:t>subpackages</a:t>
            </a:r>
            <a:r>
              <a:rPr lang="en-US" altLang="en-US" dirty="0">
                <a:solidFill>
                  <a:srgbClr val="000000"/>
                </a:solidFill>
              </a:rPr>
              <a:t> of </a:t>
            </a:r>
            <a:r>
              <a:rPr lang="en-US" alt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java.nio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Character-based input and output can be performed with classes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Formatter</a:t>
            </a:r>
            <a:r>
              <a:rPr lang="en-US" altLang="en-US" b="1" dirty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Class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 altLang="en-US" dirty="0">
                <a:solidFill>
                  <a:srgbClr val="000000"/>
                </a:solidFill>
              </a:rPr>
              <a:t> is used extensively to input data from the keyboard. This class can also read data from a file.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Class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Formatter</a:t>
            </a:r>
            <a:r>
              <a:rPr lang="en-US" altLang="en-US" dirty="0">
                <a:solidFill>
                  <a:srgbClr val="000000"/>
                </a:solidFill>
              </a:rPr>
              <a:t> enables formatted data to be output to any text-based stream in a manner similar to method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System.out.printf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50F82-6262-4650-9A87-1A3455432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5212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8F84-BC89-4395-99B5-438DBA80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15.2  </a:t>
            </a:r>
            <a:r>
              <a:rPr lang="en-US" dirty="0">
                <a:solidFill>
                  <a:srgbClr val="004DCC"/>
                </a:solidFill>
                <a:latin typeface="Calibri" panose="020F0502020204030204" pitchFamily="34" charset="0"/>
              </a:rPr>
              <a:t>Files and Streams (cont.)</a:t>
            </a:r>
          </a:p>
        </p:txBody>
      </p:sp>
      <p:sp>
        <p:nvSpPr>
          <p:cNvPr id="21507" name="Text Placeholder 2">
            <a:extLst>
              <a:ext uri="{FF2B5EF4-FFF2-40B4-BE49-F238E27FC236}">
                <a16:creationId xmlns:a16="http://schemas.microsoft.com/office/drawing/2014/main" id="{B2252D37-B6E6-4D35-A3FD-1267DABEF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Java SE 8 Adds Another Type of Stream  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rgbClr val="000000"/>
                </a:solidFill>
              </a:rPr>
              <a:t>Chapter 17, Java SE 8 Lambdas and Streams, introduces a new type of stream that’s used to process collections of elements (like arrays and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dirty="0" err="1">
                <a:solidFill>
                  <a:srgbClr val="000000"/>
                </a:solidFill>
              </a:rPr>
              <a:t>s</a:t>
            </a:r>
            <a:r>
              <a:rPr lang="en-US" altLang="en-US" dirty="0">
                <a:solidFill>
                  <a:srgbClr val="000000"/>
                </a:solidFill>
              </a:rPr>
              <a:t>), rather than the streams of bytes we discuss in this chapter’s file-processing examples.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9C959-20FC-4CAB-A53D-4F76083E2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25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A0F3-1094-4B48-B207-7D9D5D8D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15.3  </a:t>
            </a:r>
            <a:r>
              <a:rPr lang="en-US" dirty="0">
                <a:solidFill>
                  <a:srgbClr val="004DCC"/>
                </a:solidFill>
                <a:latin typeface="Calibri" panose="020F0502020204030204" pitchFamily="34" charset="0"/>
              </a:rPr>
              <a:t>Using NIO Classes and Interfaces to Get File and Directory Information</a:t>
            </a:r>
          </a:p>
        </p:txBody>
      </p:sp>
      <p:sp>
        <p:nvSpPr>
          <p:cNvPr id="20483" name="Text Placeholder 2">
            <a:extLst>
              <a:ext uri="{FF2B5EF4-FFF2-40B4-BE49-F238E27FC236}">
                <a16:creationId xmlns:a16="http://schemas.microsoft.com/office/drawing/2014/main" id="{EC26BE09-0D31-44E8-A226-84A353E40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Interfaces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DirectoryStream</a:t>
            </a:r>
            <a:r>
              <a:rPr lang="en-US" altLang="en-US" dirty="0">
                <a:solidFill>
                  <a:srgbClr val="000000"/>
                </a:solidFill>
              </a:rPr>
              <a:t> and classes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Paths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Files</a:t>
            </a:r>
            <a:r>
              <a:rPr lang="en-US" altLang="en-US" dirty="0">
                <a:solidFill>
                  <a:srgbClr val="000000"/>
                </a:solidFill>
              </a:rPr>
              <a:t> (all from package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java.nio.file</a:t>
            </a:r>
            <a:r>
              <a:rPr lang="en-US" altLang="en-US" dirty="0">
                <a:solidFill>
                  <a:srgbClr val="000000"/>
                </a:solidFill>
              </a:rPr>
              <a:t>) are useful for retrieving information about files and directories on disk: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Path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interface—Objects of classes that implement this interface represent the location of a file or directory.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n-US" altLang="en-US" dirty="0">
                <a:solidFill>
                  <a:srgbClr val="000000"/>
                </a:solidFill>
              </a:rPr>
              <a:t> objects do not open files or provide any file-processing capabilities.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Paths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class—Provides static methods used to get a Path object representing a file or directory location.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5A8B3-2EF6-462B-B017-9DA5991D9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57771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A988-81C8-49DB-86D2-D4B2CD4E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15.3  </a:t>
            </a:r>
            <a:r>
              <a:rPr lang="en-US" dirty="0">
                <a:solidFill>
                  <a:srgbClr val="004DCC"/>
                </a:solidFill>
                <a:latin typeface="Calibri" panose="020F0502020204030204" pitchFamily="34" charset="0"/>
              </a:rPr>
              <a:t>Using NIO Classes and Interfaces to Get File and Directory Information (Cont.)</a:t>
            </a:r>
          </a:p>
        </p:txBody>
      </p:sp>
      <p:sp>
        <p:nvSpPr>
          <p:cNvPr id="21507" name="Text Placeholder 2">
            <a:extLst>
              <a:ext uri="{FF2B5EF4-FFF2-40B4-BE49-F238E27FC236}">
                <a16:creationId xmlns:a16="http://schemas.microsoft.com/office/drawing/2014/main" id="{82047264-0F25-4D5D-9A14-8A72EE0F5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Files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class—Provides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</a:rPr>
              <a:t> methods for common file and directory manipulations, such as copying files; creating and deleting files and directories; getting information about files and directories; reading the contents of files; getting objects that allow you to manipulate the contents of files and directories; and more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DirectoryStream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interface—Objects of classes that implement this interface enable a program to iterate through the contents of a directory.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2CDA3-3345-4168-B026-34ED54D4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64770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A1DD-DF4C-4991-B0C2-3623EE3E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15.3  </a:t>
            </a:r>
            <a:r>
              <a:rPr lang="en-US" dirty="0">
                <a:solidFill>
                  <a:srgbClr val="004DCC"/>
                </a:solidFill>
                <a:latin typeface="Calibri" panose="020F0502020204030204" pitchFamily="34" charset="0"/>
              </a:rPr>
              <a:t>Using NIO Classes and Interfaces to Get File and Directory Information (Cont.)</a:t>
            </a:r>
          </a:p>
        </p:txBody>
      </p:sp>
      <p:sp>
        <p:nvSpPr>
          <p:cNvPr id="22531" name="Text Placeholder 2">
            <a:extLst>
              <a:ext uri="{FF2B5EF4-FFF2-40B4-BE49-F238E27FC236}">
                <a16:creationId xmlns:a16="http://schemas.microsoft.com/office/drawing/2014/main" id="{B636B11D-C362-4DC9-97D4-020D73B420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A file or directory’s path specifies its location on disk. The path includes some or all of the directories leading to the file or directory.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An </a:t>
            </a:r>
            <a:r>
              <a:rPr lang="en-US" altLang="en-US" b="1" dirty="0">
                <a:solidFill>
                  <a:srgbClr val="0000FF"/>
                </a:solidFill>
              </a:rPr>
              <a:t>absolute path </a:t>
            </a:r>
            <a:r>
              <a:rPr lang="en-US" altLang="en-US" dirty="0">
                <a:solidFill>
                  <a:srgbClr val="000000"/>
                </a:solidFill>
              </a:rPr>
              <a:t>contains </a:t>
            </a:r>
            <a:r>
              <a:rPr lang="en-US" altLang="en-US" i="1" dirty="0">
                <a:solidFill>
                  <a:srgbClr val="000000"/>
                </a:solidFill>
              </a:rPr>
              <a:t>all</a:t>
            </a:r>
            <a:r>
              <a:rPr lang="en-US" altLang="en-US" dirty="0">
                <a:solidFill>
                  <a:srgbClr val="000000"/>
                </a:solidFill>
              </a:rPr>
              <a:t> directories, starting with the </a:t>
            </a:r>
            <a:r>
              <a:rPr lang="en-US" altLang="en-US" b="1" dirty="0">
                <a:solidFill>
                  <a:srgbClr val="0000FF"/>
                </a:solidFill>
              </a:rPr>
              <a:t>root directory</a:t>
            </a:r>
            <a:r>
              <a:rPr lang="en-US" altLang="en-US" dirty="0">
                <a:solidFill>
                  <a:srgbClr val="000000"/>
                </a:solidFill>
              </a:rPr>
              <a:t>, that lead to a specific file or directory.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Every file or directory on a particular disk drive has the </a:t>
            </a:r>
            <a:r>
              <a:rPr lang="en-US" altLang="en-US" i="1" dirty="0">
                <a:solidFill>
                  <a:srgbClr val="000000"/>
                </a:solidFill>
              </a:rPr>
              <a:t>same</a:t>
            </a:r>
            <a:r>
              <a:rPr lang="en-US" altLang="en-US" dirty="0">
                <a:solidFill>
                  <a:srgbClr val="000000"/>
                </a:solidFill>
              </a:rPr>
              <a:t> root directory in its path.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A </a:t>
            </a:r>
            <a:r>
              <a:rPr lang="en-US" altLang="en-US" b="1" dirty="0">
                <a:solidFill>
                  <a:srgbClr val="0000FF"/>
                </a:solidFill>
              </a:rPr>
              <a:t>relative path </a:t>
            </a:r>
            <a:r>
              <a:rPr lang="en-US" altLang="en-US" dirty="0">
                <a:solidFill>
                  <a:srgbClr val="000000"/>
                </a:solidFill>
              </a:rPr>
              <a:t>is “relative” to another directory—for example, a path relative to the directory in which the application began executing.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489F2-B2B7-4005-91E2-80654CD7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32204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5320-8AD9-427F-B987-277CA6C8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15.3  </a:t>
            </a:r>
            <a:r>
              <a:rPr lang="en-US" dirty="0">
                <a:solidFill>
                  <a:srgbClr val="004DCC"/>
                </a:solidFill>
                <a:latin typeface="Calibri" panose="020F0502020204030204" pitchFamily="34" charset="0"/>
              </a:rPr>
              <a:t>Using NIO Classes and Interfaces to Get File and Directory Information (Cont.)</a:t>
            </a:r>
          </a:p>
        </p:txBody>
      </p:sp>
      <p:sp>
        <p:nvSpPr>
          <p:cNvPr id="23555" name="Text Placeholder 2">
            <a:extLst>
              <a:ext uri="{FF2B5EF4-FFF2-40B4-BE49-F238E27FC236}">
                <a16:creationId xmlns:a16="http://schemas.microsoft.com/office/drawing/2014/main" id="{AFB8D32F-C25B-43B7-BCCF-C113043348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An overloaded version of Files static method get uses a URI object to locate the file or directory.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A </a:t>
            </a:r>
            <a:r>
              <a:rPr lang="en-US" altLang="en-US" sz="2400" b="1" dirty="0">
                <a:solidFill>
                  <a:srgbClr val="0000FF"/>
                </a:solidFill>
              </a:rPr>
              <a:t>Uniform Resource Identifier (URI)</a:t>
            </a:r>
            <a:r>
              <a:rPr lang="en-US" altLang="en-US" sz="2400" dirty="0">
                <a:solidFill>
                  <a:srgbClr val="000000"/>
                </a:solidFill>
              </a:rPr>
              <a:t> is a more general form of the </a:t>
            </a:r>
            <a:r>
              <a:rPr lang="en-US" altLang="en-US" sz="2400" b="1" dirty="0">
                <a:solidFill>
                  <a:srgbClr val="0000FF"/>
                </a:solidFill>
              </a:rPr>
              <a:t>Uniform Resource Locators (URLs)</a:t>
            </a:r>
            <a:r>
              <a:rPr lang="en-US" altLang="en-US" sz="2400" dirty="0">
                <a:solidFill>
                  <a:srgbClr val="000000"/>
                </a:solidFill>
              </a:rPr>
              <a:t> that are used to locate websites.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On Windows platforms, the URI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file://C:/data.txt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identifies the file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data.txt</a:t>
            </a:r>
            <a:r>
              <a:rPr lang="en-US" altLang="en-US" sz="2400" dirty="0">
                <a:solidFill>
                  <a:srgbClr val="000000"/>
                </a:solidFill>
              </a:rPr>
              <a:t> stored in the root directory of the C: drive. On UNIX/Linux platforms, the URI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file:/home/student/data.txt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identifies the file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data.txt</a:t>
            </a:r>
            <a:r>
              <a:rPr lang="en-US" altLang="en-US" sz="2400" dirty="0">
                <a:solidFill>
                  <a:srgbClr val="000000"/>
                </a:solidFill>
              </a:rPr>
              <a:t> stored in the home directory of the user student.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31505-4213-4163-B9EA-B3ED7E4F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46973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50742-AC60-4EDE-A098-0D818F23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15.3  </a:t>
            </a:r>
            <a:r>
              <a:rPr lang="en-US" dirty="0">
                <a:solidFill>
                  <a:srgbClr val="004DCC"/>
                </a:solidFill>
                <a:latin typeface="Calibri" panose="020F0502020204030204" pitchFamily="34" charset="0"/>
              </a:rPr>
              <a:t>Using NIO Classes and Interfaces to Get File and Directory Information (Cont.)</a:t>
            </a:r>
          </a:p>
        </p:txBody>
      </p:sp>
      <p:sp>
        <p:nvSpPr>
          <p:cNvPr id="24579" name="Text Placeholder 2">
            <a:extLst>
              <a:ext uri="{FF2B5EF4-FFF2-40B4-BE49-F238E27FC236}">
                <a16:creationId xmlns:a16="http://schemas.microsoft.com/office/drawing/2014/main" id="{9E343825-402E-45C1-9314-ED6E59EC4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Figure 15.2 prompts the user to enter a file or directory name, then uses classes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Paths</a:t>
            </a:r>
            <a:r>
              <a:rPr lang="en-US" altLang="en-US" sz="2400" dirty="0">
                <a:solidFill>
                  <a:srgbClr val="000000"/>
                </a:solidFill>
              </a:rPr>
              <a:t>,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n-US" altLang="en-US" sz="2400" dirty="0">
                <a:solidFill>
                  <a:srgbClr val="000000"/>
                </a:solidFill>
              </a:rPr>
              <a:t>,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Files</a:t>
            </a:r>
            <a:r>
              <a:rPr lang="en-US" altLang="en-US" sz="2400" dirty="0">
                <a:solidFill>
                  <a:srgbClr val="000000"/>
                </a:solidFill>
              </a:rPr>
              <a:t> and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DirectoryStream</a:t>
            </a:r>
            <a:r>
              <a:rPr lang="en-US" altLang="en-US" sz="2400" dirty="0">
                <a:solidFill>
                  <a:srgbClr val="000000"/>
                </a:solidFill>
              </a:rPr>
              <a:t> to output information about that file or directory.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A </a:t>
            </a:r>
            <a:r>
              <a:rPr lang="en-US" altLang="en-US" sz="2800" b="1" dirty="0">
                <a:solidFill>
                  <a:srgbClr val="0000FF"/>
                </a:solidFill>
              </a:rPr>
              <a:t>separator character </a:t>
            </a:r>
            <a:r>
              <a:rPr lang="en-US" altLang="en-US" sz="2800" dirty="0">
                <a:solidFill>
                  <a:srgbClr val="000000"/>
                </a:solidFill>
              </a:rPr>
              <a:t>is used to separate directories and files in a path.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On a Windows computer, the </a:t>
            </a:r>
            <a:r>
              <a:rPr lang="en-US" altLang="en-US" sz="2400" i="1" dirty="0">
                <a:solidFill>
                  <a:srgbClr val="000000"/>
                </a:solidFill>
              </a:rPr>
              <a:t>separator character </a:t>
            </a:r>
            <a:r>
              <a:rPr lang="en-US" altLang="en-US" sz="2400" dirty="0">
                <a:solidFill>
                  <a:srgbClr val="000000"/>
                </a:solidFill>
              </a:rPr>
              <a:t>is a backslash (\).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On a Linux or Mac OS X system, it’s a forward slash (/). 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Java processes both characters identically in a path name. 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327A3-D974-474B-86D7-2AFFA6B8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14474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07">
            <a:extLst>
              <a:ext uri="{FF2B5EF4-FFF2-40B4-BE49-F238E27FC236}">
                <a16:creationId xmlns:a16="http://schemas.microsoft.com/office/drawing/2014/main" id="{F25034F3-A66E-4567-9EBF-21BB7DE8F9A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15F197-00FF-4190-AE46-99BA142B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4502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08">
            <a:extLst>
              <a:ext uri="{FF2B5EF4-FFF2-40B4-BE49-F238E27FC236}">
                <a16:creationId xmlns:a16="http://schemas.microsoft.com/office/drawing/2014/main" id="{F4618685-644C-40D6-A96B-B68977446B7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14952B-0DF5-49B8-95F4-653D11E4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228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02">
            <a:extLst>
              <a:ext uri="{FF2B5EF4-FFF2-40B4-BE49-F238E27FC236}">
                <a16:creationId xmlns:a16="http://schemas.microsoft.com/office/drawing/2014/main" id="{6B8844F6-9319-41C8-B865-E33B0D13746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0"/>
            <a:ext cx="1160621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406693-A167-4980-8667-B3C3ADEE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46677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09">
            <a:extLst>
              <a:ext uri="{FF2B5EF4-FFF2-40B4-BE49-F238E27FC236}">
                <a16:creationId xmlns:a16="http://schemas.microsoft.com/office/drawing/2014/main" id="{BDAB58C0-C357-4A7A-97F8-39E58508C11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6324A2-F161-4A74-BABF-BD9B5A2A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6794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10">
            <a:extLst>
              <a:ext uri="{FF2B5EF4-FFF2-40B4-BE49-F238E27FC236}">
                <a16:creationId xmlns:a16="http://schemas.microsoft.com/office/drawing/2014/main" id="{661EC84D-5F3B-45B5-B5D9-49A1A38B07B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550"/>
            <a:ext cx="12192000" cy="64373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433937-4037-461D-8832-504DD8E9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74033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11">
            <a:extLst>
              <a:ext uri="{FF2B5EF4-FFF2-40B4-BE49-F238E27FC236}">
                <a16:creationId xmlns:a16="http://schemas.microsoft.com/office/drawing/2014/main" id="{6FD69D74-ECCE-4D0C-8495-165302576E9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525"/>
            <a:ext cx="12192000" cy="480536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174D9C-B44B-4BCB-9F81-A39870F8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50546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12">
            <a:extLst>
              <a:ext uri="{FF2B5EF4-FFF2-40B4-BE49-F238E27FC236}">
                <a16:creationId xmlns:a16="http://schemas.microsoft.com/office/drawing/2014/main" id="{0A907203-F947-44AC-97B6-737B8F82023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788"/>
            <a:ext cx="12192000" cy="67008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F9B351-3198-4297-9230-E67A24F65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8720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13">
            <a:extLst>
              <a:ext uri="{FF2B5EF4-FFF2-40B4-BE49-F238E27FC236}">
                <a16:creationId xmlns:a16="http://schemas.microsoft.com/office/drawing/2014/main" id="{E737E979-4247-41BC-969B-E2471339E98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6838"/>
            <a:ext cx="12192000" cy="41227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49F53A-AE84-4D04-BF40-5E587E2E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21001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14">
            <a:extLst>
              <a:ext uri="{FF2B5EF4-FFF2-40B4-BE49-F238E27FC236}">
                <a16:creationId xmlns:a16="http://schemas.microsoft.com/office/drawing/2014/main" id="{C08BDC53-15A2-4386-BAED-AA08E15AD4D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6538"/>
            <a:ext cx="12192000" cy="38449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69731C-D645-4D6C-B5A5-5F96ED50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99502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1860-E88F-4F94-B472-91A49050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15.4  </a:t>
            </a:r>
            <a:r>
              <a:rPr lang="en-US" dirty="0">
                <a:solidFill>
                  <a:srgbClr val="004DCC"/>
                </a:solidFill>
                <a:latin typeface="Calibri" panose="020F0502020204030204" pitchFamily="34" charset="0"/>
              </a:rPr>
              <a:t>Sequential Text Files</a:t>
            </a:r>
          </a:p>
        </p:txBody>
      </p:sp>
      <p:sp>
        <p:nvSpPr>
          <p:cNvPr id="34819" name="Text Placeholder 2">
            <a:extLst>
              <a:ext uri="{FF2B5EF4-FFF2-40B4-BE49-F238E27FC236}">
                <a16:creationId xmlns:a16="http://schemas.microsoft.com/office/drawing/2014/main" id="{0F51B4BD-9A30-4C37-B6B2-88ADB780FC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Sequential-access files store records in order by the record-key field.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Text files are human-readable files.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A0669-2F68-4A13-990A-DC535A2D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94813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D4E48-C49F-4697-9D9F-EDF16B85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15.4.1 Creating a Sequential  </a:t>
            </a:r>
            <a:b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Text File</a:t>
            </a:r>
          </a:p>
        </p:txBody>
      </p:sp>
      <p:sp>
        <p:nvSpPr>
          <p:cNvPr id="35843" name="Text Placeholder 2">
            <a:extLst>
              <a:ext uri="{FF2B5EF4-FFF2-40B4-BE49-F238E27FC236}">
                <a16:creationId xmlns:a16="http://schemas.microsoft.com/office/drawing/2014/main" id="{5F65048B-4A3B-46AA-92F0-E5A97BE1D0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Java imposes no structure on a file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Notions such as records do not exist as part of the Java language.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You must structure files to meet the requirements of your applications.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812B3-1E1E-4848-B5C3-FDB3EA17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5916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9367-C9BF-494E-97A8-E5328379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15.4.1 Creating a Sequential  </a:t>
            </a:r>
            <a:b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Text File (cont.)</a:t>
            </a:r>
          </a:p>
        </p:txBody>
      </p:sp>
      <p:sp>
        <p:nvSpPr>
          <p:cNvPr id="36867" name="Text Placeholder 2">
            <a:extLst>
              <a:ext uri="{FF2B5EF4-FFF2-40B4-BE49-F238E27FC236}">
                <a16:creationId xmlns:a16="http://schemas.microsoft.com/office/drawing/2014/main" id="{3B6CD221-22C1-4E69-B19D-D2E0DD4941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Formatter</a:t>
            </a:r>
            <a:r>
              <a:rPr lang="en-US" altLang="en-US" dirty="0">
                <a:solidFill>
                  <a:srgbClr val="000000"/>
                </a:solidFill>
              </a:rPr>
              <a:t> outputs formatted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</a:rPr>
              <a:t>s to the specified stream.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constructor with one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</a:rPr>
              <a:t> argument receives the name of the file, including its path.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If a path is not specified, the JVM assumes that the file is in the directory from which the program was executed.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If the file does not exist, it will be created.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If an existing file is opened, its contents are </a:t>
            </a:r>
            <a:r>
              <a:rPr lang="en-US" altLang="en-US" b="1" dirty="0">
                <a:solidFill>
                  <a:srgbClr val="0000FF"/>
                </a:solidFill>
              </a:rPr>
              <a:t>truncated</a:t>
            </a:r>
            <a:r>
              <a:rPr lang="en-US" altLang="en-US" b="1" dirty="0">
                <a:solidFill>
                  <a:srgbClr val="000000"/>
                </a:solidFill>
              </a:rPr>
              <a:t>.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979DA-2E4F-4C4D-BF9E-48697A131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4850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15">
            <a:extLst>
              <a:ext uri="{FF2B5EF4-FFF2-40B4-BE49-F238E27FC236}">
                <a16:creationId xmlns:a16="http://schemas.microsoft.com/office/drawing/2014/main" id="{DE1CD409-354E-4663-9FAF-11C82651BF2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F5B4E9-9391-4011-AB1E-CCE95915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446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03">
            <a:extLst>
              <a:ext uri="{FF2B5EF4-FFF2-40B4-BE49-F238E27FC236}">
                <a16:creationId xmlns:a16="http://schemas.microsoft.com/office/drawing/2014/main" id="{D82CDC58-EFC8-4E8E-8907-EB22A8F838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0"/>
            <a:ext cx="1007745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0A7328-D7E9-4A7C-9DC0-B718E3B3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61992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16">
            <a:extLst>
              <a:ext uri="{FF2B5EF4-FFF2-40B4-BE49-F238E27FC236}">
                <a16:creationId xmlns:a16="http://schemas.microsoft.com/office/drawing/2014/main" id="{B1A75425-A28F-4F0E-9963-3A28001D2A5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30DBBE-D0AB-4F06-AEC4-B6FAE0D6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7210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17">
            <a:extLst>
              <a:ext uri="{FF2B5EF4-FFF2-40B4-BE49-F238E27FC236}">
                <a16:creationId xmlns:a16="http://schemas.microsoft.com/office/drawing/2014/main" id="{A9D75394-44AD-4B17-A4FC-27EA58965BC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988"/>
            <a:ext cx="12192000" cy="42624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7853D0-14BA-408E-87F5-56913C50D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76514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216B-E58E-4B95-9D09-E8AFE68A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15.4.1 Creating a Sequential Text File (cont.)</a:t>
            </a: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A4829F60-3DD9-4FF4-A51C-A6A35DDB37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 </a:t>
            </a:r>
            <a:r>
              <a:rPr lang="en-US" alt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SecurityException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occurs if the user does not have permission to write data to the file.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 </a:t>
            </a:r>
            <a:r>
              <a:rPr lang="en-US" alt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FileNotFoundException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occurs if the file does not exist and a new file cannot be created.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</a:rPr>
              <a:t> method </a:t>
            </a:r>
            <a:r>
              <a:rPr lang="en-US" alt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System.exit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terminates an application.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An argument of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</a:rPr>
              <a:t> indicates </a:t>
            </a:r>
            <a:r>
              <a:rPr lang="en-US" altLang="en-US" i="1" dirty="0">
                <a:solidFill>
                  <a:srgbClr val="000000"/>
                </a:solidFill>
              </a:rPr>
              <a:t>successful</a:t>
            </a:r>
            <a:r>
              <a:rPr lang="en-US" altLang="en-US" dirty="0">
                <a:solidFill>
                  <a:srgbClr val="000000"/>
                </a:solidFill>
              </a:rPr>
              <a:t> program termination.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A nonzero value, normally indicates that an error has occurred.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argument is useful if the program is executed from a </a:t>
            </a:r>
            <a:r>
              <a:rPr lang="en-US" altLang="en-US" b="1" dirty="0">
                <a:solidFill>
                  <a:srgbClr val="0000FF"/>
                </a:solidFill>
              </a:rPr>
              <a:t>batch file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on Windows or a </a:t>
            </a:r>
            <a:r>
              <a:rPr lang="en-US" altLang="en-US" b="1" dirty="0">
                <a:solidFill>
                  <a:srgbClr val="0000FF"/>
                </a:solidFill>
              </a:rPr>
              <a:t>shell script</a:t>
            </a:r>
            <a:r>
              <a:rPr lang="en-US" altLang="en-US" dirty="0">
                <a:solidFill>
                  <a:srgbClr val="000000"/>
                </a:solidFill>
              </a:rPr>
              <a:t> on UNIX/Linux/Mac OS X.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47A0D-B857-462A-8706-DE96E153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92052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18">
            <a:extLst>
              <a:ext uri="{FF2B5EF4-FFF2-40B4-BE49-F238E27FC236}">
                <a16:creationId xmlns:a16="http://schemas.microsoft.com/office/drawing/2014/main" id="{27DBEC6F-5DA2-489A-AACE-A39FA4276D9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438"/>
            <a:ext cx="12192000" cy="56975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BE04F8-D556-4735-B079-79C156F51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64709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6D4A-6726-4F30-99B8-DC753C6BA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15.4.1 Creating a Sequential Text File (cont.)</a:t>
            </a:r>
          </a:p>
        </p:txBody>
      </p:sp>
      <p:sp>
        <p:nvSpPr>
          <p:cNvPr id="45059" name="Text Placeholder 2">
            <a:extLst>
              <a:ext uri="{FF2B5EF4-FFF2-40B4-BE49-F238E27FC236}">
                <a16:creationId xmlns:a16="http://schemas.microsoft.com/office/drawing/2014/main" id="{067D29B6-4D84-45CC-BF76-7E04676DEA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 altLang="en-US" sz="2500" dirty="0">
                <a:solidFill>
                  <a:srgbClr val="000000"/>
                </a:solidFill>
              </a:rPr>
              <a:t> method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hasNext</a:t>
            </a:r>
            <a:r>
              <a:rPr lang="en-US" altLang="en-US" sz="2500" dirty="0">
                <a:solidFill>
                  <a:srgbClr val="000000"/>
                </a:solidFill>
              </a:rPr>
              <a:t> determines whether the end-of-file key combination has been entered.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 </a:t>
            </a:r>
            <a:r>
              <a:rPr lang="en-US" altLang="en-US" sz="25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NoSuchElementException</a:t>
            </a:r>
            <a:r>
              <a:rPr lang="en-US" altLang="en-US" sz="2500" b="1" dirty="0">
                <a:solidFill>
                  <a:srgbClr val="000000"/>
                </a:solidFill>
              </a:rPr>
              <a:t> </a:t>
            </a:r>
            <a:r>
              <a:rPr lang="en-US" altLang="en-US" sz="2500" dirty="0">
                <a:solidFill>
                  <a:srgbClr val="000000"/>
                </a:solidFill>
              </a:rPr>
              <a:t>occurs if the data being read by a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 altLang="en-US" sz="2500" dirty="0">
                <a:solidFill>
                  <a:srgbClr val="000000"/>
                </a:solidFill>
              </a:rPr>
              <a:t> method is in the wrong format or if there is no more data to input.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Formatter</a:t>
            </a:r>
            <a:r>
              <a:rPr lang="en-US" altLang="en-US" sz="2500" dirty="0">
                <a:solidFill>
                  <a:srgbClr val="000000"/>
                </a:solidFill>
              </a:rPr>
              <a:t> method </a:t>
            </a:r>
            <a:r>
              <a:rPr lang="en-US" altLang="en-US" sz="2500" b="1" dirty="0">
                <a:solidFill>
                  <a:srgbClr val="0000FF"/>
                </a:solidFill>
                <a:latin typeface="Consolas" panose="020B0609020204030204" pitchFamily="49" charset="0"/>
              </a:rPr>
              <a:t>format</a:t>
            </a:r>
            <a:r>
              <a:rPr lang="en-US" altLang="en-US" sz="2500" b="1" dirty="0">
                <a:solidFill>
                  <a:srgbClr val="000000"/>
                </a:solidFill>
              </a:rPr>
              <a:t> </a:t>
            </a:r>
            <a:r>
              <a:rPr lang="en-US" altLang="en-US" sz="2500" dirty="0">
                <a:solidFill>
                  <a:srgbClr val="000000"/>
                </a:solidFill>
              </a:rPr>
              <a:t>works like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System.out.printf</a:t>
            </a:r>
            <a:endParaRPr lang="en-US" altLang="en-US" sz="25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Formatter</a:t>
            </a:r>
            <a:r>
              <a:rPr lang="en-US" altLang="en-US" sz="2500" dirty="0">
                <a:solidFill>
                  <a:srgbClr val="000000"/>
                </a:solidFill>
              </a:rPr>
              <a:t> method </a:t>
            </a:r>
            <a:r>
              <a:rPr lang="en-US" altLang="en-US" sz="2500" b="1" dirty="0">
                <a:solidFill>
                  <a:srgbClr val="0000FF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2500" b="1" dirty="0">
                <a:solidFill>
                  <a:srgbClr val="000000"/>
                </a:solidFill>
              </a:rPr>
              <a:t> </a:t>
            </a:r>
            <a:r>
              <a:rPr lang="en-US" altLang="en-US" sz="2500" dirty="0">
                <a:solidFill>
                  <a:srgbClr val="000000"/>
                </a:solidFill>
              </a:rPr>
              <a:t>closes the file.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If method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2100" dirty="0">
                <a:solidFill>
                  <a:srgbClr val="000000"/>
                </a:solidFill>
              </a:rPr>
              <a:t> is not called explicitly, the operating system normally will close the file when program execution terminates.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55919-B854-4E90-A0B2-B962642D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5646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19">
            <a:extLst>
              <a:ext uri="{FF2B5EF4-FFF2-40B4-BE49-F238E27FC236}">
                <a16:creationId xmlns:a16="http://schemas.microsoft.com/office/drawing/2014/main" id="{3F3C750C-59C5-430E-95F0-1D891F7510D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38" y="0"/>
            <a:ext cx="1169352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490FD4-BB95-40F2-A3A9-1D3C718D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74369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81EA-8670-4460-AAF3-6801445F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15.4.2 Reading Data from a Sequential Text File</a:t>
            </a:r>
          </a:p>
        </p:txBody>
      </p:sp>
      <p:sp>
        <p:nvSpPr>
          <p:cNvPr id="47107" name="Text Placeholder 2">
            <a:extLst>
              <a:ext uri="{FF2B5EF4-FFF2-40B4-BE49-F238E27FC236}">
                <a16:creationId xmlns:a16="http://schemas.microsoft.com/office/drawing/2014/main" id="{39304DC1-5F0E-4AE1-9B16-3CB8FFA93A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The application (Fig. 15.6) reads records from the file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"clients.txt"</a:t>
            </a:r>
            <a:r>
              <a:rPr lang="en-US" altLang="en-US" dirty="0">
                <a:solidFill>
                  <a:srgbClr val="000000"/>
                </a:solidFill>
              </a:rPr>
              <a:t> created by the application of Section 15.4.1 and displays the record contents. </a:t>
            </a:r>
            <a:br>
              <a:rPr lang="en-US" altLang="en-US" dirty="0">
                <a:solidFill>
                  <a:srgbClr val="000000"/>
                </a:solidFill>
              </a:rPr>
            </a:br>
            <a:r>
              <a:rPr lang="en-US" altLang="en-US" dirty="0">
                <a:solidFill>
                  <a:srgbClr val="000000"/>
                </a:solidFill>
              </a:rPr>
              <a:t>If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 altLang="en-US" dirty="0">
                <a:solidFill>
                  <a:srgbClr val="000000"/>
                </a:solidFill>
              </a:rPr>
              <a:t> is closed before data is input, an </a:t>
            </a:r>
            <a:r>
              <a:rPr lang="en-US" alt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IllegalStateException</a:t>
            </a:r>
            <a:r>
              <a:rPr lang="en-US" altLang="en-US" b="1" dirty="0">
                <a:solidFill>
                  <a:srgbClr val="000000"/>
                </a:solidFill>
              </a:rPr>
              <a:t> occurs.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D8B9C-8F1B-4661-B1F1-AF702FD3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652944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20">
            <a:extLst>
              <a:ext uri="{FF2B5EF4-FFF2-40B4-BE49-F238E27FC236}">
                <a16:creationId xmlns:a16="http://schemas.microsoft.com/office/drawing/2014/main" id="{18FFFA5C-14E5-4945-A89C-562F5851212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785D82-7C5A-4410-9021-66D3E4F6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0601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21">
            <a:extLst>
              <a:ext uri="{FF2B5EF4-FFF2-40B4-BE49-F238E27FC236}">
                <a16:creationId xmlns:a16="http://schemas.microsoft.com/office/drawing/2014/main" id="{165151B7-CAF6-4AF0-B7CA-B8D0C68EEF9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8" y="0"/>
            <a:ext cx="1067752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1B518D-9ACA-410D-A099-B5A5DD99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043043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BFD2E-0D1C-44B8-AEA3-EC5CF041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15.4.3 Case Study: A Credit-Inquiry Program</a:t>
            </a:r>
          </a:p>
        </p:txBody>
      </p:sp>
      <p:sp>
        <p:nvSpPr>
          <p:cNvPr id="53251" name="Text Placeholder 2">
            <a:extLst>
              <a:ext uri="{FF2B5EF4-FFF2-40B4-BE49-F238E27FC236}">
                <a16:creationId xmlns:a16="http://schemas.microsoft.com/office/drawing/2014/main" id="{BC372914-BD68-4FCF-BB34-5860898670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To retrieve data sequentially from a file, programs start from the beginning of the file and read </a:t>
            </a:r>
            <a:r>
              <a:rPr lang="en-US" altLang="en-US" i="1" dirty="0">
                <a:solidFill>
                  <a:srgbClr val="000000"/>
                </a:solidFill>
              </a:rPr>
              <a:t>all</a:t>
            </a:r>
            <a:r>
              <a:rPr lang="en-US" altLang="en-US" dirty="0">
                <a:solidFill>
                  <a:srgbClr val="000000"/>
                </a:solidFill>
              </a:rPr>
              <a:t> the data consecutively until the desired information is found.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It might be necessary to process the file sequentially several times (from the beginning of the file) during the execution of a program.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Class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 altLang="en-US" dirty="0">
                <a:solidFill>
                  <a:srgbClr val="000000"/>
                </a:solidFill>
              </a:rPr>
              <a:t> does </a:t>
            </a:r>
            <a:r>
              <a:rPr lang="en-US" altLang="en-US" i="1" dirty="0">
                <a:solidFill>
                  <a:srgbClr val="000000"/>
                </a:solidFill>
              </a:rPr>
              <a:t>not</a:t>
            </a:r>
            <a:r>
              <a:rPr lang="en-US" altLang="en-US" dirty="0">
                <a:solidFill>
                  <a:srgbClr val="000000"/>
                </a:solidFill>
              </a:rPr>
              <a:t> allow repositioning to the beginning of the file.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program must </a:t>
            </a:r>
            <a:r>
              <a:rPr lang="en-US" altLang="en-US" i="1" dirty="0">
                <a:solidFill>
                  <a:srgbClr val="000000"/>
                </a:solidFill>
              </a:rPr>
              <a:t>close</a:t>
            </a:r>
            <a:r>
              <a:rPr lang="en-US" altLang="en-US" dirty="0">
                <a:solidFill>
                  <a:srgbClr val="000000"/>
                </a:solidFill>
              </a:rPr>
              <a:t> the file and </a:t>
            </a:r>
            <a:r>
              <a:rPr lang="en-US" altLang="en-US" i="1" dirty="0">
                <a:solidFill>
                  <a:srgbClr val="000000"/>
                </a:solidFill>
              </a:rPr>
              <a:t>reopen</a:t>
            </a:r>
            <a:r>
              <a:rPr lang="en-US" altLang="en-US" dirty="0">
                <a:solidFill>
                  <a:srgbClr val="000000"/>
                </a:solidFill>
              </a:rPr>
              <a:t>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2B130-2EAD-43E5-B65F-3575AC2C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9484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04">
            <a:extLst>
              <a:ext uri="{FF2B5EF4-FFF2-40B4-BE49-F238E27FC236}">
                <a16:creationId xmlns:a16="http://schemas.microsoft.com/office/drawing/2014/main" id="{223F7025-8E23-44DB-A0C4-6F6AA719F5D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38" y="0"/>
            <a:ext cx="1085532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26542A-1CFF-4D2F-B255-98FBBD91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129543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22">
            <a:extLst>
              <a:ext uri="{FF2B5EF4-FFF2-40B4-BE49-F238E27FC236}">
                <a16:creationId xmlns:a16="http://schemas.microsoft.com/office/drawing/2014/main" id="{CE28A297-742F-4D51-BAFF-0EF6818D2D5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851B2F-5EC5-4041-84C8-5B9BEC90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452566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23">
            <a:extLst>
              <a:ext uri="{FF2B5EF4-FFF2-40B4-BE49-F238E27FC236}">
                <a16:creationId xmlns:a16="http://schemas.microsoft.com/office/drawing/2014/main" id="{6F9A0AEE-29BD-4D1A-BE34-5A3C662CE6F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CA8BBD-D8B3-4EAC-940E-67123F14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189984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24">
            <a:extLst>
              <a:ext uri="{FF2B5EF4-FFF2-40B4-BE49-F238E27FC236}">
                <a16:creationId xmlns:a16="http://schemas.microsoft.com/office/drawing/2014/main" id="{0F4FE164-4C4C-4C7B-9D81-904F9315880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D1B8E4-D39D-4176-9D73-C24ED887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0328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25">
            <a:extLst>
              <a:ext uri="{FF2B5EF4-FFF2-40B4-BE49-F238E27FC236}">
                <a16:creationId xmlns:a16="http://schemas.microsoft.com/office/drawing/2014/main" id="{7E0BCC08-65CD-482B-917E-17BFFE0C283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959DFB-0A93-4901-B07B-AAAFE1F1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90013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26">
            <a:extLst>
              <a:ext uri="{FF2B5EF4-FFF2-40B4-BE49-F238E27FC236}">
                <a16:creationId xmlns:a16="http://schemas.microsoft.com/office/drawing/2014/main" id="{F887AD66-B3CF-4428-905F-0D88B2641CD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54B2EE-3A81-4025-8E5E-7AE8C69F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651792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27">
            <a:extLst>
              <a:ext uri="{FF2B5EF4-FFF2-40B4-BE49-F238E27FC236}">
                <a16:creationId xmlns:a16="http://schemas.microsoft.com/office/drawing/2014/main" id="{DBCC3179-C370-4663-92A3-BA0F6989F71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0585C4-C029-4F19-8D24-143B9818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912149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28">
            <a:extLst>
              <a:ext uri="{FF2B5EF4-FFF2-40B4-BE49-F238E27FC236}">
                <a16:creationId xmlns:a16="http://schemas.microsoft.com/office/drawing/2014/main" id="{0ECAC450-248F-4FF0-A7A3-1ECB9DB8D7F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3" y="0"/>
            <a:ext cx="1035367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A95269-1E0A-4A1B-A4A3-3AEB1F071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938019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29">
            <a:extLst>
              <a:ext uri="{FF2B5EF4-FFF2-40B4-BE49-F238E27FC236}">
                <a16:creationId xmlns:a16="http://schemas.microsoft.com/office/drawing/2014/main" id="{8FF042A8-BB33-4EF8-BBA9-591F9AF6110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0"/>
            <a:ext cx="1152207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B4D7F9-373F-4B75-B145-7E26A9B4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164900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46A9-FE99-47F0-8AB4-27D0BAEF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15.4.4 Updating Sequential  Files</a:t>
            </a:r>
          </a:p>
        </p:txBody>
      </p:sp>
      <p:sp>
        <p:nvSpPr>
          <p:cNvPr id="63491" name="Text Placeholder 2">
            <a:extLst>
              <a:ext uri="{FF2B5EF4-FFF2-40B4-BE49-F238E27FC236}">
                <a16:creationId xmlns:a16="http://schemas.microsoft.com/office/drawing/2014/main" id="{F2C72F3F-F172-4306-BFA1-248BEEC35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The data in many sequential files cannot be modified without the risk of destroying other data in the file. 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If the name “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White</a:t>
            </a:r>
            <a:r>
              <a:rPr lang="en-US" altLang="en-US" sz="2500" dirty="0">
                <a:solidFill>
                  <a:srgbClr val="000000"/>
                </a:solidFill>
              </a:rPr>
              <a:t>” needed to be changed to “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Worthington</a:t>
            </a:r>
            <a:r>
              <a:rPr lang="en-US" altLang="en-US" sz="2500" dirty="0">
                <a:solidFill>
                  <a:srgbClr val="000000"/>
                </a:solidFill>
              </a:rPr>
              <a:t>,” the old name cannot simply be overwritten, because the new name requires more space.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Fields in a text file—and hence records—can vary in size. 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Records in a sequential file are not usually updated in place. Instead, the entire file is rewritten. 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Rewriting the entire file is uneconomical to update just one record, but reasonable if a substantial number of records need to be updated.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654D6-0712-4C62-B755-1614D3C3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574102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804B-5116-48F5-84E5-F65E2656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15.5  </a:t>
            </a:r>
            <a:r>
              <a:rPr lang="en-US" dirty="0">
                <a:solidFill>
                  <a:srgbClr val="004DCC"/>
                </a:solidFill>
                <a:latin typeface="Calibri" panose="020F0502020204030204" pitchFamily="34" charset="0"/>
              </a:rPr>
              <a:t>XML Serialization</a:t>
            </a:r>
          </a:p>
        </p:txBody>
      </p:sp>
      <p:sp>
        <p:nvSpPr>
          <p:cNvPr id="64515" name="Text Placeholder 2">
            <a:extLst>
              <a:ext uri="{FF2B5EF4-FFF2-40B4-BE49-F238E27FC236}">
                <a16:creationId xmlns:a16="http://schemas.microsoft.com/office/drawing/2014/main" id="{09A991F0-CE43-45EF-B43C-6B48976576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Sometimes we want to write an entire object to or read an entire object from a file or over a network connection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XML (</a:t>
            </a:r>
            <a:r>
              <a:rPr lang="en-US" altLang="en-US" dirty="0" err="1">
                <a:solidFill>
                  <a:srgbClr val="000000"/>
                </a:solidFill>
              </a:rPr>
              <a:t>eXtensible</a:t>
            </a:r>
            <a:r>
              <a:rPr lang="en-US" altLang="en-US" dirty="0">
                <a:solidFill>
                  <a:srgbClr val="000000"/>
                </a:solidFill>
              </a:rPr>
              <a:t> Markup Language) is a widely used language for describing data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APIs for manipulating objects as XML are built into Java SE</a:t>
            </a:r>
          </a:p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04151-BE32-4310-880C-D79300E9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27440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05">
            <a:extLst>
              <a:ext uri="{FF2B5EF4-FFF2-40B4-BE49-F238E27FC236}">
                <a16:creationId xmlns:a16="http://schemas.microsoft.com/office/drawing/2014/main" id="{D439D6A9-F2D4-4172-8253-F1EAA7AC821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25" y="0"/>
            <a:ext cx="93265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3D2832-59D9-4EAF-98EC-1FA4C73F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132755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804B-5116-48F5-84E5-F65E2656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15.5  </a:t>
            </a:r>
            <a:r>
              <a:rPr lang="en-US" dirty="0">
                <a:solidFill>
                  <a:srgbClr val="004DCC"/>
                </a:solidFill>
                <a:latin typeface="Calibri" panose="020F0502020204030204" pitchFamily="34" charset="0"/>
              </a:rPr>
              <a:t>XML Serialization</a:t>
            </a:r>
          </a:p>
        </p:txBody>
      </p:sp>
      <p:sp>
        <p:nvSpPr>
          <p:cNvPr id="64515" name="Text Placeholder 2">
            <a:extLst>
              <a:ext uri="{FF2B5EF4-FFF2-40B4-BE49-F238E27FC236}">
                <a16:creationId xmlns:a16="http://schemas.microsoft.com/office/drawing/2014/main" id="{09A991F0-CE43-45EF-B43C-6B48976576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We’ll manipulate objects using JAXB (Java Architecture for XML Binding)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JAXB enables you to perform </a:t>
            </a:r>
            <a:r>
              <a:rPr lang="en-US" altLang="en-US" b="1" dirty="0">
                <a:solidFill>
                  <a:srgbClr val="000000"/>
                </a:solidFill>
              </a:rPr>
              <a:t>XML serialization</a:t>
            </a:r>
            <a:r>
              <a:rPr lang="en-US" altLang="en-US" dirty="0">
                <a:solidFill>
                  <a:srgbClr val="000000"/>
                </a:solidFill>
              </a:rPr>
              <a:t>—which JAXB refers to as </a:t>
            </a:r>
            <a:r>
              <a:rPr lang="en-US" altLang="en-US" b="1" dirty="0">
                <a:solidFill>
                  <a:srgbClr val="000000"/>
                </a:solidFill>
              </a:rPr>
              <a:t>marshaling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A </a:t>
            </a:r>
            <a:r>
              <a:rPr lang="en-US" altLang="en-US" b="1" dirty="0">
                <a:solidFill>
                  <a:srgbClr val="000000"/>
                </a:solidFill>
              </a:rPr>
              <a:t>serialized</a:t>
            </a:r>
            <a:r>
              <a:rPr lang="en-US" altLang="en-US" dirty="0">
                <a:solidFill>
                  <a:srgbClr val="000000"/>
                </a:solidFill>
              </a:rPr>
              <a:t> object is represented by XML that includes the object’s data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After a serialized object has been written into a file, it can be read from the file and </a:t>
            </a:r>
            <a:r>
              <a:rPr lang="en-US" altLang="en-US" b="1" dirty="0" err="1">
                <a:solidFill>
                  <a:srgbClr val="000000"/>
                </a:solidFill>
              </a:rPr>
              <a:t>deserialized</a:t>
            </a:r>
            <a:r>
              <a:rPr lang="en-US" altLang="en-US" dirty="0">
                <a:solidFill>
                  <a:srgbClr val="000000"/>
                </a:solidFill>
              </a:rPr>
              <a:t>—that is, the XML that represents the object and its data can be used to recreate the object in memory\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04151-BE32-4310-880C-D79300E9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293895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804B-5116-48F5-84E5-F65E2656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15.5.1  </a:t>
            </a:r>
            <a:r>
              <a:rPr lang="en-US" dirty="0">
                <a:solidFill>
                  <a:srgbClr val="004DCC"/>
                </a:solidFill>
                <a:latin typeface="Calibri" panose="020F0502020204030204" pitchFamily="34" charset="0"/>
              </a:rPr>
              <a:t>Creating a Sequential File Using XML Serialization</a:t>
            </a:r>
          </a:p>
        </p:txBody>
      </p:sp>
      <p:sp>
        <p:nvSpPr>
          <p:cNvPr id="64515" name="Text Placeholder 2">
            <a:extLst>
              <a:ext uri="{FF2B5EF4-FFF2-40B4-BE49-F238E27FC236}">
                <a16:creationId xmlns:a16="http://schemas.microsoft.com/office/drawing/2014/main" id="{09A991F0-CE43-45EF-B43C-6B48976576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The serialization we show in this section is performed with character-based streams, so the result will be a text file that you can view in standard text editors. 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Class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Account</a:t>
            </a:r>
            <a:r>
              <a:rPr lang="en-US" altLang="en-US" dirty="0">
                <a:solidFill>
                  <a:srgbClr val="000000"/>
                </a:solidFill>
              </a:rPr>
              <a:t> (Fig. 15.9) encapsulates the client record information used by the serialization examples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Contains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dirty="0">
                <a:solidFill>
                  <a:srgbClr val="000000"/>
                </a:solidFill>
              </a:rPr>
              <a:t> instance variables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account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balance</a:t>
            </a:r>
            <a:r>
              <a:rPr lang="en-US" altLang="en-US" dirty="0">
                <a:solidFill>
                  <a:srgbClr val="000000"/>
                </a:solidFill>
              </a:rPr>
              <a:t> (lines 4–7) and </a:t>
            </a:r>
            <a:r>
              <a:rPr lang="en-US" altLang="en-US" i="1" dirty="0">
                <a:solidFill>
                  <a:srgbClr val="000000"/>
                </a:solidFill>
              </a:rPr>
              <a:t>set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i="1" dirty="0">
                <a:solidFill>
                  <a:srgbClr val="000000"/>
                </a:solidFill>
              </a:rPr>
              <a:t>get</a:t>
            </a:r>
            <a:r>
              <a:rPr lang="en-US" altLang="en-US" dirty="0">
                <a:solidFill>
                  <a:srgbClr val="000000"/>
                </a:solidFill>
              </a:rPr>
              <a:t> methods for accessing these instance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04151-BE32-4310-880C-D79300E9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256454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30">
            <a:extLst>
              <a:ext uri="{FF2B5EF4-FFF2-40B4-BE49-F238E27FC236}">
                <a16:creationId xmlns:a16="http://schemas.microsoft.com/office/drawing/2014/main" id="{D2C2709C-BD3C-4393-848F-950E6C2083D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70A4ED-42F9-4C13-B669-D5D2ACB7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058017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31">
            <a:extLst>
              <a:ext uri="{FF2B5EF4-FFF2-40B4-BE49-F238E27FC236}">
                <a16:creationId xmlns:a16="http://schemas.microsoft.com/office/drawing/2014/main" id="{795C9EFE-2435-47B3-BA62-C48F081E46B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F018D0-1D0B-418A-8234-D7D2F4DC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57615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32">
            <a:extLst>
              <a:ext uri="{FF2B5EF4-FFF2-40B4-BE49-F238E27FC236}">
                <a16:creationId xmlns:a16="http://schemas.microsoft.com/office/drawing/2014/main" id="{B274D1DE-544D-43D2-80AC-A30A5786D82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0353C2-9A17-41EB-BEE7-F892ECBE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587929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804B-5116-48F5-84E5-F65E2656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15.5.1  </a:t>
            </a:r>
            <a:r>
              <a:rPr lang="en-US" dirty="0">
                <a:solidFill>
                  <a:srgbClr val="004DCC"/>
                </a:solidFill>
                <a:latin typeface="Calibri" panose="020F0502020204030204" pitchFamily="34" charset="0"/>
              </a:rPr>
              <a:t>Creating a Sequential File Using XML Serialization (cont.)</a:t>
            </a:r>
          </a:p>
        </p:txBody>
      </p:sp>
      <p:sp>
        <p:nvSpPr>
          <p:cNvPr id="64515" name="Text Placeholder 2">
            <a:extLst>
              <a:ext uri="{FF2B5EF4-FFF2-40B4-BE49-F238E27FC236}">
                <a16:creationId xmlns:a16="http://schemas.microsoft.com/office/drawing/2014/main" id="{09A991F0-CE43-45EF-B43C-6B48976576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dirty="0"/>
              <a:t>Plain Old Java Objects</a:t>
            </a:r>
          </a:p>
          <a:p>
            <a:r>
              <a:rPr lang="en-US" dirty="0"/>
              <a:t>JAXB works with </a:t>
            </a:r>
            <a:r>
              <a:rPr lang="en-US" b="1" dirty="0"/>
              <a:t>POJOs (plain old Java objects)</a:t>
            </a:r>
            <a:r>
              <a:rPr lang="en-US" dirty="0"/>
              <a:t>—no special </a:t>
            </a:r>
            <a:r>
              <a:rPr lang="en-US" dirty="0" err="1"/>
              <a:t>superclasses</a:t>
            </a:r>
            <a:r>
              <a:rPr lang="en-US" dirty="0"/>
              <a:t> or interfaces are required for XML-serialization </a:t>
            </a:r>
            <a:r>
              <a:rPr lang="en-US" dirty="0" err="1"/>
              <a:t>suppor</a:t>
            </a:r>
            <a:endParaRPr lang="en-US" dirty="0"/>
          </a:p>
          <a:p>
            <a:r>
              <a:rPr lang="en-US" dirty="0"/>
              <a:t>By default, JAXB serializes only an object’s </a:t>
            </a:r>
            <a:r>
              <a:rPr lang="en-US" dirty="0">
                <a:latin typeface="Consolas" panose="020B0609020204030204" pitchFamily="49" charset="0"/>
              </a:rPr>
              <a:t>public</a:t>
            </a:r>
            <a:r>
              <a:rPr lang="en-US" dirty="0"/>
              <a:t> instance variables and public </a:t>
            </a:r>
            <a:r>
              <a:rPr lang="en-US" i="1" dirty="0"/>
              <a:t>read–write</a:t>
            </a:r>
            <a:r>
              <a:rPr lang="en-US" dirty="0"/>
              <a:t> properties. 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Account </a:t>
            </a:r>
            <a:r>
              <a:rPr lang="en-US" dirty="0"/>
              <a:t>defines a read–write properties </a:t>
            </a:r>
            <a:r>
              <a:rPr lang="en-US" dirty="0" err="1">
                <a:latin typeface="Consolas" panose="020B0609020204030204" pitchFamily="49" charset="0"/>
              </a:rPr>
              <a:t>accountNumber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firstName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lastName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balance</a:t>
            </a:r>
          </a:p>
          <a:p>
            <a:r>
              <a:rPr lang="en-US" dirty="0"/>
              <a:t>The class must also provide a </a:t>
            </a:r>
            <a:r>
              <a:rPr lang="en-US" dirty="0">
                <a:latin typeface="Consolas" panose="020B0609020204030204" pitchFamily="49" charset="0"/>
              </a:rPr>
              <a:t>public</a:t>
            </a:r>
            <a:r>
              <a:rPr lang="en-US" dirty="0"/>
              <a:t> default or no-argument constructor to recreate the objects when they’re read from the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04151-BE32-4310-880C-D79300E9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168827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804B-5116-48F5-84E5-F65E2656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15.5.1  </a:t>
            </a:r>
            <a:r>
              <a:rPr lang="en-US" dirty="0">
                <a:solidFill>
                  <a:srgbClr val="004DCC"/>
                </a:solidFill>
                <a:latin typeface="Calibri" panose="020F0502020204030204" pitchFamily="34" charset="0"/>
              </a:rPr>
              <a:t>Creating a Sequential File Using XML Serialization (cont.)</a:t>
            </a:r>
          </a:p>
        </p:txBody>
      </p:sp>
      <p:sp>
        <p:nvSpPr>
          <p:cNvPr id="64515" name="Text Placeholder 2">
            <a:extLst>
              <a:ext uri="{FF2B5EF4-FFF2-40B4-BE49-F238E27FC236}">
                <a16:creationId xmlns:a16="http://schemas.microsoft.com/office/drawing/2014/main" id="{09A991F0-CE43-45EF-B43C-6B48976576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dirty="0"/>
              <a:t>Declaring Class Accounts</a:t>
            </a:r>
          </a:p>
          <a:p>
            <a:r>
              <a:rPr lang="en-US" dirty="0"/>
              <a:t>Fig. 15.11 stores </a:t>
            </a:r>
            <a:r>
              <a:rPr lang="en-US" dirty="0">
                <a:latin typeface="Consolas" panose="020B0609020204030204" pitchFamily="49" charset="0"/>
              </a:rPr>
              <a:t>Account</a:t>
            </a:r>
            <a:r>
              <a:rPr lang="en-US" dirty="0"/>
              <a:t> objects in a </a:t>
            </a:r>
            <a:r>
              <a:rPr lang="en-US" dirty="0">
                <a:latin typeface="Consolas" panose="020B0609020204030204" pitchFamily="49" charset="0"/>
              </a:rPr>
              <a:t>List&lt;Account&gt;</a:t>
            </a:r>
            <a:r>
              <a:rPr lang="en-US" dirty="0"/>
              <a:t>, then serializes the entire </a:t>
            </a:r>
            <a:r>
              <a:rPr lang="en-US" dirty="0">
                <a:latin typeface="Consolas" panose="020B0609020204030204" pitchFamily="49" charset="0"/>
              </a:rPr>
              <a:t>List</a:t>
            </a:r>
            <a:r>
              <a:rPr lang="en-US" dirty="0"/>
              <a:t> into a file with one operation</a:t>
            </a:r>
          </a:p>
          <a:p>
            <a:r>
              <a:rPr lang="en-US" dirty="0"/>
              <a:t>To serialize a </a:t>
            </a:r>
            <a:r>
              <a:rPr lang="en-US" dirty="0">
                <a:latin typeface="Consolas" panose="020B0609020204030204" pitchFamily="49" charset="0"/>
              </a:rPr>
              <a:t>List</a:t>
            </a:r>
            <a:r>
              <a:rPr lang="en-US" dirty="0"/>
              <a:t>, it must be defined as an instance variable of a class. </a:t>
            </a:r>
          </a:p>
          <a:p>
            <a:r>
              <a:rPr lang="en-US" dirty="0"/>
              <a:t>For that reason, we encapsulate the </a:t>
            </a:r>
            <a:r>
              <a:rPr lang="en-US" dirty="0">
                <a:latin typeface="Consolas" panose="020B0609020204030204" pitchFamily="49" charset="0"/>
              </a:rPr>
              <a:t>List&lt;Account&gt; </a:t>
            </a:r>
            <a:r>
              <a:rPr lang="en-US" dirty="0"/>
              <a:t>in class </a:t>
            </a:r>
            <a:r>
              <a:rPr lang="en-US" dirty="0">
                <a:latin typeface="Consolas" panose="020B0609020204030204" pitchFamily="49" charset="0"/>
              </a:rPr>
              <a:t>Accounts</a:t>
            </a:r>
            <a:r>
              <a:rPr lang="en-US" dirty="0"/>
              <a:t> (Fig. 15.10).</a:t>
            </a:r>
          </a:p>
          <a:p>
            <a:r>
              <a:rPr lang="en-US" dirty="0"/>
              <a:t>Lines 9–10 declare and initialize the </a:t>
            </a:r>
            <a:r>
              <a:rPr lang="en-US" dirty="0">
                <a:latin typeface="Consolas" panose="020B0609020204030204" pitchFamily="49" charset="0"/>
              </a:rPr>
              <a:t>List&lt;Account&gt;</a:t>
            </a:r>
            <a:r>
              <a:rPr lang="en-US" dirty="0"/>
              <a:t> instance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04151-BE32-4310-880C-D79300E9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26195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804B-5116-48F5-84E5-F65E2656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15.5.1  </a:t>
            </a:r>
            <a:r>
              <a:rPr lang="en-US" dirty="0">
                <a:solidFill>
                  <a:srgbClr val="004DCC"/>
                </a:solidFill>
                <a:latin typeface="Calibri" panose="020F0502020204030204" pitchFamily="34" charset="0"/>
              </a:rPr>
              <a:t>Creating a Sequential File Using XML Serialization (cont.)</a:t>
            </a:r>
          </a:p>
        </p:txBody>
      </p:sp>
      <p:sp>
        <p:nvSpPr>
          <p:cNvPr id="64515" name="Text Placeholder 2">
            <a:extLst>
              <a:ext uri="{FF2B5EF4-FFF2-40B4-BE49-F238E27FC236}">
                <a16:creationId xmlns:a16="http://schemas.microsoft.com/office/drawing/2014/main" id="{09A991F0-CE43-45EF-B43C-6B48976576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Lines 9–10 declare and initialize the </a:t>
            </a:r>
            <a:r>
              <a:rPr lang="en-US" dirty="0">
                <a:latin typeface="Consolas" panose="020B0609020204030204" pitchFamily="49" charset="0"/>
              </a:rPr>
              <a:t>List&lt;Account&gt;</a:t>
            </a:r>
            <a:r>
              <a:rPr lang="en-US" dirty="0"/>
              <a:t> instance variable accounts</a:t>
            </a:r>
          </a:p>
          <a:p>
            <a:r>
              <a:rPr lang="en-US" dirty="0"/>
              <a:t>JAXB enables you to customize many aspects of XML serialization, such as serializing a private instance variable or a read-only property</a:t>
            </a:r>
          </a:p>
          <a:p>
            <a:r>
              <a:rPr lang="en-US" dirty="0"/>
              <a:t>Annotation </a:t>
            </a:r>
            <a:r>
              <a:rPr lang="en-US" b="1" dirty="0">
                <a:latin typeface="Consolas" panose="020B0609020204030204" pitchFamily="49" charset="0"/>
              </a:rPr>
              <a:t>@</a:t>
            </a:r>
            <a:r>
              <a:rPr lang="en-US" b="1" dirty="0" err="1">
                <a:latin typeface="Consolas" panose="020B0609020204030204" pitchFamily="49" charset="0"/>
              </a:rPr>
              <a:t>XMLElement</a:t>
            </a:r>
            <a:r>
              <a:rPr lang="en-US" dirty="0"/>
              <a:t> (line 9; package </a:t>
            </a:r>
            <a:r>
              <a:rPr lang="en-US" b="1" dirty="0" err="1">
                <a:latin typeface="Consolas" panose="020B0609020204030204" pitchFamily="49" charset="0"/>
              </a:rPr>
              <a:t>javax.xml.bind.annotation</a:t>
            </a:r>
            <a:r>
              <a:rPr lang="en-US" dirty="0"/>
              <a:t>) indicates that the private instance variable should be serialized</a:t>
            </a:r>
          </a:p>
          <a:p>
            <a:r>
              <a:rPr lang="en-US" dirty="0"/>
              <a:t>The annotation is required because the instance variable is not </a:t>
            </a:r>
            <a:r>
              <a:rPr lang="en-US" dirty="0">
                <a:latin typeface="Consolas" panose="020B0609020204030204" pitchFamily="49" charset="0"/>
              </a:rPr>
              <a:t>public</a:t>
            </a:r>
            <a:r>
              <a:rPr lang="en-US" dirty="0"/>
              <a:t> and there’s no corresponding </a:t>
            </a:r>
            <a:r>
              <a:rPr lang="en-US" dirty="0">
                <a:latin typeface="Consolas" panose="020B0609020204030204" pitchFamily="49" charset="0"/>
              </a:rPr>
              <a:t>public</a:t>
            </a:r>
            <a:r>
              <a:rPr lang="en-US" dirty="0"/>
              <a:t> read–write property.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04151-BE32-4310-880C-D79300E9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16211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804B-5116-48F5-84E5-F65E2656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15.5.1  </a:t>
            </a:r>
            <a:r>
              <a:rPr lang="en-US" dirty="0">
                <a:solidFill>
                  <a:srgbClr val="004DCC"/>
                </a:solidFill>
                <a:latin typeface="Calibri" panose="020F0502020204030204" pitchFamily="34" charset="0"/>
              </a:rPr>
              <a:t>Creating a Sequential File Using XML Serialization (cont.)</a:t>
            </a:r>
          </a:p>
        </p:txBody>
      </p:sp>
      <p:sp>
        <p:nvSpPr>
          <p:cNvPr id="64515" name="Text Placeholder 2">
            <a:extLst>
              <a:ext uri="{FF2B5EF4-FFF2-40B4-BE49-F238E27FC236}">
                <a16:creationId xmlns:a16="http://schemas.microsoft.com/office/drawing/2014/main" id="{09A991F0-CE43-45EF-B43C-6B4897657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81138"/>
            <a:ext cx="10972800" cy="4481512"/>
          </a:xfrm>
        </p:spPr>
        <p:txBody>
          <a:bodyPr/>
          <a:lstStyle/>
          <a:p>
            <a:r>
              <a:rPr lang="en-US" dirty="0"/>
              <a:t>To open the file, lines 14–15 call Files static method </a:t>
            </a:r>
            <a:r>
              <a:rPr lang="en-US" b="1" dirty="0" err="1">
                <a:latin typeface="Consolas" panose="020B0609020204030204" pitchFamily="49" charset="0"/>
              </a:rPr>
              <a:t>newBufferedWriter</a:t>
            </a:r>
            <a:r>
              <a:rPr lang="en-US" dirty="0"/>
              <a:t>, which receives a </a:t>
            </a:r>
            <a:r>
              <a:rPr lang="en-US" dirty="0">
                <a:latin typeface="Consolas" panose="020B0609020204030204" pitchFamily="49" charset="0"/>
              </a:rPr>
              <a:t>Path</a:t>
            </a:r>
            <a:r>
              <a:rPr lang="en-US" dirty="0"/>
              <a:t> specifying the file to open for writing (</a:t>
            </a:r>
            <a:r>
              <a:rPr lang="en-US" dirty="0">
                <a:latin typeface="Consolas" panose="020B0609020204030204" pitchFamily="49" charset="0"/>
              </a:rPr>
              <a:t>"clients.xml"</a:t>
            </a:r>
            <a:r>
              <a:rPr lang="en-US" dirty="0"/>
              <a:t>) and—if the file exists—returns a </a:t>
            </a:r>
            <a:r>
              <a:rPr lang="en-US" b="1" dirty="0" err="1">
                <a:latin typeface="Consolas" panose="020B0609020204030204" pitchFamily="49" charset="0"/>
              </a:rPr>
              <a:t>BufferedWriter</a:t>
            </a:r>
            <a:r>
              <a:rPr lang="en-US" dirty="0"/>
              <a:t> that class </a:t>
            </a:r>
            <a:r>
              <a:rPr lang="en-US" dirty="0">
                <a:latin typeface="Consolas" panose="020B0609020204030204" pitchFamily="49" charset="0"/>
              </a:rPr>
              <a:t>JAXB</a:t>
            </a:r>
            <a:r>
              <a:rPr lang="en-US" dirty="0"/>
              <a:t> will use to write text to the file </a:t>
            </a:r>
          </a:p>
          <a:p>
            <a:r>
              <a:rPr lang="en-US" dirty="0"/>
              <a:t>Existing files that are opened for output in this manner are </a:t>
            </a:r>
            <a:r>
              <a:rPr lang="en-US" i="1" dirty="0"/>
              <a:t>truncated</a:t>
            </a:r>
            <a:endParaRPr lang="en-US" dirty="0"/>
          </a:p>
          <a:p>
            <a:r>
              <a:rPr lang="en-US" dirty="0"/>
              <a:t>Line 20 creates the </a:t>
            </a:r>
            <a:r>
              <a:rPr lang="en-US" dirty="0">
                <a:latin typeface="Consolas" panose="020B0609020204030204" pitchFamily="49" charset="0"/>
              </a:rPr>
              <a:t>Accounts</a:t>
            </a:r>
            <a:r>
              <a:rPr lang="en-US" dirty="0"/>
              <a:t> object that contains the </a:t>
            </a:r>
            <a:r>
              <a:rPr lang="en-US" dirty="0">
                <a:latin typeface="Consolas" panose="020B0609020204030204" pitchFamily="49" charset="0"/>
              </a:rPr>
              <a:t>List&lt;Account&gt;</a:t>
            </a:r>
            <a:r>
              <a:rPr lang="en-US" dirty="0"/>
              <a:t>. Lines 26–41 input each record, create an </a:t>
            </a:r>
            <a:r>
              <a:rPr lang="en-US" dirty="0">
                <a:latin typeface="Consolas" panose="020B0609020204030204" pitchFamily="49" charset="0"/>
              </a:rPr>
              <a:t>Account</a:t>
            </a:r>
            <a:r>
              <a:rPr lang="en-US" dirty="0"/>
              <a:t> object (lines 29–30) and add to the </a:t>
            </a:r>
            <a:r>
              <a:rPr lang="en-US" dirty="0">
                <a:latin typeface="Consolas" panose="020B0609020204030204" pitchFamily="49" charset="0"/>
              </a:rPr>
              <a:t>List</a:t>
            </a:r>
            <a:r>
              <a:rPr lang="en-US" dirty="0"/>
              <a:t> (line 33).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04151-BE32-4310-880C-D79300E9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840845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33">
            <a:extLst>
              <a:ext uri="{FF2B5EF4-FFF2-40B4-BE49-F238E27FC236}">
                <a16:creationId xmlns:a16="http://schemas.microsoft.com/office/drawing/2014/main" id="{A64D2489-E03B-4D9F-8834-922F492B29C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AC92A5-EB55-4894-B419-FD8D351A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9889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BBD3-04B2-46DF-AEAC-907BA4F8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15.1  </a:t>
            </a:r>
            <a:r>
              <a:rPr lang="en-US" dirty="0">
                <a:solidFill>
                  <a:srgbClr val="004DCC"/>
                </a:solidFill>
                <a:latin typeface="Calibri" panose="020F0502020204030204" pitchFamily="34" charset="0"/>
              </a:rPr>
              <a:t>Introduction</a:t>
            </a:r>
          </a:p>
        </p:txBody>
      </p:sp>
      <p:sp>
        <p:nvSpPr>
          <p:cNvPr id="13315" name="Text Placeholder 2">
            <a:extLst>
              <a:ext uri="{FF2B5EF4-FFF2-40B4-BE49-F238E27FC236}">
                <a16:creationId xmlns:a16="http://schemas.microsoft.com/office/drawing/2014/main" id="{F0AD406D-0546-47F3-9557-0A5A5F730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Data stored in variables and arrays is temporary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It’s lost when a local variable goes out of scope or when the program terminates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For long-term retention of  data, computers use </a:t>
            </a:r>
            <a:r>
              <a:rPr lang="en-US" altLang="en-US" b="1" dirty="0">
                <a:solidFill>
                  <a:srgbClr val="0000FF"/>
                </a:solidFill>
              </a:rPr>
              <a:t>files</a:t>
            </a:r>
            <a:r>
              <a:rPr lang="en-US" altLang="en-US" b="1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Computers store files on </a:t>
            </a:r>
            <a:r>
              <a:rPr lang="en-US" altLang="en-US" b="1" dirty="0">
                <a:solidFill>
                  <a:srgbClr val="0000FF"/>
                </a:solidFill>
              </a:rPr>
              <a:t>secondary storage devices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endParaRPr lang="en-US" altLang="en-US" dirty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hard disks, flash drives, DVDs and more.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Data maintained in files is </a:t>
            </a:r>
            <a:r>
              <a:rPr lang="en-US" altLang="en-US" b="1" dirty="0">
                <a:solidFill>
                  <a:srgbClr val="0000FF"/>
                </a:solidFill>
              </a:rPr>
              <a:t>persistent data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because it exists beyond the duration of program execution. </a:t>
            </a:r>
          </a:p>
          <a:p>
            <a:pPr eaLnBrk="1" hangingPunct="1"/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7951C-7EE9-4983-8E15-BF909EE8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67236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34">
            <a:extLst>
              <a:ext uri="{FF2B5EF4-FFF2-40B4-BE49-F238E27FC236}">
                <a16:creationId xmlns:a16="http://schemas.microsoft.com/office/drawing/2014/main" id="{95FBB2D4-0CD7-446E-806C-6ECA52B84BB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D9F1CB-7B71-45EF-B65F-401723EB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974243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35">
            <a:extLst>
              <a:ext uri="{FF2B5EF4-FFF2-40B4-BE49-F238E27FC236}">
                <a16:creationId xmlns:a16="http://schemas.microsoft.com/office/drawing/2014/main" id="{BF8491D9-DF00-4431-BADD-4EEA63DA03B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42632E-91AA-4C9F-9D3C-F6034FE1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679063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36">
            <a:extLst>
              <a:ext uri="{FF2B5EF4-FFF2-40B4-BE49-F238E27FC236}">
                <a16:creationId xmlns:a16="http://schemas.microsoft.com/office/drawing/2014/main" id="{42AF8143-5A2F-48B1-A87A-88EC4CF097C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0"/>
            <a:ext cx="1158875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8B8277-4451-4BBE-B563-A221EDBC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89042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804B-5116-48F5-84E5-F65E2656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15.5.1  </a:t>
            </a:r>
            <a:r>
              <a:rPr lang="en-US" dirty="0">
                <a:solidFill>
                  <a:srgbClr val="004DCC"/>
                </a:solidFill>
                <a:latin typeface="Calibri" panose="020F0502020204030204" pitchFamily="34" charset="0"/>
              </a:rPr>
              <a:t>Creating a Sequential File Using XML Serialization (cont.)</a:t>
            </a:r>
          </a:p>
        </p:txBody>
      </p:sp>
      <p:sp>
        <p:nvSpPr>
          <p:cNvPr id="64515" name="Text Placeholder 2">
            <a:extLst>
              <a:ext uri="{FF2B5EF4-FFF2-40B4-BE49-F238E27FC236}">
                <a16:creationId xmlns:a16="http://schemas.microsoft.com/office/drawing/2014/main" id="{09A991F0-CE43-45EF-B43C-6B4897657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81138"/>
            <a:ext cx="10972800" cy="4481512"/>
          </a:xfrm>
        </p:spPr>
        <p:txBody>
          <a:bodyPr/>
          <a:lstStyle/>
          <a:p>
            <a:r>
              <a:rPr lang="en-US" dirty="0"/>
              <a:t>When the user enters the end-of-file indicator to terminate input, line 44 uses </a:t>
            </a:r>
            <a:r>
              <a:rPr lang="en-US" dirty="0">
                <a:latin typeface="Consolas" panose="020B0609020204030204" pitchFamily="49" charset="0"/>
              </a:rPr>
              <a:t>JAXB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static</a:t>
            </a:r>
            <a:r>
              <a:rPr lang="en-US" dirty="0"/>
              <a:t> method </a:t>
            </a:r>
            <a:r>
              <a:rPr lang="en-US" b="1" dirty="0">
                <a:latin typeface="Consolas" panose="020B0609020204030204" pitchFamily="49" charset="0"/>
              </a:rPr>
              <a:t>marshal</a:t>
            </a:r>
            <a:r>
              <a:rPr lang="en-US" dirty="0"/>
              <a:t> to serialize as XML the </a:t>
            </a:r>
            <a:r>
              <a:rPr lang="en-US" dirty="0">
                <a:latin typeface="Consolas" panose="020B0609020204030204" pitchFamily="49" charset="0"/>
              </a:rPr>
              <a:t>Accounts</a:t>
            </a:r>
            <a:r>
              <a:rPr lang="en-US" dirty="0"/>
              <a:t> object containing the </a:t>
            </a:r>
            <a:r>
              <a:rPr lang="en-US" dirty="0">
                <a:latin typeface="Consolas" panose="020B0609020204030204" pitchFamily="49" charset="0"/>
              </a:rPr>
              <a:t>List&lt;Account&gt;</a:t>
            </a:r>
            <a:endParaRPr lang="en-US" dirty="0"/>
          </a:p>
          <a:p>
            <a:pPr lvl="1"/>
            <a:r>
              <a:rPr lang="en-US" dirty="0"/>
              <a:t>The first argument is the object to serialize</a:t>
            </a:r>
          </a:p>
          <a:p>
            <a:pPr lvl="1"/>
            <a:r>
              <a:rPr lang="en-US" dirty="0"/>
              <a:t>The second argument to this particular overload of method </a:t>
            </a:r>
            <a:r>
              <a:rPr lang="en-US" dirty="0">
                <a:latin typeface="Consolas" panose="020B0609020204030204" pitchFamily="49" charset="0"/>
              </a:rPr>
              <a:t>marshal</a:t>
            </a:r>
            <a:r>
              <a:rPr lang="en-US" dirty="0"/>
              <a:t> is a </a:t>
            </a:r>
            <a:r>
              <a:rPr lang="en-US" dirty="0">
                <a:latin typeface="Consolas" panose="020B0609020204030204" pitchFamily="49" charset="0"/>
              </a:rPr>
              <a:t>Writer</a:t>
            </a:r>
            <a:r>
              <a:rPr lang="en-US" dirty="0"/>
              <a:t> (package </a:t>
            </a:r>
            <a:r>
              <a:rPr lang="en-US" dirty="0">
                <a:latin typeface="Consolas" panose="020B0609020204030204" pitchFamily="49" charset="0"/>
              </a:rPr>
              <a:t>java.io</a:t>
            </a:r>
            <a:r>
              <a:rPr lang="en-US" dirty="0"/>
              <a:t>) that’s used to output the XML—</a:t>
            </a:r>
            <a:r>
              <a:rPr lang="en-US" dirty="0" err="1">
                <a:latin typeface="Consolas" panose="020B0609020204030204" pitchFamily="49" charset="0"/>
              </a:rPr>
              <a:t>BufferedWriter</a:t>
            </a:r>
            <a:r>
              <a:rPr lang="en-US" dirty="0"/>
              <a:t> is a subclass of </a:t>
            </a:r>
            <a:r>
              <a:rPr lang="en-US" dirty="0">
                <a:latin typeface="Consolas" panose="020B0609020204030204" pitchFamily="49" charset="0"/>
              </a:rPr>
              <a:t>Writer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BufferedWriter</a:t>
            </a:r>
            <a:r>
              <a:rPr lang="en-US" dirty="0"/>
              <a:t> obtained in lines 14–15 outputs the XML to a file</a:t>
            </a:r>
          </a:p>
          <a:p>
            <a:r>
              <a:rPr lang="en-US" dirty="0"/>
              <a:t>One statement writes the </a:t>
            </a:r>
            <a:r>
              <a:rPr lang="en-US" i="1" dirty="0"/>
              <a:t>entire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Accounts</a:t>
            </a:r>
            <a:r>
              <a:rPr lang="en-US" dirty="0"/>
              <a:t> object and all of the objects in its </a:t>
            </a:r>
            <a:r>
              <a:rPr lang="en-US" dirty="0">
                <a:latin typeface="Consolas" panose="020B0609020204030204" pitchFamily="49" charset="0"/>
              </a:rPr>
              <a:t>List&lt;Account&gt;</a:t>
            </a:r>
            <a:endParaRPr lang="en-US" dirty="0"/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04151-BE32-4310-880C-D79300E9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728119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804B-5116-48F5-84E5-F65E2656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15.5.1  </a:t>
            </a:r>
            <a:r>
              <a:rPr lang="en-US" dirty="0">
                <a:solidFill>
                  <a:srgbClr val="004DCC"/>
                </a:solidFill>
                <a:latin typeface="Calibri" panose="020F0502020204030204" pitchFamily="34" charset="0"/>
              </a:rPr>
              <a:t>Creating a Sequential File Using XML Serialization (cont.)</a:t>
            </a:r>
          </a:p>
        </p:txBody>
      </p:sp>
      <p:sp>
        <p:nvSpPr>
          <p:cNvPr id="64515" name="Text Placeholder 2">
            <a:extLst>
              <a:ext uri="{FF2B5EF4-FFF2-40B4-BE49-F238E27FC236}">
                <a16:creationId xmlns:a16="http://schemas.microsoft.com/office/drawing/2014/main" id="{09A991F0-CE43-45EF-B43C-6B4897657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81138"/>
            <a:ext cx="10972800" cy="4481512"/>
          </a:xfrm>
        </p:spPr>
        <p:txBody>
          <a:bodyPr/>
          <a:lstStyle/>
          <a:p>
            <a:r>
              <a:rPr lang="en-US" dirty="0"/>
              <a:t>Fig. 15.12 shows the contents of the file clients.xml. </a:t>
            </a:r>
          </a:p>
          <a:p>
            <a:r>
              <a:rPr lang="en-US" dirty="0"/>
              <a:t>Though you do not need to know XML to work with this example, note that the XML is human readable.</a:t>
            </a:r>
          </a:p>
          <a:p>
            <a:r>
              <a:rPr lang="en-US" dirty="0"/>
              <a:t> When JAXB serializes an object of a class, it uses the class’s name with a lowercase first letter as the corresponding XML element name, so the accounts element represents the Accounts object.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04151-BE32-4310-880C-D79300E9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899344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37">
            <a:extLst>
              <a:ext uri="{FF2B5EF4-FFF2-40B4-BE49-F238E27FC236}">
                <a16:creationId xmlns:a16="http://schemas.microsoft.com/office/drawing/2014/main" id="{8B22A3B5-2602-435C-A8B6-0C5737EF131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ACEAFF-6C58-4090-86DF-DF87A282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042298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38">
            <a:extLst>
              <a:ext uri="{FF2B5EF4-FFF2-40B4-BE49-F238E27FC236}">
                <a16:creationId xmlns:a16="http://schemas.microsoft.com/office/drawing/2014/main" id="{E55ED43E-10B7-4A44-BDAE-B6EAD1010C8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810305-D514-4EB6-97E5-CF4841ED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088764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804B-5116-48F5-84E5-F65E2656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15.5.1  </a:t>
            </a:r>
            <a:r>
              <a:rPr lang="en-US" dirty="0">
                <a:solidFill>
                  <a:srgbClr val="004DCC"/>
                </a:solidFill>
                <a:latin typeface="Calibri" panose="020F0502020204030204" pitchFamily="34" charset="0"/>
              </a:rPr>
              <a:t>Creating a Sequential File Using XML Serialization (cont.)</a:t>
            </a:r>
          </a:p>
        </p:txBody>
      </p:sp>
      <p:sp>
        <p:nvSpPr>
          <p:cNvPr id="64515" name="Text Placeholder 2">
            <a:extLst>
              <a:ext uri="{FF2B5EF4-FFF2-40B4-BE49-F238E27FC236}">
                <a16:creationId xmlns:a16="http://schemas.microsoft.com/office/drawing/2014/main" id="{09A991F0-CE43-45EF-B43C-6B4897657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81138"/>
            <a:ext cx="10972800" cy="4481512"/>
          </a:xfrm>
        </p:spPr>
        <p:txBody>
          <a:bodyPr/>
          <a:lstStyle/>
          <a:p>
            <a:r>
              <a:rPr lang="en-US" dirty="0"/>
              <a:t>Recall that line 9 in class </a:t>
            </a:r>
            <a:r>
              <a:rPr lang="en-US" dirty="0">
                <a:latin typeface="Consolas" panose="020B0609020204030204" pitchFamily="49" charset="0"/>
              </a:rPr>
              <a:t>Accounts</a:t>
            </a:r>
            <a:r>
              <a:rPr lang="en-US" dirty="0"/>
              <a:t> preceded the </a:t>
            </a:r>
            <a:r>
              <a:rPr lang="en-US" dirty="0">
                <a:latin typeface="Consolas" panose="020B0609020204030204" pitchFamily="49" charset="0"/>
              </a:rPr>
              <a:t>List&lt;Account&gt;</a:t>
            </a:r>
            <a:r>
              <a:rPr lang="en-US" dirty="0"/>
              <a:t> instance variable with the annotation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@</a:t>
            </a:r>
            <a:r>
              <a:rPr lang="en-US" dirty="0" err="1">
                <a:latin typeface="Consolas" panose="020B0609020204030204" pitchFamily="49" charset="0"/>
              </a:rPr>
              <a:t>XmlElement</a:t>
            </a:r>
            <a:r>
              <a:rPr lang="en-US" dirty="0">
                <a:latin typeface="Consolas" panose="020B0609020204030204" pitchFamily="49" charset="0"/>
              </a:rPr>
              <a:t>(name="account") </a:t>
            </a:r>
          </a:p>
          <a:p>
            <a:r>
              <a:rPr lang="en-US" dirty="0"/>
              <a:t>In addition to enabling </a:t>
            </a:r>
            <a:r>
              <a:rPr lang="en-US" dirty="0">
                <a:latin typeface="Consolas" panose="020B0609020204030204" pitchFamily="49" charset="0"/>
              </a:rPr>
              <a:t>JAXB</a:t>
            </a:r>
            <a:r>
              <a:rPr lang="en-US" dirty="0"/>
              <a:t> to serialize the instance variable, this annotation specifies the XML element name (</a:t>
            </a:r>
            <a:r>
              <a:rPr lang="en-US" dirty="0">
                <a:latin typeface="Consolas" panose="020B0609020204030204" pitchFamily="49" charset="0"/>
              </a:rPr>
              <a:t>"account"</a:t>
            </a:r>
            <a:r>
              <a:rPr lang="en-US" dirty="0"/>
              <a:t>) used to represent each of the </a:t>
            </a:r>
            <a:r>
              <a:rPr lang="en-US" dirty="0">
                <a:latin typeface="Consolas" panose="020B0609020204030204" pitchFamily="49" charset="0"/>
              </a:rPr>
              <a:t>List</a:t>
            </a:r>
            <a:r>
              <a:rPr lang="en-US" dirty="0"/>
              <a:t>’s </a:t>
            </a:r>
            <a:r>
              <a:rPr lang="en-US" dirty="0">
                <a:latin typeface="Consolas" panose="020B0609020204030204" pitchFamily="49" charset="0"/>
              </a:rPr>
              <a:t>Account</a:t>
            </a:r>
            <a:r>
              <a:rPr lang="en-US" dirty="0"/>
              <a:t> objects in the serialized output. </a:t>
            </a:r>
          </a:p>
          <a:p>
            <a:r>
              <a:rPr lang="en-US" dirty="0"/>
              <a:t>Many other aspects of JAXB XML serialization are customizable. For more details, see </a:t>
            </a:r>
          </a:p>
          <a:p>
            <a:pPr lvl="1"/>
            <a:r>
              <a:rPr lang="en-US" dirty="0">
                <a:hlinkClick r:id="rId3"/>
              </a:rPr>
              <a:t>https://docs.oracle.com/javase/tutorial/jaxb/intro/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04151-BE32-4310-880C-D79300E9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107801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804B-5116-48F5-84E5-F65E2656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15.5.2  </a:t>
            </a:r>
            <a:r>
              <a:rPr lang="en-US" dirty="0">
                <a:solidFill>
                  <a:srgbClr val="004DCC"/>
                </a:solidFill>
                <a:latin typeface="Calibri" panose="020F0502020204030204" pitchFamily="34" charset="0"/>
              </a:rPr>
              <a:t>Reading and </a:t>
            </a:r>
            <a:r>
              <a:rPr lang="en-US" dirty="0" err="1">
                <a:solidFill>
                  <a:srgbClr val="004DCC"/>
                </a:solidFill>
                <a:latin typeface="Calibri" panose="020F0502020204030204" pitchFamily="34" charset="0"/>
              </a:rPr>
              <a:t>Deserializing</a:t>
            </a:r>
            <a:r>
              <a:rPr lang="en-US" dirty="0">
                <a:solidFill>
                  <a:srgbClr val="004DCC"/>
                </a:solidFill>
                <a:latin typeface="Calibri" panose="020F0502020204030204" pitchFamily="34" charset="0"/>
              </a:rPr>
              <a:t> Data from a Sequential File</a:t>
            </a:r>
          </a:p>
        </p:txBody>
      </p:sp>
      <p:sp>
        <p:nvSpPr>
          <p:cNvPr id="64515" name="Text Placeholder 2">
            <a:extLst>
              <a:ext uri="{FF2B5EF4-FFF2-40B4-BE49-F238E27FC236}">
                <a16:creationId xmlns:a16="http://schemas.microsoft.com/office/drawing/2014/main" id="{09A991F0-CE43-45EF-B43C-6B48976576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section, we </a:t>
            </a:r>
            <a:r>
              <a:rPr lang="en-US" i="1" dirty="0"/>
              <a:t>read serialized data</a:t>
            </a:r>
            <a:r>
              <a:rPr lang="en-US" dirty="0"/>
              <a:t> from a file</a:t>
            </a:r>
          </a:p>
          <a:p>
            <a:r>
              <a:rPr lang="en-US" dirty="0"/>
              <a:t>Fig. 15.13 reads objects from the file, then displays the contents</a:t>
            </a:r>
          </a:p>
          <a:p>
            <a:r>
              <a:rPr lang="en-US" dirty="0"/>
              <a:t>The program opens the file for input by calling </a:t>
            </a:r>
            <a:r>
              <a:rPr lang="en-US" dirty="0">
                <a:latin typeface="Consolas" panose="020B0609020204030204" pitchFamily="49" charset="0"/>
              </a:rPr>
              <a:t>Files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static</a:t>
            </a:r>
            <a:r>
              <a:rPr lang="en-US" dirty="0"/>
              <a:t> method </a:t>
            </a:r>
            <a:r>
              <a:rPr lang="en-US" b="1" dirty="0" err="1">
                <a:latin typeface="Consolas" panose="020B0609020204030204" pitchFamily="49" charset="0"/>
              </a:rPr>
              <a:t>newBufferedReader</a:t>
            </a:r>
            <a:r>
              <a:rPr lang="en-US" dirty="0"/>
              <a:t>, which receives a </a:t>
            </a:r>
            <a:r>
              <a:rPr lang="en-US" dirty="0">
                <a:latin typeface="Consolas" panose="020B0609020204030204" pitchFamily="49" charset="0"/>
              </a:rPr>
              <a:t>Path</a:t>
            </a:r>
            <a:r>
              <a:rPr lang="en-US" dirty="0"/>
              <a:t> specifying the file to open and, if the file exists and no exceptions occur, returns a </a:t>
            </a:r>
            <a:r>
              <a:rPr lang="en-US" b="1" dirty="0">
                <a:latin typeface="Consolas" panose="020B0609020204030204" pitchFamily="49" charset="0"/>
              </a:rPr>
              <a:t>Buffered-Reader</a:t>
            </a:r>
            <a:r>
              <a:rPr lang="en-US" dirty="0"/>
              <a:t> for reading from the file.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04151-BE32-4310-880C-D79300E9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760993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39">
            <a:extLst>
              <a:ext uri="{FF2B5EF4-FFF2-40B4-BE49-F238E27FC236}">
                <a16:creationId xmlns:a16="http://schemas.microsoft.com/office/drawing/2014/main" id="{0D024D74-71FC-4741-89FA-D8A33A6CBBD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0"/>
            <a:ext cx="104409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41EDFF-8EBC-4FA7-8606-A5988EBE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2750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0502-341C-44F4-9BE5-055FF142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15.2  </a:t>
            </a:r>
            <a:r>
              <a:rPr lang="en-US" dirty="0">
                <a:solidFill>
                  <a:srgbClr val="004DCC"/>
                </a:solidFill>
                <a:latin typeface="Calibri" panose="020F0502020204030204" pitchFamily="34" charset="0"/>
              </a:rPr>
              <a:t>Files and Streams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00B07791-4E17-45B6-850B-296994D8B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Java views each file as a sequential </a:t>
            </a:r>
            <a:r>
              <a:rPr lang="en-US" altLang="en-US" b="1" dirty="0">
                <a:solidFill>
                  <a:srgbClr val="0000FF"/>
                </a:solidFill>
              </a:rPr>
              <a:t>stream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b="1" dirty="0">
                <a:solidFill>
                  <a:srgbClr val="0000FF"/>
                </a:solidFill>
              </a:rPr>
              <a:t>of bytes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(Fig. 15.1).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Every operating system provides a mechanism to determine the end of a file, such as an </a:t>
            </a:r>
            <a:r>
              <a:rPr lang="en-US" altLang="en-US" b="1" dirty="0">
                <a:solidFill>
                  <a:srgbClr val="0000FF"/>
                </a:solidFill>
              </a:rPr>
              <a:t>end-of-file marker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or a count of the total bytes in the file that is recorded in a system-maintained administrative data structure.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 Java program simply receives an indication from the operating system when it reaches the end of the stream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4D224-90C6-43E5-8469-C7CD60E7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054158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40">
            <a:extLst>
              <a:ext uri="{FF2B5EF4-FFF2-40B4-BE49-F238E27FC236}">
                <a16:creationId xmlns:a16="http://schemas.microsoft.com/office/drawing/2014/main" id="{EA6DA5FD-DD3B-437D-B5D1-50A949C3C62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0"/>
            <a:ext cx="99234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F368C8-2F69-4AF1-A16B-065DF301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633601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804B-5116-48F5-84E5-F65E2656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15.5.2  </a:t>
            </a:r>
            <a:r>
              <a:rPr lang="en-US" dirty="0">
                <a:solidFill>
                  <a:srgbClr val="004DCC"/>
                </a:solidFill>
                <a:latin typeface="Calibri" panose="020F0502020204030204" pitchFamily="34" charset="0"/>
              </a:rPr>
              <a:t>Reading and </a:t>
            </a:r>
            <a:r>
              <a:rPr lang="en-US" dirty="0" err="1">
                <a:solidFill>
                  <a:srgbClr val="004DCC"/>
                </a:solidFill>
                <a:latin typeface="Calibri" panose="020F0502020204030204" pitchFamily="34" charset="0"/>
              </a:rPr>
              <a:t>Deserializing</a:t>
            </a:r>
            <a:r>
              <a:rPr lang="en-US" dirty="0">
                <a:solidFill>
                  <a:srgbClr val="004DCC"/>
                </a:solidFill>
                <a:latin typeface="Calibri" panose="020F0502020204030204" pitchFamily="34" charset="0"/>
              </a:rPr>
              <a:t> Data from a Sequential File (cont.)</a:t>
            </a:r>
          </a:p>
        </p:txBody>
      </p:sp>
      <p:sp>
        <p:nvSpPr>
          <p:cNvPr id="64515" name="Text Placeholder 2">
            <a:extLst>
              <a:ext uri="{FF2B5EF4-FFF2-40B4-BE49-F238E27FC236}">
                <a16:creationId xmlns:a16="http://schemas.microsoft.com/office/drawing/2014/main" id="{09A991F0-CE43-45EF-B43C-6B48976576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JAXB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static</a:t>
            </a:r>
            <a:r>
              <a:rPr lang="en-US" dirty="0"/>
              <a:t> method </a:t>
            </a:r>
            <a:r>
              <a:rPr lang="en-US" b="1" dirty="0" err="1">
                <a:latin typeface="Consolas" panose="020B0609020204030204" pitchFamily="49" charset="0"/>
              </a:rPr>
              <a:t>unmarshal</a:t>
            </a:r>
            <a:r>
              <a:rPr lang="en-US" dirty="0"/>
              <a:t> reads the contents of </a:t>
            </a:r>
            <a:r>
              <a:rPr lang="en-US" dirty="0">
                <a:latin typeface="Consolas" panose="020B0609020204030204" pitchFamily="49" charset="0"/>
              </a:rPr>
              <a:t>clients.xml</a:t>
            </a:r>
            <a:r>
              <a:rPr lang="en-US" dirty="0"/>
              <a:t> and </a:t>
            </a:r>
            <a:r>
              <a:rPr lang="en-US" dirty="0" err="1"/>
              <a:t>convertw</a:t>
            </a:r>
            <a:r>
              <a:rPr lang="en-US" dirty="0"/>
              <a:t> the XML into an </a:t>
            </a:r>
            <a:r>
              <a:rPr lang="en-US" dirty="0">
                <a:latin typeface="Consolas" panose="020B0609020204030204" pitchFamily="49" charset="0"/>
              </a:rPr>
              <a:t>Accounts</a:t>
            </a:r>
            <a:r>
              <a:rPr lang="en-US" dirty="0"/>
              <a:t> object. </a:t>
            </a:r>
          </a:p>
          <a:p>
            <a:r>
              <a:rPr lang="en-US" dirty="0"/>
              <a:t>This overload of </a:t>
            </a:r>
            <a:r>
              <a:rPr lang="en-US" dirty="0" err="1">
                <a:latin typeface="Consolas" panose="020B0609020204030204" pitchFamily="49" charset="0"/>
              </a:rPr>
              <a:t>unmarshal</a:t>
            </a:r>
            <a:r>
              <a:rPr lang="en-US" dirty="0"/>
              <a:t> reads XML from a </a:t>
            </a:r>
            <a:r>
              <a:rPr lang="en-US" dirty="0">
                <a:latin typeface="Consolas" panose="020B0609020204030204" pitchFamily="49" charset="0"/>
              </a:rPr>
              <a:t>Reader</a:t>
            </a:r>
            <a:r>
              <a:rPr lang="en-US" dirty="0"/>
              <a:t> (package </a:t>
            </a:r>
            <a:r>
              <a:rPr lang="en-US" dirty="0">
                <a:latin typeface="Consolas" panose="020B0609020204030204" pitchFamily="49" charset="0"/>
              </a:rPr>
              <a:t>java.io</a:t>
            </a:r>
            <a:r>
              <a:rPr lang="en-US" dirty="0"/>
              <a:t>) and creates an object of the type specified as the second argument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BufferedReader</a:t>
            </a:r>
            <a:r>
              <a:rPr lang="en-US" dirty="0"/>
              <a:t> reads text from a file. </a:t>
            </a:r>
          </a:p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unmarshal</a:t>
            </a:r>
            <a:r>
              <a:rPr lang="en-US" dirty="0" err="1"/>
              <a:t>’s</a:t>
            </a:r>
            <a:r>
              <a:rPr lang="en-US" dirty="0"/>
              <a:t> second argument is </a:t>
            </a:r>
            <a:r>
              <a:rPr lang="en-US" dirty="0">
                <a:latin typeface="Consolas" panose="020B0609020204030204" pitchFamily="49" charset="0"/>
              </a:rPr>
              <a:t>a Class&lt;T&gt; </a:t>
            </a:r>
            <a:r>
              <a:rPr lang="en-US" dirty="0"/>
              <a:t>object (package </a:t>
            </a:r>
            <a:r>
              <a:rPr lang="en-US" dirty="0" err="1">
                <a:latin typeface="Consolas" panose="020B0609020204030204" pitchFamily="49" charset="0"/>
              </a:rPr>
              <a:t>java.lang</a:t>
            </a:r>
            <a:r>
              <a:rPr lang="en-US" dirty="0"/>
              <a:t>) representing the type of the object to create </a:t>
            </a:r>
          </a:p>
          <a:p>
            <a:r>
              <a:rPr lang="en-US" dirty="0"/>
              <a:t>The notation </a:t>
            </a:r>
            <a:r>
              <a:rPr lang="en-US" dirty="0" err="1">
                <a:latin typeface="Consolas" panose="020B0609020204030204" pitchFamily="49" charset="0"/>
              </a:rPr>
              <a:t>Accounts.class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is a Java compiler shorthand for 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new Class&lt;Accounts&gt;	</a:t>
            </a:r>
          </a:p>
          <a:p>
            <a:r>
              <a:rPr lang="en-US" dirty="0"/>
              <a:t>One statement reads the entire file and recreates the Accounts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04151-BE32-4310-880C-D79300E9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587862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804B-5116-48F5-84E5-F65E2656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15.6  </a:t>
            </a:r>
            <a:r>
              <a:rPr lang="en-US" dirty="0" err="1">
                <a:solidFill>
                  <a:srgbClr val="004DCC"/>
                </a:solidFill>
                <a:latin typeface="Calibri" panose="020F0502020204030204" pitchFamily="34" charset="0"/>
              </a:rPr>
              <a:t>FileChooser</a:t>
            </a:r>
            <a:r>
              <a:rPr lang="en-US" dirty="0">
                <a:solidFill>
                  <a:srgbClr val="004DCC"/>
                </a:solidFill>
                <a:latin typeface="Calibri" panose="020F0502020204030204" pitchFamily="34" charset="0"/>
              </a:rPr>
              <a:t> and </a:t>
            </a:r>
            <a:r>
              <a:rPr lang="en-US" dirty="0" err="1">
                <a:solidFill>
                  <a:srgbClr val="004DCC"/>
                </a:solidFill>
                <a:latin typeface="Calibri" panose="020F0502020204030204" pitchFamily="34" charset="0"/>
              </a:rPr>
              <a:t>DirectoryChooser</a:t>
            </a:r>
            <a:r>
              <a:rPr lang="en-US" dirty="0">
                <a:solidFill>
                  <a:srgbClr val="004DCC"/>
                </a:solidFill>
                <a:latin typeface="Calibri" panose="020F0502020204030204" pitchFamily="34" charset="0"/>
              </a:rPr>
              <a:t> Dialogs</a:t>
            </a:r>
          </a:p>
        </p:txBody>
      </p:sp>
      <p:sp>
        <p:nvSpPr>
          <p:cNvPr id="64515" name="Text Placeholder 2">
            <a:extLst>
              <a:ext uri="{FF2B5EF4-FFF2-40B4-BE49-F238E27FC236}">
                <a16:creationId xmlns:a16="http://schemas.microsoft.com/office/drawing/2014/main" id="{09A991F0-CE43-45EF-B43C-6B48976576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JavaFX classes </a:t>
            </a:r>
            <a:r>
              <a:rPr lang="en-US" b="1" dirty="0" err="1">
                <a:latin typeface="Consolas" panose="020B0609020204030204" pitchFamily="49" charset="0"/>
              </a:rPr>
              <a:t>FileChooser</a:t>
            </a:r>
            <a:r>
              <a:rPr lang="en-US" dirty="0"/>
              <a:t> and </a:t>
            </a:r>
            <a:r>
              <a:rPr lang="en-US" b="1" dirty="0" err="1">
                <a:latin typeface="Consolas" panose="020B0609020204030204" pitchFamily="49" charset="0"/>
              </a:rPr>
              <a:t>DirectoryChooser</a:t>
            </a:r>
            <a:r>
              <a:rPr lang="en-US" dirty="0"/>
              <a:t> (package </a:t>
            </a:r>
            <a:r>
              <a:rPr lang="en-US" dirty="0" err="1">
                <a:latin typeface="Consolas" panose="020B0609020204030204" pitchFamily="49" charset="0"/>
              </a:rPr>
              <a:t>javafx.stage</a:t>
            </a:r>
            <a:r>
              <a:rPr lang="en-US" dirty="0"/>
              <a:t>) display dialogs that enable the user to select a file or directory, respectively</a:t>
            </a:r>
          </a:p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FileChooserTest</a:t>
            </a:r>
            <a:r>
              <a:rPr lang="en-US" dirty="0"/>
              <a:t> (Fig. 15.14) launches the JavaFX application, using the same techniques you learned in Chapters 12–13</a:t>
            </a:r>
          </a:p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FileChooserTestController</a:t>
            </a:r>
            <a:r>
              <a:rPr lang="en-US" dirty="0"/>
              <a:t> (Fig. 15.15) responds to the </a:t>
            </a:r>
            <a:r>
              <a:rPr lang="en-US" dirty="0">
                <a:latin typeface="Consolas" panose="020B0609020204030204" pitchFamily="49" charset="0"/>
              </a:rPr>
              <a:t>Button</a:t>
            </a:r>
            <a:r>
              <a:rPr lang="en-US" dirty="0"/>
              <a:t>s’ events</a:t>
            </a:r>
          </a:p>
          <a:p>
            <a:r>
              <a:rPr lang="en-US" dirty="0"/>
              <a:t>Both event handlers call method </a:t>
            </a:r>
            <a:r>
              <a:rPr lang="en-US" dirty="0" err="1">
                <a:latin typeface="Consolas" panose="020B0609020204030204" pitchFamily="49" charset="0"/>
              </a:rPr>
              <a:t>analyzePath</a:t>
            </a:r>
            <a:r>
              <a:rPr lang="en-US" dirty="0"/>
              <a:t> (defined in lines 70–110) to determine whether a </a:t>
            </a:r>
            <a:r>
              <a:rPr lang="en-US" dirty="0">
                <a:latin typeface="Consolas" panose="020B0609020204030204" pitchFamily="49" charset="0"/>
              </a:rPr>
              <a:t>Path</a:t>
            </a:r>
            <a:r>
              <a:rPr lang="en-US" dirty="0"/>
              <a:t> is a file or directory, display information about the </a:t>
            </a:r>
            <a:r>
              <a:rPr lang="en-US" dirty="0">
                <a:latin typeface="Consolas" panose="020B0609020204030204" pitchFamily="49" charset="0"/>
              </a:rPr>
              <a:t>Path</a:t>
            </a:r>
            <a:r>
              <a:rPr lang="en-US" dirty="0"/>
              <a:t> and, if it’s a directory, list its contents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04151-BE32-4310-880C-D79300E9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488671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41">
            <a:extLst>
              <a:ext uri="{FF2B5EF4-FFF2-40B4-BE49-F238E27FC236}">
                <a16:creationId xmlns:a16="http://schemas.microsoft.com/office/drawing/2014/main" id="{DE675C79-2833-430D-AE6E-C1ACFA59733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D5AD9D-13A2-4F19-AD6C-B7EA05E67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125884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42">
            <a:extLst>
              <a:ext uri="{FF2B5EF4-FFF2-40B4-BE49-F238E27FC236}">
                <a16:creationId xmlns:a16="http://schemas.microsoft.com/office/drawing/2014/main" id="{F12151F0-574D-4A4A-8DC2-955DE3D6D5B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B1C928-2688-40B7-AA50-2C9D73069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966607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43">
            <a:extLst>
              <a:ext uri="{FF2B5EF4-FFF2-40B4-BE49-F238E27FC236}">
                <a16:creationId xmlns:a16="http://schemas.microsoft.com/office/drawing/2014/main" id="{203B1EF3-0E36-4988-AB21-A17A3594B54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27A82F-9F0E-4B64-A9BF-7DD154F0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430198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44">
            <a:extLst>
              <a:ext uri="{FF2B5EF4-FFF2-40B4-BE49-F238E27FC236}">
                <a16:creationId xmlns:a16="http://schemas.microsoft.com/office/drawing/2014/main" id="{3EB42450-7C91-4B84-8D8E-560ACB77752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CB2F2C-7A6D-40C8-86CB-1603C26F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935044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45">
            <a:extLst>
              <a:ext uri="{FF2B5EF4-FFF2-40B4-BE49-F238E27FC236}">
                <a16:creationId xmlns:a16="http://schemas.microsoft.com/office/drawing/2014/main" id="{3518BAF5-B7A5-4FBB-B00F-7F17C03AF4D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BEA176-8772-44D8-965D-00653946F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840438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46">
            <a:extLst>
              <a:ext uri="{FF2B5EF4-FFF2-40B4-BE49-F238E27FC236}">
                <a16:creationId xmlns:a16="http://schemas.microsoft.com/office/drawing/2014/main" id="{478616B2-477C-4D0E-AA21-5C8CBC665FD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06252C-F03F-47ED-97FF-F58C0F3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7945532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47">
            <a:extLst>
              <a:ext uri="{FF2B5EF4-FFF2-40B4-BE49-F238E27FC236}">
                <a16:creationId xmlns:a16="http://schemas.microsoft.com/office/drawing/2014/main" id="{96C3B058-56A5-4B94-A150-96449CF6FDF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A01147-2812-4C57-8419-10DD089D0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08707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06">
            <a:extLst>
              <a:ext uri="{FF2B5EF4-FFF2-40B4-BE49-F238E27FC236}">
                <a16:creationId xmlns:a16="http://schemas.microsoft.com/office/drawing/2014/main" id="{D5BC6F86-5249-4519-A96D-0D166FE8623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4050"/>
            <a:ext cx="12192000" cy="30083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42EA08-BADB-4570-9755-A019DB86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086471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48">
            <a:extLst>
              <a:ext uri="{FF2B5EF4-FFF2-40B4-BE49-F238E27FC236}">
                <a16:creationId xmlns:a16="http://schemas.microsoft.com/office/drawing/2014/main" id="{68AFF388-23A0-49E7-B6AF-6BC530D5027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0"/>
            <a:ext cx="1139031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7DEE8A-49EB-47CC-B14C-786507F7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385468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49">
            <a:extLst>
              <a:ext uri="{FF2B5EF4-FFF2-40B4-BE49-F238E27FC236}">
                <a16:creationId xmlns:a16="http://schemas.microsoft.com/office/drawing/2014/main" id="{36597844-851F-49B9-861A-D0F4565D15A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" y="0"/>
            <a:ext cx="120269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41FBFE-64FA-49EA-9015-F6A68E9E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0596167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50">
            <a:extLst>
              <a:ext uri="{FF2B5EF4-FFF2-40B4-BE49-F238E27FC236}">
                <a16:creationId xmlns:a16="http://schemas.microsoft.com/office/drawing/2014/main" id="{5C83D326-B406-4E53-B7F0-421F7BB3A4B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8" y="0"/>
            <a:ext cx="1153953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00B2B4-027B-45E7-B7BF-0F40D149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554890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51">
            <a:extLst>
              <a:ext uri="{FF2B5EF4-FFF2-40B4-BE49-F238E27FC236}">
                <a16:creationId xmlns:a16="http://schemas.microsoft.com/office/drawing/2014/main" id="{1B1C2841-A796-4C6D-9D30-4985EAFC2AA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" y="0"/>
            <a:ext cx="1204595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BB4104-AE87-4B61-98B5-90903968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413940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52">
            <a:extLst>
              <a:ext uri="{FF2B5EF4-FFF2-40B4-BE49-F238E27FC236}">
                <a16:creationId xmlns:a16="http://schemas.microsoft.com/office/drawing/2014/main" id="{C66E6FD3-3622-49F3-9EFD-083319731DB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0"/>
            <a:ext cx="115062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B56D61-4B9C-47FA-9329-5C8A44FD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801639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804B-5116-48F5-84E5-F65E2656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15.6  </a:t>
            </a:r>
            <a:r>
              <a:rPr lang="en-US" dirty="0" err="1">
                <a:solidFill>
                  <a:srgbClr val="004DCC"/>
                </a:solidFill>
                <a:latin typeface="Calibri" panose="020F0502020204030204" pitchFamily="34" charset="0"/>
              </a:rPr>
              <a:t>FileChooser</a:t>
            </a:r>
            <a:r>
              <a:rPr lang="en-US" dirty="0">
                <a:solidFill>
                  <a:srgbClr val="004DCC"/>
                </a:solidFill>
                <a:latin typeface="Calibri" panose="020F0502020204030204" pitchFamily="34" charset="0"/>
              </a:rPr>
              <a:t> and </a:t>
            </a:r>
            <a:r>
              <a:rPr lang="en-US" dirty="0" err="1">
                <a:solidFill>
                  <a:srgbClr val="004DCC"/>
                </a:solidFill>
                <a:latin typeface="Calibri" panose="020F0502020204030204" pitchFamily="34" charset="0"/>
              </a:rPr>
              <a:t>DirectoryChooser</a:t>
            </a:r>
            <a:r>
              <a:rPr lang="en-US" dirty="0">
                <a:solidFill>
                  <a:srgbClr val="004DCC"/>
                </a:solidFill>
                <a:latin typeface="Calibri" panose="020F0502020204030204" pitchFamily="34" charset="0"/>
              </a:rPr>
              <a:t> Dialogs (cont.)</a:t>
            </a:r>
          </a:p>
        </p:txBody>
      </p:sp>
      <p:sp>
        <p:nvSpPr>
          <p:cNvPr id="64515" name="Text Placeholder 2">
            <a:extLst>
              <a:ext uri="{FF2B5EF4-FFF2-40B4-BE49-F238E27FC236}">
                <a16:creationId xmlns:a16="http://schemas.microsoft.com/office/drawing/2014/main" id="{09A991F0-CE43-45EF-B43C-6B48976576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dirty="0"/>
              <a:t>Method </a:t>
            </a:r>
            <a:r>
              <a:rPr lang="en-US" b="1" i="1" dirty="0" err="1">
                <a:latin typeface="Consolas" panose="020B0609020204030204" pitchFamily="49" charset="0"/>
              </a:rPr>
              <a:t>selectFileButtonPressed</a:t>
            </a:r>
            <a:endParaRPr lang="en-US" b="1" i="1" dirty="0">
              <a:latin typeface="Consolas" panose="020B0609020204030204" pitchFamily="49" charset="0"/>
            </a:endParaRPr>
          </a:p>
          <a:p>
            <a:r>
              <a:rPr lang="en-US" dirty="0"/>
              <a:t>Creates, configures and displays a </a:t>
            </a:r>
            <a:r>
              <a:rPr lang="en-US" dirty="0" err="1">
                <a:latin typeface="Consolas" panose="020B0609020204030204" pitchFamily="49" charset="0"/>
              </a:rPr>
              <a:t>FileChooser</a:t>
            </a:r>
            <a:r>
              <a:rPr lang="en-US" dirty="0"/>
              <a:t>. </a:t>
            </a:r>
          </a:p>
          <a:p>
            <a:r>
              <a:rPr lang="en-US" dirty="0"/>
              <a:t>Line 28 sets the text displayed in the </a:t>
            </a:r>
            <a:r>
              <a:rPr lang="en-US" dirty="0" err="1">
                <a:latin typeface="Consolas" panose="020B0609020204030204" pitchFamily="49" charset="0"/>
              </a:rPr>
              <a:t>FileChooser</a:t>
            </a:r>
            <a:r>
              <a:rPr lang="en-US" dirty="0" err="1"/>
              <a:t>’s</a:t>
            </a:r>
            <a:r>
              <a:rPr lang="en-US" dirty="0"/>
              <a:t> title bar. </a:t>
            </a:r>
          </a:p>
          <a:p>
            <a:r>
              <a:rPr lang="en-US" dirty="0"/>
              <a:t>Line 31 specifies the initial directory that should be opened when the </a:t>
            </a:r>
            <a:r>
              <a:rPr lang="en-US" dirty="0" err="1">
                <a:latin typeface="Consolas" panose="020B0609020204030204" pitchFamily="49" charset="0"/>
              </a:rPr>
              <a:t>FileChooser</a:t>
            </a:r>
            <a:r>
              <a:rPr lang="en-US" dirty="0"/>
              <a:t> is displayed. </a:t>
            </a:r>
          </a:p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setInitialDirectory</a:t>
            </a:r>
            <a:r>
              <a:rPr lang="en-US" dirty="0"/>
              <a:t> receives a </a:t>
            </a:r>
            <a:r>
              <a:rPr lang="en-US" dirty="0">
                <a:latin typeface="Consolas" panose="020B0609020204030204" pitchFamily="49" charset="0"/>
              </a:rPr>
              <a:t>File</a:t>
            </a:r>
            <a:r>
              <a:rPr lang="en-US" dirty="0"/>
              <a:t> object representing the directory’s location—"." represents the current folder from which the app was launched.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04151-BE32-4310-880C-D79300E9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749269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804B-5116-48F5-84E5-F65E2656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15.6  </a:t>
            </a:r>
            <a:r>
              <a:rPr lang="en-US" dirty="0" err="1">
                <a:solidFill>
                  <a:srgbClr val="004DCC"/>
                </a:solidFill>
                <a:latin typeface="Calibri" panose="020F0502020204030204" pitchFamily="34" charset="0"/>
              </a:rPr>
              <a:t>FileChooser</a:t>
            </a:r>
            <a:r>
              <a:rPr lang="en-US" dirty="0">
                <a:solidFill>
                  <a:srgbClr val="004DCC"/>
                </a:solidFill>
                <a:latin typeface="Calibri" panose="020F0502020204030204" pitchFamily="34" charset="0"/>
              </a:rPr>
              <a:t> and </a:t>
            </a:r>
            <a:r>
              <a:rPr lang="en-US" dirty="0" err="1">
                <a:solidFill>
                  <a:srgbClr val="004DCC"/>
                </a:solidFill>
                <a:latin typeface="Calibri" panose="020F0502020204030204" pitchFamily="34" charset="0"/>
              </a:rPr>
              <a:t>DirectoryChooser</a:t>
            </a:r>
            <a:r>
              <a:rPr lang="en-US" dirty="0">
                <a:solidFill>
                  <a:srgbClr val="004DCC"/>
                </a:solidFill>
                <a:latin typeface="Calibri" panose="020F0502020204030204" pitchFamily="34" charset="0"/>
              </a:rPr>
              <a:t> Dialogs (cont.)</a:t>
            </a:r>
          </a:p>
        </p:txBody>
      </p:sp>
      <p:sp>
        <p:nvSpPr>
          <p:cNvPr id="64515" name="Text Placeholder 2">
            <a:extLst>
              <a:ext uri="{FF2B5EF4-FFF2-40B4-BE49-F238E27FC236}">
                <a16:creationId xmlns:a16="http://schemas.microsoft.com/office/drawing/2014/main" id="{09A991F0-CE43-45EF-B43C-6B48976576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dirty="0"/>
              <a:t>Method </a:t>
            </a:r>
            <a:r>
              <a:rPr lang="en-US" b="1" i="1" dirty="0" err="1">
                <a:latin typeface="Consolas" panose="020B0609020204030204" pitchFamily="49" charset="0"/>
              </a:rPr>
              <a:t>selectFileButtonPressed</a:t>
            </a:r>
            <a:endParaRPr lang="en-US" b="1" i="1" dirty="0">
              <a:latin typeface="Consolas" panose="020B0609020204030204" pitchFamily="49" charset="0"/>
            </a:endParaRPr>
          </a:p>
          <a:p>
            <a:r>
              <a:rPr lang="en-US" dirty="0"/>
              <a:t>Lines 34–35 display the </a:t>
            </a:r>
            <a:r>
              <a:rPr lang="en-US" dirty="0" err="1">
                <a:latin typeface="Consolas" panose="020B0609020204030204" pitchFamily="49" charset="0"/>
              </a:rPr>
              <a:t>FileChooser</a:t>
            </a:r>
            <a:r>
              <a:rPr lang="en-US" dirty="0"/>
              <a:t> by calling its </a:t>
            </a:r>
            <a:r>
              <a:rPr lang="en-US" b="1" dirty="0" err="1">
                <a:latin typeface="Consolas" panose="020B0609020204030204" pitchFamily="49" charset="0"/>
              </a:rPr>
              <a:t>showOpenDialog</a:t>
            </a:r>
            <a:r>
              <a:rPr lang="en-US" dirty="0"/>
              <a:t> method to display a dialog with an </a:t>
            </a:r>
            <a:r>
              <a:rPr lang="en-US" b="1" dirty="0"/>
              <a:t>Open</a:t>
            </a:r>
            <a:r>
              <a:rPr lang="en-US" dirty="0"/>
              <a:t> button for opening a file. </a:t>
            </a:r>
          </a:p>
          <a:p>
            <a:pPr lvl="1"/>
            <a:r>
              <a:rPr lang="en-US" dirty="0"/>
              <a:t>There’s also a </a:t>
            </a:r>
            <a:r>
              <a:rPr lang="en-US" b="1" dirty="0" err="1">
                <a:latin typeface="Consolas" panose="020B0609020204030204" pitchFamily="49" charset="0"/>
              </a:rPr>
              <a:t>showSaveDialog</a:t>
            </a:r>
            <a:r>
              <a:rPr lang="en-US" dirty="0"/>
              <a:t> method that displays a dialog with a </a:t>
            </a:r>
            <a:r>
              <a:rPr lang="en-US" b="1" dirty="0"/>
              <a:t>Save</a:t>
            </a:r>
            <a:r>
              <a:rPr lang="en-US" dirty="0"/>
              <a:t> button for saving a file. </a:t>
            </a:r>
          </a:p>
          <a:p>
            <a:r>
              <a:rPr lang="en-US" dirty="0"/>
              <a:t>This method receives as its argument a reference to the app’s Window. </a:t>
            </a:r>
          </a:p>
          <a:p>
            <a:pPr lvl="1"/>
            <a:r>
              <a:rPr lang="en-US" dirty="0"/>
              <a:t>A non-null argument makes the </a:t>
            </a:r>
            <a:r>
              <a:rPr lang="en-US" dirty="0" err="1">
                <a:latin typeface="Consolas" panose="020B0609020204030204" pitchFamily="49" charset="0"/>
              </a:rPr>
              <a:t>FileChooser</a:t>
            </a:r>
            <a:r>
              <a:rPr lang="en-US" dirty="0"/>
              <a:t> a modal dialog that prevents the user from interacting with the rest of the app until the dialog is dismissed—when the user selects a file or clicks Cancel.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04151-BE32-4310-880C-D79300E9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197796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804B-5116-48F5-84E5-F65E2656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15.6  </a:t>
            </a:r>
            <a:r>
              <a:rPr lang="en-US" dirty="0" err="1">
                <a:solidFill>
                  <a:srgbClr val="004DCC"/>
                </a:solidFill>
                <a:latin typeface="Calibri" panose="020F0502020204030204" pitchFamily="34" charset="0"/>
              </a:rPr>
              <a:t>FileChooser</a:t>
            </a:r>
            <a:r>
              <a:rPr lang="en-US" dirty="0">
                <a:solidFill>
                  <a:srgbClr val="004DCC"/>
                </a:solidFill>
                <a:latin typeface="Calibri" panose="020F0502020204030204" pitchFamily="34" charset="0"/>
              </a:rPr>
              <a:t> and </a:t>
            </a:r>
            <a:r>
              <a:rPr lang="en-US" dirty="0" err="1">
                <a:solidFill>
                  <a:srgbClr val="004DCC"/>
                </a:solidFill>
                <a:latin typeface="Calibri" panose="020F0502020204030204" pitchFamily="34" charset="0"/>
              </a:rPr>
              <a:t>DirectoryChooser</a:t>
            </a:r>
            <a:r>
              <a:rPr lang="en-US" dirty="0">
                <a:solidFill>
                  <a:srgbClr val="004DCC"/>
                </a:solidFill>
                <a:latin typeface="Calibri" panose="020F0502020204030204" pitchFamily="34" charset="0"/>
              </a:rPr>
              <a:t> Dialogs (cont.)</a:t>
            </a:r>
          </a:p>
        </p:txBody>
      </p:sp>
      <p:sp>
        <p:nvSpPr>
          <p:cNvPr id="64515" name="Text Placeholder 2">
            <a:extLst>
              <a:ext uri="{FF2B5EF4-FFF2-40B4-BE49-F238E27FC236}">
                <a16:creationId xmlns:a16="http://schemas.microsoft.com/office/drawing/2014/main" id="{09A991F0-CE43-45EF-B43C-6B48976576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dirty="0"/>
              <a:t>Method </a:t>
            </a:r>
            <a:r>
              <a:rPr lang="en-US" b="1" i="1" dirty="0" err="1">
                <a:latin typeface="Consolas" panose="020B0609020204030204" pitchFamily="49" charset="0"/>
              </a:rPr>
              <a:t>selectFileButtonPressed</a:t>
            </a:r>
            <a:endParaRPr lang="en-US" b="1" i="1" dirty="0">
              <a:latin typeface="Consolas" panose="020B0609020204030204" pitchFamily="49" charset="0"/>
            </a:endParaRPr>
          </a:p>
          <a:p>
            <a:r>
              <a:rPr lang="en-US" dirty="0"/>
              <a:t>To obtain the app’s </a:t>
            </a:r>
            <a:r>
              <a:rPr lang="en-US" dirty="0">
                <a:latin typeface="Consolas" panose="020B0609020204030204" pitchFamily="49" charset="0"/>
              </a:rPr>
              <a:t>Window</a:t>
            </a:r>
            <a:r>
              <a:rPr lang="en-US" dirty="0"/>
              <a:t>, we use the </a:t>
            </a:r>
            <a:r>
              <a:rPr lang="en-US" dirty="0" err="1">
                <a:latin typeface="Consolas" panose="020B0609020204030204" pitchFamily="49" charset="0"/>
              </a:rPr>
              <a:t>borderPane</a:t>
            </a:r>
            <a:r>
              <a:rPr lang="en-US" dirty="0" err="1"/>
              <a:t>’s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getScene</a:t>
            </a:r>
            <a:r>
              <a:rPr lang="en-US" dirty="0"/>
              <a:t> method to get a reference to its parent </a:t>
            </a:r>
            <a:r>
              <a:rPr lang="en-US" dirty="0">
                <a:latin typeface="Consolas" panose="020B0609020204030204" pitchFamily="49" charset="0"/>
              </a:rPr>
              <a:t>Scene</a:t>
            </a:r>
            <a:r>
              <a:rPr lang="en-US" dirty="0"/>
              <a:t>, then </a:t>
            </a:r>
            <a:r>
              <a:rPr lang="en-US" dirty="0">
                <a:latin typeface="Consolas" panose="020B0609020204030204" pitchFamily="49" charset="0"/>
              </a:rPr>
              <a:t>Scene</a:t>
            </a:r>
            <a:r>
              <a:rPr lang="en-US" dirty="0"/>
              <a:t>’s </a:t>
            </a:r>
            <a:r>
              <a:rPr lang="en-US" dirty="0" err="1">
                <a:latin typeface="Consolas" panose="020B0609020204030204" pitchFamily="49" charset="0"/>
              </a:rPr>
              <a:t>getWindow</a:t>
            </a:r>
            <a:r>
              <a:rPr lang="en-US" dirty="0"/>
              <a:t> method to get a reference to the </a:t>
            </a:r>
            <a:r>
              <a:rPr lang="en-US" dirty="0">
                <a:latin typeface="Consolas" panose="020B0609020204030204" pitchFamily="49" charset="0"/>
              </a:rPr>
              <a:t>Window</a:t>
            </a:r>
            <a:r>
              <a:rPr lang="en-US" dirty="0"/>
              <a:t> </a:t>
            </a:r>
          </a:p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showOpenDialog</a:t>
            </a:r>
            <a:r>
              <a:rPr lang="en-US" dirty="0"/>
              <a:t> returns a </a:t>
            </a:r>
            <a:r>
              <a:rPr lang="en-US" dirty="0">
                <a:latin typeface="Consolas" panose="020B0609020204030204" pitchFamily="49" charset="0"/>
              </a:rPr>
              <a:t>File</a:t>
            </a:r>
            <a:r>
              <a:rPr lang="en-US" dirty="0"/>
              <a:t> representing the selected file’s location, or </a:t>
            </a:r>
            <a:r>
              <a:rPr lang="en-US" dirty="0">
                <a:latin typeface="Consolas" panose="020B0609020204030204" pitchFamily="49" charset="0"/>
              </a:rPr>
              <a:t>null</a:t>
            </a:r>
            <a:r>
              <a:rPr lang="en-US" dirty="0"/>
              <a:t> if the user clicks the </a:t>
            </a:r>
            <a:r>
              <a:rPr lang="en-US" b="1" dirty="0"/>
              <a:t>Cancel</a:t>
            </a:r>
            <a:r>
              <a:rPr lang="en-US" dirty="0"/>
              <a:t> button.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04151-BE32-4310-880C-D79300E9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5321944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804B-5116-48F5-84E5-F65E2656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15.6  </a:t>
            </a:r>
            <a:r>
              <a:rPr lang="en-US" dirty="0" err="1">
                <a:solidFill>
                  <a:srgbClr val="004DCC"/>
                </a:solidFill>
                <a:latin typeface="Calibri" panose="020F0502020204030204" pitchFamily="34" charset="0"/>
              </a:rPr>
              <a:t>FileChooser</a:t>
            </a:r>
            <a:r>
              <a:rPr lang="en-US" dirty="0">
                <a:solidFill>
                  <a:srgbClr val="004DCC"/>
                </a:solidFill>
                <a:latin typeface="Calibri" panose="020F0502020204030204" pitchFamily="34" charset="0"/>
              </a:rPr>
              <a:t> and </a:t>
            </a:r>
            <a:r>
              <a:rPr lang="en-US" dirty="0" err="1">
                <a:solidFill>
                  <a:srgbClr val="004DCC"/>
                </a:solidFill>
                <a:latin typeface="Calibri" panose="020F0502020204030204" pitchFamily="34" charset="0"/>
              </a:rPr>
              <a:t>DirectoryChooser</a:t>
            </a:r>
            <a:r>
              <a:rPr lang="en-US" dirty="0">
                <a:solidFill>
                  <a:srgbClr val="004DCC"/>
                </a:solidFill>
                <a:latin typeface="Calibri" panose="020F0502020204030204" pitchFamily="34" charset="0"/>
              </a:rPr>
              <a:t> Dialogs (cont.)</a:t>
            </a:r>
          </a:p>
        </p:txBody>
      </p:sp>
      <p:sp>
        <p:nvSpPr>
          <p:cNvPr id="64515" name="Text Placeholder 2">
            <a:extLst>
              <a:ext uri="{FF2B5EF4-FFF2-40B4-BE49-F238E27FC236}">
                <a16:creationId xmlns:a16="http://schemas.microsoft.com/office/drawing/2014/main" id="{09A991F0-CE43-45EF-B43C-6B48976576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dirty="0"/>
              <a:t>Method </a:t>
            </a:r>
            <a:r>
              <a:rPr lang="en-US" b="1" i="1" dirty="0" err="1"/>
              <a:t>selectDirectoryButtonPressed</a:t>
            </a:r>
            <a:endParaRPr lang="en-US" b="1" i="1" dirty="0"/>
          </a:p>
          <a:p>
            <a:r>
              <a:rPr lang="en-US" dirty="0"/>
              <a:t>Creates, configures and displays a </a:t>
            </a:r>
            <a:r>
              <a:rPr lang="en-US" dirty="0" err="1">
                <a:latin typeface="Consolas" panose="020B0609020204030204" pitchFamily="49" charset="0"/>
              </a:rPr>
              <a:t>DirectoryChooser</a:t>
            </a:r>
            <a:r>
              <a:rPr lang="en-US" dirty="0"/>
              <a:t>.</a:t>
            </a:r>
          </a:p>
          <a:p>
            <a:r>
              <a:rPr lang="en-US" dirty="0" err="1">
                <a:latin typeface="Consolas" panose="020B0609020204030204" pitchFamily="49" charset="0"/>
              </a:rPr>
              <a:t>DirectoryChooser</a:t>
            </a:r>
            <a:r>
              <a:rPr lang="en-US" dirty="0"/>
              <a:t> method </a:t>
            </a:r>
            <a:r>
              <a:rPr lang="en-US" b="1" dirty="0" err="1">
                <a:latin typeface="Consolas" panose="020B0609020204030204" pitchFamily="49" charset="0"/>
              </a:rPr>
              <a:t>showDialog</a:t>
            </a:r>
            <a:r>
              <a:rPr lang="en-US" dirty="0"/>
              <a:t> to display the dialog—there are not separate open and save dialogs for selecting folders. </a:t>
            </a:r>
          </a:p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showDialog</a:t>
            </a:r>
            <a:r>
              <a:rPr lang="en-US" dirty="0"/>
              <a:t> returns a </a:t>
            </a:r>
            <a:r>
              <a:rPr lang="en-US" dirty="0">
                <a:latin typeface="Consolas" panose="020B0609020204030204" pitchFamily="49" charset="0"/>
              </a:rPr>
              <a:t>File</a:t>
            </a:r>
            <a:r>
              <a:rPr lang="en-US" dirty="0"/>
              <a:t> representing the location of the selected directory, or </a:t>
            </a:r>
            <a:r>
              <a:rPr lang="en-US" dirty="0">
                <a:latin typeface="Consolas" panose="020B0609020204030204" pitchFamily="49" charset="0"/>
              </a:rPr>
              <a:t>null</a:t>
            </a:r>
            <a:r>
              <a:rPr lang="en-US" dirty="0"/>
              <a:t> if the user clicks </a:t>
            </a:r>
            <a:r>
              <a:rPr lang="en-US" b="1" dirty="0"/>
              <a:t>Cancel</a:t>
            </a:r>
            <a:r>
              <a:rPr lang="en-US" dirty="0"/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04151-BE32-4310-880C-D79300E9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6772755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B84A-E065-4D06-9724-BC22A049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15.7  </a:t>
            </a:r>
            <a:r>
              <a:rPr lang="en-US" dirty="0">
                <a:solidFill>
                  <a:srgbClr val="004DCC"/>
                </a:solidFill>
                <a:latin typeface="Calibri" panose="020F0502020204030204" pitchFamily="34" charset="0"/>
              </a:rPr>
              <a:t>(Optional) Additional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java.io</a:t>
            </a:r>
            <a:r>
              <a:rPr lang="en-US" dirty="0">
                <a:solidFill>
                  <a:srgbClr val="004DCC"/>
                </a:solidFill>
                <a:latin typeface="Calibri" panose="020F0502020204030204" pitchFamily="34" charset="0"/>
              </a:rPr>
              <a:t> Classes</a:t>
            </a:r>
          </a:p>
        </p:txBody>
      </p:sp>
      <p:sp>
        <p:nvSpPr>
          <p:cNvPr id="96259" name="Text Placeholder 2">
            <a:extLst>
              <a:ext uri="{FF2B5EF4-FFF2-40B4-BE49-F238E27FC236}">
                <a16:creationId xmlns:a16="http://schemas.microsoft.com/office/drawing/2014/main" id="{BAF680B6-4C85-4C01-8530-1844C5DA3E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This section overviews additional interfaces and classes (from package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java.io</a:t>
            </a:r>
            <a:r>
              <a:rPr lang="en-US" altLang="en-US" dirty="0">
                <a:solidFill>
                  <a:srgbClr val="000000"/>
                </a:solidFill>
              </a:rPr>
              <a:t>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726EA-897A-4469-B5A5-CB671113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69703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FCAA-5DD1-4DDF-9AAA-DD2DBA64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15.2  </a:t>
            </a:r>
            <a:r>
              <a:rPr lang="en-US" dirty="0">
                <a:solidFill>
                  <a:srgbClr val="004DCC"/>
                </a:solidFill>
                <a:latin typeface="Calibri" panose="020F0502020204030204" pitchFamily="34" charset="0"/>
              </a:rPr>
              <a:t>Files and Streams (cont.)</a:t>
            </a:r>
          </a:p>
        </p:txBody>
      </p:sp>
      <p:sp>
        <p:nvSpPr>
          <p:cNvPr id="16387" name="Text Placeholder 2">
            <a:extLst>
              <a:ext uri="{FF2B5EF4-FFF2-40B4-BE49-F238E27FC236}">
                <a16:creationId xmlns:a16="http://schemas.microsoft.com/office/drawing/2014/main" id="{DD4E2D8C-EF22-4E97-B4C6-44482EDA2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File streams can be used to input and output data as bytes or characters.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b="1" dirty="0">
                <a:solidFill>
                  <a:srgbClr val="0000FF"/>
                </a:solidFill>
              </a:rPr>
              <a:t>Byte-based streams</a:t>
            </a:r>
            <a:r>
              <a:rPr lang="en-US" altLang="en-US" sz="2100" dirty="0">
                <a:solidFill>
                  <a:srgbClr val="000000"/>
                </a:solidFill>
              </a:rPr>
              <a:t> output and input data in its </a:t>
            </a:r>
            <a:r>
              <a:rPr lang="en-US" altLang="en-US" sz="2100" i="1" dirty="0">
                <a:solidFill>
                  <a:srgbClr val="000000"/>
                </a:solidFill>
              </a:rPr>
              <a:t>binary</a:t>
            </a:r>
            <a:r>
              <a:rPr lang="en-US" altLang="en-US" sz="2100" dirty="0">
                <a:solidFill>
                  <a:srgbClr val="000000"/>
                </a:solidFill>
              </a:rPr>
              <a:t> format—a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2100" dirty="0">
                <a:solidFill>
                  <a:srgbClr val="000000"/>
                </a:solidFill>
              </a:rPr>
              <a:t> is two bytes, an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100" dirty="0">
                <a:solidFill>
                  <a:srgbClr val="000000"/>
                </a:solidFill>
              </a:rPr>
              <a:t> is four bytes, a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2100" dirty="0">
                <a:solidFill>
                  <a:srgbClr val="000000"/>
                </a:solidFill>
              </a:rPr>
              <a:t> is eight bytes,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b="1" dirty="0">
                <a:solidFill>
                  <a:srgbClr val="0000FF"/>
                </a:solidFill>
              </a:rPr>
              <a:t>Character-based streams</a:t>
            </a:r>
            <a:r>
              <a:rPr lang="en-US" altLang="en-US" sz="2100" dirty="0">
                <a:solidFill>
                  <a:srgbClr val="000000"/>
                </a:solidFill>
              </a:rPr>
              <a:t> output and input data as a </a:t>
            </a:r>
            <a:r>
              <a:rPr lang="en-US" altLang="en-US" sz="2100" i="1" dirty="0">
                <a:solidFill>
                  <a:srgbClr val="000000"/>
                </a:solidFill>
              </a:rPr>
              <a:t>sequence of characters </a:t>
            </a:r>
            <a:r>
              <a:rPr lang="en-US" altLang="en-US" sz="2100" dirty="0">
                <a:solidFill>
                  <a:srgbClr val="000000"/>
                </a:solidFill>
              </a:rPr>
              <a:t>in which every character is two bytes—the number of bytes for a given value depends on the number of characters in that value.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Files created using byte-based streams are referred to as </a:t>
            </a:r>
            <a:r>
              <a:rPr lang="en-US" altLang="en-US" sz="2500" b="1" dirty="0">
                <a:solidFill>
                  <a:srgbClr val="0000FF"/>
                </a:solidFill>
              </a:rPr>
              <a:t>binary files</a:t>
            </a:r>
            <a:r>
              <a:rPr lang="en-US" altLang="en-US" sz="2500" b="1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Files created using character-based streams are referred to as </a:t>
            </a:r>
            <a:r>
              <a:rPr lang="en-US" altLang="en-US" sz="2500" b="1" dirty="0">
                <a:solidFill>
                  <a:srgbClr val="0000FF"/>
                </a:solidFill>
              </a:rPr>
              <a:t>text files</a:t>
            </a:r>
            <a:r>
              <a:rPr lang="en-US" altLang="en-US" sz="2500" b="1" dirty="0">
                <a:solidFill>
                  <a:srgbClr val="000000"/>
                </a:solidFill>
              </a:rPr>
              <a:t>. </a:t>
            </a:r>
            <a:r>
              <a:rPr lang="en-US" altLang="en-US" sz="2500" dirty="0">
                <a:solidFill>
                  <a:srgbClr val="000000"/>
                </a:solidFill>
              </a:rPr>
              <a:t>Text files can be read by text editors.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Binary files are read by programs that understand the specific content of the file and the ordering of that content.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21BFC-00EF-414E-8D7C-8A51C2BE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500589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CF7B-1D4A-4911-8F69-AD9FDC08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15.7.1 Interfaces and Classes for Byte-Based Input and Output</a:t>
            </a:r>
          </a:p>
        </p:txBody>
      </p:sp>
      <p:sp>
        <p:nvSpPr>
          <p:cNvPr id="97283" name="Text Placeholder 2">
            <a:extLst>
              <a:ext uri="{FF2B5EF4-FFF2-40B4-BE49-F238E27FC236}">
                <a16:creationId xmlns:a16="http://schemas.microsoft.com/office/drawing/2014/main" id="{719CD497-D9D5-49B6-9B51-DD5A96AA34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InputStream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and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OutputStream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are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abstract</a:t>
            </a:r>
            <a:r>
              <a:rPr lang="en-US" altLang="en-US" dirty="0">
                <a:solidFill>
                  <a:srgbClr val="000000"/>
                </a:solidFill>
              </a:rPr>
              <a:t> classes that declare methods for performing byte-based input and output, respectively.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solidFill>
                  <a:srgbClr val="0000FF"/>
                </a:solidFill>
              </a:rPr>
              <a:t>Pipes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are synchronized communication channels between threads.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PipedOutputStream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(a subclass of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OutputStream</a:t>
            </a:r>
            <a:r>
              <a:rPr lang="en-US" altLang="en-US" dirty="0">
                <a:solidFill>
                  <a:srgbClr val="000000"/>
                </a:solidFill>
              </a:rPr>
              <a:t>) and </a:t>
            </a:r>
            <a:r>
              <a:rPr lang="en-US" alt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PipedInputStream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(a subclass of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InputStream</a:t>
            </a:r>
            <a:r>
              <a:rPr lang="en-US" altLang="en-US" dirty="0">
                <a:solidFill>
                  <a:srgbClr val="000000"/>
                </a:solidFill>
              </a:rPr>
              <a:t>) establish pipes between two threads in a program.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One thread sends data to another by writing to a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PipedOutputStream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The target thread reads information from the pipe via a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PipedInputStream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5F344-7982-477A-B353-B27E75A0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8969932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95F3-8ECB-4B8F-A857-CE0C8F35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15.7.1 Interfaces and Classes for Byte-Based Input and Output (cont.)</a:t>
            </a:r>
          </a:p>
        </p:txBody>
      </p:sp>
      <p:sp>
        <p:nvSpPr>
          <p:cNvPr id="98307" name="Text Placeholder 2">
            <a:extLst>
              <a:ext uri="{FF2B5EF4-FFF2-40B4-BE49-F238E27FC236}">
                <a16:creationId xmlns:a16="http://schemas.microsoft.com/office/drawing/2014/main" id="{014F36FD-0DC8-4E6E-8971-CC25090B5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 </a:t>
            </a:r>
            <a:r>
              <a:rPr lang="en-US" alt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FilterInputStream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filters an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InputStream</a:t>
            </a:r>
            <a:r>
              <a:rPr lang="en-US" altLang="en-US" dirty="0">
                <a:solidFill>
                  <a:srgbClr val="000000"/>
                </a:solidFill>
              </a:rPr>
              <a:t>, and a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FilterOutputStream</a:t>
            </a:r>
            <a:r>
              <a:rPr lang="en-US" altLang="en-US" dirty="0">
                <a:solidFill>
                  <a:srgbClr val="000000"/>
                </a:solidFill>
              </a:rPr>
              <a:t> filters an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OutputStream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 b="1" dirty="0">
                <a:solidFill>
                  <a:srgbClr val="0000FF"/>
                </a:solidFill>
              </a:rPr>
              <a:t>Filtering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means simply that the filter stream provides additional functionality, such as aggregating bytes into meaningful primitive-type units. </a:t>
            </a:r>
          </a:p>
          <a:p>
            <a:pPr eaLnBrk="1" hangingPunct="1"/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FilterInputStream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FilterOutputStream</a:t>
            </a:r>
            <a:r>
              <a:rPr lang="en-US" altLang="en-US" dirty="0">
                <a:solidFill>
                  <a:srgbClr val="000000"/>
                </a:solidFill>
              </a:rPr>
              <a:t> are typically used as </a:t>
            </a:r>
            <a:r>
              <a:rPr lang="en-US" altLang="en-US" dirty="0" err="1">
                <a:solidFill>
                  <a:srgbClr val="000000"/>
                </a:solidFill>
              </a:rPr>
              <a:t>superclasses</a:t>
            </a:r>
            <a:r>
              <a:rPr lang="en-US" altLang="en-US" dirty="0">
                <a:solidFill>
                  <a:srgbClr val="000000"/>
                </a:solidFill>
              </a:rPr>
              <a:t>, so some of their filtering capabilities are provided by their subclasses.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63576-B547-4165-AEDC-F6BF498F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3960257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23772-C29E-4B3C-9355-2B126632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15.7.1 Interfaces and Classes for Byte-Based Input and Output (cont.)</a:t>
            </a:r>
          </a:p>
        </p:txBody>
      </p:sp>
      <p:sp>
        <p:nvSpPr>
          <p:cNvPr id="99331" name="Text Placeholder 2">
            <a:extLst>
              <a:ext uri="{FF2B5EF4-FFF2-40B4-BE49-F238E27FC236}">
                <a16:creationId xmlns:a16="http://schemas.microsoft.com/office/drawing/2014/main" id="{15175139-7FC8-4798-B764-53EED2A44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 </a:t>
            </a:r>
            <a:r>
              <a:rPr lang="en-US" alt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PrintStream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(a subclass of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FilterOutputStream</a:t>
            </a:r>
            <a:r>
              <a:rPr lang="en-US" altLang="en-US" dirty="0">
                <a:solidFill>
                  <a:srgbClr val="000000"/>
                </a:solidFill>
              </a:rPr>
              <a:t>) performs text output to the specified stream. </a:t>
            </a:r>
          </a:p>
          <a:p>
            <a:pPr eaLnBrk="1" hangingPunct="1"/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System.err</a:t>
            </a:r>
            <a:r>
              <a:rPr lang="en-US" altLang="en-US" dirty="0">
                <a:solidFill>
                  <a:srgbClr val="000000"/>
                </a:solidFill>
              </a:rPr>
              <a:t> are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PrintStream</a:t>
            </a:r>
            <a:r>
              <a:rPr lang="en-US" altLang="en-US" dirty="0">
                <a:solidFill>
                  <a:srgbClr val="000000"/>
                </a:solidFill>
              </a:rPr>
              <a:t> objects.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7F698-C993-4843-ADC5-17CBD6644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1785578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33EA-E5D6-42AF-B26A-65BD041A1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15.7.1 Interfaces and Classes for Byte-Based Input and Output (cont.)</a:t>
            </a:r>
          </a:p>
        </p:txBody>
      </p:sp>
      <p:sp>
        <p:nvSpPr>
          <p:cNvPr id="100355" name="Text Placeholder 2">
            <a:extLst>
              <a:ext uri="{FF2B5EF4-FFF2-40B4-BE49-F238E27FC236}">
                <a16:creationId xmlns:a16="http://schemas.microsoft.com/office/drawing/2014/main" id="{74D44C17-2F07-48FD-BBCD-9F26C4A39F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Usually, programs read data as aggregates of bytes that form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 err="1">
                <a:solidFill>
                  <a:srgbClr val="000000"/>
                </a:solidFill>
              </a:rPr>
              <a:t>s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</a:rPr>
              <a:t>s,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dirty="0">
                <a:solidFill>
                  <a:srgbClr val="000000"/>
                </a:solidFill>
              </a:rPr>
              <a:t>s and so on.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Java programs can use several classes to input and output data in aggregate form.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Interface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DataInput</a:t>
            </a:r>
            <a:r>
              <a:rPr lang="en-US" altLang="en-US" dirty="0">
                <a:solidFill>
                  <a:srgbClr val="000000"/>
                </a:solidFill>
              </a:rPr>
              <a:t> describes methods for reading primitive types from an input stream.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Classes </a:t>
            </a:r>
            <a:r>
              <a:rPr lang="en-US" alt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DataInputStream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and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RandomAccessFile</a:t>
            </a:r>
            <a:r>
              <a:rPr lang="en-US" altLang="en-US" dirty="0">
                <a:solidFill>
                  <a:srgbClr val="000000"/>
                </a:solidFill>
              </a:rPr>
              <a:t> each implement this interface to read sets of bytes and process them as primitive-type values.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C045E-F76F-44C4-8ABF-44EEE41A6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0762552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19E5D-231F-4C7D-8FBD-F6869253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15.7.1 Interfaces and Classes for Byte-Based Input and Output (cont.)</a:t>
            </a:r>
          </a:p>
        </p:txBody>
      </p:sp>
      <p:sp>
        <p:nvSpPr>
          <p:cNvPr id="101379" name="Text Placeholder 2">
            <a:extLst>
              <a:ext uri="{FF2B5EF4-FFF2-40B4-BE49-F238E27FC236}">
                <a16:creationId xmlns:a16="http://schemas.microsoft.com/office/drawing/2014/main" id="{8FB926BB-1EA0-4993-A66A-6A9F66915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Interface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DataOutput</a:t>
            </a:r>
            <a:r>
              <a:rPr lang="en-US" altLang="en-US" dirty="0">
                <a:solidFill>
                  <a:srgbClr val="000000"/>
                </a:solidFill>
              </a:rPr>
              <a:t> describes a set of methods for writing primitive types to an output stream.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Classes </a:t>
            </a:r>
            <a:r>
              <a:rPr lang="en-US" alt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DataOutputStream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(a subclass of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FilterOutputStream</a:t>
            </a:r>
            <a:r>
              <a:rPr lang="en-US" altLang="en-US" dirty="0">
                <a:solidFill>
                  <a:srgbClr val="000000"/>
                </a:solidFill>
              </a:rPr>
              <a:t>) and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RandomAccessFile</a:t>
            </a:r>
            <a:r>
              <a:rPr lang="en-US" altLang="en-US" dirty="0">
                <a:solidFill>
                  <a:srgbClr val="000000"/>
                </a:solidFill>
              </a:rPr>
              <a:t> each implement this interface to write primitive-type values as bytes.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6AC9E-0EFD-46D7-AE20-A55BADDE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1551386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78CC-3AE9-4983-A04E-710A4984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15.7.1 Interfaces and Classes for Byte-Based Input and Output (cont.)</a:t>
            </a:r>
          </a:p>
        </p:txBody>
      </p:sp>
      <p:sp>
        <p:nvSpPr>
          <p:cNvPr id="102403" name="Text Placeholder 2">
            <a:extLst>
              <a:ext uri="{FF2B5EF4-FFF2-40B4-BE49-F238E27FC236}">
                <a16:creationId xmlns:a16="http://schemas.microsoft.com/office/drawing/2014/main" id="{236B11F4-E99B-49C3-9E67-34B5C40BDE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b="1" dirty="0">
                <a:solidFill>
                  <a:srgbClr val="0000FF"/>
                </a:solidFill>
              </a:rPr>
              <a:t>Buffering</a:t>
            </a:r>
            <a:r>
              <a:rPr lang="en-US" altLang="en-US" sz="2500" b="1" dirty="0">
                <a:solidFill>
                  <a:srgbClr val="000000"/>
                </a:solidFill>
              </a:rPr>
              <a:t> </a:t>
            </a:r>
            <a:r>
              <a:rPr lang="en-US" altLang="en-US" sz="2500" dirty="0">
                <a:solidFill>
                  <a:srgbClr val="000000"/>
                </a:solidFill>
              </a:rPr>
              <a:t>is an I/O-performance-enhancement technique.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With a </a:t>
            </a:r>
            <a:r>
              <a:rPr lang="en-US" altLang="en-US" sz="25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BufferedOutputStream</a:t>
            </a:r>
            <a:r>
              <a:rPr lang="en-US" altLang="en-US" sz="2500" dirty="0">
                <a:solidFill>
                  <a:srgbClr val="000000"/>
                </a:solidFill>
              </a:rPr>
              <a:t>, each output operation is directed to a </a:t>
            </a:r>
            <a:r>
              <a:rPr lang="en-US" altLang="en-US" sz="2500" b="1" dirty="0">
                <a:solidFill>
                  <a:srgbClr val="0000FF"/>
                </a:solidFill>
              </a:rPr>
              <a:t>buffer</a:t>
            </a:r>
            <a:r>
              <a:rPr lang="en-US" altLang="en-US" sz="2500" b="1" dirty="0">
                <a:solidFill>
                  <a:srgbClr val="000000"/>
                </a:solidFill>
              </a:rPr>
              <a:t> </a:t>
            </a:r>
            <a:endParaRPr lang="en-US" altLang="en-US" sz="25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holds the data of many output operations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Transfer to the output device is performed in one large </a:t>
            </a:r>
            <a:r>
              <a:rPr lang="en-US" altLang="en-US" sz="2500" b="1" dirty="0">
                <a:solidFill>
                  <a:srgbClr val="0000FF"/>
                </a:solidFill>
              </a:rPr>
              <a:t>physical output operation</a:t>
            </a:r>
            <a:r>
              <a:rPr lang="en-US" altLang="en-US" sz="2500" b="1" dirty="0">
                <a:solidFill>
                  <a:srgbClr val="000000"/>
                </a:solidFill>
              </a:rPr>
              <a:t> </a:t>
            </a:r>
            <a:r>
              <a:rPr lang="en-US" altLang="en-US" sz="2500" dirty="0">
                <a:solidFill>
                  <a:srgbClr val="000000"/>
                </a:solidFill>
              </a:rPr>
              <a:t>each time the buffer fills.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output operations directed to the output buffer in memory are often called </a:t>
            </a:r>
            <a:r>
              <a:rPr lang="en-US" altLang="en-US" sz="2500" b="1" dirty="0">
                <a:solidFill>
                  <a:srgbClr val="0000FF"/>
                </a:solidFill>
              </a:rPr>
              <a:t>logical output operations</a:t>
            </a:r>
            <a:r>
              <a:rPr lang="en-US" altLang="en-US" sz="2500" b="1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 partially filled buffer can be forced out to the device at any time by invoking the stream object’s </a:t>
            </a:r>
            <a:r>
              <a:rPr lang="en-US" altLang="en-US" sz="2500" b="1" dirty="0">
                <a:solidFill>
                  <a:srgbClr val="0000FF"/>
                </a:solidFill>
                <a:latin typeface="Consolas" panose="020B0609020204030204" pitchFamily="49" charset="0"/>
              </a:rPr>
              <a:t>flush</a:t>
            </a:r>
            <a:r>
              <a:rPr lang="en-US" altLang="en-US" sz="2500" b="1" dirty="0">
                <a:solidFill>
                  <a:srgbClr val="000000"/>
                </a:solidFill>
              </a:rPr>
              <a:t> </a:t>
            </a:r>
            <a:r>
              <a:rPr lang="en-US" altLang="en-US" sz="2500" dirty="0">
                <a:solidFill>
                  <a:srgbClr val="000000"/>
                </a:solidFill>
              </a:rPr>
              <a:t>method.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Using buffering can greatly increase the performance of an application.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5BCE9-474F-4D2B-8A12-7E74D490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448456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53">
            <a:extLst>
              <a:ext uri="{FF2B5EF4-FFF2-40B4-BE49-F238E27FC236}">
                <a16:creationId xmlns:a16="http://schemas.microsoft.com/office/drawing/2014/main" id="{52AADDBF-FFBC-4F02-BCAF-7962967394D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1363"/>
            <a:ext cx="12192000" cy="28352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8114D6-5763-4754-B177-44A7B4A0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3217833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5A81-052A-4D80-89F6-444E0A6E0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15.7.1 Interfaces and Classes for Byte-Based Input and Output (cont.)</a:t>
            </a:r>
          </a:p>
        </p:txBody>
      </p:sp>
      <p:sp>
        <p:nvSpPr>
          <p:cNvPr id="104451" name="Text Placeholder 2">
            <a:extLst>
              <a:ext uri="{FF2B5EF4-FFF2-40B4-BE49-F238E27FC236}">
                <a16:creationId xmlns:a16="http://schemas.microsoft.com/office/drawing/2014/main" id="{36F0282E-0D7A-471A-B53A-A66AB953CA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With a </a:t>
            </a:r>
            <a:r>
              <a:rPr lang="en-US" alt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BufferedInputStream</a:t>
            </a:r>
            <a:r>
              <a:rPr lang="en-US" altLang="en-US" dirty="0">
                <a:solidFill>
                  <a:srgbClr val="000000"/>
                </a:solidFill>
              </a:rPr>
              <a:t>, many “logical” chunks of data from a file are read as one large </a:t>
            </a:r>
            <a:r>
              <a:rPr lang="en-US" altLang="en-US" b="1" dirty="0">
                <a:solidFill>
                  <a:srgbClr val="0000FF"/>
                </a:solidFill>
              </a:rPr>
              <a:t>physical input operation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into a memory buffer.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As a program requests each new chunk of data, it’s taken from the buffer.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This procedure is sometimes referred to as a </a:t>
            </a:r>
            <a:r>
              <a:rPr lang="en-US" altLang="en-US" b="1" dirty="0">
                <a:solidFill>
                  <a:srgbClr val="0000FF"/>
                </a:solidFill>
              </a:rPr>
              <a:t>logical input operation</a:t>
            </a:r>
            <a:r>
              <a:rPr lang="en-US" altLang="en-US" b="1" dirty="0">
                <a:solidFill>
                  <a:srgbClr val="000000"/>
                </a:solidFill>
              </a:rPr>
              <a:t>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When the buffer is empty, the next actual physical input operation from the input device is performed.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ECFBB-A719-4D91-AA2F-702F79ED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0433400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D6CF-1E82-4332-976B-28391C20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15.7.1 Interfaces and Classes for Byte-Based Input and Output (cont.)</a:t>
            </a:r>
          </a:p>
        </p:txBody>
      </p:sp>
      <p:sp>
        <p:nvSpPr>
          <p:cNvPr id="105475" name="Text Placeholder 2">
            <a:extLst>
              <a:ext uri="{FF2B5EF4-FFF2-40B4-BE49-F238E27FC236}">
                <a16:creationId xmlns:a16="http://schemas.microsoft.com/office/drawing/2014/main" id="{B904CDD4-5018-4988-A90A-330C0D70AD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Java stream I/O includes capabilities for inputting from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byte</a:t>
            </a:r>
            <a:r>
              <a:rPr lang="en-US" altLang="en-US" dirty="0">
                <a:solidFill>
                  <a:srgbClr val="000000"/>
                </a:solidFill>
              </a:rPr>
              <a:t> arrays in memory and outputting to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byte</a:t>
            </a:r>
            <a:r>
              <a:rPr lang="en-US" altLang="en-US" dirty="0">
                <a:solidFill>
                  <a:srgbClr val="000000"/>
                </a:solidFill>
              </a:rPr>
              <a:t> arrays in memory.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ByteArrayInputStream</a:t>
            </a:r>
            <a:r>
              <a:rPr lang="en-US" altLang="en-US" dirty="0">
                <a:solidFill>
                  <a:srgbClr val="000000"/>
                </a:solidFill>
              </a:rPr>
              <a:t> (a subclass of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InputStream</a:t>
            </a:r>
            <a:r>
              <a:rPr lang="en-US" altLang="en-US" dirty="0">
                <a:solidFill>
                  <a:srgbClr val="000000"/>
                </a:solidFill>
              </a:rPr>
              <a:t>) reads from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byte</a:t>
            </a:r>
            <a:r>
              <a:rPr lang="en-US" altLang="en-US" dirty="0">
                <a:solidFill>
                  <a:srgbClr val="000000"/>
                </a:solidFill>
              </a:rPr>
              <a:t> array in memory.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ByteArrayOutputStream</a:t>
            </a:r>
            <a:r>
              <a:rPr lang="en-US" altLang="en-US" dirty="0">
                <a:solidFill>
                  <a:srgbClr val="000000"/>
                </a:solidFill>
              </a:rPr>
              <a:t> (a subclass of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OutputStream</a:t>
            </a:r>
            <a:r>
              <a:rPr lang="en-US" altLang="en-US" dirty="0">
                <a:solidFill>
                  <a:srgbClr val="000000"/>
                </a:solidFill>
              </a:rPr>
              <a:t>) outputs to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byte</a:t>
            </a:r>
            <a:r>
              <a:rPr lang="en-US" altLang="en-US" dirty="0">
                <a:solidFill>
                  <a:srgbClr val="000000"/>
                </a:solidFill>
              </a:rPr>
              <a:t> array in memory.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C17F6-0F23-4960-AD82-C8102D84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7155479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4B376-BAE6-4222-89AE-D002D52F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15.7.1 Interfaces and Classes for Byte-Based Input and Output (cont.)</a:t>
            </a:r>
          </a:p>
        </p:txBody>
      </p:sp>
      <p:sp>
        <p:nvSpPr>
          <p:cNvPr id="106499" name="Text Placeholder 2">
            <a:extLst>
              <a:ext uri="{FF2B5EF4-FFF2-40B4-BE49-F238E27FC236}">
                <a16:creationId xmlns:a16="http://schemas.microsoft.com/office/drawing/2014/main" id="{28710743-B3ED-4691-A00D-E8F1E3BDC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SequenceInputStream</a:t>
            </a:r>
            <a:r>
              <a:rPr lang="en-US" altLang="en-US" dirty="0">
                <a:solidFill>
                  <a:srgbClr val="000000"/>
                </a:solidFill>
              </a:rPr>
              <a:t> (a subclass of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InputStream</a:t>
            </a:r>
            <a:r>
              <a:rPr lang="en-US" altLang="en-US" dirty="0">
                <a:solidFill>
                  <a:srgbClr val="000000"/>
                </a:solidFill>
              </a:rPr>
              <a:t>) logically concatenates several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InputStream</a:t>
            </a:r>
            <a:r>
              <a:rPr lang="en-US" altLang="en-US" dirty="0" err="1">
                <a:solidFill>
                  <a:srgbClr val="000000"/>
                </a:solidFill>
              </a:rPr>
              <a:t>s</a:t>
            </a:r>
            <a:endParaRPr lang="en-US" altLang="en-US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program sees the group as one continuous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InputStream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When the program reaches the end of one input stream, that stream closes, and the next stream in the sequence opens.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74855-C525-4E14-A33E-7DBDE82F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65130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JHTP11_08</Template>
  <TotalTime>167</TotalTime>
  <Words>4861</Words>
  <Application>Microsoft Office PowerPoint</Application>
  <PresentationFormat>Widescreen</PresentationFormat>
  <Paragraphs>400</Paragraphs>
  <Slides>102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13" baseType="lpstr">
      <vt:lpstr>Arial</vt:lpstr>
      <vt:lpstr>Calibri</vt:lpstr>
      <vt:lpstr>Cambria</vt:lpstr>
      <vt:lpstr>Consolas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Chapter 15 Files, Input/Output Streams, NIO and XML Serialization</vt:lpstr>
      <vt:lpstr>PowerPoint Presentation</vt:lpstr>
      <vt:lpstr>PowerPoint Presentation</vt:lpstr>
      <vt:lpstr>PowerPoint Presentation</vt:lpstr>
      <vt:lpstr>PowerPoint Presentation</vt:lpstr>
      <vt:lpstr>15.1  Introduction</vt:lpstr>
      <vt:lpstr>15.2  Files and Streams</vt:lpstr>
      <vt:lpstr>PowerPoint Presentation</vt:lpstr>
      <vt:lpstr>15.2  Files and Streams (cont.)</vt:lpstr>
      <vt:lpstr>15.2  Files and Streams (cont.)</vt:lpstr>
      <vt:lpstr>15.2  Files and Streams (cont.)</vt:lpstr>
      <vt:lpstr>15.2  Files and Streams (cont.)</vt:lpstr>
      <vt:lpstr>15.3  Using NIO Classes and Interfaces to Get File and Directory Information</vt:lpstr>
      <vt:lpstr>15.3  Using NIO Classes and Interfaces to Get File and Directory Information (Cont.)</vt:lpstr>
      <vt:lpstr>15.3  Using NIO Classes and Interfaces to Get File and Directory Information (Cont.)</vt:lpstr>
      <vt:lpstr>15.3  Using NIO Classes and Interfaces to Get File and Directory Information (Cont.)</vt:lpstr>
      <vt:lpstr>15.3  Using NIO Classes and Interfaces to Get File and Directory Information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15.4  Sequential Text Files</vt:lpstr>
      <vt:lpstr>15.4.1 Creating a Sequential   Text File</vt:lpstr>
      <vt:lpstr>15.4.1 Creating a Sequential   Text File (cont.)</vt:lpstr>
      <vt:lpstr>PowerPoint Presentation</vt:lpstr>
      <vt:lpstr>PowerPoint Presentation</vt:lpstr>
      <vt:lpstr>PowerPoint Presentation</vt:lpstr>
      <vt:lpstr>15.4.1 Creating a Sequential Text File (cont.)</vt:lpstr>
      <vt:lpstr>PowerPoint Presentation</vt:lpstr>
      <vt:lpstr>15.4.1 Creating a Sequential Text File (cont.)</vt:lpstr>
      <vt:lpstr>PowerPoint Presentation</vt:lpstr>
      <vt:lpstr>15.4.2 Reading Data from a Sequential Text File</vt:lpstr>
      <vt:lpstr>PowerPoint Presentation</vt:lpstr>
      <vt:lpstr>PowerPoint Presentation</vt:lpstr>
      <vt:lpstr>15.4.3 Case Study: A Credit-Inquiry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15.4.4 Updating Sequential  Files</vt:lpstr>
      <vt:lpstr>15.5  XML Serialization</vt:lpstr>
      <vt:lpstr>15.5  XML Serialization</vt:lpstr>
      <vt:lpstr>15.5.1  Creating a Sequential File Using XML Serialization</vt:lpstr>
      <vt:lpstr>PowerPoint Presentation</vt:lpstr>
      <vt:lpstr>PowerPoint Presentation</vt:lpstr>
      <vt:lpstr>PowerPoint Presentation</vt:lpstr>
      <vt:lpstr>15.5.1  Creating a Sequential File Using XML Serialization (cont.)</vt:lpstr>
      <vt:lpstr>15.5.1  Creating a Sequential File Using XML Serialization (cont.)</vt:lpstr>
      <vt:lpstr>15.5.1  Creating a Sequential File Using XML Serialization (cont.)</vt:lpstr>
      <vt:lpstr>15.5.1  Creating a Sequential File Using XML Serialization (cont.)</vt:lpstr>
      <vt:lpstr>PowerPoint Presentation</vt:lpstr>
      <vt:lpstr>PowerPoint Presentation</vt:lpstr>
      <vt:lpstr>PowerPoint Presentation</vt:lpstr>
      <vt:lpstr>PowerPoint Presentation</vt:lpstr>
      <vt:lpstr>15.5.1  Creating a Sequential File Using XML Serialization (cont.)</vt:lpstr>
      <vt:lpstr>15.5.1  Creating a Sequential File Using XML Serialization (cont.)</vt:lpstr>
      <vt:lpstr>PowerPoint Presentation</vt:lpstr>
      <vt:lpstr>PowerPoint Presentation</vt:lpstr>
      <vt:lpstr>15.5.1  Creating a Sequential File Using XML Serialization (cont.)</vt:lpstr>
      <vt:lpstr>15.5.2  Reading and Deserializing Data from a Sequential File</vt:lpstr>
      <vt:lpstr>PowerPoint Presentation</vt:lpstr>
      <vt:lpstr>PowerPoint Presentation</vt:lpstr>
      <vt:lpstr>15.5.2  Reading and Deserializing Data from a Sequential File (cont.)</vt:lpstr>
      <vt:lpstr>15.6  FileChooser and DirectoryChooser Dialogs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15.6  FileChooser and DirectoryChooser Dialogs (cont.)</vt:lpstr>
      <vt:lpstr>15.6  FileChooser and DirectoryChooser Dialogs (cont.)</vt:lpstr>
      <vt:lpstr>15.6  FileChooser and DirectoryChooser Dialogs (cont.)</vt:lpstr>
      <vt:lpstr>15.6  FileChooser and DirectoryChooser Dialogs (cont.)</vt:lpstr>
      <vt:lpstr>15.7  (Optional) Additional java.io Classes</vt:lpstr>
      <vt:lpstr>15.7.1 Interfaces and Classes for Byte-Based Input and Output</vt:lpstr>
      <vt:lpstr>15.7.1 Interfaces and Classes for Byte-Based Input and Output (cont.)</vt:lpstr>
      <vt:lpstr>15.7.1 Interfaces and Classes for Byte-Based Input and Output (cont.)</vt:lpstr>
      <vt:lpstr>15.7.1 Interfaces and Classes for Byte-Based Input and Output (cont.)</vt:lpstr>
      <vt:lpstr>15.7.1 Interfaces and Classes for Byte-Based Input and Output (cont.)</vt:lpstr>
      <vt:lpstr>15.7.1 Interfaces and Classes for Byte-Based Input and Output (cont.)</vt:lpstr>
      <vt:lpstr>PowerPoint Presentation</vt:lpstr>
      <vt:lpstr>15.7.1 Interfaces and Classes for Byte-Based Input and Output (cont.)</vt:lpstr>
      <vt:lpstr>15.7.1 Interfaces and Classes for Byte-Based Input and Output (cont.)</vt:lpstr>
      <vt:lpstr>15.7.1 Interfaces and Classes for Byte-Based Input and Output (cont.)</vt:lpstr>
      <vt:lpstr>15.7.2 Interfaces and Classes for Character-Based Input and Output</vt:lpstr>
      <vt:lpstr>15.7.2 Interfaces and Classes for Character-Based Input and Output (cont.)</vt:lpstr>
      <vt:lpstr>15.7.2 Interfaces and Classes for Character-Based Input and Output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15 Files, Input/Output Stream, NIO and XML Serialization</dc:title>
  <dc:creator>Paul Deitel</dc:creator>
  <cp:lastModifiedBy>Paul Deitel</cp:lastModifiedBy>
  <cp:revision>12</cp:revision>
  <dcterms:created xsi:type="dcterms:W3CDTF">2017-07-15T16:28:53Z</dcterms:created>
  <dcterms:modified xsi:type="dcterms:W3CDTF">2017-08-12T18:13:37Z</dcterms:modified>
</cp:coreProperties>
</file>