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0" r:id="rId4"/>
    <p:sldId id="271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7" r:id="rId20"/>
    <p:sldId id="278" r:id="rId21"/>
    <p:sldId id="275" r:id="rId22"/>
    <p:sldId id="276" r:id="rId23"/>
    <p:sldId id="280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CEA9-3145-4A40-8097-8EA8EEAAA36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F5D8-FAB1-49E9-B321-CC20F8F3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92B4-8117-47B7-B8AA-CAA15A7B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42AD-1DD9-44B9-92DD-8F47F94F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490A-FF03-4D63-8A41-5FBD27AF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ECAA-7E31-4642-B12A-8CE2579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B80A-A7F5-4134-BF9E-1740F63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8363-16F5-4A66-A8B2-10152491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6EC4-E158-4EFB-9E43-F88F25E5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3EDE-778D-40CB-9201-8CF24C78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5A2F-FE59-463A-9651-5FC2A0F9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E1F4-BB83-46CB-8EB4-AEA909A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CD56E-DA46-41BF-AACA-B656482C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0D44B-F31A-4F16-AE2F-CCA44868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9E53-A3D1-4953-8890-770A8ACA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4A67-9D2C-424C-873A-5910290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E6F9-B197-45E1-B600-ACE3885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571B-0C73-42A3-A02D-3B78A1E3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72B3-C574-4D35-8673-FB00F73D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37C3-2315-4E48-9C5A-A788097E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FF35-BB51-4885-B08C-36D1D9A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121A-9892-4F3E-8273-E82F814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B8CC-909A-43F7-875D-9128F527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5DF5-BE6B-44A3-9021-F9599F7A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C3EB-9D24-48E7-A3C7-48EAED3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AF37-3180-41A8-B432-197086C6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696-162F-438D-A5B6-C973700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0C17-1F65-4EEC-8366-EDAE02D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B1F9-A858-4AA7-B7BB-57DC9EE3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279F-6C92-4D66-900B-49C3199B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BFCA-9C67-43FD-8050-F894473A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7982-4ADE-4168-A0AC-42DE9A29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2D60-2A8A-4969-9C93-1A5B581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5C0E-F50B-4256-B462-78FE3B51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3083-2684-4A55-AA89-6F4C33FD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2DA3-DBA3-49B4-8C5A-2C862F03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BFAEE-70F7-40AA-94AF-D8824D3E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2467-7027-41D0-877C-115A373F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381AE-9E1D-45A9-800F-C802F88F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5AB50-79C9-45C1-80AC-8ED79338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FF25-9F14-4BDD-9F25-F8E03297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12B-3356-47A0-97FB-288983A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5917-A2DF-4736-A8CF-3AE6B5C7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1879-9DEC-4E40-96D1-90BEF108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6D010-AF35-49BD-ADCE-AE9A086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32589-A0A9-40F4-A711-20665E0C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9174C-5917-4E53-9B8A-29267BA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BDC9-D6E0-4224-8037-D499446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BEE-8266-47D6-A0B2-71654EC3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1B54-ABBB-450F-A393-F1573FBF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76324-CB45-4950-9937-EA2245FF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6997-627E-40E9-9234-5A645467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4E71-92A7-4184-AC2E-C091948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15A0A-3743-429C-ABBD-AB02DB4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D7C-6640-4BCA-ADF0-83A5F9F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C0E44-9DF9-4A17-858D-0E339243C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D62C-EA84-4E5A-8F8A-B0828EE7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3A6B-FA16-405B-94EE-DF472151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215A-EAE0-4BCA-A8D4-161610CE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80F1-1365-4F7A-BC3B-82FD80F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6F9F-BBCF-4D97-942F-4CEF4EA5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9062-21B9-473D-9906-5ACDBC21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6011-89CD-4419-AE82-DF24D3BC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1E34-F11E-46F5-BB27-8EE12E5BF39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2340-78B3-4E1B-8996-73723F78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3E53-EC2E-4E2E-91CC-CA6DE9235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E60-CE04-454B-A075-EACD5383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23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D495-0915-4DBB-922D-4C4CCB6A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6FFE-E6DB-400F-ABCB-C494EA27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State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FBDB-DEA6-4D1B-ADC2-A6C4FAE7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Ready state</a:t>
            </a:r>
          </a:p>
          <a:p>
            <a:pPr lvl="1"/>
            <a:r>
              <a:rPr lang="en-US" dirty="0"/>
              <a:t>When a thread first transitions to the runnable state from the new state</a:t>
            </a:r>
          </a:p>
          <a:p>
            <a:r>
              <a:rPr lang="en-US" dirty="0"/>
              <a:t>Running state</a:t>
            </a:r>
          </a:p>
          <a:p>
            <a:pPr lvl="1"/>
            <a:r>
              <a:rPr lang="en-US" dirty="0"/>
              <a:t>Dispatching thread</a:t>
            </a:r>
          </a:p>
          <a:p>
            <a:pPr lvl="2"/>
            <a:r>
              <a:rPr lang="en-US" dirty="0"/>
              <a:t>when the operating system assigns it to a processor</a:t>
            </a:r>
          </a:p>
          <a:p>
            <a:pPr lvl="1"/>
            <a:r>
              <a:rPr lang="en-US" dirty="0"/>
              <a:t>Typically, each thread is given a </a:t>
            </a:r>
            <a:r>
              <a:rPr lang="en-US" dirty="0" err="1"/>
              <a:t>a</a:t>
            </a:r>
            <a:r>
              <a:rPr lang="en-US" dirty="0"/>
              <a:t> quantum or </a:t>
            </a:r>
            <a:r>
              <a:rPr lang="en-US" dirty="0" err="1"/>
              <a:t>timeslice</a:t>
            </a:r>
            <a:r>
              <a:rPr lang="en-US" dirty="0"/>
              <a:t> in which to perform its task.</a:t>
            </a:r>
          </a:p>
          <a:p>
            <a:r>
              <a:rPr lang="en-US" dirty="0"/>
              <a:t>thread scheduling </a:t>
            </a:r>
          </a:p>
          <a:p>
            <a:pPr lvl="1"/>
            <a:r>
              <a:rPr lang="en-US" dirty="0"/>
              <a:t>The process that an operating system uses to determine which thread to dispatch</a:t>
            </a:r>
          </a:p>
        </p:txBody>
      </p:sp>
    </p:spTree>
    <p:extLst>
      <p:ext uri="{BB962C8B-B14F-4D97-AF65-F5344CB8AC3E}">
        <p14:creationId xmlns:p14="http://schemas.microsoft.com/office/powerpoint/2010/main" val="98337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2709-7003-4FEA-8BAE-73877094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State Details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CD638D-C111-4CCA-84ED-6F17687B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982119"/>
            <a:ext cx="8267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9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57D-E26A-46D5-A77D-9295AB4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Priorities and Thread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DF19-9CFE-476D-9EC3-35C51D36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priority is order of schedule threads</a:t>
            </a:r>
          </a:p>
          <a:p>
            <a:r>
              <a:rPr lang="en-US" dirty="0"/>
              <a:t>Thread priorities cannot guarantee execution order</a:t>
            </a:r>
          </a:p>
          <a:p>
            <a:r>
              <a:rPr lang="en-US" dirty="0" err="1"/>
              <a:t>Timeslicing</a:t>
            </a:r>
            <a:r>
              <a:rPr lang="en-US" dirty="0"/>
              <a:t> allows threads of equal priority to share a processor.</a:t>
            </a:r>
          </a:p>
          <a:p>
            <a:r>
              <a:rPr lang="en-US" dirty="0"/>
              <a:t>An operating system’s thread scheduler determines which thread runs next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9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381-7830-47D0-B4D1-485305A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Indefinite Postponement and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8EEE-F4D8-4BDA-839E-8F073F8B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Preemptive scheduling </a:t>
            </a:r>
          </a:p>
          <a:p>
            <a:pPr lvl="1"/>
            <a:r>
              <a:rPr lang="en-US" dirty="0"/>
              <a:t>When a higher-priority thread enters the ready state, </a:t>
            </a:r>
            <a:r>
              <a:rPr lang="en-US" dirty="0" err="1"/>
              <a:t>os</a:t>
            </a:r>
            <a:r>
              <a:rPr lang="en-US" dirty="0"/>
              <a:t> interrupts current thread</a:t>
            </a:r>
          </a:p>
          <a:p>
            <a:r>
              <a:rPr lang="en-US" dirty="0"/>
              <a:t>Many consecutive higher-priority threads could postpone of lower-priority threads. </a:t>
            </a:r>
          </a:p>
          <a:p>
            <a:r>
              <a:rPr lang="en-US" dirty="0"/>
              <a:t>Starvation </a:t>
            </a:r>
          </a:p>
          <a:p>
            <a:pPr lvl="1"/>
            <a:r>
              <a:rPr lang="en-US" dirty="0"/>
              <a:t>Indefinite postponement</a:t>
            </a:r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Thread 1 waiting for Thread 2. Thread 2 waiting for Thread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0119-13D9-4175-9D7B-C4ACB57F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Interface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6F4B-8122-441D-B151-6E7C6F1D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Runnable interface </a:t>
            </a:r>
          </a:p>
          <a:p>
            <a:pPr lvl="1"/>
            <a:r>
              <a:rPr lang="en-US" dirty="0"/>
              <a:t>Declares the single method run</a:t>
            </a:r>
          </a:p>
          <a:p>
            <a:pPr lvl="2"/>
            <a:r>
              <a:rPr lang="en-US" dirty="0"/>
              <a:t>Contains code that defines the task that a Runnable object should perform.</a:t>
            </a:r>
          </a:p>
          <a:p>
            <a:r>
              <a:rPr lang="en-US" dirty="0"/>
              <a:t>A Runnable object </a:t>
            </a:r>
          </a:p>
          <a:p>
            <a:pPr lvl="1"/>
            <a:r>
              <a:rPr lang="en-US" dirty="0"/>
              <a:t>a task that can execute concurrently with other tasks.</a:t>
            </a:r>
          </a:p>
          <a:p>
            <a:r>
              <a:rPr lang="en-US" dirty="0"/>
              <a:t>When a thread executing a Runnable is created and started, the thread calls the Runnable object’s run method, which executes in the new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6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89E-EB65-4424-A8FC-CF21532A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9E47-495C-4340-B0B7-D4CC85B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Extending Thread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Runnable Interface</a:t>
            </a:r>
          </a:p>
          <a:p>
            <a:endParaRPr lang="en-US" dirty="0"/>
          </a:p>
          <a:p>
            <a:r>
              <a:rPr lang="en-US" dirty="0"/>
              <a:t>Both entities located in </a:t>
            </a:r>
            <a:r>
              <a:rPr lang="en-US" dirty="0" err="1"/>
              <a:t>java.util.lang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C59-3DA4-456E-B2B5-E0B51DEE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7EF-A7F4-410C-A9EA-7B4AF872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extends Thread{}</a:t>
            </a:r>
          </a:p>
          <a:p>
            <a:r>
              <a:rPr lang="en-US" dirty="0"/>
              <a:t>Override the run() method.</a:t>
            </a:r>
          </a:p>
          <a:p>
            <a:pPr lvl="1"/>
            <a:r>
              <a:rPr lang="en-US" dirty="0"/>
              <a:t>Put thread code to be executed in run() method.</a:t>
            </a:r>
          </a:p>
          <a:p>
            <a:r>
              <a:rPr lang="en-US" dirty="0"/>
              <a:t>void start(): Creates a new thread and makes it runnable</a:t>
            </a:r>
          </a:p>
          <a:p>
            <a:pPr lvl="1"/>
            <a:r>
              <a:rPr lang="en-US" dirty="0"/>
              <a:t>Evoke thread by </a:t>
            </a:r>
            <a:r>
              <a:rPr lang="en-US" dirty="0" err="1"/>
              <a:t>instantiatedObject.start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Will evoke run()</a:t>
            </a:r>
          </a:p>
          <a:p>
            <a:r>
              <a:rPr lang="en-US" dirty="0"/>
              <a:t>void run(): The new thread begins its life inside this method.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CAC8-0DF4-4803-A0FB-CBD266B4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 </a:t>
            </a:r>
            <a:r>
              <a:rPr lang="en-US" dirty="0" err="1"/>
              <a:t>Interace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CE9A-B200-410A-A628-3011CA4A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implements Runnable{}</a:t>
            </a:r>
          </a:p>
          <a:p>
            <a:r>
              <a:rPr lang="en-US" dirty="0"/>
              <a:t>Implement run() method of Runnable interface</a:t>
            </a:r>
          </a:p>
          <a:p>
            <a:pPr lvl="1"/>
            <a:r>
              <a:rPr lang="en-US" dirty="0"/>
              <a:t>Put thread code to be executed in run() method.</a:t>
            </a:r>
          </a:p>
          <a:p>
            <a:r>
              <a:rPr lang="en-US" dirty="0"/>
              <a:t>void start(): Creates a new thread and makes it runnable</a:t>
            </a:r>
          </a:p>
          <a:p>
            <a:pPr lvl="1"/>
            <a:r>
              <a:rPr lang="en-US" dirty="0"/>
              <a:t>Evoke thread by </a:t>
            </a:r>
            <a:r>
              <a:rPr lang="en-US" dirty="0" err="1"/>
              <a:t>instantiatedObject.start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Will evoke run()</a:t>
            </a:r>
          </a:p>
          <a:p>
            <a:r>
              <a:rPr lang="en-US" dirty="0"/>
              <a:t>void run(): The new thread begins its life inside this method.</a:t>
            </a:r>
          </a:p>
        </p:txBody>
      </p:sp>
    </p:spTree>
    <p:extLst>
      <p:ext uri="{BB962C8B-B14F-4D97-AF65-F5344CB8AC3E}">
        <p14:creationId xmlns:p14="http://schemas.microsoft.com/office/powerpoint/2010/main" val="149153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FB7A-A560-4AC0-9CCF-E3C939FA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Thread &amp; Runnable?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9788-AA4D-4D10-B87C-548CB8CF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Thread class</a:t>
            </a:r>
          </a:p>
          <a:p>
            <a:pPr lvl="1"/>
            <a:r>
              <a:rPr lang="en-US" dirty="0"/>
              <a:t>Cannot extend other classes</a:t>
            </a:r>
          </a:p>
          <a:p>
            <a:pPr lvl="1"/>
            <a:r>
              <a:rPr lang="en-US" dirty="0"/>
              <a:t>All methods available to override</a:t>
            </a:r>
          </a:p>
          <a:p>
            <a:r>
              <a:rPr lang="en-US" dirty="0"/>
              <a:t>Implementing Runnable Interface</a:t>
            </a:r>
          </a:p>
          <a:p>
            <a:pPr lvl="1"/>
            <a:r>
              <a:rPr lang="en-US" dirty="0"/>
              <a:t>avoids the single inheritance issue</a:t>
            </a:r>
          </a:p>
          <a:p>
            <a:pPr lvl="1"/>
            <a:r>
              <a:rPr lang="en-US" dirty="0"/>
              <a:t>Simpler code</a:t>
            </a:r>
          </a:p>
          <a:p>
            <a:pPr lvl="1"/>
            <a:r>
              <a:rPr lang="en-US" dirty="0"/>
              <a:t>Only few methods available</a:t>
            </a:r>
          </a:p>
        </p:txBody>
      </p:sp>
    </p:spTree>
    <p:extLst>
      <p:ext uri="{BB962C8B-B14F-4D97-AF65-F5344CB8AC3E}">
        <p14:creationId xmlns:p14="http://schemas.microsoft.com/office/powerpoint/2010/main" val="269715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789-9C4E-4AB9-B198-F5288359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8F33-7A22-4F72-AD9B-87BA0A82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Class, Runnable Interface good for few threads</a:t>
            </a:r>
          </a:p>
          <a:p>
            <a:r>
              <a:rPr lang="en-US" dirty="0"/>
              <a:t>More thread need management</a:t>
            </a:r>
          </a:p>
          <a:p>
            <a:r>
              <a:rPr lang="en-US" dirty="0"/>
              <a:t>Executors &amp; </a:t>
            </a:r>
            <a:r>
              <a:rPr lang="en-US" dirty="0" err="1"/>
              <a:t>ExecutorService</a:t>
            </a:r>
            <a:r>
              <a:rPr lang="en-US" dirty="0"/>
              <a:t> Interface = solution</a:t>
            </a:r>
          </a:p>
          <a:p>
            <a:pPr lvl="1"/>
            <a:r>
              <a:rPr lang="en-US" dirty="0" err="1"/>
              <a:t>ramework</a:t>
            </a:r>
            <a:r>
              <a:rPr lang="en-US" dirty="0"/>
              <a:t> for creating and managing threads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0B58-620C-4166-805C-B8E0E1B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48F1-FDDE-4A7A-BC19-BCD4AD61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Multiple computations making progress at once</a:t>
            </a:r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Multiple computation executing  simultaneously. </a:t>
            </a:r>
          </a:p>
          <a:p>
            <a:r>
              <a:rPr lang="en-US" dirty="0"/>
              <a:t>Threads = execution of computations</a:t>
            </a:r>
          </a:p>
          <a:p>
            <a:r>
              <a:rPr lang="en-US" dirty="0"/>
              <a:t>Each thread has its own method-call stack and program counter</a:t>
            </a:r>
          </a:p>
          <a:p>
            <a:r>
              <a:rPr lang="en-US" dirty="0"/>
              <a:t>Multithreading </a:t>
            </a:r>
          </a:p>
          <a:p>
            <a:pPr lvl="1"/>
            <a:r>
              <a:rPr lang="en-US" dirty="0"/>
              <a:t>Thread executing concurrently with other threads while sharing application-wide resources such as memory and file handles</a:t>
            </a:r>
          </a:p>
        </p:txBody>
      </p:sp>
    </p:spTree>
    <p:extLst>
      <p:ext uri="{BB962C8B-B14F-4D97-AF65-F5344CB8AC3E}">
        <p14:creationId xmlns:p14="http://schemas.microsoft.com/office/powerpoint/2010/main" val="286543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7660-2079-47C7-B8A0-059181D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Framework helps with…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E41F-FD97-4484-9A5C-7B8960DF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Creation</a:t>
            </a:r>
          </a:p>
          <a:p>
            <a:pPr lvl="1"/>
            <a:r>
              <a:rPr lang="en-US" dirty="0"/>
              <a:t>Various methods for single and pools (group) of threads</a:t>
            </a:r>
          </a:p>
          <a:p>
            <a:r>
              <a:rPr lang="en-US" dirty="0"/>
              <a:t>Thread Management</a:t>
            </a:r>
          </a:p>
          <a:p>
            <a:pPr lvl="1"/>
            <a:r>
              <a:rPr lang="en-US" dirty="0"/>
              <a:t>Manages life cycle =&gt; only submit() task for execution.</a:t>
            </a:r>
          </a:p>
          <a:p>
            <a:r>
              <a:rPr lang="en-US" dirty="0"/>
              <a:t>Task submission and execution</a:t>
            </a:r>
          </a:p>
          <a:p>
            <a:pPr lvl="1"/>
            <a:r>
              <a:rPr lang="en-US" dirty="0"/>
              <a:t>Provides methods for submitting tasks</a:t>
            </a:r>
          </a:p>
          <a:p>
            <a:pPr lvl="1"/>
            <a:r>
              <a:rPr lang="en-US" dirty="0"/>
              <a:t>Gives scheduling power (when and frequency) of tasks</a:t>
            </a:r>
          </a:p>
        </p:txBody>
      </p:sp>
    </p:spTree>
    <p:extLst>
      <p:ext uri="{BB962C8B-B14F-4D97-AF65-F5344CB8AC3E}">
        <p14:creationId xmlns:p14="http://schemas.microsoft.com/office/powerpoint/2010/main" val="46110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B7EA-79A1-4EDE-B8A6-11A9120A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89AD-6FAB-42AD-A903-C4971CC0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Executor creates and manages thread pools to execute Runnable</a:t>
            </a:r>
          </a:p>
          <a:p>
            <a:r>
              <a:rPr lang="en-US" dirty="0"/>
              <a:t>Executors can reuse existing threads </a:t>
            </a:r>
          </a:p>
          <a:p>
            <a:pPr lvl="1"/>
            <a:r>
              <a:rPr lang="en-US" dirty="0"/>
              <a:t>Improve performance by optimizing the number of threads.</a:t>
            </a:r>
          </a:p>
          <a:p>
            <a:r>
              <a:rPr lang="en-US" dirty="0"/>
              <a:t>Executor assigns every Runnable to execute() =&gt; an available threads in thread pool.</a:t>
            </a:r>
          </a:p>
          <a:p>
            <a:r>
              <a:rPr lang="en-US" dirty="0"/>
              <a:t>If no available threads, Executor either creates a new thread or waits for next available new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4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B7EA-79A1-4EDE-B8A6-11A9120A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ExecutorService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89AD-6FAB-42AD-A903-C4971CC0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Extends Executor </a:t>
            </a:r>
          </a:p>
          <a:p>
            <a:r>
              <a:rPr lang="en-US" dirty="0"/>
              <a:t>Declares methods for managing the life cycle of an Executor.</a:t>
            </a:r>
          </a:p>
          <a:p>
            <a:r>
              <a:rPr lang="en-US" dirty="0"/>
              <a:t>Method </a:t>
            </a:r>
            <a:r>
              <a:rPr lang="en-US" dirty="0" err="1"/>
              <a:t>newCachedThreadPool</a:t>
            </a:r>
            <a:r>
              <a:rPr lang="en-US" dirty="0"/>
              <a:t>() returns an </a:t>
            </a:r>
            <a:r>
              <a:rPr lang="en-US" dirty="0" err="1"/>
              <a:t>ExecutorService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new threads as they’re needed by the application.</a:t>
            </a:r>
          </a:p>
          <a:p>
            <a:pPr lvl="2"/>
            <a:r>
              <a:rPr lang="en-US" dirty="0" err="1"/>
              <a:t>newSingleThreadExecutor</a:t>
            </a:r>
            <a:r>
              <a:rPr lang="en-US" dirty="0"/>
              <a:t>(), </a:t>
            </a:r>
            <a:r>
              <a:rPr lang="en-US" dirty="0" err="1"/>
              <a:t>newFixedThreadPool</a:t>
            </a:r>
            <a:r>
              <a:rPr lang="en-US" dirty="0"/>
              <a:t>(</a:t>
            </a:r>
            <a:r>
              <a:rPr lang="en-US" dirty="0" err="1"/>
              <a:t>poolSize</a:t>
            </a:r>
            <a:r>
              <a:rPr lang="en-US" dirty="0"/>
              <a:t>)</a:t>
            </a:r>
          </a:p>
          <a:p>
            <a:r>
              <a:rPr lang="en-US" dirty="0"/>
              <a:t>Method shutdown() notifies the </a:t>
            </a:r>
            <a:r>
              <a:rPr lang="en-US" dirty="0" err="1"/>
              <a:t>ExecutorService</a:t>
            </a:r>
            <a:r>
              <a:rPr lang="en-US" dirty="0"/>
              <a:t> to stop accepting new tasks, but continues executing tasks that have already been submitted.</a:t>
            </a:r>
          </a:p>
        </p:txBody>
      </p:sp>
    </p:spTree>
    <p:extLst>
      <p:ext uri="{BB962C8B-B14F-4D97-AF65-F5344CB8AC3E}">
        <p14:creationId xmlns:p14="http://schemas.microsoft.com/office/powerpoint/2010/main" val="136591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4349-99F5-4C93-9687-01DC4798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6738-120E-45FF-8B8B-CCF9575D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threads running and attempt to read and write shared data concurrently two problems arise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Thread interference errors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Memory consistency errors</a:t>
            </a:r>
          </a:p>
        </p:txBody>
      </p:sp>
    </p:spTree>
    <p:extLst>
      <p:ext uri="{BB962C8B-B14F-4D97-AF65-F5344CB8AC3E}">
        <p14:creationId xmlns:p14="http://schemas.microsoft.com/office/powerpoint/2010/main" val="409699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15F0-63D5-45E7-A7E7-BEFD55EA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interference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3CE-E524-42F5-8614-917CEF88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threads attempt to read and write shared variable concurrently</a:t>
            </a:r>
          </a:p>
          <a:p>
            <a:pPr lvl="1"/>
            <a:r>
              <a:rPr lang="en-US" dirty="0"/>
              <a:t>Read and write operations overlap in execution</a:t>
            </a:r>
          </a:p>
          <a:p>
            <a:pPr lvl="1"/>
            <a:r>
              <a:rPr lang="en-US" dirty="0"/>
              <a:t>Final outcome depends on the order of read &amp; write execution</a:t>
            </a:r>
          </a:p>
          <a:p>
            <a:pPr lvl="2"/>
            <a:r>
              <a:rPr lang="en-US" dirty="0"/>
              <a:t>Unpredictable</a:t>
            </a:r>
          </a:p>
          <a:p>
            <a:pPr lvl="2"/>
            <a:r>
              <a:rPr lang="en-US" dirty="0"/>
              <a:t>Termed Race condition</a:t>
            </a:r>
          </a:p>
          <a:p>
            <a:r>
              <a:rPr lang="en-US" dirty="0"/>
              <a:t>Critical Section </a:t>
            </a:r>
          </a:p>
          <a:p>
            <a:pPr lvl="1"/>
            <a:r>
              <a:rPr lang="en-US" dirty="0"/>
              <a:t>Section of the code where a shared variable is accessed</a:t>
            </a:r>
          </a:p>
          <a:p>
            <a:r>
              <a:rPr lang="en-US" dirty="0"/>
              <a:t>Thread interference errors can be avoided by synchronizing access to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355022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4DE3-37E5-462A-852B-3DEF88B1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9BC2-8202-4199-83DB-5974A5D7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/>
          </a:bodyPr>
          <a:lstStyle/>
          <a:p>
            <a:r>
              <a:rPr lang="en-US" dirty="0"/>
              <a:t>When different threads have inconsistent views of the same data. </a:t>
            </a:r>
          </a:p>
          <a:p>
            <a:r>
              <a:rPr lang="en-US" dirty="0"/>
              <a:t>Happens when one thread updates some shared data</a:t>
            </a:r>
          </a:p>
          <a:p>
            <a:pPr lvl="1"/>
            <a:r>
              <a:rPr lang="en-US" dirty="0"/>
              <a:t>But this update is not propagated to other threads </a:t>
            </a:r>
          </a:p>
          <a:p>
            <a:pPr lvl="1"/>
            <a:r>
              <a:rPr lang="en-US" dirty="0"/>
              <a:t>End up using the old data.</a:t>
            </a:r>
          </a:p>
          <a:p>
            <a:r>
              <a:rPr lang="en-US" dirty="0"/>
              <a:t>Possible reasons?</a:t>
            </a:r>
          </a:p>
          <a:p>
            <a:pPr lvl="1"/>
            <a:r>
              <a:rPr lang="en-US" dirty="0"/>
              <a:t>Compiler optimizations by re-ordering instructions</a:t>
            </a:r>
          </a:p>
          <a:p>
            <a:pPr lvl="1"/>
            <a:r>
              <a:rPr lang="en-US" dirty="0"/>
              <a:t>Value is read from temp/cache location instead of main memory</a:t>
            </a:r>
          </a:p>
          <a:p>
            <a:r>
              <a:rPr lang="en-US" dirty="0"/>
              <a:t>Memory consistency errors can be avoided by added keyword “volatile” to variable</a:t>
            </a:r>
          </a:p>
          <a:p>
            <a:pPr lvl="1"/>
            <a:r>
              <a:rPr lang="en-US" dirty="0"/>
              <a:t>Tells compiler to not optimize variable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D61C-54AE-4DCC-BF2E-79E93955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6A4C-EBB2-42A0-950E-4F93AF67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interference and memory consistency errors can be avoided by ensuring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Only one thread can read and write a shared variable at a time. </a:t>
            </a:r>
          </a:p>
          <a:p>
            <a:pPr lvl="2"/>
            <a:r>
              <a:rPr lang="en-US" dirty="0"/>
              <a:t>When one thread is accessing a shared variable</a:t>
            </a:r>
          </a:p>
          <a:p>
            <a:pPr lvl="3"/>
            <a:r>
              <a:rPr lang="en-US" dirty="0"/>
              <a:t>Other threads should wait until the first thread is done.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Whenever any thread modifies a shared variable</a:t>
            </a:r>
          </a:p>
          <a:p>
            <a:pPr lvl="2"/>
            <a:r>
              <a:rPr lang="en-US" dirty="0"/>
              <a:t>Automatically establishes a happens-before relationship with subsequent reads and writes of the shared variable by other threads. </a:t>
            </a:r>
          </a:p>
          <a:p>
            <a:r>
              <a:rPr lang="en-US" dirty="0"/>
              <a:t>Java uses keyword “synchronized” to accomplish feat</a:t>
            </a:r>
          </a:p>
          <a:p>
            <a:pPr lvl="1"/>
            <a:r>
              <a:rPr lang="en-US" dirty="0"/>
              <a:t>Intrinsic lock</a:t>
            </a:r>
          </a:p>
        </p:txBody>
      </p:sp>
    </p:spTree>
    <p:extLst>
      <p:ext uri="{BB962C8B-B14F-4D97-AF65-F5344CB8AC3E}">
        <p14:creationId xmlns:p14="http://schemas.microsoft.com/office/powerpoint/2010/main" val="28696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8951-7315-4551-A538-1EBCD49F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AA66-39A8-441A-94BB-F5DA3410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asynchronous or background processing</a:t>
            </a:r>
          </a:p>
          <a:p>
            <a:r>
              <a:rPr lang="en-US" dirty="0"/>
              <a:t>Increases the responsiveness of GUI applications</a:t>
            </a:r>
          </a:p>
          <a:p>
            <a:r>
              <a:rPr lang="en-US" dirty="0"/>
              <a:t>Take advantage of multiprocessor systems</a:t>
            </a:r>
          </a:p>
          <a:p>
            <a:r>
              <a:rPr lang="en-US" dirty="0"/>
              <a:t>Simplify program logic when there are multiple independent entities</a:t>
            </a:r>
          </a:p>
        </p:txBody>
      </p:sp>
    </p:spTree>
    <p:extLst>
      <p:ext uri="{BB962C8B-B14F-4D97-AF65-F5344CB8AC3E}">
        <p14:creationId xmlns:p14="http://schemas.microsoft.com/office/powerpoint/2010/main" val="6665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6A8A-954E-4278-A7A4-A59A1DA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After Thread 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EA47-E3B6-4920-8EEB-8B92026B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paths of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the thread evoked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Follow the statement after the thread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There will be a separate stack and memory space for each thread.</a:t>
            </a:r>
          </a:p>
          <a:p>
            <a:r>
              <a:rPr lang="en-US" dirty="0"/>
              <a:t>Be Aware</a:t>
            </a:r>
          </a:p>
          <a:p>
            <a:pPr lvl="1"/>
            <a:r>
              <a:rPr lang="en-US" dirty="0"/>
              <a:t>Accessing common variables needs synchronization</a:t>
            </a:r>
          </a:p>
          <a:p>
            <a:pPr lvl="1"/>
            <a:r>
              <a:rPr lang="en-US" dirty="0"/>
              <a:t>Overuse of threads can hinder program performance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10EE-E3D9-43ED-8D8E-27B5BD2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94C9-982B-456F-8710-A38BDA9D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Used for working with threads</a:t>
            </a:r>
          </a:p>
          <a:p>
            <a:r>
              <a:rPr lang="en-US" dirty="0"/>
              <a:t>Package </a:t>
            </a:r>
            <a:r>
              <a:rPr lang="en-US" dirty="0" err="1"/>
              <a:t>java.util.concurrent</a:t>
            </a:r>
            <a:endParaRPr lang="en-US" dirty="0"/>
          </a:p>
          <a:p>
            <a:r>
              <a:rPr lang="en-US" dirty="0"/>
              <a:t>Released since Java 5</a:t>
            </a:r>
          </a:p>
          <a:p>
            <a:pPr lvl="1"/>
            <a:r>
              <a:rPr lang="en-US" dirty="0"/>
              <a:t>Thread support since JDK 1.0</a:t>
            </a:r>
          </a:p>
          <a:p>
            <a:r>
              <a:rPr lang="en-US" dirty="0"/>
              <a:t>Manages synchronization for programmer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collection classes and interfaces of Concurrency API</a:t>
            </a:r>
            <a:endParaRPr lang="en-US" dirty="0"/>
          </a:p>
          <a:p>
            <a:r>
              <a:rPr lang="en-US" dirty="0"/>
              <a:t>Advanced programming</a:t>
            </a:r>
          </a:p>
          <a:p>
            <a:pPr lvl="1"/>
            <a:r>
              <a:rPr lang="en-US" dirty="0"/>
              <a:t>synchronized keyword </a:t>
            </a:r>
          </a:p>
          <a:p>
            <a:pPr lvl="1"/>
            <a:r>
              <a:rPr lang="en-US" dirty="0"/>
              <a:t>Object methods wait, notify and </a:t>
            </a:r>
            <a:r>
              <a:rPr lang="en-US" dirty="0" err="1"/>
              <a:t>notifyAll</a:t>
            </a:r>
            <a:endParaRPr lang="en-US" dirty="0"/>
          </a:p>
          <a:p>
            <a:pPr lvl="1"/>
            <a:r>
              <a:rPr lang="en-US" dirty="0"/>
              <a:t>Locks and Conditions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6385-ACBD-41E1-ABDD-D374AD6A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 and Life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8167E-A89B-4E31-A383-A68843D66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807" y="1825625"/>
            <a:ext cx="75643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7E0A-B250-4DFE-B2A1-53FDEF85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E349-E812-4FE0-B882-1E1A1F05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state</a:t>
            </a:r>
          </a:p>
          <a:p>
            <a:pPr lvl="1"/>
            <a:r>
              <a:rPr lang="en-US" dirty="0"/>
              <a:t>Starting point for new thread</a:t>
            </a:r>
          </a:p>
          <a:p>
            <a:pPr lvl="1"/>
            <a:r>
              <a:rPr lang="en-US" dirty="0"/>
              <a:t>When executed, goes into runnable state</a:t>
            </a:r>
          </a:p>
          <a:p>
            <a:r>
              <a:rPr lang="en-US" dirty="0"/>
              <a:t>runnable state</a:t>
            </a:r>
          </a:p>
          <a:p>
            <a:pPr lvl="1"/>
            <a:r>
              <a:rPr lang="en-US" dirty="0"/>
              <a:t>Thread is executing</a:t>
            </a:r>
          </a:p>
          <a:p>
            <a:r>
              <a:rPr lang="en-US" dirty="0"/>
              <a:t>Waiting state</a:t>
            </a:r>
          </a:p>
          <a:p>
            <a:pPr lvl="1"/>
            <a:r>
              <a:rPr lang="en-US" dirty="0"/>
              <a:t>On pause and waiting for another thread to perform a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5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38F2-02F3-4BD5-B973-8ABC739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8013-3386-448B-8AE2-CCE560D1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Timed waiting state</a:t>
            </a:r>
          </a:p>
          <a:p>
            <a:pPr lvl="1"/>
            <a:r>
              <a:rPr lang="en-US" dirty="0"/>
              <a:t>Waiting state for a specified interval of time.</a:t>
            </a:r>
          </a:p>
          <a:p>
            <a:pPr lvl="1"/>
            <a:r>
              <a:rPr lang="en-US" dirty="0"/>
              <a:t>Transitions back to the runnable state when that time interval expires or when the event it’s waiting for occurs.</a:t>
            </a:r>
          </a:p>
          <a:p>
            <a:pPr lvl="1"/>
            <a:r>
              <a:rPr lang="en-US" dirty="0"/>
              <a:t>Cannot use a processor, even if one is available.</a:t>
            </a:r>
          </a:p>
          <a:p>
            <a:pPr lvl="1"/>
            <a:r>
              <a:rPr lang="en-US" dirty="0"/>
              <a:t>Sleeping thread remains in the timed waiting state for a designated period of time (called a sleep interval), after which it returns to the runnable state.</a:t>
            </a:r>
          </a:p>
          <a:p>
            <a:r>
              <a:rPr lang="en-US" dirty="0"/>
              <a:t>Blocked state</a:t>
            </a:r>
          </a:p>
          <a:p>
            <a:pPr lvl="1"/>
            <a:r>
              <a:rPr lang="en-US" dirty="0"/>
              <a:t>Thread is not able to immediately complete task.</a:t>
            </a:r>
          </a:p>
          <a:p>
            <a:pPr lvl="1"/>
            <a:r>
              <a:rPr lang="en-US" dirty="0"/>
              <a:t>Waits until that task completes.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9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DCD8-5B30-4820-B79E-520AEE84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EE02-A885-4E01-9483-F6AEDE4C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Terminated state</a:t>
            </a:r>
          </a:p>
          <a:p>
            <a:pPr lvl="1"/>
            <a:r>
              <a:rPr lang="en-US" dirty="0"/>
              <a:t>When thread successfully completes its task or otherwise terminates (perhaps due to an error).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1152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Chapter 23 Summary</vt:lpstr>
      <vt:lpstr>Intro</vt:lpstr>
      <vt:lpstr>Why Use Threads?</vt:lpstr>
      <vt:lpstr>What Happens After Thread call?</vt:lpstr>
      <vt:lpstr>Concurrency API</vt:lpstr>
      <vt:lpstr>Thread States and Life Cycle</vt:lpstr>
      <vt:lpstr>Thread State Details</vt:lpstr>
      <vt:lpstr>Thread State Details</vt:lpstr>
      <vt:lpstr>Thread State Details</vt:lpstr>
      <vt:lpstr>Runnable State Details</vt:lpstr>
      <vt:lpstr>Runnable State Details Diagram</vt:lpstr>
      <vt:lpstr>Thread Priorities and Thread Scheduling</vt:lpstr>
      <vt:lpstr>Indefinite Postponement and Deadlock</vt:lpstr>
      <vt:lpstr>Runnable Interface &amp; Object</vt:lpstr>
      <vt:lpstr>Creating a Thread</vt:lpstr>
      <vt:lpstr>Extending Thread class</vt:lpstr>
      <vt:lpstr>Implementing Runnable Interace</vt:lpstr>
      <vt:lpstr>Difference Between Thread &amp; Runnable?</vt:lpstr>
      <vt:lpstr>Thread Management</vt:lpstr>
      <vt:lpstr>Executor Framework helps with…</vt:lpstr>
      <vt:lpstr>Executor Interface</vt:lpstr>
      <vt:lpstr>ExecutorService Interface</vt:lpstr>
      <vt:lpstr>Thread Synchronization </vt:lpstr>
      <vt:lpstr>Thread interference errors</vt:lpstr>
      <vt:lpstr>Memory Consistency Errors</vt:lpstr>
      <vt:lpstr>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Summary</dc:title>
  <dc:creator>Ben Blanc</dc:creator>
  <cp:lastModifiedBy>Ben Blanc</cp:lastModifiedBy>
  <cp:revision>36</cp:revision>
  <dcterms:created xsi:type="dcterms:W3CDTF">2018-06-09T23:21:41Z</dcterms:created>
  <dcterms:modified xsi:type="dcterms:W3CDTF">2019-03-25T04:31:33Z</dcterms:modified>
</cp:coreProperties>
</file>