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4"/>
  </p:sldMasterIdLst>
  <p:notesMasterIdLst>
    <p:notesMasterId r:id="rId31"/>
  </p:notesMasterIdLst>
  <p:sldIdLst>
    <p:sldId id="256" r:id="rId5"/>
    <p:sldId id="259" r:id="rId6"/>
    <p:sldId id="260" r:id="rId7"/>
    <p:sldId id="261" r:id="rId8"/>
    <p:sldId id="262" r:id="rId9"/>
    <p:sldId id="263" r:id="rId10"/>
    <p:sldId id="264" r:id="rId11"/>
    <p:sldId id="267" r:id="rId12"/>
    <p:sldId id="268" r:id="rId13"/>
    <p:sldId id="270" r:id="rId14"/>
    <p:sldId id="271" r:id="rId15"/>
    <p:sldId id="274" r:id="rId16"/>
    <p:sldId id="279" r:id="rId17"/>
    <p:sldId id="278" r:id="rId18"/>
    <p:sldId id="280" r:id="rId19"/>
    <p:sldId id="281" r:id="rId20"/>
    <p:sldId id="275" r:id="rId21"/>
    <p:sldId id="282" r:id="rId22"/>
    <p:sldId id="283" r:id="rId23"/>
    <p:sldId id="284" r:id="rId24"/>
    <p:sldId id="276" r:id="rId25"/>
    <p:sldId id="277" r:id="rId26"/>
    <p:sldId id="269" r:id="rId27"/>
    <p:sldId id="272" r:id="rId28"/>
    <p:sldId id="273"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18" autoAdjust="0"/>
  </p:normalViewPr>
  <p:slideViewPr>
    <p:cSldViewPr snapToGrid="0">
      <p:cViewPr varScale="1">
        <p:scale>
          <a:sx n="59" d="100"/>
          <a:sy n="59" d="100"/>
        </p:scale>
        <p:origin x="115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DA284-41A8-4BFD-9FDD-2522207E389F}"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FFFDC-0535-46BC-BB66-CA9BEA58E010}" type="slidenum">
              <a:rPr lang="en-US" smtClean="0"/>
              <a:t>‹#›</a:t>
            </a:fld>
            <a:endParaRPr lang="en-US"/>
          </a:p>
        </p:txBody>
      </p:sp>
    </p:spTree>
    <p:extLst>
      <p:ext uri="{BB962C8B-B14F-4D97-AF65-F5344CB8AC3E}">
        <p14:creationId xmlns:p14="http://schemas.microsoft.com/office/powerpoint/2010/main" val="311107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by explaining that</a:t>
            </a:r>
            <a:r>
              <a:rPr lang="en-US" baseline="0" dirty="0"/>
              <a:t> </a:t>
            </a:r>
            <a:r>
              <a:rPr lang="en-US" baseline="0" dirty="0" err="1"/>
              <a:t>dbs</a:t>
            </a:r>
            <a:r>
              <a:rPr lang="en-US" baseline="0" dirty="0"/>
              <a:t> can be built up by identifying the objects in an environment. Think like a programmer, id actors and relationships</a:t>
            </a:r>
          </a:p>
          <a:p>
            <a:endParaRPr lang="en-US" dirty="0"/>
          </a:p>
        </p:txBody>
      </p:sp>
      <p:sp>
        <p:nvSpPr>
          <p:cNvPr id="4" name="Slide Number Placeholder 3"/>
          <p:cNvSpPr>
            <a:spLocks noGrp="1"/>
          </p:cNvSpPr>
          <p:nvPr>
            <p:ph type="sldNum" sz="quarter" idx="10"/>
          </p:nvPr>
        </p:nvSpPr>
        <p:spPr/>
        <p:txBody>
          <a:bodyPr/>
          <a:lstStyle/>
          <a:p>
            <a:fld id="{FD9FFFDC-0535-46BC-BB66-CA9BEA58E010}" type="slidenum">
              <a:rPr lang="en-US" smtClean="0"/>
              <a:t>1</a:t>
            </a:fld>
            <a:endParaRPr lang="en-US"/>
          </a:p>
        </p:txBody>
      </p:sp>
    </p:spTree>
    <p:extLst>
      <p:ext uri="{BB962C8B-B14F-4D97-AF65-F5344CB8AC3E}">
        <p14:creationId xmlns:p14="http://schemas.microsoft.com/office/powerpoint/2010/main" val="847295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9FFFDC-0535-46BC-BB66-CA9BEA58E010}" type="slidenum">
              <a:rPr lang="en-US" smtClean="0"/>
              <a:t>12</a:t>
            </a:fld>
            <a:endParaRPr lang="en-US"/>
          </a:p>
        </p:txBody>
      </p:sp>
    </p:spTree>
    <p:extLst>
      <p:ext uri="{BB962C8B-B14F-4D97-AF65-F5344CB8AC3E}">
        <p14:creationId xmlns:p14="http://schemas.microsoft.com/office/powerpoint/2010/main" val="830927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a:t>
            </a:r>
            <a:r>
              <a:rPr lang="en-US" baseline="0" dirty="0"/>
              <a:t> in this table, both the </a:t>
            </a:r>
            <a:r>
              <a:rPr lang="en-US" baseline="0" dirty="0" err="1"/>
              <a:t>StudentID</a:t>
            </a:r>
            <a:r>
              <a:rPr lang="en-US" baseline="0" dirty="0"/>
              <a:t> and the Activity columns make up the PK, it is a composite PK</a:t>
            </a:r>
          </a:p>
          <a:p>
            <a:endParaRPr lang="en-CA" dirty="0"/>
          </a:p>
        </p:txBody>
      </p:sp>
      <p:sp>
        <p:nvSpPr>
          <p:cNvPr id="4" name="Slide Number Placeholder 3"/>
          <p:cNvSpPr>
            <a:spLocks noGrp="1"/>
          </p:cNvSpPr>
          <p:nvPr>
            <p:ph type="sldNum" sz="quarter" idx="10"/>
          </p:nvPr>
        </p:nvSpPr>
        <p:spPr/>
        <p:txBody>
          <a:bodyPr/>
          <a:lstStyle/>
          <a:p>
            <a:fld id="{FD9FFFDC-0535-46BC-BB66-CA9BEA58E010}" type="slidenum">
              <a:rPr lang="en-US" smtClean="0"/>
              <a:t>13</a:t>
            </a:fld>
            <a:endParaRPr lang="en-US"/>
          </a:p>
        </p:txBody>
      </p:sp>
    </p:spTree>
    <p:extLst>
      <p:ext uri="{BB962C8B-B14F-4D97-AF65-F5344CB8AC3E}">
        <p14:creationId xmlns:p14="http://schemas.microsoft.com/office/powerpoint/2010/main" val="58537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 is a composite key because golf</a:t>
            </a:r>
            <a:r>
              <a:rPr lang="en-CA" baseline="0" dirty="0"/>
              <a:t> appears 2 times, skiing appears 2 times </a:t>
            </a:r>
            <a:r>
              <a:rPr lang="en-CA" baseline="0" dirty="0" err="1"/>
              <a:t>etc</a:t>
            </a:r>
            <a:r>
              <a:rPr lang="en-CA" baseline="0" dirty="0"/>
              <a:t>, so it must be a composite key</a:t>
            </a:r>
            <a:endParaRPr lang="en-CA" dirty="0"/>
          </a:p>
        </p:txBody>
      </p:sp>
      <p:sp>
        <p:nvSpPr>
          <p:cNvPr id="4" name="Slide Number Placeholder 3"/>
          <p:cNvSpPr>
            <a:spLocks noGrp="1"/>
          </p:cNvSpPr>
          <p:nvPr>
            <p:ph type="sldNum" sz="quarter" idx="10"/>
          </p:nvPr>
        </p:nvSpPr>
        <p:spPr/>
        <p:txBody>
          <a:bodyPr/>
          <a:lstStyle/>
          <a:p>
            <a:fld id="{FD9FFFDC-0535-46BC-BB66-CA9BEA58E010}" type="slidenum">
              <a:rPr lang="en-US" smtClean="0"/>
              <a:t>14</a:t>
            </a:fld>
            <a:endParaRPr lang="en-US"/>
          </a:p>
        </p:txBody>
      </p:sp>
    </p:spTree>
    <p:extLst>
      <p:ext uri="{BB962C8B-B14F-4D97-AF65-F5344CB8AC3E}">
        <p14:creationId xmlns:p14="http://schemas.microsoft.com/office/powerpoint/2010/main" val="18392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EmployeeID</a:t>
            </a:r>
            <a:r>
              <a:rPr lang="en-CA" dirty="0"/>
              <a:t> is the</a:t>
            </a:r>
            <a:r>
              <a:rPr lang="en-CA" baseline="0" dirty="0"/>
              <a:t> PK, it is underlined. </a:t>
            </a:r>
            <a:r>
              <a:rPr lang="en-CA" baseline="0" dirty="0" err="1"/>
              <a:t>SalesPerson</a:t>
            </a:r>
            <a:r>
              <a:rPr lang="en-CA" baseline="0" dirty="0"/>
              <a:t> depends on </a:t>
            </a:r>
            <a:r>
              <a:rPr lang="en-CA" baseline="0" dirty="0" err="1"/>
              <a:t>EmployeeID</a:t>
            </a:r>
            <a:r>
              <a:rPr lang="en-CA" baseline="0" dirty="0"/>
              <a:t>, but </a:t>
            </a:r>
            <a:r>
              <a:rPr lang="en-CA" baseline="0" dirty="0" err="1"/>
              <a:t>SalesOffice</a:t>
            </a:r>
            <a:r>
              <a:rPr lang="en-CA" baseline="0" dirty="0"/>
              <a:t> does not depend on </a:t>
            </a:r>
            <a:r>
              <a:rPr lang="en-CA" baseline="0" dirty="0" err="1"/>
              <a:t>EmployeeID</a:t>
            </a:r>
            <a:r>
              <a:rPr lang="en-CA" baseline="0" dirty="0"/>
              <a:t>. You cannot say that employee 1005 works in Chicago for sure, what if they moved. Also </a:t>
            </a:r>
            <a:r>
              <a:rPr lang="en-CA" baseline="0" dirty="0" err="1"/>
              <a:t>OfficeNumber</a:t>
            </a:r>
            <a:r>
              <a:rPr lang="en-CA" baseline="0" dirty="0"/>
              <a:t>, the telephone number for the office does not depend on the </a:t>
            </a:r>
            <a:r>
              <a:rPr lang="en-CA" baseline="0" dirty="0" err="1"/>
              <a:t>EmployeeID</a:t>
            </a:r>
            <a:r>
              <a:rPr lang="en-CA" baseline="0" dirty="0"/>
              <a:t>. You can give me an employee id and expect me to tell you the telephone number for her office.</a:t>
            </a:r>
            <a:endParaRPr lang="en-CA" dirty="0"/>
          </a:p>
        </p:txBody>
      </p:sp>
      <p:sp>
        <p:nvSpPr>
          <p:cNvPr id="4" name="Slide Number Placeholder 3"/>
          <p:cNvSpPr>
            <a:spLocks noGrp="1"/>
          </p:cNvSpPr>
          <p:nvPr>
            <p:ph type="sldNum" sz="quarter" idx="10"/>
          </p:nvPr>
        </p:nvSpPr>
        <p:spPr/>
        <p:txBody>
          <a:bodyPr/>
          <a:lstStyle/>
          <a:p>
            <a:fld id="{FD9FFFDC-0535-46BC-BB66-CA9BEA58E010}" type="slidenum">
              <a:rPr lang="en-US" smtClean="0"/>
              <a:t>15</a:t>
            </a:fld>
            <a:endParaRPr lang="en-US"/>
          </a:p>
        </p:txBody>
      </p:sp>
    </p:spTree>
    <p:extLst>
      <p:ext uri="{BB962C8B-B14F-4D97-AF65-F5344CB8AC3E}">
        <p14:creationId xmlns:p14="http://schemas.microsoft.com/office/powerpoint/2010/main" val="100462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if we change</a:t>
            </a:r>
            <a:r>
              <a:rPr lang="en-US" baseline="0" dirty="0"/>
              <a:t> the Chicago sales office, we change it in just one place and that change will propagate throughout the </a:t>
            </a:r>
            <a:r>
              <a:rPr lang="en-US" baseline="0" dirty="0" err="1"/>
              <a:t>db</a:t>
            </a:r>
            <a:endParaRPr lang="en-US" baseline="0" dirty="0"/>
          </a:p>
          <a:p>
            <a:endParaRPr lang="en-CA" dirty="0"/>
          </a:p>
        </p:txBody>
      </p:sp>
      <p:sp>
        <p:nvSpPr>
          <p:cNvPr id="4" name="Slide Number Placeholder 3"/>
          <p:cNvSpPr>
            <a:spLocks noGrp="1"/>
          </p:cNvSpPr>
          <p:nvPr>
            <p:ph type="sldNum" sz="quarter" idx="10"/>
          </p:nvPr>
        </p:nvSpPr>
        <p:spPr/>
        <p:txBody>
          <a:bodyPr/>
          <a:lstStyle/>
          <a:p>
            <a:fld id="{FD9FFFDC-0535-46BC-BB66-CA9BEA58E010}" type="slidenum">
              <a:rPr lang="en-US" smtClean="0"/>
              <a:t>16</a:t>
            </a:fld>
            <a:endParaRPr lang="en-US"/>
          </a:p>
        </p:txBody>
      </p:sp>
    </p:spTree>
    <p:extLst>
      <p:ext uri="{BB962C8B-B14F-4D97-AF65-F5344CB8AC3E}">
        <p14:creationId xmlns:p14="http://schemas.microsoft.com/office/powerpoint/2010/main" val="785606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It passes 2NF bc there is no composite key</a:t>
            </a:r>
          </a:p>
          <a:p>
            <a:endParaRPr lang="en-CA" dirty="0"/>
          </a:p>
        </p:txBody>
      </p:sp>
      <p:sp>
        <p:nvSpPr>
          <p:cNvPr id="4" name="Slide Number Placeholder 3"/>
          <p:cNvSpPr>
            <a:spLocks noGrp="1"/>
          </p:cNvSpPr>
          <p:nvPr>
            <p:ph type="sldNum" sz="quarter" idx="10"/>
          </p:nvPr>
        </p:nvSpPr>
        <p:spPr/>
        <p:txBody>
          <a:bodyPr/>
          <a:lstStyle/>
          <a:p>
            <a:fld id="{FD9FFFDC-0535-46BC-BB66-CA9BEA58E010}" type="slidenum">
              <a:rPr lang="en-US" smtClean="0"/>
              <a:t>17</a:t>
            </a:fld>
            <a:endParaRPr lang="en-US"/>
          </a:p>
        </p:txBody>
      </p:sp>
    </p:spTree>
    <p:extLst>
      <p:ext uri="{BB962C8B-B14F-4D97-AF65-F5344CB8AC3E}">
        <p14:creationId xmlns:p14="http://schemas.microsoft.com/office/powerpoint/2010/main" val="2058117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words, forget about the PK</a:t>
            </a:r>
            <a:r>
              <a:rPr lang="en-US" baseline="0" dirty="0"/>
              <a:t> column and focus on the other columns. If any one of them depend on the other then there is transitive dependency and the table is not in 3NF</a:t>
            </a:r>
          </a:p>
          <a:p>
            <a:endParaRPr lang="en-US" baseline="0" dirty="0"/>
          </a:p>
          <a:p>
            <a:r>
              <a:rPr lang="en-US" baseline="0" dirty="0"/>
              <a:t>Remember that it was in 2NF where the PK was involved in the dependency situation, but in 3NF we are looking at the columns that are not a PK or part of a PK, so everything else</a:t>
            </a:r>
          </a:p>
          <a:p>
            <a:endParaRPr lang="en-US" baseline="0" dirty="0"/>
          </a:p>
          <a:p>
            <a:r>
              <a:rPr lang="en-US" dirty="0"/>
              <a:t>The same fee is charged for every room in a building,</a:t>
            </a:r>
            <a:r>
              <a:rPr lang="en-US" baseline="0" dirty="0"/>
              <a:t> so the Randolph costs 3200, the </a:t>
            </a:r>
            <a:r>
              <a:rPr lang="en-US" baseline="0" dirty="0" err="1"/>
              <a:t>Ingersol</a:t>
            </a:r>
            <a:r>
              <a:rPr lang="en-US" baseline="0" dirty="0"/>
              <a:t> is 3400 etc. </a:t>
            </a:r>
            <a:r>
              <a:rPr lang="en-US" dirty="0"/>
              <a:t>Therefore, it is the Building that  determines</a:t>
            </a:r>
            <a:r>
              <a:rPr lang="en-US" baseline="0" dirty="0"/>
              <a:t> the fee being charged, NOT the student.</a:t>
            </a:r>
            <a:endParaRPr lang="en-CA" dirty="0"/>
          </a:p>
        </p:txBody>
      </p:sp>
      <p:sp>
        <p:nvSpPr>
          <p:cNvPr id="4" name="Slide Number Placeholder 3"/>
          <p:cNvSpPr>
            <a:spLocks noGrp="1"/>
          </p:cNvSpPr>
          <p:nvPr>
            <p:ph type="sldNum" sz="quarter" idx="10"/>
          </p:nvPr>
        </p:nvSpPr>
        <p:spPr/>
        <p:txBody>
          <a:bodyPr/>
          <a:lstStyle/>
          <a:p>
            <a:fld id="{FD9FFFDC-0535-46BC-BB66-CA9BEA58E010}" type="slidenum">
              <a:rPr lang="en-US" smtClean="0"/>
              <a:t>18</a:t>
            </a:fld>
            <a:endParaRPr lang="en-US"/>
          </a:p>
        </p:txBody>
      </p:sp>
    </p:spTree>
    <p:extLst>
      <p:ext uri="{BB962C8B-B14F-4D97-AF65-F5344CB8AC3E}">
        <p14:creationId xmlns:p14="http://schemas.microsoft.com/office/powerpoint/2010/main" val="978917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9FFFDC-0535-46BC-BB66-CA9BEA58E010}" type="slidenum">
              <a:rPr lang="en-US" smtClean="0"/>
              <a:t>19</a:t>
            </a:fld>
            <a:endParaRPr lang="en-US"/>
          </a:p>
        </p:txBody>
      </p:sp>
    </p:spTree>
    <p:extLst>
      <p:ext uri="{BB962C8B-B14F-4D97-AF65-F5344CB8AC3E}">
        <p14:creationId xmlns:p14="http://schemas.microsoft.com/office/powerpoint/2010/main" val="1513065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9FFFDC-0535-46BC-BB66-CA9BEA58E010}" type="slidenum">
              <a:rPr lang="en-US" smtClean="0"/>
              <a:t>20</a:t>
            </a:fld>
            <a:endParaRPr lang="en-US"/>
          </a:p>
        </p:txBody>
      </p:sp>
    </p:spTree>
    <p:extLst>
      <p:ext uri="{BB962C8B-B14F-4D97-AF65-F5344CB8AC3E}">
        <p14:creationId xmlns:p14="http://schemas.microsoft.com/office/powerpoint/2010/main" val="2748748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more information we find</a:t>
            </a:r>
            <a:r>
              <a:rPr lang="en-US" baseline="0" dirty="0"/>
              <a:t> out that Buyers are assigned to a particular department</a:t>
            </a:r>
            <a:endParaRPr lang="en-CA" dirty="0"/>
          </a:p>
        </p:txBody>
      </p:sp>
      <p:sp>
        <p:nvSpPr>
          <p:cNvPr id="4" name="Slide Number Placeholder 3"/>
          <p:cNvSpPr>
            <a:spLocks noGrp="1"/>
          </p:cNvSpPr>
          <p:nvPr>
            <p:ph type="sldNum" sz="quarter" idx="10"/>
          </p:nvPr>
        </p:nvSpPr>
        <p:spPr/>
        <p:txBody>
          <a:bodyPr/>
          <a:lstStyle/>
          <a:p>
            <a:fld id="{FD9FFFDC-0535-46BC-BB66-CA9BEA58E010}" type="slidenum">
              <a:rPr lang="en-US" smtClean="0"/>
              <a:t>21</a:t>
            </a:fld>
            <a:endParaRPr lang="en-US"/>
          </a:p>
        </p:txBody>
      </p:sp>
    </p:spTree>
    <p:extLst>
      <p:ext uri="{BB962C8B-B14F-4D97-AF65-F5344CB8AC3E}">
        <p14:creationId xmlns:p14="http://schemas.microsoft.com/office/powerpoint/2010/main" val="667089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9FFFDC-0535-46BC-BB66-CA9BEA58E010}" type="slidenum">
              <a:rPr lang="en-US" smtClean="0"/>
              <a:t>2</a:t>
            </a:fld>
            <a:endParaRPr lang="en-US"/>
          </a:p>
        </p:txBody>
      </p:sp>
    </p:spTree>
    <p:extLst>
      <p:ext uri="{BB962C8B-B14F-4D97-AF65-F5344CB8AC3E}">
        <p14:creationId xmlns:p14="http://schemas.microsoft.com/office/powerpoint/2010/main" val="321244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9FFFDC-0535-46BC-BB66-CA9BEA58E010}" type="slidenum">
              <a:rPr lang="en-US" smtClean="0"/>
              <a:t>22</a:t>
            </a:fld>
            <a:endParaRPr lang="en-US"/>
          </a:p>
        </p:txBody>
      </p:sp>
    </p:spTree>
    <p:extLst>
      <p:ext uri="{BB962C8B-B14F-4D97-AF65-F5344CB8AC3E}">
        <p14:creationId xmlns:p14="http://schemas.microsoft.com/office/powerpoint/2010/main" val="2580625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9FFFDC-0535-46BC-BB66-CA9BEA58E010}" type="slidenum">
              <a:rPr lang="en-US" smtClean="0"/>
              <a:t>24</a:t>
            </a:fld>
            <a:endParaRPr lang="en-US"/>
          </a:p>
        </p:txBody>
      </p:sp>
    </p:spTree>
    <p:extLst>
      <p:ext uri="{BB962C8B-B14F-4D97-AF65-F5344CB8AC3E}">
        <p14:creationId xmlns:p14="http://schemas.microsoft.com/office/powerpoint/2010/main" val="1696644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9FFFDC-0535-46BC-BB66-CA9BEA58E010}" type="slidenum">
              <a:rPr lang="en-US" smtClean="0"/>
              <a:t>25</a:t>
            </a:fld>
            <a:endParaRPr lang="en-US"/>
          </a:p>
        </p:txBody>
      </p:sp>
    </p:spTree>
    <p:extLst>
      <p:ext uri="{BB962C8B-B14F-4D97-AF65-F5344CB8AC3E}">
        <p14:creationId xmlns:p14="http://schemas.microsoft.com/office/powerpoint/2010/main" val="2898246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9FFFDC-0535-46BC-BB66-CA9BEA58E010}" type="slidenum">
              <a:rPr lang="en-US" smtClean="0"/>
              <a:t>3</a:t>
            </a:fld>
            <a:endParaRPr lang="en-US"/>
          </a:p>
        </p:txBody>
      </p:sp>
    </p:spTree>
    <p:extLst>
      <p:ext uri="{BB962C8B-B14F-4D97-AF65-F5344CB8AC3E}">
        <p14:creationId xmlns:p14="http://schemas.microsoft.com/office/powerpoint/2010/main" val="3212448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tables by identifying attributes (adjectives, properties) of each object</a:t>
            </a:r>
          </a:p>
        </p:txBody>
      </p:sp>
      <p:sp>
        <p:nvSpPr>
          <p:cNvPr id="4" name="Slide Number Placeholder 3"/>
          <p:cNvSpPr>
            <a:spLocks noGrp="1"/>
          </p:cNvSpPr>
          <p:nvPr>
            <p:ph type="sldNum" sz="quarter" idx="10"/>
          </p:nvPr>
        </p:nvSpPr>
        <p:spPr/>
        <p:txBody>
          <a:bodyPr/>
          <a:lstStyle/>
          <a:p>
            <a:fld id="{FD9FFFDC-0535-46BC-BB66-CA9BEA58E010}" type="slidenum">
              <a:rPr lang="en-US" smtClean="0"/>
              <a:t>4</a:t>
            </a:fld>
            <a:endParaRPr lang="en-US"/>
          </a:p>
        </p:txBody>
      </p:sp>
    </p:spTree>
    <p:extLst>
      <p:ext uri="{BB962C8B-B14F-4D97-AF65-F5344CB8AC3E}">
        <p14:creationId xmlns:p14="http://schemas.microsoft.com/office/powerpoint/2010/main" val="3212448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9FFFDC-0535-46BC-BB66-CA9BEA58E010}" type="slidenum">
              <a:rPr lang="en-US" smtClean="0"/>
              <a:t>7</a:t>
            </a:fld>
            <a:endParaRPr lang="en-US"/>
          </a:p>
        </p:txBody>
      </p:sp>
    </p:spTree>
    <p:extLst>
      <p:ext uri="{BB962C8B-B14F-4D97-AF65-F5344CB8AC3E}">
        <p14:creationId xmlns:p14="http://schemas.microsoft.com/office/powerpoint/2010/main" val="62774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broke point #5</a:t>
            </a:r>
          </a:p>
          <a:p>
            <a:endParaRPr lang="en-US" dirty="0"/>
          </a:p>
        </p:txBody>
      </p:sp>
      <p:sp>
        <p:nvSpPr>
          <p:cNvPr id="4" name="Slide Number Placeholder 3"/>
          <p:cNvSpPr>
            <a:spLocks noGrp="1"/>
          </p:cNvSpPr>
          <p:nvPr>
            <p:ph type="sldNum" sz="quarter" idx="10"/>
          </p:nvPr>
        </p:nvSpPr>
        <p:spPr/>
        <p:txBody>
          <a:bodyPr/>
          <a:lstStyle/>
          <a:p>
            <a:fld id="{FD9FFFDC-0535-46BC-BB66-CA9BEA58E010}" type="slidenum">
              <a:rPr lang="en-US" smtClean="0"/>
              <a:t>8</a:t>
            </a:fld>
            <a:endParaRPr lang="en-US"/>
          </a:p>
        </p:txBody>
      </p:sp>
    </p:spTree>
    <p:extLst>
      <p:ext uri="{BB962C8B-B14F-4D97-AF65-F5344CB8AC3E}">
        <p14:creationId xmlns:p14="http://schemas.microsoft.com/office/powerpoint/2010/main" val="3371013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many attributes of</a:t>
            </a:r>
            <a:r>
              <a:rPr lang="en-US" baseline="0" dirty="0"/>
              <a:t> the student are shown here, in fact if we entered all, we would have a very long table</a:t>
            </a:r>
          </a:p>
          <a:p>
            <a:endParaRPr lang="en-US" dirty="0"/>
          </a:p>
        </p:txBody>
      </p:sp>
      <p:sp>
        <p:nvSpPr>
          <p:cNvPr id="4" name="Slide Number Placeholder 3"/>
          <p:cNvSpPr>
            <a:spLocks noGrp="1"/>
          </p:cNvSpPr>
          <p:nvPr>
            <p:ph type="sldNum" sz="quarter" idx="10"/>
          </p:nvPr>
        </p:nvSpPr>
        <p:spPr/>
        <p:txBody>
          <a:bodyPr/>
          <a:lstStyle/>
          <a:p>
            <a:fld id="{FD9FFFDC-0535-46BC-BB66-CA9BEA58E010}" type="slidenum">
              <a:rPr lang="en-US" smtClean="0"/>
              <a:t>9</a:t>
            </a:fld>
            <a:endParaRPr lang="en-US"/>
          </a:p>
        </p:txBody>
      </p:sp>
    </p:spTree>
    <p:extLst>
      <p:ext uri="{BB962C8B-B14F-4D97-AF65-F5344CB8AC3E}">
        <p14:creationId xmlns:p14="http://schemas.microsoft.com/office/powerpoint/2010/main" val="3371013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table </a:t>
            </a:r>
            <a:r>
              <a:rPr lang="en-US" b="1" dirty="0" err="1"/>
              <a:t>StudentNo</a:t>
            </a:r>
            <a:r>
              <a:rPr lang="en-US" dirty="0"/>
              <a:t> is the</a:t>
            </a:r>
            <a:r>
              <a:rPr lang="en-US" baseline="0" dirty="0"/>
              <a:t> PK, but it may be used in another table, say the Courses table where it becomes a FK. So the name </a:t>
            </a:r>
            <a:r>
              <a:rPr lang="en-US" b="1" baseline="0" dirty="0" err="1"/>
              <a:t>StudentNo</a:t>
            </a:r>
            <a:r>
              <a:rPr lang="en-US" baseline="0" dirty="0"/>
              <a:t> should be the same in both tables, for ease of understanding and coding</a:t>
            </a:r>
          </a:p>
          <a:p>
            <a:endParaRPr lang="en-US" dirty="0"/>
          </a:p>
        </p:txBody>
      </p:sp>
      <p:sp>
        <p:nvSpPr>
          <p:cNvPr id="4" name="Slide Number Placeholder 3"/>
          <p:cNvSpPr>
            <a:spLocks noGrp="1"/>
          </p:cNvSpPr>
          <p:nvPr>
            <p:ph type="sldNum" sz="quarter" idx="10"/>
          </p:nvPr>
        </p:nvSpPr>
        <p:spPr/>
        <p:txBody>
          <a:bodyPr/>
          <a:lstStyle/>
          <a:p>
            <a:fld id="{FD9FFFDC-0535-46BC-BB66-CA9BEA58E010}" type="slidenum">
              <a:rPr lang="en-US" smtClean="0"/>
              <a:t>10</a:t>
            </a:fld>
            <a:endParaRPr lang="en-US"/>
          </a:p>
        </p:txBody>
      </p:sp>
    </p:spTree>
    <p:extLst>
      <p:ext uri="{BB962C8B-B14F-4D97-AF65-F5344CB8AC3E}">
        <p14:creationId xmlns:p14="http://schemas.microsoft.com/office/powerpoint/2010/main" val="3371013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StudentNo</a:t>
            </a:r>
            <a:r>
              <a:rPr lang="en-US" dirty="0"/>
              <a:t> is being used</a:t>
            </a:r>
            <a:r>
              <a:rPr lang="en-US" baseline="0" dirty="0"/>
              <a:t> as a PK</a:t>
            </a:r>
          </a:p>
          <a:p>
            <a:endParaRPr lang="en-US" dirty="0"/>
          </a:p>
        </p:txBody>
      </p:sp>
      <p:sp>
        <p:nvSpPr>
          <p:cNvPr id="4" name="Slide Number Placeholder 3"/>
          <p:cNvSpPr>
            <a:spLocks noGrp="1"/>
          </p:cNvSpPr>
          <p:nvPr>
            <p:ph type="sldNum" sz="quarter" idx="10"/>
          </p:nvPr>
        </p:nvSpPr>
        <p:spPr/>
        <p:txBody>
          <a:bodyPr/>
          <a:lstStyle/>
          <a:p>
            <a:fld id="{FD9FFFDC-0535-46BC-BB66-CA9BEA58E010}" type="slidenum">
              <a:rPr lang="en-US" smtClean="0"/>
              <a:t>11</a:t>
            </a:fld>
            <a:endParaRPr lang="en-US"/>
          </a:p>
        </p:txBody>
      </p:sp>
    </p:spTree>
    <p:extLst>
      <p:ext uri="{BB962C8B-B14F-4D97-AF65-F5344CB8AC3E}">
        <p14:creationId xmlns:p14="http://schemas.microsoft.com/office/powerpoint/2010/main" val="337101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391093-1740-4057-8EAD-8F638117A5E7}" type="datetime1">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2B0CB-772D-4F0E-9DA2-5DE7EB6B73B9}" type="slidenum">
              <a:rPr lang="en-US" smtClean="0"/>
              <a:t>‹#›</a:t>
            </a:fld>
            <a:endParaRPr lang="en-US"/>
          </a:p>
        </p:txBody>
      </p:sp>
    </p:spTree>
    <p:extLst>
      <p:ext uri="{BB962C8B-B14F-4D97-AF65-F5344CB8AC3E}">
        <p14:creationId xmlns:p14="http://schemas.microsoft.com/office/powerpoint/2010/main" val="165432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8F97E-53CC-4275-B4CB-732C2A491025}" type="datetime1">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2B0CB-772D-4F0E-9DA2-5DE7EB6B73B9}" type="slidenum">
              <a:rPr lang="en-US" smtClean="0"/>
              <a:t>‹#›</a:t>
            </a:fld>
            <a:endParaRPr lang="en-US"/>
          </a:p>
        </p:txBody>
      </p:sp>
    </p:spTree>
    <p:extLst>
      <p:ext uri="{BB962C8B-B14F-4D97-AF65-F5344CB8AC3E}">
        <p14:creationId xmlns:p14="http://schemas.microsoft.com/office/powerpoint/2010/main" val="14509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8E17FA-C4CA-4F48-B739-7F1C6D6E29C8}" type="datetime1">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2B0CB-772D-4F0E-9DA2-5DE7EB6B73B9}" type="slidenum">
              <a:rPr lang="en-US" smtClean="0"/>
              <a:t>‹#›</a:t>
            </a:fld>
            <a:endParaRPr lang="en-US"/>
          </a:p>
        </p:txBody>
      </p:sp>
    </p:spTree>
    <p:extLst>
      <p:ext uri="{BB962C8B-B14F-4D97-AF65-F5344CB8AC3E}">
        <p14:creationId xmlns:p14="http://schemas.microsoft.com/office/powerpoint/2010/main" val="733949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F02E78-8053-4FB3-88F7-FF59B0BD58F6}" type="datetime1">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2B0CB-772D-4F0E-9DA2-5DE7EB6B73B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02702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CFDA5A-44E4-4E5B-8511-2DB209457B4F}" type="datetime1">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2B0CB-772D-4F0E-9DA2-5DE7EB6B73B9}" type="slidenum">
              <a:rPr lang="en-US" smtClean="0"/>
              <a:t>‹#›</a:t>
            </a:fld>
            <a:endParaRPr lang="en-US"/>
          </a:p>
        </p:txBody>
      </p:sp>
    </p:spTree>
    <p:extLst>
      <p:ext uri="{BB962C8B-B14F-4D97-AF65-F5344CB8AC3E}">
        <p14:creationId xmlns:p14="http://schemas.microsoft.com/office/powerpoint/2010/main" val="3625572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0A4332-B100-49E3-9EFF-D0AADBD434BE}" type="datetime1">
              <a:rPr lang="en-US" smtClean="0"/>
              <a:t>3/24/2021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2B0CB-772D-4F0E-9DA2-5DE7EB6B73B9}" type="slidenum">
              <a:rPr lang="en-US" smtClean="0"/>
              <a:t>‹#›</a:t>
            </a:fld>
            <a:endParaRPr lang="en-US"/>
          </a:p>
        </p:txBody>
      </p:sp>
    </p:spTree>
    <p:extLst>
      <p:ext uri="{BB962C8B-B14F-4D97-AF65-F5344CB8AC3E}">
        <p14:creationId xmlns:p14="http://schemas.microsoft.com/office/powerpoint/2010/main" val="650425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D7EDC3C-E8F8-4024-A6C7-5D95970F96E5}" type="datetime1">
              <a:rPr lang="en-US" smtClean="0"/>
              <a:t>3/24/2021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2B0CB-772D-4F0E-9DA2-5DE7EB6B73B9}" type="slidenum">
              <a:rPr lang="en-US" smtClean="0"/>
              <a:t>‹#›</a:t>
            </a:fld>
            <a:endParaRPr lang="en-US"/>
          </a:p>
        </p:txBody>
      </p:sp>
    </p:spTree>
    <p:extLst>
      <p:ext uri="{BB962C8B-B14F-4D97-AF65-F5344CB8AC3E}">
        <p14:creationId xmlns:p14="http://schemas.microsoft.com/office/powerpoint/2010/main" val="120961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7FEDA2-A8C9-4EDF-8AA7-00EE09B4B851}" type="datetime1">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2B0CB-772D-4F0E-9DA2-5DE7EB6B73B9}" type="slidenum">
              <a:rPr lang="en-US" smtClean="0"/>
              <a:t>‹#›</a:t>
            </a:fld>
            <a:endParaRPr lang="en-US"/>
          </a:p>
        </p:txBody>
      </p:sp>
    </p:spTree>
    <p:extLst>
      <p:ext uri="{BB962C8B-B14F-4D97-AF65-F5344CB8AC3E}">
        <p14:creationId xmlns:p14="http://schemas.microsoft.com/office/powerpoint/2010/main" val="2509946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90C1D-69AC-4ABF-ADE5-8CF963A4EF5A}" type="datetime1">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2B0CB-772D-4F0E-9DA2-5DE7EB6B73B9}" type="slidenum">
              <a:rPr lang="en-US" smtClean="0"/>
              <a:t>‹#›</a:t>
            </a:fld>
            <a:endParaRPr lang="en-US"/>
          </a:p>
        </p:txBody>
      </p:sp>
    </p:spTree>
    <p:extLst>
      <p:ext uri="{BB962C8B-B14F-4D97-AF65-F5344CB8AC3E}">
        <p14:creationId xmlns:p14="http://schemas.microsoft.com/office/powerpoint/2010/main" val="165391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17D4F6C-9623-42EF-8E16-01862B3FF32E}" type="datetime1">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2B0CB-772D-4F0E-9DA2-5DE7EB6B73B9}" type="slidenum">
              <a:rPr lang="en-US" smtClean="0"/>
              <a:t>‹#›</a:t>
            </a:fld>
            <a:endParaRPr lang="en-US"/>
          </a:p>
        </p:txBody>
      </p:sp>
    </p:spTree>
    <p:extLst>
      <p:ext uri="{BB962C8B-B14F-4D97-AF65-F5344CB8AC3E}">
        <p14:creationId xmlns:p14="http://schemas.microsoft.com/office/powerpoint/2010/main" val="180896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D3A844-B680-46C8-BF48-C15AA803FCE3}" type="datetime1">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2B0CB-772D-4F0E-9DA2-5DE7EB6B73B9}" type="slidenum">
              <a:rPr lang="en-US" smtClean="0"/>
              <a:t>‹#›</a:t>
            </a:fld>
            <a:endParaRPr lang="en-US"/>
          </a:p>
        </p:txBody>
      </p:sp>
    </p:spTree>
    <p:extLst>
      <p:ext uri="{BB962C8B-B14F-4D97-AF65-F5344CB8AC3E}">
        <p14:creationId xmlns:p14="http://schemas.microsoft.com/office/powerpoint/2010/main" val="24450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010FD0-CA56-4F03-A02C-D7C899B9A65F}" type="datetime1">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2B0CB-772D-4F0E-9DA2-5DE7EB6B73B9}" type="slidenum">
              <a:rPr lang="en-US" smtClean="0"/>
              <a:t>‹#›</a:t>
            </a:fld>
            <a:endParaRPr lang="en-US"/>
          </a:p>
        </p:txBody>
      </p:sp>
    </p:spTree>
    <p:extLst>
      <p:ext uri="{BB962C8B-B14F-4D97-AF65-F5344CB8AC3E}">
        <p14:creationId xmlns:p14="http://schemas.microsoft.com/office/powerpoint/2010/main" val="78100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5FCAD-3F9F-45D8-A5EB-C104487D64CA}" type="datetime1">
              <a:rPr lang="en-US" smtClean="0"/>
              <a:t>3/24/2021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42B0CB-772D-4F0E-9DA2-5DE7EB6B73B9}" type="slidenum">
              <a:rPr lang="en-US" smtClean="0"/>
              <a:t>‹#›</a:t>
            </a:fld>
            <a:endParaRPr lang="en-US"/>
          </a:p>
        </p:txBody>
      </p:sp>
    </p:spTree>
    <p:extLst>
      <p:ext uri="{BB962C8B-B14F-4D97-AF65-F5344CB8AC3E}">
        <p14:creationId xmlns:p14="http://schemas.microsoft.com/office/powerpoint/2010/main" val="193500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39E685D-F697-4A43-A466-16D2ECB3168F}" type="datetime1">
              <a:rPr lang="en-US" smtClean="0"/>
              <a:t>3/24/2021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742B0CB-772D-4F0E-9DA2-5DE7EB6B73B9}" type="slidenum">
              <a:rPr lang="en-US" smtClean="0"/>
              <a:t>‹#›</a:t>
            </a:fld>
            <a:endParaRPr lang="en-US"/>
          </a:p>
        </p:txBody>
      </p:sp>
    </p:spTree>
    <p:extLst>
      <p:ext uri="{BB962C8B-B14F-4D97-AF65-F5344CB8AC3E}">
        <p14:creationId xmlns:p14="http://schemas.microsoft.com/office/powerpoint/2010/main" val="167619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C351BD-7709-4B52-9592-7E69FEF5C1BA}" type="datetime1">
              <a:rPr lang="en-US" smtClean="0"/>
              <a:t>3/24/2021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742B0CB-772D-4F0E-9DA2-5DE7EB6B73B9}" type="slidenum">
              <a:rPr lang="en-US" smtClean="0"/>
              <a:t>‹#›</a:t>
            </a:fld>
            <a:endParaRPr lang="en-US"/>
          </a:p>
        </p:txBody>
      </p:sp>
    </p:spTree>
    <p:extLst>
      <p:ext uri="{BB962C8B-B14F-4D97-AF65-F5344CB8AC3E}">
        <p14:creationId xmlns:p14="http://schemas.microsoft.com/office/powerpoint/2010/main" val="2706337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1491F1A-EA28-44D3-AD9C-F25C8E5359F7}" type="datetime1">
              <a:rPr lang="en-US" smtClean="0"/>
              <a:t>3/24/2021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742B0CB-772D-4F0E-9DA2-5DE7EB6B73B9}" type="slidenum">
              <a:rPr lang="en-US" smtClean="0"/>
              <a:t>‹#›</a:t>
            </a:fld>
            <a:endParaRPr lang="en-US"/>
          </a:p>
        </p:txBody>
      </p:sp>
    </p:spTree>
    <p:extLst>
      <p:ext uri="{BB962C8B-B14F-4D97-AF65-F5344CB8AC3E}">
        <p14:creationId xmlns:p14="http://schemas.microsoft.com/office/powerpoint/2010/main" val="157282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77F86-D5A9-4F24-BDAF-BF4C1079E636}" type="datetime1">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2B0CB-772D-4F0E-9DA2-5DE7EB6B73B9}" type="slidenum">
              <a:rPr lang="en-US" smtClean="0"/>
              <a:t>‹#›</a:t>
            </a:fld>
            <a:endParaRPr lang="en-US"/>
          </a:p>
        </p:txBody>
      </p:sp>
    </p:spTree>
    <p:extLst>
      <p:ext uri="{BB962C8B-B14F-4D97-AF65-F5344CB8AC3E}">
        <p14:creationId xmlns:p14="http://schemas.microsoft.com/office/powerpoint/2010/main" val="348966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FB897BE-5DEC-4BD3-A9F7-D8E9E6BFDFB5}" type="datetime1">
              <a:rPr lang="en-US" smtClean="0"/>
              <a:t>3/24/2021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742B0CB-772D-4F0E-9DA2-5DE7EB6B73B9}" type="slidenum">
              <a:rPr lang="en-US" smtClean="0"/>
              <a:t>‹#›</a:t>
            </a:fld>
            <a:endParaRPr lang="en-US"/>
          </a:p>
        </p:txBody>
      </p:sp>
    </p:spTree>
    <p:extLst>
      <p:ext uri="{BB962C8B-B14F-4D97-AF65-F5344CB8AC3E}">
        <p14:creationId xmlns:p14="http://schemas.microsoft.com/office/powerpoint/2010/main" val="172561724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9L10Q1nAfyg" TargetMode="External"/><Relationship Id="rId2" Type="http://schemas.openxmlformats.org/officeDocument/2006/relationships/hyperlink" Target="https://www.youtube.com/watch?v=jgUeOjImOOw" TargetMode="External"/><Relationship Id="rId1" Type="http://schemas.openxmlformats.org/officeDocument/2006/relationships/slideLayout" Target="../slideLayouts/slideLayout2.xml"/><Relationship Id="rId4" Type="http://schemas.openxmlformats.org/officeDocument/2006/relationships/hyperlink" Target="https://www.youtube.com/watch?v=_K7fcFQowy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Designing Relational Databases</a:t>
            </a:r>
          </a:p>
        </p:txBody>
      </p:sp>
      <p:sp>
        <p:nvSpPr>
          <p:cNvPr id="3" name="Subtitle 2"/>
          <p:cNvSpPr>
            <a:spLocks noGrp="1"/>
          </p:cNvSpPr>
          <p:nvPr>
            <p:ph type="subTitle" idx="1"/>
          </p:nvPr>
        </p:nvSpPr>
        <p:spPr/>
        <p:txBody>
          <a:bodyPr/>
          <a:lstStyle/>
          <a:p>
            <a:r>
              <a:rPr lang="en-US" dirty="0"/>
              <a:t>Smart Table Design (2</a:t>
            </a:r>
            <a:r>
              <a:rPr lang="en-US" baseline="30000" dirty="0"/>
              <a:t>nd</a:t>
            </a:r>
            <a:r>
              <a:rPr lang="en-US" dirty="0"/>
              <a:t> and 3</a:t>
            </a:r>
            <a:r>
              <a:rPr lang="en-US" baseline="30000" dirty="0"/>
              <a:t>rd</a:t>
            </a:r>
            <a:r>
              <a:rPr lang="en-US" dirty="0"/>
              <a:t> Normal Forms)</a:t>
            </a:r>
          </a:p>
        </p:txBody>
      </p:sp>
      <p:sp>
        <p:nvSpPr>
          <p:cNvPr id="4" name="Slide Number Placeholder 3"/>
          <p:cNvSpPr>
            <a:spLocks noGrp="1"/>
          </p:cNvSpPr>
          <p:nvPr>
            <p:ph type="sldNum" sz="quarter" idx="12"/>
          </p:nvPr>
        </p:nvSpPr>
        <p:spPr/>
        <p:txBody>
          <a:bodyPr/>
          <a:lstStyle/>
          <a:p>
            <a:fld id="{A742B0CB-772D-4F0E-9DA2-5DE7EB6B73B9}" type="slidenum">
              <a:rPr lang="en-US" smtClean="0"/>
              <a:t>1</a:t>
            </a:fld>
            <a:endParaRPr lang="en-US"/>
          </a:p>
        </p:txBody>
      </p:sp>
    </p:spTree>
    <p:extLst>
      <p:ext uri="{BB962C8B-B14F-4D97-AF65-F5344CB8AC3E}">
        <p14:creationId xmlns:p14="http://schemas.microsoft.com/office/powerpoint/2010/main" val="3307498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sp>
        <p:nvSpPr>
          <p:cNvPr id="3" name="Content Placeholder 2"/>
          <p:cNvSpPr>
            <a:spLocks noGrp="1"/>
          </p:cNvSpPr>
          <p:nvPr>
            <p:ph idx="1"/>
          </p:nvPr>
        </p:nvSpPr>
        <p:spPr>
          <a:xfrm>
            <a:off x="1103312" y="1598838"/>
            <a:ext cx="6453425" cy="2687412"/>
          </a:xfr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2400" dirty="0"/>
              <a:t>Each column must contain the same type of data, </a:t>
            </a:r>
            <a:r>
              <a:rPr lang="en-US" sz="2400" dirty="0" err="1"/>
              <a:t>int</a:t>
            </a:r>
            <a:r>
              <a:rPr lang="en-US" sz="2400" dirty="0"/>
              <a:t>, characters etc.</a:t>
            </a:r>
          </a:p>
          <a:p>
            <a:pPr marL="0" indent="0">
              <a:buNone/>
            </a:pPr>
            <a:r>
              <a:rPr lang="en-US" sz="2400" dirty="0"/>
              <a:t>Each column must have a unique name and if the PK is used as a FK in another table, the column names should be the same (but not necessary)</a:t>
            </a:r>
          </a:p>
          <a:p>
            <a:pPr marL="0" indent="0">
              <a:buNone/>
            </a:pPr>
            <a:endParaRPr lang="en-US" sz="2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9027" y="1598837"/>
            <a:ext cx="3601703" cy="3401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1955098625"/>
              </p:ext>
            </p:extLst>
          </p:nvPr>
        </p:nvGraphicFramePr>
        <p:xfrm>
          <a:off x="437746" y="5219304"/>
          <a:ext cx="11093711" cy="889000"/>
        </p:xfrm>
        <a:graphic>
          <a:graphicData uri="http://schemas.openxmlformats.org/drawingml/2006/table">
            <a:tbl>
              <a:tblPr firstRow="1" bandRow="1">
                <a:tableStyleId>{08FB837D-C827-4EFA-A057-4D05807E0F7C}</a:tableStyleId>
              </a:tblPr>
              <a:tblGrid>
                <a:gridCol w="1109371">
                  <a:extLst>
                    <a:ext uri="{9D8B030D-6E8A-4147-A177-3AD203B41FA5}">
                      <a16:colId xmlns:a16="http://schemas.microsoft.com/office/drawing/2014/main" val="20000"/>
                    </a:ext>
                  </a:extLst>
                </a:gridCol>
                <a:gridCol w="1109371">
                  <a:extLst>
                    <a:ext uri="{9D8B030D-6E8A-4147-A177-3AD203B41FA5}">
                      <a16:colId xmlns:a16="http://schemas.microsoft.com/office/drawing/2014/main" val="20001"/>
                    </a:ext>
                  </a:extLst>
                </a:gridCol>
                <a:gridCol w="982640">
                  <a:extLst>
                    <a:ext uri="{9D8B030D-6E8A-4147-A177-3AD203B41FA5}">
                      <a16:colId xmlns:a16="http://schemas.microsoft.com/office/drawing/2014/main" val="20002"/>
                    </a:ext>
                  </a:extLst>
                </a:gridCol>
                <a:gridCol w="1236102">
                  <a:extLst>
                    <a:ext uri="{9D8B030D-6E8A-4147-A177-3AD203B41FA5}">
                      <a16:colId xmlns:a16="http://schemas.microsoft.com/office/drawing/2014/main" val="20003"/>
                    </a:ext>
                  </a:extLst>
                </a:gridCol>
                <a:gridCol w="1109371">
                  <a:extLst>
                    <a:ext uri="{9D8B030D-6E8A-4147-A177-3AD203B41FA5}">
                      <a16:colId xmlns:a16="http://schemas.microsoft.com/office/drawing/2014/main" val="20004"/>
                    </a:ext>
                  </a:extLst>
                </a:gridCol>
                <a:gridCol w="1109371">
                  <a:extLst>
                    <a:ext uri="{9D8B030D-6E8A-4147-A177-3AD203B41FA5}">
                      <a16:colId xmlns:a16="http://schemas.microsoft.com/office/drawing/2014/main" val="20005"/>
                    </a:ext>
                  </a:extLst>
                </a:gridCol>
                <a:gridCol w="1109371">
                  <a:extLst>
                    <a:ext uri="{9D8B030D-6E8A-4147-A177-3AD203B41FA5}">
                      <a16:colId xmlns:a16="http://schemas.microsoft.com/office/drawing/2014/main" val="20006"/>
                    </a:ext>
                  </a:extLst>
                </a:gridCol>
                <a:gridCol w="963820">
                  <a:extLst>
                    <a:ext uri="{9D8B030D-6E8A-4147-A177-3AD203B41FA5}">
                      <a16:colId xmlns:a16="http://schemas.microsoft.com/office/drawing/2014/main" val="20007"/>
                    </a:ext>
                  </a:extLst>
                </a:gridCol>
                <a:gridCol w="1254923">
                  <a:extLst>
                    <a:ext uri="{9D8B030D-6E8A-4147-A177-3AD203B41FA5}">
                      <a16:colId xmlns:a16="http://schemas.microsoft.com/office/drawing/2014/main" val="20008"/>
                    </a:ext>
                  </a:extLst>
                </a:gridCol>
                <a:gridCol w="1109371">
                  <a:extLst>
                    <a:ext uri="{9D8B030D-6E8A-4147-A177-3AD203B41FA5}">
                      <a16:colId xmlns:a16="http://schemas.microsoft.com/office/drawing/2014/main" val="20009"/>
                    </a:ext>
                  </a:extLst>
                </a:gridCol>
              </a:tblGrid>
              <a:tr h="370840">
                <a:tc>
                  <a:txBody>
                    <a:bodyPr/>
                    <a:lstStyle/>
                    <a:p>
                      <a:r>
                        <a:rPr lang="en-US" sz="1400" dirty="0" err="1"/>
                        <a:t>StudentNo</a:t>
                      </a:r>
                      <a:endParaRPr lang="en-US" sz="1400" dirty="0"/>
                    </a:p>
                  </a:txBody>
                  <a:tcPr/>
                </a:tc>
                <a:tc>
                  <a:txBody>
                    <a:bodyPr/>
                    <a:lstStyle/>
                    <a:p>
                      <a:r>
                        <a:rPr lang="en-US" sz="1400" dirty="0" err="1"/>
                        <a:t>FName</a:t>
                      </a:r>
                      <a:endParaRPr lang="en-US" sz="1400" dirty="0"/>
                    </a:p>
                  </a:txBody>
                  <a:tcPr/>
                </a:tc>
                <a:tc>
                  <a:txBody>
                    <a:bodyPr/>
                    <a:lstStyle/>
                    <a:p>
                      <a:r>
                        <a:rPr lang="en-US" sz="1400" dirty="0" err="1"/>
                        <a:t>LName</a:t>
                      </a:r>
                      <a:endParaRPr lang="en-US" sz="1400" dirty="0"/>
                    </a:p>
                  </a:txBody>
                  <a:tcPr/>
                </a:tc>
                <a:tc>
                  <a:txBody>
                    <a:bodyPr/>
                    <a:lstStyle/>
                    <a:p>
                      <a:r>
                        <a:rPr lang="en-US" sz="1400" dirty="0"/>
                        <a:t>Course</a:t>
                      </a:r>
                    </a:p>
                  </a:txBody>
                  <a:tcPr/>
                </a:tc>
                <a:tc>
                  <a:txBody>
                    <a:bodyPr/>
                    <a:lstStyle/>
                    <a:p>
                      <a:r>
                        <a:rPr lang="en-US" sz="1400" dirty="0"/>
                        <a:t>Instructor</a:t>
                      </a:r>
                    </a:p>
                  </a:txBody>
                  <a:tcPr/>
                </a:tc>
                <a:tc>
                  <a:txBody>
                    <a:bodyPr/>
                    <a:lstStyle/>
                    <a:p>
                      <a:r>
                        <a:rPr lang="en-US" sz="1400" dirty="0"/>
                        <a:t>Classroom</a:t>
                      </a:r>
                    </a:p>
                  </a:txBody>
                  <a:tcPr/>
                </a:tc>
                <a:tc>
                  <a:txBody>
                    <a:bodyPr/>
                    <a:lstStyle/>
                    <a:p>
                      <a:r>
                        <a:rPr lang="en-US" sz="1400" dirty="0"/>
                        <a:t>Housing</a:t>
                      </a:r>
                    </a:p>
                  </a:txBody>
                  <a:tcPr/>
                </a:tc>
                <a:tc>
                  <a:txBody>
                    <a:bodyPr/>
                    <a:lstStyle/>
                    <a:p>
                      <a:r>
                        <a:rPr lang="en-US" sz="1400" dirty="0"/>
                        <a:t>Dorm</a:t>
                      </a:r>
                    </a:p>
                  </a:txBody>
                  <a:tcPr/>
                </a:tc>
                <a:tc>
                  <a:txBody>
                    <a:bodyPr/>
                    <a:lstStyle/>
                    <a:p>
                      <a:r>
                        <a:rPr lang="en-US" sz="1400" dirty="0"/>
                        <a:t>Club</a:t>
                      </a:r>
                    </a:p>
                  </a:txBody>
                  <a:tcPr/>
                </a:tc>
                <a:tc>
                  <a:txBody>
                    <a:bodyPr/>
                    <a:lstStyle/>
                    <a:p>
                      <a:r>
                        <a:rPr lang="en-US" sz="1400" dirty="0"/>
                        <a:t>Club2</a:t>
                      </a:r>
                    </a:p>
                  </a:txBody>
                  <a:tcPr/>
                </a:tc>
                <a:extLst>
                  <a:ext uri="{0D108BD9-81ED-4DB2-BD59-A6C34878D82A}">
                    <a16:rowId xmlns:a16="http://schemas.microsoft.com/office/drawing/2014/main" val="10000"/>
                  </a:ext>
                </a:extLst>
              </a:tr>
              <a:tr h="370840">
                <a:tc>
                  <a:txBody>
                    <a:bodyPr/>
                    <a:lstStyle/>
                    <a:p>
                      <a:r>
                        <a:rPr lang="en-US" sz="1400" dirty="0"/>
                        <a:t>100</a:t>
                      </a:r>
                    </a:p>
                  </a:txBody>
                  <a:tcPr/>
                </a:tc>
                <a:tc>
                  <a:txBody>
                    <a:bodyPr/>
                    <a:lstStyle/>
                    <a:p>
                      <a:r>
                        <a:rPr lang="en-US" sz="1400" dirty="0"/>
                        <a:t>John</a:t>
                      </a:r>
                    </a:p>
                  </a:txBody>
                  <a:tcPr/>
                </a:tc>
                <a:tc>
                  <a:txBody>
                    <a:bodyPr/>
                    <a:lstStyle/>
                    <a:p>
                      <a:r>
                        <a:rPr lang="en-US" sz="1400" dirty="0"/>
                        <a:t>Doe</a:t>
                      </a:r>
                    </a:p>
                  </a:txBody>
                  <a:tcPr/>
                </a:tc>
                <a:tc>
                  <a:txBody>
                    <a:bodyPr/>
                    <a:lstStyle/>
                    <a:p>
                      <a:r>
                        <a:rPr lang="en-US" sz="1400" dirty="0"/>
                        <a:t>COMP3002, COMP2006</a:t>
                      </a:r>
                    </a:p>
                  </a:txBody>
                  <a:tcPr/>
                </a:tc>
                <a:tc>
                  <a:txBody>
                    <a:bodyPr/>
                    <a:lstStyle/>
                    <a:p>
                      <a:r>
                        <a:rPr lang="en-US" sz="1400" dirty="0"/>
                        <a:t>Maziar</a:t>
                      </a:r>
                    </a:p>
                  </a:txBody>
                  <a:tcPr/>
                </a:tc>
                <a:tc>
                  <a:txBody>
                    <a:bodyPr/>
                    <a:lstStyle/>
                    <a:p>
                      <a:r>
                        <a:rPr lang="en-US" sz="1400" dirty="0"/>
                        <a:t>k112</a:t>
                      </a:r>
                    </a:p>
                  </a:txBody>
                  <a:tcPr/>
                </a:tc>
                <a:tc>
                  <a:txBody>
                    <a:bodyPr/>
                    <a:lstStyle/>
                    <a:p>
                      <a:r>
                        <a:rPr lang="en-US" sz="1400" dirty="0"/>
                        <a:t>No</a:t>
                      </a:r>
                    </a:p>
                  </a:txBody>
                  <a:tcPr/>
                </a:tc>
                <a:tc>
                  <a:txBody>
                    <a:bodyPr/>
                    <a:lstStyle/>
                    <a:p>
                      <a:endParaRPr lang="en-US" sz="1400" dirty="0"/>
                    </a:p>
                  </a:txBody>
                  <a:tcPr/>
                </a:tc>
                <a:tc>
                  <a:txBody>
                    <a:bodyPr/>
                    <a:lstStyle/>
                    <a:p>
                      <a:r>
                        <a:rPr lang="en-US" sz="1400" dirty="0"/>
                        <a:t>Computers</a:t>
                      </a:r>
                    </a:p>
                  </a:txBody>
                  <a:tcPr/>
                </a:tc>
                <a:tc>
                  <a:txBody>
                    <a:bodyPr/>
                    <a:lstStyle/>
                    <a:p>
                      <a:r>
                        <a:rPr lang="en-US" sz="1400" dirty="0"/>
                        <a:t>Movies</a:t>
                      </a:r>
                    </a:p>
                  </a:txBody>
                  <a:tcPr/>
                </a:tc>
                <a:extLst>
                  <a:ext uri="{0D108BD9-81ED-4DB2-BD59-A6C34878D82A}">
                    <a16:rowId xmlns:a16="http://schemas.microsoft.com/office/drawing/2014/main" val="10001"/>
                  </a:ext>
                </a:extLst>
              </a:tr>
            </a:tbl>
          </a:graphicData>
        </a:graphic>
      </p:graphicFrame>
      <p:cxnSp>
        <p:nvCxnSpPr>
          <p:cNvPr id="6" name="Straight Arrow Connector 5"/>
          <p:cNvCxnSpPr/>
          <p:nvPr/>
        </p:nvCxnSpPr>
        <p:spPr>
          <a:xfrm>
            <a:off x="1328468" y="5020573"/>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4551871" y="5000444"/>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a:off x="5604295" y="5000445"/>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a:off x="6622211" y="5000445"/>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a:off x="7556737" y="4997568"/>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a:off x="8606285" y="4988940"/>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9555189" y="5011945"/>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sp>
        <p:nvSpPr>
          <p:cNvPr id="13" name="Rectangle 12"/>
          <p:cNvSpPr/>
          <p:nvPr/>
        </p:nvSpPr>
        <p:spPr>
          <a:xfrm>
            <a:off x="899875" y="6194569"/>
            <a:ext cx="1332160" cy="307777"/>
          </a:xfrm>
          <a:prstGeom prst="rect">
            <a:avLst/>
          </a:prstGeom>
        </p:spPr>
        <p:txBody>
          <a:bodyPr wrap="none">
            <a:spAutoFit/>
          </a:bodyPr>
          <a:lstStyle/>
          <a:p>
            <a:r>
              <a:rPr lang="en-US" sz="1400" dirty="0"/>
              <a:t>Kroenke &amp; Auer</a:t>
            </a:r>
          </a:p>
        </p:txBody>
      </p:sp>
      <p:sp>
        <p:nvSpPr>
          <p:cNvPr id="14" name="Slide Number Placeholder 13"/>
          <p:cNvSpPr>
            <a:spLocks noGrp="1"/>
          </p:cNvSpPr>
          <p:nvPr>
            <p:ph type="sldNum" sz="quarter" idx="12"/>
          </p:nvPr>
        </p:nvSpPr>
        <p:spPr/>
        <p:txBody>
          <a:bodyPr/>
          <a:lstStyle/>
          <a:p>
            <a:fld id="{A742B0CB-772D-4F0E-9DA2-5DE7EB6B73B9}" type="slidenum">
              <a:rPr lang="en-US" smtClean="0"/>
              <a:t>10</a:t>
            </a:fld>
            <a:endParaRPr lang="en-US"/>
          </a:p>
        </p:txBody>
      </p:sp>
    </p:spTree>
    <p:extLst>
      <p:ext uri="{BB962C8B-B14F-4D97-AF65-F5344CB8AC3E}">
        <p14:creationId xmlns:p14="http://schemas.microsoft.com/office/powerpoint/2010/main" val="307922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sp>
        <p:nvSpPr>
          <p:cNvPr id="3" name="Content Placeholder 2"/>
          <p:cNvSpPr>
            <a:spLocks noGrp="1"/>
          </p:cNvSpPr>
          <p:nvPr>
            <p:ph idx="1"/>
          </p:nvPr>
        </p:nvSpPr>
        <p:spPr>
          <a:xfrm>
            <a:off x="865369" y="1608643"/>
            <a:ext cx="6597651" cy="2576232"/>
          </a:xfrm>
        </p:spPr>
        <p:style>
          <a:lnRef idx="2">
            <a:schemeClr val="accent2"/>
          </a:lnRef>
          <a:fillRef idx="1">
            <a:schemeClr val="lt1"/>
          </a:fillRef>
          <a:effectRef idx="0">
            <a:schemeClr val="accent2"/>
          </a:effectRef>
          <a:fontRef idx="minor">
            <a:schemeClr val="dk1"/>
          </a:fontRef>
        </p:style>
        <p:txBody>
          <a:bodyPr/>
          <a:lstStyle/>
          <a:p>
            <a:pPr>
              <a:buFont typeface="Arial" panose="020B0604020202020204" pitchFamily="34" charset="0"/>
              <a:buChar char="•"/>
            </a:pPr>
            <a:r>
              <a:rPr lang="en-US" dirty="0"/>
              <a:t>The cells of the Course column does not hold</a:t>
            </a:r>
            <a:br>
              <a:rPr lang="en-US" dirty="0"/>
            </a:br>
            <a:r>
              <a:rPr lang="en-US" dirty="0"/>
              <a:t>a single value.</a:t>
            </a:r>
          </a:p>
          <a:p>
            <a:pPr>
              <a:buFont typeface="Arial" panose="020B0604020202020204" pitchFamily="34" charset="0"/>
              <a:buChar char="•"/>
            </a:pPr>
            <a:r>
              <a:rPr lang="en-US" dirty="0"/>
              <a:t>Order (col or row) is not important.</a:t>
            </a:r>
          </a:p>
          <a:p>
            <a:pPr>
              <a:buFont typeface="Arial" panose="020B0604020202020204" pitchFamily="34" charset="0"/>
              <a:buChar char="•"/>
            </a:pPr>
            <a:r>
              <a:rPr lang="en-US" dirty="0"/>
              <a:t>Each row must be given a unique PK </a:t>
            </a:r>
            <a:r>
              <a:rPr lang="en-US" i="1" dirty="0"/>
              <a:t>value</a:t>
            </a:r>
            <a:r>
              <a:rPr lang="en-US" dirty="0"/>
              <a:t> in </a:t>
            </a:r>
            <a:br>
              <a:rPr lang="en-US" dirty="0"/>
            </a:br>
            <a:r>
              <a:rPr lang="en-US" dirty="0"/>
              <a:t>order for each row to be different</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9027" y="1598837"/>
            <a:ext cx="3601703" cy="3401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13335668"/>
              </p:ext>
            </p:extLst>
          </p:nvPr>
        </p:nvGraphicFramePr>
        <p:xfrm>
          <a:off x="573932" y="5219304"/>
          <a:ext cx="10957527" cy="889000"/>
        </p:xfrm>
        <a:graphic>
          <a:graphicData uri="http://schemas.openxmlformats.org/drawingml/2006/table">
            <a:tbl>
              <a:tblPr firstRow="1" bandRow="1">
                <a:tableStyleId>{08FB837D-C827-4EFA-A057-4D05807E0F7C}</a:tableStyleId>
              </a:tblPr>
              <a:tblGrid>
                <a:gridCol w="1195246">
                  <a:extLst>
                    <a:ext uri="{9D8B030D-6E8A-4147-A177-3AD203B41FA5}">
                      <a16:colId xmlns:a16="http://schemas.microsoft.com/office/drawing/2014/main" val="20000"/>
                    </a:ext>
                  </a:extLst>
                </a:gridCol>
                <a:gridCol w="996259">
                  <a:extLst>
                    <a:ext uri="{9D8B030D-6E8A-4147-A177-3AD203B41FA5}">
                      <a16:colId xmlns:a16="http://schemas.microsoft.com/office/drawing/2014/main" val="20001"/>
                    </a:ext>
                  </a:extLst>
                </a:gridCol>
                <a:gridCol w="999933">
                  <a:extLst>
                    <a:ext uri="{9D8B030D-6E8A-4147-A177-3AD203B41FA5}">
                      <a16:colId xmlns:a16="http://schemas.microsoft.com/office/drawing/2014/main" val="20002"/>
                    </a:ext>
                  </a:extLst>
                </a:gridCol>
                <a:gridCol w="1252944">
                  <a:extLst>
                    <a:ext uri="{9D8B030D-6E8A-4147-A177-3AD203B41FA5}">
                      <a16:colId xmlns:a16="http://schemas.microsoft.com/office/drawing/2014/main" val="20003"/>
                    </a:ext>
                  </a:extLst>
                </a:gridCol>
                <a:gridCol w="1034381">
                  <a:extLst>
                    <a:ext uri="{9D8B030D-6E8A-4147-A177-3AD203B41FA5}">
                      <a16:colId xmlns:a16="http://schemas.microsoft.com/office/drawing/2014/main" val="20004"/>
                    </a:ext>
                  </a:extLst>
                </a:gridCol>
                <a:gridCol w="1095753">
                  <a:extLst>
                    <a:ext uri="{9D8B030D-6E8A-4147-A177-3AD203B41FA5}">
                      <a16:colId xmlns:a16="http://schemas.microsoft.com/office/drawing/2014/main" val="20005"/>
                    </a:ext>
                  </a:extLst>
                </a:gridCol>
                <a:gridCol w="1095753">
                  <a:extLst>
                    <a:ext uri="{9D8B030D-6E8A-4147-A177-3AD203B41FA5}">
                      <a16:colId xmlns:a16="http://schemas.microsoft.com/office/drawing/2014/main" val="20006"/>
                    </a:ext>
                  </a:extLst>
                </a:gridCol>
                <a:gridCol w="951988">
                  <a:extLst>
                    <a:ext uri="{9D8B030D-6E8A-4147-A177-3AD203B41FA5}">
                      <a16:colId xmlns:a16="http://schemas.microsoft.com/office/drawing/2014/main" val="20007"/>
                    </a:ext>
                  </a:extLst>
                </a:gridCol>
                <a:gridCol w="1239517">
                  <a:extLst>
                    <a:ext uri="{9D8B030D-6E8A-4147-A177-3AD203B41FA5}">
                      <a16:colId xmlns:a16="http://schemas.microsoft.com/office/drawing/2014/main" val="20008"/>
                    </a:ext>
                  </a:extLst>
                </a:gridCol>
                <a:gridCol w="1095753">
                  <a:extLst>
                    <a:ext uri="{9D8B030D-6E8A-4147-A177-3AD203B41FA5}">
                      <a16:colId xmlns:a16="http://schemas.microsoft.com/office/drawing/2014/main" val="20009"/>
                    </a:ext>
                  </a:extLst>
                </a:gridCol>
              </a:tblGrid>
              <a:tr h="370840">
                <a:tc>
                  <a:txBody>
                    <a:bodyPr/>
                    <a:lstStyle/>
                    <a:p>
                      <a:r>
                        <a:rPr lang="en-US" sz="1400" dirty="0" err="1"/>
                        <a:t>StudentNo</a:t>
                      </a:r>
                      <a:endParaRPr lang="en-US" sz="1400" dirty="0"/>
                    </a:p>
                  </a:txBody>
                  <a:tcPr/>
                </a:tc>
                <a:tc>
                  <a:txBody>
                    <a:bodyPr/>
                    <a:lstStyle/>
                    <a:p>
                      <a:r>
                        <a:rPr lang="en-US" sz="1400" dirty="0" err="1"/>
                        <a:t>FName</a:t>
                      </a:r>
                      <a:endParaRPr lang="en-US" sz="1400" dirty="0"/>
                    </a:p>
                  </a:txBody>
                  <a:tcPr/>
                </a:tc>
                <a:tc>
                  <a:txBody>
                    <a:bodyPr/>
                    <a:lstStyle/>
                    <a:p>
                      <a:r>
                        <a:rPr lang="en-US" sz="1400" dirty="0" err="1"/>
                        <a:t>LName</a:t>
                      </a:r>
                      <a:endParaRPr lang="en-US" sz="1400" dirty="0"/>
                    </a:p>
                  </a:txBody>
                  <a:tcPr/>
                </a:tc>
                <a:tc>
                  <a:txBody>
                    <a:bodyPr/>
                    <a:lstStyle/>
                    <a:p>
                      <a:r>
                        <a:rPr lang="en-US" sz="1400" dirty="0"/>
                        <a:t>Course</a:t>
                      </a:r>
                    </a:p>
                  </a:txBody>
                  <a:tcPr/>
                </a:tc>
                <a:tc>
                  <a:txBody>
                    <a:bodyPr/>
                    <a:lstStyle/>
                    <a:p>
                      <a:r>
                        <a:rPr lang="en-US" sz="1400" dirty="0"/>
                        <a:t>Instructor</a:t>
                      </a:r>
                    </a:p>
                  </a:txBody>
                  <a:tcPr/>
                </a:tc>
                <a:tc>
                  <a:txBody>
                    <a:bodyPr/>
                    <a:lstStyle/>
                    <a:p>
                      <a:r>
                        <a:rPr lang="en-US" sz="1400" dirty="0"/>
                        <a:t>Classroom</a:t>
                      </a:r>
                    </a:p>
                  </a:txBody>
                  <a:tcPr/>
                </a:tc>
                <a:tc>
                  <a:txBody>
                    <a:bodyPr/>
                    <a:lstStyle/>
                    <a:p>
                      <a:r>
                        <a:rPr lang="en-US" sz="1400" dirty="0"/>
                        <a:t>Housing</a:t>
                      </a:r>
                    </a:p>
                  </a:txBody>
                  <a:tcPr/>
                </a:tc>
                <a:tc>
                  <a:txBody>
                    <a:bodyPr/>
                    <a:lstStyle/>
                    <a:p>
                      <a:r>
                        <a:rPr lang="en-US" sz="1400" dirty="0"/>
                        <a:t>Dorm</a:t>
                      </a:r>
                    </a:p>
                  </a:txBody>
                  <a:tcPr/>
                </a:tc>
                <a:tc>
                  <a:txBody>
                    <a:bodyPr/>
                    <a:lstStyle/>
                    <a:p>
                      <a:r>
                        <a:rPr lang="en-US" sz="1400" dirty="0"/>
                        <a:t>Club</a:t>
                      </a:r>
                    </a:p>
                  </a:txBody>
                  <a:tcPr/>
                </a:tc>
                <a:tc>
                  <a:txBody>
                    <a:bodyPr/>
                    <a:lstStyle/>
                    <a:p>
                      <a:r>
                        <a:rPr lang="en-US" sz="1400" dirty="0"/>
                        <a:t>Club2</a:t>
                      </a:r>
                    </a:p>
                  </a:txBody>
                  <a:tcPr/>
                </a:tc>
                <a:extLst>
                  <a:ext uri="{0D108BD9-81ED-4DB2-BD59-A6C34878D82A}">
                    <a16:rowId xmlns:a16="http://schemas.microsoft.com/office/drawing/2014/main" val="10000"/>
                  </a:ext>
                </a:extLst>
              </a:tr>
              <a:tr h="370840">
                <a:tc>
                  <a:txBody>
                    <a:bodyPr/>
                    <a:lstStyle/>
                    <a:p>
                      <a:r>
                        <a:rPr lang="en-US" sz="1400" dirty="0"/>
                        <a:t>100</a:t>
                      </a:r>
                    </a:p>
                  </a:txBody>
                  <a:tcPr/>
                </a:tc>
                <a:tc>
                  <a:txBody>
                    <a:bodyPr/>
                    <a:lstStyle/>
                    <a:p>
                      <a:r>
                        <a:rPr lang="en-US" sz="1400" dirty="0"/>
                        <a:t>John</a:t>
                      </a:r>
                    </a:p>
                  </a:txBody>
                  <a:tcPr/>
                </a:tc>
                <a:tc>
                  <a:txBody>
                    <a:bodyPr/>
                    <a:lstStyle/>
                    <a:p>
                      <a:r>
                        <a:rPr lang="en-US" sz="1400" dirty="0"/>
                        <a:t>Doe</a:t>
                      </a:r>
                    </a:p>
                  </a:txBody>
                  <a:tcPr/>
                </a:tc>
                <a:tc>
                  <a:txBody>
                    <a:bodyPr/>
                    <a:lstStyle/>
                    <a:p>
                      <a:r>
                        <a:rPr lang="en-US" sz="1400" dirty="0"/>
                        <a:t>COMP3002, COMP2006</a:t>
                      </a:r>
                    </a:p>
                  </a:txBody>
                  <a:tcPr/>
                </a:tc>
                <a:tc>
                  <a:txBody>
                    <a:bodyPr/>
                    <a:lstStyle/>
                    <a:p>
                      <a:r>
                        <a:rPr lang="en-US" sz="1400" dirty="0"/>
                        <a:t>Maziar</a:t>
                      </a:r>
                    </a:p>
                  </a:txBody>
                  <a:tcPr/>
                </a:tc>
                <a:tc>
                  <a:txBody>
                    <a:bodyPr/>
                    <a:lstStyle/>
                    <a:p>
                      <a:r>
                        <a:rPr lang="en-US" sz="1400" dirty="0"/>
                        <a:t>K112</a:t>
                      </a:r>
                    </a:p>
                  </a:txBody>
                  <a:tcPr/>
                </a:tc>
                <a:tc>
                  <a:txBody>
                    <a:bodyPr/>
                    <a:lstStyle/>
                    <a:p>
                      <a:r>
                        <a:rPr lang="en-US" sz="1400" dirty="0"/>
                        <a:t>No</a:t>
                      </a:r>
                    </a:p>
                  </a:txBody>
                  <a:tcPr/>
                </a:tc>
                <a:tc>
                  <a:txBody>
                    <a:bodyPr/>
                    <a:lstStyle/>
                    <a:p>
                      <a:endParaRPr lang="en-US" sz="1400" dirty="0"/>
                    </a:p>
                  </a:txBody>
                  <a:tcPr/>
                </a:tc>
                <a:tc>
                  <a:txBody>
                    <a:bodyPr/>
                    <a:lstStyle/>
                    <a:p>
                      <a:r>
                        <a:rPr lang="en-US" sz="1400" dirty="0"/>
                        <a:t>Computers</a:t>
                      </a:r>
                    </a:p>
                  </a:txBody>
                  <a:tcPr/>
                </a:tc>
                <a:tc>
                  <a:txBody>
                    <a:bodyPr/>
                    <a:lstStyle/>
                    <a:p>
                      <a:r>
                        <a:rPr lang="en-US" sz="1400" dirty="0"/>
                        <a:t>Movies</a:t>
                      </a:r>
                    </a:p>
                  </a:txBody>
                  <a:tcPr/>
                </a:tc>
                <a:extLst>
                  <a:ext uri="{0D108BD9-81ED-4DB2-BD59-A6C34878D82A}">
                    <a16:rowId xmlns:a16="http://schemas.microsoft.com/office/drawing/2014/main" val="10001"/>
                  </a:ext>
                </a:extLst>
              </a:tr>
            </a:tbl>
          </a:graphicData>
        </a:graphic>
      </p:graphicFrame>
      <p:cxnSp>
        <p:nvCxnSpPr>
          <p:cNvPr id="6" name="Straight Arrow Connector 5"/>
          <p:cNvCxnSpPr/>
          <p:nvPr/>
        </p:nvCxnSpPr>
        <p:spPr>
          <a:xfrm>
            <a:off x="1328468" y="5020573"/>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4551871" y="5000444"/>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a:off x="5604295" y="5000445"/>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a:off x="6622211" y="5000445"/>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a:off x="7556737" y="4997568"/>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a:off x="8606285" y="4988940"/>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9555189" y="5011945"/>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sp>
        <p:nvSpPr>
          <p:cNvPr id="13" name="Rectangle 12"/>
          <p:cNvSpPr/>
          <p:nvPr/>
        </p:nvSpPr>
        <p:spPr>
          <a:xfrm>
            <a:off x="899875" y="6194569"/>
            <a:ext cx="1332160" cy="307777"/>
          </a:xfrm>
          <a:prstGeom prst="rect">
            <a:avLst/>
          </a:prstGeom>
        </p:spPr>
        <p:txBody>
          <a:bodyPr wrap="none">
            <a:spAutoFit/>
          </a:bodyPr>
          <a:lstStyle/>
          <a:p>
            <a:r>
              <a:rPr lang="en-US" sz="1400" dirty="0"/>
              <a:t>Kroenke &amp; Auer</a:t>
            </a:r>
          </a:p>
        </p:txBody>
      </p:sp>
      <p:sp>
        <p:nvSpPr>
          <p:cNvPr id="14" name="Slide Number Placeholder 13"/>
          <p:cNvSpPr>
            <a:spLocks noGrp="1"/>
          </p:cNvSpPr>
          <p:nvPr>
            <p:ph type="sldNum" sz="quarter" idx="12"/>
          </p:nvPr>
        </p:nvSpPr>
        <p:spPr/>
        <p:txBody>
          <a:bodyPr/>
          <a:lstStyle/>
          <a:p>
            <a:fld id="{A742B0CB-772D-4F0E-9DA2-5DE7EB6B73B9}" type="slidenum">
              <a:rPr lang="en-US" smtClean="0"/>
              <a:t>11</a:t>
            </a:fld>
            <a:endParaRPr lang="en-US"/>
          </a:p>
        </p:txBody>
      </p:sp>
    </p:spTree>
    <p:extLst>
      <p:ext uri="{BB962C8B-B14F-4D97-AF65-F5344CB8AC3E}">
        <p14:creationId xmlns:p14="http://schemas.microsoft.com/office/powerpoint/2010/main" val="373280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Example</a:t>
            </a:r>
            <a:endParaRPr lang="en-CA" dirty="0"/>
          </a:p>
        </p:txBody>
      </p:sp>
      <p:sp>
        <p:nvSpPr>
          <p:cNvPr id="3" name="Content Placeholder 2"/>
          <p:cNvSpPr>
            <a:spLocks noGrp="1"/>
          </p:cNvSpPr>
          <p:nvPr>
            <p:ph idx="1"/>
          </p:nvPr>
        </p:nvSpPr>
        <p:spPr>
          <a:xfrm>
            <a:off x="1405018" y="4718195"/>
            <a:ext cx="8947522" cy="1476374"/>
          </a:xfr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endParaRPr lang="en-US" dirty="0"/>
          </a:p>
          <a:p>
            <a:pPr marL="0" indent="0">
              <a:buNone/>
            </a:pPr>
            <a:r>
              <a:rPr lang="en-US" sz="2600" dirty="0"/>
              <a:t>This table is in 1NF because it has a PK, there are no repeating data or rows, all the columns to the right of the PK are related to the PK. Also the values are atomic, meaning we can’t divide them any more</a:t>
            </a:r>
            <a:endParaRPr lang="en-CA" dirty="0"/>
          </a:p>
        </p:txBody>
      </p:sp>
      <p:pic>
        <p:nvPicPr>
          <p:cNvPr id="5" name="Picture 4"/>
          <p:cNvPicPr>
            <a:picLocks noChangeAspect="1"/>
          </p:cNvPicPr>
          <p:nvPr/>
        </p:nvPicPr>
        <p:blipFill>
          <a:blip r:embed="rId3"/>
          <a:stretch>
            <a:fillRect/>
          </a:stretch>
        </p:blipFill>
        <p:spPr>
          <a:xfrm>
            <a:off x="2232035" y="1431843"/>
            <a:ext cx="7486650" cy="3171825"/>
          </a:xfrm>
          <a:prstGeom prst="rect">
            <a:avLst/>
          </a:prstGeom>
          <a:effectLst>
            <a:outerShdw blurRad="50800" dist="38100" dir="2700000" algn="tl" rotWithShape="0">
              <a:prstClr val="black">
                <a:alpha val="40000"/>
              </a:prstClr>
            </a:outerShdw>
          </a:effectLst>
        </p:spPr>
      </p:pic>
      <p:sp>
        <p:nvSpPr>
          <p:cNvPr id="6" name="Rectangle 5"/>
          <p:cNvSpPr/>
          <p:nvPr/>
        </p:nvSpPr>
        <p:spPr>
          <a:xfrm>
            <a:off x="899875" y="6194569"/>
            <a:ext cx="1332160" cy="307777"/>
          </a:xfrm>
          <a:prstGeom prst="rect">
            <a:avLst/>
          </a:prstGeom>
        </p:spPr>
        <p:txBody>
          <a:bodyPr wrap="none">
            <a:spAutoFit/>
          </a:bodyPr>
          <a:lstStyle/>
          <a:p>
            <a:r>
              <a:rPr lang="en-US" sz="1400" dirty="0"/>
              <a:t>Kroenke &amp; Auer</a:t>
            </a:r>
          </a:p>
        </p:txBody>
      </p:sp>
      <p:sp>
        <p:nvSpPr>
          <p:cNvPr id="4" name="Slide Number Placeholder 3"/>
          <p:cNvSpPr>
            <a:spLocks noGrp="1"/>
          </p:cNvSpPr>
          <p:nvPr>
            <p:ph type="sldNum" sz="quarter" idx="12"/>
          </p:nvPr>
        </p:nvSpPr>
        <p:spPr/>
        <p:txBody>
          <a:bodyPr/>
          <a:lstStyle/>
          <a:p>
            <a:fld id="{A742B0CB-772D-4F0E-9DA2-5DE7EB6B73B9}" type="slidenum">
              <a:rPr lang="en-US" smtClean="0"/>
              <a:t>12</a:t>
            </a:fld>
            <a:endParaRPr lang="en-US"/>
          </a:p>
        </p:txBody>
      </p:sp>
    </p:spTree>
    <p:extLst>
      <p:ext uri="{BB962C8B-B14F-4D97-AF65-F5344CB8AC3E}">
        <p14:creationId xmlns:p14="http://schemas.microsoft.com/office/powerpoint/2010/main" val="234343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to 2</a:t>
            </a:r>
            <a:r>
              <a:rPr lang="en-US" baseline="30000" dirty="0"/>
              <a:t>nd</a:t>
            </a:r>
            <a:r>
              <a:rPr lang="en-US" dirty="0"/>
              <a:t> NF</a:t>
            </a:r>
            <a:endParaRPr lang="en-CA" dirty="0"/>
          </a:p>
        </p:txBody>
      </p:sp>
      <p:sp>
        <p:nvSpPr>
          <p:cNvPr id="3" name="Content Placeholder 2"/>
          <p:cNvSpPr>
            <a:spLocks noGrp="1"/>
          </p:cNvSpPr>
          <p:nvPr>
            <p:ph idx="1"/>
          </p:nvPr>
        </p:nvSpPr>
        <p:spPr>
          <a:xfrm>
            <a:off x="517525" y="1409980"/>
            <a:ext cx="7418758" cy="1119211"/>
          </a:xfrm>
        </p:spPr>
        <p:txBody>
          <a:bodyPr/>
          <a:lstStyle/>
          <a:p>
            <a:pPr>
              <a:buFont typeface="Wingdings" panose="05000000000000000000" pitchFamily="2" charset="2"/>
              <a:buChar char="§"/>
            </a:pPr>
            <a:r>
              <a:rPr lang="en-US" dirty="0"/>
              <a:t>2NF revolves around having a PK and having all the columns in that table depend on that PK</a:t>
            </a:r>
          </a:p>
        </p:txBody>
      </p:sp>
      <p:graphicFrame>
        <p:nvGraphicFramePr>
          <p:cNvPr id="4" name="Object 3"/>
          <p:cNvGraphicFramePr>
            <a:graphicFrameLocks noChangeAspect="1"/>
          </p:cNvGraphicFramePr>
          <p:nvPr>
            <p:extLst>
              <p:ext uri="{D42A27DB-BD31-4B8C-83A1-F6EECF244321}">
                <p14:modId xmlns:p14="http://schemas.microsoft.com/office/powerpoint/2010/main" val="3318786477"/>
              </p:ext>
            </p:extLst>
          </p:nvPr>
        </p:nvGraphicFramePr>
        <p:xfrm>
          <a:off x="8237988" y="1681479"/>
          <a:ext cx="3699445" cy="2976245"/>
        </p:xfrm>
        <a:graphic>
          <a:graphicData uri="http://schemas.openxmlformats.org/presentationml/2006/ole">
            <mc:AlternateContent xmlns:mc="http://schemas.openxmlformats.org/markup-compatibility/2006">
              <mc:Choice xmlns:v="urn:schemas-microsoft-com:vml" Requires="v">
                <p:oleObj name="Bitmap Image" r:id="rId3" imgW="2533680" imgH="2038320" progId="Paint.Picture">
                  <p:embed/>
                </p:oleObj>
              </mc:Choice>
              <mc:Fallback>
                <p:oleObj name="Bitmap Image" r:id="rId3" imgW="2533680" imgH="2038320" progId="Paint.Picture">
                  <p:embed/>
                  <p:pic>
                    <p:nvPicPr>
                      <p:cNvPr id="0" name=""/>
                      <p:cNvPicPr/>
                      <p:nvPr/>
                    </p:nvPicPr>
                    <p:blipFill>
                      <a:blip r:embed="rId4"/>
                      <a:stretch>
                        <a:fillRect/>
                      </a:stretch>
                    </p:blipFill>
                    <p:spPr>
                      <a:xfrm>
                        <a:off x="8237988" y="1681479"/>
                        <a:ext cx="3699445" cy="2976245"/>
                      </a:xfrm>
                      <a:prstGeom prst="rect">
                        <a:avLst/>
                      </a:prstGeom>
                      <a:ln>
                        <a:solidFill>
                          <a:schemeClr val="accent2"/>
                        </a:solidFill>
                      </a:ln>
                    </p:spPr>
                  </p:pic>
                </p:oleObj>
              </mc:Fallback>
            </mc:AlternateContent>
          </a:graphicData>
        </a:graphic>
      </p:graphicFrame>
      <p:sp>
        <p:nvSpPr>
          <p:cNvPr id="5" name="Rectangle 4"/>
          <p:cNvSpPr/>
          <p:nvPr/>
        </p:nvSpPr>
        <p:spPr>
          <a:xfrm>
            <a:off x="899875" y="6194569"/>
            <a:ext cx="1332160" cy="307777"/>
          </a:xfrm>
          <a:prstGeom prst="rect">
            <a:avLst/>
          </a:prstGeom>
        </p:spPr>
        <p:txBody>
          <a:bodyPr wrap="none">
            <a:spAutoFit/>
          </a:bodyPr>
          <a:lstStyle/>
          <a:p>
            <a:r>
              <a:rPr lang="en-US" sz="1400" dirty="0"/>
              <a:t>Kroenke &amp; Auer</a:t>
            </a:r>
          </a:p>
        </p:txBody>
      </p:sp>
      <p:sp>
        <p:nvSpPr>
          <p:cNvPr id="6" name="Slide Number Placeholder 5"/>
          <p:cNvSpPr>
            <a:spLocks noGrp="1"/>
          </p:cNvSpPr>
          <p:nvPr>
            <p:ph type="sldNum" sz="quarter" idx="12"/>
          </p:nvPr>
        </p:nvSpPr>
        <p:spPr/>
        <p:txBody>
          <a:bodyPr/>
          <a:lstStyle/>
          <a:p>
            <a:fld id="{A742B0CB-772D-4F0E-9DA2-5DE7EB6B73B9}" type="slidenum">
              <a:rPr lang="en-US" smtClean="0"/>
              <a:t>13</a:t>
            </a:fld>
            <a:endParaRPr lang="en-US"/>
          </a:p>
        </p:txBody>
      </p:sp>
      <p:sp>
        <p:nvSpPr>
          <p:cNvPr id="7" name="Rectangle 6">
            <a:extLst>
              <a:ext uri="{FF2B5EF4-FFF2-40B4-BE49-F238E27FC236}">
                <a16:creationId xmlns:a16="http://schemas.microsoft.com/office/drawing/2014/main" id="{FACB6079-059E-4A8D-B5FF-3B216E9FDB99}"/>
              </a:ext>
            </a:extLst>
          </p:cNvPr>
          <p:cNvSpPr/>
          <p:nvPr/>
        </p:nvSpPr>
        <p:spPr>
          <a:xfrm>
            <a:off x="858632" y="2449936"/>
            <a:ext cx="7077651" cy="2862322"/>
          </a:xfrm>
          <a:prstGeom prst="rect">
            <a:avLst/>
          </a:prstGeom>
        </p:spPr>
        <p:txBody>
          <a:bodyPr wrap="square">
            <a:spAutoFit/>
          </a:bodyPr>
          <a:lstStyle/>
          <a:p>
            <a:r>
              <a:rPr lang="en-US" dirty="0"/>
              <a:t>In the Student Activity table does a fee that the student pays for an activity depend on the student herself or on the actual activity?</a:t>
            </a:r>
          </a:p>
          <a:p>
            <a:endParaRPr lang="en-US" dirty="0"/>
          </a:p>
          <a:p>
            <a:r>
              <a:rPr lang="en-US" dirty="0"/>
              <a:t>The answer is, it depends on the cost of the activity </a:t>
            </a:r>
            <a:r>
              <a:rPr lang="en-CA" b="1" dirty="0"/>
              <a:t>which is only half of the PK</a:t>
            </a:r>
            <a:r>
              <a:rPr lang="en-CA" dirty="0"/>
              <a:t>, and therefore not in 2NF.</a:t>
            </a:r>
          </a:p>
          <a:p>
            <a:endParaRPr lang="en-CA" dirty="0"/>
          </a:p>
          <a:p>
            <a:r>
              <a:rPr lang="en-US" dirty="0"/>
              <a:t>This table needs to be brought into 2NF, every column to the right of </a:t>
            </a:r>
            <a:r>
              <a:rPr lang="en-US" b="1" dirty="0"/>
              <a:t>the </a:t>
            </a:r>
            <a:r>
              <a:rPr lang="en-US" b="1" dirty="0">
                <a:solidFill>
                  <a:srgbClr val="FFFF00"/>
                </a:solidFill>
              </a:rPr>
              <a:t>composite</a:t>
            </a:r>
            <a:r>
              <a:rPr lang="en-US" b="1" dirty="0"/>
              <a:t> PK </a:t>
            </a:r>
            <a:r>
              <a:rPr lang="en-US" dirty="0"/>
              <a:t>must depend on the </a:t>
            </a:r>
            <a:r>
              <a:rPr lang="en-US" b="1" dirty="0"/>
              <a:t>entire</a:t>
            </a:r>
            <a:r>
              <a:rPr lang="en-US" dirty="0"/>
              <a:t> PK, not just part of it.</a:t>
            </a:r>
          </a:p>
        </p:txBody>
      </p:sp>
    </p:spTree>
    <p:extLst>
      <p:ext uri="{BB962C8B-B14F-4D97-AF65-F5344CB8AC3E}">
        <p14:creationId xmlns:p14="http://schemas.microsoft.com/office/powerpoint/2010/main" val="132097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to 2</a:t>
            </a:r>
            <a:r>
              <a:rPr lang="en-US" baseline="30000" dirty="0"/>
              <a:t>nd</a:t>
            </a:r>
            <a:r>
              <a:rPr lang="en-US" dirty="0"/>
              <a:t> NF</a:t>
            </a:r>
            <a:endParaRPr lang="en-CA" dirty="0"/>
          </a:p>
        </p:txBody>
      </p:sp>
      <p:sp>
        <p:nvSpPr>
          <p:cNvPr id="3" name="Content Placeholder 2"/>
          <p:cNvSpPr>
            <a:spLocks noGrp="1"/>
          </p:cNvSpPr>
          <p:nvPr>
            <p:ph idx="1"/>
          </p:nvPr>
        </p:nvSpPr>
        <p:spPr>
          <a:xfrm>
            <a:off x="215817" y="2121670"/>
            <a:ext cx="7612063" cy="333311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a:lstStyle/>
          <a:p>
            <a:pPr>
              <a:buFont typeface="Wingdings" panose="05000000000000000000" pitchFamily="2" charset="2"/>
              <a:buChar char="§"/>
            </a:pPr>
            <a:r>
              <a:rPr lang="en-US" b="1" dirty="0"/>
              <a:t>A relation is in 2NF </a:t>
            </a:r>
            <a:r>
              <a:rPr lang="en-US" b="1" i="1" dirty="0"/>
              <a:t>if and only if </a:t>
            </a:r>
            <a:r>
              <a:rPr lang="en-US" b="1" dirty="0"/>
              <a:t>it is in 1NF and all columns (that are not part of the PK) are determined by the entire primary key.</a:t>
            </a:r>
          </a:p>
          <a:p>
            <a:pPr>
              <a:buFont typeface="Wingdings" panose="05000000000000000000" pitchFamily="2" charset="2"/>
              <a:buChar char="§"/>
            </a:pPr>
            <a:r>
              <a:rPr lang="en-US" b="1" dirty="0"/>
              <a:t>This means that if the primary key is a composite primary key, then no non-key column can be determined by a column or set of columns that make up only part of the key.</a:t>
            </a:r>
          </a:p>
          <a:p>
            <a:pPr>
              <a:buFont typeface="Wingdings" panose="05000000000000000000" pitchFamily="2" charset="2"/>
              <a:buChar char="§"/>
            </a:pPr>
            <a:r>
              <a:rPr lang="en-US" b="1" dirty="0"/>
              <a:t>In this case the </a:t>
            </a:r>
            <a:r>
              <a:rPr lang="en-US" b="1" dirty="0" err="1"/>
              <a:t>StudentID</a:t>
            </a:r>
            <a:r>
              <a:rPr lang="en-US" b="1" dirty="0"/>
              <a:t> and Activity act as a composite PK.</a:t>
            </a:r>
          </a:p>
        </p:txBody>
      </p:sp>
      <p:pic>
        <p:nvPicPr>
          <p:cNvPr id="5" name="Picture 4"/>
          <p:cNvPicPr>
            <a:picLocks noChangeAspect="1"/>
          </p:cNvPicPr>
          <p:nvPr/>
        </p:nvPicPr>
        <p:blipFill>
          <a:blip r:embed="rId3"/>
          <a:stretch>
            <a:fillRect/>
          </a:stretch>
        </p:blipFill>
        <p:spPr>
          <a:xfrm>
            <a:off x="7981202" y="2532969"/>
            <a:ext cx="4139263" cy="251051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6" name="Rectangle 5"/>
          <p:cNvSpPr/>
          <p:nvPr/>
        </p:nvSpPr>
        <p:spPr>
          <a:xfrm>
            <a:off x="899875" y="6194569"/>
            <a:ext cx="1332160" cy="307777"/>
          </a:xfrm>
          <a:prstGeom prst="rect">
            <a:avLst/>
          </a:prstGeom>
        </p:spPr>
        <p:txBody>
          <a:bodyPr wrap="none">
            <a:spAutoFit/>
          </a:bodyPr>
          <a:lstStyle/>
          <a:p>
            <a:r>
              <a:rPr lang="en-US" sz="1400" dirty="0"/>
              <a:t>Kroenke &amp; Auer</a:t>
            </a:r>
          </a:p>
        </p:txBody>
      </p:sp>
      <p:sp>
        <p:nvSpPr>
          <p:cNvPr id="4" name="Slide Number Placeholder 3"/>
          <p:cNvSpPr>
            <a:spLocks noGrp="1"/>
          </p:cNvSpPr>
          <p:nvPr>
            <p:ph type="sldNum" sz="quarter" idx="12"/>
          </p:nvPr>
        </p:nvSpPr>
        <p:spPr/>
        <p:txBody>
          <a:bodyPr/>
          <a:lstStyle/>
          <a:p>
            <a:fld id="{A742B0CB-772D-4F0E-9DA2-5DE7EB6B73B9}" type="slidenum">
              <a:rPr lang="en-US" smtClean="0"/>
              <a:t>14</a:t>
            </a:fld>
            <a:endParaRPr lang="en-US"/>
          </a:p>
        </p:txBody>
      </p:sp>
    </p:spTree>
    <p:extLst>
      <p:ext uri="{BB962C8B-B14F-4D97-AF65-F5344CB8AC3E}">
        <p14:creationId xmlns:p14="http://schemas.microsoft.com/office/powerpoint/2010/main" val="3529462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endParaRPr lang="en-CA" dirty="0"/>
          </a:p>
        </p:txBody>
      </p:sp>
      <p:sp>
        <p:nvSpPr>
          <p:cNvPr id="3" name="Content Placeholder 2"/>
          <p:cNvSpPr>
            <a:spLocks noGrp="1"/>
          </p:cNvSpPr>
          <p:nvPr>
            <p:ph idx="1"/>
          </p:nvPr>
        </p:nvSpPr>
        <p:spPr>
          <a:xfrm>
            <a:off x="646111" y="1653776"/>
            <a:ext cx="10941052" cy="2033970"/>
          </a:xfrm>
        </p:spPr>
        <p:txBody>
          <a:bodyPr/>
          <a:lstStyle/>
          <a:p>
            <a:r>
              <a:rPr lang="en-US" dirty="0"/>
              <a:t>This table has two columns which aren’t dependent on the </a:t>
            </a:r>
            <a:r>
              <a:rPr lang="en-US" i="1" dirty="0" err="1"/>
              <a:t>EmployeeID</a:t>
            </a:r>
            <a:r>
              <a:rPr lang="en-US" dirty="0"/>
              <a:t>.  </a:t>
            </a:r>
          </a:p>
          <a:p>
            <a:r>
              <a:rPr lang="en-US" dirty="0"/>
              <a:t>The columns are used to describe which office the </a:t>
            </a:r>
            <a:r>
              <a:rPr lang="en-US" i="1" dirty="0" err="1"/>
              <a:t>SalesPerson</a:t>
            </a:r>
            <a:r>
              <a:rPr lang="en-US" dirty="0"/>
              <a:t> is based out of, but the columns themselves don’t serve to describe who the employee is.</a:t>
            </a:r>
          </a:p>
          <a:p>
            <a:r>
              <a:rPr lang="en-US" dirty="0"/>
              <a:t>Another problem, an update anomaly, is that if the sales office moves from Chicago to Champaign, multiple rows  will need to be updated.</a:t>
            </a:r>
            <a:endParaRPr lang="en-CA"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716485" y="4018937"/>
            <a:ext cx="4637315" cy="1830319"/>
          </a:xfrm>
          <a:prstGeom prst="rect">
            <a:avLst/>
          </a:prstGeom>
          <a:solidFill>
            <a:srgbClr val="000000">
              <a:shade val="95000"/>
            </a:srgbClr>
          </a:solidFill>
          <a:ln w="444500" cap="sq">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Rectangle 4"/>
          <p:cNvSpPr/>
          <p:nvPr/>
        </p:nvSpPr>
        <p:spPr>
          <a:xfrm>
            <a:off x="899875" y="6194569"/>
            <a:ext cx="2372957" cy="307777"/>
          </a:xfrm>
          <a:prstGeom prst="rect">
            <a:avLst/>
          </a:prstGeom>
        </p:spPr>
        <p:txBody>
          <a:bodyPr wrap="none">
            <a:spAutoFit/>
          </a:bodyPr>
          <a:lstStyle/>
          <a:p>
            <a:r>
              <a:rPr lang="en-US" sz="1400" dirty="0"/>
              <a:t>http://www.essentialsql.com/</a:t>
            </a:r>
          </a:p>
        </p:txBody>
      </p:sp>
      <p:sp>
        <p:nvSpPr>
          <p:cNvPr id="6" name="Slide Number Placeholder 5"/>
          <p:cNvSpPr>
            <a:spLocks noGrp="1"/>
          </p:cNvSpPr>
          <p:nvPr>
            <p:ph type="sldNum" sz="quarter" idx="12"/>
          </p:nvPr>
        </p:nvSpPr>
        <p:spPr/>
        <p:txBody>
          <a:bodyPr/>
          <a:lstStyle/>
          <a:p>
            <a:fld id="{A742B0CB-772D-4F0E-9DA2-5DE7EB6B73B9}" type="slidenum">
              <a:rPr lang="en-US" smtClean="0"/>
              <a:t>15</a:t>
            </a:fld>
            <a:endParaRPr lang="en-US"/>
          </a:p>
        </p:txBody>
      </p:sp>
    </p:spTree>
    <p:extLst>
      <p:ext uri="{BB962C8B-B14F-4D97-AF65-F5344CB8AC3E}">
        <p14:creationId xmlns:p14="http://schemas.microsoft.com/office/powerpoint/2010/main" val="2389748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Bringing the </a:t>
            </a:r>
            <a:r>
              <a:rPr lang="en-US" dirty="0" err="1"/>
              <a:t>SalesStaffInformation</a:t>
            </a:r>
            <a:r>
              <a:rPr lang="en-US" dirty="0"/>
              <a:t> to 2NF</a:t>
            </a:r>
            <a:endParaRPr lang="en-CA" dirty="0"/>
          </a:p>
        </p:txBody>
      </p:sp>
      <p:sp>
        <p:nvSpPr>
          <p:cNvPr id="3" name="Content Placeholder 2"/>
          <p:cNvSpPr>
            <a:spLocks noGrp="1"/>
          </p:cNvSpPr>
          <p:nvPr>
            <p:ph idx="1"/>
          </p:nvPr>
        </p:nvSpPr>
        <p:spPr>
          <a:xfrm>
            <a:off x="723858" y="1945582"/>
            <a:ext cx="9249228" cy="712905"/>
          </a:xfrm>
        </p:spPr>
        <p:txBody>
          <a:bodyPr/>
          <a:lstStyle/>
          <a:p>
            <a:pPr marL="0" indent="0">
              <a:buNone/>
            </a:pPr>
            <a:r>
              <a:rPr lang="en-US" dirty="0"/>
              <a:t>A better design will be to create a </a:t>
            </a:r>
            <a:r>
              <a:rPr lang="en-US" i="1" dirty="0" err="1"/>
              <a:t>SalesOffice</a:t>
            </a:r>
            <a:r>
              <a:rPr lang="en-US" dirty="0"/>
              <a:t> table with it’s own PK which then becomes a FK in the original </a:t>
            </a:r>
            <a:r>
              <a:rPr lang="en-US" i="1" dirty="0" err="1"/>
              <a:t>SalesStaffInformation</a:t>
            </a:r>
            <a:r>
              <a:rPr lang="en-US" dirty="0"/>
              <a:t> table.</a:t>
            </a:r>
            <a:endParaRPr lang="en-CA"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101906" y="2904013"/>
            <a:ext cx="3774893" cy="1842157"/>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5140505" y="2904014"/>
            <a:ext cx="4119609" cy="1816476"/>
          </a:xfrm>
          <a:prstGeom prst="rect">
            <a:avLst/>
          </a:prstGeom>
          <a:noFill/>
          <a:ln>
            <a:noFill/>
          </a:ln>
        </p:spPr>
      </p:pic>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1101906" y="4855426"/>
            <a:ext cx="4637315" cy="1830319"/>
          </a:xfrm>
          <a:prstGeom prst="rect">
            <a:avLst/>
          </a:prstGeom>
          <a:noFill/>
          <a:ln>
            <a:noFill/>
          </a:ln>
        </p:spPr>
      </p:pic>
      <p:sp>
        <p:nvSpPr>
          <p:cNvPr id="7" name="Rectangle 6"/>
          <p:cNvSpPr/>
          <p:nvPr/>
        </p:nvSpPr>
        <p:spPr>
          <a:xfrm>
            <a:off x="8980843" y="6422897"/>
            <a:ext cx="2372957" cy="307777"/>
          </a:xfrm>
          <a:prstGeom prst="rect">
            <a:avLst/>
          </a:prstGeom>
        </p:spPr>
        <p:txBody>
          <a:bodyPr wrap="none">
            <a:spAutoFit/>
          </a:bodyPr>
          <a:lstStyle/>
          <a:p>
            <a:r>
              <a:rPr lang="en-US" sz="1400" dirty="0"/>
              <a:t>http://www.essentialsql.com/</a:t>
            </a:r>
          </a:p>
        </p:txBody>
      </p:sp>
      <p:sp>
        <p:nvSpPr>
          <p:cNvPr id="8" name="Rectangle 7"/>
          <p:cNvSpPr/>
          <p:nvPr/>
        </p:nvSpPr>
        <p:spPr>
          <a:xfrm>
            <a:off x="3644900" y="3352800"/>
            <a:ext cx="1168400" cy="1257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5140505" y="3444139"/>
            <a:ext cx="1387294" cy="1257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Slide Number Placeholder 9"/>
          <p:cNvSpPr>
            <a:spLocks noGrp="1"/>
          </p:cNvSpPr>
          <p:nvPr>
            <p:ph type="sldNum" sz="quarter" idx="12"/>
          </p:nvPr>
        </p:nvSpPr>
        <p:spPr/>
        <p:txBody>
          <a:bodyPr/>
          <a:lstStyle/>
          <a:p>
            <a:fld id="{A742B0CB-772D-4F0E-9DA2-5DE7EB6B73B9}" type="slidenum">
              <a:rPr lang="en-US" smtClean="0"/>
              <a:t>16</a:t>
            </a:fld>
            <a:endParaRPr lang="en-US"/>
          </a:p>
        </p:txBody>
      </p:sp>
    </p:spTree>
    <p:extLst>
      <p:ext uri="{BB962C8B-B14F-4D97-AF65-F5344CB8AC3E}">
        <p14:creationId xmlns:p14="http://schemas.microsoft.com/office/powerpoint/2010/main" val="201601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1+ppt_h/2"/>
                                          </p:val>
                                        </p:tav>
                                      </p:tavLst>
                                    </p:anim>
                                    <p:set>
                                      <p:cBhvr>
                                        <p:cTn id="8" dur="1" fill="hold">
                                          <p:stCondLst>
                                            <p:cond delay="499"/>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 Example</a:t>
            </a:r>
            <a:endParaRPr lang="en-CA" dirty="0"/>
          </a:p>
        </p:txBody>
      </p:sp>
      <p:sp>
        <p:nvSpPr>
          <p:cNvPr id="3" name="Content Placeholder 2"/>
          <p:cNvSpPr>
            <a:spLocks noGrp="1"/>
          </p:cNvSpPr>
          <p:nvPr>
            <p:ph idx="1"/>
          </p:nvPr>
        </p:nvSpPr>
        <p:spPr>
          <a:xfrm>
            <a:off x="1103312" y="5135880"/>
            <a:ext cx="10296208" cy="1112519"/>
          </a:xfrm>
        </p:spPr>
        <p:txBody>
          <a:bodyPr>
            <a:normAutofit/>
          </a:bodyPr>
          <a:lstStyle/>
          <a:p>
            <a:pPr marL="0" indent="0">
              <a:buNone/>
            </a:pPr>
            <a:r>
              <a:rPr lang="en-US" sz="2600" dirty="0"/>
              <a:t>This table is in 2NF because it already in 1NF and all non-key attributes are determined by the PK.</a:t>
            </a:r>
            <a:endParaRPr lang="en-CA" dirty="0"/>
          </a:p>
        </p:txBody>
      </p:sp>
      <p:pic>
        <p:nvPicPr>
          <p:cNvPr id="5" name="Picture 4"/>
          <p:cNvPicPr>
            <a:picLocks noChangeAspect="1"/>
          </p:cNvPicPr>
          <p:nvPr/>
        </p:nvPicPr>
        <p:blipFill>
          <a:blip r:embed="rId3"/>
          <a:stretch>
            <a:fillRect/>
          </a:stretch>
        </p:blipFill>
        <p:spPr>
          <a:xfrm>
            <a:off x="2224087" y="1585912"/>
            <a:ext cx="7486650" cy="3171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A742B0CB-772D-4F0E-9DA2-5DE7EB6B73B9}" type="slidenum">
              <a:rPr lang="en-US" smtClean="0"/>
              <a:t>17</a:t>
            </a:fld>
            <a:endParaRPr lang="en-US"/>
          </a:p>
        </p:txBody>
      </p:sp>
    </p:spTree>
    <p:extLst>
      <p:ext uri="{BB962C8B-B14F-4D97-AF65-F5344CB8AC3E}">
        <p14:creationId xmlns:p14="http://schemas.microsoft.com/office/powerpoint/2010/main" val="3896934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Third Normal Form</a:t>
            </a:r>
            <a:endParaRPr lang="en-CA" dirty="0"/>
          </a:p>
        </p:txBody>
      </p:sp>
      <p:sp>
        <p:nvSpPr>
          <p:cNvPr id="3" name="Content Placeholder 2"/>
          <p:cNvSpPr>
            <a:spLocks noGrp="1"/>
          </p:cNvSpPr>
          <p:nvPr>
            <p:ph idx="1"/>
          </p:nvPr>
        </p:nvSpPr>
        <p:spPr>
          <a:xfrm>
            <a:off x="179814" y="1395093"/>
            <a:ext cx="8060818" cy="5198928"/>
          </a:xfr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oAutofit/>
          </a:bodyPr>
          <a:lstStyle/>
          <a:p>
            <a:pPr>
              <a:buFont typeface="Wingdings" panose="05000000000000000000" pitchFamily="2" charset="2"/>
              <a:buChar char="§"/>
            </a:pPr>
            <a:r>
              <a:rPr lang="en-US" sz="2400" b="1" dirty="0"/>
              <a:t>A relation is in 3NF if and only if it is in 2NF and there are no non-key attributes determined by another non-key attribute.</a:t>
            </a:r>
          </a:p>
          <a:p>
            <a:pPr>
              <a:buFont typeface="Wingdings" panose="05000000000000000000" pitchFamily="2" charset="2"/>
              <a:buChar char="§"/>
            </a:pPr>
            <a:r>
              <a:rPr lang="en-US" sz="2400" b="1" dirty="0"/>
              <a:t>In the </a:t>
            </a:r>
            <a:r>
              <a:rPr lang="en-US" sz="2400" b="1" i="1" dirty="0" err="1"/>
              <a:t>StudentHousing</a:t>
            </a:r>
            <a:r>
              <a:rPr lang="en-US" sz="2400" b="1" dirty="0"/>
              <a:t> table we have a single-attribute primary key, </a:t>
            </a:r>
            <a:r>
              <a:rPr lang="en-US" sz="2400" b="1" u="sng" dirty="0" err="1"/>
              <a:t>StudentID</a:t>
            </a:r>
            <a:r>
              <a:rPr lang="en-US" sz="2400" b="1" dirty="0"/>
              <a:t>, so the relation is in 2NF because there is no possibility of a non-key attribute being dependent on only part of the primary key.</a:t>
            </a:r>
          </a:p>
          <a:p>
            <a:pPr>
              <a:buFont typeface="Wingdings" panose="05000000000000000000" pitchFamily="2" charset="2"/>
              <a:buChar char="§"/>
            </a:pPr>
            <a:r>
              <a:rPr lang="en-US" sz="2400" b="1" dirty="0"/>
              <a:t>By identifying the student, we can get the building where he or she is living.</a:t>
            </a:r>
          </a:p>
          <a:p>
            <a:pPr>
              <a:buFont typeface="Wingdings" panose="05000000000000000000" pitchFamily="2" charset="2"/>
              <a:buChar char="§"/>
            </a:pPr>
            <a:r>
              <a:rPr lang="en-US" sz="2400" b="1" dirty="0">
                <a:solidFill>
                  <a:srgbClr val="002060"/>
                </a:solidFill>
                <a:effectLst>
                  <a:outerShdw blurRad="38100" dist="38100" dir="2700000" algn="tl">
                    <a:srgbClr val="000000">
                      <a:alpha val="43137"/>
                    </a:srgbClr>
                  </a:outerShdw>
                </a:effectLst>
              </a:rPr>
              <a:t>However, the building fee does not depend on the student, it depends on the Building, which is a non-key column.</a:t>
            </a:r>
            <a:endParaRPr lang="en-CA" sz="2400" b="1" dirty="0">
              <a:solidFill>
                <a:srgbClr val="002060"/>
              </a:solidFill>
              <a:effectLst>
                <a:outerShdw blurRad="38100" dist="38100" dir="2700000" algn="tl">
                  <a:srgbClr val="000000">
                    <a:alpha val="43137"/>
                  </a:srgbClr>
                </a:outerShdw>
              </a:effectLst>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280724245"/>
              </p:ext>
            </p:extLst>
          </p:nvPr>
        </p:nvGraphicFramePr>
        <p:xfrm>
          <a:off x="8542338" y="2685596"/>
          <a:ext cx="3567111" cy="2617923"/>
        </p:xfrm>
        <a:graphic>
          <a:graphicData uri="http://schemas.openxmlformats.org/presentationml/2006/ole">
            <mc:AlternateContent xmlns:mc="http://schemas.openxmlformats.org/markup-compatibility/2006">
              <mc:Choice xmlns:v="urn:schemas-microsoft-com:vml" Requires="v">
                <p:oleObj name="Bitmap Image" r:id="rId3" imgW="2219400" imgH="1628640" progId="Paint.Picture">
                  <p:embed/>
                </p:oleObj>
              </mc:Choice>
              <mc:Fallback>
                <p:oleObj name="Bitmap Image" r:id="rId3" imgW="2219400" imgH="1628640" progId="Paint.Picture">
                  <p:embed/>
                  <p:pic>
                    <p:nvPicPr>
                      <p:cNvPr id="0" name=""/>
                      <p:cNvPicPr/>
                      <p:nvPr/>
                    </p:nvPicPr>
                    <p:blipFill>
                      <a:blip r:embed="rId4"/>
                      <a:stretch>
                        <a:fillRect/>
                      </a:stretch>
                    </p:blipFill>
                    <p:spPr>
                      <a:xfrm>
                        <a:off x="8542338" y="2685596"/>
                        <a:ext cx="3567111" cy="2617923"/>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A742B0CB-772D-4F0E-9DA2-5DE7EB6B73B9}" type="slidenum">
              <a:rPr lang="en-US" smtClean="0"/>
              <a:t>18</a:t>
            </a:fld>
            <a:endParaRPr lang="en-US"/>
          </a:p>
        </p:txBody>
      </p:sp>
    </p:spTree>
    <p:extLst>
      <p:ext uri="{BB962C8B-B14F-4D97-AF65-F5344CB8AC3E}">
        <p14:creationId xmlns:p14="http://schemas.microsoft.com/office/powerpoint/2010/main" val="1130616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to 3NF</a:t>
            </a:r>
            <a:endParaRPr lang="en-CA" dirty="0"/>
          </a:p>
        </p:txBody>
      </p:sp>
      <p:sp>
        <p:nvSpPr>
          <p:cNvPr id="3" name="Content Placeholder 2"/>
          <p:cNvSpPr>
            <a:spLocks noGrp="1"/>
          </p:cNvSpPr>
          <p:nvPr>
            <p:ph idx="1"/>
          </p:nvPr>
        </p:nvSpPr>
        <p:spPr>
          <a:xfrm>
            <a:off x="365760" y="1577296"/>
            <a:ext cx="11826240" cy="1838978"/>
          </a:xfrm>
        </p:spPr>
        <p:txBody>
          <a:bodyPr>
            <a:normAutofit/>
          </a:bodyPr>
          <a:lstStyle/>
          <a:p>
            <a:pPr marL="0" indent="0">
              <a:buNone/>
            </a:pPr>
            <a:r>
              <a:rPr lang="en-US" sz="2400" b="1" dirty="0"/>
              <a:t>To put the relation into 3NF, we will have to move the columns of the</a:t>
            </a:r>
            <a:r>
              <a:rPr lang="en-US" sz="2400" b="1" dirty="0">
                <a:solidFill>
                  <a:srgbClr val="FFFF00"/>
                </a:solidFill>
              </a:rPr>
              <a:t> functional dependency </a:t>
            </a:r>
            <a:r>
              <a:rPr lang="en-US" sz="2400" b="1" dirty="0"/>
              <a:t>into a separate relation while leaving the determinant (Building) in the original relation as a foreign key.</a:t>
            </a:r>
          </a:p>
        </p:txBody>
      </p:sp>
      <p:graphicFrame>
        <p:nvGraphicFramePr>
          <p:cNvPr id="4" name="Object 3"/>
          <p:cNvGraphicFramePr>
            <a:graphicFrameLocks noChangeAspect="1"/>
          </p:cNvGraphicFramePr>
          <p:nvPr>
            <p:extLst>
              <p:ext uri="{D42A27DB-BD31-4B8C-83A1-F6EECF244321}">
                <p14:modId xmlns:p14="http://schemas.microsoft.com/office/powerpoint/2010/main" val="1671486762"/>
              </p:ext>
            </p:extLst>
          </p:nvPr>
        </p:nvGraphicFramePr>
        <p:xfrm>
          <a:off x="5668352" y="3416274"/>
          <a:ext cx="6445414" cy="3441726"/>
        </p:xfrm>
        <a:graphic>
          <a:graphicData uri="http://schemas.openxmlformats.org/presentationml/2006/ole">
            <mc:AlternateContent xmlns:mc="http://schemas.openxmlformats.org/markup-compatibility/2006">
              <mc:Choice xmlns:v="urn:schemas-microsoft-com:vml" Requires="v">
                <p:oleObj name="Bitmap Image" r:id="rId3" imgW="3924360" imgH="2095560" progId="Paint.Picture">
                  <p:embed/>
                </p:oleObj>
              </mc:Choice>
              <mc:Fallback>
                <p:oleObj name="Bitmap Image" r:id="rId3" imgW="3924360" imgH="2095560" progId="Paint.Picture">
                  <p:embed/>
                  <p:pic>
                    <p:nvPicPr>
                      <p:cNvPr id="0" name=""/>
                      <p:cNvPicPr/>
                      <p:nvPr/>
                    </p:nvPicPr>
                    <p:blipFill>
                      <a:blip r:embed="rId4"/>
                      <a:stretch>
                        <a:fillRect/>
                      </a:stretch>
                    </p:blipFill>
                    <p:spPr>
                      <a:xfrm>
                        <a:off x="5668352" y="3416274"/>
                        <a:ext cx="6445414" cy="3441726"/>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A742B0CB-772D-4F0E-9DA2-5DE7EB6B73B9}" type="slidenum">
              <a:rPr lang="en-US" smtClean="0"/>
              <a:t>19</a:t>
            </a:fld>
            <a:endParaRPr lang="en-US"/>
          </a:p>
        </p:txBody>
      </p:sp>
      <p:sp>
        <p:nvSpPr>
          <p:cNvPr id="6" name="Rectangle 5"/>
          <p:cNvSpPr/>
          <p:nvPr/>
        </p:nvSpPr>
        <p:spPr>
          <a:xfrm>
            <a:off x="883855" y="4217686"/>
            <a:ext cx="4200209" cy="64633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wrap="square">
            <a:spAutoFit/>
          </a:bodyPr>
          <a:lstStyle/>
          <a:p>
            <a:r>
              <a:rPr lang="en-US" b="1" dirty="0">
                <a:solidFill>
                  <a:srgbClr val="002060"/>
                </a:solidFill>
              </a:rPr>
              <a:t>This means that we will have to build 2 tables.</a:t>
            </a:r>
            <a:endParaRPr lang="en-CA" b="1" dirty="0">
              <a:solidFill>
                <a:srgbClr val="002060"/>
              </a:solidFill>
            </a:endParaRPr>
          </a:p>
        </p:txBody>
      </p:sp>
    </p:spTree>
    <p:extLst>
      <p:ext uri="{BB962C8B-B14F-4D97-AF65-F5344CB8AC3E}">
        <p14:creationId xmlns:p14="http://schemas.microsoft.com/office/powerpoint/2010/main" val="74748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a:t>
            </a:r>
          </a:p>
        </p:txBody>
      </p:sp>
      <p:sp>
        <p:nvSpPr>
          <p:cNvPr id="3" name="Content Placeholder 2"/>
          <p:cNvSpPr>
            <a:spLocks noGrp="1"/>
          </p:cNvSpPr>
          <p:nvPr>
            <p:ph idx="1"/>
          </p:nvPr>
        </p:nvSpPr>
        <p:spPr>
          <a:xfrm>
            <a:off x="649118" y="1601262"/>
            <a:ext cx="8700156" cy="1291568"/>
          </a:xfrm>
        </p:spPr>
        <p:txBody>
          <a:bodyPr/>
          <a:lstStyle/>
          <a:p>
            <a:pPr marL="0" indent="0">
              <a:buNone/>
            </a:pPr>
            <a:r>
              <a:rPr lang="en-US" b="1" dirty="0"/>
              <a:t>Normally, we can identify objects (Entities) in the environment we wish to develop a database for</a:t>
            </a:r>
          </a:p>
          <a:p>
            <a:pPr marL="0" indent="0">
              <a:buNone/>
            </a:pPr>
            <a:r>
              <a:rPr lang="en-US" b="1" dirty="0"/>
              <a:t>So in a school setting…</a:t>
            </a:r>
          </a:p>
        </p:txBody>
      </p:sp>
      <p:sp>
        <p:nvSpPr>
          <p:cNvPr id="4" name="Rectangle 3"/>
          <p:cNvSpPr/>
          <p:nvPr/>
        </p:nvSpPr>
        <p:spPr>
          <a:xfrm>
            <a:off x="548639" y="3962400"/>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Instructor</a:t>
            </a:r>
          </a:p>
        </p:txBody>
      </p:sp>
      <p:sp>
        <p:nvSpPr>
          <p:cNvPr id="5" name="Rectangle 4"/>
          <p:cNvSpPr/>
          <p:nvPr/>
        </p:nvSpPr>
        <p:spPr>
          <a:xfrm>
            <a:off x="3487668" y="3054833"/>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Student</a:t>
            </a:r>
          </a:p>
        </p:txBody>
      </p:sp>
      <p:sp>
        <p:nvSpPr>
          <p:cNvPr id="6" name="Rectangle 5"/>
          <p:cNvSpPr/>
          <p:nvPr/>
        </p:nvSpPr>
        <p:spPr>
          <a:xfrm>
            <a:off x="6808010" y="2892830"/>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Course</a:t>
            </a:r>
          </a:p>
        </p:txBody>
      </p:sp>
      <p:sp>
        <p:nvSpPr>
          <p:cNvPr id="7" name="Rectangle 6"/>
          <p:cNvSpPr/>
          <p:nvPr/>
        </p:nvSpPr>
        <p:spPr>
          <a:xfrm>
            <a:off x="1066799" y="4973782"/>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Classroom</a:t>
            </a:r>
          </a:p>
        </p:txBody>
      </p:sp>
      <p:sp>
        <p:nvSpPr>
          <p:cNvPr id="8" name="Rectangle 7"/>
          <p:cNvSpPr/>
          <p:nvPr/>
        </p:nvSpPr>
        <p:spPr>
          <a:xfrm>
            <a:off x="3627120" y="5796742"/>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Club</a:t>
            </a:r>
          </a:p>
        </p:txBody>
      </p:sp>
      <p:sp>
        <p:nvSpPr>
          <p:cNvPr id="9" name="Rectangle 8"/>
          <p:cNvSpPr/>
          <p:nvPr/>
        </p:nvSpPr>
        <p:spPr>
          <a:xfrm>
            <a:off x="6453446" y="5522422"/>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Program</a:t>
            </a:r>
          </a:p>
        </p:txBody>
      </p:sp>
      <p:sp>
        <p:nvSpPr>
          <p:cNvPr id="10" name="Rectangle 9"/>
          <p:cNvSpPr/>
          <p:nvPr/>
        </p:nvSpPr>
        <p:spPr>
          <a:xfrm>
            <a:off x="8168637" y="4080644"/>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Team</a:t>
            </a:r>
          </a:p>
        </p:txBody>
      </p:sp>
      <p:sp>
        <p:nvSpPr>
          <p:cNvPr id="11" name="Rectangle 10"/>
          <p:cNvSpPr/>
          <p:nvPr/>
        </p:nvSpPr>
        <p:spPr>
          <a:xfrm>
            <a:off x="4358638" y="4511040"/>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GPA</a:t>
            </a:r>
          </a:p>
        </p:txBody>
      </p:sp>
      <p:sp>
        <p:nvSpPr>
          <p:cNvPr id="12" name="Slide Number Placeholder 11"/>
          <p:cNvSpPr>
            <a:spLocks noGrp="1"/>
          </p:cNvSpPr>
          <p:nvPr>
            <p:ph type="sldNum" sz="quarter" idx="12"/>
          </p:nvPr>
        </p:nvSpPr>
        <p:spPr/>
        <p:txBody>
          <a:bodyPr/>
          <a:lstStyle/>
          <a:p>
            <a:fld id="{A742B0CB-772D-4F0E-9DA2-5DE7EB6B73B9}" type="slidenum">
              <a:rPr lang="en-US" smtClean="0"/>
              <a:t>2</a:t>
            </a:fld>
            <a:endParaRPr lang="en-US"/>
          </a:p>
        </p:txBody>
      </p:sp>
    </p:spTree>
    <p:extLst>
      <p:ext uri="{BB962C8B-B14F-4D97-AF65-F5344CB8AC3E}">
        <p14:creationId xmlns:p14="http://schemas.microsoft.com/office/powerpoint/2010/main" val="35498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of 3NF</a:t>
            </a:r>
            <a:endParaRPr lang="en-CA" dirty="0"/>
          </a:p>
        </p:txBody>
      </p:sp>
      <p:sp>
        <p:nvSpPr>
          <p:cNvPr id="3" name="Content Placeholder 2"/>
          <p:cNvSpPr>
            <a:spLocks noGrp="1"/>
          </p:cNvSpPr>
          <p:nvPr>
            <p:ph idx="1"/>
          </p:nvPr>
        </p:nvSpPr>
        <p:spPr>
          <a:xfrm>
            <a:off x="1103313" y="2052918"/>
            <a:ext cx="4555210" cy="1400531"/>
          </a:xfrm>
        </p:spPr>
        <p:txBody>
          <a:bodyPr/>
          <a:lstStyle/>
          <a:p>
            <a:pPr marL="0" indent="0">
              <a:buNone/>
            </a:pPr>
            <a:r>
              <a:rPr lang="en-US" b="1" dirty="0">
                <a:solidFill>
                  <a:srgbClr val="FFFF00"/>
                </a:solidFill>
                <a:effectLst>
                  <a:outerShdw blurRad="38100" dist="38100" dir="2700000" algn="tl">
                    <a:srgbClr val="000000">
                      <a:alpha val="43137"/>
                    </a:srgbClr>
                  </a:outerShdw>
                </a:effectLst>
              </a:rPr>
              <a:t>Try to move this table to 3NF</a:t>
            </a:r>
            <a:endParaRPr lang="en-CA" b="1" dirty="0">
              <a:solidFill>
                <a:srgbClr val="FFFF00"/>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3"/>
          <a:stretch>
            <a:fillRect/>
          </a:stretch>
        </p:blipFill>
        <p:spPr>
          <a:xfrm>
            <a:off x="5960230" y="1810683"/>
            <a:ext cx="4811409" cy="2339975"/>
          </a:xfrm>
          <a:prstGeom prst="roundRect">
            <a:avLst>
              <a:gd name="adj" fmla="val 8594"/>
            </a:avLst>
          </a:prstGeom>
          <a:solidFill>
            <a:srgbClr val="FFFFFF">
              <a:shade val="85000"/>
            </a:srgbClr>
          </a:solidFill>
          <a:ln>
            <a:noFill/>
          </a:ln>
          <a:effectLst>
            <a:outerShdw blurRad="149987" dist="250190" dir="8460000" algn="ctr">
              <a:srgbClr val="000000">
                <a:alpha val="28000"/>
              </a:srgbClr>
            </a:outerShdw>
            <a:reflection blurRad="12700" stA="38000" endPos="28000" dist="5000" dir="5400000" sy="-100000" algn="bl" rotWithShape="0"/>
          </a:effectLst>
          <a:scene3d>
            <a:camera prst="orthographicFront">
              <a:rot lat="0" lon="0" rev="0"/>
            </a:camera>
            <a:lightRig rig="contrasting" dir="t">
              <a:rot lat="0" lon="0" rev="1500000"/>
            </a:lightRig>
          </a:scene3d>
          <a:sp3d prstMaterial="metal">
            <a:bevelT w="88900" h="88900"/>
          </a:sp3d>
        </p:spPr>
      </p:pic>
      <p:graphicFrame>
        <p:nvGraphicFramePr>
          <p:cNvPr id="5" name="Object 4"/>
          <p:cNvGraphicFramePr>
            <a:graphicFrameLocks noChangeAspect="1"/>
          </p:cNvGraphicFramePr>
          <p:nvPr>
            <p:extLst>
              <p:ext uri="{D42A27DB-BD31-4B8C-83A1-F6EECF244321}">
                <p14:modId xmlns:p14="http://schemas.microsoft.com/office/powerpoint/2010/main" val="846626859"/>
              </p:ext>
            </p:extLst>
          </p:nvPr>
        </p:nvGraphicFramePr>
        <p:xfrm>
          <a:off x="1199724" y="4426728"/>
          <a:ext cx="5347891" cy="2021341"/>
        </p:xfrm>
        <a:graphic>
          <a:graphicData uri="http://schemas.openxmlformats.org/presentationml/2006/ole">
            <mc:AlternateContent xmlns:mc="http://schemas.openxmlformats.org/markup-compatibility/2006">
              <mc:Choice xmlns:v="urn:schemas-microsoft-com:vml" Requires="v">
                <p:oleObj name="Bitmap Image" r:id="rId4" imgW="4410000" imgH="1666800" progId="Paint.Picture">
                  <p:embed/>
                </p:oleObj>
              </mc:Choice>
              <mc:Fallback>
                <p:oleObj name="Bitmap Image" r:id="rId4" imgW="4410000" imgH="1666800" progId="Paint.Picture">
                  <p:embed/>
                  <p:pic>
                    <p:nvPicPr>
                      <p:cNvPr id="0" name=""/>
                      <p:cNvPicPr/>
                      <p:nvPr/>
                    </p:nvPicPr>
                    <p:blipFill>
                      <a:blip r:embed="rId5"/>
                      <a:stretch>
                        <a:fillRect/>
                      </a:stretch>
                    </p:blipFill>
                    <p:spPr>
                      <a:xfrm>
                        <a:off x="1199724" y="4426728"/>
                        <a:ext cx="5347891" cy="2021341"/>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A742B0CB-772D-4F0E-9DA2-5DE7EB6B73B9}" type="slidenum">
              <a:rPr lang="en-US" smtClean="0"/>
              <a:t>20</a:t>
            </a:fld>
            <a:endParaRPr lang="en-US"/>
          </a:p>
        </p:txBody>
      </p:sp>
    </p:spTree>
    <p:extLst>
      <p:ext uri="{BB962C8B-B14F-4D97-AF65-F5344CB8AC3E}">
        <p14:creationId xmlns:p14="http://schemas.microsoft.com/office/powerpoint/2010/main" val="90562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3NF Example</a:t>
            </a:r>
            <a:endParaRPr lang="en-CA" dirty="0"/>
          </a:p>
        </p:txBody>
      </p:sp>
      <p:sp>
        <p:nvSpPr>
          <p:cNvPr id="3" name="Content Placeholder 2"/>
          <p:cNvSpPr>
            <a:spLocks noGrp="1"/>
          </p:cNvSpPr>
          <p:nvPr>
            <p:ph idx="1"/>
          </p:nvPr>
        </p:nvSpPr>
        <p:spPr>
          <a:xfrm>
            <a:off x="646111" y="5102352"/>
            <a:ext cx="10985057" cy="1146047"/>
          </a:xfrm>
        </p:spPr>
        <p:txBody>
          <a:bodyPr>
            <a:normAutofit fontScale="92500" lnSpcReduction="10000"/>
          </a:bodyPr>
          <a:lstStyle/>
          <a:p>
            <a:pPr marL="0" indent="0">
              <a:buNone/>
            </a:pPr>
            <a:r>
              <a:rPr lang="en-US" sz="2600" dirty="0"/>
              <a:t>This table is NOT in 3NF because in this particular company, the Buyer is dependent on the Department. In other words Pete Hansen cannot be a buyer for both Water Sports AND Camping or Climbing.</a:t>
            </a:r>
            <a:endParaRPr lang="en-CA" dirty="0"/>
          </a:p>
        </p:txBody>
      </p:sp>
      <p:pic>
        <p:nvPicPr>
          <p:cNvPr id="5" name="Picture 4"/>
          <p:cNvPicPr>
            <a:picLocks noChangeAspect="1"/>
          </p:cNvPicPr>
          <p:nvPr/>
        </p:nvPicPr>
        <p:blipFill>
          <a:blip r:embed="rId3"/>
          <a:stretch>
            <a:fillRect/>
          </a:stretch>
        </p:blipFill>
        <p:spPr>
          <a:xfrm>
            <a:off x="2224087" y="1585912"/>
            <a:ext cx="7486650" cy="31718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4" name="Slide Number Placeholder 3"/>
          <p:cNvSpPr>
            <a:spLocks noGrp="1"/>
          </p:cNvSpPr>
          <p:nvPr>
            <p:ph type="sldNum" sz="quarter" idx="12"/>
          </p:nvPr>
        </p:nvSpPr>
        <p:spPr/>
        <p:txBody>
          <a:bodyPr/>
          <a:lstStyle/>
          <a:p>
            <a:fld id="{A742B0CB-772D-4F0E-9DA2-5DE7EB6B73B9}" type="slidenum">
              <a:rPr lang="en-US" smtClean="0"/>
              <a:t>21</a:t>
            </a:fld>
            <a:endParaRPr lang="en-US"/>
          </a:p>
        </p:txBody>
      </p:sp>
    </p:spTree>
    <p:extLst>
      <p:ext uri="{BB962C8B-B14F-4D97-AF65-F5344CB8AC3E}">
        <p14:creationId xmlns:p14="http://schemas.microsoft.com/office/powerpoint/2010/main" val="644953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3NF Solution</a:t>
            </a:r>
            <a:endParaRPr lang="en-CA" dirty="0"/>
          </a:p>
        </p:txBody>
      </p:sp>
      <p:sp>
        <p:nvSpPr>
          <p:cNvPr id="3" name="Content Placeholder 2"/>
          <p:cNvSpPr>
            <a:spLocks noGrp="1"/>
          </p:cNvSpPr>
          <p:nvPr>
            <p:ph idx="1"/>
          </p:nvPr>
        </p:nvSpPr>
        <p:spPr>
          <a:xfrm>
            <a:off x="1104293" y="1152984"/>
            <a:ext cx="10581739" cy="1396542"/>
          </a:xfrm>
        </p:spPr>
        <p:txBody>
          <a:bodyPr>
            <a:normAutofit/>
          </a:bodyPr>
          <a:lstStyle/>
          <a:p>
            <a:pPr marL="0" indent="0">
              <a:buNone/>
            </a:pPr>
            <a:r>
              <a:rPr lang="en-US" sz="2600" dirty="0"/>
              <a:t>Create 2 tables one for </a:t>
            </a:r>
            <a:r>
              <a:rPr lang="en-US" sz="2600" dirty="0" err="1"/>
              <a:t>Sku’s</a:t>
            </a:r>
            <a:r>
              <a:rPr lang="en-US" sz="2600" dirty="0"/>
              <a:t> only and one for Buyer -&gt; Department.</a:t>
            </a:r>
          </a:p>
          <a:p>
            <a:pPr marL="0" indent="0">
              <a:buNone/>
            </a:pPr>
            <a:endParaRPr lang="en-CA" dirty="0"/>
          </a:p>
        </p:txBody>
      </p:sp>
      <p:pic>
        <p:nvPicPr>
          <p:cNvPr id="6" name="Picture 5"/>
          <p:cNvPicPr>
            <a:picLocks noChangeAspect="1"/>
          </p:cNvPicPr>
          <p:nvPr/>
        </p:nvPicPr>
        <p:blipFill>
          <a:blip r:embed="rId3"/>
          <a:stretch>
            <a:fillRect/>
          </a:stretch>
        </p:blipFill>
        <p:spPr>
          <a:xfrm>
            <a:off x="1104293" y="2147189"/>
            <a:ext cx="5223355" cy="4514716"/>
          </a:xfrm>
          <a:prstGeom prst="rect">
            <a:avLst/>
          </a:prstGeom>
        </p:spPr>
      </p:pic>
      <p:sp>
        <p:nvSpPr>
          <p:cNvPr id="4" name="Slide Number Placeholder 3"/>
          <p:cNvSpPr>
            <a:spLocks noGrp="1"/>
          </p:cNvSpPr>
          <p:nvPr>
            <p:ph type="sldNum" sz="quarter" idx="12"/>
          </p:nvPr>
        </p:nvSpPr>
        <p:spPr/>
        <p:txBody>
          <a:bodyPr/>
          <a:lstStyle/>
          <a:p>
            <a:fld id="{A742B0CB-772D-4F0E-9DA2-5DE7EB6B73B9}" type="slidenum">
              <a:rPr lang="en-US" smtClean="0"/>
              <a:t>22</a:t>
            </a:fld>
            <a:endParaRPr lang="en-US"/>
          </a:p>
        </p:txBody>
      </p:sp>
    </p:spTree>
    <p:extLst>
      <p:ext uri="{BB962C8B-B14F-4D97-AF65-F5344CB8AC3E}">
        <p14:creationId xmlns:p14="http://schemas.microsoft.com/office/powerpoint/2010/main" val="224068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Domain integrity Constraint</a:t>
            </a:r>
          </a:p>
        </p:txBody>
      </p:sp>
      <p:sp>
        <p:nvSpPr>
          <p:cNvPr id="3" name="Content Placeholder 2"/>
          <p:cNvSpPr>
            <a:spLocks noGrp="1"/>
          </p:cNvSpPr>
          <p:nvPr>
            <p:ph idx="1"/>
          </p:nvPr>
        </p:nvSpPr>
        <p:spPr/>
        <p:txBody>
          <a:bodyPr/>
          <a:lstStyle/>
          <a:p>
            <a:r>
              <a:rPr lang="en-US" dirty="0"/>
              <a:t>The requirement that all of the values in a column are of the same kind is know as the domain integrity constraint.</a:t>
            </a:r>
          </a:p>
          <a:p>
            <a:r>
              <a:rPr lang="en-US" dirty="0"/>
              <a:t>The term domain means a grouping of data that meets a specific type definition.</a:t>
            </a:r>
          </a:p>
          <a:p>
            <a:pPr lvl="1"/>
            <a:r>
              <a:rPr lang="en-US" sz="2800" dirty="0" err="1"/>
              <a:t>FirstName</a:t>
            </a:r>
            <a:r>
              <a:rPr lang="en-US" sz="2800" dirty="0"/>
              <a:t> could have a domain of names such as </a:t>
            </a:r>
            <a:r>
              <a:rPr lang="en-US" sz="2800" i="1" dirty="0"/>
              <a:t>Albert, Bruce, Cathy, David, Edith</a:t>
            </a:r>
            <a:r>
              <a:rPr lang="en-US" sz="2800" dirty="0"/>
              <a:t>, and so forth.</a:t>
            </a:r>
          </a:p>
          <a:p>
            <a:pPr lvl="1"/>
            <a:r>
              <a:rPr lang="en-US" sz="2800" dirty="0"/>
              <a:t>All values of </a:t>
            </a:r>
            <a:r>
              <a:rPr lang="en-US" sz="2800" dirty="0" err="1"/>
              <a:t>FirstName</a:t>
            </a:r>
            <a:r>
              <a:rPr lang="en-US" sz="2800" dirty="0"/>
              <a:t> must come from the names in that domain.</a:t>
            </a:r>
          </a:p>
          <a:p>
            <a:endParaRPr lang="en-US" dirty="0"/>
          </a:p>
        </p:txBody>
      </p:sp>
      <p:sp>
        <p:nvSpPr>
          <p:cNvPr id="4" name="Slide Number Placeholder 3"/>
          <p:cNvSpPr>
            <a:spLocks noGrp="1"/>
          </p:cNvSpPr>
          <p:nvPr>
            <p:ph type="sldNum" sz="quarter" idx="12"/>
          </p:nvPr>
        </p:nvSpPr>
        <p:spPr/>
        <p:txBody>
          <a:bodyPr/>
          <a:lstStyle/>
          <a:p>
            <a:fld id="{A742B0CB-772D-4F0E-9DA2-5DE7EB6B73B9}" type="slidenum">
              <a:rPr lang="en-US" smtClean="0"/>
              <a:t>23</a:t>
            </a:fld>
            <a:endParaRPr lang="en-US"/>
          </a:p>
        </p:txBody>
      </p:sp>
    </p:spTree>
    <p:extLst>
      <p:ext uri="{BB962C8B-B14F-4D97-AF65-F5344CB8AC3E}">
        <p14:creationId xmlns:p14="http://schemas.microsoft.com/office/powerpoint/2010/main" val="3607480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Anomalies</a:t>
            </a:r>
            <a:endParaRPr lang="en-CA" dirty="0"/>
          </a:p>
        </p:txBody>
      </p:sp>
      <p:sp>
        <p:nvSpPr>
          <p:cNvPr id="3" name="Content Placeholder 2"/>
          <p:cNvSpPr>
            <a:spLocks noGrp="1"/>
          </p:cNvSpPr>
          <p:nvPr>
            <p:ph idx="1"/>
          </p:nvPr>
        </p:nvSpPr>
        <p:spPr>
          <a:xfrm>
            <a:off x="864222" y="1551201"/>
            <a:ext cx="8730005" cy="879012"/>
          </a:xfrm>
        </p:spPr>
        <p:txBody>
          <a:bodyPr>
            <a:normAutofit/>
          </a:bodyPr>
          <a:lstStyle/>
          <a:p>
            <a:pPr marL="0" indent="0">
              <a:buNone/>
            </a:pPr>
            <a:r>
              <a:rPr lang="en-US" dirty="0"/>
              <a:t>The EQUIPMENT_REPAIR table before and after an incorrect update operation on </a:t>
            </a:r>
            <a:r>
              <a:rPr lang="en-US" u="sng" dirty="0" err="1"/>
              <a:t>AcquisitionCost</a:t>
            </a:r>
            <a:r>
              <a:rPr lang="en-US" dirty="0"/>
              <a:t> for </a:t>
            </a:r>
            <a:r>
              <a:rPr lang="en-US" u="sng" dirty="0" err="1"/>
              <a:t>EquipmentType</a:t>
            </a:r>
            <a:r>
              <a:rPr lang="en-US" dirty="0"/>
              <a:t> = Drill Press:</a:t>
            </a:r>
            <a:endParaRPr lang="en-CA" dirty="0"/>
          </a:p>
        </p:txBody>
      </p:sp>
      <p:pic>
        <p:nvPicPr>
          <p:cNvPr id="4" name="Picture 3"/>
          <p:cNvPicPr>
            <a:picLocks noChangeAspect="1"/>
          </p:cNvPicPr>
          <p:nvPr/>
        </p:nvPicPr>
        <p:blipFill>
          <a:blip r:embed="rId3"/>
          <a:stretch>
            <a:fillRect/>
          </a:stretch>
        </p:blipFill>
        <p:spPr>
          <a:xfrm>
            <a:off x="2805115" y="4848668"/>
            <a:ext cx="6241524" cy="1584294"/>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2805115" y="3103376"/>
            <a:ext cx="6241524" cy="1573846"/>
          </a:xfrm>
          <a:prstGeom prst="rect">
            <a:avLst/>
          </a:prstGeom>
          <a:ln>
            <a:solidFill>
              <a:schemeClr val="tx1">
                <a:lumMod val="50000"/>
                <a:lumOff val="50000"/>
              </a:schemeClr>
            </a:solidFill>
          </a:ln>
        </p:spPr>
      </p:pic>
      <p:sp>
        <p:nvSpPr>
          <p:cNvPr id="6" name="Rectangle 5"/>
          <p:cNvSpPr/>
          <p:nvPr/>
        </p:nvSpPr>
        <p:spPr>
          <a:xfrm>
            <a:off x="5229225" y="4443413"/>
            <a:ext cx="642938" cy="2338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5229225" y="6194995"/>
            <a:ext cx="642938" cy="2338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Slide Number Placeholder 7"/>
          <p:cNvSpPr>
            <a:spLocks noGrp="1"/>
          </p:cNvSpPr>
          <p:nvPr>
            <p:ph type="sldNum" sz="quarter" idx="12"/>
          </p:nvPr>
        </p:nvSpPr>
        <p:spPr/>
        <p:txBody>
          <a:bodyPr/>
          <a:lstStyle/>
          <a:p>
            <a:fld id="{A742B0CB-772D-4F0E-9DA2-5DE7EB6B73B9}" type="slidenum">
              <a:rPr lang="en-US" smtClean="0"/>
              <a:t>24</a:t>
            </a:fld>
            <a:endParaRPr lang="en-US"/>
          </a:p>
        </p:txBody>
      </p:sp>
    </p:spTree>
    <p:extLst>
      <p:ext uri="{BB962C8B-B14F-4D97-AF65-F5344CB8AC3E}">
        <p14:creationId xmlns:p14="http://schemas.microsoft.com/office/powerpoint/2010/main" val="198068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Anomalies</a:t>
            </a:r>
            <a:endParaRPr lang="en-CA" dirty="0"/>
          </a:p>
        </p:txBody>
      </p:sp>
      <p:sp>
        <p:nvSpPr>
          <p:cNvPr id="3" name="Content Placeholder 2"/>
          <p:cNvSpPr>
            <a:spLocks noGrp="1"/>
          </p:cNvSpPr>
          <p:nvPr>
            <p:ph idx="1"/>
          </p:nvPr>
        </p:nvSpPr>
        <p:spPr/>
        <p:txBody>
          <a:bodyPr/>
          <a:lstStyle/>
          <a:p>
            <a:r>
              <a:rPr lang="en-US" dirty="0"/>
              <a:t>Deletion anomaly</a:t>
            </a:r>
          </a:p>
          <a:p>
            <a:r>
              <a:rPr lang="en-US" dirty="0"/>
              <a:t>Insertion anomaly</a:t>
            </a:r>
          </a:p>
          <a:p>
            <a:r>
              <a:rPr lang="en-US" dirty="0"/>
              <a:t>Update anomaly</a:t>
            </a:r>
          </a:p>
          <a:p>
            <a:r>
              <a:rPr lang="en-US" dirty="0"/>
              <a:t>The EQUIPMENT_REPAIR  table duplicates data. For example, the </a:t>
            </a:r>
            <a:r>
              <a:rPr lang="en-US" u="sng" dirty="0" err="1"/>
              <a:t>AcquisitionCost</a:t>
            </a:r>
            <a:r>
              <a:rPr lang="en-US" dirty="0"/>
              <a:t> of the same item of equipment appears several times. </a:t>
            </a:r>
          </a:p>
          <a:p>
            <a:r>
              <a:rPr lang="en-US" dirty="0"/>
              <a:t>Any table that duplicates data is susceptible to update anomalies. A table that has such inconsistencies is said to have data integrity problems</a:t>
            </a:r>
            <a:endParaRPr lang="en-CA" dirty="0"/>
          </a:p>
        </p:txBody>
      </p:sp>
      <p:sp>
        <p:nvSpPr>
          <p:cNvPr id="4" name="Slide Number Placeholder 3"/>
          <p:cNvSpPr>
            <a:spLocks noGrp="1"/>
          </p:cNvSpPr>
          <p:nvPr>
            <p:ph type="sldNum" sz="quarter" idx="12"/>
          </p:nvPr>
        </p:nvSpPr>
        <p:spPr/>
        <p:txBody>
          <a:bodyPr/>
          <a:lstStyle/>
          <a:p>
            <a:fld id="{A742B0CB-772D-4F0E-9DA2-5DE7EB6B73B9}" type="slidenum">
              <a:rPr lang="en-US" smtClean="0"/>
              <a:t>25</a:t>
            </a:fld>
            <a:endParaRPr lang="en-US"/>
          </a:p>
        </p:txBody>
      </p:sp>
    </p:spTree>
    <p:extLst>
      <p:ext uri="{BB962C8B-B14F-4D97-AF65-F5344CB8AC3E}">
        <p14:creationId xmlns:p14="http://schemas.microsoft.com/office/powerpoint/2010/main" val="2732082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DC1C-BA2F-4BF4-9B84-5BB00A2F9D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4E191F-B12F-4E9C-93A7-838E40A230D1}"/>
              </a:ext>
            </a:extLst>
          </p:cNvPr>
          <p:cNvSpPr>
            <a:spLocks noGrp="1"/>
          </p:cNvSpPr>
          <p:nvPr>
            <p:ph idx="1"/>
          </p:nvPr>
        </p:nvSpPr>
        <p:spPr/>
        <p:txBody>
          <a:bodyPr/>
          <a:lstStyle/>
          <a:p>
            <a:r>
              <a:rPr lang="en-US">
                <a:hlinkClick r:id="rId2"/>
              </a:rPr>
              <a:t>https://www.youtube.com/watch?v=y03oYWDLu0Q</a:t>
            </a:r>
          </a:p>
          <a:p>
            <a:r>
              <a:rPr lang="en-US" dirty="0">
                <a:hlinkClick r:id="rId2"/>
              </a:rPr>
              <a:t>https://www.youtube.com/watch?v=jgUeOjImOOw</a:t>
            </a:r>
            <a:endParaRPr lang="en-US" dirty="0"/>
          </a:p>
          <a:p>
            <a:r>
              <a:rPr lang="en-US" dirty="0">
                <a:hlinkClick r:id="rId3"/>
              </a:rPr>
              <a:t>https://www.youtube.com/watch?v=9L10Q1nAfyg</a:t>
            </a:r>
            <a:endParaRPr lang="en-US" dirty="0"/>
          </a:p>
          <a:p>
            <a:r>
              <a:rPr lang="en-US" dirty="0">
                <a:hlinkClick r:id="rId4"/>
              </a:rPr>
              <a:t>https://www.youtube.com/watch?v=_K7fcFQowy8</a:t>
            </a:r>
            <a:endParaRPr lang="en-US" dirty="0"/>
          </a:p>
          <a:p>
            <a:endParaRPr lang="en-US" dirty="0"/>
          </a:p>
        </p:txBody>
      </p:sp>
      <p:sp>
        <p:nvSpPr>
          <p:cNvPr id="4" name="Slide Number Placeholder 3">
            <a:extLst>
              <a:ext uri="{FF2B5EF4-FFF2-40B4-BE49-F238E27FC236}">
                <a16:creationId xmlns:a16="http://schemas.microsoft.com/office/drawing/2014/main" id="{593E2BB5-8A67-47D3-9F06-9A8F0E4738BC}"/>
              </a:ext>
            </a:extLst>
          </p:cNvPr>
          <p:cNvSpPr>
            <a:spLocks noGrp="1"/>
          </p:cNvSpPr>
          <p:nvPr>
            <p:ph type="sldNum" sz="quarter" idx="12"/>
          </p:nvPr>
        </p:nvSpPr>
        <p:spPr/>
        <p:txBody>
          <a:bodyPr/>
          <a:lstStyle/>
          <a:p>
            <a:fld id="{A742B0CB-772D-4F0E-9DA2-5DE7EB6B73B9}" type="slidenum">
              <a:rPr lang="en-US" smtClean="0"/>
              <a:t>26</a:t>
            </a:fld>
            <a:endParaRPr lang="en-US"/>
          </a:p>
        </p:txBody>
      </p:sp>
    </p:spTree>
    <p:extLst>
      <p:ext uri="{BB962C8B-B14F-4D97-AF65-F5344CB8AC3E}">
        <p14:creationId xmlns:p14="http://schemas.microsoft.com/office/powerpoint/2010/main" val="227907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in Relationships</a:t>
            </a:r>
          </a:p>
        </p:txBody>
      </p:sp>
      <p:sp>
        <p:nvSpPr>
          <p:cNvPr id="3" name="Content Placeholder 2"/>
          <p:cNvSpPr>
            <a:spLocks noGrp="1"/>
          </p:cNvSpPr>
          <p:nvPr>
            <p:ph idx="1"/>
          </p:nvPr>
        </p:nvSpPr>
        <p:spPr>
          <a:xfrm>
            <a:off x="546657" y="1601261"/>
            <a:ext cx="10594093" cy="875931"/>
          </a:xfrm>
        </p:spPr>
        <p:txBody>
          <a:bodyPr/>
          <a:lstStyle/>
          <a:p>
            <a:pPr marL="0" indent="0">
              <a:buNone/>
            </a:pPr>
            <a:r>
              <a:rPr lang="en-US" b="1" dirty="0"/>
              <a:t>We could then say that an </a:t>
            </a:r>
            <a:r>
              <a:rPr lang="en-US" b="1" u="sng" dirty="0"/>
              <a:t>Instructor</a:t>
            </a:r>
            <a:r>
              <a:rPr lang="en-US" b="1" dirty="0"/>
              <a:t> </a:t>
            </a:r>
            <a:r>
              <a:rPr lang="en-US" b="1" i="1" dirty="0"/>
              <a:t>teaches</a:t>
            </a:r>
            <a:r>
              <a:rPr lang="en-US" b="1" dirty="0"/>
              <a:t> a </a:t>
            </a:r>
            <a:r>
              <a:rPr lang="en-US" b="1" u="sng" dirty="0"/>
              <a:t>Student</a:t>
            </a:r>
            <a:r>
              <a:rPr lang="en-US" b="1" dirty="0"/>
              <a:t>, a </a:t>
            </a:r>
            <a:r>
              <a:rPr lang="en-US" b="1" u="sng" dirty="0"/>
              <a:t>Student</a:t>
            </a:r>
            <a:r>
              <a:rPr lang="en-US" b="1" dirty="0"/>
              <a:t> </a:t>
            </a:r>
            <a:r>
              <a:rPr lang="en-US" b="1" i="1" dirty="0"/>
              <a:t>takes a </a:t>
            </a:r>
            <a:r>
              <a:rPr lang="en-US" b="1" u="sng" dirty="0"/>
              <a:t>Course</a:t>
            </a:r>
            <a:r>
              <a:rPr lang="en-US" b="1" dirty="0"/>
              <a:t>, a </a:t>
            </a:r>
            <a:r>
              <a:rPr lang="en-US" b="1" u="sng" dirty="0"/>
              <a:t>Course</a:t>
            </a:r>
            <a:r>
              <a:rPr lang="en-US" b="1" dirty="0"/>
              <a:t> </a:t>
            </a:r>
            <a:r>
              <a:rPr lang="en-US" b="1" i="1" dirty="0"/>
              <a:t>is conducted </a:t>
            </a:r>
            <a:r>
              <a:rPr lang="en-US" b="1" dirty="0"/>
              <a:t>in a </a:t>
            </a:r>
            <a:r>
              <a:rPr lang="en-US" b="1" u="sng" dirty="0"/>
              <a:t>Classroom</a:t>
            </a:r>
            <a:r>
              <a:rPr lang="en-US" b="1" dirty="0"/>
              <a:t> </a:t>
            </a:r>
            <a:r>
              <a:rPr lang="en-US" b="1" dirty="0" err="1"/>
              <a:t>etc</a:t>
            </a:r>
            <a:r>
              <a:rPr lang="en-US" b="1" dirty="0"/>
              <a:t>…</a:t>
            </a:r>
          </a:p>
        </p:txBody>
      </p:sp>
      <p:sp>
        <p:nvSpPr>
          <p:cNvPr id="4" name="Rectangle 3"/>
          <p:cNvSpPr/>
          <p:nvPr/>
        </p:nvSpPr>
        <p:spPr>
          <a:xfrm>
            <a:off x="548639" y="3962400"/>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Instructor</a:t>
            </a:r>
          </a:p>
        </p:txBody>
      </p:sp>
      <p:sp>
        <p:nvSpPr>
          <p:cNvPr id="5" name="Rectangle 4"/>
          <p:cNvSpPr/>
          <p:nvPr/>
        </p:nvSpPr>
        <p:spPr>
          <a:xfrm>
            <a:off x="3394362" y="3499658"/>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Student</a:t>
            </a:r>
          </a:p>
        </p:txBody>
      </p:sp>
      <p:sp>
        <p:nvSpPr>
          <p:cNvPr id="6" name="Rectangle 5"/>
          <p:cNvSpPr/>
          <p:nvPr/>
        </p:nvSpPr>
        <p:spPr>
          <a:xfrm>
            <a:off x="6453446" y="2892829"/>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Course</a:t>
            </a:r>
          </a:p>
        </p:txBody>
      </p:sp>
      <p:sp>
        <p:nvSpPr>
          <p:cNvPr id="7" name="Rectangle 6"/>
          <p:cNvSpPr/>
          <p:nvPr/>
        </p:nvSpPr>
        <p:spPr>
          <a:xfrm>
            <a:off x="1066799" y="4973782"/>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Classroom</a:t>
            </a:r>
          </a:p>
        </p:txBody>
      </p:sp>
      <p:sp>
        <p:nvSpPr>
          <p:cNvPr id="8" name="Rectangle 7"/>
          <p:cNvSpPr/>
          <p:nvPr/>
        </p:nvSpPr>
        <p:spPr>
          <a:xfrm>
            <a:off x="3627120" y="5796742"/>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Club</a:t>
            </a:r>
          </a:p>
        </p:txBody>
      </p:sp>
      <p:sp>
        <p:nvSpPr>
          <p:cNvPr id="9" name="Rectangle 8"/>
          <p:cNvSpPr/>
          <p:nvPr/>
        </p:nvSpPr>
        <p:spPr>
          <a:xfrm>
            <a:off x="6453446" y="5522422"/>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Program</a:t>
            </a:r>
          </a:p>
        </p:txBody>
      </p:sp>
      <p:sp>
        <p:nvSpPr>
          <p:cNvPr id="10" name="Rectangle 9"/>
          <p:cNvSpPr/>
          <p:nvPr/>
        </p:nvSpPr>
        <p:spPr>
          <a:xfrm>
            <a:off x="7500850" y="4142509"/>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Team</a:t>
            </a:r>
          </a:p>
        </p:txBody>
      </p:sp>
      <p:sp>
        <p:nvSpPr>
          <p:cNvPr id="11" name="Rectangle 10"/>
          <p:cNvSpPr/>
          <p:nvPr/>
        </p:nvSpPr>
        <p:spPr>
          <a:xfrm>
            <a:off x="4358638" y="4511040"/>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GPA</a:t>
            </a:r>
          </a:p>
        </p:txBody>
      </p:sp>
      <p:cxnSp>
        <p:nvCxnSpPr>
          <p:cNvPr id="13" name="Straight Arrow Connector 12"/>
          <p:cNvCxnSpPr>
            <a:stCxn id="4" idx="3"/>
            <a:endCxn id="5" idx="1"/>
          </p:cNvCxnSpPr>
          <p:nvPr/>
        </p:nvCxnSpPr>
        <p:spPr>
          <a:xfrm flipV="1">
            <a:off x="2643447" y="3773978"/>
            <a:ext cx="750915" cy="46274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5491941" y="3308465"/>
            <a:ext cx="961505" cy="59574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a:stCxn id="6" idx="2"/>
          </p:cNvCxnSpPr>
          <p:nvPr/>
        </p:nvCxnSpPr>
        <p:spPr>
          <a:xfrm flipH="1">
            <a:off x="7128163" y="3441469"/>
            <a:ext cx="372687" cy="2080953"/>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2" name="Slide Number Placeholder 11"/>
          <p:cNvSpPr>
            <a:spLocks noGrp="1"/>
          </p:cNvSpPr>
          <p:nvPr>
            <p:ph type="sldNum" sz="quarter" idx="12"/>
          </p:nvPr>
        </p:nvSpPr>
        <p:spPr/>
        <p:txBody>
          <a:bodyPr/>
          <a:lstStyle/>
          <a:p>
            <a:fld id="{A742B0CB-772D-4F0E-9DA2-5DE7EB6B73B9}" type="slidenum">
              <a:rPr lang="en-US" smtClean="0"/>
              <a:t>3</a:t>
            </a:fld>
            <a:endParaRPr lang="en-US"/>
          </a:p>
        </p:txBody>
      </p:sp>
    </p:spTree>
    <p:extLst>
      <p:ext uri="{BB962C8B-B14F-4D97-AF65-F5344CB8AC3E}">
        <p14:creationId xmlns:p14="http://schemas.microsoft.com/office/powerpoint/2010/main" val="133928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Tables for each Object</a:t>
            </a:r>
          </a:p>
        </p:txBody>
      </p:sp>
      <p:sp>
        <p:nvSpPr>
          <p:cNvPr id="3" name="Content Placeholder 2"/>
          <p:cNvSpPr>
            <a:spLocks noGrp="1"/>
          </p:cNvSpPr>
          <p:nvPr>
            <p:ph idx="1"/>
          </p:nvPr>
        </p:nvSpPr>
        <p:spPr>
          <a:xfrm>
            <a:off x="875201" y="1503952"/>
            <a:ext cx="8720457" cy="1012034"/>
          </a:xfrm>
        </p:spPr>
        <p:txBody>
          <a:bodyPr/>
          <a:lstStyle/>
          <a:p>
            <a:pPr marL="0" indent="0">
              <a:buNone/>
            </a:pPr>
            <a:r>
              <a:rPr lang="en-US" dirty="0"/>
              <a:t>We could then start building tables for each object</a:t>
            </a:r>
          </a:p>
        </p:txBody>
      </p:sp>
      <p:sp>
        <p:nvSpPr>
          <p:cNvPr id="4" name="Rectangle 3"/>
          <p:cNvSpPr/>
          <p:nvPr/>
        </p:nvSpPr>
        <p:spPr>
          <a:xfrm>
            <a:off x="399010" y="3483032"/>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Instructor</a:t>
            </a:r>
          </a:p>
        </p:txBody>
      </p:sp>
      <p:sp>
        <p:nvSpPr>
          <p:cNvPr id="5" name="Rectangle 4"/>
          <p:cNvSpPr/>
          <p:nvPr/>
        </p:nvSpPr>
        <p:spPr>
          <a:xfrm>
            <a:off x="3394362" y="3499658"/>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Student</a:t>
            </a:r>
          </a:p>
        </p:txBody>
      </p:sp>
      <p:sp>
        <p:nvSpPr>
          <p:cNvPr id="6" name="Rectangle 5"/>
          <p:cNvSpPr/>
          <p:nvPr/>
        </p:nvSpPr>
        <p:spPr>
          <a:xfrm>
            <a:off x="6453446" y="2892829"/>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Course</a:t>
            </a:r>
          </a:p>
        </p:txBody>
      </p:sp>
      <p:sp>
        <p:nvSpPr>
          <p:cNvPr id="7" name="Rectangle 6"/>
          <p:cNvSpPr/>
          <p:nvPr/>
        </p:nvSpPr>
        <p:spPr>
          <a:xfrm>
            <a:off x="1066799" y="4973782"/>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Classroom</a:t>
            </a:r>
          </a:p>
        </p:txBody>
      </p:sp>
      <p:sp>
        <p:nvSpPr>
          <p:cNvPr id="8" name="Rectangle 7"/>
          <p:cNvSpPr/>
          <p:nvPr/>
        </p:nvSpPr>
        <p:spPr>
          <a:xfrm>
            <a:off x="3627120" y="5796742"/>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Club</a:t>
            </a:r>
          </a:p>
        </p:txBody>
      </p:sp>
      <p:sp>
        <p:nvSpPr>
          <p:cNvPr id="9" name="Rectangle 8"/>
          <p:cNvSpPr/>
          <p:nvPr/>
        </p:nvSpPr>
        <p:spPr>
          <a:xfrm>
            <a:off x="6453446" y="5522422"/>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Program</a:t>
            </a:r>
          </a:p>
        </p:txBody>
      </p:sp>
      <p:sp>
        <p:nvSpPr>
          <p:cNvPr id="10" name="Rectangle 9"/>
          <p:cNvSpPr/>
          <p:nvPr/>
        </p:nvSpPr>
        <p:spPr>
          <a:xfrm>
            <a:off x="7500850" y="4142509"/>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Team</a:t>
            </a:r>
          </a:p>
        </p:txBody>
      </p:sp>
      <p:sp>
        <p:nvSpPr>
          <p:cNvPr id="11" name="Rectangle 10"/>
          <p:cNvSpPr/>
          <p:nvPr/>
        </p:nvSpPr>
        <p:spPr>
          <a:xfrm>
            <a:off x="4358638" y="4511040"/>
            <a:ext cx="209480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GPA</a:t>
            </a:r>
          </a:p>
        </p:txBody>
      </p:sp>
      <p:graphicFrame>
        <p:nvGraphicFramePr>
          <p:cNvPr id="15" name="Content Placeholder 3"/>
          <p:cNvGraphicFramePr>
            <a:graphicFrameLocks/>
          </p:cNvGraphicFramePr>
          <p:nvPr>
            <p:extLst>
              <p:ext uri="{D42A27DB-BD31-4B8C-83A1-F6EECF244321}">
                <p14:modId xmlns:p14="http://schemas.microsoft.com/office/powerpoint/2010/main" val="341817652"/>
              </p:ext>
            </p:extLst>
          </p:nvPr>
        </p:nvGraphicFramePr>
        <p:xfrm>
          <a:off x="399010" y="3499658"/>
          <a:ext cx="2094810" cy="1097280"/>
        </p:xfrm>
        <a:graphic>
          <a:graphicData uri="http://schemas.openxmlformats.org/drawingml/2006/table">
            <a:tbl>
              <a:tblPr firstRow="1" bandRow="1">
                <a:tableStyleId>{5940675A-B579-460E-94D1-54222C63F5DA}</a:tableStyleId>
              </a:tblPr>
              <a:tblGrid>
                <a:gridCol w="349135">
                  <a:extLst>
                    <a:ext uri="{9D8B030D-6E8A-4147-A177-3AD203B41FA5}">
                      <a16:colId xmlns:a16="http://schemas.microsoft.com/office/drawing/2014/main" val="20000"/>
                    </a:ext>
                  </a:extLst>
                </a:gridCol>
                <a:gridCol w="349135">
                  <a:extLst>
                    <a:ext uri="{9D8B030D-6E8A-4147-A177-3AD203B41FA5}">
                      <a16:colId xmlns:a16="http://schemas.microsoft.com/office/drawing/2014/main" val="20001"/>
                    </a:ext>
                  </a:extLst>
                </a:gridCol>
                <a:gridCol w="349135">
                  <a:extLst>
                    <a:ext uri="{9D8B030D-6E8A-4147-A177-3AD203B41FA5}">
                      <a16:colId xmlns:a16="http://schemas.microsoft.com/office/drawing/2014/main" val="20002"/>
                    </a:ext>
                  </a:extLst>
                </a:gridCol>
                <a:gridCol w="349135">
                  <a:extLst>
                    <a:ext uri="{9D8B030D-6E8A-4147-A177-3AD203B41FA5}">
                      <a16:colId xmlns:a16="http://schemas.microsoft.com/office/drawing/2014/main" val="20003"/>
                    </a:ext>
                  </a:extLst>
                </a:gridCol>
                <a:gridCol w="349135">
                  <a:extLst>
                    <a:ext uri="{9D8B030D-6E8A-4147-A177-3AD203B41FA5}">
                      <a16:colId xmlns:a16="http://schemas.microsoft.com/office/drawing/2014/main" val="20004"/>
                    </a:ext>
                  </a:extLst>
                </a:gridCol>
                <a:gridCol w="349135">
                  <a:extLst>
                    <a:ext uri="{9D8B030D-6E8A-4147-A177-3AD203B41FA5}">
                      <a16:colId xmlns:a16="http://schemas.microsoft.com/office/drawing/2014/main" val="20005"/>
                    </a:ext>
                  </a:extLst>
                </a:gridCol>
              </a:tblGrid>
              <a:tr h="166267">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r h="16626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166267">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3193288173"/>
              </p:ext>
            </p:extLst>
          </p:nvPr>
        </p:nvGraphicFramePr>
        <p:xfrm>
          <a:off x="6453444" y="2944273"/>
          <a:ext cx="2094810" cy="1097280"/>
        </p:xfrm>
        <a:graphic>
          <a:graphicData uri="http://schemas.openxmlformats.org/drawingml/2006/table">
            <a:tbl>
              <a:tblPr firstRow="1" bandRow="1">
                <a:tableStyleId>{5940675A-B579-460E-94D1-54222C63F5DA}</a:tableStyleId>
              </a:tblPr>
              <a:tblGrid>
                <a:gridCol w="349135">
                  <a:extLst>
                    <a:ext uri="{9D8B030D-6E8A-4147-A177-3AD203B41FA5}">
                      <a16:colId xmlns:a16="http://schemas.microsoft.com/office/drawing/2014/main" val="20000"/>
                    </a:ext>
                  </a:extLst>
                </a:gridCol>
                <a:gridCol w="349135">
                  <a:extLst>
                    <a:ext uri="{9D8B030D-6E8A-4147-A177-3AD203B41FA5}">
                      <a16:colId xmlns:a16="http://schemas.microsoft.com/office/drawing/2014/main" val="20001"/>
                    </a:ext>
                  </a:extLst>
                </a:gridCol>
                <a:gridCol w="349135">
                  <a:extLst>
                    <a:ext uri="{9D8B030D-6E8A-4147-A177-3AD203B41FA5}">
                      <a16:colId xmlns:a16="http://schemas.microsoft.com/office/drawing/2014/main" val="20002"/>
                    </a:ext>
                  </a:extLst>
                </a:gridCol>
                <a:gridCol w="349135">
                  <a:extLst>
                    <a:ext uri="{9D8B030D-6E8A-4147-A177-3AD203B41FA5}">
                      <a16:colId xmlns:a16="http://schemas.microsoft.com/office/drawing/2014/main" val="20003"/>
                    </a:ext>
                  </a:extLst>
                </a:gridCol>
                <a:gridCol w="349135">
                  <a:extLst>
                    <a:ext uri="{9D8B030D-6E8A-4147-A177-3AD203B41FA5}">
                      <a16:colId xmlns:a16="http://schemas.microsoft.com/office/drawing/2014/main" val="20004"/>
                    </a:ext>
                  </a:extLst>
                </a:gridCol>
                <a:gridCol w="349135">
                  <a:extLst>
                    <a:ext uri="{9D8B030D-6E8A-4147-A177-3AD203B41FA5}">
                      <a16:colId xmlns:a16="http://schemas.microsoft.com/office/drawing/2014/main" val="20005"/>
                    </a:ext>
                  </a:extLst>
                </a:gridCol>
              </a:tblGrid>
              <a:tr h="166267">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r h="16626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166267">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3288232365"/>
              </p:ext>
            </p:extLst>
          </p:nvPr>
        </p:nvGraphicFramePr>
        <p:xfrm>
          <a:off x="6469133" y="5535909"/>
          <a:ext cx="2094810" cy="1097280"/>
        </p:xfrm>
        <a:graphic>
          <a:graphicData uri="http://schemas.openxmlformats.org/drawingml/2006/table">
            <a:tbl>
              <a:tblPr firstRow="1" bandRow="1">
                <a:tableStyleId>{5940675A-B579-460E-94D1-54222C63F5DA}</a:tableStyleId>
              </a:tblPr>
              <a:tblGrid>
                <a:gridCol w="349135">
                  <a:extLst>
                    <a:ext uri="{9D8B030D-6E8A-4147-A177-3AD203B41FA5}">
                      <a16:colId xmlns:a16="http://schemas.microsoft.com/office/drawing/2014/main" val="20000"/>
                    </a:ext>
                  </a:extLst>
                </a:gridCol>
                <a:gridCol w="349135">
                  <a:extLst>
                    <a:ext uri="{9D8B030D-6E8A-4147-A177-3AD203B41FA5}">
                      <a16:colId xmlns:a16="http://schemas.microsoft.com/office/drawing/2014/main" val="20001"/>
                    </a:ext>
                  </a:extLst>
                </a:gridCol>
                <a:gridCol w="349135">
                  <a:extLst>
                    <a:ext uri="{9D8B030D-6E8A-4147-A177-3AD203B41FA5}">
                      <a16:colId xmlns:a16="http://schemas.microsoft.com/office/drawing/2014/main" val="20002"/>
                    </a:ext>
                  </a:extLst>
                </a:gridCol>
                <a:gridCol w="349135">
                  <a:extLst>
                    <a:ext uri="{9D8B030D-6E8A-4147-A177-3AD203B41FA5}">
                      <a16:colId xmlns:a16="http://schemas.microsoft.com/office/drawing/2014/main" val="20003"/>
                    </a:ext>
                  </a:extLst>
                </a:gridCol>
                <a:gridCol w="349135">
                  <a:extLst>
                    <a:ext uri="{9D8B030D-6E8A-4147-A177-3AD203B41FA5}">
                      <a16:colId xmlns:a16="http://schemas.microsoft.com/office/drawing/2014/main" val="20004"/>
                    </a:ext>
                  </a:extLst>
                </a:gridCol>
                <a:gridCol w="349135">
                  <a:extLst>
                    <a:ext uri="{9D8B030D-6E8A-4147-A177-3AD203B41FA5}">
                      <a16:colId xmlns:a16="http://schemas.microsoft.com/office/drawing/2014/main" val="20005"/>
                    </a:ext>
                  </a:extLst>
                </a:gridCol>
              </a:tblGrid>
              <a:tr h="166267">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r h="16626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166267">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12" name="Slide Number Placeholder 11"/>
          <p:cNvSpPr>
            <a:spLocks noGrp="1"/>
          </p:cNvSpPr>
          <p:nvPr>
            <p:ph type="sldNum" sz="quarter" idx="12"/>
          </p:nvPr>
        </p:nvSpPr>
        <p:spPr/>
        <p:txBody>
          <a:bodyPr/>
          <a:lstStyle/>
          <a:p>
            <a:fld id="{A742B0CB-772D-4F0E-9DA2-5DE7EB6B73B9}" type="slidenum">
              <a:rPr lang="en-US" smtClean="0"/>
              <a:t>4</a:t>
            </a:fld>
            <a:endParaRPr lang="en-US"/>
          </a:p>
        </p:txBody>
      </p:sp>
    </p:spTree>
    <p:extLst>
      <p:ext uri="{BB962C8B-B14F-4D97-AF65-F5344CB8AC3E}">
        <p14:creationId xmlns:p14="http://schemas.microsoft.com/office/powerpoint/2010/main" val="44945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Big Table</a:t>
            </a:r>
          </a:p>
        </p:txBody>
      </p:sp>
      <p:sp>
        <p:nvSpPr>
          <p:cNvPr id="5" name="Content Placeholder 4"/>
          <p:cNvSpPr>
            <a:spLocks noGrp="1"/>
          </p:cNvSpPr>
          <p:nvPr>
            <p:ph idx="1"/>
          </p:nvPr>
        </p:nvSpPr>
        <p:spPr>
          <a:xfrm>
            <a:off x="1103312" y="2052918"/>
            <a:ext cx="10008922" cy="858233"/>
          </a:xfrm>
        </p:spPr>
        <p:txBody>
          <a:bodyPr/>
          <a:lstStyle/>
          <a:p>
            <a:pPr marL="0" indent="0">
              <a:buNone/>
            </a:pPr>
            <a:r>
              <a:rPr lang="en-US" dirty="0"/>
              <a:t>Sometimes it does not happen that way, in fact we may start building a table and just add columns as we go </a:t>
            </a:r>
          </a:p>
          <a:p>
            <a:endParaRPr lang="en-US" dirty="0"/>
          </a:p>
          <a:p>
            <a:pPr marL="0" indent="0">
              <a:buNone/>
            </a:pP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7234675"/>
              </p:ext>
            </p:extLst>
          </p:nvPr>
        </p:nvGraphicFramePr>
        <p:xfrm>
          <a:off x="1239774" y="3779818"/>
          <a:ext cx="9872460" cy="741680"/>
        </p:xfrm>
        <a:graphic>
          <a:graphicData uri="http://schemas.openxmlformats.org/drawingml/2006/table">
            <a:tbl>
              <a:tblPr firstRow="1" bandRow="1">
                <a:tableStyleId>{08FB837D-C827-4EFA-A057-4D05807E0F7C}</a:tableStyleId>
              </a:tblPr>
              <a:tblGrid>
                <a:gridCol w="1096940">
                  <a:extLst>
                    <a:ext uri="{9D8B030D-6E8A-4147-A177-3AD203B41FA5}">
                      <a16:colId xmlns:a16="http://schemas.microsoft.com/office/drawing/2014/main" val="20000"/>
                    </a:ext>
                  </a:extLst>
                </a:gridCol>
                <a:gridCol w="1096940">
                  <a:extLst>
                    <a:ext uri="{9D8B030D-6E8A-4147-A177-3AD203B41FA5}">
                      <a16:colId xmlns:a16="http://schemas.microsoft.com/office/drawing/2014/main" val="20001"/>
                    </a:ext>
                  </a:extLst>
                </a:gridCol>
                <a:gridCol w="1096940">
                  <a:extLst>
                    <a:ext uri="{9D8B030D-6E8A-4147-A177-3AD203B41FA5}">
                      <a16:colId xmlns:a16="http://schemas.microsoft.com/office/drawing/2014/main" val="20002"/>
                    </a:ext>
                  </a:extLst>
                </a:gridCol>
                <a:gridCol w="1096940">
                  <a:extLst>
                    <a:ext uri="{9D8B030D-6E8A-4147-A177-3AD203B41FA5}">
                      <a16:colId xmlns:a16="http://schemas.microsoft.com/office/drawing/2014/main" val="20003"/>
                    </a:ext>
                  </a:extLst>
                </a:gridCol>
                <a:gridCol w="1096940">
                  <a:extLst>
                    <a:ext uri="{9D8B030D-6E8A-4147-A177-3AD203B41FA5}">
                      <a16:colId xmlns:a16="http://schemas.microsoft.com/office/drawing/2014/main" val="20004"/>
                    </a:ext>
                  </a:extLst>
                </a:gridCol>
                <a:gridCol w="1096940">
                  <a:extLst>
                    <a:ext uri="{9D8B030D-6E8A-4147-A177-3AD203B41FA5}">
                      <a16:colId xmlns:a16="http://schemas.microsoft.com/office/drawing/2014/main" val="20005"/>
                    </a:ext>
                  </a:extLst>
                </a:gridCol>
                <a:gridCol w="1096940">
                  <a:extLst>
                    <a:ext uri="{9D8B030D-6E8A-4147-A177-3AD203B41FA5}">
                      <a16:colId xmlns:a16="http://schemas.microsoft.com/office/drawing/2014/main" val="20006"/>
                    </a:ext>
                  </a:extLst>
                </a:gridCol>
                <a:gridCol w="1096940">
                  <a:extLst>
                    <a:ext uri="{9D8B030D-6E8A-4147-A177-3AD203B41FA5}">
                      <a16:colId xmlns:a16="http://schemas.microsoft.com/office/drawing/2014/main" val="20007"/>
                    </a:ext>
                  </a:extLst>
                </a:gridCol>
                <a:gridCol w="1096940">
                  <a:extLst>
                    <a:ext uri="{9D8B030D-6E8A-4147-A177-3AD203B41FA5}">
                      <a16:colId xmlns:a16="http://schemas.microsoft.com/office/drawing/2014/main" val="20008"/>
                    </a:ext>
                  </a:extLst>
                </a:gridCol>
              </a:tblGrid>
              <a:tr h="370840">
                <a:tc>
                  <a:txBody>
                    <a:bodyPr/>
                    <a:lstStyle/>
                    <a:p>
                      <a:r>
                        <a:rPr lang="en-US" sz="1400" dirty="0" err="1"/>
                        <a:t>StudentNo</a:t>
                      </a:r>
                      <a:endParaRPr lang="en-US" sz="1400" dirty="0"/>
                    </a:p>
                  </a:txBody>
                  <a:tcPr/>
                </a:tc>
                <a:tc>
                  <a:txBody>
                    <a:bodyPr/>
                    <a:lstStyle/>
                    <a:p>
                      <a:r>
                        <a:rPr lang="en-US" sz="1400" dirty="0" err="1"/>
                        <a:t>FName</a:t>
                      </a:r>
                      <a:endParaRPr lang="en-US" sz="1400" dirty="0"/>
                    </a:p>
                  </a:txBody>
                  <a:tcPr/>
                </a:tc>
                <a:tc>
                  <a:txBody>
                    <a:bodyPr/>
                    <a:lstStyle/>
                    <a:p>
                      <a:r>
                        <a:rPr lang="en-US" sz="1400" dirty="0" err="1"/>
                        <a:t>LName</a:t>
                      </a:r>
                      <a:endParaRPr lang="en-US" sz="1400" dirty="0"/>
                    </a:p>
                  </a:txBody>
                  <a:tcPr/>
                </a:tc>
                <a:tc>
                  <a:txBody>
                    <a:bodyPr/>
                    <a:lstStyle/>
                    <a:p>
                      <a:r>
                        <a:rPr lang="en-US" sz="1400" dirty="0"/>
                        <a:t>Course</a:t>
                      </a:r>
                    </a:p>
                  </a:txBody>
                  <a:tcPr/>
                </a:tc>
                <a:tc>
                  <a:txBody>
                    <a:bodyPr/>
                    <a:lstStyle/>
                    <a:p>
                      <a:r>
                        <a:rPr lang="en-US" sz="1400" dirty="0"/>
                        <a:t>Instructor</a:t>
                      </a:r>
                    </a:p>
                  </a:txBody>
                  <a:tcPr/>
                </a:tc>
                <a:tc>
                  <a:txBody>
                    <a:bodyPr/>
                    <a:lstStyle/>
                    <a:p>
                      <a:r>
                        <a:rPr lang="en-US" sz="1400" dirty="0"/>
                        <a:t>Classroom</a:t>
                      </a:r>
                    </a:p>
                  </a:txBody>
                  <a:tcPr/>
                </a:tc>
                <a:tc>
                  <a:txBody>
                    <a:bodyPr/>
                    <a:lstStyle/>
                    <a:p>
                      <a:r>
                        <a:rPr lang="en-US" sz="1400" dirty="0"/>
                        <a:t>Housing</a:t>
                      </a:r>
                    </a:p>
                  </a:txBody>
                  <a:tcPr/>
                </a:tc>
                <a:tc>
                  <a:txBody>
                    <a:bodyPr/>
                    <a:lstStyle/>
                    <a:p>
                      <a:r>
                        <a:rPr lang="en-US" sz="1400" dirty="0"/>
                        <a:t>Dorm</a:t>
                      </a:r>
                    </a:p>
                  </a:txBody>
                  <a:tcPr/>
                </a:tc>
                <a:tc>
                  <a:txBody>
                    <a:bodyPr/>
                    <a:lstStyle/>
                    <a:p>
                      <a:r>
                        <a:rPr lang="en-US" sz="1400" dirty="0"/>
                        <a:t>Club</a:t>
                      </a:r>
                    </a:p>
                  </a:txBody>
                  <a:tcPr/>
                </a:tc>
                <a:extLst>
                  <a:ext uri="{0D108BD9-81ED-4DB2-BD59-A6C34878D82A}">
                    <a16:rowId xmlns:a16="http://schemas.microsoft.com/office/drawing/2014/main" val="10000"/>
                  </a:ext>
                </a:extLst>
              </a:tr>
              <a:tr h="370840">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p:txBody>
          <a:bodyPr/>
          <a:lstStyle/>
          <a:p>
            <a:fld id="{A742B0CB-772D-4F0E-9DA2-5DE7EB6B73B9}" type="slidenum">
              <a:rPr lang="en-US" smtClean="0"/>
              <a:t>5</a:t>
            </a:fld>
            <a:endParaRPr lang="en-US"/>
          </a:p>
        </p:txBody>
      </p:sp>
    </p:spTree>
    <p:extLst>
      <p:ext uri="{BB962C8B-B14F-4D97-AF65-F5344CB8AC3E}">
        <p14:creationId xmlns:p14="http://schemas.microsoft.com/office/powerpoint/2010/main" val="3489794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Big Table</a:t>
            </a:r>
          </a:p>
        </p:txBody>
      </p:sp>
      <p:sp>
        <p:nvSpPr>
          <p:cNvPr id="5" name="Content Placeholder 4"/>
          <p:cNvSpPr>
            <a:spLocks noGrp="1"/>
          </p:cNvSpPr>
          <p:nvPr>
            <p:ph idx="1"/>
          </p:nvPr>
        </p:nvSpPr>
        <p:spPr/>
        <p:txBody>
          <a:bodyPr/>
          <a:lstStyle/>
          <a:p>
            <a:r>
              <a:rPr lang="en-US" dirty="0"/>
              <a:t>Then we add the data we have at the moment</a:t>
            </a:r>
          </a:p>
          <a:p>
            <a:endParaRPr lang="en-US" dirty="0"/>
          </a:p>
          <a:p>
            <a:pPr marL="0" indent="0">
              <a:buNone/>
            </a:pP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30385560"/>
              </p:ext>
            </p:extLst>
          </p:nvPr>
        </p:nvGraphicFramePr>
        <p:xfrm>
          <a:off x="1221110" y="2859017"/>
          <a:ext cx="10386171" cy="741680"/>
        </p:xfrm>
        <a:graphic>
          <a:graphicData uri="http://schemas.openxmlformats.org/drawingml/2006/table">
            <a:tbl>
              <a:tblPr firstRow="1" bandRow="1">
                <a:tableStyleId>{08FB837D-C827-4EFA-A057-4D05807E0F7C}</a:tableStyleId>
              </a:tblPr>
              <a:tblGrid>
                <a:gridCol w="1154019">
                  <a:extLst>
                    <a:ext uri="{9D8B030D-6E8A-4147-A177-3AD203B41FA5}">
                      <a16:colId xmlns:a16="http://schemas.microsoft.com/office/drawing/2014/main" val="20000"/>
                    </a:ext>
                  </a:extLst>
                </a:gridCol>
                <a:gridCol w="983891">
                  <a:extLst>
                    <a:ext uri="{9D8B030D-6E8A-4147-A177-3AD203B41FA5}">
                      <a16:colId xmlns:a16="http://schemas.microsoft.com/office/drawing/2014/main" val="20001"/>
                    </a:ext>
                  </a:extLst>
                </a:gridCol>
                <a:gridCol w="1324147">
                  <a:extLst>
                    <a:ext uri="{9D8B030D-6E8A-4147-A177-3AD203B41FA5}">
                      <a16:colId xmlns:a16="http://schemas.microsoft.com/office/drawing/2014/main" val="20002"/>
                    </a:ext>
                  </a:extLst>
                </a:gridCol>
                <a:gridCol w="1154019">
                  <a:extLst>
                    <a:ext uri="{9D8B030D-6E8A-4147-A177-3AD203B41FA5}">
                      <a16:colId xmlns:a16="http://schemas.microsoft.com/office/drawing/2014/main" val="20003"/>
                    </a:ext>
                  </a:extLst>
                </a:gridCol>
                <a:gridCol w="1154019">
                  <a:extLst>
                    <a:ext uri="{9D8B030D-6E8A-4147-A177-3AD203B41FA5}">
                      <a16:colId xmlns:a16="http://schemas.microsoft.com/office/drawing/2014/main" val="20004"/>
                    </a:ext>
                  </a:extLst>
                </a:gridCol>
                <a:gridCol w="1154019">
                  <a:extLst>
                    <a:ext uri="{9D8B030D-6E8A-4147-A177-3AD203B41FA5}">
                      <a16:colId xmlns:a16="http://schemas.microsoft.com/office/drawing/2014/main" val="20005"/>
                    </a:ext>
                  </a:extLst>
                </a:gridCol>
                <a:gridCol w="1154019">
                  <a:extLst>
                    <a:ext uri="{9D8B030D-6E8A-4147-A177-3AD203B41FA5}">
                      <a16:colId xmlns:a16="http://schemas.microsoft.com/office/drawing/2014/main" val="20006"/>
                    </a:ext>
                  </a:extLst>
                </a:gridCol>
                <a:gridCol w="1154019">
                  <a:extLst>
                    <a:ext uri="{9D8B030D-6E8A-4147-A177-3AD203B41FA5}">
                      <a16:colId xmlns:a16="http://schemas.microsoft.com/office/drawing/2014/main" val="20007"/>
                    </a:ext>
                  </a:extLst>
                </a:gridCol>
                <a:gridCol w="1154019">
                  <a:extLst>
                    <a:ext uri="{9D8B030D-6E8A-4147-A177-3AD203B41FA5}">
                      <a16:colId xmlns:a16="http://schemas.microsoft.com/office/drawing/2014/main" val="20008"/>
                    </a:ext>
                  </a:extLst>
                </a:gridCol>
              </a:tblGrid>
              <a:tr h="370840">
                <a:tc>
                  <a:txBody>
                    <a:bodyPr/>
                    <a:lstStyle/>
                    <a:p>
                      <a:r>
                        <a:rPr lang="en-US" sz="1400" dirty="0" err="1"/>
                        <a:t>StudentNo</a:t>
                      </a:r>
                      <a:endParaRPr lang="en-US" sz="1400" dirty="0"/>
                    </a:p>
                  </a:txBody>
                  <a:tcPr/>
                </a:tc>
                <a:tc>
                  <a:txBody>
                    <a:bodyPr/>
                    <a:lstStyle/>
                    <a:p>
                      <a:r>
                        <a:rPr lang="en-US" sz="1400" dirty="0" err="1"/>
                        <a:t>FName</a:t>
                      </a:r>
                      <a:endParaRPr lang="en-US" sz="1400" dirty="0"/>
                    </a:p>
                  </a:txBody>
                  <a:tcPr/>
                </a:tc>
                <a:tc>
                  <a:txBody>
                    <a:bodyPr/>
                    <a:lstStyle/>
                    <a:p>
                      <a:r>
                        <a:rPr lang="en-US" sz="1400" dirty="0" err="1"/>
                        <a:t>LName</a:t>
                      </a:r>
                      <a:endParaRPr lang="en-US" sz="1400" dirty="0"/>
                    </a:p>
                  </a:txBody>
                  <a:tcPr/>
                </a:tc>
                <a:tc>
                  <a:txBody>
                    <a:bodyPr/>
                    <a:lstStyle/>
                    <a:p>
                      <a:r>
                        <a:rPr lang="en-US" sz="1400" dirty="0"/>
                        <a:t>Course</a:t>
                      </a:r>
                    </a:p>
                  </a:txBody>
                  <a:tcPr/>
                </a:tc>
                <a:tc>
                  <a:txBody>
                    <a:bodyPr/>
                    <a:lstStyle/>
                    <a:p>
                      <a:r>
                        <a:rPr lang="en-US" sz="1400" dirty="0"/>
                        <a:t>Instructor</a:t>
                      </a:r>
                    </a:p>
                  </a:txBody>
                  <a:tcPr/>
                </a:tc>
                <a:tc>
                  <a:txBody>
                    <a:bodyPr/>
                    <a:lstStyle/>
                    <a:p>
                      <a:r>
                        <a:rPr lang="en-US" sz="1400" dirty="0"/>
                        <a:t>Classroom</a:t>
                      </a:r>
                    </a:p>
                  </a:txBody>
                  <a:tcPr/>
                </a:tc>
                <a:tc>
                  <a:txBody>
                    <a:bodyPr/>
                    <a:lstStyle/>
                    <a:p>
                      <a:r>
                        <a:rPr lang="en-US" sz="1400" dirty="0"/>
                        <a:t>Housing</a:t>
                      </a:r>
                    </a:p>
                  </a:txBody>
                  <a:tcPr/>
                </a:tc>
                <a:tc>
                  <a:txBody>
                    <a:bodyPr/>
                    <a:lstStyle/>
                    <a:p>
                      <a:r>
                        <a:rPr lang="en-US" sz="1400" dirty="0"/>
                        <a:t>Dorm</a:t>
                      </a:r>
                    </a:p>
                  </a:txBody>
                  <a:tcPr/>
                </a:tc>
                <a:tc>
                  <a:txBody>
                    <a:bodyPr/>
                    <a:lstStyle/>
                    <a:p>
                      <a:r>
                        <a:rPr lang="en-US" sz="1400" dirty="0"/>
                        <a:t>Club</a:t>
                      </a:r>
                    </a:p>
                  </a:txBody>
                  <a:tcPr/>
                </a:tc>
                <a:extLst>
                  <a:ext uri="{0D108BD9-81ED-4DB2-BD59-A6C34878D82A}">
                    <a16:rowId xmlns:a16="http://schemas.microsoft.com/office/drawing/2014/main" val="10000"/>
                  </a:ext>
                </a:extLst>
              </a:tr>
              <a:tr h="370840">
                <a:tc>
                  <a:txBody>
                    <a:bodyPr/>
                    <a:lstStyle/>
                    <a:p>
                      <a:r>
                        <a:rPr lang="en-US" sz="1400" dirty="0"/>
                        <a:t>100</a:t>
                      </a:r>
                    </a:p>
                  </a:txBody>
                  <a:tcPr/>
                </a:tc>
                <a:tc>
                  <a:txBody>
                    <a:bodyPr/>
                    <a:lstStyle/>
                    <a:p>
                      <a:r>
                        <a:rPr lang="en-US" sz="1400" dirty="0"/>
                        <a:t>John</a:t>
                      </a:r>
                    </a:p>
                  </a:txBody>
                  <a:tcPr/>
                </a:tc>
                <a:tc>
                  <a:txBody>
                    <a:bodyPr/>
                    <a:lstStyle/>
                    <a:p>
                      <a:r>
                        <a:rPr lang="en-US" sz="1400" dirty="0"/>
                        <a:t>Doe</a:t>
                      </a:r>
                    </a:p>
                  </a:txBody>
                  <a:tcPr/>
                </a:tc>
                <a:tc>
                  <a:txBody>
                    <a:bodyPr/>
                    <a:lstStyle/>
                    <a:p>
                      <a:r>
                        <a:rPr lang="en-US" sz="1400" dirty="0"/>
                        <a:t>COMP3002</a:t>
                      </a:r>
                    </a:p>
                  </a:txBody>
                  <a:tcPr/>
                </a:tc>
                <a:tc>
                  <a:txBody>
                    <a:bodyPr/>
                    <a:lstStyle/>
                    <a:p>
                      <a:r>
                        <a:rPr lang="en-US" sz="1400" dirty="0"/>
                        <a:t>Maziar</a:t>
                      </a:r>
                    </a:p>
                  </a:txBody>
                  <a:tcPr/>
                </a:tc>
                <a:tc>
                  <a:txBody>
                    <a:bodyPr/>
                    <a:lstStyle/>
                    <a:p>
                      <a:r>
                        <a:rPr lang="en-US" sz="1400" dirty="0"/>
                        <a:t>D112</a:t>
                      </a:r>
                    </a:p>
                  </a:txBody>
                  <a:tcPr/>
                </a:tc>
                <a:tc>
                  <a:txBody>
                    <a:bodyPr/>
                    <a:lstStyle/>
                    <a:p>
                      <a:r>
                        <a:rPr lang="en-US" sz="1400" dirty="0"/>
                        <a:t>No</a:t>
                      </a:r>
                    </a:p>
                  </a:txBody>
                  <a:tcPr/>
                </a:tc>
                <a:tc>
                  <a:txBody>
                    <a:bodyPr/>
                    <a:lstStyle/>
                    <a:p>
                      <a:endParaRPr lang="en-US" sz="1400" dirty="0"/>
                    </a:p>
                  </a:txBody>
                  <a:tcPr/>
                </a:tc>
                <a:tc>
                  <a:txBody>
                    <a:bodyPr/>
                    <a:lstStyle/>
                    <a:p>
                      <a:r>
                        <a:rPr lang="en-US" sz="1400" dirty="0"/>
                        <a:t>Computer</a:t>
                      </a:r>
                    </a:p>
                  </a:txBody>
                  <a:tcP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p:txBody>
          <a:bodyPr/>
          <a:lstStyle/>
          <a:p>
            <a:fld id="{A742B0CB-772D-4F0E-9DA2-5DE7EB6B73B9}" type="slidenum">
              <a:rPr lang="en-US" smtClean="0"/>
              <a:t>6</a:t>
            </a:fld>
            <a:endParaRPr lang="en-US"/>
          </a:p>
        </p:txBody>
      </p:sp>
    </p:spTree>
    <p:extLst>
      <p:ext uri="{BB962C8B-B14F-4D97-AF65-F5344CB8AC3E}">
        <p14:creationId xmlns:p14="http://schemas.microsoft.com/office/powerpoint/2010/main" val="292254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Big Table</a:t>
            </a:r>
          </a:p>
        </p:txBody>
      </p:sp>
      <p:sp>
        <p:nvSpPr>
          <p:cNvPr id="5" name="Content Placeholder 4"/>
          <p:cNvSpPr>
            <a:spLocks noGrp="1"/>
          </p:cNvSpPr>
          <p:nvPr>
            <p:ph idx="1"/>
          </p:nvPr>
        </p:nvSpPr>
        <p:spPr>
          <a:xfrm>
            <a:off x="881682" y="1399593"/>
            <a:ext cx="10893549" cy="1101012"/>
          </a:xfrm>
        </p:spPr>
        <p:txBody>
          <a:bodyPr/>
          <a:lstStyle/>
          <a:p>
            <a:pPr>
              <a:buFont typeface="Arial" panose="020B0604020202020204" pitchFamily="34" charset="0"/>
              <a:buChar char="•"/>
            </a:pPr>
            <a:r>
              <a:rPr lang="en-US" b="1" dirty="0"/>
              <a:t>But then we find out that John is also </a:t>
            </a:r>
            <a:r>
              <a:rPr lang="en-US" b="1"/>
              <a:t>taking </a:t>
            </a:r>
            <a:r>
              <a:rPr lang="en-US" altLang="zh-TW" b="1"/>
              <a:t>COMP2006</a:t>
            </a:r>
            <a:r>
              <a:rPr lang="en-US" b="1"/>
              <a:t> </a:t>
            </a:r>
            <a:r>
              <a:rPr lang="en-US" b="1" dirty="0"/>
              <a:t>and he also belongs to the Movie club.</a:t>
            </a:r>
          </a:p>
        </p:txBody>
      </p:sp>
      <p:graphicFrame>
        <p:nvGraphicFramePr>
          <p:cNvPr id="6" name="Table 5"/>
          <p:cNvGraphicFramePr>
            <a:graphicFrameLocks noGrp="1"/>
          </p:cNvGraphicFramePr>
          <p:nvPr>
            <p:extLst>
              <p:ext uri="{D42A27DB-BD31-4B8C-83A1-F6EECF244321}">
                <p14:modId xmlns:p14="http://schemas.microsoft.com/office/powerpoint/2010/main" val="2524894444"/>
              </p:ext>
            </p:extLst>
          </p:nvPr>
        </p:nvGraphicFramePr>
        <p:xfrm>
          <a:off x="881681" y="2899797"/>
          <a:ext cx="10893550" cy="989945"/>
        </p:xfrm>
        <a:graphic>
          <a:graphicData uri="http://schemas.openxmlformats.org/drawingml/2006/table">
            <a:tbl>
              <a:tblPr firstRow="1" bandRow="1">
                <a:tableStyleId>{08FB837D-C827-4EFA-A057-4D05807E0F7C}</a:tableStyleId>
              </a:tblPr>
              <a:tblGrid>
                <a:gridCol w="1089355">
                  <a:extLst>
                    <a:ext uri="{9D8B030D-6E8A-4147-A177-3AD203B41FA5}">
                      <a16:colId xmlns:a16="http://schemas.microsoft.com/office/drawing/2014/main" val="20000"/>
                    </a:ext>
                  </a:extLst>
                </a:gridCol>
                <a:gridCol w="1089355">
                  <a:extLst>
                    <a:ext uri="{9D8B030D-6E8A-4147-A177-3AD203B41FA5}">
                      <a16:colId xmlns:a16="http://schemas.microsoft.com/office/drawing/2014/main" val="20001"/>
                    </a:ext>
                  </a:extLst>
                </a:gridCol>
                <a:gridCol w="933110">
                  <a:extLst>
                    <a:ext uri="{9D8B030D-6E8A-4147-A177-3AD203B41FA5}">
                      <a16:colId xmlns:a16="http://schemas.microsoft.com/office/drawing/2014/main" val="20002"/>
                    </a:ext>
                  </a:extLst>
                </a:gridCol>
                <a:gridCol w="1245600">
                  <a:extLst>
                    <a:ext uri="{9D8B030D-6E8A-4147-A177-3AD203B41FA5}">
                      <a16:colId xmlns:a16="http://schemas.microsoft.com/office/drawing/2014/main" val="20003"/>
                    </a:ext>
                  </a:extLst>
                </a:gridCol>
                <a:gridCol w="1089355">
                  <a:extLst>
                    <a:ext uri="{9D8B030D-6E8A-4147-A177-3AD203B41FA5}">
                      <a16:colId xmlns:a16="http://schemas.microsoft.com/office/drawing/2014/main" val="20004"/>
                    </a:ext>
                  </a:extLst>
                </a:gridCol>
                <a:gridCol w="1089355">
                  <a:extLst>
                    <a:ext uri="{9D8B030D-6E8A-4147-A177-3AD203B41FA5}">
                      <a16:colId xmlns:a16="http://schemas.microsoft.com/office/drawing/2014/main" val="20005"/>
                    </a:ext>
                  </a:extLst>
                </a:gridCol>
                <a:gridCol w="1089355">
                  <a:extLst>
                    <a:ext uri="{9D8B030D-6E8A-4147-A177-3AD203B41FA5}">
                      <a16:colId xmlns:a16="http://schemas.microsoft.com/office/drawing/2014/main" val="20006"/>
                    </a:ext>
                  </a:extLst>
                </a:gridCol>
                <a:gridCol w="1089355">
                  <a:extLst>
                    <a:ext uri="{9D8B030D-6E8A-4147-A177-3AD203B41FA5}">
                      <a16:colId xmlns:a16="http://schemas.microsoft.com/office/drawing/2014/main" val="20007"/>
                    </a:ext>
                  </a:extLst>
                </a:gridCol>
                <a:gridCol w="1152343">
                  <a:extLst>
                    <a:ext uri="{9D8B030D-6E8A-4147-A177-3AD203B41FA5}">
                      <a16:colId xmlns:a16="http://schemas.microsoft.com/office/drawing/2014/main" val="20008"/>
                    </a:ext>
                  </a:extLst>
                </a:gridCol>
                <a:gridCol w="1026367">
                  <a:extLst>
                    <a:ext uri="{9D8B030D-6E8A-4147-A177-3AD203B41FA5}">
                      <a16:colId xmlns:a16="http://schemas.microsoft.com/office/drawing/2014/main" val="20009"/>
                    </a:ext>
                  </a:extLst>
                </a:gridCol>
              </a:tblGrid>
              <a:tr h="471785">
                <a:tc>
                  <a:txBody>
                    <a:bodyPr/>
                    <a:lstStyle/>
                    <a:p>
                      <a:r>
                        <a:rPr lang="en-US" sz="1400" dirty="0" err="1"/>
                        <a:t>StudentNo</a:t>
                      </a:r>
                      <a:endParaRPr lang="en-US" sz="1400" dirty="0"/>
                    </a:p>
                  </a:txBody>
                  <a:tcPr/>
                </a:tc>
                <a:tc>
                  <a:txBody>
                    <a:bodyPr/>
                    <a:lstStyle/>
                    <a:p>
                      <a:r>
                        <a:rPr lang="en-US" sz="1400" dirty="0" err="1"/>
                        <a:t>FName</a:t>
                      </a:r>
                      <a:endParaRPr lang="en-US" sz="1400" dirty="0"/>
                    </a:p>
                  </a:txBody>
                  <a:tcPr/>
                </a:tc>
                <a:tc>
                  <a:txBody>
                    <a:bodyPr/>
                    <a:lstStyle/>
                    <a:p>
                      <a:r>
                        <a:rPr lang="en-US" sz="1400" dirty="0" err="1"/>
                        <a:t>LName</a:t>
                      </a:r>
                      <a:endParaRPr lang="en-US" sz="1400" dirty="0"/>
                    </a:p>
                  </a:txBody>
                  <a:tcPr/>
                </a:tc>
                <a:tc>
                  <a:txBody>
                    <a:bodyPr/>
                    <a:lstStyle/>
                    <a:p>
                      <a:r>
                        <a:rPr lang="en-US" sz="1400" dirty="0"/>
                        <a:t>Course</a:t>
                      </a:r>
                    </a:p>
                  </a:txBody>
                  <a:tcPr/>
                </a:tc>
                <a:tc>
                  <a:txBody>
                    <a:bodyPr/>
                    <a:lstStyle/>
                    <a:p>
                      <a:r>
                        <a:rPr lang="en-US" sz="1400" dirty="0"/>
                        <a:t>Instructor</a:t>
                      </a:r>
                    </a:p>
                  </a:txBody>
                  <a:tcPr/>
                </a:tc>
                <a:tc>
                  <a:txBody>
                    <a:bodyPr/>
                    <a:lstStyle/>
                    <a:p>
                      <a:r>
                        <a:rPr lang="en-US" sz="1400" dirty="0"/>
                        <a:t>Classroom</a:t>
                      </a:r>
                    </a:p>
                  </a:txBody>
                  <a:tcPr/>
                </a:tc>
                <a:tc>
                  <a:txBody>
                    <a:bodyPr/>
                    <a:lstStyle/>
                    <a:p>
                      <a:r>
                        <a:rPr lang="en-US" sz="1400" dirty="0"/>
                        <a:t>Housing</a:t>
                      </a:r>
                    </a:p>
                  </a:txBody>
                  <a:tcPr/>
                </a:tc>
                <a:tc>
                  <a:txBody>
                    <a:bodyPr/>
                    <a:lstStyle/>
                    <a:p>
                      <a:r>
                        <a:rPr lang="en-US" sz="1400" dirty="0"/>
                        <a:t>Dorm</a:t>
                      </a:r>
                    </a:p>
                  </a:txBody>
                  <a:tcPr/>
                </a:tc>
                <a:tc>
                  <a:txBody>
                    <a:bodyPr/>
                    <a:lstStyle/>
                    <a:p>
                      <a:r>
                        <a:rPr lang="en-US" sz="1400" dirty="0"/>
                        <a:t>Club</a:t>
                      </a:r>
                    </a:p>
                  </a:txBody>
                  <a:tcPr/>
                </a:tc>
                <a:tc>
                  <a:txBody>
                    <a:bodyPr/>
                    <a:lstStyle/>
                    <a:p>
                      <a:r>
                        <a:rPr lang="en-US" sz="1400" dirty="0"/>
                        <a:t>Club2</a:t>
                      </a:r>
                    </a:p>
                  </a:txBody>
                  <a:tcPr/>
                </a:tc>
                <a:extLst>
                  <a:ext uri="{0D108BD9-81ED-4DB2-BD59-A6C34878D82A}">
                    <a16:rowId xmlns:a16="http://schemas.microsoft.com/office/drawing/2014/main" val="10000"/>
                  </a:ext>
                </a:extLst>
              </a:tr>
              <a:tr h="370840">
                <a:tc>
                  <a:txBody>
                    <a:bodyPr/>
                    <a:lstStyle/>
                    <a:p>
                      <a:r>
                        <a:rPr lang="en-US" sz="1400" dirty="0"/>
                        <a:t>100</a:t>
                      </a:r>
                    </a:p>
                  </a:txBody>
                  <a:tcPr/>
                </a:tc>
                <a:tc>
                  <a:txBody>
                    <a:bodyPr/>
                    <a:lstStyle/>
                    <a:p>
                      <a:r>
                        <a:rPr lang="en-US" sz="1400" dirty="0"/>
                        <a:t>John</a:t>
                      </a:r>
                    </a:p>
                  </a:txBody>
                  <a:tcPr/>
                </a:tc>
                <a:tc>
                  <a:txBody>
                    <a:bodyPr/>
                    <a:lstStyle/>
                    <a:p>
                      <a:r>
                        <a:rPr lang="en-US" sz="1400" dirty="0"/>
                        <a:t>Doe</a:t>
                      </a:r>
                    </a:p>
                  </a:txBody>
                  <a:tcPr/>
                </a:tc>
                <a:tc>
                  <a:txBody>
                    <a:bodyPr/>
                    <a:lstStyle/>
                    <a:p>
                      <a:r>
                        <a:rPr lang="en-US" sz="1400" dirty="0"/>
                        <a:t>COMP3002, COMP2006</a:t>
                      </a:r>
                    </a:p>
                  </a:txBody>
                  <a:tcPr/>
                </a:tc>
                <a:tc>
                  <a:txBody>
                    <a:bodyPr/>
                    <a:lstStyle/>
                    <a:p>
                      <a:r>
                        <a:rPr lang="en-US" sz="1400" dirty="0"/>
                        <a:t>Maziar</a:t>
                      </a:r>
                    </a:p>
                  </a:txBody>
                  <a:tcPr/>
                </a:tc>
                <a:tc>
                  <a:txBody>
                    <a:bodyPr/>
                    <a:lstStyle/>
                    <a:p>
                      <a:r>
                        <a:rPr lang="en-US" sz="1400" dirty="0"/>
                        <a:t>k112</a:t>
                      </a:r>
                    </a:p>
                  </a:txBody>
                  <a:tcPr/>
                </a:tc>
                <a:tc>
                  <a:txBody>
                    <a:bodyPr/>
                    <a:lstStyle/>
                    <a:p>
                      <a:r>
                        <a:rPr lang="en-US" sz="1400" dirty="0"/>
                        <a:t>No</a:t>
                      </a:r>
                    </a:p>
                  </a:txBody>
                  <a:tcPr/>
                </a:tc>
                <a:tc>
                  <a:txBody>
                    <a:bodyPr/>
                    <a:lstStyle/>
                    <a:p>
                      <a:endParaRPr lang="en-US" sz="1400" dirty="0"/>
                    </a:p>
                  </a:txBody>
                  <a:tcPr/>
                </a:tc>
                <a:tc>
                  <a:txBody>
                    <a:bodyPr/>
                    <a:lstStyle/>
                    <a:p>
                      <a:r>
                        <a:rPr lang="en-US" sz="1400" dirty="0"/>
                        <a:t>Computers</a:t>
                      </a:r>
                    </a:p>
                  </a:txBody>
                  <a:tcPr/>
                </a:tc>
                <a:tc>
                  <a:txBody>
                    <a:bodyPr/>
                    <a:lstStyle/>
                    <a:p>
                      <a:r>
                        <a:rPr lang="en-US" sz="1400" dirty="0"/>
                        <a:t>Movies</a:t>
                      </a:r>
                    </a:p>
                  </a:txBody>
                  <a:tcPr/>
                </a:tc>
                <a:extLst>
                  <a:ext uri="{0D108BD9-81ED-4DB2-BD59-A6C34878D82A}">
                    <a16:rowId xmlns:a16="http://schemas.microsoft.com/office/drawing/2014/main" val="10001"/>
                  </a:ext>
                </a:extLst>
              </a:tr>
            </a:tbl>
          </a:graphicData>
        </a:graphic>
      </p:graphicFrame>
      <p:sp>
        <p:nvSpPr>
          <p:cNvPr id="3" name="Rectangle 2"/>
          <p:cNvSpPr/>
          <p:nvPr/>
        </p:nvSpPr>
        <p:spPr>
          <a:xfrm>
            <a:off x="4005943" y="2859017"/>
            <a:ext cx="1163216" cy="1265114"/>
          </a:xfrm>
          <a:prstGeom prst="rect">
            <a:avLst/>
          </a:prstGeom>
          <a:noFill/>
          <a:ln w="2857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Rectangle 6"/>
          <p:cNvSpPr/>
          <p:nvPr/>
        </p:nvSpPr>
        <p:spPr>
          <a:xfrm>
            <a:off x="9405256" y="2870129"/>
            <a:ext cx="2591605" cy="1091248"/>
          </a:xfrm>
          <a:prstGeom prst="rect">
            <a:avLst/>
          </a:prstGeom>
          <a:noFill/>
          <a:ln w="2857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 name="Rectangle 3"/>
          <p:cNvSpPr/>
          <p:nvPr/>
        </p:nvSpPr>
        <p:spPr>
          <a:xfrm>
            <a:off x="957942" y="4482543"/>
            <a:ext cx="10817289" cy="1631216"/>
          </a:xfrm>
          <a:prstGeom prst="rect">
            <a:avLst/>
          </a:prstGeom>
        </p:spPr>
        <p:txBody>
          <a:bodyPr wrap="square">
            <a:spAutoFit/>
          </a:bodyPr>
          <a:lstStyle/>
          <a:p>
            <a:pPr>
              <a:buFont typeface="Arial" panose="020B0604020202020204" pitchFamily="34" charset="0"/>
              <a:buChar char="•"/>
            </a:pPr>
            <a:r>
              <a:rPr lang="en-US" sz="2000" b="1" dirty="0"/>
              <a:t>Already you see some problems, anyone working with this table has to do a lot of work.</a:t>
            </a:r>
          </a:p>
          <a:p>
            <a:pPr>
              <a:buFont typeface="Arial" panose="020B0604020202020204" pitchFamily="34" charset="0"/>
              <a:buChar char="•"/>
            </a:pPr>
            <a:endParaRPr lang="en-US" sz="2000" b="1" dirty="0"/>
          </a:p>
          <a:p>
            <a:pPr>
              <a:buFont typeface="Arial" panose="020B0604020202020204" pitchFamily="34" charset="0"/>
              <a:buChar char="•"/>
            </a:pPr>
            <a:r>
              <a:rPr lang="en-US" sz="2000" b="1" dirty="0"/>
              <a:t>Objects are forced to be in one table and most importantly the table is NOT in first normal form (1NF)</a:t>
            </a:r>
          </a:p>
        </p:txBody>
      </p:sp>
      <p:sp>
        <p:nvSpPr>
          <p:cNvPr id="8" name="Slide Number Placeholder 7"/>
          <p:cNvSpPr>
            <a:spLocks noGrp="1"/>
          </p:cNvSpPr>
          <p:nvPr>
            <p:ph type="sldNum" sz="quarter" idx="12"/>
          </p:nvPr>
        </p:nvSpPr>
        <p:spPr/>
        <p:txBody>
          <a:bodyPr/>
          <a:lstStyle/>
          <a:p>
            <a:fld id="{A742B0CB-772D-4F0E-9DA2-5DE7EB6B73B9}" type="slidenum">
              <a:rPr lang="en-US" smtClean="0"/>
              <a:t>7</a:t>
            </a:fld>
            <a:endParaRPr lang="en-US"/>
          </a:p>
        </p:txBody>
      </p:sp>
    </p:spTree>
    <p:extLst>
      <p:ext uri="{BB962C8B-B14F-4D97-AF65-F5344CB8AC3E}">
        <p14:creationId xmlns:p14="http://schemas.microsoft.com/office/powerpoint/2010/main" val="202363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sp>
        <p:nvSpPr>
          <p:cNvPr id="3" name="Content Placeholder 2"/>
          <p:cNvSpPr>
            <a:spLocks noGrp="1"/>
          </p:cNvSpPr>
          <p:nvPr>
            <p:ph idx="1"/>
          </p:nvPr>
        </p:nvSpPr>
        <p:spPr>
          <a:xfrm>
            <a:off x="646111" y="2058149"/>
            <a:ext cx="6439137" cy="985418"/>
          </a:xfr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2400" b="1" dirty="0"/>
              <a:t>Looking at the definition for 1NF, we see that already we broke this first rule.</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3789" y="1131111"/>
            <a:ext cx="4096942" cy="3869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459235112"/>
              </p:ext>
            </p:extLst>
          </p:nvPr>
        </p:nvGraphicFramePr>
        <p:xfrm>
          <a:off x="646111" y="5219304"/>
          <a:ext cx="10885349" cy="889000"/>
        </p:xfrm>
        <a:graphic>
          <a:graphicData uri="http://schemas.openxmlformats.org/drawingml/2006/table">
            <a:tbl>
              <a:tblPr firstRow="1" bandRow="1">
                <a:tableStyleId>{08FB837D-C827-4EFA-A057-4D05807E0F7C}</a:tableStyleId>
              </a:tblPr>
              <a:tblGrid>
                <a:gridCol w="1088535">
                  <a:extLst>
                    <a:ext uri="{9D8B030D-6E8A-4147-A177-3AD203B41FA5}">
                      <a16:colId xmlns:a16="http://schemas.microsoft.com/office/drawing/2014/main" val="20000"/>
                    </a:ext>
                  </a:extLst>
                </a:gridCol>
                <a:gridCol w="1088535">
                  <a:extLst>
                    <a:ext uri="{9D8B030D-6E8A-4147-A177-3AD203B41FA5}">
                      <a16:colId xmlns:a16="http://schemas.microsoft.com/office/drawing/2014/main" val="20001"/>
                    </a:ext>
                  </a:extLst>
                </a:gridCol>
                <a:gridCol w="905859">
                  <a:extLst>
                    <a:ext uri="{9D8B030D-6E8A-4147-A177-3AD203B41FA5}">
                      <a16:colId xmlns:a16="http://schemas.microsoft.com/office/drawing/2014/main" val="20002"/>
                    </a:ext>
                  </a:extLst>
                </a:gridCol>
                <a:gridCol w="1271210">
                  <a:extLst>
                    <a:ext uri="{9D8B030D-6E8A-4147-A177-3AD203B41FA5}">
                      <a16:colId xmlns:a16="http://schemas.microsoft.com/office/drawing/2014/main" val="20003"/>
                    </a:ext>
                  </a:extLst>
                </a:gridCol>
                <a:gridCol w="1088535">
                  <a:extLst>
                    <a:ext uri="{9D8B030D-6E8A-4147-A177-3AD203B41FA5}">
                      <a16:colId xmlns:a16="http://schemas.microsoft.com/office/drawing/2014/main" val="20004"/>
                    </a:ext>
                  </a:extLst>
                </a:gridCol>
                <a:gridCol w="1177777">
                  <a:extLst>
                    <a:ext uri="{9D8B030D-6E8A-4147-A177-3AD203B41FA5}">
                      <a16:colId xmlns:a16="http://schemas.microsoft.com/office/drawing/2014/main" val="20005"/>
                    </a:ext>
                  </a:extLst>
                </a:gridCol>
                <a:gridCol w="999293">
                  <a:extLst>
                    <a:ext uri="{9D8B030D-6E8A-4147-A177-3AD203B41FA5}">
                      <a16:colId xmlns:a16="http://schemas.microsoft.com/office/drawing/2014/main" val="20006"/>
                    </a:ext>
                  </a:extLst>
                </a:gridCol>
                <a:gridCol w="916555">
                  <a:extLst>
                    <a:ext uri="{9D8B030D-6E8A-4147-A177-3AD203B41FA5}">
                      <a16:colId xmlns:a16="http://schemas.microsoft.com/office/drawing/2014/main" val="20007"/>
                    </a:ext>
                  </a:extLst>
                </a:gridCol>
                <a:gridCol w="1260515">
                  <a:extLst>
                    <a:ext uri="{9D8B030D-6E8A-4147-A177-3AD203B41FA5}">
                      <a16:colId xmlns:a16="http://schemas.microsoft.com/office/drawing/2014/main" val="20008"/>
                    </a:ext>
                  </a:extLst>
                </a:gridCol>
                <a:gridCol w="1088535">
                  <a:extLst>
                    <a:ext uri="{9D8B030D-6E8A-4147-A177-3AD203B41FA5}">
                      <a16:colId xmlns:a16="http://schemas.microsoft.com/office/drawing/2014/main" val="20009"/>
                    </a:ext>
                  </a:extLst>
                </a:gridCol>
              </a:tblGrid>
              <a:tr h="370840">
                <a:tc>
                  <a:txBody>
                    <a:bodyPr/>
                    <a:lstStyle/>
                    <a:p>
                      <a:r>
                        <a:rPr lang="en-US" sz="1400" dirty="0" err="1"/>
                        <a:t>StudentNo</a:t>
                      </a:r>
                      <a:endParaRPr lang="en-US" sz="1400" dirty="0"/>
                    </a:p>
                  </a:txBody>
                  <a:tcPr/>
                </a:tc>
                <a:tc>
                  <a:txBody>
                    <a:bodyPr/>
                    <a:lstStyle/>
                    <a:p>
                      <a:r>
                        <a:rPr lang="en-US" sz="1400" dirty="0" err="1"/>
                        <a:t>FName</a:t>
                      </a:r>
                      <a:endParaRPr lang="en-US" sz="1400" dirty="0"/>
                    </a:p>
                  </a:txBody>
                  <a:tcPr/>
                </a:tc>
                <a:tc>
                  <a:txBody>
                    <a:bodyPr/>
                    <a:lstStyle/>
                    <a:p>
                      <a:r>
                        <a:rPr lang="en-US" sz="1400" dirty="0" err="1"/>
                        <a:t>LName</a:t>
                      </a:r>
                      <a:endParaRPr lang="en-US" sz="1400" dirty="0"/>
                    </a:p>
                  </a:txBody>
                  <a:tcPr/>
                </a:tc>
                <a:tc>
                  <a:txBody>
                    <a:bodyPr/>
                    <a:lstStyle/>
                    <a:p>
                      <a:r>
                        <a:rPr lang="en-US" sz="1400" dirty="0"/>
                        <a:t>Course</a:t>
                      </a:r>
                    </a:p>
                  </a:txBody>
                  <a:tcPr/>
                </a:tc>
                <a:tc>
                  <a:txBody>
                    <a:bodyPr/>
                    <a:lstStyle/>
                    <a:p>
                      <a:r>
                        <a:rPr lang="en-US" sz="1400" dirty="0"/>
                        <a:t>Instructor</a:t>
                      </a:r>
                    </a:p>
                  </a:txBody>
                  <a:tcPr/>
                </a:tc>
                <a:tc>
                  <a:txBody>
                    <a:bodyPr/>
                    <a:lstStyle/>
                    <a:p>
                      <a:r>
                        <a:rPr lang="en-US" sz="1400" dirty="0"/>
                        <a:t>Classroom</a:t>
                      </a:r>
                    </a:p>
                  </a:txBody>
                  <a:tcPr/>
                </a:tc>
                <a:tc>
                  <a:txBody>
                    <a:bodyPr/>
                    <a:lstStyle/>
                    <a:p>
                      <a:r>
                        <a:rPr lang="en-US" sz="1400" dirty="0"/>
                        <a:t>Housing</a:t>
                      </a:r>
                    </a:p>
                  </a:txBody>
                  <a:tcPr/>
                </a:tc>
                <a:tc>
                  <a:txBody>
                    <a:bodyPr/>
                    <a:lstStyle/>
                    <a:p>
                      <a:r>
                        <a:rPr lang="en-US" sz="1400" dirty="0"/>
                        <a:t>Dorm</a:t>
                      </a:r>
                    </a:p>
                  </a:txBody>
                  <a:tcPr/>
                </a:tc>
                <a:tc>
                  <a:txBody>
                    <a:bodyPr/>
                    <a:lstStyle/>
                    <a:p>
                      <a:r>
                        <a:rPr lang="en-US" sz="1400" dirty="0"/>
                        <a:t>Club</a:t>
                      </a:r>
                    </a:p>
                  </a:txBody>
                  <a:tcPr/>
                </a:tc>
                <a:tc>
                  <a:txBody>
                    <a:bodyPr/>
                    <a:lstStyle/>
                    <a:p>
                      <a:r>
                        <a:rPr lang="en-US" sz="1400" dirty="0"/>
                        <a:t>Club2</a:t>
                      </a:r>
                    </a:p>
                  </a:txBody>
                  <a:tcPr/>
                </a:tc>
                <a:extLst>
                  <a:ext uri="{0D108BD9-81ED-4DB2-BD59-A6C34878D82A}">
                    <a16:rowId xmlns:a16="http://schemas.microsoft.com/office/drawing/2014/main" val="10000"/>
                  </a:ext>
                </a:extLst>
              </a:tr>
              <a:tr h="370840">
                <a:tc>
                  <a:txBody>
                    <a:bodyPr/>
                    <a:lstStyle/>
                    <a:p>
                      <a:r>
                        <a:rPr lang="en-US" sz="1400" dirty="0"/>
                        <a:t>100</a:t>
                      </a:r>
                    </a:p>
                  </a:txBody>
                  <a:tcPr/>
                </a:tc>
                <a:tc>
                  <a:txBody>
                    <a:bodyPr/>
                    <a:lstStyle/>
                    <a:p>
                      <a:r>
                        <a:rPr lang="en-US" sz="1400" dirty="0"/>
                        <a:t>John</a:t>
                      </a:r>
                    </a:p>
                  </a:txBody>
                  <a:tcPr/>
                </a:tc>
                <a:tc>
                  <a:txBody>
                    <a:bodyPr/>
                    <a:lstStyle/>
                    <a:p>
                      <a:r>
                        <a:rPr lang="en-US" sz="1400" dirty="0"/>
                        <a:t>Doe</a:t>
                      </a:r>
                    </a:p>
                  </a:txBody>
                  <a:tcPr/>
                </a:tc>
                <a:tc>
                  <a:txBody>
                    <a:bodyPr/>
                    <a:lstStyle/>
                    <a:p>
                      <a:r>
                        <a:rPr lang="en-US" sz="1400" dirty="0"/>
                        <a:t>COMP3002, COMP2006</a:t>
                      </a:r>
                    </a:p>
                  </a:txBody>
                  <a:tcPr/>
                </a:tc>
                <a:tc>
                  <a:txBody>
                    <a:bodyPr/>
                    <a:lstStyle/>
                    <a:p>
                      <a:r>
                        <a:rPr lang="en-US" sz="1400" dirty="0"/>
                        <a:t>Maziar</a:t>
                      </a:r>
                    </a:p>
                  </a:txBody>
                  <a:tcPr/>
                </a:tc>
                <a:tc>
                  <a:txBody>
                    <a:bodyPr/>
                    <a:lstStyle/>
                    <a:p>
                      <a:r>
                        <a:rPr lang="en-US" sz="1400" dirty="0"/>
                        <a:t>K112</a:t>
                      </a:r>
                    </a:p>
                  </a:txBody>
                  <a:tcPr/>
                </a:tc>
                <a:tc>
                  <a:txBody>
                    <a:bodyPr/>
                    <a:lstStyle/>
                    <a:p>
                      <a:r>
                        <a:rPr lang="en-US" sz="1400" dirty="0"/>
                        <a:t>No</a:t>
                      </a:r>
                    </a:p>
                  </a:txBody>
                  <a:tcPr/>
                </a:tc>
                <a:tc>
                  <a:txBody>
                    <a:bodyPr/>
                    <a:lstStyle/>
                    <a:p>
                      <a:endParaRPr lang="en-US" sz="1400" dirty="0"/>
                    </a:p>
                  </a:txBody>
                  <a:tcPr/>
                </a:tc>
                <a:tc>
                  <a:txBody>
                    <a:bodyPr/>
                    <a:lstStyle/>
                    <a:p>
                      <a:r>
                        <a:rPr lang="en-US" sz="1400" dirty="0"/>
                        <a:t>Computers</a:t>
                      </a:r>
                    </a:p>
                  </a:txBody>
                  <a:tcPr/>
                </a:tc>
                <a:tc>
                  <a:txBody>
                    <a:bodyPr/>
                    <a:lstStyle/>
                    <a:p>
                      <a:r>
                        <a:rPr lang="en-US" sz="1400" dirty="0"/>
                        <a:t>Movies</a:t>
                      </a:r>
                    </a:p>
                  </a:txBody>
                  <a:tcPr/>
                </a:tc>
                <a:extLst>
                  <a:ext uri="{0D108BD9-81ED-4DB2-BD59-A6C34878D82A}">
                    <a16:rowId xmlns:a16="http://schemas.microsoft.com/office/drawing/2014/main" val="10001"/>
                  </a:ext>
                </a:extLst>
              </a:tr>
            </a:tbl>
          </a:graphicData>
        </a:graphic>
      </p:graphicFrame>
      <p:cxnSp>
        <p:nvCxnSpPr>
          <p:cNvPr id="6" name="Straight Arrow Connector 5"/>
          <p:cNvCxnSpPr/>
          <p:nvPr/>
        </p:nvCxnSpPr>
        <p:spPr>
          <a:xfrm>
            <a:off x="1328468" y="5020573"/>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4551871" y="5000444"/>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a:off x="5604295" y="5000445"/>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a:off x="6622211" y="5000445"/>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a:off x="7556737" y="4997568"/>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a:off x="8606285" y="4988940"/>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9555189" y="5011945"/>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sp>
        <p:nvSpPr>
          <p:cNvPr id="13" name="Rectangle 12"/>
          <p:cNvSpPr/>
          <p:nvPr/>
        </p:nvSpPr>
        <p:spPr>
          <a:xfrm>
            <a:off x="899875" y="6194569"/>
            <a:ext cx="1332160" cy="307777"/>
          </a:xfrm>
          <a:prstGeom prst="rect">
            <a:avLst/>
          </a:prstGeom>
        </p:spPr>
        <p:txBody>
          <a:bodyPr wrap="none">
            <a:spAutoFit/>
          </a:bodyPr>
          <a:lstStyle/>
          <a:p>
            <a:r>
              <a:rPr lang="en-US" sz="1400" dirty="0"/>
              <a:t>Kroenke &amp; Auer</a:t>
            </a:r>
          </a:p>
        </p:txBody>
      </p:sp>
      <p:sp>
        <p:nvSpPr>
          <p:cNvPr id="14" name="Slide Number Placeholder 13"/>
          <p:cNvSpPr>
            <a:spLocks noGrp="1"/>
          </p:cNvSpPr>
          <p:nvPr>
            <p:ph type="sldNum" sz="quarter" idx="12"/>
          </p:nvPr>
        </p:nvSpPr>
        <p:spPr/>
        <p:txBody>
          <a:bodyPr/>
          <a:lstStyle/>
          <a:p>
            <a:fld id="{A742B0CB-772D-4F0E-9DA2-5DE7EB6B73B9}" type="slidenum">
              <a:rPr lang="en-US" smtClean="0"/>
              <a:t>8</a:t>
            </a:fld>
            <a:endParaRPr lang="en-US"/>
          </a:p>
        </p:txBody>
      </p:sp>
    </p:spTree>
    <p:extLst>
      <p:ext uri="{BB962C8B-B14F-4D97-AF65-F5344CB8AC3E}">
        <p14:creationId xmlns:p14="http://schemas.microsoft.com/office/powerpoint/2010/main" val="327385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sp>
        <p:nvSpPr>
          <p:cNvPr id="3" name="Content Placeholder 2"/>
          <p:cNvSpPr>
            <a:spLocks noGrp="1"/>
          </p:cNvSpPr>
          <p:nvPr>
            <p:ph idx="1"/>
          </p:nvPr>
        </p:nvSpPr>
        <p:spPr>
          <a:xfrm>
            <a:off x="1103313" y="1876578"/>
            <a:ext cx="6453424" cy="1919509"/>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2400" b="1" dirty="0"/>
              <a:t>Attributes of a Student Entity does include names, but also the Program the student is in, perhaps the courses they take, a GPA and so on.</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9027" y="1598837"/>
            <a:ext cx="3601703" cy="3401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3916724144"/>
              </p:ext>
            </p:extLst>
          </p:nvPr>
        </p:nvGraphicFramePr>
        <p:xfrm>
          <a:off x="573933" y="5219304"/>
          <a:ext cx="10957529" cy="889000"/>
        </p:xfrm>
        <a:graphic>
          <a:graphicData uri="http://schemas.openxmlformats.org/drawingml/2006/table">
            <a:tbl>
              <a:tblPr firstRow="1" bandRow="1">
                <a:tableStyleId>{08FB837D-C827-4EFA-A057-4D05807E0F7C}</a:tableStyleId>
              </a:tblPr>
              <a:tblGrid>
                <a:gridCol w="1095753">
                  <a:extLst>
                    <a:ext uri="{9D8B030D-6E8A-4147-A177-3AD203B41FA5}">
                      <a16:colId xmlns:a16="http://schemas.microsoft.com/office/drawing/2014/main" val="20000"/>
                    </a:ext>
                  </a:extLst>
                </a:gridCol>
                <a:gridCol w="1095753">
                  <a:extLst>
                    <a:ext uri="{9D8B030D-6E8A-4147-A177-3AD203B41FA5}">
                      <a16:colId xmlns:a16="http://schemas.microsoft.com/office/drawing/2014/main" val="20001"/>
                    </a:ext>
                  </a:extLst>
                </a:gridCol>
                <a:gridCol w="941222">
                  <a:extLst>
                    <a:ext uri="{9D8B030D-6E8A-4147-A177-3AD203B41FA5}">
                      <a16:colId xmlns:a16="http://schemas.microsoft.com/office/drawing/2014/main" val="20002"/>
                    </a:ext>
                  </a:extLst>
                </a:gridCol>
                <a:gridCol w="1250284">
                  <a:extLst>
                    <a:ext uri="{9D8B030D-6E8A-4147-A177-3AD203B41FA5}">
                      <a16:colId xmlns:a16="http://schemas.microsoft.com/office/drawing/2014/main" val="20003"/>
                    </a:ext>
                  </a:extLst>
                </a:gridCol>
                <a:gridCol w="1095753">
                  <a:extLst>
                    <a:ext uri="{9D8B030D-6E8A-4147-A177-3AD203B41FA5}">
                      <a16:colId xmlns:a16="http://schemas.microsoft.com/office/drawing/2014/main" val="20004"/>
                    </a:ext>
                  </a:extLst>
                </a:gridCol>
                <a:gridCol w="1095753">
                  <a:extLst>
                    <a:ext uri="{9D8B030D-6E8A-4147-A177-3AD203B41FA5}">
                      <a16:colId xmlns:a16="http://schemas.microsoft.com/office/drawing/2014/main" val="20005"/>
                    </a:ext>
                  </a:extLst>
                </a:gridCol>
                <a:gridCol w="1095753">
                  <a:extLst>
                    <a:ext uri="{9D8B030D-6E8A-4147-A177-3AD203B41FA5}">
                      <a16:colId xmlns:a16="http://schemas.microsoft.com/office/drawing/2014/main" val="20006"/>
                    </a:ext>
                  </a:extLst>
                </a:gridCol>
                <a:gridCol w="922632">
                  <a:extLst>
                    <a:ext uri="{9D8B030D-6E8A-4147-A177-3AD203B41FA5}">
                      <a16:colId xmlns:a16="http://schemas.microsoft.com/office/drawing/2014/main" val="20007"/>
                    </a:ext>
                  </a:extLst>
                </a:gridCol>
                <a:gridCol w="1268873">
                  <a:extLst>
                    <a:ext uri="{9D8B030D-6E8A-4147-A177-3AD203B41FA5}">
                      <a16:colId xmlns:a16="http://schemas.microsoft.com/office/drawing/2014/main" val="20008"/>
                    </a:ext>
                  </a:extLst>
                </a:gridCol>
                <a:gridCol w="1095753">
                  <a:extLst>
                    <a:ext uri="{9D8B030D-6E8A-4147-A177-3AD203B41FA5}">
                      <a16:colId xmlns:a16="http://schemas.microsoft.com/office/drawing/2014/main" val="20009"/>
                    </a:ext>
                  </a:extLst>
                </a:gridCol>
              </a:tblGrid>
              <a:tr h="370840">
                <a:tc>
                  <a:txBody>
                    <a:bodyPr/>
                    <a:lstStyle/>
                    <a:p>
                      <a:r>
                        <a:rPr lang="en-US" sz="1400" dirty="0" err="1"/>
                        <a:t>StudentNo</a:t>
                      </a:r>
                      <a:endParaRPr lang="en-US" sz="1400" dirty="0"/>
                    </a:p>
                  </a:txBody>
                  <a:tcPr/>
                </a:tc>
                <a:tc>
                  <a:txBody>
                    <a:bodyPr/>
                    <a:lstStyle/>
                    <a:p>
                      <a:r>
                        <a:rPr lang="en-US" sz="1400" dirty="0" err="1"/>
                        <a:t>FName</a:t>
                      </a:r>
                      <a:endParaRPr lang="en-US" sz="1400" dirty="0"/>
                    </a:p>
                  </a:txBody>
                  <a:tcPr/>
                </a:tc>
                <a:tc>
                  <a:txBody>
                    <a:bodyPr/>
                    <a:lstStyle/>
                    <a:p>
                      <a:r>
                        <a:rPr lang="en-US" sz="1400" dirty="0" err="1"/>
                        <a:t>LName</a:t>
                      </a:r>
                      <a:endParaRPr lang="en-US" sz="1400" dirty="0"/>
                    </a:p>
                  </a:txBody>
                  <a:tcPr/>
                </a:tc>
                <a:tc>
                  <a:txBody>
                    <a:bodyPr/>
                    <a:lstStyle/>
                    <a:p>
                      <a:r>
                        <a:rPr lang="en-US" sz="1400" dirty="0"/>
                        <a:t>Course</a:t>
                      </a:r>
                    </a:p>
                  </a:txBody>
                  <a:tcPr/>
                </a:tc>
                <a:tc>
                  <a:txBody>
                    <a:bodyPr/>
                    <a:lstStyle/>
                    <a:p>
                      <a:r>
                        <a:rPr lang="en-US" sz="1400" dirty="0"/>
                        <a:t>Instructor</a:t>
                      </a:r>
                    </a:p>
                  </a:txBody>
                  <a:tcPr/>
                </a:tc>
                <a:tc>
                  <a:txBody>
                    <a:bodyPr/>
                    <a:lstStyle/>
                    <a:p>
                      <a:r>
                        <a:rPr lang="en-US" sz="1400" dirty="0"/>
                        <a:t>Classroom</a:t>
                      </a:r>
                    </a:p>
                  </a:txBody>
                  <a:tcPr/>
                </a:tc>
                <a:tc>
                  <a:txBody>
                    <a:bodyPr/>
                    <a:lstStyle/>
                    <a:p>
                      <a:r>
                        <a:rPr lang="en-US" sz="1400" dirty="0"/>
                        <a:t>Housing</a:t>
                      </a:r>
                    </a:p>
                  </a:txBody>
                  <a:tcPr/>
                </a:tc>
                <a:tc>
                  <a:txBody>
                    <a:bodyPr/>
                    <a:lstStyle/>
                    <a:p>
                      <a:r>
                        <a:rPr lang="en-US" sz="1400" dirty="0"/>
                        <a:t>Dorm</a:t>
                      </a:r>
                    </a:p>
                  </a:txBody>
                  <a:tcPr/>
                </a:tc>
                <a:tc>
                  <a:txBody>
                    <a:bodyPr/>
                    <a:lstStyle/>
                    <a:p>
                      <a:r>
                        <a:rPr lang="en-US" sz="1400" dirty="0"/>
                        <a:t>Club</a:t>
                      </a:r>
                    </a:p>
                  </a:txBody>
                  <a:tcPr/>
                </a:tc>
                <a:tc>
                  <a:txBody>
                    <a:bodyPr/>
                    <a:lstStyle/>
                    <a:p>
                      <a:r>
                        <a:rPr lang="en-US" sz="1400" dirty="0"/>
                        <a:t>Club2</a:t>
                      </a:r>
                    </a:p>
                  </a:txBody>
                  <a:tcPr/>
                </a:tc>
                <a:extLst>
                  <a:ext uri="{0D108BD9-81ED-4DB2-BD59-A6C34878D82A}">
                    <a16:rowId xmlns:a16="http://schemas.microsoft.com/office/drawing/2014/main" val="10000"/>
                  </a:ext>
                </a:extLst>
              </a:tr>
              <a:tr h="370840">
                <a:tc>
                  <a:txBody>
                    <a:bodyPr/>
                    <a:lstStyle/>
                    <a:p>
                      <a:r>
                        <a:rPr lang="en-US" sz="1400" dirty="0"/>
                        <a:t>100</a:t>
                      </a:r>
                    </a:p>
                  </a:txBody>
                  <a:tcPr/>
                </a:tc>
                <a:tc>
                  <a:txBody>
                    <a:bodyPr/>
                    <a:lstStyle/>
                    <a:p>
                      <a:r>
                        <a:rPr lang="en-US" sz="1400" dirty="0"/>
                        <a:t>John</a:t>
                      </a:r>
                    </a:p>
                  </a:txBody>
                  <a:tcPr/>
                </a:tc>
                <a:tc>
                  <a:txBody>
                    <a:bodyPr/>
                    <a:lstStyle/>
                    <a:p>
                      <a:r>
                        <a:rPr lang="en-US" sz="1400" dirty="0"/>
                        <a:t>Doe</a:t>
                      </a:r>
                    </a:p>
                  </a:txBody>
                  <a:tcPr/>
                </a:tc>
                <a:tc>
                  <a:txBody>
                    <a:bodyPr/>
                    <a:lstStyle/>
                    <a:p>
                      <a:r>
                        <a:rPr lang="en-US" sz="1400" dirty="0"/>
                        <a:t>COMP3002, COMP2006</a:t>
                      </a:r>
                    </a:p>
                  </a:txBody>
                  <a:tcPr/>
                </a:tc>
                <a:tc>
                  <a:txBody>
                    <a:bodyPr/>
                    <a:lstStyle/>
                    <a:p>
                      <a:r>
                        <a:rPr lang="en-US" sz="1400" dirty="0"/>
                        <a:t>Maziar</a:t>
                      </a:r>
                    </a:p>
                  </a:txBody>
                  <a:tcPr/>
                </a:tc>
                <a:tc>
                  <a:txBody>
                    <a:bodyPr/>
                    <a:lstStyle/>
                    <a:p>
                      <a:r>
                        <a:rPr lang="en-US" sz="1400" dirty="0"/>
                        <a:t>K112</a:t>
                      </a:r>
                    </a:p>
                  </a:txBody>
                  <a:tcPr/>
                </a:tc>
                <a:tc>
                  <a:txBody>
                    <a:bodyPr/>
                    <a:lstStyle/>
                    <a:p>
                      <a:r>
                        <a:rPr lang="en-US" sz="1400" dirty="0"/>
                        <a:t>No</a:t>
                      </a:r>
                    </a:p>
                  </a:txBody>
                  <a:tcPr/>
                </a:tc>
                <a:tc>
                  <a:txBody>
                    <a:bodyPr/>
                    <a:lstStyle/>
                    <a:p>
                      <a:endParaRPr lang="en-US" sz="1400" dirty="0"/>
                    </a:p>
                  </a:txBody>
                  <a:tcPr/>
                </a:tc>
                <a:tc>
                  <a:txBody>
                    <a:bodyPr/>
                    <a:lstStyle/>
                    <a:p>
                      <a:r>
                        <a:rPr lang="en-US" sz="1400" dirty="0"/>
                        <a:t>Computers</a:t>
                      </a:r>
                    </a:p>
                  </a:txBody>
                  <a:tcPr/>
                </a:tc>
                <a:tc>
                  <a:txBody>
                    <a:bodyPr/>
                    <a:lstStyle/>
                    <a:p>
                      <a:r>
                        <a:rPr lang="en-US" sz="1400" dirty="0"/>
                        <a:t>Movies</a:t>
                      </a:r>
                    </a:p>
                  </a:txBody>
                  <a:tcPr/>
                </a:tc>
                <a:extLst>
                  <a:ext uri="{0D108BD9-81ED-4DB2-BD59-A6C34878D82A}">
                    <a16:rowId xmlns:a16="http://schemas.microsoft.com/office/drawing/2014/main" val="10001"/>
                  </a:ext>
                </a:extLst>
              </a:tr>
            </a:tbl>
          </a:graphicData>
        </a:graphic>
      </p:graphicFrame>
      <p:cxnSp>
        <p:nvCxnSpPr>
          <p:cNvPr id="6" name="Straight Arrow Connector 5"/>
          <p:cNvCxnSpPr/>
          <p:nvPr/>
        </p:nvCxnSpPr>
        <p:spPr>
          <a:xfrm>
            <a:off x="1328468" y="5020573"/>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4551871" y="5000444"/>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a:off x="5604295" y="5000445"/>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a:off x="6622211" y="5000445"/>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a:off x="7556737" y="4997568"/>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a:off x="8606285" y="4988940"/>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9555189" y="5011945"/>
            <a:ext cx="0" cy="207034"/>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sp>
        <p:nvSpPr>
          <p:cNvPr id="13" name="Rectangle 12"/>
          <p:cNvSpPr/>
          <p:nvPr/>
        </p:nvSpPr>
        <p:spPr>
          <a:xfrm>
            <a:off x="865369" y="6278954"/>
            <a:ext cx="1332160" cy="307777"/>
          </a:xfrm>
          <a:prstGeom prst="rect">
            <a:avLst/>
          </a:prstGeom>
        </p:spPr>
        <p:txBody>
          <a:bodyPr wrap="none">
            <a:spAutoFit/>
          </a:bodyPr>
          <a:lstStyle/>
          <a:p>
            <a:r>
              <a:rPr lang="en-US" sz="1400" dirty="0"/>
              <a:t>Kroenke &amp; Auer</a:t>
            </a:r>
          </a:p>
        </p:txBody>
      </p:sp>
      <p:sp>
        <p:nvSpPr>
          <p:cNvPr id="14" name="Slide Number Placeholder 13"/>
          <p:cNvSpPr>
            <a:spLocks noGrp="1"/>
          </p:cNvSpPr>
          <p:nvPr>
            <p:ph type="sldNum" sz="quarter" idx="12"/>
          </p:nvPr>
        </p:nvSpPr>
        <p:spPr/>
        <p:txBody>
          <a:bodyPr/>
          <a:lstStyle/>
          <a:p>
            <a:fld id="{A742B0CB-772D-4F0E-9DA2-5DE7EB6B73B9}" type="slidenum">
              <a:rPr lang="en-US" smtClean="0"/>
              <a:t>9</a:t>
            </a:fld>
            <a:endParaRPr lang="en-US"/>
          </a:p>
        </p:txBody>
      </p:sp>
    </p:spTree>
    <p:extLst>
      <p:ext uri="{BB962C8B-B14F-4D97-AF65-F5344CB8AC3E}">
        <p14:creationId xmlns:p14="http://schemas.microsoft.com/office/powerpoint/2010/main" val="2794293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776FE3C323531449863BF78B071DC50" ma:contentTypeVersion="5" ma:contentTypeDescription="Create a new document." ma:contentTypeScope="" ma:versionID="5e7d5c6cf733d1dd8106922e60c73437">
  <xsd:schema xmlns:xsd="http://www.w3.org/2001/XMLSchema" xmlns:xs="http://www.w3.org/2001/XMLSchema" xmlns:p="http://schemas.microsoft.com/office/2006/metadata/properties" xmlns:ns2="a090d9f8-4da9-4a3b-8109-43da49e9b3d9" targetNamespace="http://schemas.microsoft.com/office/2006/metadata/properties" ma:root="true" ma:fieldsID="00768f1a65462b4804e6dff8e78876c4" ns2:_="">
    <xsd:import namespace="a090d9f8-4da9-4a3b-8109-43da49e9b3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0d9f8-4da9-4a3b-8109-43da49e9b3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BE3FCA-DE24-4C91-A8F7-81BDA3647CCB}">
  <ds:schemaRefs>
    <ds:schemaRef ds:uri="http://schemas.microsoft.com/sharepoint/v3/contenttype/forms"/>
  </ds:schemaRefs>
</ds:datastoreItem>
</file>

<file path=customXml/itemProps2.xml><?xml version="1.0" encoding="utf-8"?>
<ds:datastoreItem xmlns:ds="http://schemas.openxmlformats.org/officeDocument/2006/customXml" ds:itemID="{67270C2E-DB29-4143-861F-3C279ECC28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90d9f8-4da9-4a3b-8109-43da49e9b3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1035D3-D446-475F-96B0-F3930690CB0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Template>
  <TotalTime>1743</TotalTime>
  <Words>1776</Words>
  <Application>Microsoft Office PowerPoint</Application>
  <PresentationFormat>Widescreen</PresentationFormat>
  <Paragraphs>303</Paragraphs>
  <Slides>26</Slides>
  <Notes>22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Calibri</vt:lpstr>
      <vt:lpstr>Century Gothic</vt:lpstr>
      <vt:lpstr>Wingdings</vt:lpstr>
      <vt:lpstr>Wingdings 3</vt:lpstr>
      <vt:lpstr>Ion</vt:lpstr>
      <vt:lpstr>Bitmap Image</vt:lpstr>
      <vt:lpstr>Designing Relational Databases</vt:lpstr>
      <vt:lpstr>Data Storage</vt:lpstr>
      <vt:lpstr>Add in Relationships</vt:lpstr>
      <vt:lpstr>Build Tables for each Object</vt:lpstr>
      <vt:lpstr>One Big Table</vt:lpstr>
      <vt:lpstr>One Big Table</vt:lpstr>
      <vt:lpstr>One Big Table</vt:lpstr>
      <vt:lpstr>First Normal Form</vt:lpstr>
      <vt:lpstr>First Normal Form</vt:lpstr>
      <vt:lpstr>First Normal Form</vt:lpstr>
      <vt:lpstr>First Normal Form</vt:lpstr>
      <vt:lpstr>1NF Example</vt:lpstr>
      <vt:lpstr>Getting to 2nd NF</vt:lpstr>
      <vt:lpstr>Getting to 2nd NF</vt:lpstr>
      <vt:lpstr>Another Example</vt:lpstr>
      <vt:lpstr>Bringing the SalesStaffInformation to 2NF</vt:lpstr>
      <vt:lpstr>2NF Example</vt:lpstr>
      <vt:lpstr>Defining Third Normal Form</vt:lpstr>
      <vt:lpstr>Getting to 3NF</vt:lpstr>
      <vt:lpstr>Another Example of 3NF</vt:lpstr>
      <vt:lpstr>3NF Example</vt:lpstr>
      <vt:lpstr>3NF Solution</vt:lpstr>
      <vt:lpstr>The Domain integrity Constraint</vt:lpstr>
      <vt:lpstr>Modification Anomalies</vt:lpstr>
      <vt:lpstr>Modification Anomalies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Relational Databases</dc:title>
  <dc:creator>axle</dc:creator>
  <cp:lastModifiedBy>Yu-Hsuan</cp:lastModifiedBy>
  <cp:revision>110</cp:revision>
  <dcterms:created xsi:type="dcterms:W3CDTF">2016-08-19T20:40:04Z</dcterms:created>
  <dcterms:modified xsi:type="dcterms:W3CDTF">2021-03-24T19:23:15Z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0x0101006776FE3C323531449863BF78B071DC50</vt:lpwstr>
  </property>
</Properties>
</file>