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docx" ContentType="application/vnd.openxmlformats-officedocument.wordprocessingml.document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74" r:id="rId5"/>
    <p:sldId id="259" r:id="rId6"/>
    <p:sldId id="276" r:id="rId7"/>
    <p:sldId id="277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580" autoAdjust="0"/>
  </p:normalViewPr>
  <p:slideViewPr>
    <p:cSldViewPr snapToGrid="0">
      <p:cViewPr varScale="1">
        <p:scale>
          <a:sx n="67" d="100"/>
          <a:sy n="67" d="100"/>
        </p:scale>
        <p:origin x="12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4D2EC-5F94-4AB7-B26B-752B83D06CD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3609-53EE-4AE0-A81C-42C60079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01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3609-53EE-4AE0-A81C-42C6007926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2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3609-53EE-4AE0-A81C-42C6007926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9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0790-AD94-412E-80BF-F611B6857BCB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A178-E882-459A-84FB-423AE262548D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7283-3682-418C-8284-6A68505524C4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9AE2-5749-41D5-BEE4-BCB5C247B482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8834-1741-4912-A3F4-B3A4739138E5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B348-16B6-467E-9D1E-9893AAD8A435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83FF-1F0C-4FD4-9BE3-77FB8DBF0637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008C-2B68-42BA-8949-3F40479D0C00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F4E7-9017-4F30-9F34-F6EED52D9610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BEEF-0801-4B5D-A107-32770875D8AF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74E5-C3DD-42BD-8CF3-A5F00FC55557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A107-BD1D-4912-816A-D8DAD7BA61C4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93E5-9D98-46DD-B451-2B4BC2C93138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54FA-313A-4709-A59A-47310954659D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195A-A90A-4B89-B1D8-4F57AE5BAC52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2BB3-BB36-432F-8409-5293D3EB3A45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071F-692A-4C31-87DB-D1B85A65B9A6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2.docx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005840"/>
          </a:xfrm>
        </p:spPr>
        <p:txBody>
          <a:bodyPr/>
          <a:lstStyle/>
          <a:p>
            <a:r>
              <a:rPr lang="en-US" b="1" dirty="0"/>
              <a:t>SQL Subquery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b="1" dirty="0"/>
              <a:t>Introduction to subqueries in SQL </a:t>
            </a:r>
          </a:p>
          <a:p>
            <a:r>
              <a:rPr lang="en-CA" b="1" dirty="0"/>
              <a:t>Maziar Shajari </a:t>
            </a:r>
          </a:p>
          <a:p>
            <a:r>
              <a:rPr lang="en-CA" b="1" dirty="0"/>
              <a:t>Fall 2018 – revised: Oct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7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302" y="177927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CA" dirty="0"/>
              <a:t> subquery is a SELECT statement within the WHERE (or HAVING) clause of another SELECT statement (It can be placed in FROM or SELECT part also): 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SELECT … </a:t>
            </a:r>
          </a:p>
          <a:p>
            <a:pPr marL="0" indent="0">
              <a:buNone/>
            </a:pPr>
            <a:r>
              <a:rPr lang="en-US" b="1" dirty="0"/>
              <a:t>	WHERE </a:t>
            </a:r>
            <a:r>
              <a:rPr lang="en-US" b="1" i="1" dirty="0"/>
              <a:t>column </a:t>
            </a:r>
            <a:r>
              <a:rPr lang="en-US" b="1" dirty="0"/>
              <a:t>&lt;</a:t>
            </a:r>
            <a:r>
              <a:rPr lang="en-US" b="1" i="1" dirty="0"/>
              <a:t>operator&gt; </a:t>
            </a:r>
            <a:r>
              <a:rPr lang="en-US" b="1" dirty="0"/>
              <a:t>(SELECT …) </a:t>
            </a:r>
          </a:p>
          <a:p>
            <a:pPr marL="0" indent="0">
              <a:buNone/>
            </a:pPr>
            <a:r>
              <a:rPr lang="en-US" b="1" dirty="0"/>
              <a:t>SELECT … </a:t>
            </a:r>
          </a:p>
          <a:p>
            <a:pPr marL="0" indent="0">
              <a:buNone/>
            </a:pPr>
            <a:r>
              <a:rPr lang="en-US" b="1" dirty="0"/>
              <a:t>	WHERE </a:t>
            </a:r>
            <a:r>
              <a:rPr lang="en-US" b="1" i="1" dirty="0"/>
              <a:t>column </a:t>
            </a:r>
            <a:r>
              <a:rPr lang="en-US" b="1" dirty="0"/>
              <a:t>IN (SELECT …) </a:t>
            </a:r>
          </a:p>
          <a:p>
            <a:pPr marL="0" indent="0">
              <a:buNone/>
            </a:pPr>
            <a:r>
              <a:rPr lang="en-US" b="1" dirty="0"/>
              <a:t>SELECT … </a:t>
            </a:r>
          </a:p>
          <a:p>
            <a:pPr marL="0" indent="0">
              <a:buNone/>
            </a:pPr>
            <a:r>
              <a:rPr lang="en-CA" b="1" dirty="0"/>
              <a:t>	WHERE </a:t>
            </a:r>
            <a:r>
              <a:rPr lang="en-CA" b="1" i="1" dirty="0"/>
              <a:t>column </a:t>
            </a:r>
            <a:r>
              <a:rPr lang="en-CA" b="1" dirty="0"/>
              <a:t>NOT IN (SELECT …)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88074"/>
            <a:ext cx="8911687" cy="1158970"/>
          </a:xfrm>
        </p:spPr>
        <p:txBody>
          <a:bodyPr/>
          <a:lstStyle/>
          <a:p>
            <a:r>
              <a:rPr lang="en-US" b="1" dirty="0"/>
              <a:t>A subquery in the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8611" y="3606628"/>
            <a:ext cx="4261168" cy="3078481"/>
          </a:xfr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</a:t>
            </a:r>
            <a:r>
              <a:rPr lang="en-US" b="1" dirty="0" err="1"/>
              <a:t>InvoiceNumber</a:t>
            </a:r>
            <a:r>
              <a:rPr lang="en-US" b="1" dirty="0"/>
              <a:t>, </a:t>
            </a:r>
            <a:r>
              <a:rPr lang="en-US" b="1" dirty="0" err="1"/>
              <a:t>InvoiceDate</a:t>
            </a:r>
            <a:r>
              <a:rPr lang="en-US" b="1" dirty="0"/>
              <a:t>, </a:t>
            </a:r>
            <a:r>
              <a:rPr lang="en-US" b="1" dirty="0" err="1"/>
              <a:t>InvoiceTotal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FROM Invoices</a:t>
            </a:r>
          </a:p>
          <a:p>
            <a:pPr marL="0" indent="0">
              <a:buNone/>
            </a:pPr>
            <a:r>
              <a:rPr lang="en-US" b="1" dirty="0"/>
              <a:t>WHERE </a:t>
            </a:r>
            <a:r>
              <a:rPr lang="en-US" b="1" dirty="0" err="1"/>
              <a:t>InvoiceTotal</a:t>
            </a:r>
            <a:r>
              <a:rPr lang="en-US" b="1" dirty="0"/>
              <a:t> &gt; </a:t>
            </a:r>
          </a:p>
          <a:p>
            <a:pPr marL="0" indent="0">
              <a:buNone/>
            </a:pPr>
            <a:r>
              <a:rPr lang="en-US" b="1" dirty="0"/>
              <a:t>    (SELECT AVG(</a:t>
            </a:r>
            <a:r>
              <a:rPr lang="en-US" b="1" dirty="0" err="1"/>
              <a:t>InvoiceTotal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     FROM Invoices)</a:t>
            </a:r>
          </a:p>
          <a:p>
            <a:pPr marL="0" indent="0">
              <a:buNone/>
            </a:pPr>
            <a:r>
              <a:rPr lang="en-US" b="1" dirty="0"/>
              <a:t>ORDER BY </a:t>
            </a:r>
            <a:r>
              <a:rPr lang="en-US" b="1" dirty="0" err="1"/>
              <a:t>InvoiceTotal</a:t>
            </a:r>
            <a:r>
              <a:rPr lang="en-US" b="1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EC2348-DCD3-41BA-8A7A-3480C9E75DDE}"/>
              </a:ext>
            </a:extLst>
          </p:cNvPr>
          <p:cNvSpPr txBox="1"/>
          <p:nvPr/>
        </p:nvSpPr>
        <p:spPr>
          <a:xfrm>
            <a:off x="1196311" y="1524825"/>
            <a:ext cx="32415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 are using AP database.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E72856-C5E4-4CF1-B711-7E0B94FF9A22}"/>
              </a:ext>
            </a:extLst>
          </p:cNvPr>
          <p:cNvSpPr/>
          <p:nvPr/>
        </p:nvSpPr>
        <p:spPr>
          <a:xfrm>
            <a:off x="1196311" y="2171938"/>
            <a:ext cx="344426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SELECT AVG(</a:t>
            </a:r>
            <a:r>
              <a:rPr lang="en-US" b="1" dirty="0" err="1"/>
              <a:t>InvoiceTotal</a:t>
            </a:r>
            <a:r>
              <a:rPr lang="en-US" b="1" dirty="0"/>
              <a:t>)</a:t>
            </a:r>
          </a:p>
          <a:p>
            <a:r>
              <a:rPr lang="en-US" b="1" dirty="0"/>
              <a:t>     FROM Invoices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A55220-A1BC-4CC7-93C3-E813BAA90605}"/>
              </a:ext>
            </a:extLst>
          </p:cNvPr>
          <p:cNvSpPr/>
          <p:nvPr/>
        </p:nvSpPr>
        <p:spPr>
          <a:xfrm>
            <a:off x="1196311" y="3093269"/>
            <a:ext cx="60960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/>
              <a:t>SELECT </a:t>
            </a:r>
            <a:r>
              <a:rPr lang="en-US" b="1" dirty="0" err="1"/>
              <a:t>InvoiceNumber</a:t>
            </a:r>
            <a:r>
              <a:rPr lang="en-US" b="1" dirty="0"/>
              <a:t>, </a:t>
            </a:r>
            <a:r>
              <a:rPr lang="en-US" b="1" dirty="0" err="1"/>
              <a:t>InvoiceDate</a:t>
            </a:r>
            <a:r>
              <a:rPr lang="en-US" b="1" dirty="0"/>
              <a:t>, </a:t>
            </a:r>
            <a:r>
              <a:rPr lang="en-US" b="1" dirty="0" err="1"/>
              <a:t>InvoiceTotal</a:t>
            </a:r>
            <a:endParaRPr lang="en-US" b="1" dirty="0"/>
          </a:p>
          <a:p>
            <a:r>
              <a:rPr lang="en-US" b="1" dirty="0"/>
              <a:t>FROM Invoices</a:t>
            </a:r>
          </a:p>
          <a:p>
            <a:r>
              <a:rPr lang="en-US" b="1" dirty="0"/>
              <a:t>Where </a:t>
            </a:r>
            <a:r>
              <a:rPr lang="en-US" b="1" dirty="0" err="1"/>
              <a:t>InvoiceTotal</a:t>
            </a:r>
            <a:r>
              <a:rPr lang="en-US" b="1" dirty="0"/>
              <a:t> &gt; 1879.7413</a:t>
            </a:r>
          </a:p>
          <a:p>
            <a:r>
              <a:rPr lang="en-US" b="1" dirty="0"/>
              <a:t>ORDER BY </a:t>
            </a:r>
            <a:r>
              <a:rPr lang="en-US" b="1" dirty="0" err="1"/>
              <a:t>InvoiceTotal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5672EA-3C9F-4310-876E-3813BF82AD0E}"/>
              </a:ext>
            </a:extLst>
          </p:cNvPr>
          <p:cNvSpPr/>
          <p:nvPr/>
        </p:nvSpPr>
        <p:spPr>
          <a:xfrm>
            <a:off x="5715939" y="2310437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1879.7413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9171E5-AEA7-459B-B2DF-9F989D5A740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437904" y="2495103"/>
            <a:ext cx="1278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277E1E8-C1E1-4F85-A091-DF2F72020307}"/>
              </a:ext>
            </a:extLst>
          </p:cNvPr>
          <p:cNvSpPr/>
          <p:nvPr/>
        </p:nvSpPr>
        <p:spPr>
          <a:xfrm>
            <a:off x="7360926" y="2108507"/>
            <a:ext cx="121922" cy="21216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2973E2ED-A5FA-46D9-943B-D3832595B019}"/>
              </a:ext>
            </a:extLst>
          </p:cNvPr>
          <p:cNvSpPr/>
          <p:nvPr/>
        </p:nvSpPr>
        <p:spPr>
          <a:xfrm rot="10800000" flipH="1">
            <a:off x="7501894" y="3093268"/>
            <a:ext cx="2579337" cy="51335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EC12E6-0BFD-4374-B7B0-4A84F173B81B}"/>
              </a:ext>
            </a:extLst>
          </p:cNvPr>
          <p:cNvSpPr/>
          <p:nvPr/>
        </p:nvSpPr>
        <p:spPr>
          <a:xfrm>
            <a:off x="1311579" y="3429000"/>
            <a:ext cx="6096000" cy="23083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65151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endParaRPr lang="en-US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65151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>
              <a:tabLst>
                <a:tab pos="65151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</a:p>
          <a:p>
            <a:pPr>
              <a:tabLst>
                <a:tab pos="65151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 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endParaRPr lang="en-US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65151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  <a:endParaRPr lang="en-US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65151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'CA')</a:t>
            </a:r>
            <a:endParaRPr lang="en-US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65151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A10AA58-C8ED-4475-AF52-B5CFF9F097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385312"/>
              </p:ext>
            </p:extLst>
          </p:nvPr>
        </p:nvGraphicFramePr>
        <p:xfrm>
          <a:off x="2484120" y="729376"/>
          <a:ext cx="7543937" cy="2848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3" imgW="7543937" imgH="2848482" progId="Word.Document.12">
                  <p:embed/>
                </p:oleObj>
              </mc:Choice>
              <mc:Fallback>
                <p:oleObj name="Document" r:id="rId3" imgW="7543937" imgH="2848482" progId="Word.Document.12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120" y="729376"/>
                        <a:ext cx="7543937" cy="28484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2C7E015-2345-4CBC-BB34-B34398646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2000" y="3869690"/>
            <a:ext cx="6560000" cy="116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345A1B3-F16D-42E9-9415-C9BD34623407}"/>
              </a:ext>
            </a:extLst>
          </p:cNvPr>
          <p:cNvSpPr/>
          <p:nvPr/>
        </p:nvSpPr>
        <p:spPr>
          <a:xfrm>
            <a:off x="10766610" y="5017032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571500" algn="l"/>
              </a:tabLst>
            </a:pPr>
            <a:r>
              <a:rPr lang="en-US" b="1" dirty="0">
                <a:latin typeface="Courier"/>
                <a:ea typeface="Times New Roman" panose="02020603050405020304" pitchFamily="18" charset="0"/>
                <a:cs typeface="Courier"/>
              </a:rPr>
              <a:t>(40 rows)</a:t>
            </a:r>
          </a:p>
        </p:txBody>
      </p:sp>
    </p:spTree>
    <p:extLst>
      <p:ext uri="{BB962C8B-B14F-4D97-AF65-F5344CB8AC3E}">
        <p14:creationId xmlns:p14="http://schemas.microsoft.com/office/powerpoint/2010/main" val="213548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query that returns vendors without invoices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522482"/>
            <a:ext cx="5316635" cy="21889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</a:t>
            </a:r>
            <a:r>
              <a:rPr lang="en-US" b="1" dirty="0" err="1"/>
              <a:t>VendorID</a:t>
            </a:r>
            <a:r>
              <a:rPr lang="en-US" b="1" dirty="0"/>
              <a:t>, </a:t>
            </a:r>
            <a:r>
              <a:rPr lang="en-US" b="1" dirty="0" err="1"/>
              <a:t>VendorName</a:t>
            </a:r>
            <a:r>
              <a:rPr lang="en-US" b="1" dirty="0"/>
              <a:t>, </a:t>
            </a:r>
            <a:r>
              <a:rPr lang="en-US" b="1" dirty="0" err="1"/>
              <a:t>VendorState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FROM Vendors</a:t>
            </a:r>
          </a:p>
          <a:p>
            <a:pPr marL="0" indent="0">
              <a:buNone/>
            </a:pPr>
            <a:r>
              <a:rPr lang="en-US" b="1" dirty="0"/>
              <a:t>WHERE </a:t>
            </a:r>
            <a:r>
              <a:rPr lang="en-US" b="1" dirty="0" err="1"/>
              <a:t>VendorID</a:t>
            </a:r>
            <a:r>
              <a:rPr lang="en-US" b="1" dirty="0"/>
              <a:t> </a:t>
            </a:r>
            <a:r>
              <a:rPr lang="en-US" b="1" dirty="0">
                <a:highlight>
                  <a:srgbClr val="FFFF00"/>
                </a:highlight>
              </a:rPr>
              <a:t>NOT IN</a:t>
            </a:r>
          </a:p>
          <a:p>
            <a:pPr marL="0" indent="0">
              <a:buNone/>
            </a:pPr>
            <a:r>
              <a:rPr lang="en-US" b="1" dirty="0"/>
              <a:t>    (SELECT DISTINCT </a:t>
            </a:r>
            <a:r>
              <a:rPr lang="en-US" b="1" dirty="0" err="1"/>
              <a:t>VendorID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FROM Invoices);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8ADAF-18D1-4FFE-B944-24B0E047EC32}"/>
              </a:ext>
            </a:extLst>
          </p:cNvPr>
          <p:cNvSpPr txBox="1"/>
          <p:nvPr/>
        </p:nvSpPr>
        <p:spPr>
          <a:xfrm>
            <a:off x="2592925" y="2153150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to see the answer</a:t>
            </a:r>
          </a:p>
        </p:txBody>
      </p:sp>
      <p:pic>
        <p:nvPicPr>
          <p:cNvPr id="2050" name="Picture 2" descr="Fun,happy,people,happiness,joy - free image from needpix.com">
            <a:extLst>
              <a:ext uri="{FF2B5EF4-FFF2-40B4-BE49-F238E27FC236}">
                <a16:creationId xmlns:a16="http://schemas.microsoft.com/office/drawing/2014/main" id="{7E9D1792-90ED-4CD7-A750-91890D790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899" y="3897018"/>
            <a:ext cx="3763413" cy="21889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1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E58E-3A1C-44C0-9666-F5648F21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Queries that uses ALL and ANY keywords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6A9D6-8474-428A-A797-BCBCE5CD1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75" y="1540189"/>
            <a:ext cx="7797385" cy="3412812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b="1" dirty="0"/>
              <a:t>SELECT </a:t>
            </a:r>
            <a:r>
              <a:rPr lang="en-US" b="1" dirty="0" err="1"/>
              <a:t>VendorName</a:t>
            </a:r>
            <a:r>
              <a:rPr lang="en-US" b="1" dirty="0"/>
              <a:t>, </a:t>
            </a:r>
            <a:r>
              <a:rPr lang="en-US" b="1" dirty="0" err="1"/>
              <a:t>InvoiceNumber</a:t>
            </a:r>
            <a:r>
              <a:rPr lang="en-US" b="1" dirty="0"/>
              <a:t>, </a:t>
            </a:r>
            <a:r>
              <a:rPr lang="en-US" b="1" dirty="0" err="1"/>
              <a:t>InvoiceTotal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FROM Invoices JOIN Vendors</a:t>
            </a:r>
          </a:p>
          <a:p>
            <a:pPr marL="0" indent="0">
              <a:buNone/>
            </a:pPr>
            <a:r>
              <a:rPr lang="en-US" b="1" dirty="0"/>
              <a:t>  ON </a:t>
            </a:r>
            <a:r>
              <a:rPr lang="en-US" b="1" dirty="0" err="1"/>
              <a:t>Invoices.VendorID</a:t>
            </a:r>
            <a:r>
              <a:rPr lang="en-US" b="1" dirty="0"/>
              <a:t> = </a:t>
            </a:r>
            <a:r>
              <a:rPr lang="en-US" b="1" dirty="0" err="1"/>
              <a:t>Vendors.VendorID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WHERE </a:t>
            </a:r>
            <a:r>
              <a:rPr lang="en-US" b="1" dirty="0" err="1"/>
              <a:t>InvoiceTotal</a:t>
            </a:r>
            <a:r>
              <a:rPr lang="en-US" b="1" dirty="0"/>
              <a:t> &gt; ALL</a:t>
            </a:r>
          </a:p>
          <a:p>
            <a:pPr marL="0" indent="0">
              <a:buNone/>
            </a:pPr>
            <a:r>
              <a:rPr lang="en-US" b="1" dirty="0"/>
              <a:t>    (SELECT </a:t>
            </a:r>
            <a:r>
              <a:rPr lang="en-US" b="1" dirty="0" err="1"/>
              <a:t>InvoiceTotal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FROM Invoices</a:t>
            </a:r>
          </a:p>
          <a:p>
            <a:pPr marL="0" indent="0">
              <a:buNone/>
            </a:pPr>
            <a:r>
              <a:rPr lang="en-US" b="1" dirty="0"/>
              <a:t>    WHERE </a:t>
            </a:r>
            <a:r>
              <a:rPr lang="en-US" b="1" dirty="0" err="1"/>
              <a:t>VendorID</a:t>
            </a:r>
            <a:r>
              <a:rPr lang="en-US" b="1" dirty="0"/>
              <a:t> = 34)</a:t>
            </a:r>
          </a:p>
          <a:p>
            <a:pPr marL="0" indent="0">
              <a:buNone/>
            </a:pPr>
            <a:r>
              <a:rPr lang="en-US" b="1" dirty="0"/>
              <a:t>ORDER BY </a:t>
            </a:r>
            <a:r>
              <a:rPr lang="en-US" b="1" dirty="0" err="1"/>
              <a:t>VendorName</a:t>
            </a:r>
            <a:r>
              <a:rPr lang="en-US" b="1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F43D6-E055-4EC6-9BE1-8F54791F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366EE1-BC28-4CC6-95DE-484ABF2D9B88}"/>
              </a:ext>
            </a:extLst>
          </p:cNvPr>
          <p:cNvSpPr/>
          <p:nvPr/>
        </p:nvSpPr>
        <p:spPr>
          <a:xfrm>
            <a:off x="4808220" y="3675728"/>
            <a:ext cx="7090410" cy="255454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tabLst>
                <a:tab pos="651510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endParaRPr lang="en-US" sz="20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651510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JOIN Invoices ON </a:t>
            </a:r>
            <a:r>
              <a:rPr lang="en-US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Vendors.VendorID</a:t>
            </a: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Invoices.VendorID</a:t>
            </a:r>
            <a:endParaRPr lang="en-US" sz="20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651510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ANY</a:t>
            </a:r>
          </a:p>
          <a:p>
            <a:pPr>
              <a:tabLst>
                <a:tab pos="651510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(SELECT </a:t>
            </a:r>
            <a:r>
              <a:rPr lang="en-US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endParaRPr lang="en-US" sz="20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651510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Invoices</a:t>
            </a:r>
          </a:p>
          <a:p>
            <a:pPr>
              <a:tabLst>
                <a:tab pos="651510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115);</a:t>
            </a:r>
          </a:p>
        </p:txBody>
      </p:sp>
    </p:spTree>
    <p:extLst>
      <p:ext uri="{BB962C8B-B14F-4D97-AF65-F5344CB8AC3E}">
        <p14:creationId xmlns:p14="http://schemas.microsoft.com/office/powerpoint/2010/main" val="360443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DF933-8EA9-4C9E-814C-0DEF2949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83E4D18-8D27-4A1B-9A00-56B20914DE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170756"/>
              </p:ext>
            </p:extLst>
          </p:nvPr>
        </p:nvGraphicFramePr>
        <p:xfrm>
          <a:off x="2034540" y="491490"/>
          <a:ext cx="8069580" cy="3533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Document" r:id="rId3" imgW="7301323" imgH="3197746" progId="Word.Document.12">
                  <p:embed/>
                </p:oleObj>
              </mc:Choice>
              <mc:Fallback>
                <p:oleObj name="Document" r:id="rId3" imgW="7301323" imgH="3197746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4540" y="491490"/>
                        <a:ext cx="8069580" cy="3533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8975C13-56AF-409A-ABDE-B5ACF5A481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4540" y="4136297"/>
            <a:ext cx="8694597" cy="22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AD4E3B0-D4E4-48FD-9E7C-22DD736C01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850965"/>
              </p:ext>
            </p:extLst>
          </p:nvPr>
        </p:nvGraphicFramePr>
        <p:xfrm>
          <a:off x="2034540" y="6366510"/>
          <a:ext cx="9678847" cy="690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Document" r:id="rId6" imgW="7301323" imgH="520655" progId="Word.Document.12">
                  <p:embed/>
                </p:oleObj>
              </mc:Choice>
              <mc:Fallback>
                <p:oleObj name="Document" r:id="rId6" imgW="7301323" imgH="520655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34540" y="6366510"/>
                        <a:ext cx="9678847" cy="690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691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BCA8-4F1C-4862-A025-0152BFE5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vs Sub-Queries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B62E6-DF9A-40E7-BEB2-5782857A1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282" y="1905000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Advantages of joins</a:t>
            </a:r>
          </a:p>
          <a:p>
            <a:pPr marL="0" lvl="0" indent="0">
              <a:buNone/>
            </a:pPr>
            <a:r>
              <a:rPr lang="en-US" dirty="0"/>
              <a:t>The result of a join operation can include columns from both tables.</a:t>
            </a:r>
          </a:p>
          <a:p>
            <a:pPr marL="0" lvl="0" indent="0">
              <a:buNone/>
            </a:pPr>
            <a:r>
              <a:rPr lang="en-US" dirty="0"/>
              <a:t>A join tends to be more intuitive when it uses an existing relationship between two tables.</a:t>
            </a:r>
          </a:p>
          <a:p>
            <a:pPr marL="0" lvl="0" indent="0">
              <a:buNone/>
            </a:pPr>
            <a:r>
              <a:rPr lang="en-US" b="1" dirty="0"/>
              <a:t>A query with a join </a:t>
            </a:r>
            <a:r>
              <a:rPr lang="en-US" b="1" dirty="0">
                <a:highlight>
                  <a:srgbClr val="FFFF00"/>
                </a:highlight>
              </a:rPr>
              <a:t>typically </a:t>
            </a:r>
            <a:r>
              <a:rPr lang="en-US" b="1" dirty="0"/>
              <a:t>performs faster than the same query with a subquery.</a:t>
            </a:r>
          </a:p>
          <a:p>
            <a:pPr marL="0" indent="0">
              <a:buNone/>
            </a:pPr>
            <a:r>
              <a:rPr lang="en-US" b="1" dirty="0"/>
              <a:t>Advantages of subqueries</a:t>
            </a:r>
          </a:p>
          <a:p>
            <a:pPr marL="0" lvl="0" indent="0">
              <a:buNone/>
            </a:pPr>
            <a:r>
              <a:rPr lang="en-US" dirty="0"/>
              <a:t>A subquery can pass an aggregate value to the outer query.</a:t>
            </a:r>
          </a:p>
          <a:p>
            <a:pPr marL="0" lvl="0" indent="0">
              <a:buNone/>
            </a:pPr>
            <a:r>
              <a:rPr lang="en-US" dirty="0"/>
              <a:t>A subquery tends to be more intuitive when it uses an ad hoc relationship between two tables.</a:t>
            </a:r>
          </a:p>
          <a:p>
            <a:pPr marL="0" lvl="0" indent="0">
              <a:buNone/>
            </a:pPr>
            <a:r>
              <a:rPr lang="en-US" b="1" dirty="0"/>
              <a:t>Long, complex queries can sometimes be easier to code using subqueries.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F55F5-B00B-4B04-A77C-C6298843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1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76FE3C323531449863BF78B071DC50" ma:contentTypeVersion="5" ma:contentTypeDescription="Create a new document." ma:contentTypeScope="" ma:versionID="5e7d5c6cf733d1dd8106922e60c73437">
  <xsd:schema xmlns:xsd="http://www.w3.org/2001/XMLSchema" xmlns:xs="http://www.w3.org/2001/XMLSchema" xmlns:p="http://schemas.microsoft.com/office/2006/metadata/properties" xmlns:ns2="a090d9f8-4da9-4a3b-8109-43da49e9b3d9" targetNamespace="http://schemas.microsoft.com/office/2006/metadata/properties" ma:root="true" ma:fieldsID="00768f1a65462b4804e6dff8e78876c4" ns2:_="">
    <xsd:import namespace="a090d9f8-4da9-4a3b-8109-43da49e9b3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0d9f8-4da9-4a3b-8109-43da49e9b3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45AABA-E310-4A67-B754-815A30164626}"/>
</file>

<file path=customXml/itemProps2.xml><?xml version="1.0" encoding="utf-8"?>
<ds:datastoreItem xmlns:ds="http://schemas.openxmlformats.org/officeDocument/2006/customXml" ds:itemID="{94330B63-2312-41A3-9E4D-D18119AC109D}"/>
</file>

<file path=customXml/itemProps3.xml><?xml version="1.0" encoding="utf-8"?>
<ds:datastoreItem xmlns:ds="http://schemas.openxmlformats.org/officeDocument/2006/customXml" ds:itemID="{82D2C0C0-4E98-4DB4-B0BC-80C477F6CC30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907</TotalTime>
  <Words>395</Words>
  <Application>Microsoft Office PowerPoint</Application>
  <PresentationFormat>Widescreen</PresentationFormat>
  <Paragraphs>78</Paragraphs>
  <Slides>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Century Gothic</vt:lpstr>
      <vt:lpstr>Courier</vt:lpstr>
      <vt:lpstr>Courier New</vt:lpstr>
      <vt:lpstr>Wingdings 3</vt:lpstr>
      <vt:lpstr>Wisp</vt:lpstr>
      <vt:lpstr>Document</vt:lpstr>
      <vt:lpstr>Microsoft Word Document</vt:lpstr>
      <vt:lpstr>SQL Subquery</vt:lpstr>
      <vt:lpstr>Definition</vt:lpstr>
      <vt:lpstr>A subquery in the WHERE clause</vt:lpstr>
      <vt:lpstr>PowerPoint Presentation</vt:lpstr>
      <vt:lpstr>A query that returns vendors without invoices</vt:lpstr>
      <vt:lpstr>Queries that uses ALL and ANY keywords </vt:lpstr>
      <vt:lpstr>PowerPoint Presentation</vt:lpstr>
      <vt:lpstr>JOINs vs Sub-Queries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Subquery</dc:title>
  <dc:creator>Maziar</dc:creator>
  <cp:lastModifiedBy>Maziar Shajari</cp:lastModifiedBy>
  <cp:revision>74</cp:revision>
  <dcterms:created xsi:type="dcterms:W3CDTF">2018-09-30T14:43:43Z</dcterms:created>
  <dcterms:modified xsi:type="dcterms:W3CDTF">2020-10-16T15:58:14Z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0x0101006776FE3C323531449863BF78B071DC50</vt:lpwstr>
  </property>
</Properties>
</file>