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hVzErmTmE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5 – Part2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1" y="4394039"/>
            <a:ext cx="8543577" cy="1518489"/>
          </a:xfrm>
        </p:spPr>
        <p:txBody>
          <a:bodyPr/>
          <a:lstStyle/>
          <a:p>
            <a:r>
              <a:rPr lang="en-US" dirty="0"/>
              <a:t>A Brief Review with a focus on Week 3 Assignment</a:t>
            </a:r>
          </a:p>
          <a:p>
            <a:r>
              <a:rPr lang="en-US" dirty="0"/>
              <a:t>Scalar functions</a:t>
            </a:r>
          </a:p>
          <a:p>
            <a:r>
              <a:rPr lang="en-US" dirty="0"/>
              <a:t>More Subqueries</a:t>
            </a:r>
          </a:p>
        </p:txBody>
      </p:sp>
    </p:spTree>
    <p:extLst>
      <p:ext uri="{BB962C8B-B14F-4D97-AF65-F5344CB8AC3E}">
        <p14:creationId xmlns:p14="http://schemas.microsoft.com/office/powerpoint/2010/main" val="612080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82326"/>
            <a:ext cx="9613861" cy="5222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the next commands we are going to use ‘subquery’ database.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5493" y="2704562"/>
            <a:ext cx="6091707" cy="3416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/****** All the products with their prices ******/</a:t>
            </a:r>
            <a:endParaRPr lang="en-CA" sz="16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Price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CA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/* All the products with their prices with DISTICT */</a:t>
            </a:r>
            <a:endParaRPr lang="en-CA" sz="16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Price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13644" y="3943497"/>
            <a:ext cx="3541691" cy="93845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rows are returned?</a:t>
            </a:r>
          </a:p>
        </p:txBody>
      </p:sp>
    </p:spTree>
    <p:extLst>
      <p:ext uri="{BB962C8B-B14F-4D97-AF65-F5344CB8AC3E}">
        <p14:creationId xmlns:p14="http://schemas.microsoft.com/office/powerpoint/2010/main" val="130371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function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321" y="2093746"/>
            <a:ext cx="5286675" cy="4564632"/>
          </a:xfrm>
        </p:spPr>
      </p:pic>
      <p:sp>
        <p:nvSpPr>
          <p:cNvPr id="4" name="Rectangle 3"/>
          <p:cNvSpPr/>
          <p:nvPr/>
        </p:nvSpPr>
        <p:spPr>
          <a:xfrm>
            <a:off x="392087" y="2843869"/>
            <a:ext cx="6096000" cy="25853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CA" b="1" dirty="0">
                <a:solidFill>
                  <a:srgbClr val="008000"/>
                </a:solidFill>
                <a:latin typeface="Consolas" panose="020B0609020204030204" pitchFamily="49" charset="0"/>
              </a:rPr>
              <a:t>/****** Script for </a:t>
            </a:r>
            <a:r>
              <a:rPr lang="en-CA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SelectTopNRows</a:t>
            </a:r>
            <a:r>
              <a:rPr lang="en-CA" b="1" dirty="0">
                <a:solidFill>
                  <a:srgbClr val="008000"/>
                </a:solidFill>
                <a:latin typeface="Consolas" panose="020B0609020204030204" pitchFamily="49" charset="0"/>
              </a:rPr>
              <a:t> command from SSMS  ******/</a:t>
            </a:r>
            <a:endParaRPr lang="en-CA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First_Name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Last_Name</a:t>
            </a:r>
            <a:endParaRPr lang="en-US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SalesPerson</a:t>
            </a:r>
            <a:endParaRPr lang="en-US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CA" b="1" dirty="0">
                <a:solidFill>
                  <a:srgbClr val="008000"/>
                </a:solidFill>
                <a:latin typeface="Consolas" panose="020B0609020204030204" pitchFamily="49" charset="0"/>
              </a:rPr>
              <a:t>/* Using Count to get the number of employees*/</a:t>
            </a:r>
            <a:endParaRPr lang="en-CA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SalesPerson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7477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COUNT and DISTICT as subquery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680321" y="2050960"/>
            <a:ext cx="9338322" cy="19389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/****** All the products with their prices with DISTICT ******/</a:t>
            </a:r>
            <a:endParaRPr lang="en-CA" sz="20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CA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CA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CA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r>
              <a:rPr lang="en-CA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CA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</a:p>
          <a:p>
            <a:endParaRPr lang="en-US" sz="20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/****** Number of products ******/</a:t>
            </a:r>
            <a:endParaRPr lang="en-US" sz="20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CA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CA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CA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CA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r>
              <a:rPr lang="en-CA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CA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  <a:r>
              <a:rPr lang="en-CA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CA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CA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  <a:r>
              <a:rPr lang="en-CA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007" y="4411492"/>
            <a:ext cx="6363588" cy="234347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474237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subquery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128051" cy="41020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 not forget that </a:t>
            </a:r>
            <a:r>
              <a:rPr lang="en-US" u="sng" dirty="0"/>
              <a:t>in most cases </a:t>
            </a:r>
            <a:r>
              <a:rPr lang="en-US" dirty="0"/>
              <a:t>you can test the execution of a subquery by selecting it in the SSMS.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884" y="2409259"/>
            <a:ext cx="5449060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2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subquery (inner query) is a SQL query nested inside a larger query</a:t>
            </a:r>
          </a:p>
          <a:p>
            <a:pPr marL="0" indent="0">
              <a:buNone/>
            </a:pPr>
            <a:r>
              <a:rPr lang="en-US" dirty="0"/>
              <a:t>A subquery may be written in :</a:t>
            </a:r>
          </a:p>
          <a:p>
            <a:pPr lvl="1"/>
            <a:r>
              <a:rPr lang="en-US" dirty="0"/>
              <a:t>A SELECT clause</a:t>
            </a:r>
          </a:p>
          <a:p>
            <a:pPr lvl="1"/>
            <a:r>
              <a:rPr lang="en-US" dirty="0"/>
              <a:t>A FROM clause</a:t>
            </a:r>
          </a:p>
          <a:p>
            <a:pPr lvl="1"/>
            <a:r>
              <a:rPr lang="en-US" dirty="0"/>
              <a:t>A WHERE clause</a:t>
            </a:r>
          </a:p>
          <a:p>
            <a:pPr marL="0" indent="0">
              <a:buNone/>
            </a:pPr>
            <a:r>
              <a:rPr lang="en-US" dirty="0"/>
              <a:t>The subquery can also be nested inside an INSERT, UPDATE, or DELETE statement or inside another subquery</a:t>
            </a:r>
          </a:p>
        </p:txBody>
      </p:sp>
    </p:spTree>
    <p:extLst>
      <p:ext uri="{BB962C8B-B14F-4D97-AF65-F5344CB8AC3E}">
        <p14:creationId xmlns:p14="http://schemas.microsoft.com/office/powerpoint/2010/main" val="1529608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80321" y="2721417"/>
            <a:ext cx="6660637" cy="37873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/* AVG Function */</a:t>
            </a:r>
            <a:endParaRPr lang="en-US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/* Using AVG in Subquery */</a:t>
            </a:r>
            <a:endParaRPr lang="en-US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SalesID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Price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SalesDate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endParaRPr lang="en-US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</a:p>
          <a:p>
            <a:pPr>
              <a:lnSpc>
                <a:spcPct val="150000"/>
              </a:lnSpc>
            </a:pPr>
            <a:r>
              <a:rPr lang="en-CA" b="1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CA" b="1" dirty="0">
                <a:solidFill>
                  <a:prstClr val="black"/>
                </a:solidFill>
                <a:latin typeface="Consolas" panose="020B0609020204030204" pitchFamily="49" charset="0"/>
              </a:rPr>
              <a:t> Price </a:t>
            </a:r>
            <a:r>
              <a:rPr lang="en-CA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CA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CA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CA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CA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CA" b="1" dirty="0">
                <a:solidFill>
                  <a:prstClr val="black"/>
                </a:solidFill>
                <a:latin typeface="Consolas" panose="020B0609020204030204" pitchFamily="49" charset="0"/>
              </a:rPr>
              <a:t>Price</a:t>
            </a:r>
            <a:r>
              <a:rPr lang="en-CA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CA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Price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7997781" y="4153411"/>
            <a:ext cx="3872248" cy="92333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dirty="0">
                <a:solidFill>
                  <a:srgbClr val="222222"/>
                </a:solidFill>
                <a:latin typeface="arial" panose="020B0604020202020204" pitchFamily="34" charset="0"/>
              </a:rPr>
              <a:t>The </a:t>
            </a:r>
            <a:r>
              <a:rPr lang="en-CA" b="1" dirty="0">
                <a:solidFill>
                  <a:srgbClr val="222222"/>
                </a:solidFill>
                <a:latin typeface="arial" panose="020B0604020202020204" pitchFamily="34" charset="0"/>
              </a:rPr>
              <a:t>AVG</a:t>
            </a:r>
            <a:r>
              <a:rPr lang="en-CA" dirty="0">
                <a:solidFill>
                  <a:srgbClr val="222222"/>
                </a:solidFill>
                <a:latin typeface="arial" panose="020B0604020202020204" pitchFamily="34" charset="0"/>
              </a:rPr>
              <a:t>() </a:t>
            </a:r>
            <a:r>
              <a:rPr lang="en-CA" b="1" dirty="0">
                <a:solidFill>
                  <a:srgbClr val="222222"/>
                </a:solidFill>
                <a:latin typeface="arial" panose="020B0604020202020204" pitchFamily="34" charset="0"/>
              </a:rPr>
              <a:t>function </a:t>
            </a:r>
            <a:r>
              <a:rPr lang="en-CA" dirty="0">
                <a:solidFill>
                  <a:srgbClr val="222222"/>
                </a:solidFill>
                <a:latin typeface="arial" panose="020B0604020202020204" pitchFamily="34" charset="0"/>
              </a:rPr>
              <a:t>returns the </a:t>
            </a:r>
            <a:r>
              <a:rPr lang="en-CA" b="1" dirty="0">
                <a:solidFill>
                  <a:srgbClr val="222222"/>
                </a:solidFill>
                <a:latin typeface="arial" panose="020B0604020202020204" pitchFamily="34" charset="0"/>
              </a:rPr>
              <a:t>average</a:t>
            </a:r>
            <a:r>
              <a:rPr lang="en-CA" dirty="0">
                <a:solidFill>
                  <a:srgbClr val="222222"/>
                </a:solidFill>
                <a:latin typeface="arial" panose="020B0604020202020204" pitchFamily="34" charset="0"/>
              </a:rPr>
              <a:t> value of a numeric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0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, MIN, MAX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371228" y="2925324"/>
            <a:ext cx="6096000" cy="2031325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CA" b="1" dirty="0">
                <a:solidFill>
                  <a:srgbClr val="008000"/>
                </a:solidFill>
                <a:latin typeface="Consolas" panose="020B0609020204030204" pitchFamily="49" charset="0"/>
              </a:rPr>
              <a:t>/* Using SUM , Max, Min functions */</a:t>
            </a:r>
            <a:endParaRPr lang="en-CA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CA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'Sum'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Minimum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Maximum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Sales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321" y="2925324"/>
            <a:ext cx="5245985" cy="285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55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7" y="2381734"/>
            <a:ext cx="7884130" cy="17457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GROUP BY statement together with the aggregate functions will group the result-set by one or more columns.</a:t>
            </a:r>
          </a:p>
          <a:p>
            <a:pPr marL="0" indent="0">
              <a:buNone/>
            </a:pPr>
            <a:r>
              <a:rPr lang="en-US" dirty="0"/>
              <a:t>This increases the power of built-in functions because they can now be applied to groups of rows.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287" y="4378818"/>
            <a:ext cx="3646980" cy="17543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using Group BY */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Price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SalesDate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4284372" y="4378818"/>
            <a:ext cx="3494468" cy="17543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using Group BY */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Sales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417" y="2035341"/>
            <a:ext cx="3972479" cy="46869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56323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query to show the employee with the highest total number of sale?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4120" y="3254171"/>
            <a:ext cx="8160062" cy="24006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/* using Group BY */</a:t>
            </a:r>
            <a:endParaRPr lang="en-US" sz="20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CA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CA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CA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CA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1 </a:t>
            </a:r>
            <a:r>
              <a:rPr lang="en-CA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CA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CA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CA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Price</a:t>
            </a:r>
            <a:r>
              <a:rPr lang="en-CA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CA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CA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'Highest sale'</a:t>
            </a:r>
            <a:endParaRPr lang="en-CA" sz="20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    Sales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endParaRPr lang="en-US" sz="20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CA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CA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CA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'Highest sale'</a:t>
            </a:r>
            <a:r>
              <a:rPr lang="en-CA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CA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6" name="Curved Connector 5"/>
          <p:cNvCxnSpPr/>
          <p:nvPr/>
        </p:nvCxnSpPr>
        <p:spPr>
          <a:xfrm rot="10800000" flipV="1">
            <a:off x="4945488" y="4250028"/>
            <a:ext cx="3580327" cy="843080"/>
          </a:xfrm>
          <a:prstGeom prst="curvedConnector3">
            <a:avLst>
              <a:gd name="adj1" fmla="val 10071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02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6252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order to restrict the result set even more, we use HAVING.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0321" y="3464848"/>
            <a:ext cx="6096000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/* using Group BY and HAVING */</a:t>
            </a:r>
            <a:endParaRPr lang="en-CA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Price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Total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Sales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2000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7212169" y="2833783"/>
            <a:ext cx="4842457" cy="3365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It is possible to use WHERE instead of HAVING but an ambiguity is revealed so the standard suggests that the WHERE should be applied before the GROUP BY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In this course we will continue to use HAVING whenever we use a GROUP BY statement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05495" y="5260217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 rows must be returned</a:t>
            </a:r>
          </a:p>
        </p:txBody>
      </p:sp>
    </p:spTree>
    <p:extLst>
      <p:ext uri="{BB962C8B-B14F-4D97-AF65-F5344CB8AC3E}">
        <p14:creationId xmlns:p14="http://schemas.microsoft.com/office/powerpoint/2010/main" val="51054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346485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effectLst/>
              </a:rPr>
              <a:t>We want the </a:t>
            </a:r>
            <a:r>
              <a:rPr lang="en-CA" dirty="0" err="1">
                <a:effectLst/>
              </a:rPr>
              <a:t>AddressID</a:t>
            </a:r>
            <a:r>
              <a:rPr lang="en-CA" dirty="0">
                <a:effectLst/>
              </a:rPr>
              <a:t>, AddressLine1, AddressLine2, and City of the persons without any null values in their AddressLine2. Sort your query by city. How many are they?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4666323"/>
            <a:ext cx="7083380" cy="156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</a:rPr>
              <a:t>Select </a:t>
            </a:r>
            <a:r>
              <a:rPr lang="en-CA" sz="2400" dirty="0" err="1">
                <a:latin typeface="Times New Roman" panose="02020603050405020304" pitchFamily="18" charset="0"/>
              </a:rPr>
              <a:t>AddressID</a:t>
            </a:r>
            <a:r>
              <a:rPr lang="en-CA" sz="2400" dirty="0">
                <a:latin typeface="Times New Roman" panose="02020603050405020304" pitchFamily="18" charset="0"/>
              </a:rPr>
              <a:t>, AddressLine1, AddressLine2, City </a:t>
            </a:r>
          </a:p>
          <a:p>
            <a:r>
              <a:rPr lang="en-CA" sz="2400" dirty="0">
                <a:latin typeface="Times New Roman" panose="02020603050405020304" pitchFamily="18" charset="0"/>
              </a:rPr>
              <a:t>from </a:t>
            </a:r>
            <a:r>
              <a:rPr lang="en-CA" sz="2400" dirty="0" err="1">
                <a:latin typeface="Times New Roman" panose="02020603050405020304" pitchFamily="18" charset="0"/>
              </a:rPr>
              <a:t>Person.Address</a:t>
            </a:r>
            <a:r>
              <a:rPr lang="en-CA" sz="2400" dirty="0">
                <a:latin typeface="Times New Roman" panose="02020603050405020304" pitchFamily="18" charset="0"/>
              </a:rPr>
              <a:t> </a:t>
            </a:r>
          </a:p>
          <a:p>
            <a:r>
              <a:rPr lang="en-CA" sz="2400" dirty="0">
                <a:latin typeface="Times New Roman" panose="02020603050405020304" pitchFamily="18" charset="0"/>
              </a:rPr>
              <a:t>where AddressLine2 is not null </a:t>
            </a:r>
          </a:p>
          <a:p>
            <a:r>
              <a:rPr lang="en-CA" sz="2400" dirty="0">
                <a:latin typeface="Times New Roman" panose="02020603050405020304" pitchFamily="18" charset="0"/>
              </a:rPr>
              <a:t>order by City;</a:t>
            </a:r>
            <a:endParaRPr lang="en-CA" sz="2400" b="0" i="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12472566-7287-42B4-9981-00AE7BBAE590}"/>
              </a:ext>
            </a:extLst>
          </p:cNvPr>
          <p:cNvSpPr/>
          <p:nvPr/>
        </p:nvSpPr>
        <p:spPr>
          <a:xfrm>
            <a:off x="396240" y="3677350"/>
            <a:ext cx="4714240" cy="1346485"/>
          </a:xfrm>
          <a:prstGeom prst="diamond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AdventureWork2014 database</a:t>
            </a:r>
          </a:p>
        </p:txBody>
      </p:sp>
    </p:spTree>
    <p:extLst>
      <p:ext uri="{BB962C8B-B14F-4D97-AF65-F5344CB8AC3E}">
        <p14:creationId xmlns:p14="http://schemas.microsoft.com/office/powerpoint/2010/main" val="3319855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34" y="753228"/>
            <a:ext cx="9764445" cy="1080938"/>
          </a:xfrm>
        </p:spPr>
        <p:txBody>
          <a:bodyPr/>
          <a:lstStyle/>
          <a:p>
            <a:r>
              <a:rPr lang="en-US" dirty="0"/>
              <a:t>Combine Join, Scalar Functions and 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867" y="2125206"/>
            <a:ext cx="4252286" cy="1616820"/>
          </a:xfrm>
          <a:solidFill>
            <a:schemeClr val="accent5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We need to see the full name of the five (5) employees with highest total of the sales prices.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134119" y="4072744"/>
            <a:ext cx="7829226" cy="25853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b="1" dirty="0">
                <a:solidFill>
                  <a:srgbClr val="008000"/>
                </a:solidFill>
                <a:latin typeface="Consolas" panose="020B0609020204030204" pitchFamily="49" charset="0"/>
              </a:rPr>
              <a:t>/* using Group BY and Scalar functions and join */</a:t>
            </a:r>
            <a:endParaRPr lang="en-CA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CA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CA" b="1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CA" b="1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CA" b="1" dirty="0">
                <a:solidFill>
                  <a:prstClr val="black"/>
                </a:solidFill>
                <a:latin typeface="Consolas" panose="020B0609020204030204" pitchFamily="49" charset="0"/>
              </a:rPr>
              <a:t> 5 </a:t>
            </a:r>
            <a:r>
              <a:rPr lang="en-CA" b="1" dirty="0" err="1">
                <a:solidFill>
                  <a:prstClr val="black"/>
                </a:solidFill>
                <a:latin typeface="Consolas" panose="020B0609020204030204" pitchFamily="49" charset="0"/>
              </a:rPr>
              <a:t>First_Name</a:t>
            </a:r>
            <a:r>
              <a:rPr lang="en-CA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b="1" dirty="0" err="1">
                <a:solidFill>
                  <a:prstClr val="black"/>
                </a:solidFill>
                <a:latin typeface="Consolas" panose="020B0609020204030204" pitchFamily="49" charset="0"/>
              </a:rPr>
              <a:t>Last_Name</a:t>
            </a:r>
            <a:r>
              <a:rPr lang="en-CA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CA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CA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</a:t>
            </a:r>
            <a:r>
              <a:rPr lang="en-CA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CA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Price</a:t>
            </a:r>
            <a:r>
              <a:rPr lang="en-CA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CA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CA" b="1" dirty="0">
                <a:solidFill>
                  <a:prstClr val="black"/>
                </a:solidFill>
                <a:latin typeface="Consolas" panose="020B0609020204030204" pitchFamily="49" charset="0"/>
              </a:rPr>
              <a:t> Total</a:t>
            </a:r>
          </a:p>
          <a:p>
            <a:pPr>
              <a:lnSpc>
                <a:spcPct val="150000"/>
              </a:lnSpc>
            </a:pPr>
            <a:r>
              <a:rPr lang="en-CA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b="1" dirty="0">
                <a:solidFill>
                  <a:prstClr val="black"/>
                </a:solidFill>
                <a:latin typeface="Consolas" panose="020B0609020204030204" pitchFamily="49" charset="0"/>
              </a:rPr>
              <a:t>     Sales </a:t>
            </a:r>
            <a:r>
              <a:rPr lang="en-CA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CA" b="1" dirty="0">
                <a:solidFill>
                  <a:prstClr val="black"/>
                </a:solidFill>
                <a:latin typeface="Consolas" panose="020B0609020204030204" pitchFamily="49" charset="0"/>
              </a:rPr>
              <a:t> S </a:t>
            </a:r>
            <a:r>
              <a:rPr lang="en-CA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SalesPerson</a:t>
            </a:r>
            <a:r>
              <a:rPr lang="en-CA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CA" b="1" dirty="0">
                <a:solidFill>
                  <a:prstClr val="black"/>
                </a:solidFill>
                <a:latin typeface="Consolas" panose="020B0609020204030204" pitchFamily="49" charset="0"/>
              </a:rPr>
              <a:t> SP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SP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SP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First_Name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SP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Last_Name</a:t>
            </a:r>
            <a:endParaRPr lang="en-US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CA" b="1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CA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CA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CA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CA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</a:t>
            </a:r>
            <a:r>
              <a:rPr lang="en-CA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CA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Price</a:t>
            </a:r>
            <a:r>
              <a:rPr lang="en-CA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CA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CA" b="1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39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0226-7E7F-4BCB-8955-9DE36E50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182104"/>
          </a:xfrm>
        </p:spPr>
        <p:txBody>
          <a:bodyPr>
            <a:normAutofit/>
          </a:bodyPr>
          <a:lstStyle/>
          <a:p>
            <a:r>
              <a:rPr lang="en-US" b="1" dirty="0"/>
              <a:t>Derived Tables and Aggregate Functions</a:t>
            </a:r>
            <a:br>
              <a:rPr lang="en-US" b="1" dirty="0"/>
            </a:br>
            <a:r>
              <a:rPr lang="en-US" b="1" dirty="0"/>
              <a:t>(Sub-Query in FROM clause)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EBE71-CE21-42EF-BDF9-FDA5092A1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768696" cy="30341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en-US" b="1" dirty="0"/>
              <a:t>Use </a:t>
            </a:r>
            <a:r>
              <a:rPr lang="en-US" b="1" dirty="0" err="1"/>
              <a:t>Adventureworks</a:t>
            </a:r>
            <a:endParaRPr lang="en-US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TotalBonus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 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TerritoryID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Bonus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TotalBonus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SalesPerson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TerritoryID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3557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43DD-E7C1-422A-9191-B2CE1BFA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Subqueries in the Select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CA88B-935D-4F0D-A62B-0334762B4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4" y="2487793"/>
            <a:ext cx="7910004" cy="23949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SalesOrderID</a:t>
            </a:r>
            <a:r>
              <a:rPr lang="en-US" sz="20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LineTotal</a:t>
            </a:r>
            <a:r>
              <a:rPr lang="en-US" sz="2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(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US" sz="2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LineTotal</a:t>
            </a:r>
            <a:r>
              <a:rPr lang="en-US" sz="2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FROM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</a:t>
            </a:r>
            <a:r>
              <a:rPr lang="en-US" sz="20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SalesOrderDetail</a:t>
            </a:r>
            <a:r>
              <a:rPr lang="en-US" sz="2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AverageLineTotal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</a:t>
            </a:r>
            <a:r>
              <a:rPr lang="en-US" sz="20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SalesOrderDetail</a:t>
            </a:r>
            <a:r>
              <a:rPr lang="en-US" sz="2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8766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55" y="329899"/>
            <a:ext cx="10167624" cy="1280890"/>
          </a:xfrm>
        </p:spPr>
        <p:txBody>
          <a:bodyPr>
            <a:normAutofit/>
          </a:bodyPr>
          <a:lstStyle/>
          <a:p>
            <a:r>
              <a:rPr lang="en-US" sz="2800" b="1" dirty="0"/>
              <a:t>Restore the Subqueries database and watch the video</a:t>
            </a:r>
          </a:p>
        </p:txBody>
      </p:sp>
      <p:pic>
        <p:nvPicPr>
          <p:cNvPr id="5" name="MhVzErmTmE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69276" y="1162520"/>
            <a:ext cx="10253448" cy="57675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2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359364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effectLst/>
              </a:rPr>
              <a:t>We want the </a:t>
            </a:r>
            <a:r>
              <a:rPr lang="en-CA" dirty="0" err="1">
                <a:effectLst/>
              </a:rPr>
              <a:t>AddressID</a:t>
            </a:r>
            <a:r>
              <a:rPr lang="en-CA" dirty="0">
                <a:effectLst/>
              </a:rPr>
              <a:t>, AddressLine1, AddressLine2, and City of the </a:t>
            </a:r>
          </a:p>
          <a:p>
            <a:pPr marL="0" indent="0">
              <a:buNone/>
            </a:pPr>
            <a:r>
              <a:rPr lang="en-CA" dirty="0">
                <a:effectLst/>
              </a:rPr>
              <a:t>persons without any null values in their AddressLine2 who are living</a:t>
            </a:r>
          </a:p>
          <a:p>
            <a:pPr marL="0" indent="0">
              <a:buNone/>
            </a:pPr>
            <a:r>
              <a:rPr lang="en-CA" dirty="0">
                <a:effectLst/>
              </a:rPr>
              <a:t>in Los Angeles or Toronto.</a:t>
            </a:r>
          </a:p>
          <a:p>
            <a:pPr marL="0" indent="0">
              <a:buNone/>
            </a:pPr>
            <a:endParaRPr lang="en-CA" dirty="0">
              <a:effectLst/>
            </a:endParaRPr>
          </a:p>
          <a:p>
            <a:pPr marL="0" indent="0">
              <a:buNone/>
            </a:pPr>
            <a:endParaRPr lang="en-CA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50028" y="3849935"/>
            <a:ext cx="7765960" cy="1323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sz="2000" dirty="0">
                <a:latin typeface="Times New Roman" panose="02020603050405020304" pitchFamily="18" charset="0"/>
              </a:rPr>
              <a:t>Select </a:t>
            </a:r>
            <a:r>
              <a:rPr lang="en-CA" sz="2000" dirty="0" err="1">
                <a:latin typeface="Times New Roman" panose="02020603050405020304" pitchFamily="18" charset="0"/>
              </a:rPr>
              <a:t>AddressID</a:t>
            </a:r>
            <a:r>
              <a:rPr lang="en-CA" sz="2000" dirty="0">
                <a:latin typeface="Times New Roman" panose="02020603050405020304" pitchFamily="18" charset="0"/>
              </a:rPr>
              <a:t>, AddressLine1, AddressLine2, City </a:t>
            </a:r>
          </a:p>
          <a:p>
            <a:r>
              <a:rPr lang="en-CA" sz="2000" dirty="0">
                <a:latin typeface="Times New Roman" panose="02020603050405020304" pitchFamily="18" charset="0"/>
              </a:rPr>
              <a:t>from </a:t>
            </a:r>
            <a:r>
              <a:rPr lang="en-CA" sz="2000" dirty="0" err="1">
                <a:latin typeface="Times New Roman" panose="02020603050405020304" pitchFamily="18" charset="0"/>
              </a:rPr>
              <a:t>Person.Address</a:t>
            </a:r>
            <a:r>
              <a:rPr lang="en-CA" sz="2000" dirty="0">
                <a:latin typeface="Times New Roman" panose="02020603050405020304" pitchFamily="18" charset="0"/>
              </a:rPr>
              <a:t> </a:t>
            </a:r>
          </a:p>
          <a:p>
            <a:r>
              <a:rPr lang="en-CA" sz="2000" dirty="0">
                <a:latin typeface="Times New Roman" panose="02020603050405020304" pitchFamily="18" charset="0"/>
              </a:rPr>
              <a:t>where AddressLine2 is not null and City IN ('Los Angeles', 'Toronto') </a:t>
            </a:r>
          </a:p>
          <a:p>
            <a:r>
              <a:rPr lang="en-CA" sz="2000" dirty="0">
                <a:latin typeface="Times New Roman" panose="02020603050405020304" pitchFamily="18" charset="0"/>
              </a:rPr>
              <a:t>order by City;</a:t>
            </a:r>
            <a:endParaRPr lang="en-CA" sz="2000" b="0" i="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06832" y="5945259"/>
            <a:ext cx="327685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better to use OR instead of IN</a:t>
            </a:r>
            <a:endParaRPr lang="en-CA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8680361" y="4919730"/>
            <a:ext cx="364901" cy="10255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79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784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effectLst/>
              </a:rPr>
              <a:t>We want the  </a:t>
            </a:r>
            <a:r>
              <a:rPr lang="en-CA" dirty="0" err="1">
                <a:effectLst/>
              </a:rPr>
              <a:t>AddressID</a:t>
            </a:r>
            <a:r>
              <a:rPr lang="en-CA" dirty="0">
                <a:effectLst/>
              </a:rPr>
              <a:t>, AddressLine1, AddressLine2, and City of the </a:t>
            </a:r>
          </a:p>
          <a:p>
            <a:pPr marL="0" indent="0">
              <a:buNone/>
            </a:pPr>
            <a:r>
              <a:rPr lang="en-CA" dirty="0">
                <a:effectLst/>
              </a:rPr>
              <a:t>persons without any null values in their AddressLine2 who are living</a:t>
            </a:r>
          </a:p>
          <a:p>
            <a:pPr marL="0" indent="0">
              <a:buNone/>
            </a:pPr>
            <a:r>
              <a:rPr lang="en-CA" dirty="0">
                <a:effectLst/>
              </a:rPr>
              <a:t>in Los Angeles, Toronto, or Downey.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02299" y="4255601"/>
            <a:ext cx="7547019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</a:rPr>
              <a:t>Select </a:t>
            </a:r>
            <a:r>
              <a:rPr lang="en-CA" dirty="0" err="1">
                <a:latin typeface="Times New Roman" panose="02020603050405020304" pitchFamily="18" charset="0"/>
              </a:rPr>
              <a:t>AddressID</a:t>
            </a:r>
            <a:r>
              <a:rPr lang="en-CA" dirty="0">
                <a:latin typeface="Times New Roman" panose="02020603050405020304" pitchFamily="18" charset="0"/>
              </a:rPr>
              <a:t>, AddressLine1, AddressLine2, City </a:t>
            </a:r>
          </a:p>
          <a:p>
            <a:r>
              <a:rPr lang="en-CA" dirty="0">
                <a:latin typeface="Times New Roman" panose="02020603050405020304" pitchFamily="18" charset="0"/>
              </a:rPr>
              <a:t>from </a:t>
            </a:r>
            <a:r>
              <a:rPr lang="en-CA" dirty="0" err="1">
                <a:latin typeface="Times New Roman" panose="02020603050405020304" pitchFamily="18" charset="0"/>
              </a:rPr>
              <a:t>Person.Address</a:t>
            </a:r>
            <a:r>
              <a:rPr lang="en-CA" dirty="0">
                <a:latin typeface="Times New Roman" panose="02020603050405020304" pitchFamily="18" charset="0"/>
              </a:rPr>
              <a:t> </a:t>
            </a:r>
          </a:p>
          <a:p>
            <a:r>
              <a:rPr lang="en-CA" dirty="0">
                <a:latin typeface="Times New Roman" panose="02020603050405020304" pitchFamily="18" charset="0"/>
              </a:rPr>
              <a:t>where AddressLine2 is not null and City in ('Los </a:t>
            </a:r>
            <a:r>
              <a:rPr lang="en-CA" dirty="0" err="1">
                <a:latin typeface="Times New Roman" panose="02020603050405020304" pitchFamily="18" charset="0"/>
              </a:rPr>
              <a:t>Angeles','Toronto','Downey</a:t>
            </a:r>
            <a:r>
              <a:rPr lang="en-CA" dirty="0">
                <a:latin typeface="Times New Roman" panose="02020603050405020304" pitchFamily="18" charset="0"/>
              </a:rPr>
              <a:t>'); </a:t>
            </a:r>
            <a:endParaRPr lang="en-CA" b="0" i="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69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66417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effectLst/>
              </a:rPr>
              <a:t>A) We need all information in </a:t>
            </a:r>
            <a:r>
              <a:rPr lang="en-CA" dirty="0" err="1">
                <a:effectLst/>
              </a:rPr>
              <a:t>ProductCostHistory</a:t>
            </a:r>
            <a:r>
              <a:rPr lang="en-CA" dirty="0">
                <a:effectLst/>
              </a:rPr>
              <a:t> with the </a:t>
            </a:r>
          </a:p>
          <a:p>
            <a:pPr marL="0" indent="0">
              <a:buNone/>
            </a:pPr>
            <a:r>
              <a:rPr lang="en-CA" dirty="0" err="1">
                <a:effectLst/>
              </a:rPr>
              <a:t>StandardCost</a:t>
            </a:r>
            <a:r>
              <a:rPr lang="en-CA" dirty="0">
                <a:effectLst/>
              </a:rPr>
              <a:t> between 100 and 120 sorted by the </a:t>
            </a:r>
            <a:r>
              <a:rPr lang="en-CA" dirty="0" err="1">
                <a:effectLst/>
              </a:rPr>
              <a:t>ModifiedDate</a:t>
            </a:r>
            <a:r>
              <a:rPr lang="en-CA" dirty="0">
                <a:effectLst/>
              </a:rPr>
              <a:t>.</a:t>
            </a:r>
          </a:p>
          <a:p>
            <a:pPr marL="0" indent="0">
              <a:buNone/>
            </a:pPr>
            <a:endParaRPr lang="en-CA" dirty="0">
              <a:effectLst/>
            </a:endParaRPr>
          </a:p>
          <a:p>
            <a:pPr marL="0" indent="0">
              <a:buNone/>
            </a:pPr>
            <a:r>
              <a:rPr lang="en-CA" dirty="0">
                <a:effectLst/>
              </a:rPr>
              <a:t>B) Write a second query and show all </a:t>
            </a:r>
            <a:r>
              <a:rPr lang="en-CA" dirty="0" err="1">
                <a:effectLst/>
              </a:rPr>
              <a:t>standardcot</a:t>
            </a:r>
            <a:r>
              <a:rPr lang="en-CA" dirty="0">
                <a:effectLst/>
              </a:rPr>
              <a:t> more than 2000.</a:t>
            </a:r>
          </a:p>
          <a:p>
            <a:pPr marL="0" indent="0">
              <a:buNone/>
            </a:pPr>
            <a:r>
              <a:rPr lang="en-CA" dirty="0">
                <a:effectLst/>
              </a:rPr>
              <a:t>Execute both queries and show the results in one result’s window.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20485" y="4392492"/>
            <a:ext cx="6323526" cy="2308324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mes New Roman" panose="02020603050405020304" pitchFamily="18" charset="0"/>
              </a:rPr>
              <a:t>Query A:</a:t>
            </a:r>
          </a:p>
          <a:p>
            <a:r>
              <a:rPr lang="en-CA" b="1" dirty="0">
                <a:solidFill>
                  <a:schemeClr val="bg1"/>
                </a:solidFill>
                <a:latin typeface="Times New Roman" panose="02020603050405020304" pitchFamily="18" charset="0"/>
              </a:rPr>
              <a:t>Select * from </a:t>
            </a:r>
            <a:r>
              <a:rPr lang="en-CA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Production.ProductCostHistory</a:t>
            </a:r>
            <a:r>
              <a:rPr lang="en-CA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CA" b="1" dirty="0">
                <a:solidFill>
                  <a:schemeClr val="bg1"/>
                </a:solidFill>
                <a:latin typeface="Times New Roman" panose="02020603050405020304" pitchFamily="18" charset="0"/>
              </a:rPr>
              <a:t>where </a:t>
            </a:r>
            <a:r>
              <a:rPr lang="en-CA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StandardCost</a:t>
            </a:r>
            <a:r>
              <a:rPr lang="en-CA" b="1" dirty="0">
                <a:solidFill>
                  <a:schemeClr val="bg1"/>
                </a:solidFill>
                <a:latin typeface="Times New Roman" panose="02020603050405020304" pitchFamily="18" charset="0"/>
              </a:rPr>
              <a:t> BETWEEN 100 and 120 </a:t>
            </a:r>
          </a:p>
          <a:p>
            <a:r>
              <a:rPr lang="en-CA" b="1" dirty="0">
                <a:solidFill>
                  <a:schemeClr val="bg1"/>
                </a:solidFill>
                <a:latin typeface="Times New Roman" panose="02020603050405020304" pitchFamily="18" charset="0"/>
              </a:rPr>
              <a:t>order by </a:t>
            </a:r>
            <a:r>
              <a:rPr lang="en-CA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ModifiedDate</a:t>
            </a:r>
            <a:r>
              <a:rPr lang="en-CA" b="1" dirty="0">
                <a:solidFill>
                  <a:schemeClr val="bg1"/>
                </a:solidFill>
                <a:latin typeface="Times New Roman" panose="02020603050405020304" pitchFamily="18" charset="0"/>
              </a:rPr>
              <a:t>; </a:t>
            </a:r>
          </a:p>
          <a:p>
            <a:endParaRPr lang="en-CA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CA" b="1" dirty="0">
                <a:solidFill>
                  <a:schemeClr val="bg1"/>
                </a:solidFill>
                <a:latin typeface="Times New Roman" panose="02020603050405020304" pitchFamily="18" charset="0"/>
              </a:rPr>
              <a:t>Query B:</a:t>
            </a:r>
          </a:p>
          <a:p>
            <a:r>
              <a:rPr lang="en-CA" b="1" dirty="0">
                <a:solidFill>
                  <a:schemeClr val="bg1"/>
                </a:solidFill>
                <a:latin typeface="Times New Roman" panose="02020603050405020304" pitchFamily="18" charset="0"/>
              </a:rPr>
              <a:t>Select * from </a:t>
            </a:r>
            <a:r>
              <a:rPr lang="en-CA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Production.ProductCostHistory</a:t>
            </a:r>
            <a:r>
              <a:rPr lang="en-CA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CA" b="1" dirty="0">
                <a:solidFill>
                  <a:schemeClr val="bg1"/>
                </a:solidFill>
                <a:latin typeface="Times New Roman" panose="02020603050405020304" pitchFamily="18" charset="0"/>
              </a:rPr>
              <a:t>where </a:t>
            </a:r>
            <a:r>
              <a:rPr lang="en-CA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StandardCost</a:t>
            </a:r>
            <a:r>
              <a:rPr lang="en-CA" b="1" dirty="0">
                <a:solidFill>
                  <a:schemeClr val="bg1"/>
                </a:solidFill>
                <a:latin typeface="Times New Roman" panose="02020603050405020304" pitchFamily="18" charset="0"/>
              </a:rPr>
              <a:t> &gt; 2000;</a:t>
            </a:r>
            <a:endParaRPr lang="en-CA" b="1" i="0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12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893234" cy="1462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effectLst/>
              </a:rPr>
              <a:t>Write a T-SQL command to show 10 first </a:t>
            </a:r>
            <a:r>
              <a:rPr lang="en-CA" dirty="0" err="1">
                <a:effectLst/>
              </a:rPr>
              <a:t>BusinessEntityID</a:t>
            </a:r>
            <a:r>
              <a:rPr lang="en-CA" dirty="0">
                <a:effectLst/>
              </a:rPr>
              <a:t>, </a:t>
            </a:r>
            <a:r>
              <a:rPr lang="en-CA" dirty="0" err="1">
                <a:effectLst/>
              </a:rPr>
              <a:t>FirstName</a:t>
            </a:r>
            <a:r>
              <a:rPr lang="en-CA" dirty="0">
                <a:effectLst/>
              </a:rPr>
              <a:t>, </a:t>
            </a:r>
            <a:r>
              <a:rPr lang="en-CA" dirty="0" err="1">
                <a:effectLst/>
              </a:rPr>
              <a:t>LastName</a:t>
            </a:r>
            <a:r>
              <a:rPr lang="en-CA" dirty="0">
                <a:effectLst/>
              </a:rPr>
              <a:t>, and </a:t>
            </a:r>
            <a:r>
              <a:rPr lang="en-CA" dirty="0" err="1">
                <a:effectLst/>
              </a:rPr>
              <a:t>ModifiedDate</a:t>
            </a:r>
            <a:r>
              <a:rPr lang="en-CA" dirty="0">
                <a:effectLst/>
              </a:rPr>
              <a:t> of the persons with </a:t>
            </a:r>
            <a:r>
              <a:rPr lang="en-CA" dirty="0" err="1">
                <a:effectLst/>
              </a:rPr>
              <a:t>lastnames</a:t>
            </a:r>
            <a:r>
              <a:rPr lang="en-CA" dirty="0">
                <a:effectLst/>
              </a:rPr>
              <a:t> ending with ‘ll’ and starting with ‘Ru’ and </a:t>
            </a:r>
            <a:r>
              <a:rPr lang="en-CA" dirty="0" err="1">
                <a:effectLst/>
              </a:rPr>
              <a:t>firstname</a:t>
            </a:r>
            <a:r>
              <a:rPr lang="en-CA" dirty="0">
                <a:effectLst/>
              </a:rPr>
              <a:t> starting with ‘B’.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7735" y="3904864"/>
            <a:ext cx="9620520" cy="17543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b="1" dirty="0">
                <a:solidFill>
                  <a:srgbClr val="002060"/>
                </a:solidFill>
                <a:latin typeface="Times New Roman" panose="02020603050405020304" pitchFamily="18" charset="0"/>
              </a:rPr>
              <a:t>SELECT TOP 10  </a:t>
            </a:r>
            <a:r>
              <a:rPr lang="en-CA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BusinessEntityID</a:t>
            </a:r>
            <a:r>
              <a:rPr lang="en-CA" b="1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CA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FirstName</a:t>
            </a:r>
            <a:r>
              <a:rPr lang="en-CA" b="1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CA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LastName</a:t>
            </a:r>
            <a:r>
              <a:rPr lang="en-CA" b="1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CA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ModifiedDate</a:t>
            </a:r>
            <a:r>
              <a:rPr lang="en-CA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CA" b="1" dirty="0">
                <a:solidFill>
                  <a:srgbClr val="002060"/>
                </a:solidFill>
                <a:latin typeface="Times New Roman" panose="02020603050405020304" pitchFamily="18" charset="0"/>
              </a:rPr>
              <a:t>FROM </a:t>
            </a:r>
            <a:r>
              <a:rPr lang="en-CA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Person.Person</a:t>
            </a:r>
            <a:r>
              <a:rPr lang="en-CA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CA" b="1" dirty="0">
                <a:solidFill>
                  <a:srgbClr val="002060"/>
                </a:solidFill>
                <a:latin typeface="Times New Roman" panose="02020603050405020304" pitchFamily="18" charset="0"/>
              </a:rPr>
              <a:t>WHERE </a:t>
            </a:r>
            <a:r>
              <a:rPr lang="en-CA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LastName</a:t>
            </a:r>
            <a:r>
              <a:rPr lang="en-CA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LIKE '%</a:t>
            </a:r>
            <a:r>
              <a:rPr lang="en-CA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ll</a:t>
            </a:r>
            <a:r>
              <a:rPr lang="en-CA" b="1" dirty="0">
                <a:solidFill>
                  <a:srgbClr val="002060"/>
                </a:solidFill>
                <a:latin typeface="Times New Roman" panose="02020603050405020304" pitchFamily="18" charset="0"/>
              </a:rPr>
              <a:t>' AND </a:t>
            </a:r>
            <a:r>
              <a:rPr lang="en-CA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LastName</a:t>
            </a:r>
            <a:r>
              <a:rPr lang="en-CA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LIKE 'Ru%' and </a:t>
            </a:r>
            <a:r>
              <a:rPr lang="en-CA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FirstName</a:t>
            </a:r>
            <a:r>
              <a:rPr lang="en-CA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LIKE 'B%';</a:t>
            </a:r>
            <a:endParaRPr lang="en-CA" b="1" i="0" dirty="0">
              <a:solidFill>
                <a:srgbClr val="00206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5937161"/>
            <a:ext cx="434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it possible to write the query simpler?</a:t>
            </a:r>
          </a:p>
        </p:txBody>
      </p:sp>
    </p:spTree>
    <p:extLst>
      <p:ext uri="{BB962C8B-B14F-4D97-AF65-F5344CB8AC3E}">
        <p14:creationId xmlns:p14="http://schemas.microsoft.com/office/powerpoint/2010/main" val="200149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72028" cy="1359364"/>
          </a:xfrm>
        </p:spPr>
        <p:txBody>
          <a:bodyPr>
            <a:normAutofit/>
          </a:bodyPr>
          <a:lstStyle/>
          <a:p>
            <a:r>
              <a:rPr lang="en-CA" dirty="0">
                <a:effectLst/>
              </a:rPr>
              <a:t>Write a T-SQL command to show 10 first </a:t>
            </a:r>
            <a:r>
              <a:rPr lang="en-CA" dirty="0" err="1">
                <a:effectLst/>
              </a:rPr>
              <a:t>BusinessEntityID</a:t>
            </a:r>
            <a:r>
              <a:rPr lang="en-CA" dirty="0">
                <a:effectLst/>
              </a:rPr>
              <a:t>, </a:t>
            </a:r>
            <a:r>
              <a:rPr lang="en-CA" dirty="0" err="1">
                <a:effectLst/>
              </a:rPr>
              <a:t>FirstName</a:t>
            </a:r>
            <a:r>
              <a:rPr lang="en-CA" dirty="0">
                <a:effectLst/>
              </a:rPr>
              <a:t>, </a:t>
            </a:r>
            <a:r>
              <a:rPr lang="en-CA" dirty="0" err="1">
                <a:effectLst/>
              </a:rPr>
              <a:t>LastName</a:t>
            </a:r>
            <a:r>
              <a:rPr lang="en-CA" dirty="0">
                <a:effectLst/>
              </a:rPr>
              <a:t>, and </a:t>
            </a:r>
            <a:r>
              <a:rPr lang="en-CA" dirty="0" err="1">
                <a:effectLst/>
              </a:rPr>
              <a:t>ModifiedDate</a:t>
            </a:r>
            <a:r>
              <a:rPr lang="en-CA" dirty="0">
                <a:effectLst/>
              </a:rPr>
              <a:t> of the persons with </a:t>
            </a:r>
            <a:r>
              <a:rPr lang="en-CA" dirty="0" err="1">
                <a:effectLst/>
              </a:rPr>
              <a:t>lastnames</a:t>
            </a:r>
            <a:r>
              <a:rPr lang="en-CA" dirty="0">
                <a:effectLst/>
              </a:rPr>
              <a:t>  ending with ‘</a:t>
            </a:r>
          </a:p>
          <a:p>
            <a:r>
              <a:rPr lang="en-CA" dirty="0" err="1">
                <a:effectLst/>
              </a:rPr>
              <a:t>ll</a:t>
            </a:r>
            <a:r>
              <a:rPr lang="en-CA" dirty="0">
                <a:effectLst/>
              </a:rPr>
              <a:t>’ and </a:t>
            </a:r>
            <a:r>
              <a:rPr lang="en-CA" dirty="0" err="1">
                <a:effectLst/>
              </a:rPr>
              <a:t>Firstname</a:t>
            </a:r>
            <a:r>
              <a:rPr lang="en-CA" dirty="0">
                <a:effectLst/>
              </a:rPr>
              <a:t> with exactly three characters.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9567" y="4032907"/>
            <a:ext cx="8100811" cy="156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en-CA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SELECT TOP 10 </a:t>
            </a:r>
            <a:r>
              <a:rPr lang="en-CA" sz="24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BusinessEntityID</a:t>
            </a:r>
            <a:r>
              <a:rPr lang="en-CA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</a:p>
          <a:p>
            <a:r>
              <a:rPr lang="en-CA" sz="24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FirstName</a:t>
            </a:r>
            <a:r>
              <a:rPr lang="en-CA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CA" sz="24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LastName</a:t>
            </a:r>
            <a:r>
              <a:rPr lang="en-CA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CA" sz="24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ModifiedDate</a:t>
            </a:r>
            <a:r>
              <a:rPr lang="en-CA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CA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FROM </a:t>
            </a:r>
            <a:r>
              <a:rPr lang="en-CA" sz="24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Person.Person</a:t>
            </a:r>
            <a:r>
              <a:rPr lang="en-CA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CA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WHERE </a:t>
            </a:r>
            <a:r>
              <a:rPr lang="en-CA" sz="24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LastName</a:t>
            </a:r>
            <a:r>
              <a:rPr lang="en-CA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LIKE '%</a:t>
            </a:r>
            <a:r>
              <a:rPr lang="en-CA" sz="24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ll</a:t>
            </a:r>
            <a:r>
              <a:rPr lang="en-CA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' AND LEN(</a:t>
            </a:r>
            <a:r>
              <a:rPr lang="en-CA" sz="24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FirstName</a:t>
            </a:r>
            <a:r>
              <a:rPr lang="en-CA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) = 3;</a:t>
            </a:r>
            <a:endParaRPr lang="en-CA" sz="2400" b="0" i="0" dirty="0">
              <a:solidFill>
                <a:srgbClr val="00206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9567" y="6246253"/>
            <a:ext cx="802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not talked about LEN function yet. How we could write this query?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023538" y="5602567"/>
            <a:ext cx="90152" cy="6694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72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532" y="2079295"/>
            <a:ext cx="11088936" cy="1629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effectLst/>
              </a:rPr>
              <a:t>Write a T-SQL command to show 10 first </a:t>
            </a:r>
            <a:r>
              <a:rPr lang="en-CA" sz="2000" dirty="0" err="1">
                <a:effectLst/>
              </a:rPr>
              <a:t>BusinessEntityID</a:t>
            </a:r>
            <a:r>
              <a:rPr lang="en-CA" sz="2000" dirty="0">
                <a:effectLst/>
              </a:rPr>
              <a:t>, FirstName, </a:t>
            </a:r>
            <a:r>
              <a:rPr lang="en-CA" sz="2000" dirty="0" err="1">
                <a:effectLst/>
              </a:rPr>
              <a:t>LastName</a:t>
            </a:r>
            <a:r>
              <a:rPr lang="en-CA" sz="2000" dirty="0">
                <a:effectLst/>
              </a:rPr>
              <a:t>, </a:t>
            </a:r>
            <a:r>
              <a:rPr lang="en-CA" sz="2000" dirty="0" err="1">
                <a:effectLst/>
              </a:rPr>
              <a:t>ModifiedDate</a:t>
            </a:r>
            <a:r>
              <a:rPr lang="en-CA" sz="2000" dirty="0">
                <a:effectLst/>
              </a:rPr>
              <a:t>, Today’s date As ‘Today’, and Total days past from the modified date till current date (change the column name to ‘Days Past’) of the persons with </a:t>
            </a:r>
            <a:r>
              <a:rPr lang="en-CA" sz="2000" dirty="0" err="1">
                <a:effectLst/>
              </a:rPr>
              <a:t>lastnames</a:t>
            </a:r>
            <a:r>
              <a:rPr lang="en-CA" sz="2000" dirty="0">
                <a:effectLst/>
              </a:rPr>
              <a:t> ending with ‘ll’ and </a:t>
            </a:r>
            <a:r>
              <a:rPr lang="en-CA" sz="2000" dirty="0" err="1">
                <a:effectLst/>
              </a:rPr>
              <a:t>Firstname</a:t>
            </a:r>
            <a:r>
              <a:rPr lang="en-CA" sz="2000" dirty="0">
                <a:effectLst/>
              </a:rPr>
              <a:t> with exactly three characters. *You have to use scalar functions such as </a:t>
            </a:r>
            <a:r>
              <a:rPr lang="en-CA" sz="2000" dirty="0" err="1">
                <a:effectLst/>
              </a:rPr>
              <a:t>Getdate</a:t>
            </a:r>
            <a:r>
              <a:rPr lang="en-CA" sz="2000" dirty="0">
                <a:effectLst/>
              </a:rPr>
              <a:t>() and Cast().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51532" y="3366529"/>
            <a:ext cx="7961403" cy="175432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SELECT TOP 10  </a:t>
            </a:r>
            <a:r>
              <a:rPr lang="en-US" dirty="0" err="1">
                <a:latin typeface="Times New Roman" panose="02020603050405020304" pitchFamily="18" charset="0"/>
              </a:rPr>
              <a:t>BusinessEntityID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</a:rPr>
              <a:t>FirstName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</a:rPr>
              <a:t>LastName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</a:p>
          <a:p>
            <a:r>
              <a:rPr lang="en-US" dirty="0">
                <a:latin typeface="Times New Roman" panose="02020603050405020304" pitchFamily="18" charset="0"/>
              </a:rPr>
              <a:t>CONVERT(VARCHAR,CAST(Mod </a:t>
            </a:r>
            <a:r>
              <a:rPr lang="en-US" dirty="0" err="1">
                <a:latin typeface="Times New Roman" panose="02020603050405020304" pitchFamily="18" charset="0"/>
              </a:rPr>
              <a:t>ifiedDate</a:t>
            </a:r>
            <a:r>
              <a:rPr lang="en-US" dirty="0">
                <a:latin typeface="Times New Roman" panose="02020603050405020304" pitchFamily="18" charset="0"/>
              </a:rPr>
              <a:t> AS DATE), 103) AS </a:t>
            </a:r>
            <a:r>
              <a:rPr lang="en-US" dirty="0" err="1">
                <a:latin typeface="Times New Roman" panose="02020603050405020304" pitchFamily="18" charset="0"/>
              </a:rPr>
              <a:t>ModifiedDate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</a:p>
          <a:p>
            <a:r>
              <a:rPr lang="en-US" dirty="0">
                <a:latin typeface="Times New Roman" panose="02020603050405020304" pitchFamily="18" charset="0"/>
              </a:rPr>
              <a:t>CONVERT(VARCHAR,CAST(GETDATE() AS DATE), 103) AS 'Today', </a:t>
            </a:r>
          </a:p>
          <a:p>
            <a:r>
              <a:rPr lang="en-US" dirty="0">
                <a:latin typeface="Times New Roman" panose="02020603050405020304" pitchFamily="18" charset="0"/>
              </a:rPr>
              <a:t>DATEDIFF(MONTH, </a:t>
            </a:r>
            <a:r>
              <a:rPr lang="en-US" dirty="0" err="1">
                <a:latin typeface="Times New Roman" panose="02020603050405020304" pitchFamily="18" charset="0"/>
              </a:rPr>
              <a:t>ModifiedDate</a:t>
            </a:r>
            <a:r>
              <a:rPr lang="en-US" dirty="0">
                <a:latin typeface="Times New Roman" panose="02020603050405020304" pitchFamily="18" charset="0"/>
              </a:rPr>
              <a:t>, GETDATE()) AS 'Days Past' </a:t>
            </a:r>
          </a:p>
          <a:p>
            <a:r>
              <a:rPr lang="en-US" dirty="0">
                <a:latin typeface="Times New Roman" panose="02020603050405020304" pitchFamily="18" charset="0"/>
              </a:rPr>
              <a:t>FROM </a:t>
            </a:r>
            <a:r>
              <a:rPr lang="en-US" dirty="0" err="1">
                <a:latin typeface="Times New Roman" panose="02020603050405020304" pitchFamily="18" charset="0"/>
              </a:rPr>
              <a:t>Person.Person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</a:rPr>
              <a:t>WHERE </a:t>
            </a:r>
            <a:r>
              <a:rPr lang="en-US" dirty="0" err="1">
                <a:latin typeface="Times New Roman" panose="02020603050405020304" pitchFamily="18" charset="0"/>
              </a:rPr>
              <a:t>LastName</a:t>
            </a:r>
            <a:r>
              <a:rPr lang="en-US" dirty="0">
                <a:latin typeface="Times New Roman" panose="02020603050405020304" pitchFamily="18" charset="0"/>
              </a:rPr>
              <a:t> LIKE '%</a:t>
            </a:r>
            <a:r>
              <a:rPr lang="en-US" dirty="0" err="1">
                <a:latin typeface="Times New Roman" panose="02020603050405020304" pitchFamily="18" charset="0"/>
              </a:rPr>
              <a:t>ll</a:t>
            </a:r>
            <a:r>
              <a:rPr lang="en-US" dirty="0">
                <a:latin typeface="Times New Roman" panose="02020603050405020304" pitchFamily="18" charset="0"/>
              </a:rPr>
              <a:t>' AND LEN(</a:t>
            </a:r>
            <a:r>
              <a:rPr lang="en-US" dirty="0" err="1">
                <a:latin typeface="Times New Roman" panose="02020603050405020304" pitchFamily="18" charset="0"/>
              </a:rPr>
              <a:t>FirstName</a:t>
            </a:r>
            <a:r>
              <a:rPr lang="en-US" dirty="0">
                <a:latin typeface="Times New Roman" panose="02020603050405020304" pitchFamily="18" charset="0"/>
              </a:rPr>
              <a:t>) &lt; 4</a:t>
            </a:r>
            <a:endParaRPr lang="en-US" b="0" i="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7278" y="5213247"/>
            <a:ext cx="8575071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SELECT TOP 1000 [</a:t>
            </a:r>
            <a:r>
              <a:rPr lang="en-US" dirty="0" err="1"/>
              <a:t>BusinessEntityID</a:t>
            </a:r>
            <a:r>
              <a:rPr lang="en-US" dirty="0"/>
              <a:t>], [</a:t>
            </a:r>
            <a:r>
              <a:rPr lang="en-US" dirty="0" err="1"/>
              <a:t>FirstName</a:t>
            </a:r>
            <a:r>
              <a:rPr lang="en-US" dirty="0"/>
              <a:t>] ,[</a:t>
            </a:r>
            <a:r>
              <a:rPr lang="en-US" dirty="0" err="1"/>
              <a:t>LastName</a:t>
            </a:r>
            <a:r>
              <a:rPr lang="en-US" dirty="0"/>
              <a:t>] ,[</a:t>
            </a:r>
            <a:r>
              <a:rPr lang="en-US" dirty="0" err="1"/>
              <a:t>ModifiedDate</a:t>
            </a:r>
            <a:r>
              <a:rPr lang="en-US" dirty="0"/>
              <a:t>] </a:t>
            </a:r>
          </a:p>
          <a:p>
            <a:r>
              <a:rPr lang="en-US" dirty="0"/>
              <a:t>	  ,GETDATE() As Today</a:t>
            </a:r>
          </a:p>
          <a:p>
            <a:r>
              <a:rPr lang="en-US" dirty="0"/>
              <a:t>	  ,CAST(GETDATE() - </a:t>
            </a:r>
            <a:r>
              <a:rPr lang="en-US" dirty="0" err="1"/>
              <a:t>ModifiedDate</a:t>
            </a:r>
            <a:r>
              <a:rPr lang="en-US" dirty="0"/>
              <a:t> as </a:t>
            </a:r>
            <a:r>
              <a:rPr lang="en-US" dirty="0" err="1"/>
              <a:t>int</a:t>
            </a:r>
            <a:r>
              <a:rPr lang="en-US" dirty="0"/>
              <a:t>) As </a:t>
            </a:r>
            <a:r>
              <a:rPr lang="en-US" dirty="0" err="1"/>
              <a:t>DaysAgo</a:t>
            </a:r>
            <a:endParaRPr lang="en-US" dirty="0"/>
          </a:p>
          <a:p>
            <a:r>
              <a:rPr lang="en-US" dirty="0"/>
              <a:t>FROM [AdventureWorks2014].[Person].[Person]</a:t>
            </a:r>
          </a:p>
          <a:p>
            <a:r>
              <a:rPr lang="en-US" dirty="0"/>
              <a:t>WHERE </a:t>
            </a:r>
            <a:r>
              <a:rPr lang="en-US" dirty="0" err="1"/>
              <a:t>LastName</a:t>
            </a:r>
            <a:r>
              <a:rPr lang="en-US" dirty="0"/>
              <a:t> like '</a:t>
            </a:r>
            <a:r>
              <a:rPr lang="en-US" dirty="0" err="1"/>
              <a:t>Ru%ll</a:t>
            </a:r>
            <a:r>
              <a:rPr lang="en-US" dirty="0"/>
              <a:t>' and </a:t>
            </a:r>
            <a:r>
              <a:rPr lang="en-US" dirty="0" err="1"/>
              <a:t>FirstName</a:t>
            </a:r>
            <a:r>
              <a:rPr lang="en-US" dirty="0"/>
              <a:t> like '___';</a:t>
            </a:r>
          </a:p>
        </p:txBody>
      </p:sp>
      <p:sp>
        <p:nvSpPr>
          <p:cNvPr id="6" name="Bent Arrow 5"/>
          <p:cNvSpPr/>
          <p:nvPr/>
        </p:nvSpPr>
        <p:spPr>
          <a:xfrm rot="5400000">
            <a:off x="8568516" y="4122858"/>
            <a:ext cx="1034808" cy="1145970"/>
          </a:xfrm>
          <a:prstGeom prst="bentArrow">
            <a:avLst>
              <a:gd name="adj1" fmla="val 22267"/>
              <a:gd name="adj2" fmla="val 22267"/>
              <a:gd name="adj3" fmla="val 25000"/>
              <a:gd name="adj4" fmla="val 43750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0879" y="428031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Simpler Query</a:t>
            </a:r>
          </a:p>
        </p:txBody>
      </p:sp>
    </p:spTree>
    <p:extLst>
      <p:ext uri="{BB962C8B-B14F-4D97-AF65-F5344CB8AC3E}">
        <p14:creationId xmlns:p14="http://schemas.microsoft.com/office/powerpoint/2010/main" val="4143330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82326"/>
            <a:ext cx="9613861" cy="5222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the next commands we are going to use ‘</a:t>
            </a:r>
            <a:r>
              <a:rPr lang="en-US" b="1" dirty="0">
                <a:solidFill>
                  <a:schemeClr val="bg1"/>
                </a:solidFill>
              </a:rPr>
              <a:t>subquery</a:t>
            </a:r>
            <a:r>
              <a:rPr lang="en-US" dirty="0"/>
              <a:t>’ database.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680321" y="2704563"/>
            <a:ext cx="5115172" cy="36933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/****** To see the tables data ******/</a:t>
            </a:r>
            <a:endParaRPr lang="en-CA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/****** Same Query ******/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Price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SalesDate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40957" y="3430760"/>
            <a:ext cx="3078051" cy="21894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take a look at all rows  in the sales table.</a:t>
            </a:r>
          </a:p>
        </p:txBody>
      </p:sp>
    </p:spTree>
    <p:extLst>
      <p:ext uri="{BB962C8B-B14F-4D97-AF65-F5344CB8AC3E}">
        <p14:creationId xmlns:p14="http://schemas.microsoft.com/office/powerpoint/2010/main" val="1085508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76FE3C323531449863BF78B071DC50" ma:contentTypeVersion="5" ma:contentTypeDescription="Create a new document." ma:contentTypeScope="" ma:versionID="5e7d5c6cf733d1dd8106922e60c73437">
  <xsd:schema xmlns:xsd="http://www.w3.org/2001/XMLSchema" xmlns:xs="http://www.w3.org/2001/XMLSchema" xmlns:p="http://schemas.microsoft.com/office/2006/metadata/properties" xmlns:ns2="a090d9f8-4da9-4a3b-8109-43da49e9b3d9" targetNamespace="http://schemas.microsoft.com/office/2006/metadata/properties" ma:root="true" ma:fieldsID="00768f1a65462b4804e6dff8e78876c4" ns2:_="">
    <xsd:import namespace="a090d9f8-4da9-4a3b-8109-43da49e9b3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0d9f8-4da9-4a3b-8109-43da49e9b3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C7FE9A-2A9F-473B-968C-BEF2EEF56B02}"/>
</file>

<file path=customXml/itemProps2.xml><?xml version="1.0" encoding="utf-8"?>
<ds:datastoreItem xmlns:ds="http://schemas.openxmlformats.org/officeDocument/2006/customXml" ds:itemID="{1FA51088-3F80-4449-87EB-F73842B8C473}"/>
</file>

<file path=customXml/itemProps3.xml><?xml version="1.0" encoding="utf-8"?>
<ds:datastoreItem xmlns:ds="http://schemas.openxmlformats.org/officeDocument/2006/customXml" ds:itemID="{F1CB3DCB-C6F9-4D44-91A5-5781229343E6}"/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722</TotalTime>
  <Words>1442</Words>
  <Application>Microsoft Office PowerPoint</Application>
  <PresentationFormat>Widescreen</PresentationFormat>
  <Paragraphs>198</Paragraphs>
  <Slides>23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</vt:lpstr>
      <vt:lpstr>Consolas</vt:lpstr>
      <vt:lpstr>Times New Roman</vt:lpstr>
      <vt:lpstr>Trebuchet MS</vt:lpstr>
      <vt:lpstr>Berlin</vt:lpstr>
      <vt:lpstr>Week 5 – Part2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DISTINCT</vt:lpstr>
      <vt:lpstr>DISTINCT</vt:lpstr>
      <vt:lpstr>COUNT function</vt:lpstr>
      <vt:lpstr>USING COUNT and DISTICT as subquery</vt:lpstr>
      <vt:lpstr>Executing a subquery</vt:lpstr>
      <vt:lpstr>Subquery definitions</vt:lpstr>
      <vt:lpstr>AVG function</vt:lpstr>
      <vt:lpstr>SUM , MIN, MAX functions</vt:lpstr>
      <vt:lpstr>Grouping</vt:lpstr>
      <vt:lpstr>Student Exercise</vt:lpstr>
      <vt:lpstr>HAVING</vt:lpstr>
      <vt:lpstr>Combine Join, Scalar Functions and GROUP BY</vt:lpstr>
      <vt:lpstr>Derived Tables and Aggregate Functions (Sub-Query in FROM clause)</vt:lpstr>
      <vt:lpstr>Using Subqueries in the Select Statement</vt:lpstr>
      <vt:lpstr>Restore the Subqueries database and watch the 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– Part2</dc:title>
  <dc:creator>Maziar</dc:creator>
  <cp:lastModifiedBy>Maziar Shajari</cp:lastModifiedBy>
  <cp:revision>63</cp:revision>
  <dcterms:created xsi:type="dcterms:W3CDTF">2018-10-03T14:40:11Z</dcterms:created>
  <dcterms:modified xsi:type="dcterms:W3CDTF">2020-10-15T17:10:12Z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0x0101006776FE3C323531449863BF78B071DC50</vt:lpwstr>
  </property>
</Properties>
</file>