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2" r:id="rId6"/>
    <p:sldId id="265" r:id="rId7"/>
    <p:sldId id="273" r:id="rId8"/>
    <p:sldId id="274" r:id="rId9"/>
    <p:sldId id="264" r:id="rId10"/>
    <p:sldId id="26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ar Shajari" userId="7c79074d-63fa-4639-a0a2-4ca26fc94ab0" providerId="ADAL" clId="{E5C5BE86-C522-4817-B382-B4B5E01C44ED}"/>
    <pc:docChg chg="modSld">
      <pc:chgData name="Maziar Shajari" userId="7c79074d-63fa-4639-a0a2-4ca26fc94ab0" providerId="ADAL" clId="{E5C5BE86-C522-4817-B382-B4B5E01C44ED}" dt="2020-02-05T15:36:28.010" v="49" actId="13926"/>
      <pc:docMkLst>
        <pc:docMk/>
      </pc:docMkLst>
      <pc:sldChg chg="modSp">
        <pc:chgData name="Maziar Shajari" userId="7c79074d-63fa-4639-a0a2-4ca26fc94ab0" providerId="ADAL" clId="{E5C5BE86-C522-4817-B382-B4B5E01C44ED}" dt="2020-02-05T15:36:28.010" v="49" actId="13926"/>
        <pc:sldMkLst>
          <pc:docMk/>
          <pc:sldMk cId="2378379680" sldId="264"/>
        </pc:sldMkLst>
        <pc:spChg chg="mod">
          <ac:chgData name="Maziar Shajari" userId="7c79074d-63fa-4639-a0a2-4ca26fc94ab0" providerId="ADAL" clId="{E5C5BE86-C522-4817-B382-B4B5E01C44ED}" dt="2020-02-05T15:36:28.010" v="49" actId="13926"/>
          <ac:spMkLst>
            <pc:docMk/>
            <pc:sldMk cId="2378379680" sldId="264"/>
            <ac:spMk id="4" creationId="{43D3519A-3D4F-448D-9CD4-14BBBE882F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XB5b-7HJHk" TargetMode="External"/><Relationship Id="rId4" Type="http://schemas.openxmlformats.org/officeDocument/2006/relationships/hyperlink" Target="https://www.youtube.com/watch?v=ZXB5b-7HJH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Table Expression (CTE)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r>
              <a:rPr lang="en-US" dirty="0"/>
              <a:t>Maziar Shajari – Summer 2019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2133600"/>
            <a:ext cx="10287000" cy="129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CTE</a:t>
            </a:r>
            <a:r>
              <a:rPr lang="en-US" dirty="0"/>
              <a:t> was introduced in </a:t>
            </a:r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SQL Server 2005</a:t>
            </a:r>
            <a:r>
              <a:rPr lang="en-US" dirty="0"/>
              <a:t>, the </a:t>
            </a:r>
            <a:r>
              <a:rPr lang="en-US" b="1" dirty="0"/>
              <a:t>common table expression</a:t>
            </a:r>
            <a:r>
              <a:rPr lang="en-US" dirty="0"/>
              <a:t> (</a:t>
            </a:r>
            <a:r>
              <a:rPr lang="en-US" b="1" dirty="0"/>
              <a:t>CTE</a:t>
            </a:r>
            <a:r>
              <a:rPr lang="en-US" dirty="0"/>
              <a:t>) is a temporary named result set that you can reference within a SELECT, INSERT, UPDATE, or DELETE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0BD7CD-CF4A-40E7-A7E5-5688A1495D33}"/>
              </a:ext>
            </a:extLst>
          </p:cNvPr>
          <p:cNvSpPr/>
          <p:nvPr/>
        </p:nvSpPr>
        <p:spPr>
          <a:xfrm>
            <a:off x="1446212" y="3810000"/>
            <a:ext cx="8001000" cy="147732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[ WITH &lt;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common_table_expression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&gt; [ ,...n ] ] </a:t>
            </a: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common_table_expression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&gt;::=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expression_name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[ (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column_name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[ ,...n ] ) ] </a:t>
            </a: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AS (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CTE_query_definition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45A4-7468-4065-B348-C1B8D4576D96}"/>
              </a:ext>
            </a:extLst>
          </p:cNvPr>
          <p:cNvSpPr/>
          <p:nvPr/>
        </p:nvSpPr>
        <p:spPr>
          <a:xfrm>
            <a:off x="1318118" y="1674674"/>
            <a:ext cx="8878517" cy="175432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[ WITH &lt;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common_table_expression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&gt; [ ,...n ] ]</a:t>
            </a: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common_table_expression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&gt;::=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expression_name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[ (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column_name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[ ,...n ] ) ] </a:t>
            </a: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AS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CTE_query_definition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68481-4F39-4BC0-A09D-BC2978F321EB}"/>
              </a:ext>
            </a:extLst>
          </p:cNvPr>
          <p:cNvSpPr/>
          <p:nvPr/>
        </p:nvSpPr>
        <p:spPr>
          <a:xfrm>
            <a:off x="1318118" y="3962400"/>
            <a:ext cx="10567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Description</a:t>
            </a:r>
          </a:p>
          <a:p>
            <a:r>
              <a:rPr lang="en-US" dirty="0"/>
              <a:t>•	A common table expression (CTE) is an expression (usually a SELECT statement) that creates one or more temporary tables that can be used by the following query.</a:t>
            </a:r>
          </a:p>
          <a:p>
            <a:r>
              <a:rPr lang="en-US" dirty="0"/>
              <a:t>•	To use a CTE with a query, you code the WITH keyword followed by the definition of the CTE. Then, immediately after the CTE, you code the statement that uses it.</a:t>
            </a:r>
          </a:p>
          <a:p>
            <a:r>
              <a:rPr lang="en-US" dirty="0"/>
              <a:t>•	To code multiple CTEs, separate them with commas. Then, each CTE can refer to itself and any previously defined CTEs in the same WITH clause.</a:t>
            </a:r>
          </a:p>
          <a:p>
            <a:r>
              <a:rPr lang="en-US" dirty="0"/>
              <a:t>•	You can use CTEs with SELECT, INSERT, UPDATE, and DELETE statements.</a:t>
            </a:r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5A35-C978-42DB-BD7D-EFE7DF8B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438D8-4A63-4E4D-BA3B-B272F90C5ED0}"/>
              </a:ext>
            </a:extLst>
          </p:cNvPr>
          <p:cNvSpPr/>
          <p:nvPr/>
        </p:nvSpPr>
        <p:spPr>
          <a:xfrm>
            <a:off x="1293813" y="2133600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AdventureWorks201</a:t>
            </a:r>
            <a:r>
              <a:rPr lang="fa-I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Employee_CTE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NationalIDNumber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Title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Employee_CTE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EB5B7D-6D24-4598-A37A-EA10D6F04E26}"/>
              </a:ext>
            </a:extLst>
          </p:cNvPr>
          <p:cNvCxnSpPr/>
          <p:nvPr/>
        </p:nvCxnSpPr>
        <p:spPr>
          <a:xfrm>
            <a:off x="5408612" y="35814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E3C168-DB66-4114-8DD5-2D9967F10DD4}"/>
              </a:ext>
            </a:extLst>
          </p:cNvPr>
          <p:cNvCxnSpPr/>
          <p:nvPr/>
        </p:nvCxnSpPr>
        <p:spPr>
          <a:xfrm>
            <a:off x="6323012" y="35814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FD0A8B-1775-4E5B-B2BF-693E12C8E39E}"/>
              </a:ext>
            </a:extLst>
          </p:cNvPr>
          <p:cNvSpPr/>
          <p:nvPr/>
        </p:nvSpPr>
        <p:spPr>
          <a:xfrm>
            <a:off x="6551612" y="4751773"/>
            <a:ext cx="4935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24242"/>
                </a:solidFill>
                <a:latin typeface="Open Sans"/>
              </a:rPr>
              <a:t>The result and columns are named differently.  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31E927-255B-49C5-AA31-B2FA3A35F77E}"/>
              </a:ext>
            </a:extLst>
          </p:cNvPr>
          <p:cNvSpPr/>
          <p:nvPr/>
        </p:nvSpPr>
        <p:spPr>
          <a:xfrm>
            <a:off x="7694612" y="1828800"/>
            <a:ext cx="2895600" cy="20574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Open Sans"/>
              </a:rPr>
              <a:t>In this way a CTE acts like a VIEW</a:t>
            </a:r>
          </a:p>
          <a:p>
            <a:pPr algn="ctr"/>
            <a:endParaRPr lang="en-US" sz="2400" b="1" dirty="0">
              <a:solidFill>
                <a:srgbClr val="FFFF00"/>
              </a:solidFill>
              <a:latin typeface="Open Sans"/>
            </a:endParaRPr>
          </a:p>
          <a:p>
            <a:pPr algn="ctr"/>
            <a:r>
              <a:rPr lang="en-US" sz="1200" b="1" dirty="0">
                <a:solidFill>
                  <a:srgbClr val="FFFF00"/>
                </a:solidFill>
                <a:latin typeface="Open Sans"/>
              </a:rPr>
              <a:t>We will talk about the </a:t>
            </a:r>
            <a:r>
              <a:rPr lang="en-US" sz="1200" b="1" dirty="0">
                <a:solidFill>
                  <a:schemeClr val="tx2"/>
                </a:solidFill>
                <a:latin typeface="Open Sans"/>
              </a:rPr>
              <a:t>VIEWS</a:t>
            </a:r>
            <a:r>
              <a:rPr lang="en-US" sz="1200" b="1" dirty="0">
                <a:solidFill>
                  <a:srgbClr val="FFFF00"/>
                </a:solidFill>
                <a:latin typeface="Open Sans"/>
              </a:rPr>
              <a:t> later.</a:t>
            </a:r>
            <a:endParaRPr lang="en-US" sz="2400" b="1" dirty="0">
              <a:solidFill>
                <a:srgbClr val="FFFF00"/>
              </a:solidFill>
              <a:latin typeface="Open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D52A8-600A-495B-8445-7A11D50DCAA5}"/>
              </a:ext>
            </a:extLst>
          </p:cNvPr>
          <p:cNvSpPr/>
          <p:nvPr/>
        </p:nvSpPr>
        <p:spPr>
          <a:xfrm>
            <a:off x="1293813" y="643651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(290 rows affected)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8B7C-0361-473E-990D-ECECE1BF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762000"/>
          </a:xfrm>
        </p:spPr>
        <p:txBody>
          <a:bodyPr/>
          <a:lstStyle/>
          <a:p>
            <a:r>
              <a:rPr lang="en-US" b="1" dirty="0"/>
              <a:t>Creating a simple common table expression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E7246-7D88-4FB3-907A-215EA5450D59}"/>
              </a:ext>
            </a:extLst>
          </p:cNvPr>
          <p:cNvSpPr/>
          <p:nvPr/>
        </p:nvSpPr>
        <p:spPr>
          <a:xfrm>
            <a:off x="1293813" y="1473693"/>
            <a:ext cx="109712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Define the CTE expression name and column list. 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Sales_CTE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SalesYear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Define the CTE query.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Define the outer query referencing the CTE name.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Sales_CTE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SalesYear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SalesYear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511"/>
            <a:ext cx="9601200" cy="685800"/>
          </a:xfrm>
        </p:spPr>
        <p:txBody>
          <a:bodyPr/>
          <a:lstStyle/>
          <a:p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CTEs and a query that uses them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519A-3D4F-448D-9CD4-14BBBE882F87}"/>
              </a:ext>
            </a:extLst>
          </p:cNvPr>
          <p:cNvSpPr/>
          <p:nvPr/>
        </p:nvSpPr>
        <p:spPr>
          <a:xfrm>
            <a:off x="1293812" y="636180"/>
            <a:ext cx="10287000" cy="6186309"/>
          </a:xfrm>
          <a:prstGeom prst="rect">
            <a:avLst/>
          </a:prstGeom>
          <a:solidFill>
            <a:srgbClr val="B6E2EA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 AP; -- Add the database to your SSMS first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InvoiceTotal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SumOfInvoices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Invoices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Vendors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TopInState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SumOfInvoices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SumOfInvoices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Summary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TopInState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SumOfInvoices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TopInState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TopInState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SumOfInvoices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TopInState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SumOfInvoices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VendorState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TE in sql server   Part 49">
            <a:hlinkClick r:id="" action="ppaction://media"/>
            <a:extLst>
              <a:ext uri="{FF2B5EF4-FFF2-40B4-BE49-F238E27FC236}">
                <a16:creationId xmlns:a16="http://schemas.microsoft.com/office/drawing/2014/main" id="{2DACC1EB-7A34-4F24-8D98-17095F5304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7012" y="863399"/>
            <a:ext cx="9829800" cy="5529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F1FB21-B448-49A8-A54A-F1D2887D205A}"/>
              </a:ext>
            </a:extLst>
          </p:cNvPr>
          <p:cNvSpPr/>
          <p:nvPr/>
        </p:nvSpPr>
        <p:spPr>
          <a:xfrm>
            <a:off x="227012" y="6400800"/>
            <a:ext cx="548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https://www.youtube.com/watch?v=ZXB5b-7HJHk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6D51F-7681-46DB-99E4-928D2DC7A895}"/>
              </a:ext>
            </a:extLst>
          </p:cNvPr>
          <p:cNvSpPr/>
          <p:nvPr/>
        </p:nvSpPr>
        <p:spPr>
          <a:xfrm>
            <a:off x="195092" y="280672"/>
            <a:ext cx="2920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CTE in SQL server Part 49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B3F61-66C5-4390-9863-43707ADE6EBE}"/>
              </a:ext>
            </a:extLst>
          </p:cNvPr>
          <p:cNvSpPr txBox="1"/>
          <p:nvPr/>
        </p:nvSpPr>
        <p:spPr>
          <a:xfrm>
            <a:off x="10666412" y="6400800"/>
            <a:ext cx="91396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12’:56”</a:t>
            </a:r>
          </a:p>
        </p:txBody>
      </p:sp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703160-E184-441D-84C3-11126FDA7038}"/>
</file>

<file path=customXml/itemProps3.xml><?xml version="1.0" encoding="utf-8"?>
<ds:datastoreItem xmlns:ds="http://schemas.openxmlformats.org/officeDocument/2006/customXml" ds:itemID="{7AF0D347-D51A-4D79-BD72-C6240E5251FC}"/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297</TotalTime>
  <Words>564</Words>
  <Application>Microsoft Office PowerPoint</Application>
  <PresentationFormat>Custom</PresentationFormat>
  <Paragraphs>83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Consolas</vt:lpstr>
      <vt:lpstr>Euphemia</vt:lpstr>
      <vt:lpstr>Open Sans</vt:lpstr>
      <vt:lpstr>Roboto</vt:lpstr>
      <vt:lpstr>SFMono-Regular</vt:lpstr>
      <vt:lpstr>Serenity 16x9</vt:lpstr>
      <vt:lpstr>Common Table Expression (CTE)</vt:lpstr>
      <vt:lpstr>Introduction</vt:lpstr>
      <vt:lpstr>CTE Syntax</vt:lpstr>
      <vt:lpstr>Example of CTE</vt:lpstr>
      <vt:lpstr>Creating a simple common table expression</vt:lpstr>
      <vt:lpstr>Two CTEs and a query that uses them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table expression (CTE)</dc:title>
  <dc:creator>maziarshajari@outlook.com</dc:creator>
  <cp:lastModifiedBy>Maziar Shajari</cp:lastModifiedBy>
  <cp:revision>11</cp:revision>
  <dcterms:created xsi:type="dcterms:W3CDTF">2019-07-25T21:51:02Z</dcterms:created>
  <dcterms:modified xsi:type="dcterms:W3CDTF">2020-10-19T15:16:56Z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0x0101006776FE3C323531449863BF78B071DC50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