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11(Part 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4837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Transactions (Transact-SQL)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effectLst/>
              </a:rPr>
              <a:t>A transaction is a single unit of work. If a transaction is successful, all of the data modifications made during the transaction are committed and become a permanent part of the database. </a:t>
            </a: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>
                <a:effectLst/>
              </a:rPr>
              <a:t>If a transaction encounters errors and must be canceled or rolled back, then all of the data modifications are erased.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7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Transactions (COMMIT)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6980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BEGIN { TRAN | TRANSACTION } [ ; ] </a:t>
            </a: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774" y="3966695"/>
            <a:ext cx="4894598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BEGIN TRANSACTION; </a:t>
            </a:r>
          </a:p>
          <a:p>
            <a:r>
              <a:rPr lang="en-CA" dirty="0">
                <a:solidFill>
                  <a:schemeClr val="bg1"/>
                </a:solidFill>
              </a:rPr>
              <a:t>DELETE FROM </a:t>
            </a:r>
            <a:r>
              <a:rPr lang="en-CA" dirty="0" err="1">
                <a:solidFill>
                  <a:schemeClr val="bg1"/>
                </a:solidFill>
              </a:rPr>
              <a:t>HumanResources.JobCandidate</a:t>
            </a:r>
            <a:r>
              <a:rPr lang="en-CA" dirty="0">
                <a:solidFill>
                  <a:schemeClr val="bg1"/>
                </a:solidFill>
              </a:rPr>
              <a:t> WHERE </a:t>
            </a:r>
            <a:r>
              <a:rPr lang="en-CA" dirty="0" err="1">
                <a:solidFill>
                  <a:schemeClr val="bg1"/>
                </a:solidFill>
              </a:rPr>
              <a:t>JobCandidateID</a:t>
            </a:r>
            <a:r>
              <a:rPr lang="en-CA" dirty="0">
                <a:solidFill>
                  <a:schemeClr val="bg1"/>
                </a:solidFill>
              </a:rPr>
              <a:t> = 13; </a:t>
            </a:r>
          </a:p>
          <a:p>
            <a:r>
              <a:rPr lang="en-CA" dirty="0">
                <a:solidFill>
                  <a:schemeClr val="bg1"/>
                </a:solidFill>
              </a:rPr>
              <a:t>COMMIT;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774" y="3331268"/>
            <a:ext cx="248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Adventurework2014</a:t>
            </a:r>
          </a:p>
        </p:txBody>
      </p:sp>
    </p:spTree>
    <p:extLst>
      <p:ext uri="{BB962C8B-B14F-4D97-AF65-F5344CB8AC3E}">
        <p14:creationId xmlns:p14="http://schemas.microsoft.com/office/powerpoint/2010/main" val="259828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Transactions (ROLLBACK)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714294" cy="3424107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effectLst/>
              </a:rPr>
              <a:t>CREATE TABLE </a:t>
            </a:r>
            <a:r>
              <a:rPr lang="en-CA" dirty="0" err="1">
                <a:effectLst/>
              </a:rPr>
              <a:t>ValueTable</a:t>
            </a:r>
            <a:r>
              <a:rPr lang="en-CA" dirty="0">
                <a:effectLst/>
              </a:rPr>
              <a:t> (id </a:t>
            </a:r>
            <a:r>
              <a:rPr lang="en-CA" dirty="0" err="1">
                <a:effectLst/>
              </a:rPr>
              <a:t>int</a:t>
            </a:r>
            <a:r>
              <a:rPr lang="en-CA" dirty="0">
                <a:effectLst/>
              </a:rPr>
              <a:t>); 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BEGIN TRANSACTION;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 INSERT INTO </a:t>
            </a:r>
            <a:r>
              <a:rPr lang="en-CA" dirty="0" err="1">
                <a:effectLst/>
              </a:rPr>
              <a:t>ValueTable</a:t>
            </a:r>
            <a:r>
              <a:rPr lang="en-CA" dirty="0">
                <a:effectLst/>
              </a:rPr>
              <a:t> VALUES(1); 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INSERT INTO </a:t>
            </a:r>
            <a:r>
              <a:rPr lang="en-CA" dirty="0" err="1">
                <a:effectLst/>
              </a:rPr>
              <a:t>ValueTable</a:t>
            </a:r>
            <a:r>
              <a:rPr lang="en-CA" dirty="0">
                <a:effectLst/>
              </a:rPr>
              <a:t> VALUES(2); 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ROLLBACK;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1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Naming a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040818" cy="41753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DECLARE @</a:t>
            </a:r>
            <a:r>
              <a:rPr lang="en-US" dirty="0" err="1">
                <a:effectLst/>
              </a:rPr>
              <a:t>TranName</a:t>
            </a:r>
            <a:r>
              <a:rPr lang="en-US" dirty="0">
                <a:effectLst/>
              </a:rPr>
              <a:t> VARCHAR(20);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SELECT    @</a:t>
            </a:r>
            <a:r>
              <a:rPr lang="en-US" dirty="0" err="1">
                <a:effectLst/>
              </a:rPr>
              <a:t>TranName</a:t>
            </a:r>
            <a:r>
              <a:rPr lang="en-US" dirty="0">
                <a:effectLst/>
              </a:rPr>
              <a:t> = '</a:t>
            </a:r>
            <a:r>
              <a:rPr lang="en-US" dirty="0" err="1">
                <a:effectLst/>
              </a:rPr>
              <a:t>MyTransaction</a:t>
            </a:r>
            <a:r>
              <a:rPr lang="en-US" dirty="0">
                <a:effectLst/>
              </a:rPr>
              <a:t>';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  <a:highlight>
                  <a:srgbClr val="FFFF00"/>
                </a:highlight>
              </a:rPr>
              <a:t>BEGIN TRANSACTION @</a:t>
            </a:r>
            <a:r>
              <a:rPr lang="en-US" dirty="0" err="1">
                <a:effectLst/>
                <a:highlight>
                  <a:srgbClr val="FFFF00"/>
                </a:highlight>
              </a:rPr>
              <a:t>TranName</a:t>
            </a:r>
            <a:r>
              <a:rPr lang="en-US" dirty="0">
                <a:effectLst/>
                <a:highlight>
                  <a:srgbClr val="FFFF00"/>
                </a:highlight>
              </a:rPr>
              <a:t>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USE      AdventureWorks2014;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DELETE FROM </a:t>
            </a:r>
            <a:r>
              <a:rPr lang="en-US" dirty="0" err="1">
                <a:effectLst/>
              </a:rPr>
              <a:t>HumanResources.JobCandidate</a:t>
            </a:r>
            <a:r>
              <a:rPr lang="en-US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       WHERE </a:t>
            </a:r>
            <a:r>
              <a:rPr lang="en-US" dirty="0" err="1">
                <a:effectLst/>
              </a:rPr>
              <a:t>JobCandidateID</a:t>
            </a:r>
            <a:r>
              <a:rPr lang="en-US" dirty="0">
                <a:effectLst/>
              </a:rPr>
              <a:t> = 13;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COMMIT TRANSACTION @</a:t>
            </a:r>
            <a:r>
              <a:rPr lang="en-US" dirty="0" err="1">
                <a:effectLst/>
              </a:rPr>
              <a:t>TranName</a:t>
            </a:r>
            <a:r>
              <a:rPr lang="en-US" dirty="0">
                <a:effectLst/>
              </a:rPr>
              <a:t>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GO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774" y="1921561"/>
            <a:ext cx="2684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AdventureWorks2014.</a:t>
            </a:r>
          </a:p>
        </p:txBody>
      </p:sp>
    </p:spTree>
    <p:extLst>
      <p:ext uri="{BB962C8B-B14F-4D97-AF65-F5344CB8AC3E}">
        <p14:creationId xmlns:p14="http://schemas.microsoft.com/office/powerpoint/2010/main" val="296577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02600"/>
            <a:ext cx="10364451" cy="695378"/>
          </a:xfrm>
        </p:spPr>
        <p:txBody>
          <a:bodyPr/>
          <a:lstStyle/>
          <a:p>
            <a:r>
              <a:rPr lang="en-US" b="1" dirty="0">
                <a:effectLst/>
              </a:rPr>
              <a:t>Transactions (ROLLBACK)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2123" y="1028342"/>
            <a:ext cx="9395367" cy="5909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create database test 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Or any other database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 Test 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'Transaction1'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Transaction1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ValueTable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ValueTable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119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AE297E-D78A-4D4A-8FAA-C143A359FB23}"/>
</file>

<file path=customXml/itemProps2.xml><?xml version="1.0" encoding="utf-8"?>
<ds:datastoreItem xmlns:ds="http://schemas.openxmlformats.org/officeDocument/2006/customXml" ds:itemID="{7473CB98-57BD-41BE-84B9-E9C7F5C5AF62}"/>
</file>

<file path=customXml/itemProps3.xml><?xml version="1.0" encoding="utf-8"?>
<ds:datastoreItem xmlns:ds="http://schemas.openxmlformats.org/officeDocument/2006/customXml" ds:itemID="{4FAEFAD7-0887-4CC5-A491-323CBC61F206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236</TotalTime>
  <Words>245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Tw Cen MT</vt:lpstr>
      <vt:lpstr>Droplet</vt:lpstr>
      <vt:lpstr>Week 11(Part II)</vt:lpstr>
      <vt:lpstr>Transactions (Transact-SQL)</vt:lpstr>
      <vt:lpstr>Transactions (COMMIT)</vt:lpstr>
      <vt:lpstr>Transactions (ROLLBACK)</vt:lpstr>
      <vt:lpstr>Naming a transaction</vt:lpstr>
      <vt:lpstr>Transactions (ROLLBACK)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11(Part II)</dc:title>
  <dc:creator>Maziar</dc:creator>
  <cp:lastModifiedBy>Maziar Shajari</cp:lastModifiedBy>
  <cp:revision>13</cp:revision>
  <dcterms:created xsi:type="dcterms:W3CDTF">2018-11-14T20:55:51Z</dcterms:created>
  <dcterms:modified xsi:type="dcterms:W3CDTF">2020-11-23T18:01:17Z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