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10" r:id="rId3"/>
    <p:sldId id="312" r:id="rId4"/>
    <p:sldId id="311" r:id="rId5"/>
    <p:sldId id="319" r:id="rId6"/>
    <p:sldId id="320" r:id="rId7"/>
    <p:sldId id="313" r:id="rId8"/>
    <p:sldId id="314" r:id="rId9"/>
    <p:sldId id="315" r:id="rId10"/>
    <p:sldId id="321" r:id="rId11"/>
    <p:sldId id="316" r:id="rId12"/>
    <p:sldId id="325" r:id="rId13"/>
    <p:sldId id="323" r:id="rId14"/>
    <p:sldId id="324" r:id="rId15"/>
    <p:sldId id="326" r:id="rId16"/>
    <p:sldId id="322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iar" initials="M" lastIdx="1" clrIdx="0">
    <p:extLst>
      <p:ext uri="{19B8F6BF-5375-455C-9EA6-DF929625EA0E}">
        <p15:presenceInfo xmlns:p15="http://schemas.microsoft.com/office/powerpoint/2012/main" userId="Mazi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1:07:46.24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A5D-FC3F-4C23-A0B2-79C57EC9714C}" type="datetime1">
              <a:rPr lang="en-US" smtClean="0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6F0C-C5F1-447E-91CE-622F35D2A692}" type="datetime1">
              <a:rPr lang="en-US" smtClean="0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492-EAD8-411E-BC02-055ED7CBCEC1}" type="datetime1">
              <a:rPr lang="en-US" smtClean="0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8145-0190-49F2-B7FB-132E7A67E98A}" type="datetime1">
              <a:rPr lang="en-US" smtClean="0"/>
              <a:t>12/16/2020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0ED2-2C9C-4901-986A-0E1347636F3F}" type="datetime1">
              <a:rPr lang="en-US" smtClean="0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45-E70B-4C62-AE9E-AFB9FE4E0F88}" type="datetime1">
              <a:rPr lang="en-US" smtClean="0"/>
              <a:t>12/16/2020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8706-3826-4AE2-AF38-0EF5F5126811}" type="datetime1">
              <a:rPr lang="en-US" smtClean="0"/>
              <a:t>12/16/2020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F51D-DF0F-4D6B-8E74-A56C6B3ED1DB}" type="datetime1">
              <a:rPr lang="en-US" smtClean="0"/>
              <a:t>12/16/2020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421B-5FDE-4ADD-85FE-7091859201BC}" type="datetime1">
              <a:rPr lang="en-US" smtClean="0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BC50-25C9-4D55-B93F-9BA9E46E6A50}" type="datetime1">
              <a:rPr lang="en-US" smtClean="0"/>
              <a:t>12/16/2020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12CC2-8E60-4F34-A0F2-5184FF652EB4}" type="datetime1">
              <a:rPr lang="en-US" smtClean="0"/>
              <a:t>12/16/2020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d-datk58Q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QlksohMtsY?start=4&amp;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QpmOmZO2m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Views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5334000"/>
            <a:ext cx="4038599" cy="685800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Maziar Shajari</a:t>
            </a:r>
          </a:p>
          <a:p>
            <a:r>
              <a:rPr lang="it-IT" dirty="0"/>
              <a:t>Nov 2019</a:t>
            </a:r>
            <a:r>
              <a:rPr lang="fa-IR" dirty="0"/>
              <a:t> </a:t>
            </a:r>
            <a:r>
              <a:rPr lang="en-US" dirty="0"/>
              <a:t> (Revised Nov 2020)</a:t>
            </a:r>
            <a:endParaRPr lang="it-IT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CF16DE-A492-4F7F-B977-748C8E2BC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39" y="5053012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Views, WITH CHECK OPTION</a:t>
            </a:r>
            <a:br>
              <a:rPr lang="en-CA" dirty="0"/>
            </a:br>
            <a:endParaRPr lang="en-US" dirty="0"/>
          </a:p>
        </p:txBody>
      </p:sp>
      <p:pic>
        <p:nvPicPr>
          <p:cNvPr id="5" name="Gd-datk58Q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8012" y="1367711"/>
            <a:ext cx="9448799" cy="5314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CA" b="1" dirty="0"/>
              <a:t>Using built-in functions within a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4726" y="1371600"/>
            <a:ext cx="8704486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SalesPersonPerform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TotalDue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'20001231'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101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F0E-8DBA-416D-ACBC-0E3D7CB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</a:t>
            </a:r>
          </a:p>
        </p:txBody>
      </p:sp>
      <p:pic>
        <p:nvPicPr>
          <p:cNvPr id="5" name="Online Media 4" title="What is a SQL view?">
            <a:hlinkClick r:id="" action="ppaction://media"/>
            <a:extLst>
              <a:ext uri="{FF2B5EF4-FFF2-40B4-BE49-F238E27FC236}">
                <a16:creationId xmlns:a16="http://schemas.microsoft.com/office/drawing/2014/main" id="{EC051C0F-936D-4E8E-88C6-75B913AC109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9412" y="1152525"/>
            <a:ext cx="8940800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41C5-C646-4F6C-A9F5-96F0212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F5D07-5215-4A32-88BA-8F452539E603}"/>
              </a:ext>
            </a:extLst>
          </p:cNvPr>
          <p:cNvSpPr txBox="1"/>
          <p:nvPr/>
        </p:nvSpPr>
        <p:spPr>
          <a:xfrm>
            <a:off x="9447212" y="2133600"/>
            <a:ext cx="2362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Duration: 7’59”</a:t>
            </a:r>
          </a:p>
          <a:p>
            <a:endParaRPr lang="en-US" dirty="0"/>
          </a:p>
          <a:p>
            <a:pPr algn="ctr"/>
            <a:r>
              <a:rPr lang="en-US" dirty="0"/>
              <a:t>Watch the video and try the examples. You have 15 minutes.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36D561-4314-45E4-BBBC-F7A87CE66796}"/>
              </a:ext>
            </a:extLst>
          </p:cNvPr>
          <p:cNvSpPr/>
          <p:nvPr/>
        </p:nvSpPr>
        <p:spPr>
          <a:xfrm>
            <a:off x="531812" y="6211669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https://www.youtube.com/watch?v=WQlksohMtsY&amp;feature=emb_logo</a:t>
            </a:r>
          </a:p>
        </p:txBody>
      </p:sp>
    </p:spTree>
    <p:extLst>
      <p:ext uri="{BB962C8B-B14F-4D97-AF65-F5344CB8AC3E}">
        <p14:creationId xmlns:p14="http://schemas.microsoft.com/office/powerpoint/2010/main" val="29781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074-4C8A-4460-8067-8C392C99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76200"/>
            <a:ext cx="4003198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 real view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B66-CCBC-42EE-B8EC-D766E919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533400"/>
            <a:ext cx="117348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e.BusinessEntityID</a:t>
            </a:r>
            <a:r>
              <a:rPr lang="en-US" sz="1800" dirty="0"/>
              <a:t>, </a:t>
            </a:r>
            <a:r>
              <a:rPr lang="en-US" sz="1800" dirty="0" err="1"/>
              <a:t>p.Title</a:t>
            </a:r>
            <a:r>
              <a:rPr lang="en-US" sz="1800" dirty="0"/>
              <a:t>, </a:t>
            </a:r>
            <a:r>
              <a:rPr lang="en-US" sz="1800" dirty="0" err="1"/>
              <a:t>p.FirstName</a:t>
            </a:r>
            <a:r>
              <a:rPr lang="en-US" sz="1800" dirty="0"/>
              <a:t>,  </a:t>
            </a:r>
            <a:r>
              <a:rPr lang="en-US" sz="1800" dirty="0" err="1"/>
              <a:t>p.MiddleName</a:t>
            </a:r>
            <a:r>
              <a:rPr lang="en-US" sz="1800" dirty="0"/>
              <a:t>, </a:t>
            </a:r>
            <a:r>
              <a:rPr lang="en-US" sz="1800" dirty="0" err="1"/>
              <a:t>p.LastName</a:t>
            </a:r>
            <a:r>
              <a:rPr lang="en-US" sz="1800" dirty="0"/>
              <a:t>, </a:t>
            </a:r>
            <a:r>
              <a:rPr lang="en-US" sz="1800" dirty="0" err="1"/>
              <a:t>p.Suffix</a:t>
            </a:r>
            <a:r>
              <a:rPr lang="en-US" sz="1800" dirty="0"/>
              <a:t>, </a:t>
            </a:r>
            <a:r>
              <a:rPr lang="en-US" sz="1800" dirty="0" err="1"/>
              <a:t>e.JobTitle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pp.PhoneNumber</a:t>
            </a:r>
            <a:r>
              <a:rPr lang="en-US" sz="1800" dirty="0"/>
              <a:t>, </a:t>
            </a:r>
            <a:r>
              <a:rPr lang="en-US" sz="1800" dirty="0" err="1"/>
              <a:t>pnt.Name</a:t>
            </a:r>
            <a:r>
              <a:rPr lang="en-US" sz="1800" dirty="0"/>
              <a:t> AS </a:t>
            </a:r>
            <a:r>
              <a:rPr lang="en-US" sz="1800" dirty="0" err="1"/>
              <a:t>PhoneNumberType</a:t>
            </a:r>
            <a:r>
              <a:rPr lang="en-US" sz="1800" dirty="0"/>
              <a:t>,  </a:t>
            </a:r>
            <a:r>
              <a:rPr lang="en-US" sz="1800" dirty="0" err="1"/>
              <a:t>ea.EmailAddress</a:t>
            </a:r>
            <a:r>
              <a:rPr lang="en-US" sz="1800" dirty="0"/>
              <a:t>, </a:t>
            </a:r>
            <a:r>
              <a:rPr lang="en-US" sz="1800" dirty="0" err="1"/>
              <a:t>p.EmailPromotion</a:t>
            </a:r>
            <a:r>
              <a:rPr lang="en-US" sz="1800" dirty="0"/>
              <a:t>, a.AddressLine1, </a:t>
            </a:r>
          </a:p>
          <a:p>
            <a:pPr marL="0" indent="0">
              <a:buNone/>
            </a:pPr>
            <a:r>
              <a:rPr lang="en-US" sz="1800" dirty="0"/>
              <a:t>   a.AddressLine2, </a:t>
            </a:r>
            <a:r>
              <a:rPr lang="en-US" sz="1800" dirty="0" err="1"/>
              <a:t>a.City</a:t>
            </a:r>
            <a:r>
              <a:rPr lang="en-US" sz="1800" dirty="0"/>
              <a:t>, </a:t>
            </a:r>
            <a:r>
              <a:rPr lang="en-US" sz="1800" dirty="0" err="1"/>
              <a:t>sp.Name</a:t>
            </a:r>
            <a:r>
              <a:rPr lang="en-US" sz="1800" dirty="0"/>
              <a:t> AS </a:t>
            </a:r>
            <a:r>
              <a:rPr lang="en-US" sz="1800" dirty="0" err="1"/>
              <a:t>StateProvinceName</a:t>
            </a:r>
            <a:r>
              <a:rPr lang="en-US" sz="1800" dirty="0"/>
              <a:t>,   </a:t>
            </a:r>
            <a:r>
              <a:rPr lang="en-US" sz="1800" dirty="0" err="1"/>
              <a:t>a.PostalCode</a:t>
            </a:r>
            <a:r>
              <a:rPr lang="en-US" sz="1800" dirty="0"/>
              <a:t>, </a:t>
            </a:r>
            <a:r>
              <a:rPr lang="en-US" sz="1800" dirty="0" err="1"/>
              <a:t>cr.Name</a:t>
            </a:r>
            <a:r>
              <a:rPr lang="en-US" sz="1800" dirty="0"/>
              <a:t> AS </a:t>
            </a:r>
            <a:r>
              <a:rPr lang="en-US" sz="1800" dirty="0" err="1"/>
              <a:t>CountryRegionName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p.AdditionalContactInfo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HumanResources.Employee</a:t>
            </a:r>
            <a:r>
              <a:rPr lang="en-US" sz="1800" dirty="0"/>
              <a:t> AS e INNER JOIN  </a:t>
            </a:r>
            <a:r>
              <a:rPr lang="en-US" sz="1800" dirty="0" err="1"/>
              <a:t>Person.Person</a:t>
            </a:r>
            <a:r>
              <a:rPr lang="en-US" sz="1800" dirty="0"/>
              <a:t> AS p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p.BusinessEntityID</a:t>
            </a:r>
            <a:r>
              <a:rPr lang="en-US" sz="1800" dirty="0"/>
              <a:t> = </a:t>
            </a:r>
            <a:r>
              <a:rPr lang="en-US" sz="1800" dirty="0" err="1"/>
              <a:t>e.BusinessEntityID</a:t>
            </a:r>
            <a:r>
              <a:rPr lang="en-US" sz="1800" dirty="0"/>
              <a:t> INNER JOIN  </a:t>
            </a:r>
            <a:r>
              <a:rPr lang="en-US" sz="1800" dirty="0" err="1"/>
              <a:t>Person.BusinessEntityAddress</a:t>
            </a:r>
            <a:r>
              <a:rPr lang="en-US" sz="1800" dirty="0"/>
              <a:t> AS </a:t>
            </a:r>
            <a:r>
              <a:rPr lang="en-US" sz="1800" dirty="0" err="1"/>
              <a:t>bea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bea.BusinessEntityID</a:t>
            </a:r>
            <a:r>
              <a:rPr lang="en-US" sz="1800" dirty="0"/>
              <a:t> = </a:t>
            </a:r>
            <a:r>
              <a:rPr lang="en-US" sz="1800" dirty="0" err="1"/>
              <a:t>e.BusinessEntityID</a:t>
            </a:r>
            <a:r>
              <a:rPr lang="en-US" sz="1800" dirty="0"/>
              <a:t> INNER JOIN  </a:t>
            </a:r>
            <a:r>
              <a:rPr lang="en-US" sz="1800" dirty="0" err="1"/>
              <a:t>Person.Address</a:t>
            </a:r>
            <a:r>
              <a:rPr lang="en-US" sz="1800" dirty="0"/>
              <a:t> AS a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a.AddressID</a:t>
            </a:r>
            <a:r>
              <a:rPr lang="en-US" sz="1800" dirty="0"/>
              <a:t> = </a:t>
            </a:r>
            <a:r>
              <a:rPr lang="en-US" sz="1800" dirty="0" err="1"/>
              <a:t>bea.AddressID</a:t>
            </a:r>
            <a:r>
              <a:rPr lang="en-US" sz="1800" dirty="0"/>
              <a:t> INNER JOIN  </a:t>
            </a:r>
            <a:r>
              <a:rPr lang="en-US" sz="1800" dirty="0" err="1"/>
              <a:t>Person.StateProvince</a:t>
            </a:r>
            <a:r>
              <a:rPr lang="en-US" sz="1800" dirty="0"/>
              <a:t> AS </a:t>
            </a:r>
            <a:r>
              <a:rPr lang="en-US" sz="1800" dirty="0" err="1"/>
              <a:t>sp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sp.StateProvinceID</a:t>
            </a:r>
            <a:r>
              <a:rPr lang="en-US" sz="1800" dirty="0"/>
              <a:t> = </a:t>
            </a:r>
            <a:r>
              <a:rPr lang="en-US" sz="1800" dirty="0" err="1"/>
              <a:t>a.StateProvinceID</a:t>
            </a:r>
            <a:r>
              <a:rPr lang="en-US" sz="1800" dirty="0"/>
              <a:t> INNER JOIN  </a:t>
            </a:r>
            <a:r>
              <a:rPr lang="en-US" sz="1800" dirty="0" err="1"/>
              <a:t>Person.CountryRegion</a:t>
            </a:r>
            <a:r>
              <a:rPr lang="en-US" sz="1800" dirty="0"/>
              <a:t> AS </a:t>
            </a:r>
            <a:r>
              <a:rPr lang="en-US" sz="1800" dirty="0" err="1"/>
              <a:t>cr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cr.CountryRegionCode</a:t>
            </a:r>
            <a:r>
              <a:rPr lang="en-US" sz="1800" dirty="0"/>
              <a:t> = </a:t>
            </a:r>
            <a:r>
              <a:rPr lang="en-US" sz="1800" dirty="0" err="1"/>
              <a:t>sp.CountryRegionCode</a:t>
            </a:r>
            <a:r>
              <a:rPr lang="en-US" sz="1800" dirty="0"/>
              <a:t> LEFT OUTER JOIN </a:t>
            </a:r>
            <a:r>
              <a:rPr lang="en-US" sz="1800" dirty="0" err="1"/>
              <a:t>Person.PersonPhone</a:t>
            </a:r>
            <a:r>
              <a:rPr lang="en-US" sz="1800" dirty="0"/>
              <a:t> AS pp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pp.BusinessEntityID</a:t>
            </a:r>
            <a:r>
              <a:rPr lang="en-US" sz="1800" dirty="0"/>
              <a:t> = </a:t>
            </a:r>
            <a:r>
              <a:rPr lang="en-US" sz="1800" dirty="0" err="1"/>
              <a:t>p.BusinessEntityID</a:t>
            </a:r>
            <a:r>
              <a:rPr lang="en-US" sz="1800" dirty="0"/>
              <a:t> LEFT OUTER JOIN </a:t>
            </a:r>
            <a:r>
              <a:rPr lang="en-US" sz="1800" dirty="0" err="1"/>
              <a:t>Person.PhoneNumberType</a:t>
            </a:r>
            <a:r>
              <a:rPr lang="en-US" sz="1800" dirty="0"/>
              <a:t> AS </a:t>
            </a:r>
            <a:r>
              <a:rPr lang="en-US" sz="1800" dirty="0" err="1"/>
              <a:t>pnt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pp.PhoneNumberTypeID</a:t>
            </a:r>
            <a:r>
              <a:rPr lang="en-US" sz="1800" dirty="0"/>
              <a:t> = </a:t>
            </a:r>
            <a:r>
              <a:rPr lang="en-US" sz="1800" dirty="0" err="1"/>
              <a:t>pnt.PhoneNumberTypeID</a:t>
            </a:r>
            <a:r>
              <a:rPr lang="en-US" sz="1800" dirty="0"/>
              <a:t> LEFT OUTER JOIN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Person.EmailAddress</a:t>
            </a:r>
            <a:r>
              <a:rPr lang="en-US" sz="1800" dirty="0"/>
              <a:t> AS </a:t>
            </a:r>
            <a:r>
              <a:rPr lang="en-US" sz="1800" dirty="0" err="1"/>
              <a:t>ea</a:t>
            </a:r>
            <a:r>
              <a:rPr lang="en-US" sz="1800" dirty="0"/>
              <a:t> ON </a:t>
            </a:r>
            <a:r>
              <a:rPr lang="en-US" sz="1800" dirty="0" err="1"/>
              <a:t>p.BusinessEntityID</a:t>
            </a:r>
            <a:r>
              <a:rPr lang="en-US" sz="1800" dirty="0"/>
              <a:t> = </a:t>
            </a:r>
            <a:r>
              <a:rPr lang="en-US" sz="1800" dirty="0" err="1"/>
              <a:t>ea.BusinessEntityID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83BBC-53FD-4E34-A62E-016DE181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BB4EB3-804C-4FB6-AABB-90DA46B7C02A}"/>
              </a:ext>
            </a:extLst>
          </p:cNvPr>
          <p:cNvSpPr/>
          <p:nvPr/>
        </p:nvSpPr>
        <p:spPr>
          <a:xfrm>
            <a:off x="9904412" y="1981200"/>
            <a:ext cx="2133601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convert it to an view. The view name is ‘Daily Report’ and it has to be added to </a:t>
            </a:r>
            <a:r>
              <a:rPr lang="en-US" dirty="0" err="1"/>
              <a:t>AdventureWork</a:t>
            </a:r>
            <a:r>
              <a:rPr lang="en-US" dirty="0"/>
              <a:t> database.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569CC-AB8F-441D-90D8-692E3937674A}"/>
              </a:ext>
            </a:extLst>
          </p:cNvPr>
          <p:cNvSpPr/>
          <p:nvPr/>
        </p:nvSpPr>
        <p:spPr>
          <a:xfrm>
            <a:off x="8382057" y="60947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[Daily sample]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1C0F05-15C3-4EAD-BE51-C9D1EE04C1B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971212" y="4114800"/>
            <a:ext cx="1" cy="19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E96C-6CEC-4EA7-A17C-CFCD820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C81D-1B52-436B-80E0-FFEADA96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7CA-D1D3-4889-A220-E9030631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15E7-07FC-43AE-A601-AB43E15D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we can use ‘ORDER BY’ in a view? Do a research and find simple examples. You might need it for </a:t>
            </a:r>
            <a:r>
              <a:rPr lang="en-US"/>
              <a:t>the exam.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E649-C578-4789-9737-C32F1FB9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/>
              <a:t>Watch the Video</a:t>
            </a:r>
          </a:p>
        </p:txBody>
      </p:sp>
      <p:pic>
        <p:nvPicPr>
          <p:cNvPr id="5" name="VQpmOmZO2m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1412" y="1371600"/>
            <a:ext cx="9067800" cy="51006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View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753599" cy="41148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CA" sz="2800" b="1" dirty="0"/>
              <a:t>In SQL, a view is a </a:t>
            </a:r>
            <a:r>
              <a:rPr lang="en-CA" sz="2800" b="1" u="sng" dirty="0">
                <a:solidFill>
                  <a:srgbClr val="FFFF00"/>
                </a:solidFill>
              </a:rPr>
              <a:t>virtual table </a:t>
            </a:r>
            <a:r>
              <a:rPr lang="en-CA" sz="2800" b="1" dirty="0"/>
              <a:t>based on the result-set of an SQL statement.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CA" sz="2800" b="1" dirty="0"/>
              <a:t>A view contains rows and columns, just like a real table.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CA" sz="2800" b="1" dirty="0"/>
              <a:t>The fields in a view are fields from one or more real tables in the database.</a:t>
            </a:r>
          </a:p>
        </p:txBody>
      </p:sp>
      <p:sp>
        <p:nvSpPr>
          <p:cNvPr id="1044" name="Slide Number Placeholder 10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/>
              <a:t>View usage: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134599" cy="4114801"/>
          </a:xfrm>
        </p:spPr>
        <p:txBody>
          <a:bodyPr>
            <a:normAutofit/>
          </a:bodyPr>
          <a:lstStyle/>
          <a:p>
            <a:r>
              <a:rPr lang="en-CA" sz="2800" dirty="0"/>
              <a:t>To </a:t>
            </a:r>
            <a:r>
              <a:rPr lang="en-CA" sz="2800" dirty="0">
                <a:solidFill>
                  <a:srgbClr val="FFFF00"/>
                </a:solidFill>
              </a:rPr>
              <a:t>focus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FFFF00"/>
                </a:solidFill>
              </a:rPr>
              <a:t>simplify</a:t>
            </a:r>
            <a:r>
              <a:rPr lang="en-CA" sz="2800" dirty="0"/>
              <a:t>, and </a:t>
            </a:r>
            <a:r>
              <a:rPr lang="en-CA" sz="2800" dirty="0">
                <a:solidFill>
                  <a:srgbClr val="FFFF00"/>
                </a:solidFill>
              </a:rPr>
              <a:t>customize</a:t>
            </a:r>
            <a:r>
              <a:rPr lang="en-CA" sz="2800" dirty="0"/>
              <a:t> the perception each user has of the database.</a:t>
            </a:r>
          </a:p>
          <a:p>
            <a:r>
              <a:rPr lang="en-CA" sz="2800" dirty="0"/>
              <a:t>As a </a:t>
            </a:r>
            <a:r>
              <a:rPr lang="en-CA" sz="2800" dirty="0">
                <a:solidFill>
                  <a:srgbClr val="FFFF00"/>
                </a:solidFill>
              </a:rPr>
              <a:t>security</a:t>
            </a:r>
            <a:r>
              <a:rPr lang="en-CA" sz="2800" dirty="0"/>
              <a:t> mechanism by allowing users to access data through the view, without granting the users permissions to directly access the underlying base tables.</a:t>
            </a:r>
          </a:p>
          <a:p>
            <a:r>
              <a:rPr lang="en-CA" sz="2800" dirty="0"/>
              <a:t>To provide a </a:t>
            </a:r>
            <a:r>
              <a:rPr lang="en-CA" sz="2800" dirty="0">
                <a:solidFill>
                  <a:srgbClr val="FFFF00"/>
                </a:solidFill>
              </a:rPr>
              <a:t>backward compatible interface </a:t>
            </a:r>
            <a:r>
              <a:rPr lang="en-CA" sz="2800" dirty="0"/>
              <a:t>to </a:t>
            </a:r>
            <a:r>
              <a:rPr lang="en-CA" sz="2800" dirty="0">
                <a:solidFill>
                  <a:srgbClr val="FFFF00"/>
                </a:solidFill>
              </a:rPr>
              <a:t>emulate</a:t>
            </a:r>
            <a:r>
              <a:rPr lang="en-CA" sz="2800" dirty="0"/>
              <a:t> a table whose schema has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CREATE VIEW 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6635" y="1752600"/>
            <a:ext cx="4593978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column1, column2, ...</a:t>
            </a:r>
            <a:b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condition;</a:t>
            </a:r>
            <a:endParaRPr lang="en-CA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0673" y="3886200"/>
            <a:ext cx="7616825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SimplePerson1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  title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</a:p>
        </p:txBody>
      </p:sp>
    </p:spTree>
    <p:extLst>
      <p:ext uri="{BB962C8B-B14F-4D97-AF65-F5344CB8AC3E}">
        <p14:creationId xmlns:p14="http://schemas.microsoft.com/office/powerpoint/2010/main" val="9847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View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2413" y="1524000"/>
            <a:ext cx="761999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SimplePerson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212" y="3936325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view, ORDER BY can only be used with TOP x  clause.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6873" y="4572000"/>
            <a:ext cx="3871381" cy="166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this command:  </a:t>
            </a:r>
          </a:p>
          <a:p>
            <a:endParaRPr lang="en-US" dirty="0"/>
          </a:p>
          <a:p>
            <a:r>
              <a:rPr lang="en-US" sz="2400" b="1" dirty="0" err="1">
                <a:latin typeface="+mj-lt"/>
              </a:rPr>
              <a:t>SP_helptext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+mj-lt"/>
              </a:rPr>
              <a:t>SimplePerson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; </a:t>
            </a:r>
          </a:p>
          <a:p>
            <a:endParaRPr lang="en-US" sz="2400" b="1" dirty="0">
              <a:solidFill>
                <a:prstClr val="black"/>
              </a:solidFill>
              <a:latin typeface="+mj-lt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 see the your view.</a:t>
            </a:r>
            <a:r>
              <a:rPr lang="en-US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8380411" y="4103819"/>
            <a:ext cx="2895600" cy="19812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to name the view starting with </a:t>
            </a:r>
            <a:r>
              <a:rPr lang="en-US" b="1" dirty="0" err="1"/>
              <a:t>vW</a:t>
            </a:r>
            <a:r>
              <a:rPr lang="en-US" dirty="0"/>
              <a:t> to make it different from other queries.</a:t>
            </a:r>
          </a:p>
        </p:txBody>
      </p:sp>
    </p:spTree>
    <p:extLst>
      <p:ext uri="{BB962C8B-B14F-4D97-AF65-F5344CB8AC3E}">
        <p14:creationId xmlns:p14="http://schemas.microsoft.com/office/powerpoint/2010/main" val="32089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/>
              <a:t>DROP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2021" y="2057400"/>
            <a:ext cx="3733714" cy="52322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ViewName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021" y="3386623"/>
            <a:ext cx="3097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SimplePerson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2021" y="4192626"/>
            <a:ext cx="3223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SimplePerson1;</a:t>
            </a:r>
          </a:p>
        </p:txBody>
      </p:sp>
    </p:spTree>
    <p:extLst>
      <p:ext uri="{BB962C8B-B14F-4D97-AF65-F5344CB8AC3E}">
        <p14:creationId xmlns:p14="http://schemas.microsoft.com/office/powerpoint/2010/main" val="21968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205281"/>
            <a:ext cx="9144001" cy="914400"/>
          </a:xfrm>
        </p:spPr>
        <p:txBody>
          <a:bodyPr>
            <a:normAutofit/>
          </a:bodyPr>
          <a:lstStyle/>
          <a:p>
            <a:r>
              <a:rPr lang="en-CA" b="1" dirty="0"/>
              <a:t>Using a simple CREATE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0475" y="4646474"/>
            <a:ext cx="5867400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/****** Simple Query to Use the View ******/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FirstName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hiredate_view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1" y="1457012"/>
            <a:ext cx="10439401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-- *** Create a view using the AcventureWork2014 ***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hiredate_view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  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H="1" flipV="1">
            <a:off x="3866311" y="3610838"/>
            <a:ext cx="1665264" cy="2543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8412" y="4724400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see the result:</a:t>
            </a:r>
          </a:p>
        </p:txBody>
      </p:sp>
    </p:spTree>
    <p:extLst>
      <p:ext uri="{BB962C8B-B14F-4D97-AF65-F5344CB8AC3E}">
        <p14:creationId xmlns:p14="http://schemas.microsoft.com/office/powerpoint/2010/main" val="11139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97" y="262251"/>
            <a:ext cx="9144001" cy="762000"/>
          </a:xfrm>
        </p:spPr>
        <p:txBody>
          <a:bodyPr/>
          <a:lstStyle/>
          <a:p>
            <a:r>
              <a:rPr lang="en-US" b="1" dirty="0"/>
              <a:t>Using WITH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612" y="1608525"/>
            <a:ext cx="7505677" cy="3831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Purchasing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PurchaseOrderReject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PurchaseOrderID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ReceivedQty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RejectedQty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RejectedQty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ReceivedQty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RejectRatio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DueDate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Purchasing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PurchaseOrderDetail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RejectedQty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ReceivedQty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  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DueDate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'20010630'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101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0412" y="1608525"/>
            <a:ext cx="308653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Go to the View folder in the AdventureWork2014 database and see the difference.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1" y="2982431"/>
            <a:ext cx="3086531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7125280" y="5638800"/>
            <a:ext cx="1483732" cy="36664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86480" y="5636109"/>
            <a:ext cx="5638800" cy="7386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example uses </a:t>
            </a:r>
            <a:r>
              <a:rPr lang="en-US" altLang="en-US" sz="1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altLang="en-US" sz="1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 ENCRYPTION</a:t>
            </a:r>
            <a:r>
              <a:rPr lang="en-US" altLang="en-US" sz="1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option and shows computed columns, renamed columns, and multiple columns.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00FFB-F2C5-4E68-BEED-52B5F8BFCF58}"/>
              </a:ext>
            </a:extLst>
          </p:cNvPr>
          <p:cNvSpPr txBox="1"/>
          <p:nvPr/>
        </p:nvSpPr>
        <p:spPr>
          <a:xfrm>
            <a:off x="2789247" y="6385873"/>
            <a:ext cx="28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NOT change the design</a:t>
            </a:r>
          </a:p>
        </p:txBody>
      </p:sp>
    </p:spTree>
    <p:extLst>
      <p:ext uri="{BB962C8B-B14F-4D97-AF65-F5344CB8AC3E}">
        <p14:creationId xmlns:p14="http://schemas.microsoft.com/office/powerpoint/2010/main" val="36146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309486"/>
            <a:ext cx="9144001" cy="685800"/>
          </a:xfrm>
        </p:spPr>
        <p:txBody>
          <a:bodyPr>
            <a:normAutofit/>
          </a:bodyPr>
          <a:lstStyle/>
          <a:p>
            <a:r>
              <a:rPr lang="en-US" b="1" dirty="0"/>
              <a:t>Using WITH CHECK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2413" y="2014599"/>
            <a:ext cx="9677399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SeattleOnly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JobTitle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StateProvinceCode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BusinessEntityAddress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bea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bea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AddressID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bea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AddressID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StateProvince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StateProvinceID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StateProvinceID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'Seattle'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2412" y="1212555"/>
            <a:ext cx="9905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example shows a view </a:t>
            </a:r>
            <a:r>
              <a:rPr lang="en-US" alt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named </a:t>
            </a:r>
            <a:r>
              <a:rPr lang="en-US" alt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SeattleOnly</a:t>
            </a:r>
            <a:r>
              <a:rPr lang="en-US" alt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that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references five tables and allows for data modifications to apply only to employees who live in Seattle.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012" y="6400800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the video in the next slide for the check option</a:t>
            </a:r>
          </a:p>
        </p:txBody>
      </p:sp>
    </p:spTree>
    <p:extLst>
      <p:ext uri="{BB962C8B-B14F-4D97-AF65-F5344CB8AC3E}">
        <p14:creationId xmlns:p14="http://schemas.microsoft.com/office/powerpoint/2010/main" val="26689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55023-2D6F-4640-AB5A-9493E52F7610}"/>
</file>

<file path=customXml/itemProps2.xml><?xml version="1.0" encoding="utf-8"?>
<ds:datastoreItem xmlns:ds="http://schemas.openxmlformats.org/officeDocument/2006/customXml" ds:itemID="{D791D944-5BE1-47CD-A9FB-AF3889368156}"/>
</file>

<file path=customXml/itemProps3.xml><?xml version="1.0" encoding="utf-8"?>
<ds:datastoreItem xmlns:ds="http://schemas.openxmlformats.org/officeDocument/2006/customXml" ds:itemID="{4FABC021-A067-418C-B4B9-FA2FA5BCEA92}"/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3608</TotalTime>
  <Words>978</Words>
  <Application>Microsoft Office PowerPoint</Application>
  <PresentationFormat>Custom</PresentationFormat>
  <Paragraphs>137</Paragraphs>
  <Slides>16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Segoe UI</vt:lpstr>
      <vt:lpstr>Digital Blue Tunnel 16x9</vt:lpstr>
      <vt:lpstr>SQL Views</vt:lpstr>
      <vt:lpstr>View Definition</vt:lpstr>
      <vt:lpstr>View usage:</vt:lpstr>
      <vt:lpstr>CREATE VIEW Syntax</vt:lpstr>
      <vt:lpstr>View Example</vt:lpstr>
      <vt:lpstr>DROP the VIEW</vt:lpstr>
      <vt:lpstr>Using a simple CREATE VIEW</vt:lpstr>
      <vt:lpstr>Using WITH ENCRYPTION</vt:lpstr>
      <vt:lpstr>Using WITH CHECK OPTION</vt:lpstr>
      <vt:lpstr>SQL Views, WITH CHECK OPTION </vt:lpstr>
      <vt:lpstr>Using built-in functions within a view</vt:lpstr>
      <vt:lpstr>Video</vt:lpstr>
      <vt:lpstr>A real view sample</vt:lpstr>
      <vt:lpstr>Questions?</vt:lpstr>
      <vt:lpstr>Extra assignment</vt:lpstr>
      <vt:lpstr>Watch the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Maziar</dc:creator>
  <cp:lastModifiedBy>Maziar Shajari</cp:lastModifiedBy>
  <cp:revision>54</cp:revision>
  <dcterms:created xsi:type="dcterms:W3CDTF">2018-11-18T14:02:18Z</dcterms:created>
  <dcterms:modified xsi:type="dcterms:W3CDTF">2020-12-17T02:31:38Z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0x0101006776FE3C323531449863BF78B071DC50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