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ziarshajari@outlook.co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229" y="459519"/>
            <a:ext cx="4386309" cy="1641490"/>
          </a:xfrm>
        </p:spPr>
        <p:txBody>
          <a:bodyPr/>
          <a:lstStyle/>
          <a:p>
            <a:r>
              <a:rPr lang="en-US" dirty="0"/>
              <a:t>Week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3818" y="4105043"/>
            <a:ext cx="6081945" cy="22934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Review</a:t>
            </a:r>
          </a:p>
          <a:p>
            <a:r>
              <a:rPr lang="en-CA" b="1" dirty="0"/>
              <a:t>Data Types and CREATE TABLE</a:t>
            </a:r>
          </a:p>
          <a:p>
            <a:r>
              <a:rPr lang="en-CA" b="1" dirty="0"/>
              <a:t>Constraints</a:t>
            </a:r>
          </a:p>
          <a:p>
            <a:r>
              <a:rPr lang="en-CA" b="1" dirty="0"/>
              <a:t>Transactions</a:t>
            </a:r>
          </a:p>
          <a:p>
            <a:r>
              <a:rPr lang="en-CA" b="1" dirty="0"/>
              <a:t>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(vendor-specific)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677474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MONEY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ROWVERSION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(formerly known as TIMESTAMP)</a:t>
            </a:r>
          </a:p>
          <a:p>
            <a:pPr marL="0" indent="0">
              <a:buNone/>
            </a:pPr>
            <a:r>
              <a:rPr lang="en-CA" sz="2000" dirty="0"/>
              <a:t>TIMESTAMP is still supported as a row version type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3214" y="1825625"/>
            <a:ext cx="605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Money amounts to the trillions with 4 decimal places accuracy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3214" y="3816628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 database-wide unique row number</a:t>
            </a:r>
          </a:p>
        </p:txBody>
      </p:sp>
    </p:spTree>
    <p:extLst>
      <p:ext uri="{BB962C8B-B14F-4D97-AF65-F5344CB8AC3E}">
        <p14:creationId xmlns:p14="http://schemas.microsoft.com/office/powerpoint/2010/main" val="27522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57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TABLE IF EXITS </a:t>
            </a:r>
            <a:r>
              <a:rPr lang="en-US" dirty="0" err="1"/>
              <a:t>tablename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(SQL 2016)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altLang="en-US" dirty="0">
                <a:solidFill>
                  <a:srgbClr val="FFFF00"/>
                </a:solidFill>
                <a:latin typeface="inherit"/>
                <a:cs typeface="Consolas" panose="020B0609020204030204" pitchFamily="49" charset="0"/>
              </a:rPr>
              <a:t>IF OBJECT_ID (‘</a:t>
            </a:r>
            <a:r>
              <a:rPr lang="en-US" altLang="en-US" dirty="0" err="1">
                <a:solidFill>
                  <a:srgbClr val="FFFF00"/>
                </a:solidFill>
                <a:latin typeface="inherit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solidFill>
                  <a:srgbClr val="FFFF00"/>
                </a:solidFill>
                <a:latin typeface="inherit"/>
                <a:cs typeface="Consolas" panose="020B0609020204030204" pitchFamily="49" charset="0"/>
              </a:rPr>
              <a:t>', 'U') IS NOT NULL DROP TABLE </a:t>
            </a:r>
            <a:r>
              <a:rPr lang="en-US" altLang="en-US" dirty="0" err="1">
                <a:solidFill>
                  <a:srgbClr val="FFFF00"/>
                </a:solidFill>
                <a:latin typeface="inherit"/>
                <a:cs typeface="Consolas" panose="020B0609020204030204" pitchFamily="49" charset="0"/>
              </a:rPr>
              <a:t>tablename</a:t>
            </a:r>
            <a:r>
              <a:rPr lang="en-US" altLang="en-US" sz="4000" dirty="0">
                <a:solidFill>
                  <a:srgbClr val="FFFF00"/>
                </a:solidFill>
              </a:rPr>
              <a:t>;</a:t>
            </a:r>
          </a:p>
          <a:p>
            <a:pPr marL="0" lvl="0" indent="0">
              <a:buNone/>
            </a:pPr>
            <a:endParaRPr lang="en-US" altLang="en-US" sz="1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(Older versions)</a:t>
            </a:r>
            <a:endParaRPr lang="en-US" altLang="en-US" sz="32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2616" y="5621772"/>
            <a:ext cx="130676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User Define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84800" y="4462238"/>
            <a:ext cx="446468" cy="10689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606825" cy="4824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/>
              <a:t>Week 1: Database (Definition – History) – Table – Network Components – Restore databases</a:t>
            </a:r>
          </a:p>
          <a:p>
            <a:r>
              <a:rPr lang="en-US" b="1" dirty="0">
                <a:solidFill>
                  <a:srgbClr val="FFFF00"/>
                </a:solidFill>
              </a:rPr>
              <a:t>Week 2: Data types (5) – NULL values – PRINT – USE – SELECT … FROM … WHERE …ORDER BY … -  OR – AND – NOT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Week 3: GETDATE(), </a:t>
            </a:r>
            <a:r>
              <a:rPr lang="en-CA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DATEPART, DATEADD,  DATEDIFF,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CAST, CONVERT, Query standards, IS NULL, IN, BETWEEN, LIKE, AS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Week 4:  JOIN – Inner JOIN – FULL OUTER JOIN – LEFT and RIGHT JOINS</a:t>
            </a:r>
          </a:p>
          <a:p>
            <a:r>
              <a:rPr lang="en-US" sz="2900" b="1" dirty="0">
                <a:solidFill>
                  <a:srgbClr val="FFFF00"/>
                </a:solidFill>
              </a:rPr>
              <a:t>Week 5: Sub-Query – DISTINCT – COUNT – MIN – MAX – AVG – SUM – GROUP BY </a:t>
            </a:r>
          </a:p>
          <a:p>
            <a:r>
              <a:rPr lang="en-US" sz="29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WEEK 6 – DECLARE – CREATE TABLE – DROP TABLE – </a:t>
            </a:r>
            <a:r>
              <a:rPr lang="en-CA" sz="29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IDENTITY - Insert into … VALUES – DELETE – TRUNCATE – SELECT * INTO – TOP – UPDATE</a:t>
            </a:r>
          </a:p>
          <a:p>
            <a:r>
              <a:rPr lang="en-CA" sz="2600" b="1" dirty="0">
                <a:solidFill>
                  <a:schemeClr val="tx1"/>
                </a:solidFill>
              </a:rPr>
              <a:t>Week 7  Mid-term</a:t>
            </a:r>
          </a:p>
          <a:p>
            <a:r>
              <a:rPr lang="en-CA" sz="2900" b="1" dirty="0">
                <a:solidFill>
                  <a:srgbClr val="FFFF00"/>
                </a:solidFill>
              </a:rPr>
              <a:t>Week 8: Smart Database Design (1NF) – Primary Key – Advance UPDATE – Begin Transaction … ROLLBACK</a:t>
            </a:r>
          </a:p>
          <a:p>
            <a:r>
              <a:rPr lang="en-CA" sz="2900" b="1">
                <a:solidFill>
                  <a:schemeClr val="accent5">
                    <a:lumMod val="40000"/>
                    <a:lumOff val="60000"/>
                  </a:schemeClr>
                </a:solidFill>
              </a:rPr>
              <a:t>Week 9: </a:t>
            </a:r>
            <a:r>
              <a:rPr lang="en-CA" sz="29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Smart Database Design (2NF, 3NF) - </a:t>
            </a:r>
            <a:r>
              <a:rPr lang="en-US" sz="29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functional dependency – Foreign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column in a table has a data type.</a:t>
            </a:r>
          </a:p>
          <a:p>
            <a:pPr marL="0" indent="0">
              <a:buNone/>
            </a:pPr>
            <a:r>
              <a:rPr lang="en-CA" dirty="0"/>
              <a:t>The data type determines the type and amount of data you can store in a column.</a:t>
            </a:r>
          </a:p>
          <a:p>
            <a:pPr marL="0" indent="0">
              <a:buNone/>
            </a:pPr>
            <a:r>
              <a:rPr lang="en-CA" dirty="0"/>
              <a:t>Different types have different semantics and support different sets of operations.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8E054-A478-4387-B06B-6610308A5420}"/>
              </a:ext>
            </a:extLst>
          </p:cNvPr>
          <p:cNvSpPr/>
          <p:nvPr/>
        </p:nvSpPr>
        <p:spPr>
          <a:xfrm>
            <a:off x="1120000" y="6123543"/>
            <a:ext cx="1030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https://docs.microsoft.com/en-us/sql/t-sql/data-types/data-types-transact-sql?view=sql-server-ver15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91" y="2670056"/>
            <a:ext cx="2723271" cy="26776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CHAR(n)</a:t>
            </a:r>
          </a:p>
          <a:p>
            <a:r>
              <a:rPr lang="en-US" dirty="0">
                <a:solidFill>
                  <a:schemeClr val="tx1"/>
                </a:solidFill>
              </a:rPr>
              <a:t>VARCHAR(n)</a:t>
            </a:r>
          </a:p>
          <a:p>
            <a:r>
              <a:rPr lang="en-US" dirty="0">
                <a:solidFill>
                  <a:schemeClr val="tx1"/>
                </a:solidFill>
              </a:rPr>
              <a:t>TEXT</a:t>
            </a:r>
          </a:p>
          <a:p>
            <a:r>
              <a:rPr lang="en-US" dirty="0">
                <a:solidFill>
                  <a:schemeClr val="tx1"/>
                </a:solidFill>
              </a:rPr>
              <a:t>NCHAR(n)</a:t>
            </a:r>
          </a:p>
          <a:p>
            <a:r>
              <a:rPr lang="en-US" dirty="0">
                <a:solidFill>
                  <a:schemeClr val="tx1"/>
                </a:solidFill>
              </a:rPr>
              <a:t>NVARCHAR(n)</a:t>
            </a:r>
          </a:p>
          <a:p>
            <a:r>
              <a:rPr lang="en-US" dirty="0" err="1">
                <a:solidFill>
                  <a:schemeClr val="tx1"/>
                </a:solidFill>
              </a:rPr>
              <a:t>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1242" y="2670056"/>
            <a:ext cx="8289091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highlight>
                  <a:srgbClr val="FFFF00"/>
                </a:highlight>
              </a:rPr>
              <a:t>Fixed</a:t>
            </a:r>
            <a:r>
              <a:rPr lang="en-CA" sz="2800" dirty="0">
                <a:solidFill>
                  <a:schemeClr val="bg1"/>
                </a:solidFill>
              </a:rPr>
              <a:t>-length, up to 8K characters.</a:t>
            </a:r>
          </a:p>
          <a:p>
            <a:r>
              <a:rPr lang="en-CA" sz="2800" dirty="0">
                <a:solidFill>
                  <a:schemeClr val="bg1"/>
                </a:solidFill>
                <a:highlight>
                  <a:srgbClr val="FFFF00"/>
                </a:highlight>
              </a:rPr>
              <a:t>Variable </a:t>
            </a:r>
            <a:r>
              <a:rPr lang="en-CA" sz="2800" dirty="0">
                <a:solidFill>
                  <a:schemeClr val="bg1"/>
                </a:solidFill>
              </a:rPr>
              <a:t>length, up to 8K characters.</a:t>
            </a:r>
          </a:p>
          <a:p>
            <a:r>
              <a:rPr lang="en-CA" sz="2800" dirty="0">
                <a:solidFill>
                  <a:schemeClr val="bg1"/>
                </a:solidFill>
              </a:rPr>
              <a:t>Variable length, up to </a:t>
            </a:r>
            <a:r>
              <a:rPr lang="en-CA" sz="2800" dirty="0">
                <a:solidFill>
                  <a:schemeClr val="bg1"/>
                </a:solidFill>
                <a:highlight>
                  <a:srgbClr val="FFFF00"/>
                </a:highlight>
              </a:rPr>
              <a:t>2GB</a:t>
            </a:r>
            <a:r>
              <a:rPr lang="en-CA" sz="2800" dirty="0">
                <a:solidFill>
                  <a:schemeClr val="bg1"/>
                </a:solidFill>
              </a:rPr>
              <a:t> characters.</a:t>
            </a:r>
          </a:p>
          <a:p>
            <a:r>
              <a:rPr lang="en-CA" sz="2800" dirty="0">
                <a:solidFill>
                  <a:schemeClr val="bg1"/>
                </a:solidFill>
              </a:rPr>
              <a:t>Fixed length </a:t>
            </a:r>
            <a:r>
              <a:rPr lang="en-CA" sz="2800" dirty="0">
                <a:solidFill>
                  <a:schemeClr val="bg1"/>
                </a:solidFill>
                <a:highlight>
                  <a:srgbClr val="FFFF00"/>
                </a:highlight>
              </a:rPr>
              <a:t>Unicode</a:t>
            </a:r>
            <a:r>
              <a:rPr lang="en-CA" sz="2800" dirty="0">
                <a:solidFill>
                  <a:schemeClr val="bg1"/>
                </a:solidFill>
              </a:rPr>
              <a:t> data, up to 4000 characters.</a:t>
            </a:r>
          </a:p>
          <a:p>
            <a:r>
              <a:rPr lang="en-CA" sz="2800" dirty="0">
                <a:solidFill>
                  <a:schemeClr val="bg1"/>
                </a:solidFill>
                <a:highlight>
                  <a:srgbClr val="FFFF00"/>
                </a:highlight>
              </a:rPr>
              <a:t>Variable length Unicode </a:t>
            </a:r>
            <a:r>
              <a:rPr lang="en-CA" sz="2800" dirty="0">
                <a:solidFill>
                  <a:schemeClr val="bg1"/>
                </a:solidFill>
              </a:rPr>
              <a:t>data, up to 2GB.</a:t>
            </a:r>
          </a:p>
          <a:p>
            <a:r>
              <a:rPr lang="en-CA" sz="2800" dirty="0">
                <a:solidFill>
                  <a:schemeClr val="bg1"/>
                </a:solidFill>
              </a:rPr>
              <a:t>Variable length </a:t>
            </a:r>
            <a:r>
              <a:rPr lang="en-CA" sz="2800" dirty="0">
                <a:solidFill>
                  <a:schemeClr val="bg1"/>
                </a:solidFill>
                <a:highlight>
                  <a:srgbClr val="FFFF00"/>
                </a:highlight>
              </a:rPr>
              <a:t>Unicode</a:t>
            </a:r>
            <a:r>
              <a:rPr lang="en-CA" sz="2800" dirty="0">
                <a:solidFill>
                  <a:schemeClr val="bg1"/>
                </a:solidFill>
              </a:rPr>
              <a:t> data, up to 2^30 –1 characters.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12135" y="2884868"/>
            <a:ext cx="16491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85608" y="3797121"/>
            <a:ext cx="16491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85607" y="5110767"/>
            <a:ext cx="16491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85607" y="4196367"/>
            <a:ext cx="16491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0597" y="3322749"/>
            <a:ext cx="1290645" cy="107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38633" y="4647127"/>
            <a:ext cx="1122609" cy="150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(bit string)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81" y="2482448"/>
            <a:ext cx="10903038" cy="2475918"/>
          </a:xfr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BINARY(n) 		</a:t>
            </a:r>
            <a:r>
              <a:rPr lang="en-CA" sz="3600" dirty="0"/>
              <a:t>Fixed-length, up to 8K bytes</a:t>
            </a:r>
          </a:p>
          <a:p>
            <a:pPr marL="0" indent="0">
              <a:buNone/>
            </a:pPr>
            <a:r>
              <a:rPr lang="en-US" sz="3600" dirty="0"/>
              <a:t>VARBINARY(n)	</a:t>
            </a:r>
            <a:r>
              <a:rPr lang="en-CA" sz="3600" dirty="0"/>
              <a:t>Variable length, up to 8K bytes</a:t>
            </a:r>
          </a:p>
          <a:p>
            <a:pPr marL="0" indent="0">
              <a:buNone/>
            </a:pPr>
            <a:r>
              <a:rPr lang="en-US" sz="3600" dirty="0"/>
              <a:t>IMAGE			</a:t>
            </a:r>
            <a:r>
              <a:rPr lang="en-CA" sz="3600" dirty="0"/>
              <a:t>Variable length, up to 2GB bytes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BIT				</a:t>
            </a:r>
            <a:r>
              <a:rPr lang="en-CA" sz="3600" dirty="0"/>
              <a:t> Supported values are 0,1, or NULL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Exact Numeric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8" y="1690688"/>
            <a:ext cx="9855292" cy="463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10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197700"/>
            <a:ext cx="10515600" cy="855193"/>
          </a:xfrm>
        </p:spPr>
        <p:txBody>
          <a:bodyPr/>
          <a:lstStyle/>
          <a:p>
            <a:r>
              <a:rPr lang="en-US" b="1" dirty="0"/>
              <a:t>DECIMAL and NUMERIC types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77111-4DE5-4936-A2F4-60CF829E6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196181"/>
            <a:ext cx="10687050" cy="5305376"/>
          </a:xfrm>
        </p:spPr>
      </p:pic>
    </p:spTree>
    <p:extLst>
      <p:ext uri="{BB962C8B-B14F-4D97-AF65-F5344CB8AC3E}">
        <p14:creationId xmlns:p14="http://schemas.microsoft.com/office/powerpoint/2010/main" val="7323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Approximate 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411323"/>
            <a:ext cx="10727028" cy="4015236"/>
          </a:xfr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REAL</a:t>
            </a:r>
          </a:p>
          <a:p>
            <a:r>
              <a:rPr lang="en-US" sz="2400" dirty="0"/>
              <a:t>Storage: 4 bytes</a:t>
            </a:r>
          </a:p>
          <a:p>
            <a:r>
              <a:rPr lang="en-US" sz="2400" dirty="0"/>
              <a:t>Range: -3.40E + 38 to -1.18E -38, 0 and 1.18E -38 to 3.40E + 38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FLOAT(n)</a:t>
            </a:r>
          </a:p>
          <a:p>
            <a:r>
              <a:rPr lang="en-CA" sz="2400" dirty="0"/>
              <a:t>Value of n is between 1 and 53; number of bits used to store the mantissa of the number</a:t>
            </a:r>
          </a:p>
          <a:p>
            <a:r>
              <a:rPr lang="en-CA" sz="2400" dirty="0"/>
              <a:t>Storage: 4 bytes if n &lt;= 24; 8 bytes if n &gt; 24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DOUBLE PRECISION</a:t>
            </a:r>
          </a:p>
          <a:p>
            <a:r>
              <a:rPr lang="en-US" sz="2400" dirty="0"/>
              <a:t>Synonym for FLOAT(53)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210993"/>
            <a:ext cx="10727028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b="1" dirty="0"/>
              <a:t>Approximate numeric types store floating-point values; specification uses scientific notation (mantissa and exponent)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all numbers can be represented exactly (mantissa is in base-2)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Should never be used for primary keys</a:t>
            </a:r>
          </a:p>
        </p:txBody>
      </p:sp>
    </p:spTree>
    <p:extLst>
      <p:ext uri="{BB962C8B-B14F-4D97-AF65-F5344CB8AC3E}">
        <p14:creationId xmlns:p14="http://schemas.microsoft.com/office/powerpoint/2010/main" val="11873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Date/Time types in SQL Server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083065" cy="41630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DATE</a:t>
            </a:r>
          </a:p>
          <a:p>
            <a:pPr>
              <a:lnSpc>
                <a:spcPct val="150000"/>
              </a:lnSpc>
            </a:pPr>
            <a:r>
              <a:rPr lang="en-US" dirty="0"/>
              <a:t>TIME</a:t>
            </a:r>
          </a:p>
          <a:p>
            <a:pPr>
              <a:lnSpc>
                <a:spcPct val="150000"/>
              </a:lnSpc>
            </a:pPr>
            <a:r>
              <a:rPr lang="en-US" dirty="0"/>
              <a:t>DATETIME</a:t>
            </a:r>
          </a:p>
          <a:p>
            <a:pPr>
              <a:lnSpc>
                <a:spcPct val="150000"/>
              </a:lnSpc>
            </a:pPr>
            <a:r>
              <a:rPr lang="en-US" dirty="0"/>
              <a:t>SMALLDATETIME</a:t>
            </a:r>
          </a:p>
          <a:p>
            <a:pPr>
              <a:lnSpc>
                <a:spcPct val="150000"/>
              </a:lnSpc>
            </a:pPr>
            <a:r>
              <a:rPr lang="en-US" dirty="0"/>
              <a:t>DATETIME2</a:t>
            </a:r>
          </a:p>
          <a:p>
            <a:pPr>
              <a:lnSpc>
                <a:spcPct val="150000"/>
              </a:lnSpc>
            </a:pPr>
            <a:r>
              <a:rPr lang="en-US" dirty="0"/>
              <a:t>DATETIMEOFFSET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79034" y="2560627"/>
            <a:ext cx="1564018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DATE type: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3370" y="3022292"/>
            <a:ext cx="6555346" cy="22467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FF00"/>
                </a:solidFill>
                <a:latin typeface="Arial" panose="020B0604020202020204" pitchFamily="34" charset="0"/>
              </a:rPr>
              <a:t>Range: 1 January 0001 AD through 31 December 9999</a:t>
            </a:r>
          </a:p>
          <a:p>
            <a:endParaRPr lang="en-CA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CA" sz="2400" dirty="0">
                <a:solidFill>
                  <a:srgbClr val="FFFF00"/>
                </a:solidFill>
                <a:latin typeface="Arial" panose="020B0604020202020204" pitchFamily="34" charset="0"/>
              </a:rPr>
              <a:t>•Date only, no time portion</a:t>
            </a:r>
          </a:p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•Default string format: ‘YYYY-MM-DD’</a:t>
            </a:r>
          </a:p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•Storage size: 3 bytes</a:t>
            </a:r>
          </a:p>
          <a:p>
            <a:r>
              <a:rPr lang="en-CA" sz="2400" dirty="0">
                <a:solidFill>
                  <a:srgbClr val="FFFF00"/>
                </a:solidFill>
                <a:latin typeface="Arial" panose="020B0604020202020204" pitchFamily="34" charset="0"/>
              </a:rPr>
              <a:t>•Default value: 1 January 1900</a:t>
            </a:r>
          </a:p>
        </p:txBody>
      </p:sp>
    </p:spTree>
    <p:extLst>
      <p:ext uri="{BB962C8B-B14F-4D97-AF65-F5344CB8AC3E}">
        <p14:creationId xmlns:p14="http://schemas.microsoft.com/office/powerpoint/2010/main" val="2069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308E14-7873-4D9B-8E24-D26F2684846F}"/>
</file>

<file path=customXml/itemProps2.xml><?xml version="1.0" encoding="utf-8"?>
<ds:datastoreItem xmlns:ds="http://schemas.openxmlformats.org/officeDocument/2006/customXml" ds:itemID="{4DEEE3BE-F096-46E7-891B-AF1A690AD5D3}"/>
</file>

<file path=customXml/itemProps3.xml><?xml version="1.0" encoding="utf-8"?>
<ds:datastoreItem xmlns:ds="http://schemas.openxmlformats.org/officeDocument/2006/customXml" ds:itemID="{A9433F3F-2BC4-4F27-BB6B-E3FAB454E968}"/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4120</TotalTime>
  <Words>627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inherit</vt:lpstr>
      <vt:lpstr>Depth</vt:lpstr>
      <vt:lpstr>Week 11</vt:lpstr>
      <vt:lpstr>REVIEW</vt:lpstr>
      <vt:lpstr>Data Types</vt:lpstr>
      <vt:lpstr>Character Types</vt:lpstr>
      <vt:lpstr>Binary (bit string) Types</vt:lpstr>
      <vt:lpstr>Exact Numeric Types</vt:lpstr>
      <vt:lpstr>DECIMAL and NUMERIC types</vt:lpstr>
      <vt:lpstr>Approximate Numeric Types</vt:lpstr>
      <vt:lpstr>Date/Time types in SQL Server 2014</vt:lpstr>
      <vt:lpstr>Other (vendor-specific) Types</vt:lpstr>
      <vt:lpstr>IF EXISTS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Maziar</dc:creator>
  <cp:lastModifiedBy>Maziar Shajari</cp:lastModifiedBy>
  <cp:revision>53</cp:revision>
  <dcterms:created xsi:type="dcterms:W3CDTF">2018-11-10T17:50:13Z</dcterms:created>
  <dcterms:modified xsi:type="dcterms:W3CDTF">2020-03-25T12:07:37Z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