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76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iarshajari@outlook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E96B4-D1E1-4F61-902C-1DC4CC50B9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FD8EF6-CAEA-44D1-B3DC-E72D5CB0FCFE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D0012CCD-345C-4998-9A54-0A09C6F88F99}" type="parTrans" cxnId="{572071BB-CAFC-42A4-8795-7A73746BFC5D}">
      <dgm:prSet/>
      <dgm:spPr/>
      <dgm:t>
        <a:bodyPr/>
        <a:lstStyle/>
        <a:p>
          <a:endParaRPr lang="en-US"/>
        </a:p>
      </dgm:t>
    </dgm:pt>
    <dgm:pt modelId="{24217E1F-200C-4D8E-A853-3B3C1149573D}" type="sibTrans" cxnId="{572071BB-CAFC-42A4-8795-7A73746BFC5D}">
      <dgm:prSet/>
      <dgm:spPr/>
      <dgm:t>
        <a:bodyPr/>
        <a:lstStyle/>
        <a:p>
          <a:endParaRPr lang="en-US"/>
        </a:p>
      </dgm:t>
    </dgm:pt>
    <dgm:pt modelId="{644F142B-50B7-4DC0-9980-CB2D5AD692F1}">
      <dgm:prSet phldrT="[Text]"/>
      <dgm:spPr/>
      <dgm:t>
        <a:bodyPr/>
        <a:lstStyle/>
        <a:p>
          <a:pPr>
            <a:buNone/>
          </a:pPr>
          <a:r>
            <a:rPr lang="en-US" dirty="0"/>
            <a:t>•PRIMARY KEY </a:t>
          </a:r>
        </a:p>
      </dgm:t>
    </dgm:pt>
    <dgm:pt modelId="{73231AEE-0EB9-41B0-9F52-6ED0FA28ED9E}" type="parTrans" cxnId="{8069F0C0-CAAF-4484-BD36-E3DAA644D6B3}">
      <dgm:prSet/>
      <dgm:spPr/>
      <dgm:t>
        <a:bodyPr/>
        <a:lstStyle/>
        <a:p>
          <a:endParaRPr lang="en-US"/>
        </a:p>
      </dgm:t>
    </dgm:pt>
    <dgm:pt modelId="{D566FF44-E60B-4CD8-905D-F1D4336DBE8B}" type="sibTrans" cxnId="{8069F0C0-CAAF-4484-BD36-E3DAA644D6B3}">
      <dgm:prSet/>
      <dgm:spPr/>
      <dgm:t>
        <a:bodyPr/>
        <a:lstStyle/>
        <a:p>
          <a:endParaRPr lang="en-US"/>
        </a:p>
      </dgm:t>
    </dgm:pt>
    <dgm:pt modelId="{D554B65A-207E-4187-B32D-43559E4703AB}">
      <dgm:prSet phldrT="[Text]"/>
      <dgm:spPr/>
      <dgm:t>
        <a:bodyPr/>
        <a:lstStyle/>
        <a:p>
          <a:r>
            <a:rPr lang="en-US" dirty="0"/>
            <a:t>UNIQUE</a:t>
          </a:r>
        </a:p>
      </dgm:t>
    </dgm:pt>
    <dgm:pt modelId="{B7F06B89-3F75-4C1F-84DC-99999654175E}" type="parTrans" cxnId="{60DEDF04-58C3-4F1D-8838-96976C900BC3}">
      <dgm:prSet/>
      <dgm:spPr/>
      <dgm:t>
        <a:bodyPr/>
        <a:lstStyle/>
        <a:p>
          <a:endParaRPr lang="en-US"/>
        </a:p>
      </dgm:t>
    </dgm:pt>
    <dgm:pt modelId="{9FEA786D-7938-4205-B49A-61B0FF2E819D}" type="sibTrans" cxnId="{60DEDF04-58C3-4F1D-8838-96976C900BC3}">
      <dgm:prSet/>
      <dgm:spPr/>
      <dgm:t>
        <a:bodyPr/>
        <a:lstStyle/>
        <a:p>
          <a:endParaRPr lang="en-US"/>
        </a:p>
      </dgm:t>
    </dgm:pt>
    <dgm:pt modelId="{9F4CC807-822D-4324-94A9-3A0B3858A7D9}">
      <dgm:prSet phldrT="[Text]"/>
      <dgm:spPr/>
      <dgm:t>
        <a:bodyPr/>
        <a:lstStyle/>
        <a:p>
          <a:pPr>
            <a:buNone/>
          </a:pPr>
          <a:r>
            <a:rPr lang="en-US" dirty="0"/>
            <a:t>FOREIGN KEY </a:t>
          </a:r>
        </a:p>
      </dgm:t>
    </dgm:pt>
    <dgm:pt modelId="{BEB46AC8-B4F7-4B97-80F8-0D9B383BDA19}" type="parTrans" cxnId="{598BE24C-218A-4588-B422-BDFAE4FEBFDA}">
      <dgm:prSet/>
      <dgm:spPr/>
      <dgm:t>
        <a:bodyPr/>
        <a:lstStyle/>
        <a:p>
          <a:endParaRPr lang="en-US"/>
        </a:p>
      </dgm:t>
    </dgm:pt>
    <dgm:pt modelId="{9A29A307-6B94-404A-9307-CF663FEFA7C6}" type="sibTrans" cxnId="{598BE24C-218A-4588-B422-BDFAE4FEBFDA}">
      <dgm:prSet/>
      <dgm:spPr/>
      <dgm:t>
        <a:bodyPr/>
        <a:lstStyle/>
        <a:p>
          <a:endParaRPr lang="en-US"/>
        </a:p>
      </dgm:t>
    </dgm:pt>
    <dgm:pt modelId="{098B1D5F-32F9-48EA-AA15-08D0E4554C77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7FCA665-BE14-4266-9A57-585090233402}" type="parTrans" cxnId="{32CC10C5-5CEA-4898-90BA-8E135A5F234E}">
      <dgm:prSet/>
      <dgm:spPr/>
      <dgm:t>
        <a:bodyPr/>
        <a:lstStyle/>
        <a:p>
          <a:endParaRPr lang="en-US"/>
        </a:p>
      </dgm:t>
    </dgm:pt>
    <dgm:pt modelId="{1E9B9414-DB0B-4B5F-A068-94185A142C3A}" type="sibTrans" cxnId="{32CC10C5-5CEA-4898-90BA-8E135A5F234E}">
      <dgm:prSet/>
      <dgm:spPr/>
      <dgm:t>
        <a:bodyPr/>
        <a:lstStyle/>
        <a:p>
          <a:endParaRPr lang="en-US"/>
        </a:p>
      </dgm:t>
    </dgm:pt>
    <dgm:pt modelId="{D7D07EFE-3B41-4499-A187-E61235D7AE65}" type="pres">
      <dgm:prSet presAssocID="{317E96B4-D1E1-4F61-902C-1DC4CC50B9DD}" presName="diagram" presStyleCnt="0">
        <dgm:presLayoutVars>
          <dgm:dir/>
          <dgm:resizeHandles val="exact"/>
        </dgm:presLayoutVars>
      </dgm:prSet>
      <dgm:spPr/>
    </dgm:pt>
    <dgm:pt modelId="{4ECA021A-73FA-4F09-AE23-61CAFF05B82B}" type="pres">
      <dgm:prSet presAssocID="{9EFD8EF6-CAEA-44D1-B3DC-E72D5CB0FCFE}" presName="node" presStyleLbl="node1" presStyleIdx="0" presStyleCnt="5">
        <dgm:presLayoutVars>
          <dgm:bulletEnabled val="1"/>
        </dgm:presLayoutVars>
      </dgm:prSet>
      <dgm:spPr/>
    </dgm:pt>
    <dgm:pt modelId="{A3D0FB25-3C88-45E3-BCE4-A99BBD9802F9}" type="pres">
      <dgm:prSet presAssocID="{24217E1F-200C-4D8E-A853-3B3C1149573D}" presName="sibTrans" presStyleCnt="0"/>
      <dgm:spPr/>
    </dgm:pt>
    <dgm:pt modelId="{0ED269A6-9D41-440D-975C-399F7CB7F690}" type="pres">
      <dgm:prSet presAssocID="{644F142B-50B7-4DC0-9980-CB2D5AD692F1}" presName="node" presStyleLbl="node1" presStyleIdx="1" presStyleCnt="5">
        <dgm:presLayoutVars>
          <dgm:bulletEnabled val="1"/>
        </dgm:presLayoutVars>
      </dgm:prSet>
      <dgm:spPr/>
    </dgm:pt>
    <dgm:pt modelId="{95CFC248-C7AC-49C3-BBF8-138D0946835D}" type="pres">
      <dgm:prSet presAssocID="{D566FF44-E60B-4CD8-905D-F1D4336DBE8B}" presName="sibTrans" presStyleCnt="0"/>
      <dgm:spPr/>
    </dgm:pt>
    <dgm:pt modelId="{B1C7D860-1173-4D1E-86AE-A2EFFD87C852}" type="pres">
      <dgm:prSet presAssocID="{D554B65A-207E-4187-B32D-43559E4703AB}" presName="node" presStyleLbl="node1" presStyleIdx="2" presStyleCnt="5">
        <dgm:presLayoutVars>
          <dgm:bulletEnabled val="1"/>
        </dgm:presLayoutVars>
      </dgm:prSet>
      <dgm:spPr/>
    </dgm:pt>
    <dgm:pt modelId="{FAC21269-7B52-4A24-A321-D4A48460CA6B}" type="pres">
      <dgm:prSet presAssocID="{9FEA786D-7938-4205-B49A-61B0FF2E819D}" presName="sibTrans" presStyleCnt="0"/>
      <dgm:spPr/>
    </dgm:pt>
    <dgm:pt modelId="{840FA391-E51B-4976-90DF-388A1F6C1DD1}" type="pres">
      <dgm:prSet presAssocID="{9F4CC807-822D-4324-94A9-3A0B3858A7D9}" presName="node" presStyleLbl="node1" presStyleIdx="3" presStyleCnt="5">
        <dgm:presLayoutVars>
          <dgm:bulletEnabled val="1"/>
        </dgm:presLayoutVars>
      </dgm:prSet>
      <dgm:spPr/>
    </dgm:pt>
    <dgm:pt modelId="{E30CFA33-03D6-46C5-B753-864D82A7B361}" type="pres">
      <dgm:prSet presAssocID="{9A29A307-6B94-404A-9307-CF663FEFA7C6}" presName="sibTrans" presStyleCnt="0"/>
      <dgm:spPr/>
    </dgm:pt>
    <dgm:pt modelId="{87409364-E10C-4CBD-833A-CA2AF0C94338}" type="pres">
      <dgm:prSet presAssocID="{098B1D5F-32F9-48EA-AA15-08D0E4554C77}" presName="node" presStyleLbl="node1" presStyleIdx="4" presStyleCnt="5">
        <dgm:presLayoutVars>
          <dgm:bulletEnabled val="1"/>
        </dgm:presLayoutVars>
      </dgm:prSet>
      <dgm:spPr/>
    </dgm:pt>
  </dgm:ptLst>
  <dgm:cxnLst>
    <dgm:cxn modelId="{60DEDF04-58C3-4F1D-8838-96976C900BC3}" srcId="{317E96B4-D1E1-4F61-902C-1DC4CC50B9DD}" destId="{D554B65A-207E-4187-B32D-43559E4703AB}" srcOrd="2" destOrd="0" parTransId="{B7F06B89-3F75-4C1F-84DC-99999654175E}" sibTransId="{9FEA786D-7938-4205-B49A-61B0FF2E819D}"/>
    <dgm:cxn modelId="{6ADDF362-970F-4306-BD91-01D890BDB094}" type="presOf" srcId="{098B1D5F-32F9-48EA-AA15-08D0E4554C77}" destId="{87409364-E10C-4CBD-833A-CA2AF0C94338}" srcOrd="0" destOrd="0" presId="urn:microsoft.com/office/officeart/2005/8/layout/default"/>
    <dgm:cxn modelId="{3127036C-6301-4DC0-9CB0-AB54AEB8681F}" type="presOf" srcId="{9F4CC807-822D-4324-94A9-3A0B3858A7D9}" destId="{840FA391-E51B-4976-90DF-388A1F6C1DD1}" srcOrd="0" destOrd="0" presId="urn:microsoft.com/office/officeart/2005/8/layout/default"/>
    <dgm:cxn modelId="{598BE24C-218A-4588-B422-BDFAE4FEBFDA}" srcId="{317E96B4-D1E1-4F61-902C-1DC4CC50B9DD}" destId="{9F4CC807-822D-4324-94A9-3A0B3858A7D9}" srcOrd="3" destOrd="0" parTransId="{BEB46AC8-B4F7-4B97-80F8-0D9B383BDA19}" sibTransId="{9A29A307-6B94-404A-9307-CF663FEFA7C6}"/>
    <dgm:cxn modelId="{E0D3138D-BDAA-45E7-A8A1-7B0059630B6B}" type="presOf" srcId="{9EFD8EF6-CAEA-44D1-B3DC-E72D5CB0FCFE}" destId="{4ECA021A-73FA-4F09-AE23-61CAFF05B82B}" srcOrd="0" destOrd="0" presId="urn:microsoft.com/office/officeart/2005/8/layout/default"/>
    <dgm:cxn modelId="{7E9E4795-4F4D-4B42-97B9-66FF27C04241}" type="presOf" srcId="{644F142B-50B7-4DC0-9980-CB2D5AD692F1}" destId="{0ED269A6-9D41-440D-975C-399F7CB7F690}" srcOrd="0" destOrd="0" presId="urn:microsoft.com/office/officeart/2005/8/layout/default"/>
    <dgm:cxn modelId="{EE42E8A2-E857-4412-B625-730481C3D90B}" type="presOf" srcId="{317E96B4-D1E1-4F61-902C-1DC4CC50B9DD}" destId="{D7D07EFE-3B41-4499-A187-E61235D7AE65}" srcOrd="0" destOrd="0" presId="urn:microsoft.com/office/officeart/2005/8/layout/default"/>
    <dgm:cxn modelId="{200489A9-7EFA-4FF6-AA4E-ADCFA6D9D3B1}" type="presOf" srcId="{D554B65A-207E-4187-B32D-43559E4703AB}" destId="{B1C7D860-1173-4D1E-86AE-A2EFFD87C852}" srcOrd="0" destOrd="0" presId="urn:microsoft.com/office/officeart/2005/8/layout/default"/>
    <dgm:cxn modelId="{572071BB-CAFC-42A4-8795-7A73746BFC5D}" srcId="{317E96B4-D1E1-4F61-902C-1DC4CC50B9DD}" destId="{9EFD8EF6-CAEA-44D1-B3DC-E72D5CB0FCFE}" srcOrd="0" destOrd="0" parTransId="{D0012CCD-345C-4998-9A54-0A09C6F88F99}" sibTransId="{24217E1F-200C-4D8E-A853-3B3C1149573D}"/>
    <dgm:cxn modelId="{8069F0C0-CAAF-4484-BD36-E3DAA644D6B3}" srcId="{317E96B4-D1E1-4F61-902C-1DC4CC50B9DD}" destId="{644F142B-50B7-4DC0-9980-CB2D5AD692F1}" srcOrd="1" destOrd="0" parTransId="{73231AEE-0EB9-41B0-9F52-6ED0FA28ED9E}" sibTransId="{D566FF44-E60B-4CD8-905D-F1D4336DBE8B}"/>
    <dgm:cxn modelId="{32CC10C5-5CEA-4898-90BA-8E135A5F234E}" srcId="{317E96B4-D1E1-4F61-902C-1DC4CC50B9DD}" destId="{098B1D5F-32F9-48EA-AA15-08D0E4554C77}" srcOrd="4" destOrd="0" parTransId="{C7FCA665-BE14-4266-9A57-585090233402}" sibTransId="{1E9B9414-DB0B-4B5F-A068-94185A142C3A}"/>
    <dgm:cxn modelId="{198C3A59-F818-40A0-8334-3B817C17ADA3}" type="presParOf" srcId="{D7D07EFE-3B41-4499-A187-E61235D7AE65}" destId="{4ECA021A-73FA-4F09-AE23-61CAFF05B82B}" srcOrd="0" destOrd="0" presId="urn:microsoft.com/office/officeart/2005/8/layout/default"/>
    <dgm:cxn modelId="{70E322C3-123E-4699-B3DF-26C342A31369}" type="presParOf" srcId="{D7D07EFE-3B41-4499-A187-E61235D7AE65}" destId="{A3D0FB25-3C88-45E3-BCE4-A99BBD9802F9}" srcOrd="1" destOrd="0" presId="urn:microsoft.com/office/officeart/2005/8/layout/default"/>
    <dgm:cxn modelId="{440369E6-0B4B-49BF-A196-AE17A81A62C8}" type="presParOf" srcId="{D7D07EFE-3B41-4499-A187-E61235D7AE65}" destId="{0ED269A6-9D41-440D-975C-399F7CB7F690}" srcOrd="2" destOrd="0" presId="urn:microsoft.com/office/officeart/2005/8/layout/default"/>
    <dgm:cxn modelId="{6B9C1EBD-01A2-4527-925F-17B1F2A6B7D1}" type="presParOf" srcId="{D7D07EFE-3B41-4499-A187-E61235D7AE65}" destId="{95CFC248-C7AC-49C3-BBF8-138D0946835D}" srcOrd="3" destOrd="0" presId="urn:microsoft.com/office/officeart/2005/8/layout/default"/>
    <dgm:cxn modelId="{35676AC8-4825-431F-9A67-A50D6E513902}" type="presParOf" srcId="{D7D07EFE-3B41-4499-A187-E61235D7AE65}" destId="{B1C7D860-1173-4D1E-86AE-A2EFFD87C852}" srcOrd="4" destOrd="0" presId="urn:microsoft.com/office/officeart/2005/8/layout/default"/>
    <dgm:cxn modelId="{BFB23FE5-4F67-4D73-8180-2D15E287F7CE}" type="presParOf" srcId="{D7D07EFE-3B41-4499-A187-E61235D7AE65}" destId="{FAC21269-7B52-4A24-A321-D4A48460CA6B}" srcOrd="5" destOrd="0" presId="urn:microsoft.com/office/officeart/2005/8/layout/default"/>
    <dgm:cxn modelId="{C665206B-FA53-43CA-A455-070C7CC68078}" type="presParOf" srcId="{D7D07EFE-3B41-4499-A187-E61235D7AE65}" destId="{840FA391-E51B-4976-90DF-388A1F6C1DD1}" srcOrd="6" destOrd="0" presId="urn:microsoft.com/office/officeart/2005/8/layout/default"/>
    <dgm:cxn modelId="{9659469F-3CF1-46F1-AF36-065E37995858}" type="presParOf" srcId="{D7D07EFE-3B41-4499-A187-E61235D7AE65}" destId="{E30CFA33-03D6-46C5-B753-864D82A7B361}" srcOrd="7" destOrd="0" presId="urn:microsoft.com/office/officeart/2005/8/layout/default"/>
    <dgm:cxn modelId="{54E0683B-97E5-4059-8565-3FD5DA0A764F}" type="presParOf" srcId="{D7D07EFE-3B41-4499-A187-E61235D7AE65}" destId="{87409364-E10C-4CBD-833A-CA2AF0C9433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A021A-73FA-4F09-AE23-61CAFF05B82B}">
      <dsp:nvSpPr>
        <dsp:cNvPr id="0" name=""/>
        <dsp:cNvSpPr/>
      </dsp:nvSpPr>
      <dsp:spPr>
        <a:xfrm>
          <a:off x="4038" y="429288"/>
          <a:ext cx="2186685" cy="13120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DEFAULT</a:t>
          </a:r>
        </a:p>
      </dsp:txBody>
      <dsp:txXfrm>
        <a:off x="4038" y="429288"/>
        <a:ext cx="2186685" cy="1312011"/>
      </dsp:txXfrm>
    </dsp:sp>
    <dsp:sp modelId="{0ED269A6-9D41-440D-975C-399F7CB7F690}">
      <dsp:nvSpPr>
        <dsp:cNvPr id="0" name=""/>
        <dsp:cNvSpPr/>
      </dsp:nvSpPr>
      <dsp:spPr>
        <a:xfrm>
          <a:off x="2409392" y="429288"/>
          <a:ext cx="2186685" cy="13120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•PRIMARY KEY </a:t>
          </a:r>
        </a:p>
      </dsp:txBody>
      <dsp:txXfrm>
        <a:off x="2409392" y="429288"/>
        <a:ext cx="2186685" cy="1312011"/>
      </dsp:txXfrm>
    </dsp:sp>
    <dsp:sp modelId="{B1C7D860-1173-4D1E-86AE-A2EFFD87C852}">
      <dsp:nvSpPr>
        <dsp:cNvPr id="0" name=""/>
        <dsp:cNvSpPr/>
      </dsp:nvSpPr>
      <dsp:spPr>
        <a:xfrm>
          <a:off x="4814746" y="429288"/>
          <a:ext cx="2186685" cy="13120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UNIQUE</a:t>
          </a:r>
        </a:p>
      </dsp:txBody>
      <dsp:txXfrm>
        <a:off x="4814746" y="429288"/>
        <a:ext cx="2186685" cy="1312011"/>
      </dsp:txXfrm>
    </dsp:sp>
    <dsp:sp modelId="{840FA391-E51B-4976-90DF-388A1F6C1DD1}">
      <dsp:nvSpPr>
        <dsp:cNvPr id="0" name=""/>
        <dsp:cNvSpPr/>
      </dsp:nvSpPr>
      <dsp:spPr>
        <a:xfrm>
          <a:off x="7220100" y="429288"/>
          <a:ext cx="2186685" cy="13120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FOREIGN KEY </a:t>
          </a:r>
        </a:p>
      </dsp:txBody>
      <dsp:txXfrm>
        <a:off x="7220100" y="429288"/>
        <a:ext cx="2186685" cy="1312011"/>
      </dsp:txXfrm>
    </dsp:sp>
    <dsp:sp modelId="{87409364-E10C-4CBD-833A-CA2AF0C94338}">
      <dsp:nvSpPr>
        <dsp:cNvPr id="0" name=""/>
        <dsp:cNvSpPr/>
      </dsp:nvSpPr>
      <dsp:spPr>
        <a:xfrm>
          <a:off x="9625454" y="429288"/>
          <a:ext cx="2186685" cy="13120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</a:t>
          </a:r>
        </a:p>
      </dsp:txBody>
      <dsp:txXfrm>
        <a:off x="9625454" y="429288"/>
        <a:ext cx="2186685" cy="1312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27FE9-2B62-4AAD-9B3E-EF3B4FAB25D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9A215-7591-45F9-B37D-BF956580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197B9D-C82D-4C77-BA5F-36727F9089B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82F-9903-4031-A840-9C37D754677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EFD9B-C5C7-4038-94A1-C8A6B0A663C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2D7AD-E4D3-4D36-9979-9475F1B75F1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64904C-6576-4D18-9011-A6C04D42194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6D4-E96C-4AC7-B088-D724646CA307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AB85-A707-4E2F-B88E-9ED92E39625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FCA8-C260-405F-8330-8A467E69357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520E44-34F3-4B31-96FD-8EDDE0550DA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9CF1-1BAF-4D8E-882B-617778DF7C9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A2098C-AEBF-4010-B31F-2B6CA49248E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CC92-7355-4DE9-AFB5-CF4DCF3E5FB6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9D55-9AF8-4C56-B112-CB1402EF337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FF1C-6B2A-4732-9DBF-1773D0B06DF7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0D3-1A91-4E7F-A93C-6530E54887D8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3632-C073-4BC5-A93B-CCD337CC0426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57E-62EE-48C7-B610-FEA06149DB27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E5F6-975A-499E-97ED-D12659CAED3F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G2HqonAG1g?start=45&amp;feature=oembed" TargetMode="External"/><Relationship Id="rId4" Type="http://schemas.openxmlformats.org/officeDocument/2006/relationships/hyperlink" Target="https://www.youtube.com/watch?v=QG2HqonAG1g&amp;t=45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493E-C488-44E7-A177-8E3E1865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59" y="1803405"/>
            <a:ext cx="10813001" cy="1170614"/>
          </a:xfrm>
        </p:spPr>
        <p:txBody>
          <a:bodyPr>
            <a:normAutofit/>
          </a:bodyPr>
          <a:lstStyle/>
          <a:p>
            <a:r>
              <a:rPr lang="en-US" dirty="0"/>
              <a:t>Constraints in SQL Server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94061-96D5-4E67-B9D9-C9CE94D9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3289430"/>
            <a:ext cx="2756518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Glenn </a:t>
            </a:r>
            <a:r>
              <a:rPr lang="en-US" dirty="0" err="1"/>
              <a:t>Paulley</a:t>
            </a:r>
            <a:r>
              <a:rPr lang="en-US" dirty="0"/>
              <a:t> Fall 2015 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Revised by: </a:t>
            </a:r>
            <a:br>
              <a:rPr lang="en-US" dirty="0"/>
            </a:br>
            <a:r>
              <a:rPr lang="en-US" dirty="0"/>
              <a:t>Maziar Shajari – Winter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6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7BC2-D9CF-4FD1-AE97-4DC308FC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FOREIGN KEY Constraint 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625A-605E-4D2D-A26A-6E4D8A3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FOREIGN KEY constraint provides referential integrity for the </a:t>
            </a:r>
          </a:p>
          <a:p>
            <a:pPr marL="0" indent="0">
              <a:buNone/>
            </a:pPr>
            <a:r>
              <a:rPr lang="en-US" dirty="0"/>
              <a:t>data in the column(s).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FOREIGN KEY constraints require that each value in the column </a:t>
            </a:r>
          </a:p>
          <a:p>
            <a:pPr marL="0" indent="0">
              <a:buNone/>
            </a:pPr>
            <a:r>
              <a:rPr lang="en-US" dirty="0"/>
              <a:t>exist in the specified column(s) in the referenced table.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referenced columns in the referenced table are typically </a:t>
            </a:r>
          </a:p>
          <a:p>
            <a:pPr marL="0" indent="0">
              <a:buNone/>
            </a:pPr>
            <a:r>
              <a:rPr lang="en-US" dirty="0"/>
              <a:t>those specified in that table’s PRIMARY KEY constraint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0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A Simple Foreign Key Example (SQL)">
            <a:hlinkClick r:id="" action="ppaction://media"/>
            <a:extLst>
              <a:ext uri="{FF2B5EF4-FFF2-40B4-BE49-F238E27FC236}">
                <a16:creationId xmlns:a16="http://schemas.microsoft.com/office/drawing/2014/main" id="{9A222E33-EB09-4C7A-B50A-300E635B89E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35" y="314325"/>
            <a:ext cx="9982165" cy="56145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319F-011C-4F24-BF94-5D8A5502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26509-A4B2-4EEA-97F6-7F4EC5AF9233}"/>
              </a:ext>
            </a:extLst>
          </p:cNvPr>
          <p:cNvSpPr/>
          <p:nvPr/>
        </p:nvSpPr>
        <p:spPr>
          <a:xfrm>
            <a:off x="152435" y="6058585"/>
            <a:ext cx="8429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https://www.youtube.com/watch?v=QG2HqonAG1g&amp;t=45s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BFD3-1DD8-4F0F-A1E7-6A1A6004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4FD4-938A-4A04-991A-ED583511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6176639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TestTable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x INTEGER UNIQUE, </a:t>
            </a:r>
          </a:p>
          <a:p>
            <a:pPr marL="0" indent="0">
              <a:buNone/>
            </a:pPr>
            <a:r>
              <a:rPr lang="en-US" dirty="0"/>
              <a:t>   y VARCHAR(20)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SecondTestTable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x INTEGER, </a:t>
            </a:r>
          </a:p>
          <a:p>
            <a:pPr marL="0" indent="0">
              <a:buNone/>
            </a:pPr>
            <a:r>
              <a:rPr lang="en-US" dirty="0"/>
              <a:t>   FOREIGN KEY (x) REFERENCES </a:t>
            </a:r>
            <a:r>
              <a:rPr lang="en-US" dirty="0" err="1"/>
              <a:t>TestTable</a:t>
            </a:r>
            <a:r>
              <a:rPr lang="en-US" dirty="0"/>
              <a:t>(x)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ON DELETE NO ACTION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A02A4B-7D22-4218-8561-A7D6F45CA82C}"/>
              </a:ext>
            </a:extLst>
          </p:cNvPr>
          <p:cNvSpPr/>
          <p:nvPr/>
        </p:nvSpPr>
        <p:spPr>
          <a:xfrm>
            <a:off x="8762262" y="3231472"/>
            <a:ext cx="2139518" cy="129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in-class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3AA6-092E-4E3E-B449-3E403D4C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384-928D-4819-8F61-9EF0986B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62" y="1722268"/>
            <a:ext cx="5274076" cy="279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Referential Integrity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(or RI) means that a row cannot be inserted into the referencing table unless a row with matching values exists in the referenced table.</a:t>
            </a:r>
          </a:p>
          <a:p>
            <a:pPr marL="0" indent="0">
              <a:buNone/>
            </a:pPr>
            <a:r>
              <a:rPr lang="en-US" dirty="0"/>
              <a:t>Often this is referred to as a “parent” and “child” relationship amongst tables in a schema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E786CF-7AA6-4460-8E3F-976149812783}"/>
              </a:ext>
            </a:extLst>
          </p:cNvPr>
          <p:cNvSpPr/>
          <p:nvPr/>
        </p:nvSpPr>
        <p:spPr>
          <a:xfrm>
            <a:off x="8043170" y="1935333"/>
            <a:ext cx="2139518" cy="129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in-class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476CB-C441-4C8F-AE1F-3D0086849D29}"/>
              </a:ext>
            </a:extLst>
          </p:cNvPr>
          <p:cNvSpPr/>
          <p:nvPr/>
        </p:nvSpPr>
        <p:spPr>
          <a:xfrm>
            <a:off x="6232125" y="3323272"/>
            <a:ext cx="5761607" cy="1477328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TestTable</a:t>
            </a:r>
            <a:r>
              <a:rPr lang="en-US" dirty="0"/>
              <a:t> VALUES(1, 'Fred'); -- OK </a:t>
            </a:r>
          </a:p>
          <a:p>
            <a:r>
              <a:rPr lang="en-US" dirty="0"/>
              <a:t>INSERT INTO </a:t>
            </a:r>
            <a:r>
              <a:rPr lang="en-US" dirty="0" err="1"/>
              <a:t>SecondTestTable</a:t>
            </a:r>
            <a:r>
              <a:rPr lang="en-US" dirty="0"/>
              <a:t> VALUES( 1 ); -- OK </a:t>
            </a:r>
          </a:p>
          <a:p>
            <a:r>
              <a:rPr lang="en-US" dirty="0"/>
              <a:t>INSERT INTO </a:t>
            </a:r>
            <a:r>
              <a:rPr lang="en-US" dirty="0" err="1"/>
              <a:t>SecondTestTable</a:t>
            </a:r>
            <a:r>
              <a:rPr lang="en-US" dirty="0"/>
              <a:t> VALUES( 2 ); -- Error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BCE91-DE81-4CBB-900D-5E2828C941AB}"/>
              </a:ext>
            </a:extLst>
          </p:cNvPr>
          <p:cNvSpPr/>
          <p:nvPr/>
        </p:nvSpPr>
        <p:spPr>
          <a:xfrm>
            <a:off x="1864311" y="5046919"/>
            <a:ext cx="10129422" cy="110799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Message: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 547, Level 16, State 0, Line 24  The INSERT statement conflicted with the FOREIGN KEY constraint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"FK__SecondTestTab__x__2CF2ADDF". The conflict occurred in database "HFSQL", table "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dbo.TestTable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column 'x'.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has been terminated.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9130-B88B-4E59-AA13-A6373B52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 Constraint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C908-10D7-46D6-966D-27787FEE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26354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default, in SQL Server a FOREIGN KEY is defined using NO ACTION – if you attempt to delete a row in the referenced table (</a:t>
            </a:r>
            <a:r>
              <a:rPr lang="en-US" dirty="0" err="1"/>
              <a:t>TestTable</a:t>
            </a:r>
            <a:r>
              <a:rPr lang="en-US" dirty="0"/>
              <a:t>) that has a matching row in the referencing table (</a:t>
            </a:r>
            <a:r>
              <a:rPr lang="en-US" dirty="0" err="1"/>
              <a:t>SecondTestTable</a:t>
            </a:r>
            <a:r>
              <a:rPr lang="en-US" dirty="0"/>
              <a:t>), an error message is displayed: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Msg 547, Level 16, State 0, Line 26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DELETE statement conflicted with the REFERENCE constraint"FK__SecondTestTab__x__2CF2ADDF".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conflict occurred in database "HFSQL", table "</a:t>
            </a:r>
            <a:r>
              <a:rPr lang="en-US" b="1" dirty="0" err="1">
                <a:solidFill>
                  <a:srgbClr val="FFFF00"/>
                </a:solidFill>
              </a:rPr>
              <a:t>dbo.SecondTestTable</a:t>
            </a:r>
            <a:r>
              <a:rPr lang="en-US" b="1" dirty="0">
                <a:solidFill>
                  <a:srgbClr val="FFFF00"/>
                </a:solidFill>
              </a:rPr>
              <a:t>", column 'x'.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statement has been terminated.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4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FE92-32D6-424E-BE3F-85ADA1BF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FOREIGN KEY constraint options 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3FBA-F989-4E4C-88B8-44508696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SQL Server supports the following options for </a:t>
            </a:r>
            <a:r>
              <a:rPr lang="en-US" b="1" dirty="0"/>
              <a:t>ON DELETE </a:t>
            </a:r>
            <a:r>
              <a:rPr lang="en-US" dirty="0"/>
              <a:t>and </a:t>
            </a:r>
            <a:r>
              <a:rPr lang="en-US" b="1" dirty="0"/>
              <a:t>ON UPDATE rules: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>
                <a:solidFill>
                  <a:srgbClr val="FFFF00"/>
                </a:solidFill>
              </a:rPr>
              <a:t>NO ACTION: </a:t>
            </a:r>
            <a:r>
              <a:rPr lang="en-US" dirty="0"/>
              <a:t>the operation is not permitted. In other systems this is called RESTRICT, as in “ON DELETE RESTRICT”. This is the default.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>
                <a:solidFill>
                  <a:srgbClr val="FFFF00"/>
                </a:solidFill>
              </a:rPr>
              <a:t>CASCADE</a:t>
            </a:r>
            <a:r>
              <a:rPr lang="en-US" dirty="0"/>
              <a:t>: the (delete or update) operation is “cascaded” to the referencing table. Rarely used in practice.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>
                <a:solidFill>
                  <a:srgbClr val="FFFF00"/>
                </a:solidFill>
              </a:rPr>
              <a:t>SET NULL</a:t>
            </a:r>
            <a:r>
              <a:rPr lang="en-US" dirty="0"/>
              <a:t>: Rather than leave orphaned rows in the child table, the column value(s) in the referencing row are set to NULL.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>
                <a:solidFill>
                  <a:srgbClr val="FFFF00"/>
                </a:solidFill>
              </a:rPr>
              <a:t>SET DEFAULT</a:t>
            </a:r>
            <a:r>
              <a:rPr lang="en-US" dirty="0"/>
              <a:t>: Similar to SET NULL, but instead the default values for the columns in the child table are used.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DD32-16CF-41A9-8856-85C99C7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FOREIGN KEY Constraint - example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BB93-C8B6-47FB-9783-7B288A6C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order_item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(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invoice_number</a:t>
            </a:r>
            <a:r>
              <a:rPr lang="en-US" dirty="0"/>
              <a:t> INT NOT NULL,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product_id</a:t>
            </a:r>
            <a:r>
              <a:rPr lang="en-US" dirty="0"/>
              <a:t> VARCHAR(11) NOT NULL, </a:t>
            </a:r>
          </a:p>
          <a:p>
            <a:pPr marL="457200" lvl="1" indent="0">
              <a:buNone/>
            </a:pPr>
            <a:r>
              <a:rPr lang="en-US" dirty="0"/>
              <a:t> quantity INT, </a:t>
            </a:r>
          </a:p>
          <a:p>
            <a:pPr marL="457200" lvl="1" indent="0">
              <a:buNone/>
            </a:pPr>
            <a:r>
              <a:rPr lang="en-US" dirty="0"/>
              <a:t> discount NUMERIC(3,3),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2100" b="1" dirty="0">
                <a:solidFill>
                  <a:srgbClr val="FFFF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item_header_fk</a:t>
            </a:r>
            <a:r>
              <a:rPr lang="en-US" dirty="0"/>
              <a:t> </a:t>
            </a:r>
            <a:r>
              <a:rPr lang="en-US" sz="2100" b="1" dirty="0">
                <a:solidFill>
                  <a:srgbClr val="FFFF00"/>
                </a:solidFill>
              </a:rPr>
              <a:t>FOREIGN KEY </a:t>
            </a:r>
            <a:r>
              <a:rPr lang="en-US" dirty="0"/>
              <a:t>( </a:t>
            </a:r>
            <a:r>
              <a:rPr lang="en-US" dirty="0" err="1"/>
              <a:t>invoice_number</a:t>
            </a:r>
            <a:r>
              <a:rPr lang="en-US" dirty="0"/>
              <a:t> ) </a:t>
            </a:r>
          </a:p>
          <a:p>
            <a:pPr marL="457200" lvl="1" indent="0">
              <a:buNone/>
            </a:pPr>
            <a:r>
              <a:rPr lang="en-US" dirty="0"/>
              <a:t> REFERENCES </a:t>
            </a:r>
            <a:r>
              <a:rPr lang="en-US" dirty="0" err="1"/>
              <a:t>order_header</a:t>
            </a:r>
            <a:r>
              <a:rPr lang="en-US" dirty="0"/>
              <a:t> ( </a:t>
            </a:r>
            <a:r>
              <a:rPr lang="en-US" dirty="0" err="1"/>
              <a:t>invoice_number</a:t>
            </a:r>
            <a:r>
              <a:rPr lang="en-US" dirty="0"/>
              <a:t> ) </a:t>
            </a:r>
            <a:r>
              <a:rPr lang="en-US" sz="2100" b="1" dirty="0">
                <a:solidFill>
                  <a:srgbClr val="FFFF00"/>
                </a:solidFill>
              </a:rPr>
              <a:t>ON DELETE CASCADE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item_product_fk</a:t>
            </a:r>
            <a:r>
              <a:rPr lang="en-US" dirty="0"/>
              <a:t>  </a:t>
            </a:r>
            <a:r>
              <a:rPr lang="en-US" sz="2100" b="1" dirty="0">
                <a:solidFill>
                  <a:srgbClr val="FFFF00"/>
                </a:solidFill>
              </a:rPr>
              <a:t>FOREIGN KEY </a:t>
            </a:r>
            <a:r>
              <a:rPr lang="en-US" dirty="0"/>
              <a:t>( </a:t>
            </a:r>
            <a:r>
              <a:rPr lang="en-US" dirty="0" err="1"/>
              <a:t>product_id</a:t>
            </a:r>
            <a:r>
              <a:rPr lang="en-US" dirty="0"/>
              <a:t> ) </a:t>
            </a:r>
          </a:p>
          <a:p>
            <a:pPr marL="457200" lvl="1" indent="0">
              <a:buNone/>
            </a:pPr>
            <a:r>
              <a:rPr lang="en-US" dirty="0"/>
              <a:t> REFERENCES product ( </a:t>
            </a:r>
            <a:r>
              <a:rPr lang="en-US" dirty="0" err="1"/>
              <a:t>product_id</a:t>
            </a:r>
            <a:r>
              <a:rPr lang="en-US" dirty="0"/>
              <a:t> )  </a:t>
            </a:r>
            <a:r>
              <a:rPr lang="en-US" sz="2100" b="1" dirty="0">
                <a:solidFill>
                  <a:srgbClr val="FFFF00"/>
                </a:solidFill>
              </a:rPr>
              <a:t>ON DELETE CASCADE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2100" b="1" dirty="0">
                <a:solidFill>
                  <a:srgbClr val="FFFF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order_item_pk</a:t>
            </a:r>
            <a:r>
              <a:rPr lang="en-US" dirty="0"/>
              <a:t>  </a:t>
            </a:r>
            <a:r>
              <a:rPr lang="en-US" sz="2100" b="1" dirty="0">
                <a:solidFill>
                  <a:srgbClr val="FFFF00"/>
                </a:solidFill>
              </a:rPr>
              <a:t>PRIMARY KEY </a:t>
            </a:r>
            <a:r>
              <a:rPr lang="en-US" dirty="0"/>
              <a:t>( </a:t>
            </a:r>
            <a:r>
              <a:rPr lang="en-US" dirty="0" err="1"/>
              <a:t>invoice_number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 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5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BB3-5749-42EE-8BD9-F2432C8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 Constraint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BDAC-8926-457B-B9F2-64155EAD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Syntactically, you can cascade updates to the foreign key column or columns. However, you should never, ever update a primary key value. Why is this a bad idea?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For further information on table constraints in SQL Server, see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https://msdn.microsoft.com/en-CA/library/ms188066.aspx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EF2A-0CEA-4E1C-A987-2F540E5D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9851-77A5-4CCA-A76B-9B324524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CHECK constraint is a constraint that the database verifies with each INSERT, UPDATE, or MERGE statement that affects the columns referenced by the constraint.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constraints are not verified by DELETE operations (why?)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constraints are violated only when they evaluate to FALSE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CHECK constraint that evaluates to UNKNOWN is considered valid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8138-B47D-4AFC-9578-2033E356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2A31-9B61-4379-8B6B-BBCED454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b="1" dirty="0"/>
              <a:t>CHECK( x &lt; 15) </a:t>
            </a:r>
          </a:p>
          <a:p>
            <a:pPr marL="0" indent="0">
              <a:buNone/>
            </a:pPr>
            <a:r>
              <a:rPr lang="en-US" dirty="0"/>
              <a:t>In this case, the server will verify that the X-value in each row is less than 15 after each update modification </a:t>
            </a:r>
          </a:p>
          <a:p>
            <a:pPr marL="0" indent="0">
              <a:buNone/>
            </a:pPr>
            <a:r>
              <a:rPr lang="en-US" dirty="0"/>
              <a:t>	Otherwise the INSERT, UPDATE, or MERGE statement will get an error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Expressions in CHECK constraints (X in this example) refer to column values in the particular row being modified </a:t>
            </a:r>
          </a:p>
          <a:p>
            <a:pPr marL="0" indent="0">
              <a:buNone/>
            </a:pPr>
            <a:r>
              <a:rPr lang="en-US" dirty="0"/>
              <a:t>	However: CHECK constraints support sub-queries – hence the search </a:t>
            </a:r>
          </a:p>
          <a:p>
            <a:pPr marL="0" indent="0">
              <a:buNone/>
            </a:pPr>
            <a:r>
              <a:rPr lang="en-US" dirty="0"/>
              <a:t>condition in the CHECK constraint may be as complex as desired 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DC51-8E64-4711-A88D-BD4DB89D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2" y="764373"/>
            <a:ext cx="4048957" cy="1293028"/>
          </a:xfrm>
        </p:spPr>
        <p:txBody>
          <a:bodyPr/>
          <a:lstStyle/>
          <a:p>
            <a:r>
              <a:rPr lang="en-US" dirty="0"/>
              <a:t>Constraints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BCC3C-70B2-42F6-91E6-746F657A5C7E}"/>
              </a:ext>
            </a:extLst>
          </p:cNvPr>
          <p:cNvSpPr/>
          <p:nvPr/>
        </p:nvSpPr>
        <p:spPr>
          <a:xfrm>
            <a:off x="133165" y="1826568"/>
            <a:ext cx="4951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There are 5 types of constraints: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553D81-41E7-4C9E-B3F5-457BC38F3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23639"/>
              </p:ext>
            </p:extLst>
          </p:nvPr>
        </p:nvGraphicFramePr>
        <p:xfrm>
          <a:off x="133165" y="1956954"/>
          <a:ext cx="11816179" cy="217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E60C343-C6D6-43B8-919B-745AF3D69CF3}"/>
              </a:ext>
            </a:extLst>
          </p:cNvPr>
          <p:cNvSpPr/>
          <p:nvPr/>
        </p:nvSpPr>
        <p:spPr>
          <a:xfrm>
            <a:off x="94392" y="3842664"/>
            <a:ext cx="2201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stored in a column on INSERT if no value is specified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01AB9-5A42-4EAB-9537-4CE64DF9D816}"/>
              </a:ext>
            </a:extLst>
          </p:cNvPr>
          <p:cNvSpPr/>
          <p:nvPr/>
        </p:nvSpPr>
        <p:spPr>
          <a:xfrm>
            <a:off x="2524015" y="3837141"/>
            <a:ext cx="2229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Identifies one or more columns that uniquely identify each row in the table.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163DE-6665-4FF2-8C7F-33D69BA277FA}"/>
              </a:ext>
            </a:extLst>
          </p:cNvPr>
          <p:cNvSpPr/>
          <p:nvPr/>
        </p:nvSpPr>
        <p:spPr>
          <a:xfrm>
            <a:off x="2524015" y="5585406"/>
            <a:ext cx="2297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values in a PRIMARY KEY cannot be NULL.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43235-130D-4B80-A411-DF17AF34C1B6}"/>
              </a:ext>
            </a:extLst>
          </p:cNvPr>
          <p:cNvSpPr/>
          <p:nvPr/>
        </p:nvSpPr>
        <p:spPr>
          <a:xfrm>
            <a:off x="4981325" y="3934762"/>
            <a:ext cx="2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Prohibits duplicate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1D816-2AC9-494F-A277-A6A9CCEF878F}"/>
              </a:ext>
            </a:extLst>
          </p:cNvPr>
          <p:cNvSpPr/>
          <p:nvPr/>
        </p:nvSpPr>
        <p:spPr>
          <a:xfrm>
            <a:off x="7438635" y="3934762"/>
            <a:ext cx="222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to enforce referential integrity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1BE6B-948B-488F-A42F-AE68FB26AE7F}"/>
              </a:ext>
            </a:extLst>
          </p:cNvPr>
          <p:cNvSpPr/>
          <p:nvPr/>
        </p:nvSpPr>
        <p:spPr>
          <a:xfrm>
            <a:off x="9766228" y="3942965"/>
            <a:ext cx="218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to enforce domain integrity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7988-BC03-4C80-BD6B-0BDAE31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Constraint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B25C-3C39-4BE3-A547-0040A39E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4690715"/>
            <a:ext cx="11827626" cy="83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DEFAULT </a:t>
            </a:r>
            <a:r>
              <a:rPr lang="en-US" dirty="0"/>
              <a:t>constraints are useful for situations where not all values are known at the time a row is inserted, but is desirable that the column not contain NULL.</a:t>
            </a:r>
          </a:p>
        </p:txBody>
      </p:sp>
      <p:sp>
        <p:nvSpPr>
          <p:cNvPr id="4" name="Oval 3"/>
          <p:cNvSpPr/>
          <p:nvPr/>
        </p:nvSpPr>
        <p:spPr>
          <a:xfrm>
            <a:off x="242455" y="2002458"/>
            <a:ext cx="351628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the DEFAULT constraint is often not named. 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5113" y="2191832"/>
            <a:ext cx="7184968" cy="14773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may see either of these alternatives: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price NUMERIC(7,2) </a:t>
            </a:r>
            <a:r>
              <a:rPr lang="en-US" b="1" dirty="0">
                <a:solidFill>
                  <a:srgbClr val="FFFF00"/>
                </a:solidFill>
              </a:rPr>
              <a:t>CONSTRAINT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price_default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0.00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price NUMERIC(7,2) </a:t>
            </a:r>
            <a:r>
              <a:rPr lang="en-US" b="1" dirty="0">
                <a:solidFill>
                  <a:srgbClr val="FFFF00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0.00 </a:t>
            </a:r>
          </a:p>
        </p:txBody>
      </p:sp>
      <p:cxnSp>
        <p:nvCxnSpPr>
          <p:cNvPr id="7" name="Straight Arrow Connector 6"/>
          <p:cNvCxnSpPr>
            <a:stCxn id="4" idx="6"/>
            <a:endCxn id="5" idx="1"/>
          </p:cNvCxnSpPr>
          <p:nvPr/>
        </p:nvCxnSpPr>
        <p:spPr>
          <a:xfrm>
            <a:off x="3758738" y="2916858"/>
            <a:ext cx="1126375" cy="13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DB52-6DA1-4051-9954-A23E6E4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Names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14CE-1757-4D15-8137-5CB30691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89869"/>
            <a:ext cx="10820400" cy="4024125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don’t name a constraint, the database engine synthesizes a long </a:t>
            </a:r>
          </a:p>
          <a:p>
            <a:pPr marL="0" indent="0">
              <a:buNone/>
            </a:pPr>
            <a:r>
              <a:rPr lang="en-US" dirty="0"/>
              <a:t>and ugly name.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Often, by convention,     PRIMARY KEY, FOREIGN KEY, and CHECK </a:t>
            </a:r>
          </a:p>
          <a:p>
            <a:pPr marL="0" indent="0">
              <a:buNone/>
            </a:pPr>
            <a:r>
              <a:rPr lang="en-US" dirty="0"/>
              <a:t>constraint names end in           pk,                    </a:t>
            </a:r>
            <a:r>
              <a:rPr lang="en-US" dirty="0" err="1"/>
              <a:t>fk</a:t>
            </a:r>
            <a:r>
              <a:rPr lang="en-US" dirty="0"/>
              <a:t>,           and     ck </a:t>
            </a:r>
          </a:p>
          <a:p>
            <a:pPr marL="0" indent="0">
              <a:buNone/>
            </a:pPr>
            <a:r>
              <a:rPr lang="en-US" dirty="0"/>
              <a:t>respectively, for example: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column TYPE 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name_ck</a:t>
            </a:r>
            <a:r>
              <a:rPr lang="en-US" dirty="0"/>
              <a:t> CHECK …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93C82-3896-404F-8961-B5A0F522EE4E}"/>
              </a:ext>
            </a:extLst>
          </p:cNvPr>
          <p:cNvSpPr/>
          <p:nvPr/>
        </p:nvSpPr>
        <p:spPr>
          <a:xfrm>
            <a:off x="685800" y="1872735"/>
            <a:ext cx="35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Constraints should be named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7127-0613-4EF6-AE20-64E9D107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1959-B418-4226-8A67-6D87EB1B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47343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 are one of two categories: </a:t>
            </a:r>
          </a:p>
          <a:p>
            <a:pPr marL="0" indent="0">
              <a:buNone/>
            </a:pPr>
            <a:r>
              <a:rPr lang="en-US" b="1" dirty="0"/>
              <a:t>•Column constraint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constraint that applies to one and only one column. Often NOT NULL is specified as a column constraint for any given column.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•Table constraint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constraint specified at the table level.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Must be used if the constraint involves multiple columns, for example a multi-column PRIMARY KEY or FOREIGN KEY constraint.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736-D734-4BDB-BE36-3E6D7117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Table Constraints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43B4-60FA-433C-A747-D61B85D5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1698"/>
            <a:ext cx="4427738" cy="1631716"/>
          </a:xfr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•All constraints can be specified at the table level </a:t>
            </a:r>
          </a:p>
          <a:p>
            <a:pPr marL="0" indent="0">
              <a:buNone/>
            </a:pPr>
            <a:r>
              <a:rPr lang="en-US" dirty="0"/>
              <a:t>•Multi-column constraints must be done at the table level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9807A-35FA-4BF6-8EAC-48391F17C4BF}"/>
              </a:ext>
            </a:extLst>
          </p:cNvPr>
          <p:cNvSpPr/>
          <p:nvPr/>
        </p:nvSpPr>
        <p:spPr>
          <a:xfrm>
            <a:off x="5264458" y="2835970"/>
            <a:ext cx="6791418" cy="341632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Table constraint example: 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CREATE TABLE </a:t>
            </a:r>
            <a:r>
              <a:rPr lang="en-US" dirty="0" err="1"/>
              <a:t>order_item</a:t>
            </a:r>
            <a:r>
              <a:rPr lang="en-US" dirty="0"/>
              <a:t> </a:t>
            </a:r>
          </a:p>
          <a:p>
            <a:r>
              <a:rPr lang="en-US" dirty="0"/>
              <a:t> ( </a:t>
            </a:r>
          </a:p>
          <a:p>
            <a:r>
              <a:rPr lang="en-US" dirty="0"/>
              <a:t>  </a:t>
            </a:r>
            <a:r>
              <a:rPr lang="en-US" dirty="0" err="1"/>
              <a:t>invoice_number</a:t>
            </a:r>
            <a:r>
              <a:rPr lang="en-US" dirty="0"/>
              <a:t> INT NOT NULL, </a:t>
            </a:r>
          </a:p>
          <a:p>
            <a:r>
              <a:rPr lang="en-US" dirty="0"/>
              <a:t>  </a:t>
            </a:r>
            <a:r>
              <a:rPr lang="en-US" dirty="0" err="1"/>
              <a:t>product_id</a:t>
            </a:r>
            <a:r>
              <a:rPr lang="en-US" dirty="0"/>
              <a:t> VARCHAR(11) NOT NULL, </a:t>
            </a:r>
          </a:p>
          <a:p>
            <a:r>
              <a:rPr lang="en-US" dirty="0"/>
              <a:t>  quantity INT, </a:t>
            </a:r>
          </a:p>
          <a:p>
            <a:r>
              <a:rPr lang="en-US" dirty="0"/>
              <a:t>  discount NUMERIC(3,3) </a:t>
            </a:r>
          </a:p>
          <a:p>
            <a:r>
              <a:rPr lang="en-US" dirty="0"/>
              <a:t>  /* optional comma missing */ 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CONSTRAINT </a:t>
            </a:r>
            <a:r>
              <a:rPr lang="en-US" dirty="0" err="1"/>
              <a:t>order_item_pk</a:t>
            </a:r>
            <a:r>
              <a:rPr lang="en-US" dirty="0"/>
              <a:t> </a:t>
            </a:r>
          </a:p>
          <a:p>
            <a:r>
              <a:rPr lang="en-US" dirty="0"/>
              <a:t>  </a:t>
            </a:r>
            <a:r>
              <a:rPr lang="en-US" dirty="0">
                <a:solidFill>
                  <a:srgbClr val="FFFF00"/>
                </a:solidFill>
              </a:rPr>
              <a:t>PRIMARY KEY </a:t>
            </a:r>
            <a:r>
              <a:rPr lang="en-US" dirty="0"/>
              <a:t>( </a:t>
            </a:r>
            <a:r>
              <a:rPr lang="en-US" dirty="0" err="1"/>
              <a:t>invoice_number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) </a:t>
            </a:r>
          </a:p>
          <a:p>
            <a:r>
              <a:rPr lang="en-US" dirty="0"/>
              <a:t> 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26CC-5CB2-489D-9D30-79B221BC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Example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5C28-6318-4747-98D4-02A606DF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325687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VARCHAR(11) NOT NULL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VARCHAR(75),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VARCHAR(4) NOT NULL,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vendor_part_number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 NOT NULL,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NUMERIC(7,2)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reorder_threshold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threshold_gt_zero_ck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reorder_threshold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0 ),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CHAR(1)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valid_category_ck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CHECK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('S','H','U','Y','P','M') 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5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1702-9754-412B-AF61-A38C626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constraint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273C-D870-4449-B5C2-7C469CB6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2194560"/>
            <a:ext cx="11514338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values cannot be NULL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one ensures this by adding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constraints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primary key column.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uniquely identifies each row in a table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corresponds to the determinant of a functional dependency in a normalized schema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surrogate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used as primary key identifiers: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values (numeric)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values (numeric)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 values (alphanumeric)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B42-71D0-40C0-ADE6-95769DED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067F-BBCD-4925-B72C-145B2574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855434"/>
            <a:ext cx="11863527" cy="471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UNIQUE constraint differs slightly from a PRIMARY KEY: </a:t>
            </a:r>
          </a:p>
          <a:p>
            <a:pPr marL="0" indent="0">
              <a:buNone/>
            </a:pPr>
            <a:r>
              <a:rPr lang="en-US" dirty="0"/>
              <a:t>A table can have only one PRIMARY KEY, but many UNIQUE constraints </a:t>
            </a:r>
          </a:p>
          <a:p>
            <a:r>
              <a:rPr lang="en-US" dirty="0"/>
              <a:t>UNIQUE constraints can specify nullable columns </a:t>
            </a:r>
          </a:p>
          <a:p>
            <a:r>
              <a:rPr lang="en-US" dirty="0"/>
              <a:t>Only one (1) NULL value is permitted in the index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with PRIMARY KEYs: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UNIQUE constraint specification results in the creation of a unique index on those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UNIQUE constraints can be referenced by FOREIGN KEY constraints in other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31B1-A0FA-4C88-9517-755FFF99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3C13-6E00-4EFF-A491-FEF1A010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01749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PRIMARY KEY | UNIQUE constraint syntax </a:t>
            </a:r>
          </a:p>
          <a:p>
            <a:pPr marL="0" indent="0">
              <a:buNone/>
            </a:pPr>
            <a:r>
              <a:rPr lang="en-US" dirty="0"/>
              <a:t>[ CONSTRAINT </a:t>
            </a:r>
            <a:r>
              <a:rPr lang="en-US" dirty="0" err="1"/>
              <a:t>constraint_name</a:t>
            </a:r>
            <a:r>
              <a:rPr lang="en-US" dirty="0"/>
              <a:t> ]  </a:t>
            </a:r>
          </a:p>
          <a:p>
            <a:pPr marL="0" indent="0">
              <a:buNone/>
            </a:pPr>
            <a:r>
              <a:rPr lang="en-US" dirty="0"/>
              <a:t> { PRIMARY KEY | UNIQUE }  </a:t>
            </a:r>
          </a:p>
          <a:p>
            <a:pPr marL="0" indent="0">
              <a:buNone/>
            </a:pPr>
            <a:r>
              <a:rPr lang="en-US" dirty="0"/>
              <a:t> [ CLUSTERED | NONCLUSTERED ]  </a:t>
            </a:r>
          </a:p>
          <a:p>
            <a:pPr marL="0" indent="0">
              <a:buNone/>
            </a:pPr>
            <a:r>
              <a:rPr lang="en-US" dirty="0"/>
              <a:t> ( column [ ASC | DESC ] [ ,...n ] )  </a:t>
            </a:r>
          </a:p>
          <a:p>
            <a:pPr marL="0" indent="0">
              <a:buNone/>
            </a:pPr>
            <a:r>
              <a:rPr lang="en-US" dirty="0"/>
              <a:t> [ WITH FILLFACTOR = </a:t>
            </a:r>
            <a:r>
              <a:rPr lang="en-US" dirty="0" err="1"/>
              <a:t>fillfactor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[ WITH ( &lt;</a:t>
            </a:r>
            <a:r>
              <a:rPr lang="en-US" dirty="0" err="1"/>
              <a:t>index_option</a:t>
            </a:r>
            <a:r>
              <a:rPr lang="en-US" dirty="0"/>
              <a:t>&gt;[ , ...n ] ) ]  </a:t>
            </a:r>
          </a:p>
          <a:p>
            <a:pPr marL="0" indent="0">
              <a:buNone/>
            </a:pPr>
            <a:r>
              <a:rPr lang="en-US" dirty="0"/>
              <a:t> [ ON { </a:t>
            </a:r>
            <a:r>
              <a:rPr lang="en-US" dirty="0" err="1"/>
              <a:t>partition_scheme_name</a:t>
            </a:r>
            <a:r>
              <a:rPr lang="en-US" dirty="0"/>
              <a:t> ( </a:t>
            </a:r>
            <a:r>
              <a:rPr lang="en-US" dirty="0" err="1"/>
              <a:t>partition_column_name</a:t>
            </a:r>
            <a:r>
              <a:rPr lang="en-US" dirty="0"/>
              <a:t> ... ) | </a:t>
            </a:r>
          </a:p>
          <a:p>
            <a:pPr marL="0" indent="0">
              <a:buNone/>
            </a:pPr>
            <a:r>
              <a:rPr lang="en-US" dirty="0"/>
              <a:t> filegroup | "default" }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922AF0B-A9CC-47FB-92E1-07F7F91CFF79}"/>
              </a:ext>
            </a:extLst>
          </p:cNvPr>
          <p:cNvSpPr/>
          <p:nvPr/>
        </p:nvSpPr>
        <p:spPr>
          <a:xfrm>
            <a:off x="5734975" y="3657601"/>
            <a:ext cx="2334827" cy="87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4D646D9-88DB-442B-ADF2-40A503156E89}"/>
              </a:ext>
            </a:extLst>
          </p:cNvPr>
          <p:cNvSpPr/>
          <p:nvPr/>
        </p:nvSpPr>
        <p:spPr>
          <a:xfrm>
            <a:off x="5709082" y="4943321"/>
            <a:ext cx="2334827" cy="87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F772F1-15BE-4674-849E-BB5C5AC4E4D6}"/>
              </a:ext>
            </a:extLst>
          </p:cNvPr>
          <p:cNvSpPr/>
          <p:nvPr/>
        </p:nvSpPr>
        <p:spPr>
          <a:xfrm>
            <a:off x="5734975" y="4546847"/>
            <a:ext cx="2334827" cy="87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FB32C8C-6542-48A6-AC4C-48E6BBFC484A}"/>
              </a:ext>
            </a:extLst>
          </p:cNvPr>
          <p:cNvSpPr/>
          <p:nvPr/>
        </p:nvSpPr>
        <p:spPr>
          <a:xfrm>
            <a:off x="5734975" y="4182862"/>
            <a:ext cx="2334827" cy="87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885056C-4B2E-4924-8DBB-4DAF447E9495}"/>
              </a:ext>
            </a:extLst>
          </p:cNvPr>
          <p:cNvSpPr/>
          <p:nvPr/>
        </p:nvSpPr>
        <p:spPr>
          <a:xfrm>
            <a:off x="5734975" y="5788918"/>
            <a:ext cx="2334827" cy="87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82113A-162B-47D3-86B9-D6186F81F587}"/>
              </a:ext>
            </a:extLst>
          </p:cNvPr>
          <p:cNvSpPr/>
          <p:nvPr/>
        </p:nvSpPr>
        <p:spPr>
          <a:xfrm>
            <a:off x="8993080" y="3497802"/>
            <a:ext cx="2513120" cy="153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these details. Normally we won't use them. </a:t>
            </a:r>
          </a:p>
        </p:txBody>
      </p:sp>
    </p:spTree>
    <p:extLst>
      <p:ext uri="{BB962C8B-B14F-4D97-AF65-F5344CB8AC3E}">
        <p14:creationId xmlns:p14="http://schemas.microsoft.com/office/powerpoint/2010/main" val="29128176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87CF4A-F11E-4CDD-94A5-448AA2F395F5}"/>
</file>

<file path=customXml/itemProps2.xml><?xml version="1.0" encoding="utf-8"?>
<ds:datastoreItem xmlns:ds="http://schemas.openxmlformats.org/officeDocument/2006/customXml" ds:itemID="{00014F11-904A-4B49-9E45-9130A1B49AE5}"/>
</file>

<file path=customXml/itemProps3.xml><?xml version="1.0" encoding="utf-8"?>
<ds:datastoreItem xmlns:ds="http://schemas.openxmlformats.org/officeDocument/2006/customXml" ds:itemID="{A0C93EA8-C6E1-4D98-90B8-F4FB2812E2C2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587</TotalTime>
  <Words>1616</Words>
  <Application>Microsoft Office PowerPoint</Application>
  <PresentationFormat>Widescreen</PresentationFormat>
  <Paragraphs>209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Vapor Trail</vt:lpstr>
      <vt:lpstr>Constraints in SQL Server </vt:lpstr>
      <vt:lpstr>Constraints  </vt:lpstr>
      <vt:lpstr>Constraint Names  </vt:lpstr>
      <vt:lpstr>Constraints</vt:lpstr>
      <vt:lpstr>Column vs. Table Constraints  </vt:lpstr>
      <vt:lpstr>CREATE TABLE Example 2  </vt:lpstr>
      <vt:lpstr>PRIMARY KEY constraint  </vt:lpstr>
      <vt:lpstr>UNIQUE constraint  </vt:lpstr>
      <vt:lpstr>Primary key syntax</vt:lpstr>
      <vt:lpstr>FOREIGN KEY Constraint  </vt:lpstr>
      <vt:lpstr>PowerPoint Presentation</vt:lpstr>
      <vt:lpstr>Example:</vt:lpstr>
      <vt:lpstr>Referential integrity  </vt:lpstr>
      <vt:lpstr>FOREIGN KEY Constraint  </vt:lpstr>
      <vt:lpstr>FOREIGN KEY constraint options  </vt:lpstr>
      <vt:lpstr>FOREIGN KEY Constraint - example  </vt:lpstr>
      <vt:lpstr>FOREIGN KEY Constraint  </vt:lpstr>
      <vt:lpstr>CHECK constraints </vt:lpstr>
      <vt:lpstr>CHECK constraints </vt:lpstr>
      <vt:lpstr>DEFAULT Constraint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PROG8080  Constraints in SQL Server </dc:title>
  <dc:creator>maziarshajari@outlook.com</dc:creator>
  <cp:lastModifiedBy>Maziar Shajari</cp:lastModifiedBy>
  <cp:revision>26</cp:revision>
  <dcterms:created xsi:type="dcterms:W3CDTF">2019-03-21T22:10:15Z</dcterms:created>
  <dcterms:modified xsi:type="dcterms:W3CDTF">2020-11-26T17:25:14Z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