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B52"/>
    <a:srgbClr val="174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ziar Shajari" userId="7c79074d-63fa-4639-a0a2-4ca26fc94ab0" providerId="ADAL" clId="{9245F832-8C60-46B0-913E-BA17E97C3F1B}"/>
    <pc:docChg chg="modSld">
      <pc:chgData name="Maziar Shajari" userId="7c79074d-63fa-4639-a0a2-4ca26fc94ab0" providerId="ADAL" clId="{9245F832-8C60-46B0-913E-BA17E97C3F1B}" dt="2019-10-30T00:59:20.743" v="1" actId="14100"/>
      <pc:docMkLst>
        <pc:docMk/>
      </pc:docMkLst>
      <pc:sldChg chg="modSp">
        <pc:chgData name="Maziar Shajari" userId="7c79074d-63fa-4639-a0a2-4ca26fc94ab0" providerId="ADAL" clId="{9245F832-8C60-46B0-913E-BA17E97C3F1B}" dt="2019-10-30T00:59:20.743" v="1" actId="14100"/>
        <pc:sldMkLst>
          <pc:docMk/>
          <pc:sldMk cId="3999776731" sldId="257"/>
        </pc:sldMkLst>
        <pc:spChg chg="mod">
          <ac:chgData name="Maziar Shajari" userId="7c79074d-63fa-4639-a0a2-4ca26fc94ab0" providerId="ADAL" clId="{9245F832-8C60-46B0-913E-BA17E97C3F1B}" dt="2019-10-30T00:59:20.743" v="1" actId="14100"/>
          <ac:spMkLst>
            <pc:docMk/>
            <pc:sldMk cId="3999776731"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FA661-4A97-441F-B7E8-E8A67D31D710}"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3ABB9-6D60-44BB-80D3-8B479DC2E208}" type="slidenum">
              <a:rPr lang="en-US" smtClean="0"/>
              <a:t>‹#›</a:t>
            </a:fld>
            <a:endParaRPr lang="en-US"/>
          </a:p>
        </p:txBody>
      </p:sp>
    </p:spTree>
    <p:extLst>
      <p:ext uri="{BB962C8B-B14F-4D97-AF65-F5344CB8AC3E}">
        <p14:creationId xmlns:p14="http://schemas.microsoft.com/office/powerpoint/2010/main" val="317380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A3ABB9-6D60-44BB-80D3-8B479DC2E208}" type="slidenum">
              <a:rPr lang="en-US" smtClean="0"/>
              <a:t>2</a:t>
            </a:fld>
            <a:endParaRPr lang="en-US"/>
          </a:p>
        </p:txBody>
      </p:sp>
    </p:spTree>
    <p:extLst>
      <p:ext uri="{BB962C8B-B14F-4D97-AF65-F5344CB8AC3E}">
        <p14:creationId xmlns:p14="http://schemas.microsoft.com/office/powerpoint/2010/main" val="243846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A3ABB9-6D60-44BB-80D3-8B479DC2E208}" type="slidenum">
              <a:rPr lang="en-US" smtClean="0"/>
              <a:t>14</a:t>
            </a:fld>
            <a:endParaRPr lang="en-US"/>
          </a:p>
        </p:txBody>
      </p:sp>
    </p:spTree>
    <p:extLst>
      <p:ext uri="{BB962C8B-B14F-4D97-AF65-F5344CB8AC3E}">
        <p14:creationId xmlns:p14="http://schemas.microsoft.com/office/powerpoint/2010/main" val="334651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28D86-8751-4194-8C89-6DBE12D61DC2}"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42674321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70CF20-1D8D-4776-8BB4-17B445A0DFD7}"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32808225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8D0BE0-E631-452E-BEF2-4BF66AE5E6B6}"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3615597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381C72-29C7-45BB-B1F5-0FE860AB5EF0}"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19939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8DA41-D4E9-46F4-A3DC-E7B251648F0D}"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235245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AB713C-67CB-4B35-BDAA-1C08FA01E70B}" type="datetime1">
              <a:rPr lang="en-US" smtClean="0"/>
              <a:t>11/9/2020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3964155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DBC4E2-3E21-47C4-8CF7-2AA7226734EE}" type="datetime1">
              <a:rPr lang="en-US" smtClean="0"/>
              <a:t>11/9/2020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2380117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CB9D5-40EA-4474-8EB7-CD09634CDA0E}"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243906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8B764-BC1A-4EBA-92A8-BAEDC99AD0E3}"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3585133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4DFD591-06A2-4467-9F6B-B65748098691}"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1987964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F1854-50CC-41A1-8502-5FDF79C15F76}"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2037562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98EF1F-C865-4475-93CB-35417ADD6C40}"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3655972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391C47-70DD-4E0B-9519-E9A04174CFA5}" type="datetime1">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5451241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D4AEA8B-B748-4A88-B674-53B6C91C00E4}" type="datetime1">
              <a:rPr lang="en-US" smtClean="0"/>
              <a:t>11/9/2020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1489724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7C5355-282F-4481-A94D-D64126735F47}" type="datetime1">
              <a:rPr lang="en-US" smtClean="0"/>
              <a:t>11/9/2020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3291307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FDCCF0B-DD90-4C1B-8B72-73DE2ACE0628}" type="datetime1">
              <a:rPr lang="en-US" smtClean="0"/>
              <a:t>11/9/2020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2439306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5907D-23F0-455E-B6CA-01DD9E545397}"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7E89B-0E03-42D6-9900-8C3B2943561F}" type="slidenum">
              <a:rPr lang="en-US" smtClean="0"/>
              <a:t>‹#›</a:t>
            </a:fld>
            <a:endParaRPr lang="en-US"/>
          </a:p>
        </p:txBody>
      </p:sp>
    </p:spTree>
    <p:extLst>
      <p:ext uri="{BB962C8B-B14F-4D97-AF65-F5344CB8AC3E}">
        <p14:creationId xmlns:p14="http://schemas.microsoft.com/office/powerpoint/2010/main" val="3912331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935CEF-450E-4A1D-8DE8-5F033805700B}" type="datetime1">
              <a:rPr lang="en-US" smtClean="0"/>
              <a:t>11/9/2020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07E89B-0E03-42D6-9900-8C3B2943561F}" type="slidenum">
              <a:rPr lang="en-US" smtClean="0"/>
              <a:t>‹#›</a:t>
            </a:fld>
            <a:endParaRPr lang="en-US"/>
          </a:p>
        </p:txBody>
      </p:sp>
    </p:spTree>
    <p:extLst>
      <p:ext uri="{BB962C8B-B14F-4D97-AF65-F5344CB8AC3E}">
        <p14:creationId xmlns:p14="http://schemas.microsoft.com/office/powerpoint/2010/main" val="1457108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70nyAehrrS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Week 8</a:t>
            </a:r>
            <a:endParaRPr lang="en-US" dirty="0"/>
          </a:p>
        </p:txBody>
      </p:sp>
      <p:sp>
        <p:nvSpPr>
          <p:cNvPr id="3" name="Subtitle 2"/>
          <p:cNvSpPr>
            <a:spLocks noGrp="1"/>
          </p:cNvSpPr>
          <p:nvPr>
            <p:ph type="subTitle" idx="1"/>
          </p:nvPr>
        </p:nvSpPr>
        <p:spPr/>
        <p:txBody>
          <a:bodyPr/>
          <a:lstStyle/>
          <a:p>
            <a:r>
              <a:rPr lang="en-US" dirty="0"/>
              <a:t>smart table design</a:t>
            </a:r>
          </a:p>
        </p:txBody>
      </p:sp>
      <p:sp>
        <p:nvSpPr>
          <p:cNvPr id="4" name="Slide Number Placeholder 3"/>
          <p:cNvSpPr>
            <a:spLocks noGrp="1"/>
          </p:cNvSpPr>
          <p:nvPr>
            <p:ph type="sldNum" sz="quarter" idx="12"/>
          </p:nvPr>
        </p:nvSpPr>
        <p:spPr/>
        <p:txBody>
          <a:bodyPr/>
          <a:lstStyle/>
          <a:p>
            <a:fld id="{E807E89B-0E03-42D6-9900-8C3B2943561F}" type="slidenum">
              <a:rPr lang="en-US" smtClean="0"/>
              <a:t>1</a:t>
            </a:fld>
            <a:endParaRPr lang="en-US"/>
          </a:p>
        </p:txBody>
      </p:sp>
    </p:spTree>
    <p:extLst>
      <p:ext uri="{BB962C8B-B14F-4D97-AF65-F5344CB8AC3E}">
        <p14:creationId xmlns:p14="http://schemas.microsoft.com/office/powerpoint/2010/main" val="549845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3260871" cy="700265"/>
          </a:xfrm>
        </p:spPr>
        <p:txBody>
          <a:bodyPr/>
          <a:lstStyle/>
          <a:p>
            <a:r>
              <a:rPr lang="en-US" dirty="0"/>
              <a:t>Discussion:</a:t>
            </a:r>
          </a:p>
        </p:txBody>
      </p:sp>
      <p:pic>
        <p:nvPicPr>
          <p:cNvPr id="4" name="Picture 3"/>
          <p:cNvPicPr>
            <a:picLocks noChangeAspect="1"/>
          </p:cNvPicPr>
          <p:nvPr/>
        </p:nvPicPr>
        <p:blipFill>
          <a:blip r:embed="rId2"/>
          <a:stretch>
            <a:fillRect/>
          </a:stretch>
        </p:blipFill>
        <p:spPr>
          <a:xfrm>
            <a:off x="843347" y="1853248"/>
            <a:ext cx="8691989" cy="3564341"/>
          </a:xfrm>
          <a:prstGeom prst="rect">
            <a:avLst/>
          </a:prstGeom>
        </p:spPr>
      </p:pic>
      <p:sp>
        <p:nvSpPr>
          <p:cNvPr id="5" name="Rectangle 4"/>
          <p:cNvSpPr/>
          <p:nvPr/>
        </p:nvSpPr>
        <p:spPr>
          <a:xfrm>
            <a:off x="646111" y="1152983"/>
            <a:ext cx="4543231" cy="369332"/>
          </a:xfrm>
          <a:prstGeom prst="rect">
            <a:avLst/>
          </a:prstGeom>
        </p:spPr>
        <p:txBody>
          <a:bodyPr wrap="none">
            <a:spAutoFit/>
          </a:bodyPr>
          <a:lstStyle/>
          <a:p>
            <a:r>
              <a:rPr lang="en-US" b="1" dirty="0"/>
              <a:t>Which column(s) are violating the rule?</a:t>
            </a:r>
          </a:p>
        </p:txBody>
      </p:sp>
      <p:sp>
        <p:nvSpPr>
          <p:cNvPr id="6" name="Up Arrow 5"/>
          <p:cNvSpPr/>
          <p:nvPr/>
        </p:nvSpPr>
        <p:spPr>
          <a:xfrm>
            <a:off x="8296102" y="5417589"/>
            <a:ext cx="648392" cy="11554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807E89B-0E03-42D6-9900-8C3B2943561F}" type="slidenum">
              <a:rPr lang="en-US" smtClean="0"/>
              <a:t>10</a:t>
            </a:fld>
            <a:endParaRPr lang="en-US"/>
          </a:p>
        </p:txBody>
      </p:sp>
    </p:spTree>
    <p:extLst>
      <p:ext uri="{BB962C8B-B14F-4D97-AF65-F5344CB8AC3E}">
        <p14:creationId xmlns:p14="http://schemas.microsoft.com/office/powerpoint/2010/main" val="2789898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6111" y="452718"/>
            <a:ext cx="3260871" cy="7002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Discussion:</a:t>
            </a:r>
            <a:endParaRPr lang="en-US" dirty="0"/>
          </a:p>
        </p:txBody>
      </p:sp>
      <p:sp>
        <p:nvSpPr>
          <p:cNvPr id="5" name="Rectangle 4"/>
          <p:cNvSpPr/>
          <p:nvPr/>
        </p:nvSpPr>
        <p:spPr>
          <a:xfrm>
            <a:off x="646111" y="1152983"/>
            <a:ext cx="4543231" cy="369332"/>
          </a:xfrm>
          <a:prstGeom prst="rect">
            <a:avLst/>
          </a:prstGeom>
        </p:spPr>
        <p:txBody>
          <a:bodyPr wrap="none">
            <a:spAutoFit/>
          </a:bodyPr>
          <a:lstStyle/>
          <a:p>
            <a:r>
              <a:rPr lang="en-US" b="1" dirty="0"/>
              <a:t>Which column(s) are violating the rule?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522315"/>
            <a:ext cx="9301287" cy="4932699"/>
          </a:xfrm>
          <a:prstGeom prst="rect">
            <a:avLst/>
          </a:prstGeom>
        </p:spPr>
      </p:pic>
      <p:sp>
        <p:nvSpPr>
          <p:cNvPr id="7" name="Left Brace 6"/>
          <p:cNvSpPr/>
          <p:nvPr/>
        </p:nvSpPr>
        <p:spPr>
          <a:xfrm rot="16200000">
            <a:off x="5548030" y="5709853"/>
            <a:ext cx="301558" cy="1898776"/>
          </a:xfrm>
          <a:prstGeom prst="leftBrace">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rgbClr val="FFFF00"/>
                </a:solidFill>
              </a:ln>
              <a:solidFill>
                <a:srgbClr val="FFFF00"/>
              </a:solidFill>
            </a:endParaRPr>
          </a:p>
        </p:txBody>
      </p:sp>
      <p:sp>
        <p:nvSpPr>
          <p:cNvPr id="8" name="Left Brace 7"/>
          <p:cNvSpPr/>
          <p:nvPr/>
        </p:nvSpPr>
        <p:spPr>
          <a:xfrm rot="16200000">
            <a:off x="3345852" y="5702689"/>
            <a:ext cx="315884" cy="1898776"/>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solidFill>
                <a:srgbClr val="FFFF00"/>
              </a:solidFill>
            </a:endParaRPr>
          </a:p>
        </p:txBody>
      </p:sp>
      <p:sp>
        <p:nvSpPr>
          <p:cNvPr id="2" name="Slide Number Placeholder 1"/>
          <p:cNvSpPr>
            <a:spLocks noGrp="1"/>
          </p:cNvSpPr>
          <p:nvPr>
            <p:ph type="sldNum" sz="quarter" idx="12"/>
          </p:nvPr>
        </p:nvSpPr>
        <p:spPr/>
        <p:txBody>
          <a:bodyPr/>
          <a:lstStyle/>
          <a:p>
            <a:fld id="{E807E89B-0E03-42D6-9900-8C3B2943561F}" type="slidenum">
              <a:rPr lang="en-US" smtClean="0"/>
              <a:t>11</a:t>
            </a:fld>
            <a:endParaRPr lang="en-US"/>
          </a:p>
        </p:txBody>
      </p:sp>
    </p:spTree>
    <p:extLst>
      <p:ext uri="{BB962C8B-B14F-4D97-AF65-F5344CB8AC3E}">
        <p14:creationId xmlns:p14="http://schemas.microsoft.com/office/powerpoint/2010/main" val="901159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The benefits of normal tables</a:t>
            </a:r>
            <a:br>
              <a:rPr lang="en-CA" b="1" dirty="0"/>
            </a:br>
            <a:endParaRPr lang="en-US" dirty="0"/>
          </a:p>
        </p:txBody>
      </p:sp>
      <p:sp>
        <p:nvSpPr>
          <p:cNvPr id="3" name="Content Placeholder 2"/>
          <p:cNvSpPr>
            <a:spLocks noGrp="1"/>
          </p:cNvSpPr>
          <p:nvPr>
            <p:ph idx="1"/>
          </p:nvPr>
        </p:nvSpPr>
        <p:spPr/>
        <p:txBody>
          <a:bodyPr/>
          <a:lstStyle/>
          <a:p>
            <a:r>
              <a:rPr lang="en-CA" b="1" dirty="0"/>
              <a:t>Normal tables won’t have duplicate data, which will reduce the size of your database.</a:t>
            </a:r>
          </a:p>
          <a:p>
            <a:endParaRPr lang="en-CA" b="1" dirty="0"/>
          </a:p>
          <a:p>
            <a:pPr marL="0" indent="0">
              <a:buNone/>
            </a:pPr>
            <a:endParaRPr lang="en-CA" b="1" dirty="0"/>
          </a:p>
          <a:p>
            <a:r>
              <a:rPr lang="en-CA" b="1" dirty="0"/>
              <a:t>With less data to search through, your queries will be faster.</a:t>
            </a:r>
            <a:endParaRPr lang="en-US" dirty="0"/>
          </a:p>
        </p:txBody>
      </p:sp>
      <p:sp>
        <p:nvSpPr>
          <p:cNvPr id="4" name="Slide Number Placeholder 3"/>
          <p:cNvSpPr>
            <a:spLocks noGrp="1"/>
          </p:cNvSpPr>
          <p:nvPr>
            <p:ph type="sldNum" sz="quarter" idx="12"/>
          </p:nvPr>
        </p:nvSpPr>
        <p:spPr/>
        <p:txBody>
          <a:bodyPr/>
          <a:lstStyle/>
          <a:p>
            <a:fld id="{E807E89B-0E03-42D6-9900-8C3B2943561F}" type="slidenum">
              <a:rPr lang="en-US" smtClean="0"/>
              <a:t>12</a:t>
            </a:fld>
            <a:endParaRPr lang="en-US"/>
          </a:p>
        </p:txBody>
      </p:sp>
    </p:spTree>
    <p:extLst>
      <p:ext uri="{BB962C8B-B14F-4D97-AF65-F5344CB8AC3E}">
        <p14:creationId xmlns:p14="http://schemas.microsoft.com/office/powerpoint/2010/main" val="38176620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FIRST NORMAL FORM or 1NF.</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sz="2400" b="1" i="1" dirty="0"/>
              <a:t>Each row of data must contain atomic values.</a:t>
            </a:r>
          </a:p>
          <a:p>
            <a:pPr marL="457200" indent="-457200">
              <a:buFont typeface="+mj-lt"/>
              <a:buAutoNum type="arabicPeriod"/>
            </a:pPr>
            <a:endParaRPr lang="en-CA" sz="2400" b="1" i="1" dirty="0"/>
          </a:p>
          <a:p>
            <a:pPr marL="457200" indent="-457200">
              <a:buFont typeface="+mj-lt"/>
              <a:buAutoNum type="arabicPeriod"/>
            </a:pPr>
            <a:endParaRPr lang="en-CA" sz="2400" b="1" i="1" dirty="0"/>
          </a:p>
          <a:p>
            <a:pPr marL="457200" indent="-457200">
              <a:buFont typeface="+mj-lt"/>
              <a:buAutoNum type="arabicPeriod"/>
            </a:pPr>
            <a:r>
              <a:rPr lang="en-CA" sz="2400" b="1" i="1" dirty="0"/>
              <a:t>Each row of data must have </a:t>
            </a:r>
            <a:r>
              <a:rPr lang="en-CA" sz="2400" b="1" i="1" dirty="0">
                <a:solidFill>
                  <a:srgbClr val="FFFF00"/>
                </a:solidFill>
              </a:rPr>
              <a:t>a unique identifier</a:t>
            </a:r>
            <a:r>
              <a:rPr lang="en-CA" sz="2400" b="1" i="1" dirty="0"/>
              <a:t>, known as a </a:t>
            </a:r>
            <a:r>
              <a:rPr lang="en-CA" sz="2400" b="1" i="1" u="sng" dirty="0">
                <a:solidFill>
                  <a:srgbClr val="FFFF00"/>
                </a:solidFill>
              </a:rPr>
              <a:t>Primary Key</a:t>
            </a:r>
            <a:r>
              <a:rPr lang="en-CA" sz="2400" b="1" i="1" dirty="0">
                <a:solidFill>
                  <a:srgbClr val="FFFF00"/>
                </a:solidFill>
              </a:rPr>
              <a:t>. </a:t>
            </a:r>
          </a:p>
          <a:p>
            <a:pPr marL="0" indent="0">
              <a:buNone/>
            </a:pPr>
            <a:endParaRPr lang="en-CA" sz="2400" b="1" i="1" dirty="0">
              <a:solidFill>
                <a:srgbClr val="FFFF00"/>
              </a:solidFill>
            </a:endParaRPr>
          </a:p>
          <a:p>
            <a:pPr marL="0" indent="0">
              <a:buNone/>
            </a:pPr>
            <a:r>
              <a:rPr lang="en-CA" sz="2400" b="1" i="1" dirty="0"/>
              <a:t>A primary key is a </a:t>
            </a:r>
            <a:r>
              <a:rPr lang="en-CA" sz="2400" b="1" i="1" u="sng" dirty="0"/>
              <a:t>column</a:t>
            </a:r>
            <a:r>
              <a:rPr lang="en-CA" sz="2400" b="1" i="1" dirty="0"/>
              <a:t> in your table that makes </a:t>
            </a:r>
            <a:r>
              <a:rPr lang="en-CA" sz="2400" b="1" i="1" u="sng" dirty="0"/>
              <a:t>each record unique</a:t>
            </a:r>
            <a:r>
              <a:rPr lang="en-CA" sz="2400" b="1" i="1" dirty="0"/>
              <a:t>.</a:t>
            </a:r>
            <a:endParaRPr lang="en-CA" sz="2400" b="1" i="1" dirty="0">
              <a:solidFill>
                <a:srgbClr val="FFFF00"/>
              </a:solidFill>
            </a:endParaRPr>
          </a:p>
          <a:p>
            <a:endParaRPr lang="en-US" sz="2400" dirty="0"/>
          </a:p>
        </p:txBody>
      </p:sp>
      <p:sp>
        <p:nvSpPr>
          <p:cNvPr id="4" name="Slide Number Placeholder 3"/>
          <p:cNvSpPr>
            <a:spLocks noGrp="1"/>
          </p:cNvSpPr>
          <p:nvPr>
            <p:ph type="sldNum" sz="quarter" idx="12"/>
          </p:nvPr>
        </p:nvSpPr>
        <p:spPr/>
        <p:txBody>
          <a:bodyPr/>
          <a:lstStyle/>
          <a:p>
            <a:fld id="{E807E89B-0E03-42D6-9900-8C3B2943561F}" type="slidenum">
              <a:rPr lang="en-US" smtClean="0"/>
              <a:t>13</a:t>
            </a:fld>
            <a:endParaRPr lang="en-US"/>
          </a:p>
        </p:txBody>
      </p:sp>
    </p:spTree>
    <p:extLst>
      <p:ext uri="{BB962C8B-B14F-4D97-AF65-F5344CB8AC3E}">
        <p14:creationId xmlns:p14="http://schemas.microsoft.com/office/powerpoint/2010/main" val="717244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40" y="80832"/>
            <a:ext cx="9404723" cy="1033752"/>
          </a:xfrm>
        </p:spPr>
        <p:txBody>
          <a:bodyPr/>
          <a:lstStyle/>
          <a:p>
            <a:r>
              <a:rPr lang="en-US" b="1" dirty="0"/>
              <a:t>PRIMARY KEY rules</a:t>
            </a:r>
            <a:br>
              <a:rPr lang="en-US" b="1"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3522" y="1114584"/>
            <a:ext cx="8857408" cy="2710311"/>
          </a:xfrm>
        </p:spPr>
      </p:pic>
      <p:sp>
        <p:nvSpPr>
          <p:cNvPr id="5" name="Rectangle 4"/>
          <p:cNvSpPr/>
          <p:nvPr/>
        </p:nvSpPr>
        <p:spPr>
          <a:xfrm>
            <a:off x="141757" y="4076652"/>
            <a:ext cx="11706805" cy="2677656"/>
          </a:xfrm>
          <a:prstGeom prst="rect">
            <a:avLst/>
          </a:prstGeom>
        </p:spPr>
        <p:txBody>
          <a:bodyPr wrap="square">
            <a:spAutoFit/>
          </a:bodyPr>
          <a:lstStyle/>
          <a:p>
            <a:pPr marL="342900" indent="-342900">
              <a:buFont typeface="Arial" panose="020B0604020202020204" pitchFamily="34" charset="0"/>
              <a:buChar char="•"/>
            </a:pPr>
            <a:r>
              <a:rPr lang="en-CA" sz="2400" b="1" dirty="0"/>
              <a:t>The primary key is used to uniquely identify each record</a:t>
            </a:r>
          </a:p>
          <a:p>
            <a:pPr marL="342900" indent="-342900">
              <a:buFont typeface="Arial" panose="020B0604020202020204" pitchFamily="34" charset="0"/>
              <a:buChar char="•"/>
            </a:pPr>
            <a:r>
              <a:rPr lang="en-CA" sz="2400" b="1" dirty="0">
                <a:solidFill>
                  <a:srgbClr val="FFFF00"/>
                </a:solidFill>
              </a:rPr>
              <a:t>A primary key can’t be NULL</a:t>
            </a:r>
            <a:endParaRPr lang="en-US" sz="2400" b="1" dirty="0">
              <a:solidFill>
                <a:srgbClr val="FFFF00"/>
              </a:solidFill>
            </a:endParaRPr>
          </a:p>
          <a:p>
            <a:pPr marL="342900" indent="-342900">
              <a:buFont typeface="Arial" panose="020B0604020202020204" pitchFamily="34" charset="0"/>
              <a:buChar char="•"/>
            </a:pPr>
            <a:r>
              <a:rPr lang="en-CA" sz="2400" b="1" dirty="0"/>
              <a:t>The primary key must be given a value when the record is inserted</a:t>
            </a:r>
          </a:p>
          <a:p>
            <a:pPr marL="342900" indent="-342900">
              <a:buFont typeface="Arial" panose="020B0604020202020204" pitchFamily="34" charset="0"/>
              <a:buChar char="•"/>
            </a:pPr>
            <a:r>
              <a:rPr lang="en-CA" sz="2400" b="1" dirty="0">
                <a:solidFill>
                  <a:srgbClr val="FFFF00"/>
                </a:solidFill>
              </a:rPr>
              <a:t>A primary key should contain only the information it needs to be unique and nothing extra.</a:t>
            </a:r>
          </a:p>
          <a:p>
            <a:pPr marL="342900" indent="-342900">
              <a:buFont typeface="Arial" panose="020B0604020202020204" pitchFamily="34" charset="0"/>
              <a:buChar char="•"/>
            </a:pPr>
            <a:r>
              <a:rPr lang="en-CA" sz="2400" b="1" dirty="0"/>
              <a:t>The primary key values can’t be changed</a:t>
            </a:r>
          </a:p>
          <a:p>
            <a:pPr marL="342900" indent="-342900">
              <a:buFont typeface="Arial" panose="020B0604020202020204" pitchFamily="34" charset="0"/>
              <a:buChar char="•"/>
            </a:pPr>
            <a:r>
              <a:rPr lang="en-CA" sz="2400" b="1" dirty="0">
                <a:solidFill>
                  <a:srgbClr val="FFFF00"/>
                </a:solidFill>
              </a:rPr>
              <a:t>The best primary key may be a new primary key.</a:t>
            </a:r>
            <a:endParaRPr lang="en-US" sz="2400" b="1" dirty="0">
              <a:solidFill>
                <a:srgbClr val="FFFF00"/>
              </a:solidFill>
            </a:endParaRPr>
          </a:p>
        </p:txBody>
      </p:sp>
      <p:sp>
        <p:nvSpPr>
          <p:cNvPr id="6" name="TextBox 5"/>
          <p:cNvSpPr txBox="1"/>
          <p:nvPr/>
        </p:nvSpPr>
        <p:spPr>
          <a:xfrm>
            <a:off x="527587" y="1915741"/>
            <a:ext cx="1210588" cy="369332"/>
          </a:xfrm>
          <a:prstGeom prst="rect">
            <a:avLst/>
          </a:prstGeom>
          <a:noFill/>
        </p:spPr>
        <p:txBody>
          <a:bodyPr wrap="none" rtlCol="0">
            <a:spAutoFit/>
          </a:bodyPr>
          <a:lstStyle/>
          <a:p>
            <a:r>
              <a:rPr lang="en-US" dirty="0"/>
              <a:t>Example:</a:t>
            </a:r>
          </a:p>
        </p:txBody>
      </p:sp>
      <p:sp>
        <p:nvSpPr>
          <p:cNvPr id="7" name="Rectangle 6"/>
          <p:cNvSpPr/>
          <p:nvPr/>
        </p:nvSpPr>
        <p:spPr>
          <a:xfrm>
            <a:off x="646111" y="2536831"/>
            <a:ext cx="184731" cy="369332"/>
          </a:xfrm>
          <a:prstGeom prst="rect">
            <a:avLst/>
          </a:prstGeom>
        </p:spPr>
        <p:txBody>
          <a:bodyPr wrap="none">
            <a:spAutoFit/>
          </a:bodyPr>
          <a:lstStyle/>
          <a:p>
            <a:endParaRPr lang="en-US" dirty="0"/>
          </a:p>
        </p:txBody>
      </p:sp>
      <p:sp>
        <p:nvSpPr>
          <p:cNvPr id="3" name="Slide Number Placeholder 2"/>
          <p:cNvSpPr>
            <a:spLocks noGrp="1"/>
          </p:cNvSpPr>
          <p:nvPr>
            <p:ph type="sldNum" sz="quarter" idx="12"/>
          </p:nvPr>
        </p:nvSpPr>
        <p:spPr/>
        <p:txBody>
          <a:bodyPr/>
          <a:lstStyle/>
          <a:p>
            <a:fld id="{E807E89B-0E03-42D6-9900-8C3B2943561F}" type="slidenum">
              <a:rPr lang="en-US" smtClean="0"/>
              <a:t>14</a:t>
            </a:fld>
            <a:endParaRPr lang="en-US"/>
          </a:p>
        </p:txBody>
      </p:sp>
    </p:spTree>
    <p:extLst>
      <p:ext uri="{BB962C8B-B14F-4D97-AF65-F5344CB8AC3E}">
        <p14:creationId xmlns:p14="http://schemas.microsoft.com/office/powerpoint/2010/main" val="842588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&amp; questions</a:t>
            </a:r>
          </a:p>
        </p:txBody>
      </p:sp>
      <p:sp>
        <p:nvSpPr>
          <p:cNvPr id="4" name="Slide Number Placeholder 3"/>
          <p:cNvSpPr>
            <a:spLocks noGrp="1"/>
          </p:cNvSpPr>
          <p:nvPr>
            <p:ph type="sldNum" sz="quarter" idx="12"/>
          </p:nvPr>
        </p:nvSpPr>
        <p:spPr/>
        <p:txBody>
          <a:bodyPr/>
          <a:lstStyle/>
          <a:p>
            <a:fld id="{E807E89B-0E03-42D6-9900-8C3B2943561F}" type="slidenum">
              <a:rPr lang="en-US" smtClean="0"/>
              <a:t>15</a:t>
            </a:fld>
            <a:endParaRPr lang="en-US"/>
          </a:p>
        </p:txBody>
      </p:sp>
      <p:sp>
        <p:nvSpPr>
          <p:cNvPr id="5" name="Content Placeholder 4"/>
          <p:cNvSpPr>
            <a:spLocks noGrp="1"/>
          </p:cNvSpPr>
          <p:nvPr>
            <p:ph idx="1"/>
          </p:nvPr>
        </p:nvSpPr>
        <p:spPr/>
        <p:txBody>
          <a:bodyPr/>
          <a:lstStyle/>
          <a:p>
            <a:r>
              <a:rPr lang="en-US" dirty="0"/>
              <a:t>Watch The video using your headphone and then start the assignment if you have extra time.</a:t>
            </a:r>
          </a:p>
        </p:txBody>
      </p:sp>
    </p:spTree>
    <p:extLst>
      <p:ext uri="{BB962C8B-B14F-4D97-AF65-F5344CB8AC3E}">
        <p14:creationId xmlns:p14="http://schemas.microsoft.com/office/powerpoint/2010/main" val="32084054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95140"/>
            <a:ext cx="8304706" cy="770775"/>
          </a:xfrm>
        </p:spPr>
        <p:txBody>
          <a:bodyPr/>
          <a:lstStyle/>
          <a:p>
            <a:r>
              <a:rPr lang="en-US" dirty="0"/>
              <a:t>First Normal Form</a:t>
            </a:r>
          </a:p>
        </p:txBody>
      </p:sp>
      <p:pic>
        <p:nvPicPr>
          <p:cNvPr id="5" name="70nyAehrrSY"/>
          <p:cNvPicPr>
            <a:picLocks noGrp="1" noRot="1" noChangeAspect="1"/>
          </p:cNvPicPr>
          <p:nvPr>
            <p:ph idx="1"/>
            <a:videoFile r:link="rId1"/>
          </p:nvPr>
        </p:nvPicPr>
        <p:blipFill>
          <a:blip r:embed="rId3"/>
          <a:stretch>
            <a:fillRect/>
          </a:stretch>
        </p:blipFill>
        <p:spPr>
          <a:xfrm>
            <a:off x="1058235" y="965915"/>
            <a:ext cx="9991838" cy="5620408"/>
          </a:xfrm>
          <a:prstGeom prst="rect">
            <a:avLst/>
          </a:prstGeom>
        </p:spPr>
      </p:pic>
      <p:sp>
        <p:nvSpPr>
          <p:cNvPr id="4" name="Slide Number Placeholder 3"/>
          <p:cNvSpPr>
            <a:spLocks noGrp="1"/>
          </p:cNvSpPr>
          <p:nvPr>
            <p:ph type="sldNum" sz="quarter" idx="12"/>
          </p:nvPr>
        </p:nvSpPr>
        <p:spPr/>
        <p:txBody>
          <a:bodyPr/>
          <a:lstStyle/>
          <a:p>
            <a:fld id="{E807E89B-0E03-42D6-9900-8C3B2943561F}" type="slidenum">
              <a:rPr lang="en-US" smtClean="0"/>
              <a:t>16</a:t>
            </a:fld>
            <a:endParaRPr lang="en-US"/>
          </a:p>
        </p:txBody>
      </p:sp>
    </p:spTree>
    <p:extLst>
      <p:ext uri="{BB962C8B-B14F-4D97-AF65-F5344CB8AC3E}">
        <p14:creationId xmlns:p14="http://schemas.microsoft.com/office/powerpoint/2010/main" val="29736150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Plan</a:t>
            </a:r>
          </a:p>
        </p:txBody>
      </p:sp>
      <p:sp>
        <p:nvSpPr>
          <p:cNvPr id="3" name="Content Placeholder 2"/>
          <p:cNvSpPr>
            <a:spLocks noGrp="1"/>
          </p:cNvSpPr>
          <p:nvPr>
            <p:ph idx="1"/>
          </p:nvPr>
        </p:nvSpPr>
        <p:spPr>
          <a:xfrm>
            <a:off x="646111" y="2734322"/>
            <a:ext cx="8946541" cy="3314407"/>
          </a:xfrm>
        </p:spPr>
        <p:txBody>
          <a:bodyPr/>
          <a:lstStyle/>
          <a:p>
            <a:pPr marL="0" indent="0">
              <a:buNone/>
            </a:pPr>
            <a:r>
              <a:rPr lang="en-US" dirty="0"/>
              <a:t>Smart table design </a:t>
            </a:r>
          </a:p>
          <a:p>
            <a:pPr marL="0" indent="0">
              <a:buNone/>
            </a:pPr>
            <a:r>
              <a:rPr lang="en-US" dirty="0"/>
              <a:t>Watch a video</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807E89B-0E03-42D6-9900-8C3B2943561F}" type="slidenum">
              <a:rPr lang="en-US" smtClean="0"/>
              <a:t>2</a:t>
            </a:fld>
            <a:endParaRPr lang="en-US"/>
          </a:p>
        </p:txBody>
      </p:sp>
    </p:spTree>
    <p:extLst>
      <p:ext uri="{BB962C8B-B14F-4D97-AF65-F5344CB8AC3E}">
        <p14:creationId xmlns:p14="http://schemas.microsoft.com/office/powerpoint/2010/main" val="39997767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079" y="79815"/>
            <a:ext cx="9404723" cy="1400530"/>
          </a:xfrm>
        </p:spPr>
        <p:txBody>
          <a:bodyPr/>
          <a:lstStyle/>
          <a:p>
            <a:r>
              <a:rPr lang="en-US" dirty="0"/>
              <a:t>Two different table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35397"/>
            <a:ext cx="6420746" cy="3982006"/>
          </a:xfrm>
        </p:spPr>
      </p:pic>
      <p:sp>
        <p:nvSpPr>
          <p:cNvPr id="5" name="Rectangle 4"/>
          <p:cNvSpPr/>
          <p:nvPr/>
        </p:nvSpPr>
        <p:spPr>
          <a:xfrm>
            <a:off x="7317474" y="1480345"/>
            <a:ext cx="5140657" cy="1015663"/>
          </a:xfrm>
          <a:prstGeom prst="rect">
            <a:avLst/>
          </a:prstGeom>
        </p:spPr>
        <p:txBody>
          <a:bodyPr wrap="square">
            <a:spAutoFit/>
          </a:bodyPr>
          <a:lstStyle/>
          <a:p>
            <a:r>
              <a:rPr lang="en-CA" sz="2000" b="1" i="0" u="none" strike="noStrike" baseline="0" dirty="0">
                <a:solidFill>
                  <a:srgbClr val="FFFF00"/>
                </a:solidFill>
                <a:latin typeface="BaskervilleMT"/>
              </a:rPr>
              <a:t>Jack and Mark both created tables to store information about</a:t>
            </a:r>
            <a:r>
              <a:rPr lang="en-CA" sz="2000" b="1" i="0" u="none" strike="noStrike" dirty="0">
                <a:solidFill>
                  <a:srgbClr val="FFFF00"/>
                </a:solidFill>
                <a:latin typeface="BaskervilleMT"/>
              </a:rPr>
              <a:t> </a:t>
            </a:r>
            <a:r>
              <a:rPr lang="en-US" sz="2000" b="1" i="0" u="none" strike="noStrike" baseline="0" dirty="0">
                <a:solidFill>
                  <a:srgbClr val="FFFF00"/>
                </a:solidFill>
                <a:latin typeface="BaskervilleMT"/>
              </a:rPr>
              <a:t>record‑setting fish.</a:t>
            </a:r>
            <a:endParaRPr lang="en-US" sz="2000" b="1" dirty="0">
              <a:solidFill>
                <a:srgbClr val="FFFF00"/>
              </a:solidFill>
            </a:endParaRPr>
          </a:p>
        </p:txBody>
      </p:sp>
      <p:sp>
        <p:nvSpPr>
          <p:cNvPr id="6" name="Rectangle 5"/>
          <p:cNvSpPr/>
          <p:nvPr/>
        </p:nvSpPr>
        <p:spPr>
          <a:xfrm>
            <a:off x="3139742" y="1066065"/>
            <a:ext cx="1390124" cy="369332"/>
          </a:xfrm>
          <a:prstGeom prst="rect">
            <a:avLst/>
          </a:prstGeom>
        </p:spPr>
        <p:txBody>
          <a:bodyPr wrap="none">
            <a:spAutoFit/>
          </a:bodyPr>
          <a:lstStyle/>
          <a:p>
            <a:r>
              <a:rPr lang="en-CA" b="1" i="0" u="none" strike="noStrike" baseline="0" dirty="0">
                <a:solidFill>
                  <a:srgbClr val="FFFF00"/>
                </a:solidFill>
                <a:latin typeface="BaskervilleMT"/>
              </a:rPr>
              <a:t>Mark table </a:t>
            </a:r>
            <a:endParaRPr lang="en-US" dirty="0"/>
          </a:p>
        </p:txBody>
      </p:sp>
      <p:sp>
        <p:nvSpPr>
          <p:cNvPr id="3" name="TextBox 2"/>
          <p:cNvSpPr txBox="1"/>
          <p:nvPr/>
        </p:nvSpPr>
        <p:spPr>
          <a:xfrm>
            <a:off x="646111" y="6248400"/>
            <a:ext cx="4987263" cy="369332"/>
          </a:xfrm>
          <a:prstGeom prst="rect">
            <a:avLst/>
          </a:prstGeom>
          <a:noFill/>
        </p:spPr>
        <p:txBody>
          <a:bodyPr wrap="none" rtlCol="0">
            <a:spAutoFit/>
          </a:bodyPr>
          <a:lstStyle/>
          <a:p>
            <a:r>
              <a:rPr lang="en-US" dirty="0"/>
              <a:t>Now, its time to take a look at Jack table…</a:t>
            </a:r>
          </a:p>
        </p:txBody>
      </p:sp>
      <p:sp>
        <p:nvSpPr>
          <p:cNvPr id="7" name="Rectangle 6"/>
          <p:cNvSpPr/>
          <p:nvPr/>
        </p:nvSpPr>
        <p:spPr>
          <a:xfrm>
            <a:off x="7218468" y="4217074"/>
            <a:ext cx="4661166" cy="1200329"/>
          </a:xfrm>
          <a:prstGeom prst="rect">
            <a:avLst/>
          </a:prstGeom>
        </p:spPr>
        <p:txBody>
          <a:bodyPr wrap="square">
            <a:spAutoFit/>
          </a:bodyPr>
          <a:lstStyle/>
          <a:p>
            <a:r>
              <a:rPr lang="en-CA" sz="2400" b="1" dirty="0">
                <a:solidFill>
                  <a:srgbClr val="FFFF00"/>
                </a:solidFill>
                <a:latin typeface="Free Serif"/>
              </a:rPr>
              <a:t>Write a query for </a:t>
            </a:r>
            <a:r>
              <a:rPr lang="en-CA" sz="2400" b="1" dirty="0">
                <a:solidFill>
                  <a:srgbClr val="FFFF00"/>
                </a:solidFill>
                <a:latin typeface="Times New Roman" panose="02020603050405020304" pitchFamily="18" charset="0"/>
              </a:rPr>
              <a:t>each table</a:t>
            </a:r>
            <a:r>
              <a:rPr lang="en-CA" sz="2400" b="1" dirty="0">
                <a:solidFill>
                  <a:srgbClr val="FFFF00"/>
                </a:solidFill>
                <a:latin typeface="Free Serif"/>
              </a:rPr>
              <a:t> to find all records from New Jersey.</a:t>
            </a:r>
            <a:endParaRPr lang="en-US" sz="2400" b="1" dirty="0">
              <a:solidFill>
                <a:srgbClr val="FFFF00"/>
              </a:solidFill>
            </a:endParaRPr>
          </a:p>
        </p:txBody>
      </p:sp>
      <p:sp>
        <p:nvSpPr>
          <p:cNvPr id="8" name="Slide Number Placeholder 7"/>
          <p:cNvSpPr>
            <a:spLocks noGrp="1"/>
          </p:cNvSpPr>
          <p:nvPr>
            <p:ph type="sldNum" sz="quarter" idx="12"/>
          </p:nvPr>
        </p:nvSpPr>
        <p:spPr/>
        <p:txBody>
          <a:bodyPr/>
          <a:lstStyle/>
          <a:p>
            <a:fld id="{E807E89B-0E03-42D6-9900-8C3B2943561F}" type="slidenum">
              <a:rPr lang="en-US" smtClean="0"/>
              <a:t>3</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2540" y="2463946"/>
            <a:ext cx="1163788" cy="1601649"/>
          </a:xfrm>
          <a:prstGeom prst="rect">
            <a:avLst/>
          </a:prstGeom>
        </p:spPr>
      </p:pic>
    </p:spTree>
    <p:extLst>
      <p:ext uri="{BB962C8B-B14F-4D97-AF65-F5344CB8AC3E}">
        <p14:creationId xmlns:p14="http://schemas.microsoft.com/office/powerpoint/2010/main" val="42003846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81" y="182659"/>
            <a:ext cx="9404723" cy="1400530"/>
          </a:xfrm>
        </p:spPr>
        <p:txBody>
          <a:bodyPr/>
          <a:lstStyle/>
          <a:p>
            <a:r>
              <a:rPr lang="en-US" dirty="0"/>
              <a:t>Two different table design </a:t>
            </a:r>
            <a:r>
              <a:rPr lang="en-US" sz="3200" dirty="0"/>
              <a:t>(Con.)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22315"/>
            <a:ext cx="7306695" cy="3467584"/>
          </a:xfrm>
        </p:spPr>
      </p:pic>
      <p:sp>
        <p:nvSpPr>
          <p:cNvPr id="5" name="TextBox 4"/>
          <p:cNvSpPr txBox="1"/>
          <p:nvPr/>
        </p:nvSpPr>
        <p:spPr>
          <a:xfrm>
            <a:off x="3614014" y="1152983"/>
            <a:ext cx="1370888" cy="369332"/>
          </a:xfrm>
          <a:prstGeom prst="rect">
            <a:avLst/>
          </a:prstGeom>
          <a:noFill/>
        </p:spPr>
        <p:txBody>
          <a:bodyPr wrap="none" rtlCol="0">
            <a:spAutoFit/>
          </a:bodyPr>
          <a:lstStyle/>
          <a:p>
            <a:r>
              <a:rPr lang="en-US" b="1" dirty="0">
                <a:solidFill>
                  <a:srgbClr val="FFFF00"/>
                </a:solidFill>
              </a:rPr>
              <a:t>Jack table</a:t>
            </a:r>
          </a:p>
        </p:txBody>
      </p:sp>
      <p:sp>
        <p:nvSpPr>
          <p:cNvPr id="6" name="Rectangle 5"/>
          <p:cNvSpPr/>
          <p:nvPr/>
        </p:nvSpPr>
        <p:spPr>
          <a:xfrm>
            <a:off x="2104205" y="5686539"/>
            <a:ext cx="6096000" cy="954107"/>
          </a:xfrm>
          <a:prstGeom prst="rect">
            <a:avLst/>
          </a:prstGeom>
        </p:spPr>
        <p:txBody>
          <a:bodyPr>
            <a:spAutoFit/>
          </a:bodyPr>
          <a:lstStyle/>
          <a:p>
            <a:r>
              <a:rPr lang="en-CA" sz="2800" b="1" dirty="0">
                <a:solidFill>
                  <a:srgbClr val="FFFF00"/>
                </a:solidFill>
                <a:latin typeface="Free Serif"/>
              </a:rPr>
              <a:t>Write a query for </a:t>
            </a:r>
            <a:r>
              <a:rPr lang="en-CA" sz="2800" b="1" dirty="0">
                <a:solidFill>
                  <a:srgbClr val="FFFF00"/>
                </a:solidFill>
                <a:latin typeface="Times New Roman" panose="02020603050405020304" pitchFamily="18" charset="0"/>
              </a:rPr>
              <a:t>each table</a:t>
            </a:r>
            <a:r>
              <a:rPr lang="en-CA" sz="2800" b="1" dirty="0">
                <a:solidFill>
                  <a:srgbClr val="FFFF00"/>
                </a:solidFill>
                <a:latin typeface="Free Serif"/>
              </a:rPr>
              <a:t> to find all records from New Jersey.</a:t>
            </a:r>
            <a:endParaRPr lang="en-US" sz="2800" b="1" dirty="0">
              <a:solidFill>
                <a:srgbClr val="FFFF00"/>
              </a:solidFill>
            </a:endParaRPr>
          </a:p>
        </p:txBody>
      </p:sp>
      <p:sp>
        <p:nvSpPr>
          <p:cNvPr id="7" name="Curved Down Arrow 6"/>
          <p:cNvSpPr/>
          <p:nvPr/>
        </p:nvSpPr>
        <p:spPr>
          <a:xfrm flipV="1">
            <a:off x="7285943" y="4989898"/>
            <a:ext cx="3720107" cy="696641"/>
          </a:xfrm>
          <a:prstGeom prst="curvedDownArrow">
            <a:avLst>
              <a:gd name="adj1" fmla="val 0"/>
              <a:gd name="adj2" fmla="val 50000"/>
              <a:gd name="adj3" fmla="val 58411"/>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7840" y="3409469"/>
            <a:ext cx="1324160" cy="344853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2806" y="1852661"/>
            <a:ext cx="4239194" cy="1644895"/>
          </a:xfrm>
          <a:prstGeom prst="rect">
            <a:avLst/>
          </a:prstGeom>
        </p:spPr>
      </p:pic>
      <p:sp>
        <p:nvSpPr>
          <p:cNvPr id="3" name="Slide Number Placeholder 2"/>
          <p:cNvSpPr>
            <a:spLocks noGrp="1"/>
          </p:cNvSpPr>
          <p:nvPr>
            <p:ph type="sldNum" sz="quarter" idx="12"/>
          </p:nvPr>
        </p:nvSpPr>
        <p:spPr/>
        <p:txBody>
          <a:bodyPr/>
          <a:lstStyle/>
          <a:p>
            <a:fld id="{E807E89B-0E03-42D6-9900-8C3B2943561F}" type="slidenum">
              <a:rPr lang="en-US" smtClean="0"/>
              <a:t>4</a:t>
            </a:fld>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57" y="4989898"/>
            <a:ext cx="1256848" cy="1868102"/>
          </a:xfrm>
          <a:prstGeom prst="rect">
            <a:avLst/>
          </a:prstGeom>
        </p:spPr>
      </p:pic>
      <p:sp>
        <p:nvSpPr>
          <p:cNvPr id="11" name="6-Point Star 10"/>
          <p:cNvSpPr/>
          <p:nvPr/>
        </p:nvSpPr>
        <p:spPr>
          <a:xfrm>
            <a:off x="8190818" y="3497556"/>
            <a:ext cx="2161722" cy="1906073"/>
          </a:xfrm>
          <a:prstGeom prst="star6">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Which one is better?</a:t>
            </a:r>
          </a:p>
        </p:txBody>
      </p:sp>
    </p:spTree>
    <p:extLst>
      <p:ext uri="{BB962C8B-B14F-4D97-AF65-F5344CB8AC3E}">
        <p14:creationId xmlns:p14="http://schemas.microsoft.com/office/powerpoint/2010/main" val="3811823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271" y="406998"/>
            <a:ext cx="9404723" cy="1400530"/>
          </a:xfrm>
        </p:spPr>
        <p:txBody>
          <a:bodyPr/>
          <a:lstStyle/>
          <a:p>
            <a:r>
              <a:rPr lang="en-US" sz="4800" dirty="0"/>
              <a:t>Relationship</a:t>
            </a:r>
          </a:p>
        </p:txBody>
      </p:sp>
      <p:sp>
        <p:nvSpPr>
          <p:cNvPr id="3" name="Content Placeholder 2"/>
          <p:cNvSpPr>
            <a:spLocks noGrp="1"/>
          </p:cNvSpPr>
          <p:nvPr>
            <p:ph idx="1"/>
          </p:nvPr>
        </p:nvSpPr>
        <p:spPr>
          <a:xfrm>
            <a:off x="402271" y="1367118"/>
            <a:ext cx="8946541" cy="4195481"/>
          </a:xfrm>
        </p:spPr>
        <p:txBody>
          <a:bodyPr>
            <a:normAutofit/>
          </a:bodyPr>
          <a:lstStyle/>
          <a:p>
            <a:pPr marL="0" indent="0">
              <a:buNone/>
            </a:pPr>
            <a:r>
              <a:rPr lang="en-CA" sz="3200" b="1" dirty="0"/>
              <a:t>A table is all about relationships</a:t>
            </a:r>
          </a:p>
          <a:p>
            <a:pPr marL="0" indent="0">
              <a:buNone/>
            </a:pPr>
            <a:endParaRPr lang="en-US" sz="2400" dirty="0"/>
          </a:p>
          <a:p>
            <a:pPr marL="457200" indent="-457200">
              <a:buAutoNum type="arabicPeriod"/>
            </a:pPr>
            <a:r>
              <a:rPr lang="en-CA" sz="2400" b="1" dirty="0"/>
              <a:t>Pick your thing, the one thing you want your table to describe.</a:t>
            </a:r>
          </a:p>
          <a:p>
            <a:pPr marL="457200" indent="-457200">
              <a:buAutoNum type="arabicPeriod"/>
            </a:pPr>
            <a:r>
              <a:rPr lang="en-CA" sz="2400" b="1" dirty="0">
                <a:solidFill>
                  <a:srgbClr val="FFFF00"/>
                </a:solidFill>
              </a:rPr>
              <a:t>Make a list of the information you need to know about your one thing when you’re using the table.</a:t>
            </a:r>
          </a:p>
          <a:p>
            <a:pPr marL="457200" indent="-457200">
              <a:buAutoNum type="arabicPeriod"/>
            </a:pPr>
            <a:r>
              <a:rPr lang="en-CA" sz="2400" b="1" dirty="0">
                <a:solidFill>
                  <a:srgbClr val="FFC000"/>
                </a:solidFill>
              </a:rPr>
              <a:t>Using the list, break down the information about your thing into pieces you can use for organizing your table.</a:t>
            </a:r>
            <a:endParaRPr lang="en-US" sz="2400" dirty="0">
              <a:solidFill>
                <a:srgbClr val="FFC000"/>
              </a:solidFill>
            </a:endParaRPr>
          </a:p>
        </p:txBody>
      </p:sp>
      <p:sp>
        <p:nvSpPr>
          <p:cNvPr id="4" name="Slide Number Placeholder 3"/>
          <p:cNvSpPr>
            <a:spLocks noGrp="1"/>
          </p:cNvSpPr>
          <p:nvPr>
            <p:ph type="sldNum" sz="quarter" idx="12"/>
          </p:nvPr>
        </p:nvSpPr>
        <p:spPr/>
        <p:txBody>
          <a:bodyPr/>
          <a:lstStyle/>
          <a:p>
            <a:fld id="{E807E89B-0E03-42D6-9900-8C3B2943561F}" type="slidenum">
              <a:rPr lang="en-US" smtClean="0"/>
              <a:t>5</a:t>
            </a:fld>
            <a:endParaRPr lang="en-US"/>
          </a:p>
        </p:txBody>
      </p:sp>
    </p:spTree>
    <p:extLst>
      <p:ext uri="{BB962C8B-B14F-4D97-AF65-F5344CB8AC3E}">
        <p14:creationId xmlns:p14="http://schemas.microsoft.com/office/powerpoint/2010/main" val="20515224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Atomic data</a:t>
            </a:r>
            <a:br>
              <a:rPr lang="en-US" b="1" dirty="0"/>
            </a:br>
            <a:endParaRPr lang="en-US" dirty="0"/>
          </a:p>
        </p:txBody>
      </p:sp>
      <p:sp>
        <p:nvSpPr>
          <p:cNvPr id="3" name="Content Placeholder 2"/>
          <p:cNvSpPr>
            <a:spLocks noGrp="1"/>
          </p:cNvSpPr>
          <p:nvPr>
            <p:ph idx="1"/>
          </p:nvPr>
        </p:nvSpPr>
        <p:spPr>
          <a:xfrm>
            <a:off x="646111" y="1703784"/>
            <a:ext cx="8946541" cy="1056042"/>
          </a:xfrm>
        </p:spPr>
        <p:txBody>
          <a:bodyPr>
            <a:normAutofit/>
          </a:bodyPr>
          <a:lstStyle/>
          <a:p>
            <a:pPr marL="0" indent="0">
              <a:buNone/>
            </a:pPr>
            <a:r>
              <a:rPr lang="en-CA" sz="2800" b="1" dirty="0">
                <a:solidFill>
                  <a:srgbClr val="FFFF00"/>
                </a:solidFill>
              </a:rPr>
              <a:t>A little piece of information that can’t or shouldn’t be divided.</a:t>
            </a:r>
          </a:p>
          <a:p>
            <a:pPr marL="0" indent="0">
              <a:buNone/>
            </a:pPr>
            <a:endParaRPr lang="en-CA" sz="2800" b="1" dirty="0">
              <a:solidFill>
                <a:srgbClr val="FFFF00"/>
              </a:solidFill>
            </a:endParaRPr>
          </a:p>
          <a:p>
            <a:pPr marL="0" indent="0">
              <a:buNone/>
            </a:pPr>
            <a:endParaRPr lang="en-CA" sz="2800" b="1" dirty="0">
              <a:solidFill>
                <a:srgbClr val="FFFF00"/>
              </a:solidFill>
            </a:endParaRPr>
          </a:p>
          <a:p>
            <a:pPr marL="0" indent="0">
              <a:buNone/>
            </a:pPr>
            <a:endParaRPr lang="en-US" sz="2800" b="1" dirty="0">
              <a:solidFill>
                <a:srgbClr val="FFFF00"/>
              </a:solidFill>
            </a:endParaRPr>
          </a:p>
        </p:txBody>
      </p:sp>
      <p:sp>
        <p:nvSpPr>
          <p:cNvPr id="4" name="Rectangle 3"/>
          <p:cNvSpPr/>
          <p:nvPr/>
        </p:nvSpPr>
        <p:spPr>
          <a:xfrm>
            <a:off x="4189615" y="2427852"/>
            <a:ext cx="7547956" cy="3847207"/>
          </a:xfrm>
          <a:prstGeom prst="rect">
            <a:avLst/>
          </a:prstGeom>
          <a:solidFill>
            <a:schemeClr val="accent1"/>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CA" sz="2800" b="1" dirty="0">
                <a:solidFill>
                  <a:srgbClr val="FFFF00"/>
                </a:solidFill>
              </a:rPr>
              <a:t>A good example:</a:t>
            </a:r>
          </a:p>
          <a:p>
            <a:pPr algn="ctr" fontAlgn="base"/>
            <a:r>
              <a:rPr lang="en-CA" sz="2400" b="1" dirty="0"/>
              <a:t>Consider a </a:t>
            </a:r>
            <a:r>
              <a:rPr lang="en-CA" sz="2400" b="1" dirty="0">
                <a:solidFill>
                  <a:srgbClr val="002060"/>
                </a:solidFill>
              </a:rPr>
              <a:t>pizza delivery guy</a:t>
            </a:r>
            <a:r>
              <a:rPr lang="en-CA" sz="2400" b="1" dirty="0"/>
              <a:t>. To get to where he’s going, he just needs </a:t>
            </a:r>
            <a:r>
              <a:rPr lang="en-CA" sz="2400" b="1" dirty="0">
                <a:solidFill>
                  <a:srgbClr val="002060"/>
                </a:solidFill>
              </a:rPr>
              <a:t>a street number and address in a single column</a:t>
            </a:r>
            <a:r>
              <a:rPr lang="en-CA" sz="2400" b="1" dirty="0"/>
              <a:t>. For his purposes, that’s </a:t>
            </a:r>
            <a:r>
              <a:rPr lang="en-CA" sz="2400" b="1" dirty="0">
                <a:solidFill>
                  <a:srgbClr val="FFFF00"/>
                </a:solidFill>
              </a:rPr>
              <a:t>atomic</a:t>
            </a:r>
            <a:r>
              <a:rPr lang="en-CA" sz="2400" b="1" dirty="0"/>
              <a:t>. He never needs to look for a single street number on its own.</a:t>
            </a:r>
          </a:p>
          <a:p>
            <a:pPr algn="ctr" fontAlgn="base"/>
            <a:r>
              <a:rPr lang="en-CA" sz="2400" b="1" dirty="0"/>
              <a:t>In fact, if his data were broken into street number and street name, his queries would have to be longer and more complicated, making it take him longer to get the pizza to your front door.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78" y="2759826"/>
            <a:ext cx="3116855" cy="3130231"/>
          </a:xfrm>
          <a:prstGeom prst="rect">
            <a:avLst/>
          </a:prstGeom>
        </p:spPr>
      </p:pic>
      <p:sp>
        <p:nvSpPr>
          <p:cNvPr id="7" name="Slide Number Placeholder 6"/>
          <p:cNvSpPr>
            <a:spLocks noGrp="1"/>
          </p:cNvSpPr>
          <p:nvPr>
            <p:ph type="sldNum" sz="quarter" idx="12"/>
          </p:nvPr>
        </p:nvSpPr>
        <p:spPr/>
        <p:txBody>
          <a:bodyPr/>
          <a:lstStyle/>
          <a:p>
            <a:fld id="{E807E89B-0E03-42D6-9900-8C3B2943561F}" type="slidenum">
              <a:rPr lang="en-US" smtClean="0"/>
              <a:t>6</a:t>
            </a:fld>
            <a:endParaRPr lang="en-US"/>
          </a:p>
        </p:txBody>
      </p:sp>
    </p:spTree>
    <p:extLst>
      <p:ext uri="{BB962C8B-B14F-4D97-AF65-F5344CB8AC3E}">
        <p14:creationId xmlns:p14="http://schemas.microsoft.com/office/powerpoint/2010/main" val="7708497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3697"/>
          </a:xfrm>
        </p:spPr>
        <p:txBody>
          <a:bodyPr/>
          <a:lstStyle/>
          <a:p>
            <a:r>
              <a:rPr lang="en-US" dirty="0"/>
              <a:t>Atomic Rules:</a:t>
            </a:r>
          </a:p>
        </p:txBody>
      </p:sp>
      <p:sp>
        <p:nvSpPr>
          <p:cNvPr id="3" name="Content Placeholder 2"/>
          <p:cNvSpPr>
            <a:spLocks noGrp="1"/>
          </p:cNvSpPr>
          <p:nvPr>
            <p:ph idx="1"/>
          </p:nvPr>
        </p:nvSpPr>
        <p:spPr>
          <a:xfrm>
            <a:off x="646111" y="1446415"/>
            <a:ext cx="3285808" cy="4195481"/>
          </a:xfrm>
        </p:spPr>
        <p:txBody>
          <a:bodyPr>
            <a:noAutofit/>
          </a:bodyPr>
          <a:lstStyle/>
          <a:p>
            <a:pPr marL="0" indent="0">
              <a:buNone/>
            </a:pPr>
            <a:r>
              <a:rPr lang="en-CA" sz="2400" b="1" dirty="0"/>
              <a:t>RULE 1: A column with atomic data can’t have several values of the same type of data in that column.</a:t>
            </a:r>
          </a:p>
          <a:p>
            <a:pPr marL="0" indent="0">
              <a:buNone/>
            </a:pPr>
            <a:endParaRPr lang="en-CA" sz="2400" b="1" dirty="0"/>
          </a:p>
          <a:p>
            <a:pPr marL="0" indent="0">
              <a:buNone/>
            </a:pPr>
            <a:r>
              <a:rPr lang="en-CA" sz="2400" b="1" dirty="0"/>
              <a:t>RULE 2: A table with atomic data can’t have multiple columns with the same type of data.</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702" y="1553152"/>
            <a:ext cx="6496957" cy="2145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702" y="4034280"/>
            <a:ext cx="6496957" cy="2381582"/>
          </a:xfrm>
          <a:prstGeom prst="rect">
            <a:avLst/>
          </a:prstGeom>
        </p:spPr>
      </p:pic>
      <p:sp>
        <p:nvSpPr>
          <p:cNvPr id="6" name="Slide Number Placeholder 5"/>
          <p:cNvSpPr>
            <a:spLocks noGrp="1"/>
          </p:cNvSpPr>
          <p:nvPr>
            <p:ph type="sldNum" sz="quarter" idx="12"/>
          </p:nvPr>
        </p:nvSpPr>
        <p:spPr/>
        <p:txBody>
          <a:bodyPr/>
          <a:lstStyle/>
          <a:p>
            <a:fld id="{E807E89B-0E03-42D6-9900-8C3B2943561F}" type="slidenum">
              <a:rPr lang="en-US" smtClean="0"/>
              <a:t>7</a:t>
            </a:fld>
            <a:endParaRPr lang="en-US"/>
          </a:p>
        </p:txBody>
      </p:sp>
      <p:sp>
        <p:nvSpPr>
          <p:cNvPr id="7" name="Rectangle 6"/>
          <p:cNvSpPr/>
          <p:nvPr/>
        </p:nvSpPr>
        <p:spPr>
          <a:xfrm>
            <a:off x="8925059" y="1558344"/>
            <a:ext cx="1949600" cy="1352281"/>
          </a:xfrm>
          <a:prstGeom prst="rect">
            <a:avLst/>
          </a:prstGeom>
          <a:solidFill>
            <a:srgbClr val="17454F"/>
          </a:solidFill>
          <a:ln>
            <a:solidFill>
              <a:srgbClr val="1C4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4599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Reasons to be normal</a:t>
            </a:r>
            <a:br>
              <a:rPr lang="en-US" b="1" dirty="0"/>
            </a:br>
            <a:endParaRPr lang="en-US" dirty="0"/>
          </a:p>
        </p:txBody>
      </p:sp>
      <p:sp>
        <p:nvSpPr>
          <p:cNvPr id="3" name="Content Placeholder 2"/>
          <p:cNvSpPr>
            <a:spLocks noGrp="1"/>
          </p:cNvSpPr>
          <p:nvPr>
            <p:ph idx="1"/>
          </p:nvPr>
        </p:nvSpPr>
        <p:spPr>
          <a:xfrm>
            <a:off x="759291" y="2271626"/>
            <a:ext cx="10280479" cy="939664"/>
          </a:xfrm>
          <a:ln>
            <a:solidFill>
              <a:srgbClr val="FFFF0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2500" lnSpcReduction="10000"/>
          </a:bodyPr>
          <a:lstStyle/>
          <a:p>
            <a:pPr marL="0" indent="0">
              <a:buNone/>
            </a:pPr>
            <a:r>
              <a:rPr lang="en-CA" sz="3200" b="1" dirty="0">
                <a:solidFill>
                  <a:srgbClr val="FFFF00"/>
                </a:solidFill>
              </a:rPr>
              <a:t>Making your tables NORMAL means they follow some standard rules your new designers will understand.</a:t>
            </a:r>
          </a:p>
          <a:p>
            <a:pPr marL="0" indent="0">
              <a:buNone/>
            </a:pPr>
            <a:endParaRPr lang="en-CA" b="1" dirty="0">
              <a:solidFill>
                <a:srgbClr val="FFFF00"/>
              </a:solidFill>
            </a:endParaRPr>
          </a:p>
          <a:p>
            <a:pPr marL="0" indent="0">
              <a:buNone/>
            </a:pPr>
            <a:endParaRPr lang="en-US" b="1" dirty="0">
              <a:solidFill>
                <a:srgbClr val="FFFF00"/>
              </a:solidFill>
            </a:endParaRPr>
          </a:p>
        </p:txBody>
      </p:sp>
      <p:sp>
        <p:nvSpPr>
          <p:cNvPr id="4" name="TextBox 3"/>
          <p:cNvSpPr txBox="1"/>
          <p:nvPr/>
        </p:nvSpPr>
        <p:spPr>
          <a:xfrm>
            <a:off x="875201" y="4384320"/>
            <a:ext cx="5549917" cy="58477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3200" b="1" dirty="0"/>
              <a:t>First Rule:  Use Atomic Data</a:t>
            </a:r>
          </a:p>
        </p:txBody>
      </p:sp>
      <p:sp>
        <p:nvSpPr>
          <p:cNvPr id="5" name="Slide Number Placeholder 4"/>
          <p:cNvSpPr>
            <a:spLocks noGrp="1"/>
          </p:cNvSpPr>
          <p:nvPr>
            <p:ph type="sldNum" sz="quarter" idx="12"/>
          </p:nvPr>
        </p:nvSpPr>
        <p:spPr/>
        <p:txBody>
          <a:bodyPr/>
          <a:lstStyle/>
          <a:p>
            <a:fld id="{E807E89B-0E03-42D6-9900-8C3B2943561F}" type="slidenum">
              <a:rPr lang="en-US" smtClean="0"/>
              <a:t>8</a:t>
            </a:fld>
            <a:endParaRPr lang="en-US"/>
          </a:p>
        </p:txBody>
      </p:sp>
    </p:spTree>
    <p:extLst>
      <p:ext uri="{BB962C8B-B14F-4D97-AF65-F5344CB8AC3E}">
        <p14:creationId xmlns:p14="http://schemas.microsoft.com/office/powerpoint/2010/main" val="1895029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3820"/>
          </a:xfrm>
        </p:spPr>
        <p:txBody>
          <a:bodyPr/>
          <a:lstStyle/>
          <a:p>
            <a:r>
              <a:rPr lang="en-US" dirty="0"/>
              <a:t>Discussion: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373" y="1064029"/>
            <a:ext cx="5255925" cy="5212126"/>
          </a:xfrm>
          <a:prstGeom prst="rect">
            <a:avLst/>
          </a:prstGeom>
        </p:spPr>
      </p:pic>
      <p:sp>
        <p:nvSpPr>
          <p:cNvPr id="6" name="TextBox 5"/>
          <p:cNvSpPr txBox="1"/>
          <p:nvPr/>
        </p:nvSpPr>
        <p:spPr>
          <a:xfrm>
            <a:off x="516700" y="1778924"/>
            <a:ext cx="4831772" cy="400110"/>
          </a:xfrm>
          <a:prstGeom prst="rect">
            <a:avLst/>
          </a:prstGeom>
          <a:noFill/>
        </p:spPr>
        <p:txBody>
          <a:bodyPr wrap="none" rtlCol="0">
            <a:spAutoFit/>
          </a:bodyPr>
          <a:lstStyle/>
          <a:p>
            <a:r>
              <a:rPr lang="en-US" sz="2000" b="1" dirty="0"/>
              <a:t>Which columns are violating the rule?</a:t>
            </a:r>
          </a:p>
        </p:txBody>
      </p:sp>
      <p:sp>
        <p:nvSpPr>
          <p:cNvPr id="7" name="Right Arrow 6"/>
          <p:cNvSpPr/>
          <p:nvPr/>
        </p:nvSpPr>
        <p:spPr>
          <a:xfrm>
            <a:off x="3625671" y="5187142"/>
            <a:ext cx="1873752" cy="249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625671" y="5653755"/>
            <a:ext cx="1873752" cy="249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807E89B-0E03-42D6-9900-8C3B2943561F}" type="slidenum">
              <a:rPr lang="en-US" smtClean="0"/>
              <a:t>9</a:t>
            </a:fld>
            <a:endParaRPr lang="en-US"/>
          </a:p>
        </p:txBody>
      </p:sp>
    </p:spTree>
    <p:extLst>
      <p:ext uri="{BB962C8B-B14F-4D97-AF65-F5344CB8AC3E}">
        <p14:creationId xmlns:p14="http://schemas.microsoft.com/office/powerpoint/2010/main" val="4269825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 calcmode="lin" valueType="num">
                                      <p:cBhvr>
                                        <p:cTn id="9" dur="2000" fill="hold"/>
                                        <p:tgtEl>
                                          <p:spTgt spid="7"/>
                                        </p:tgtEl>
                                        <p:attrNameLst>
                                          <p:attrName>style.rotation</p:attrName>
                                        </p:attrNameLst>
                                      </p:cBhvr>
                                      <p:tavLst>
                                        <p:tav tm="0">
                                          <p:val>
                                            <p:fltVal val="90"/>
                                          </p:val>
                                        </p:tav>
                                        <p:tav tm="100000">
                                          <p:val>
                                            <p:fltVal val="0"/>
                                          </p:val>
                                        </p:tav>
                                      </p:tavLst>
                                    </p:anim>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2000" fill="hold"/>
                                        <p:tgtEl>
                                          <p:spTgt spid="8"/>
                                        </p:tgtEl>
                                        <p:attrNameLst>
                                          <p:attrName>ppt_w</p:attrName>
                                        </p:attrNameLst>
                                      </p:cBhvr>
                                      <p:tavLst>
                                        <p:tav tm="0">
                                          <p:val>
                                            <p:fltVal val="0"/>
                                          </p:val>
                                        </p:tav>
                                        <p:tav tm="100000">
                                          <p:val>
                                            <p:strVal val="#ppt_w"/>
                                          </p:val>
                                        </p:tav>
                                      </p:tavLst>
                                    </p:anim>
                                    <p:anim calcmode="lin" valueType="num">
                                      <p:cBhvr>
                                        <p:cTn id="16" dur="2000" fill="hold"/>
                                        <p:tgtEl>
                                          <p:spTgt spid="8"/>
                                        </p:tgtEl>
                                        <p:attrNameLst>
                                          <p:attrName>ppt_h</p:attrName>
                                        </p:attrNameLst>
                                      </p:cBhvr>
                                      <p:tavLst>
                                        <p:tav tm="0">
                                          <p:val>
                                            <p:fltVal val="0"/>
                                          </p:val>
                                        </p:tav>
                                        <p:tav tm="100000">
                                          <p:val>
                                            <p:strVal val="#ppt_h"/>
                                          </p:val>
                                        </p:tav>
                                      </p:tavLst>
                                    </p:anim>
                                    <p:anim calcmode="lin" valueType="num">
                                      <p:cBhvr>
                                        <p:cTn id="17" dur="2000" fill="hold"/>
                                        <p:tgtEl>
                                          <p:spTgt spid="8"/>
                                        </p:tgtEl>
                                        <p:attrNameLst>
                                          <p:attrName>style.rotation</p:attrName>
                                        </p:attrNameLst>
                                      </p:cBhvr>
                                      <p:tavLst>
                                        <p:tav tm="0">
                                          <p:val>
                                            <p:fltVal val="90"/>
                                          </p:val>
                                        </p:tav>
                                        <p:tav tm="100000">
                                          <p:val>
                                            <p:fltVal val="0"/>
                                          </p:val>
                                        </p:tav>
                                      </p:tavLst>
                                    </p:anim>
                                    <p:animEffect transition="in" filter="fade">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76FE3C323531449863BF78B071DC50" ma:contentTypeVersion="5" ma:contentTypeDescription="Create a new document." ma:contentTypeScope="" ma:versionID="5e7d5c6cf733d1dd8106922e60c73437">
  <xsd:schema xmlns:xsd="http://www.w3.org/2001/XMLSchema" xmlns:xs="http://www.w3.org/2001/XMLSchema" xmlns:p="http://schemas.microsoft.com/office/2006/metadata/properties" xmlns:ns2="a090d9f8-4da9-4a3b-8109-43da49e9b3d9" targetNamespace="http://schemas.microsoft.com/office/2006/metadata/properties" ma:root="true" ma:fieldsID="00768f1a65462b4804e6dff8e78876c4" ns2:_="">
    <xsd:import namespace="a090d9f8-4da9-4a3b-8109-43da49e9b3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0d9f8-4da9-4a3b-8109-43da49e9b3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49C3A5-2BD7-40FA-A927-4BC43406441B}"/>
</file>

<file path=customXml/itemProps2.xml><?xml version="1.0" encoding="utf-8"?>
<ds:datastoreItem xmlns:ds="http://schemas.openxmlformats.org/officeDocument/2006/customXml" ds:itemID="{399B230D-44EE-40B0-8D0B-87BF2C7915EE}"/>
</file>

<file path=customXml/itemProps3.xml><?xml version="1.0" encoding="utf-8"?>
<ds:datastoreItem xmlns:ds="http://schemas.openxmlformats.org/officeDocument/2006/customXml" ds:itemID="{EC58895D-9727-41CD-BB4A-7D8FC7B988D1}"/>
</file>

<file path=docProps/app.xml><?xml version="1.0" encoding="utf-8"?>
<Properties xmlns="http://schemas.openxmlformats.org/officeDocument/2006/extended-properties" xmlns:vt="http://schemas.openxmlformats.org/officeDocument/2006/docPropsVTypes">
  <Template>Ion</Template>
  <TotalTime>1691</TotalTime>
  <Words>552</Words>
  <Application>Microsoft Office PowerPoint</Application>
  <PresentationFormat>Widescreen</PresentationFormat>
  <Paragraphs>80</Paragraphs>
  <Slides>16</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BaskervilleMT</vt:lpstr>
      <vt:lpstr>Calibri</vt:lpstr>
      <vt:lpstr>Century Gothic</vt:lpstr>
      <vt:lpstr>Free Serif</vt:lpstr>
      <vt:lpstr>Times New Roman</vt:lpstr>
      <vt:lpstr>Wingdings 3</vt:lpstr>
      <vt:lpstr>Ion</vt:lpstr>
      <vt:lpstr>Week 8</vt:lpstr>
      <vt:lpstr>Course Plan</vt:lpstr>
      <vt:lpstr>Two different table design</vt:lpstr>
      <vt:lpstr>Two different table design (Con.)</vt:lpstr>
      <vt:lpstr>Relationship</vt:lpstr>
      <vt:lpstr>Atomic data </vt:lpstr>
      <vt:lpstr>Atomic Rules:</vt:lpstr>
      <vt:lpstr>Reasons to be normal </vt:lpstr>
      <vt:lpstr>Discussion:</vt:lpstr>
      <vt:lpstr>Discussion:</vt:lpstr>
      <vt:lpstr>PowerPoint Presentation</vt:lpstr>
      <vt:lpstr>The benefits of normal tables </vt:lpstr>
      <vt:lpstr>FIRST NORMAL FORM or 1NF.</vt:lpstr>
      <vt:lpstr>PRIMARY KEY rules </vt:lpstr>
      <vt:lpstr>Assignment &amp; questions</vt:lpstr>
      <vt:lpstr>First Normal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Maziar</dc:creator>
  <cp:lastModifiedBy>Maziar Shajari</cp:lastModifiedBy>
  <cp:revision>61</cp:revision>
  <dcterms:created xsi:type="dcterms:W3CDTF">2018-05-26T17:57:42Z</dcterms:created>
  <dcterms:modified xsi:type="dcterms:W3CDTF">2020-11-09T17:46:14Z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0x0101006776FE3C323531449863BF78B071DC50</vt:lpwstr>
  </property>
</Properties>
</file>