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7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68" r:id="rId15"/>
    <p:sldId id="270" r:id="rId16"/>
    <p:sldId id="265" r:id="rId17"/>
    <p:sldId id="264" r:id="rId18"/>
    <p:sldId id="266" r:id="rId19"/>
    <p:sldId id="267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ar Shajari" userId="7c79074d-63fa-4639-a0a2-4ca26fc94ab0" providerId="ADAL" clId="{C22352E6-228B-4DFE-9312-A756EAB5E7D2}"/>
    <pc:docChg chg="modSld">
      <pc:chgData name="Maziar Shajari" userId="7c79074d-63fa-4639-a0a2-4ca26fc94ab0" providerId="ADAL" clId="{C22352E6-228B-4DFE-9312-A756EAB5E7D2}" dt="2019-10-30T00:38:41.337" v="53" actId="6549"/>
      <pc:docMkLst>
        <pc:docMk/>
      </pc:docMkLst>
      <pc:sldChg chg="modSp">
        <pc:chgData name="Maziar Shajari" userId="7c79074d-63fa-4639-a0a2-4ca26fc94ab0" providerId="ADAL" clId="{C22352E6-228B-4DFE-9312-A756EAB5E7D2}" dt="2019-10-30T00:38:41.337" v="53" actId="6549"/>
        <pc:sldMkLst>
          <pc:docMk/>
          <pc:sldMk cId="256267879" sldId="263"/>
        </pc:sldMkLst>
        <pc:spChg chg="mod">
          <ac:chgData name="Maziar Shajari" userId="7c79074d-63fa-4639-a0a2-4ca26fc94ab0" providerId="ADAL" clId="{C22352E6-228B-4DFE-9312-A756EAB5E7D2}" dt="2019-10-30T00:38:41.337" v="53" actId="6549"/>
          <ac:spMkLst>
            <pc:docMk/>
            <pc:sldMk cId="256267879" sldId="263"/>
            <ac:spMk id="2" creationId="{00000000-0000-0000-0000-000000000000}"/>
          </ac:spMkLst>
        </pc:spChg>
      </pc:sldChg>
      <pc:sldChg chg="modSp">
        <pc:chgData name="Maziar Shajari" userId="7c79074d-63fa-4639-a0a2-4ca26fc94ab0" providerId="ADAL" clId="{C22352E6-228B-4DFE-9312-A756EAB5E7D2}" dt="2019-10-30T00:33:44.898" v="51" actId="20577"/>
        <pc:sldMkLst>
          <pc:docMk/>
          <pc:sldMk cId="4218387328" sldId="273"/>
        </pc:sldMkLst>
        <pc:spChg chg="mod">
          <ac:chgData name="Maziar Shajari" userId="7c79074d-63fa-4639-a0a2-4ca26fc94ab0" providerId="ADAL" clId="{C22352E6-228B-4DFE-9312-A756EAB5E7D2}" dt="2019-10-30T00:33:44.898" v="51" actId="20577"/>
          <ac:spMkLst>
            <pc:docMk/>
            <pc:sldMk cId="4218387328" sldId="273"/>
            <ac:spMk id="3" creationId="{00000000-0000-0000-0000-000000000000}"/>
          </ac:spMkLst>
        </pc:spChg>
      </pc:sldChg>
    </pc:docChg>
  </pc:docChgLst>
  <pc:docChgLst>
    <pc:chgData name="Maziar Shajari" userId="7c79074d-63fa-4639-a0a2-4ca26fc94ab0" providerId="ADAL" clId="{B5C666B7-B88F-431D-8624-23A8333A3E86}"/>
    <pc:docChg chg="custSel addSld modSld sldOrd">
      <pc:chgData name="Maziar Shajari" userId="7c79074d-63fa-4639-a0a2-4ca26fc94ab0" providerId="ADAL" clId="{B5C666B7-B88F-431D-8624-23A8333A3E86}" dt="2019-10-28T02:02:12.846" v="690" actId="20577"/>
      <pc:docMkLst>
        <pc:docMk/>
      </pc:docMkLst>
      <pc:sldChg chg="modSp ord">
        <pc:chgData name="Maziar Shajari" userId="7c79074d-63fa-4639-a0a2-4ca26fc94ab0" providerId="ADAL" clId="{B5C666B7-B88F-431D-8624-23A8333A3E86}" dt="2019-10-28T01:16:12.006" v="31" actId="20577"/>
        <pc:sldMkLst>
          <pc:docMk/>
          <pc:sldMk cId="4218387328" sldId="273"/>
        </pc:sldMkLst>
        <pc:spChg chg="mod">
          <ac:chgData name="Maziar Shajari" userId="7c79074d-63fa-4639-a0a2-4ca26fc94ab0" providerId="ADAL" clId="{B5C666B7-B88F-431D-8624-23A8333A3E86}" dt="2019-10-28T01:16:12.006" v="31" actId="20577"/>
          <ac:spMkLst>
            <pc:docMk/>
            <pc:sldMk cId="4218387328" sldId="273"/>
            <ac:spMk id="3" creationId="{00000000-0000-0000-0000-000000000000}"/>
          </ac:spMkLst>
        </pc:spChg>
      </pc:sldChg>
      <pc:sldChg chg="modSp add">
        <pc:chgData name="Maziar Shajari" userId="7c79074d-63fa-4639-a0a2-4ca26fc94ab0" providerId="ADAL" clId="{B5C666B7-B88F-431D-8624-23A8333A3E86}" dt="2019-10-28T02:02:12.846" v="690" actId="20577"/>
        <pc:sldMkLst>
          <pc:docMk/>
          <pc:sldMk cId="1901489930" sldId="277"/>
        </pc:sldMkLst>
        <pc:spChg chg="mod">
          <ac:chgData name="Maziar Shajari" userId="7c79074d-63fa-4639-a0a2-4ca26fc94ab0" providerId="ADAL" clId="{B5C666B7-B88F-431D-8624-23A8333A3E86}" dt="2019-10-28T01:15:39.009" v="6" actId="20577"/>
          <ac:spMkLst>
            <pc:docMk/>
            <pc:sldMk cId="1901489930" sldId="277"/>
            <ac:spMk id="2" creationId="{63E83904-A72B-432F-8EC5-9921EC77270F}"/>
          </ac:spMkLst>
        </pc:spChg>
        <pc:spChg chg="mod">
          <ac:chgData name="Maziar Shajari" userId="7c79074d-63fa-4639-a0a2-4ca26fc94ab0" providerId="ADAL" clId="{B5C666B7-B88F-431D-8624-23A8333A3E86}" dt="2019-10-28T02:02:12.846" v="690" actId="20577"/>
          <ac:spMkLst>
            <pc:docMk/>
            <pc:sldMk cId="1901489930" sldId="277"/>
            <ac:spMk id="3" creationId="{A0D7D567-5A17-4F55-BB97-31908107A7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494D-C1B2-40AF-A703-753DE868916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592E-9EC9-4DD6-B7C6-ABE83CD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E592E-9EC9-4DD6-B7C6-ABE83CDC9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E278-817B-40DF-8DE5-929EB5A47CA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4494-BF4B-45BC-A827-7C66EECE9F1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D8CA-BCB9-4371-A34D-633F598E53F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5B7A-6226-44D5-8D33-4C27265FDC2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5F57-5254-494E-95EA-7297FEF0BD5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73EF-5346-40C1-A696-6C30A2DE7A4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FD7B-DCD7-4021-85F0-E4289089C09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2CCF-99FB-416F-BD1A-9FAED6E8258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0DE2-A272-4C90-866B-CF40AA692F5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0F21-BBA0-49C4-B928-6E8D0CBF971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52C-FABC-4DCC-9D62-39EBC80F08B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0DEB-C396-4587-B54C-1F793C4EFA5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CA86-302C-4025-BFD6-4A05E954A30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DA88-6D33-47E7-A19C-8EFFAE0815F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0D8F-8D98-4994-8137-0DC62201795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DBD7-6F39-4F6C-A7AB-5CCAA2D2F1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D7E1-C304-4EDB-9CA2-8F4477DB117C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A41B3A-8222-4BB5-9AED-139FACEC7C7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1Obd2Ivi-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aLREs93S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CRUD Commands (OFFSET &amp; FETCH, UPDATE &amp; ROLLBACK)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6" y="285493"/>
            <a:ext cx="10515600" cy="1325563"/>
          </a:xfrm>
        </p:spPr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546" y="948274"/>
            <a:ext cx="5458353" cy="8773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Change data just in case the incorrect values were inserted, using the already inserted data.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535" y="3443545"/>
            <a:ext cx="4997465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AdventureWorks2014; 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HumanResources.Department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+' Europe' 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19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0000" y="2702976"/>
            <a:ext cx="4976000" cy="6584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066468" y="2702976"/>
            <a:ext cx="3794975" cy="816690"/>
          </a:xfrm>
          <a:prstGeom prst="borderCallout1">
            <a:avLst>
              <a:gd name="adj1" fmla="val 51042"/>
              <a:gd name="adj2" fmla="val -183"/>
              <a:gd name="adj3" fmla="val 40625"/>
              <a:gd name="adj4" fmla="val -515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Use it to see the data in the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8535" y="58923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(0 row(s) affected)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066468" y="3750686"/>
            <a:ext cx="3794975" cy="816690"/>
          </a:xfrm>
          <a:prstGeom prst="borderCallout1">
            <a:avLst>
              <a:gd name="adj1" fmla="val 51042"/>
              <a:gd name="adj2" fmla="val -183"/>
              <a:gd name="adj3" fmla="val 40625"/>
              <a:gd name="adj4" fmla="val -515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Execute the command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066467" y="4798396"/>
            <a:ext cx="3794975" cy="816690"/>
          </a:xfrm>
          <a:prstGeom prst="borderCallout1">
            <a:avLst>
              <a:gd name="adj1" fmla="val 51042"/>
              <a:gd name="adj2" fmla="val -183"/>
              <a:gd name="adj3" fmla="val 40625"/>
              <a:gd name="adj4" fmla="val -51528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There is no </a:t>
            </a:r>
            <a:r>
              <a:rPr lang="en-US" b="1" dirty="0" err="1">
                <a:solidFill>
                  <a:srgbClr val="C00000"/>
                </a:solidFill>
              </a:rPr>
              <a:t>DepartmentID</a:t>
            </a:r>
            <a:r>
              <a:rPr lang="en-US" b="1" dirty="0">
                <a:solidFill>
                  <a:srgbClr val="C00000"/>
                </a:solidFill>
              </a:rPr>
              <a:t> = 19, and nothing will be changed.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169" y="5835925"/>
            <a:ext cx="655286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It is better NOT to use UPDATE command like this, or there will be a chance to change the data incorrectly (or more than once). See the next slide.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25FE3A-0F67-486B-8EDC-F392589E0EDC}"/>
              </a:ext>
            </a:extLst>
          </p:cNvPr>
          <p:cNvSpPr/>
          <p:nvPr/>
        </p:nvSpPr>
        <p:spPr>
          <a:xfrm>
            <a:off x="1120000" y="1611056"/>
            <a:ext cx="4976000" cy="95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add ‘Europe’ to all the names of departments.</a:t>
            </a:r>
          </a:p>
        </p:txBody>
      </p:sp>
    </p:spTree>
    <p:extLst>
      <p:ext uri="{BB962C8B-B14F-4D97-AF65-F5344CB8AC3E}">
        <p14:creationId xmlns:p14="http://schemas.microsoft.com/office/powerpoint/2010/main" val="26097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3296"/>
            <a:ext cx="10233800" cy="307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As a precaution, It is better to add an additional filter to the WHERE clause to ensure that the UPDATE statement is not repeatable. </a:t>
            </a:r>
          </a:p>
          <a:p>
            <a:pPr marL="0" indent="0">
              <a:buNone/>
            </a:pPr>
            <a:r>
              <a:rPr lang="en-CA" dirty="0"/>
              <a:t>In other words, if the query was accidently run twice, it would have no effect on the data. </a:t>
            </a:r>
          </a:p>
          <a:p>
            <a:pPr marL="0" indent="0">
              <a:buNone/>
            </a:pPr>
            <a:r>
              <a:rPr lang="en-CA" dirty="0"/>
              <a:t>This is especially important when performing a concatenation or math­ematical change.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000" y="44792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773" y="4663901"/>
            <a:ext cx="509527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 Europe'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DepartmentID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19 </a:t>
            </a:r>
          </a:p>
          <a:p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CA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'% Europe'</a:t>
            </a:r>
            <a:r>
              <a:rPr lang="en-CA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sz="2400"/>
              <a:t>(Do </a:t>
            </a:r>
            <a:r>
              <a:rPr lang="en-US" sz="2400" dirty="0"/>
              <a:t>it at home)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413" y="1845331"/>
            <a:ext cx="9838387" cy="1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slide #5 and UPDATE command, </a:t>
            </a:r>
            <a:r>
              <a:rPr lang="en-CA" dirty="0"/>
              <a:t>use this query to update the list price of all items in the socks sub category. Adjust the items in this category by increasing the prices by 5 percent.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5413" y="3611989"/>
            <a:ext cx="9740721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ListPrice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ProductSubcategoryID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p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ProductSubcategory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ProductSubcategoryID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ProductSubcategoryID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2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ROLLBACK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548259" cy="198652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Rolls back a transaction to the beginning of the transaction, or to a </a:t>
            </a:r>
            <a:r>
              <a:rPr lang="en-CA" dirty="0" err="1"/>
              <a:t>savepoint</a:t>
            </a:r>
            <a:r>
              <a:rPr lang="en-CA" dirty="0"/>
              <a:t> inside the transaction. </a:t>
            </a:r>
          </a:p>
          <a:p>
            <a:pPr marL="0" indent="0">
              <a:buNone/>
            </a:pPr>
            <a:r>
              <a:rPr lang="en-CA" dirty="0"/>
              <a:t>You can use ROLLBACK TRANSACTION to erase all data modifications made from the start of the transaction or to a </a:t>
            </a:r>
            <a:r>
              <a:rPr lang="en-CA" dirty="0" err="1"/>
              <a:t>savepoint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9999" y="4049160"/>
            <a:ext cx="4727009" cy="19389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b="1" dirty="0"/>
              <a:t>BEGIN  TRANSACTION or TRAN</a:t>
            </a:r>
          </a:p>
          <a:p>
            <a:endParaRPr lang="en-CA" sz="2400" b="1" dirty="0"/>
          </a:p>
          <a:p>
            <a:r>
              <a:rPr lang="en-CA" sz="2400" b="1" dirty="0"/>
              <a:t>…</a:t>
            </a:r>
          </a:p>
          <a:p>
            <a:endParaRPr lang="en-CA" sz="2400" b="1" dirty="0"/>
          </a:p>
          <a:p>
            <a:r>
              <a:rPr lang="en-CA" sz="2400" b="1" dirty="0"/>
              <a:t>ROLLBACK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7167092" y="3959055"/>
            <a:ext cx="3181081" cy="2119201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 them when you are not sure about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12120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multiple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61141"/>
            <a:ext cx="10515600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updates the values in the 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CommissionPct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SalesQuota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columns for all rows in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291595"/>
            <a:ext cx="1051560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--                                              Look at the table’s data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Bonus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CommissionPct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SalesQuota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--                           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Do not forget to add a start point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                                              Update your table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Bonus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6000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CommissionPct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.10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SalesQuota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--                                               Look at your data again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Bonus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CommissionPct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SalesQuota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                                           rollback before the beginning point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--                                                Look at your data again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Bonus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CommissionPct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SalesQuota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SalesPerson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b1Obd2Ivi-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8651" y="210355"/>
            <a:ext cx="10701270" cy="6019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651" y="635635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Duration: 3 minutes</a:t>
            </a:r>
          </a:p>
        </p:txBody>
      </p:sp>
    </p:spTree>
    <p:extLst>
      <p:ext uri="{BB962C8B-B14F-4D97-AF65-F5344CB8AC3E}">
        <p14:creationId xmlns:p14="http://schemas.microsoft.com/office/powerpoint/2010/main" val="1439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the WHERE clause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5561" y="1238338"/>
            <a:ext cx="1078105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following example uses the WHERE clause to specify which rows to update.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statement updates the value in the 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column of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table for all rows that have an existing value of 'Red' in the 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column and have a value in the 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column that starts with 'Road-250'.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61" y="3199416"/>
            <a:ext cx="6276305" cy="2230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GO 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UPDATE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Production.Product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Color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'Metallic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 Red'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LIKE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'Road-250%'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AND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Color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'Red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562" y="2830084"/>
            <a:ext cx="24641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Oval 7"/>
          <p:cNvSpPr/>
          <p:nvPr/>
        </p:nvSpPr>
        <p:spPr>
          <a:xfrm>
            <a:off x="8185597" y="3740644"/>
            <a:ext cx="3168203" cy="2312384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Undo the changes afterwards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261336" y="5581381"/>
            <a:ext cx="7347396" cy="1276716"/>
          </a:xfrm>
          <a:prstGeom prst="flowChartTermina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Discussion. </a:t>
            </a:r>
          </a:p>
          <a:p>
            <a:pPr algn="ctr"/>
            <a:r>
              <a:rPr lang="en-US" b="1" dirty="0"/>
              <a:t>What is N before the strings?</a:t>
            </a:r>
          </a:p>
          <a:p>
            <a:pPr algn="ctr"/>
            <a:r>
              <a:rPr lang="en-US" b="1" dirty="0"/>
              <a:t>Use the online sources to find the answer. </a:t>
            </a:r>
            <a:r>
              <a:rPr lang="en-US" b="1" dirty="0">
                <a:solidFill>
                  <a:schemeClr val="bg1"/>
                </a:solidFill>
              </a:rPr>
              <a:t>You must add it to your assignments’ queries in future.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50A148-374D-44CB-B045-3B83DE6AD1C0}"/>
              </a:ext>
            </a:extLst>
          </p:cNvPr>
          <p:cNvCxnSpPr/>
          <p:nvPr/>
        </p:nvCxnSpPr>
        <p:spPr>
          <a:xfrm>
            <a:off x="2938509" y="5429835"/>
            <a:ext cx="0" cy="46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2D4363-7FC7-45A5-A2C8-BC5A4FD1D6B6}"/>
              </a:ext>
            </a:extLst>
          </p:cNvPr>
          <p:cNvCxnSpPr>
            <a:cxnSpLocks/>
          </p:cNvCxnSpPr>
          <p:nvPr/>
        </p:nvCxnSpPr>
        <p:spPr>
          <a:xfrm flipH="1">
            <a:off x="5069150" y="5429835"/>
            <a:ext cx="932155" cy="46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Using the TOP clause in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8" y="1652236"/>
            <a:ext cx="10233799" cy="90469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Use the </a:t>
            </a:r>
            <a:r>
              <a:rPr lang="en-CA" b="1" dirty="0">
                <a:solidFill>
                  <a:srgbClr val="FFFF00"/>
                </a:solidFill>
              </a:rPr>
              <a:t>TOP</a:t>
            </a:r>
            <a:r>
              <a:rPr lang="en-CA" dirty="0">
                <a:solidFill>
                  <a:srgbClr val="FFFF00"/>
                </a:solidFill>
              </a:rPr>
              <a:t> </a:t>
            </a:r>
            <a:r>
              <a:rPr lang="en-CA" dirty="0"/>
              <a:t>clause to limit the number of rows that are modified in an UPDATE statement.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9998" y="3804141"/>
            <a:ext cx="10233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When a TOP (n) clause is used with UPDATE, the update operation is performed on a random selection of 'n' number of rows. The following example updates the </a:t>
            </a:r>
            <a:r>
              <a:rPr lang="en-CA" dirty="0" err="1">
                <a:solidFill>
                  <a:srgbClr val="FFFF00"/>
                </a:solidFill>
              </a:rPr>
              <a:t>VacationHours</a:t>
            </a:r>
            <a:r>
              <a:rPr lang="en-CA" dirty="0">
                <a:solidFill>
                  <a:srgbClr val="FFFF00"/>
                </a:solidFill>
              </a:rPr>
              <a:t> </a:t>
            </a:r>
            <a:r>
              <a:rPr lang="en-CA" dirty="0"/>
              <a:t>column by 25 percent for 10 random rows in the </a:t>
            </a:r>
            <a:r>
              <a:rPr lang="en-CA" dirty="0">
                <a:solidFill>
                  <a:srgbClr val="FFFF00"/>
                </a:solidFill>
              </a:rPr>
              <a:t>Employee</a:t>
            </a:r>
            <a:r>
              <a:rPr lang="en-CA" dirty="0"/>
              <a:t> table.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0000" y="5039187"/>
            <a:ext cx="55255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UPDATE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TOP (10)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HumanResources.Employee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VacationHours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VacationHours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 1.25;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9999" y="2857371"/>
            <a:ext cx="656868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15 [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BusinessEntityID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CA" dirty="0" err="1">
                <a:solidFill>
                  <a:prstClr val="black"/>
                </a:solidFill>
                <a:latin typeface="Consolas" panose="020B0609020204030204" pitchFamily="49" charset="0"/>
              </a:rPr>
              <a:t>VacationHours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[Employee]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78085" y="4693402"/>
            <a:ext cx="2459864" cy="189189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forget to use ROLLBACK.</a:t>
            </a:r>
          </a:p>
        </p:txBody>
      </p:sp>
    </p:spTree>
    <p:extLst>
      <p:ext uri="{BB962C8B-B14F-4D97-AF65-F5344CB8AC3E}">
        <p14:creationId xmlns:p14="http://schemas.microsoft.com/office/powerpoint/2010/main" val="32348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query carefully and discuss about it with your classmates. </a:t>
            </a:r>
          </a:p>
          <a:p>
            <a:pPr marL="0" indent="0">
              <a:buNone/>
            </a:pPr>
            <a:r>
              <a:rPr lang="en-US" dirty="0"/>
              <a:t>You can execute the command but do not forget to use safe mode (BEGIN TRANSACTION and ROLLBACK).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0000" y="3305155"/>
            <a:ext cx="917022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HumanResources.Employee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VacationHours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VacationHours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+ 8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TOP 10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HumanResources.Employee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HumanResources.Employee.BusinessEntityID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th.BusinessEntityID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Specifying a compound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5605" y="1590260"/>
            <a:ext cx="9646738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following example uses the variable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increment the price of all red bicycles by taking the current price and adding 10 to it.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5605" y="2421257"/>
            <a:ext cx="4520947" cy="2400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101FD"/>
                </a:solidFill>
                <a:latin typeface="Consolas" panose="020B0609020204030204" pitchFamily="49" charset="0"/>
              </a:rPr>
              <a:t>DECLARE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CA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NewPrice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</a:p>
          <a:p>
            <a:pPr>
              <a:lnSpc>
                <a:spcPct val="150000"/>
              </a:lnSpc>
            </a:pPr>
            <a:endParaRPr lang="en-CA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101FD"/>
                </a:solidFill>
                <a:latin typeface="Consolas" panose="020B0609020204030204" pitchFamily="49" charset="0"/>
              </a:rPr>
              <a:t>UPDATE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Production.Product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ListPrice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@</a:t>
            </a:r>
            <a:r>
              <a:rPr lang="en-CA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NewPrice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 = </a:t>
            </a:r>
            <a:r>
              <a:rPr lang="en-CA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CA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'Red</a:t>
            </a:r>
            <a:r>
              <a:rPr lang="en-CA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C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5396246" y="5615582"/>
            <a:ext cx="5306097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UPDATE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Production.ScrapReason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' - tool malfunction'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ScrapReasonID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BETWEEN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and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12;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6563" y="4533363"/>
            <a:ext cx="3425780" cy="108221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Using a compound operation to  append the data </a:t>
            </a:r>
            <a:r>
              <a:rPr lang="en-CA" b="1" dirty="0">
                <a:solidFill>
                  <a:schemeClr val="bg1"/>
                </a:solidFill>
              </a:rPr>
              <a:t>to the existing value in a column</a:t>
            </a:r>
            <a:r>
              <a:rPr lang="en-CA" dirty="0"/>
              <a:t>. 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03449" y="5284008"/>
            <a:ext cx="2910625" cy="124241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forget to use ROLLBACK.</a:t>
            </a:r>
          </a:p>
        </p:txBody>
      </p:sp>
    </p:spTree>
    <p:extLst>
      <p:ext uri="{BB962C8B-B14F-4D97-AF65-F5344CB8AC3E}">
        <p14:creationId xmlns:p14="http://schemas.microsoft.com/office/powerpoint/2010/main" val="18554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003952"/>
          </a:xfrm>
        </p:spPr>
        <p:txBody>
          <a:bodyPr/>
          <a:lstStyle/>
          <a:p>
            <a:r>
              <a:rPr lang="en-US" dirty="0"/>
              <a:t>Review (Midterm Exam)</a:t>
            </a:r>
          </a:p>
          <a:p>
            <a:r>
              <a:rPr lang="en-US" dirty="0"/>
              <a:t>Update &amp; Rollback command</a:t>
            </a:r>
          </a:p>
          <a:p>
            <a:r>
              <a:rPr lang="en-US" dirty="0"/>
              <a:t>2 short videos</a:t>
            </a:r>
          </a:p>
          <a:p>
            <a:r>
              <a:rPr lang="en-US" dirty="0"/>
              <a:t>Smart Table Design</a:t>
            </a:r>
          </a:p>
          <a:p>
            <a:r>
              <a:rPr lang="en-US" dirty="0"/>
              <a:t>Assignment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Updating rows using DEFAULT value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638411" cy="95621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following example sets the </a:t>
            </a:r>
            <a:r>
              <a:rPr lang="en-CA" dirty="0" err="1"/>
              <a:t>CostRate</a:t>
            </a:r>
            <a:r>
              <a:rPr lang="en-CA" dirty="0"/>
              <a:t> column to its default value (0.00) for all rows that have a </a:t>
            </a:r>
            <a:r>
              <a:rPr lang="en-CA" dirty="0" err="1"/>
              <a:t>CostRate</a:t>
            </a:r>
            <a:r>
              <a:rPr lang="en-CA" dirty="0"/>
              <a:t> value greater than 20.00.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9999" y="3184098"/>
            <a:ext cx="4121702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UPDATE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Production.Location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CostRate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DEFAULT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CostRate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&gt; 20.00;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3190" y="4893972"/>
            <a:ext cx="2910625" cy="16449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forget to use ROLLBACK.</a:t>
            </a:r>
          </a:p>
        </p:txBody>
      </p:sp>
    </p:spTree>
    <p:extLst>
      <p:ext uri="{BB962C8B-B14F-4D97-AF65-F5344CB8AC3E}">
        <p14:creationId xmlns:p14="http://schemas.microsoft.com/office/powerpoint/2010/main" val="7633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511B-2BE5-4A4E-87EB-AA935923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70BC-F0B6-414A-AF31-F5068873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1060" cy="1139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DBCC OPENTRAN:  DBCC OPENTRAN helps to identify active transactions that may be preventing log truncation.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AD75D-646D-4E04-8EA0-3274480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3AE96-57D4-4FFE-9538-57785817EA0E}"/>
              </a:ext>
            </a:extLst>
          </p:cNvPr>
          <p:cNvSpPr/>
          <p:nvPr/>
        </p:nvSpPr>
        <p:spPr>
          <a:xfrm>
            <a:off x="980242" y="2965142"/>
            <a:ext cx="3724923" cy="34163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T1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     (Col1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      Col2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(3));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GO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TRAN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INTO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T1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             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(101,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abc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GO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SFMono-Regular"/>
              </a:rPr>
              <a:t>DBCC OPENTRAN;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ROLLBACK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TRAN;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GO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DROP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SFMono-Regular"/>
              </a:rPr>
              <a:t> T1; 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GO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3904-A72B-432F-8EC5-9921EC77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D567-5A17-4F55-BB97-31908107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75594"/>
            <a:ext cx="10233800" cy="48958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Database, Table, Row, Column, SSMS Installation, Restoring 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NULL values, Keys (Primary, Candidate, Foreign, …), SELECT … FROM … WHERE …  ORDER BY, Comments, PRINT, USE, NOT, AND, 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 Functions (</a:t>
            </a:r>
            <a:r>
              <a:rPr lang="en-US" dirty="0" err="1"/>
              <a:t>GetDate</a:t>
            </a:r>
            <a:r>
              <a:rPr lang="en-US" dirty="0"/>
              <a:t>, </a:t>
            </a:r>
            <a:r>
              <a:rPr lang="en-US" dirty="0" err="1"/>
              <a:t>DatePart</a:t>
            </a:r>
            <a:r>
              <a:rPr lang="en-US" dirty="0"/>
              <a:t>, </a:t>
            </a:r>
            <a:r>
              <a:rPr lang="en-US" dirty="0" err="1"/>
              <a:t>DateAdd</a:t>
            </a:r>
            <a:r>
              <a:rPr lang="en-US" dirty="0"/>
              <a:t>, </a:t>
            </a:r>
            <a:r>
              <a:rPr lang="en-US" dirty="0" err="1"/>
              <a:t>DateDiff</a:t>
            </a:r>
            <a:r>
              <a:rPr lang="en-US" dirty="0"/>
              <a:t>), IS NULL, IN, BETWEEN, LIKE,  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Joins (INNER, OUTER ( Right, Left and Full), CROSS), Tables’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Sub-Query, Scalar Functions (Min, Max, Sum, AVG, Count), Group By, </a:t>
            </a:r>
            <a:r>
              <a:rPr lang="en-US" b="1" dirty="0"/>
              <a:t>CTE</a:t>
            </a:r>
            <a:r>
              <a:rPr lang="en-US" dirty="0"/>
              <a:t> (Common Table Expression)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CRUD commands (Create, Update, Insert Into, and Delete), Backup tables, Truncate, Declare, GO, Drop.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3E3F8-D662-4D2E-A478-DAC78789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D9F4-A188-433E-8992-6FF8F586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&amp; FETCH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D40A-8D18-46CB-A522-39CCB86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F6EBE-2893-4D65-80D3-B9245C3E5BC9}"/>
              </a:ext>
            </a:extLst>
          </p:cNvPr>
          <p:cNvSpPr/>
          <p:nvPr/>
        </p:nvSpPr>
        <p:spPr>
          <a:xfrm>
            <a:off x="1059402" y="1807527"/>
            <a:ext cx="3130858" cy="1494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B7490"/>
                </a:solidFill>
                <a:latin typeface="Menlo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column-names</a:t>
            </a:r>
            <a:endParaRPr lang="en-US" b="1" dirty="0">
              <a:solidFill>
                <a:srgbClr val="BEBEC5"/>
              </a:solidFill>
              <a:latin typeface="Menlo"/>
            </a:endParaRPr>
          </a:p>
          <a:p>
            <a:r>
              <a:rPr lang="en-US" b="1" dirty="0">
                <a:solidFill>
                  <a:srgbClr val="0B7490"/>
                </a:solidFill>
                <a:latin typeface="Menlo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table-name</a:t>
            </a:r>
            <a:endParaRPr lang="en-US" b="1" dirty="0">
              <a:solidFill>
                <a:srgbClr val="BEBEC5"/>
              </a:solidFill>
              <a:latin typeface="Menlo"/>
            </a:endParaRPr>
          </a:p>
          <a:p>
            <a:r>
              <a:rPr lang="en-US" b="1" dirty="0">
                <a:solidFill>
                  <a:srgbClr val="0B7490"/>
                </a:solidFill>
                <a:latin typeface="Menlo"/>
              </a:rPr>
              <a:t>ORDER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B7490"/>
                </a:solidFill>
                <a:latin typeface="Menlo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column-names</a:t>
            </a:r>
            <a:endParaRPr lang="en-US" b="1" dirty="0">
              <a:solidFill>
                <a:srgbClr val="BEBEC5"/>
              </a:solidFill>
              <a:latin typeface="Menlo"/>
            </a:endParaRPr>
          </a:p>
          <a:p>
            <a:r>
              <a:rPr lang="en-US" b="1" dirty="0">
                <a:solidFill>
                  <a:srgbClr val="0B7490"/>
                </a:solidFill>
                <a:latin typeface="Menlo"/>
              </a:rPr>
              <a:t>OFFSET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n </a:t>
            </a:r>
            <a:r>
              <a:rPr lang="en-US" b="1" dirty="0">
                <a:solidFill>
                  <a:srgbClr val="0B7490"/>
                </a:solidFill>
                <a:latin typeface="Menlo"/>
              </a:rPr>
              <a:t>ROWS</a:t>
            </a:r>
            <a:endParaRPr lang="en-US" b="1" dirty="0">
              <a:solidFill>
                <a:srgbClr val="BEBEC5"/>
              </a:solidFill>
              <a:latin typeface="Menlo"/>
            </a:endParaRPr>
          </a:p>
          <a:p>
            <a:r>
              <a:rPr lang="en-US" b="1" dirty="0">
                <a:solidFill>
                  <a:srgbClr val="0B7490"/>
                </a:solidFill>
                <a:latin typeface="Menlo"/>
              </a:rPr>
              <a:t>FETCH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B7490"/>
                </a:solidFill>
                <a:latin typeface="Menlo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m </a:t>
            </a:r>
            <a:r>
              <a:rPr lang="en-US" b="1" dirty="0">
                <a:solidFill>
                  <a:srgbClr val="0B7490"/>
                </a:solidFill>
                <a:latin typeface="Menlo"/>
              </a:rPr>
              <a:t>ROWS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B7490"/>
                </a:solidFill>
                <a:latin typeface="Menlo"/>
              </a:rPr>
              <a:t>ONLY</a:t>
            </a:r>
            <a:endParaRPr lang="en-US" b="1" i="0" dirty="0">
              <a:solidFill>
                <a:srgbClr val="BEBEC5"/>
              </a:solidFill>
              <a:effectLst/>
              <a:latin typeface="Menl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AB947-68A8-421D-B8AC-57FE478CAFAB}"/>
              </a:ext>
            </a:extLst>
          </p:cNvPr>
          <p:cNvSpPr/>
          <p:nvPr/>
        </p:nvSpPr>
        <p:spPr>
          <a:xfrm>
            <a:off x="4429958" y="1803320"/>
            <a:ext cx="3571784" cy="1494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OFFSET and FETCH Clause are used in conjunction with SELECT and ORDER BY clause to provide a means to retrieve a range of records.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E0C59-979D-46E1-AE42-13DF03E62E44}"/>
              </a:ext>
            </a:extLst>
          </p:cNvPr>
          <p:cNvSpPr/>
          <p:nvPr/>
        </p:nvSpPr>
        <p:spPr>
          <a:xfrm>
            <a:off x="1059402" y="3555508"/>
            <a:ext cx="6942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Roboto"/>
              </a:rPr>
              <a:t>The OFFSET argument is used to identify the starting point to return rows from a result set. Basically, it exclude the first set of records.</a:t>
            </a:r>
          </a:p>
          <a:p>
            <a:pPr fontAlgn="base"/>
            <a:br>
              <a:rPr lang="en-US" dirty="0">
                <a:latin typeface="Roboto"/>
              </a:rPr>
            </a:br>
            <a:r>
              <a:rPr lang="en-US" b="1" dirty="0">
                <a:latin typeface="Roboto"/>
              </a:rPr>
              <a:t>Note:</a:t>
            </a:r>
          </a:p>
          <a:p>
            <a:pPr fontAlgn="base"/>
            <a:endParaRPr lang="en-US" dirty="0"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 OFFSET can only be used with ORDER BY clause. It cannot be used on its own.</a:t>
            </a:r>
          </a:p>
          <a:p>
            <a:pPr fontAlgn="base"/>
            <a:endParaRPr lang="en-US" dirty="0"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 OFFSET value must be greater than or equal to zero. It cannot be negative, else return error.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FA9DED-0724-4E52-8E79-D839E76F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40" y="1828769"/>
            <a:ext cx="3482642" cy="43895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954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D55-445A-4855-BD5D-43A68065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 Tutorial 1 - Offset and Fetch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Online Media 4" title="SQL Server Tutorial 1 - Offset and Fetch">
            <a:hlinkClick r:id="" action="ppaction://media"/>
            <a:extLst>
              <a:ext uri="{FF2B5EF4-FFF2-40B4-BE49-F238E27FC236}">
                <a16:creationId xmlns:a16="http://schemas.microsoft.com/office/drawing/2014/main" id="{6F56DBEF-76B9-4534-9166-FD2202557A3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7485" y="1027906"/>
            <a:ext cx="10270725" cy="57772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5F7BB-513B-426E-A31E-88EE30E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Reminder: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UPDATE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</a:t>
            </a:r>
            <a:r>
              <a:rPr lang="en-CA" dirty="0"/>
              <a:t>allows you to change the value of one or more columns in one or more rows of a </a:t>
            </a:r>
            <a:r>
              <a:rPr lang="en-US" dirty="0"/>
              <a:t>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>
                <a:solidFill>
                  <a:srgbClr val="FFC000"/>
                </a:solidFill>
              </a:rPr>
              <a:t>Adding a value </a:t>
            </a:r>
            <a:r>
              <a:rPr lang="en-CA" dirty="0"/>
              <a:t>to a column that is currently NULL and </a:t>
            </a:r>
            <a:r>
              <a:rPr lang="en-CA" dirty="0">
                <a:solidFill>
                  <a:srgbClr val="FFC000"/>
                </a:solidFill>
              </a:rPr>
              <a:t>removing a value from a column </a:t>
            </a:r>
            <a:r>
              <a:rPr lang="en-CA" dirty="0"/>
              <a:t>are both considered </a:t>
            </a:r>
            <a:r>
              <a:rPr lang="en-CA" b="1" dirty="0">
                <a:solidFill>
                  <a:srgbClr val="FFFF00"/>
                </a:solidFill>
              </a:rPr>
              <a:t>UPDATE</a:t>
            </a:r>
            <a:r>
              <a:rPr lang="en-CA" dirty="0">
                <a:solidFill>
                  <a:srgbClr val="FFFF00"/>
                </a:solidFill>
              </a:rPr>
              <a:t> </a:t>
            </a:r>
            <a:r>
              <a:rPr lang="en-CA" dirty="0"/>
              <a:t>statements, not INSERT or DELETE statements.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</a:t>
            </a:r>
            <a:r>
              <a:rPr lang="en-US" sz="2000" dirty="0"/>
              <a:t>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720617"/>
          </a:xfrm>
        </p:spPr>
        <p:txBody>
          <a:bodyPr/>
          <a:lstStyle/>
          <a:p>
            <a:r>
              <a:rPr lang="en-CA" b="1" dirty="0">
                <a:solidFill>
                  <a:srgbClr val="FFFF00"/>
                </a:solidFill>
              </a:rPr>
              <a:t>UPDATE</a:t>
            </a:r>
            <a:r>
              <a:rPr lang="en-CA" dirty="0">
                <a:solidFill>
                  <a:srgbClr val="FFFF00"/>
                </a:solidFill>
              </a:rPr>
              <a:t> </a:t>
            </a:r>
            <a:r>
              <a:rPr lang="en-CA" dirty="0"/>
              <a:t>statement has the ability to update all rows in a table with a single command</a:t>
            </a:r>
          </a:p>
          <a:p>
            <a:endParaRPr lang="en-US" b="1" dirty="0"/>
          </a:p>
          <a:p>
            <a:r>
              <a:rPr lang="en-CA" dirty="0"/>
              <a:t>The following command adds 0.005 to </a:t>
            </a:r>
            <a:r>
              <a:rPr lang="en-CA" b="1" dirty="0" err="1">
                <a:solidFill>
                  <a:srgbClr val="FFFF00"/>
                </a:solidFill>
              </a:rPr>
              <a:t>EndOfDayRate</a:t>
            </a:r>
            <a:r>
              <a:rPr lang="en-CA" dirty="0"/>
              <a:t> column in every row in the </a:t>
            </a:r>
            <a:r>
              <a:rPr lang="en-CA" b="1" dirty="0" err="1">
                <a:solidFill>
                  <a:srgbClr val="FFFF00"/>
                </a:solidFill>
              </a:rPr>
              <a:t>CurrencyRate</a:t>
            </a:r>
            <a:r>
              <a:rPr lang="en-CA" dirty="0"/>
              <a:t> 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4681179"/>
            <a:ext cx="746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CA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Sales.CurrencyRate</a:t>
            </a:r>
            <a:r>
              <a:rPr lang="en-CA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CA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CA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EndOfDayRate</a:t>
            </a:r>
            <a:r>
              <a:rPr lang="en-CA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EndOfDayRate</a:t>
            </a:r>
            <a:r>
              <a:rPr lang="en-CA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.05;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7FF02-CB86-4498-AFCB-EB3C2761E999}"/>
              </a:ext>
            </a:extLst>
          </p:cNvPr>
          <p:cNvSpPr txBox="1"/>
          <p:nvPr/>
        </p:nvSpPr>
        <p:spPr>
          <a:xfrm>
            <a:off x="4153797" y="5987018"/>
            <a:ext cx="416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query. How to undo the changes?</a:t>
            </a:r>
          </a:p>
        </p:txBody>
      </p:sp>
    </p:spTree>
    <p:extLst>
      <p:ext uri="{BB962C8B-B14F-4D97-AF65-F5344CB8AC3E}">
        <p14:creationId xmlns:p14="http://schemas.microsoft.com/office/powerpoint/2010/main" val="272980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sz="2400" dirty="0"/>
              <a:t>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9994468" cy="2694860"/>
          </a:xfrm>
        </p:spPr>
        <p:txBody>
          <a:bodyPr/>
          <a:lstStyle/>
          <a:p>
            <a:r>
              <a:rPr lang="en-CA" dirty="0"/>
              <a:t>Using UPDATE with WHERE clause: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1800" y="3423354"/>
            <a:ext cx="54102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Sales.SalesReason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'N/A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SalesReasonID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10;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59022"/>
            <a:ext cx="10233800" cy="1973643"/>
          </a:xfrm>
        </p:spPr>
        <p:txBody>
          <a:bodyPr/>
          <a:lstStyle/>
          <a:p>
            <a:r>
              <a:rPr lang="en-CA" dirty="0"/>
              <a:t>You can update the information in a target table based on information in a table joined to the target table by using the </a:t>
            </a:r>
            <a:r>
              <a:rPr lang="en-CA" b="1" dirty="0">
                <a:solidFill>
                  <a:srgbClr val="FFFF00"/>
                </a:solidFill>
              </a:rPr>
              <a:t>FROM</a:t>
            </a:r>
            <a:r>
              <a:rPr lang="en-CA" dirty="0">
                <a:solidFill>
                  <a:srgbClr val="FFFF00"/>
                </a:solidFill>
              </a:rPr>
              <a:t> </a:t>
            </a:r>
            <a:r>
              <a:rPr lang="en-CA" dirty="0"/>
              <a:t>clause. </a:t>
            </a:r>
          </a:p>
          <a:p>
            <a:r>
              <a:rPr lang="en-CA" dirty="0"/>
              <a:t>To increases the unit price of all </a:t>
            </a:r>
            <a:r>
              <a:rPr lang="en-CA" dirty="0">
                <a:solidFill>
                  <a:srgbClr val="FF0000"/>
                </a:solidFill>
              </a:rPr>
              <a:t>red</a:t>
            </a:r>
            <a:r>
              <a:rPr lang="en-CA" dirty="0"/>
              <a:t> products by 5 percent: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198" y="3532665"/>
            <a:ext cx="1048340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Sales.SalesOrderDetail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UnitPrice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UnitPrice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* 1.05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SALES.SalesOrderDetail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Production.Product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SALES.SalesOrderDetail.ProductID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Production.Product.ProductID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b="1" dirty="0" err="1">
                <a:latin typeface="Courier New" pitchFamily="49" charset="0"/>
                <a:cs typeface="Courier New" pitchFamily="49" charset="0"/>
              </a:rPr>
              <a:t>Production.Product.Color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'Red</a:t>
            </a:r>
            <a:r>
              <a:rPr lang="en-CA" sz="2000" b="1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25F214-960B-4C1F-8929-6ED78FBE0A47}"/>
</file>

<file path=customXml/itemProps2.xml><?xml version="1.0" encoding="utf-8"?>
<ds:datastoreItem xmlns:ds="http://schemas.openxmlformats.org/officeDocument/2006/customXml" ds:itemID="{608FBF75-2C73-4929-A923-22D327967692}"/>
</file>

<file path=customXml/itemProps3.xml><?xml version="1.0" encoding="utf-8"?>
<ds:datastoreItem xmlns:ds="http://schemas.openxmlformats.org/officeDocument/2006/customXml" ds:itemID="{A3D1E10B-925F-455A-8B02-A8559DF3702D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655</TotalTime>
  <Words>1514</Words>
  <Application>Microsoft Office PowerPoint</Application>
  <PresentationFormat>Widescreen</PresentationFormat>
  <Paragraphs>195</Paragraphs>
  <Slides>22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Corbel</vt:lpstr>
      <vt:lpstr>Courier New</vt:lpstr>
      <vt:lpstr>Menlo</vt:lpstr>
      <vt:lpstr>Roboto</vt:lpstr>
      <vt:lpstr>Segoe UI</vt:lpstr>
      <vt:lpstr>SFMono-Regular</vt:lpstr>
      <vt:lpstr>Times New Roman</vt:lpstr>
      <vt:lpstr>Depth</vt:lpstr>
      <vt:lpstr>Week 8</vt:lpstr>
      <vt:lpstr>Course plan</vt:lpstr>
      <vt:lpstr>Review</vt:lpstr>
      <vt:lpstr>OFFSET &amp; FETCH</vt:lpstr>
      <vt:lpstr>SQL Server Tutorial 1 - Offset and Fetch </vt:lpstr>
      <vt:lpstr>UPDATE</vt:lpstr>
      <vt:lpstr>UPDATE (Reminder)</vt:lpstr>
      <vt:lpstr>UPDATE (Reminder)</vt:lpstr>
      <vt:lpstr>UPDATE</vt:lpstr>
      <vt:lpstr>UPDATE</vt:lpstr>
      <vt:lpstr>UPDATE</vt:lpstr>
      <vt:lpstr>Exercise (Do it at home)</vt:lpstr>
      <vt:lpstr>ROLLBACK TRANSACTION</vt:lpstr>
      <vt:lpstr>Updating multiple columns</vt:lpstr>
      <vt:lpstr>PowerPoint Presentation</vt:lpstr>
      <vt:lpstr>Using the WHERE clause </vt:lpstr>
      <vt:lpstr>Using the TOP clause in UPDATE</vt:lpstr>
      <vt:lpstr>In-Class exercise</vt:lpstr>
      <vt:lpstr>Specifying a compound operator</vt:lpstr>
      <vt:lpstr>Updating rows using DEFAULT value </vt:lpstr>
      <vt:lpstr>Questions?</vt:lpstr>
      <vt:lpstr>Extra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Maziar</dc:creator>
  <cp:lastModifiedBy>Maziar Shajari</cp:lastModifiedBy>
  <cp:revision>86</cp:revision>
  <dcterms:created xsi:type="dcterms:W3CDTF">2018-10-24T15:04:22Z</dcterms:created>
  <dcterms:modified xsi:type="dcterms:W3CDTF">2021-03-17T16:53:27Z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