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–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</a:p>
        </p:txBody>
      </p:sp>
    </p:spTree>
    <p:extLst>
      <p:ext uri="{BB962C8B-B14F-4D97-AF65-F5344CB8AC3E}">
        <p14:creationId xmlns:p14="http://schemas.microsoft.com/office/powerpoint/2010/main" val="40672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using Select command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9011" y="2981117"/>
            <a:ext cx="6858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Person.Person_Backup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Person.Person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011" y="4870911"/>
            <a:ext cx="70104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LastName,FirstName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Person.Person_Backup1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Person.Person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Title 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‘Mr.’</a:t>
            </a:r>
            <a:endParaRPr lang="en-CA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9011" y="1864261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Person_Backup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32972" y="339661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(19972 row(s) affected)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8732972" y="545221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(577 row(s) affected)</a:t>
            </a:r>
          </a:p>
        </p:txBody>
      </p:sp>
    </p:spTree>
    <p:extLst>
      <p:ext uri="{BB962C8B-B14F-4D97-AF65-F5344CB8AC3E}">
        <p14:creationId xmlns:p14="http://schemas.microsoft.com/office/powerpoint/2010/main" val="1389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2878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INSERT ….TOP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799867"/>
            <a:ext cx="10233800" cy="165167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TOP</a:t>
            </a:r>
            <a:r>
              <a:rPr lang="en-US" dirty="0"/>
              <a:t> (n)  or </a:t>
            </a:r>
            <a:r>
              <a:rPr lang="en-US" dirty="0">
                <a:solidFill>
                  <a:srgbClr val="0070C0"/>
                </a:solidFill>
              </a:rPr>
              <a:t>TOP</a:t>
            </a:r>
            <a:r>
              <a:rPr lang="en-US" dirty="0"/>
              <a:t> (n) </a:t>
            </a:r>
            <a:r>
              <a:rPr lang="en-US" dirty="0">
                <a:solidFill>
                  <a:srgbClr val="0070C0"/>
                </a:solidFill>
              </a:rPr>
              <a:t>PERCENT</a:t>
            </a:r>
            <a:r>
              <a:rPr lang="en-US" dirty="0"/>
              <a:t> clause specifies that only the  first n number or percent of rows returned from the query result should be inserted using the </a:t>
            </a:r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100" y="3927018"/>
            <a:ext cx="64008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table_name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(n) [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PERCENT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TIES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… [JOIN…][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…]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2749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INSERT ….TOP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9351" y="2187435"/>
            <a:ext cx="7199792" cy="3371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INTO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CA" b="1" dirty="0">
                <a:solidFill>
                  <a:srgbClr val="00B050"/>
                </a:solidFill>
                <a:latin typeface="Consolas" panose="020B0609020204030204" pitchFamily="49" charset="0"/>
              </a:rPr>
              <a:t>-- Using INTO is optional here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PERCENT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FirstName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SickLeaveHours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SickLeaveHours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57" y="5382698"/>
            <a:ext cx="3945228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SickLeaveHours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857" y="1448771"/>
            <a:ext cx="4351987" cy="14773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SickLeaveHours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Elbow Connector 7"/>
          <p:cNvCxnSpPr>
            <a:cxnSpLocks/>
          </p:cNvCxnSpPr>
          <p:nvPr/>
        </p:nvCxnSpPr>
        <p:spPr>
          <a:xfrm>
            <a:off x="4434844" y="1600536"/>
            <a:ext cx="3670468" cy="586899"/>
          </a:xfrm>
          <a:prstGeom prst="bentConnector3">
            <a:avLst>
              <a:gd name="adj1" fmla="val 1003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  <a:stCxn id="4" idx="2"/>
          </p:cNvCxnSpPr>
          <p:nvPr/>
        </p:nvCxnSpPr>
        <p:spPr>
          <a:xfrm rot="5400000">
            <a:off x="5912388" y="3674952"/>
            <a:ext cx="712556" cy="4481162"/>
          </a:xfrm>
          <a:prstGeom prst="bentConnector2">
            <a:avLst/>
          </a:prstGeom>
          <a:ln w="38100">
            <a:tailEnd type="triangle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&amp; PRINT Command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3433988"/>
            <a:ext cx="351486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@X1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@X2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@X1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40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@X2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60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@X1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@X2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1922420"/>
            <a:ext cx="10353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FF00"/>
                </a:solidFill>
                <a:latin typeface="Segoe UI" panose="020B0502040204020203" pitchFamily="34" charset="0"/>
              </a:rPr>
              <a:t>Variables are declared in the body of a batch or procedure with the DECLARE statement and are assigned values by using either a SET or SELECT statement.  </a:t>
            </a:r>
          </a:p>
          <a:p>
            <a:endParaRPr lang="en-CA" b="1" dirty="0">
              <a:solidFill>
                <a:srgbClr val="FFFF00"/>
              </a:solidFill>
              <a:latin typeface="Segoe UI" panose="020B0502040204020203" pitchFamily="34" charset="0"/>
            </a:endParaRPr>
          </a:p>
          <a:p>
            <a:r>
              <a:rPr lang="en-CA" b="1" dirty="0">
                <a:solidFill>
                  <a:srgbClr val="FFFF00"/>
                </a:solidFill>
                <a:latin typeface="Segoe UI" panose="020B0502040204020203" pitchFamily="34" charset="0"/>
              </a:rPr>
              <a:t>The main </a:t>
            </a:r>
            <a:r>
              <a:rPr lang="en-CA" b="1" dirty="0" err="1">
                <a:solidFill>
                  <a:srgbClr val="FFFF00"/>
                </a:solidFill>
                <a:latin typeface="Segoe UI" panose="020B0502040204020203" pitchFamily="34" charset="0"/>
              </a:rPr>
              <a:t>useage</a:t>
            </a:r>
            <a:r>
              <a:rPr lang="en-CA" b="1" dirty="0">
                <a:solidFill>
                  <a:srgbClr val="FFFF00"/>
                </a:solidFill>
                <a:latin typeface="Segoe UI" panose="020B0502040204020203" pitchFamily="34" charset="0"/>
              </a:rPr>
              <a:t> of DECLARE command is in the SQL procedures.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199" y="4904842"/>
            <a:ext cx="728837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'This message will be displayed in the messages'</a:t>
            </a:r>
          </a:p>
        </p:txBody>
      </p:sp>
    </p:spTree>
    <p:extLst>
      <p:ext uri="{BB962C8B-B14F-4D97-AF65-F5344CB8AC3E}">
        <p14:creationId xmlns:p14="http://schemas.microsoft.com/office/powerpoint/2010/main" val="8710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68048"/>
            <a:ext cx="10233800" cy="1278183"/>
          </a:xfrm>
        </p:spPr>
        <p:txBody>
          <a:bodyPr/>
          <a:lstStyle/>
          <a:p>
            <a:pPr marL="0" indent="0" algn="just">
              <a:buNone/>
            </a:pPr>
            <a:r>
              <a:rPr lang="en-CA" b="1" dirty="0">
                <a:solidFill>
                  <a:srgbClr val="FFFF00"/>
                </a:solidFill>
              </a:rPr>
              <a:t>SQL Server utilities interpret GO as a signal that they should send the current batch of Transact-SQL statements to an instance of SQL Server.</a:t>
            </a:r>
            <a:r>
              <a:rPr lang="en-CA" dirty="0"/>
              <a:t> 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000" y="2893611"/>
            <a:ext cx="10233800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@MyMsg1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@MyMsg2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@MyMsg1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'Hello, World.'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@MyMsg1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@MyMsg2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'Hello, College Students.'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-- @MyMsg2 and  @MyMsg1 are not valid after this GO ends the batch.  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-- Yields an error because @MyMsg2 not declared in this batch.  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@MyMsg2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9654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TABLE Statement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339404"/>
            <a:ext cx="10233800" cy="107212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CREATE TABLE statement is used to create a new table in a database.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100" y="2647139"/>
            <a:ext cx="376032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ColorID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9994" y="3852250"/>
            <a:ext cx="3687651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CA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CA" dirty="0"/>
            </a:br>
            <a:r>
              <a:rPr lang="en-CA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column1 datatype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CA" dirty="0"/>
            </a:br>
            <a:r>
              <a:rPr lang="en-CA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column2 datatype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CA" dirty="0"/>
            </a:br>
            <a:r>
              <a:rPr lang="en-CA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column3 datatype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 ....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3979" y="3385803"/>
            <a:ext cx="91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Syntax</a:t>
            </a:r>
            <a:endParaRPr lang="en-US" b="1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B83FB-4728-4E21-93F6-1417AEF2A49B}"/>
              </a:ext>
            </a:extLst>
          </p:cNvPr>
          <p:cNvSpPr/>
          <p:nvPr/>
        </p:nvSpPr>
        <p:spPr>
          <a:xfrm>
            <a:off x="838200" y="4764558"/>
            <a:ext cx="435523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CREATE DATABASE statement creates two files on the hard drive of the server: </a:t>
            </a:r>
          </a:p>
          <a:p>
            <a:pPr algn="ctr"/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data file and a log file.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04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98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 Insert 3 rows of random data into the color table.</a:t>
            </a:r>
          </a:p>
          <a:p>
            <a:pPr marL="0" indent="0">
              <a:buNone/>
            </a:pPr>
            <a:r>
              <a:rPr lang="en-US" dirty="0"/>
              <a:t>2- Show the data with a select command. </a:t>
            </a:r>
          </a:p>
          <a:p>
            <a:pPr marL="0" indent="0">
              <a:buNone/>
            </a:pPr>
            <a:r>
              <a:rPr lang="en-US" dirty="0"/>
              <a:t>3- Delete the table.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0000" y="4145855"/>
            <a:ext cx="30283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SQL DROP TABLE Statement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1557" y="4189343"/>
            <a:ext cx="29706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9775527" cy="1381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Primary Key and auto Increment and NOT NULL properties.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999" y="2741611"/>
            <a:ext cx="6517172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Colors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ColorID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CA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Color 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93206" y="3567448"/>
            <a:ext cx="3078050" cy="16484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84502" y="3580518"/>
            <a:ext cx="3393583" cy="8111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71256" y="3387144"/>
            <a:ext cx="1416676" cy="130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087932" y="2997510"/>
            <a:ext cx="2253803" cy="77926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78548" y="4106303"/>
            <a:ext cx="2253803" cy="77926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Must be filled with data.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10269" y="5229014"/>
            <a:ext cx="2253803" cy="77926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 Increment</a:t>
            </a:r>
          </a:p>
        </p:txBody>
      </p:sp>
    </p:spTree>
    <p:extLst>
      <p:ext uri="{BB962C8B-B14F-4D97-AF65-F5344CB8AC3E}">
        <p14:creationId xmlns:p14="http://schemas.microsoft.com/office/powerpoint/2010/main" val="30164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6"/>
            <a:ext cx="10233800" cy="1497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 Insert 3 rows of random data into the color table.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0000" y="2432757"/>
            <a:ext cx="4881555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colors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ColorID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Color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0000" y="4147884"/>
            <a:ext cx="7453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2- Show the data with a select command. </a:t>
            </a:r>
          </a:p>
          <a:p>
            <a:r>
              <a:rPr lang="en-US" dirty="0"/>
              <a:t>3- Delete all data from colors table and try the INSERT INTO command again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76563" y="2382128"/>
            <a:ext cx="4430333" cy="15849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 might need to set your IDENTITY to ON.</a:t>
            </a:r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SET IDENTITY_INSERT </a:t>
            </a:r>
            <a:r>
              <a:rPr lang="en-US" b="1" dirty="0" err="1">
                <a:solidFill>
                  <a:srgbClr val="FFFF00"/>
                </a:solidFill>
              </a:rPr>
              <a:t>dbo.colors</a:t>
            </a:r>
            <a:r>
              <a:rPr lang="en-US" b="1" dirty="0">
                <a:solidFill>
                  <a:srgbClr val="FFFF00"/>
                </a:solidFill>
              </a:rPr>
              <a:t> ON;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3996" y="5032014"/>
            <a:ext cx="2861486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colors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‘Yellow'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‘Purple'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‘Black'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5492" y="4974983"/>
            <a:ext cx="4430333" cy="15849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 might need to set your IDENTITY to OFF First.</a:t>
            </a:r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SET IDENTITY_INSERT </a:t>
            </a:r>
            <a:r>
              <a:rPr lang="en-US" b="1" dirty="0" err="1">
                <a:solidFill>
                  <a:srgbClr val="FFFF00"/>
                </a:solidFill>
              </a:rPr>
              <a:t>dbo.colors</a:t>
            </a:r>
            <a:r>
              <a:rPr lang="en-US" b="1" dirty="0">
                <a:solidFill>
                  <a:srgbClr val="FFFF00"/>
                </a:solidFill>
              </a:rPr>
              <a:t> OFF;</a:t>
            </a:r>
          </a:p>
        </p:txBody>
      </p:sp>
    </p:spTree>
    <p:extLst>
      <p:ext uri="{BB962C8B-B14F-4D97-AF65-F5344CB8AC3E}">
        <p14:creationId xmlns:p14="http://schemas.microsoft.com/office/powerpoint/2010/main" val="39503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using Select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8668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SELECT INTO</a:t>
            </a:r>
            <a:r>
              <a:rPr lang="en-CA" dirty="0"/>
              <a:t> statement allows you to create a new temporary or permanent table populated with the results of the defined </a:t>
            </a:r>
            <a:r>
              <a:rPr lang="en-CA" dirty="0">
                <a:solidFill>
                  <a:srgbClr val="0070C0"/>
                </a:solidFill>
              </a:rPr>
              <a:t>SELECT</a:t>
            </a:r>
            <a:r>
              <a:rPr lang="en-CA" dirty="0"/>
              <a:t> statement.</a:t>
            </a:r>
          </a:p>
          <a:p>
            <a:r>
              <a:rPr lang="en-US" dirty="0"/>
              <a:t>The statement copies from the source : 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Column Data Types</a:t>
            </a:r>
          </a:p>
          <a:p>
            <a:pPr lvl="1"/>
            <a:r>
              <a:rPr lang="en-US" dirty="0"/>
              <a:t>Null ability</a:t>
            </a:r>
          </a:p>
          <a:p>
            <a:pPr lvl="1"/>
            <a:r>
              <a:rPr lang="en-US" dirty="0"/>
              <a:t>IDENTITY property</a:t>
            </a:r>
          </a:p>
          <a:p>
            <a:pPr lvl="1"/>
            <a:r>
              <a:rPr lang="en-US" dirty="0"/>
              <a:t>Actual Data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3" y="78544"/>
            <a:ext cx="10515600" cy="1325563"/>
          </a:xfrm>
        </p:spPr>
        <p:txBody>
          <a:bodyPr/>
          <a:lstStyle/>
          <a:p>
            <a:r>
              <a:rPr lang="en-US" dirty="0"/>
              <a:t>Insert using Select command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10" y="1502881"/>
            <a:ext cx="349569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Color</a:t>
            </a:r>
          </a:p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  </a:t>
            </a:r>
            <a:r>
              <a:rPr lang="en-CA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Production.Product</a:t>
            </a:r>
            <a:endParaRPr lang="en-CA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 Color is not NULL</a:t>
            </a:r>
          </a:p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Color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6" y="3255120"/>
            <a:ext cx="3000794" cy="337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352866" y="3126141"/>
            <a:ext cx="336567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Color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69" y="4630438"/>
            <a:ext cx="1686160" cy="21338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5746" y="1199578"/>
            <a:ext cx="29706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truncate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5746" y="2197305"/>
            <a:ext cx="336567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Color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Color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68" y="4118736"/>
            <a:ext cx="1581371" cy="204816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  <a:stCxn id="4" idx="2"/>
            <a:endCxn id="5" idx="0"/>
          </p:cNvCxnSpPr>
          <p:nvPr/>
        </p:nvCxnSpPr>
        <p:spPr>
          <a:xfrm>
            <a:off x="1829856" y="2703210"/>
            <a:ext cx="11807" cy="551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2"/>
            <a:endCxn id="7" idx="0"/>
          </p:cNvCxnSpPr>
          <p:nvPr/>
        </p:nvCxnSpPr>
        <p:spPr>
          <a:xfrm>
            <a:off x="6035706" y="4326470"/>
            <a:ext cx="678143" cy="303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3"/>
            <a:endCxn id="8" idx="1"/>
          </p:cNvCxnSpPr>
          <p:nvPr/>
        </p:nvCxnSpPr>
        <p:spPr>
          <a:xfrm flipV="1">
            <a:off x="7556929" y="1384244"/>
            <a:ext cx="998817" cy="431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2"/>
            <a:endCxn id="9" idx="0"/>
          </p:cNvCxnSpPr>
          <p:nvPr/>
        </p:nvCxnSpPr>
        <p:spPr>
          <a:xfrm>
            <a:off x="10041089" y="1568910"/>
            <a:ext cx="197497" cy="628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2"/>
            <a:endCxn id="10" idx="0"/>
          </p:cNvCxnSpPr>
          <p:nvPr/>
        </p:nvCxnSpPr>
        <p:spPr>
          <a:xfrm>
            <a:off x="10238586" y="3397634"/>
            <a:ext cx="8668" cy="721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5" idx="3"/>
            <a:endCxn id="3" idx="1"/>
          </p:cNvCxnSpPr>
          <p:nvPr/>
        </p:nvCxnSpPr>
        <p:spPr>
          <a:xfrm flipV="1">
            <a:off x="3342060" y="1883107"/>
            <a:ext cx="1497190" cy="3058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BCC273-08CE-47A4-B681-6584806FEE3D}"/>
              </a:ext>
            </a:extLst>
          </p:cNvPr>
          <p:cNvSpPr/>
          <p:nvPr/>
        </p:nvSpPr>
        <p:spPr>
          <a:xfrm>
            <a:off x="4839250" y="1188682"/>
            <a:ext cx="1874599" cy="1388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all rows in the Colors table. (Use Delete command)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59F602-DB3E-4D3F-9520-CD6F3CCC905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776550" y="2577532"/>
            <a:ext cx="259156" cy="548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2CF5A-C15F-4069-B271-9414E7B93EE6}"/>
</file>

<file path=customXml/itemProps2.xml><?xml version="1.0" encoding="utf-8"?>
<ds:datastoreItem xmlns:ds="http://schemas.openxmlformats.org/officeDocument/2006/customXml" ds:itemID="{A1612284-5DAB-4DB3-9C06-B80C508A16C7}"/>
</file>

<file path=customXml/itemProps3.xml><?xml version="1.0" encoding="utf-8"?>
<ds:datastoreItem xmlns:ds="http://schemas.openxmlformats.org/officeDocument/2006/customXml" ds:itemID="{7652AFCF-4270-4752-B73D-5260C043EA1F}"/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346</TotalTime>
  <Words>814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Consolas</vt:lpstr>
      <vt:lpstr>Corbel</vt:lpstr>
      <vt:lpstr>Courier New</vt:lpstr>
      <vt:lpstr>Segoe UI</vt:lpstr>
      <vt:lpstr>Times New Roman</vt:lpstr>
      <vt:lpstr>Depth</vt:lpstr>
      <vt:lpstr>Week 6 – Part II</vt:lpstr>
      <vt:lpstr>DECLARE &amp; PRINT Command</vt:lpstr>
      <vt:lpstr>Go Statement</vt:lpstr>
      <vt:lpstr>CREATE TABLE Statement </vt:lpstr>
      <vt:lpstr>In-class exercise</vt:lpstr>
      <vt:lpstr>Create Command</vt:lpstr>
      <vt:lpstr>In-class exercise</vt:lpstr>
      <vt:lpstr>Insert using Select command</vt:lpstr>
      <vt:lpstr>Insert using Select command</vt:lpstr>
      <vt:lpstr>Insert using Select command</vt:lpstr>
      <vt:lpstr>INSERT ….TOP</vt:lpstr>
      <vt:lpstr>INSERT ….TOP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– Part II</dc:title>
  <dc:creator>Maziar</dc:creator>
  <cp:lastModifiedBy>Maziar Shajari</cp:lastModifiedBy>
  <cp:revision>46</cp:revision>
  <dcterms:created xsi:type="dcterms:W3CDTF">2018-10-08T22:35:49Z</dcterms:created>
  <dcterms:modified xsi:type="dcterms:W3CDTF">2020-10-22T16:51:19Z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