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73" r:id="rId14"/>
    <p:sldId id="266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2FDDE-BA90-4BB7-A7DC-E98F12D68AE0}" v="1" dt="2019-10-09T15:29:2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iar Shajari" userId="7c79074d-63fa-4639-a0a2-4ca26fc94ab0" providerId="ADAL" clId="{E822FDDE-BA90-4BB7-A7DC-E98F12D68AE0}"/>
    <pc:docChg chg="addSld modSld">
      <pc:chgData name="Maziar Shajari" userId="7c79074d-63fa-4639-a0a2-4ca26fc94ab0" providerId="ADAL" clId="{E822FDDE-BA90-4BB7-A7DC-E98F12D68AE0}" dt="2019-10-09T15:29:20.071" v="22"/>
      <pc:docMkLst>
        <pc:docMk/>
      </pc:docMkLst>
      <pc:sldChg chg="modSp">
        <pc:chgData name="Maziar Shajari" userId="7c79074d-63fa-4639-a0a2-4ca26fc94ab0" providerId="ADAL" clId="{E822FDDE-BA90-4BB7-A7DC-E98F12D68AE0}" dt="2019-10-09T15:08:48.112" v="21" actId="20577"/>
        <pc:sldMkLst>
          <pc:docMk/>
          <pc:sldMk cId="3433328604" sldId="268"/>
        </pc:sldMkLst>
        <pc:spChg chg="mod">
          <ac:chgData name="Maziar Shajari" userId="7c79074d-63fa-4639-a0a2-4ca26fc94ab0" providerId="ADAL" clId="{E822FDDE-BA90-4BB7-A7DC-E98F12D68AE0}" dt="2019-10-09T15:08:48.112" v="21" actId="20577"/>
          <ac:spMkLst>
            <pc:docMk/>
            <pc:sldMk cId="3433328604" sldId="268"/>
            <ac:spMk id="3" creationId="{00000000-0000-0000-0000-000000000000}"/>
          </ac:spMkLst>
        </pc:spChg>
      </pc:sldChg>
      <pc:sldChg chg="add">
        <pc:chgData name="Maziar Shajari" userId="7c79074d-63fa-4639-a0a2-4ca26fc94ab0" providerId="ADAL" clId="{E822FDDE-BA90-4BB7-A7DC-E98F12D68AE0}" dt="2019-10-09T15:29:20.071" v="22"/>
        <pc:sldMkLst>
          <pc:docMk/>
          <pc:sldMk cId="764744591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4CD0E-AFB9-47E5-828A-EAAED3FB7C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727EFE-D42C-4395-9ABB-CF7D891F2A1A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5F7EB45E-C135-48C8-B710-146B22C4290F}" type="parTrans" cxnId="{725D6C48-1747-4A6A-AC55-1969DF07AD62}">
      <dgm:prSet/>
      <dgm:spPr/>
      <dgm:t>
        <a:bodyPr/>
        <a:lstStyle/>
        <a:p>
          <a:endParaRPr lang="en-US"/>
        </a:p>
      </dgm:t>
    </dgm:pt>
    <dgm:pt modelId="{F4B1A202-CB14-48E7-9CDA-D118E91DBF54}" type="sibTrans" cxnId="{725D6C48-1747-4A6A-AC55-1969DF07AD62}">
      <dgm:prSet/>
      <dgm:spPr/>
      <dgm:t>
        <a:bodyPr/>
        <a:lstStyle/>
        <a:p>
          <a:endParaRPr lang="en-US"/>
        </a:p>
      </dgm:t>
    </dgm:pt>
    <dgm:pt modelId="{B3E8BEFC-BB47-42D6-9D40-D4DCFB4F982C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6247913F-BF08-4B66-952A-77285B98CF7B}" type="parTrans" cxnId="{0B83B43C-8B01-463B-B193-36A94C3D3346}">
      <dgm:prSet/>
      <dgm:spPr/>
      <dgm:t>
        <a:bodyPr/>
        <a:lstStyle/>
        <a:p>
          <a:endParaRPr lang="en-US"/>
        </a:p>
      </dgm:t>
    </dgm:pt>
    <dgm:pt modelId="{5BBE8018-99F0-4DC9-8A0D-B1FEBE2006CA}" type="sibTrans" cxnId="{0B83B43C-8B01-463B-B193-36A94C3D3346}">
      <dgm:prSet/>
      <dgm:spPr/>
      <dgm:t>
        <a:bodyPr/>
        <a:lstStyle/>
        <a:p>
          <a:endParaRPr lang="en-US"/>
        </a:p>
      </dgm:t>
    </dgm:pt>
    <dgm:pt modelId="{F31ED648-7779-4E3B-874D-4080733BD77D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24E1DE19-442A-47B3-BE18-33F7BEE4BA63}" type="parTrans" cxnId="{58445264-70A8-4C23-8C73-FFCC8781D8FE}">
      <dgm:prSet/>
      <dgm:spPr/>
      <dgm:t>
        <a:bodyPr/>
        <a:lstStyle/>
        <a:p>
          <a:endParaRPr lang="en-US"/>
        </a:p>
      </dgm:t>
    </dgm:pt>
    <dgm:pt modelId="{B5B15810-BC55-4133-9A60-9FDF791A998F}" type="sibTrans" cxnId="{58445264-70A8-4C23-8C73-FFCC8781D8FE}">
      <dgm:prSet/>
      <dgm:spPr/>
      <dgm:t>
        <a:bodyPr/>
        <a:lstStyle/>
        <a:p>
          <a:endParaRPr lang="en-US"/>
        </a:p>
      </dgm:t>
    </dgm:pt>
    <dgm:pt modelId="{10F3A88F-0940-41E7-92F6-AD01E00C36DA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C181DFC8-E805-4B33-A12C-B82C1D6484BC}" type="parTrans" cxnId="{2BEA66D9-69C2-4E9B-8312-2CC59C7CF784}">
      <dgm:prSet/>
      <dgm:spPr/>
      <dgm:t>
        <a:bodyPr/>
        <a:lstStyle/>
        <a:p>
          <a:endParaRPr lang="en-US"/>
        </a:p>
      </dgm:t>
    </dgm:pt>
    <dgm:pt modelId="{0F586921-E35B-496D-981C-D27EB35634A5}" type="sibTrans" cxnId="{2BEA66D9-69C2-4E9B-8312-2CC59C7CF784}">
      <dgm:prSet/>
      <dgm:spPr/>
      <dgm:t>
        <a:bodyPr/>
        <a:lstStyle/>
        <a:p>
          <a:endParaRPr lang="en-US"/>
        </a:p>
      </dgm:t>
    </dgm:pt>
    <dgm:pt modelId="{10E54678-8338-473F-8A2C-AD98FA067433}" type="pres">
      <dgm:prSet presAssocID="{0234CD0E-AFB9-47E5-828A-EAAED3FB7C48}" presName="diagram" presStyleCnt="0">
        <dgm:presLayoutVars>
          <dgm:dir/>
          <dgm:resizeHandles val="exact"/>
        </dgm:presLayoutVars>
      </dgm:prSet>
      <dgm:spPr/>
    </dgm:pt>
    <dgm:pt modelId="{47F06F31-4DA4-4158-8CD7-F1B6B6855951}" type="pres">
      <dgm:prSet presAssocID="{15727EFE-D42C-4395-9ABB-CF7D891F2A1A}" presName="node" presStyleLbl="node1" presStyleIdx="0" presStyleCnt="4">
        <dgm:presLayoutVars>
          <dgm:bulletEnabled val="1"/>
        </dgm:presLayoutVars>
      </dgm:prSet>
      <dgm:spPr/>
    </dgm:pt>
    <dgm:pt modelId="{8A26E0F8-71A7-4BA9-A71F-D84DA1472479}" type="pres">
      <dgm:prSet presAssocID="{F4B1A202-CB14-48E7-9CDA-D118E91DBF54}" presName="sibTrans" presStyleCnt="0"/>
      <dgm:spPr/>
    </dgm:pt>
    <dgm:pt modelId="{ADA9F732-6D0E-4D90-A906-74BE55817041}" type="pres">
      <dgm:prSet presAssocID="{B3E8BEFC-BB47-42D6-9D40-D4DCFB4F982C}" presName="node" presStyleLbl="node1" presStyleIdx="1" presStyleCnt="4">
        <dgm:presLayoutVars>
          <dgm:bulletEnabled val="1"/>
        </dgm:presLayoutVars>
      </dgm:prSet>
      <dgm:spPr/>
    </dgm:pt>
    <dgm:pt modelId="{06371C5A-4845-4206-B76E-9C556CD16347}" type="pres">
      <dgm:prSet presAssocID="{5BBE8018-99F0-4DC9-8A0D-B1FEBE2006CA}" presName="sibTrans" presStyleCnt="0"/>
      <dgm:spPr/>
    </dgm:pt>
    <dgm:pt modelId="{ECFBA006-5691-40F9-A785-C90D2629F747}" type="pres">
      <dgm:prSet presAssocID="{F31ED648-7779-4E3B-874D-4080733BD77D}" presName="node" presStyleLbl="node1" presStyleIdx="2" presStyleCnt="4">
        <dgm:presLayoutVars>
          <dgm:bulletEnabled val="1"/>
        </dgm:presLayoutVars>
      </dgm:prSet>
      <dgm:spPr/>
    </dgm:pt>
    <dgm:pt modelId="{9CC921A8-26AD-481D-AEE0-5929346E7B44}" type="pres">
      <dgm:prSet presAssocID="{B5B15810-BC55-4133-9A60-9FDF791A998F}" presName="sibTrans" presStyleCnt="0"/>
      <dgm:spPr/>
    </dgm:pt>
    <dgm:pt modelId="{A6B0B845-BFFA-408E-95D7-8F002FA08798}" type="pres">
      <dgm:prSet presAssocID="{10F3A88F-0940-41E7-92F6-AD01E00C36DA}" presName="node" presStyleLbl="node1" presStyleIdx="3" presStyleCnt="4">
        <dgm:presLayoutVars>
          <dgm:bulletEnabled val="1"/>
        </dgm:presLayoutVars>
      </dgm:prSet>
      <dgm:spPr/>
    </dgm:pt>
  </dgm:ptLst>
  <dgm:cxnLst>
    <dgm:cxn modelId="{0B83B43C-8B01-463B-B193-36A94C3D3346}" srcId="{0234CD0E-AFB9-47E5-828A-EAAED3FB7C48}" destId="{B3E8BEFC-BB47-42D6-9D40-D4DCFB4F982C}" srcOrd="1" destOrd="0" parTransId="{6247913F-BF08-4B66-952A-77285B98CF7B}" sibTransId="{5BBE8018-99F0-4DC9-8A0D-B1FEBE2006CA}"/>
    <dgm:cxn modelId="{A857265E-3B4C-46AB-A799-3450577B0453}" type="presOf" srcId="{B3E8BEFC-BB47-42D6-9D40-D4DCFB4F982C}" destId="{ADA9F732-6D0E-4D90-A906-74BE55817041}" srcOrd="0" destOrd="0" presId="urn:microsoft.com/office/officeart/2005/8/layout/default"/>
    <dgm:cxn modelId="{58445264-70A8-4C23-8C73-FFCC8781D8FE}" srcId="{0234CD0E-AFB9-47E5-828A-EAAED3FB7C48}" destId="{F31ED648-7779-4E3B-874D-4080733BD77D}" srcOrd="2" destOrd="0" parTransId="{24E1DE19-442A-47B3-BE18-33F7BEE4BA63}" sibTransId="{B5B15810-BC55-4133-9A60-9FDF791A998F}"/>
    <dgm:cxn modelId="{725D6C48-1747-4A6A-AC55-1969DF07AD62}" srcId="{0234CD0E-AFB9-47E5-828A-EAAED3FB7C48}" destId="{15727EFE-D42C-4395-9ABB-CF7D891F2A1A}" srcOrd="0" destOrd="0" parTransId="{5F7EB45E-C135-48C8-B710-146B22C4290F}" sibTransId="{F4B1A202-CB14-48E7-9CDA-D118E91DBF54}"/>
    <dgm:cxn modelId="{6E747F75-E8BA-41CE-A930-24A3A27AEAA8}" type="presOf" srcId="{0234CD0E-AFB9-47E5-828A-EAAED3FB7C48}" destId="{10E54678-8338-473F-8A2C-AD98FA067433}" srcOrd="0" destOrd="0" presId="urn:microsoft.com/office/officeart/2005/8/layout/default"/>
    <dgm:cxn modelId="{A4FDF896-6627-42E1-8FF2-179F18C2D609}" type="presOf" srcId="{15727EFE-D42C-4395-9ABB-CF7D891F2A1A}" destId="{47F06F31-4DA4-4158-8CD7-F1B6B6855951}" srcOrd="0" destOrd="0" presId="urn:microsoft.com/office/officeart/2005/8/layout/default"/>
    <dgm:cxn modelId="{BF665F9F-AA7C-4DC3-8B75-6F64215468C3}" type="presOf" srcId="{10F3A88F-0940-41E7-92F6-AD01E00C36DA}" destId="{A6B0B845-BFFA-408E-95D7-8F002FA08798}" srcOrd="0" destOrd="0" presId="urn:microsoft.com/office/officeart/2005/8/layout/default"/>
    <dgm:cxn modelId="{F6A45AC6-F90B-42CD-AB52-D51216ABF88C}" type="presOf" srcId="{F31ED648-7779-4E3B-874D-4080733BD77D}" destId="{ECFBA006-5691-40F9-A785-C90D2629F747}" srcOrd="0" destOrd="0" presId="urn:microsoft.com/office/officeart/2005/8/layout/default"/>
    <dgm:cxn modelId="{2BEA66D9-69C2-4E9B-8312-2CC59C7CF784}" srcId="{0234CD0E-AFB9-47E5-828A-EAAED3FB7C48}" destId="{10F3A88F-0940-41E7-92F6-AD01E00C36DA}" srcOrd="3" destOrd="0" parTransId="{C181DFC8-E805-4B33-A12C-B82C1D6484BC}" sibTransId="{0F586921-E35B-496D-981C-D27EB35634A5}"/>
    <dgm:cxn modelId="{21E38E2D-B744-4259-96A4-CC93FD7F0D7F}" type="presParOf" srcId="{10E54678-8338-473F-8A2C-AD98FA067433}" destId="{47F06F31-4DA4-4158-8CD7-F1B6B6855951}" srcOrd="0" destOrd="0" presId="urn:microsoft.com/office/officeart/2005/8/layout/default"/>
    <dgm:cxn modelId="{A1C3DDC4-D7DB-4C16-BBFE-1F091296EAF1}" type="presParOf" srcId="{10E54678-8338-473F-8A2C-AD98FA067433}" destId="{8A26E0F8-71A7-4BA9-A71F-D84DA1472479}" srcOrd="1" destOrd="0" presId="urn:microsoft.com/office/officeart/2005/8/layout/default"/>
    <dgm:cxn modelId="{5A6E5F80-18C8-46A4-BB02-9F5C3D1FF360}" type="presParOf" srcId="{10E54678-8338-473F-8A2C-AD98FA067433}" destId="{ADA9F732-6D0E-4D90-A906-74BE55817041}" srcOrd="2" destOrd="0" presId="urn:microsoft.com/office/officeart/2005/8/layout/default"/>
    <dgm:cxn modelId="{F7574558-A819-4108-8203-DA5AE02ADD39}" type="presParOf" srcId="{10E54678-8338-473F-8A2C-AD98FA067433}" destId="{06371C5A-4845-4206-B76E-9C556CD16347}" srcOrd="3" destOrd="0" presId="urn:microsoft.com/office/officeart/2005/8/layout/default"/>
    <dgm:cxn modelId="{9A81B1AD-1791-4453-A388-CF20666AE3A7}" type="presParOf" srcId="{10E54678-8338-473F-8A2C-AD98FA067433}" destId="{ECFBA006-5691-40F9-A785-C90D2629F747}" srcOrd="4" destOrd="0" presId="urn:microsoft.com/office/officeart/2005/8/layout/default"/>
    <dgm:cxn modelId="{C188B2F5-DCCC-4CD6-97DE-59B5A52EE7A4}" type="presParOf" srcId="{10E54678-8338-473F-8A2C-AD98FA067433}" destId="{9CC921A8-26AD-481D-AEE0-5929346E7B44}" srcOrd="5" destOrd="0" presId="urn:microsoft.com/office/officeart/2005/8/layout/default"/>
    <dgm:cxn modelId="{8F9CADBA-DEDA-4EDE-BFEB-5E24C5468AC4}" type="presParOf" srcId="{10E54678-8338-473F-8A2C-AD98FA067433}" destId="{A6B0B845-BFFA-408E-95D7-8F002FA0879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06F31-4DA4-4158-8CD7-F1B6B6855951}">
      <dsp:nvSpPr>
        <dsp:cNvPr id="0" name=""/>
        <dsp:cNvSpPr/>
      </dsp:nvSpPr>
      <dsp:spPr>
        <a:xfrm>
          <a:off x="2773" y="718284"/>
          <a:ext cx="2200464" cy="1320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</a:t>
          </a:r>
        </a:p>
      </dsp:txBody>
      <dsp:txXfrm>
        <a:off x="2773" y="718284"/>
        <a:ext cx="2200464" cy="1320278"/>
      </dsp:txXfrm>
    </dsp:sp>
    <dsp:sp modelId="{ADA9F732-6D0E-4D90-A906-74BE55817041}">
      <dsp:nvSpPr>
        <dsp:cNvPr id="0" name=""/>
        <dsp:cNvSpPr/>
      </dsp:nvSpPr>
      <dsp:spPr>
        <a:xfrm>
          <a:off x="2423284" y="718284"/>
          <a:ext cx="2200464" cy="1320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Read</a:t>
          </a:r>
        </a:p>
      </dsp:txBody>
      <dsp:txXfrm>
        <a:off x="2423284" y="718284"/>
        <a:ext cx="2200464" cy="1320278"/>
      </dsp:txXfrm>
    </dsp:sp>
    <dsp:sp modelId="{ECFBA006-5691-40F9-A785-C90D2629F747}">
      <dsp:nvSpPr>
        <dsp:cNvPr id="0" name=""/>
        <dsp:cNvSpPr/>
      </dsp:nvSpPr>
      <dsp:spPr>
        <a:xfrm>
          <a:off x="4843796" y="718284"/>
          <a:ext cx="2200464" cy="1320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Update</a:t>
          </a:r>
        </a:p>
      </dsp:txBody>
      <dsp:txXfrm>
        <a:off x="4843796" y="718284"/>
        <a:ext cx="2200464" cy="1320278"/>
      </dsp:txXfrm>
    </dsp:sp>
    <dsp:sp modelId="{A6B0B845-BFFA-408E-95D7-8F002FA08798}">
      <dsp:nvSpPr>
        <dsp:cNvPr id="0" name=""/>
        <dsp:cNvSpPr/>
      </dsp:nvSpPr>
      <dsp:spPr>
        <a:xfrm>
          <a:off x="7264307" y="718284"/>
          <a:ext cx="2200464" cy="1320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Delete</a:t>
          </a:r>
        </a:p>
      </dsp:txBody>
      <dsp:txXfrm>
        <a:off x="7264307" y="718284"/>
        <a:ext cx="2200464" cy="1320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4463E-D3B7-4444-9132-F3E41E38240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2084F-C63B-4C03-B660-EF7CA4EC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084F-C63B-4C03-B660-EF7CA4ECB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9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761B-A396-48BA-BE81-F9F3A45B7B2C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1AF-DB73-48E0-AFF0-590F237ACDAD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E1A3-9122-44B8-969D-F003CE7359C0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C925-4B0E-4752-A333-C8AD499A1F86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007D-EAF3-4CBF-AE47-316083839187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1218-E44F-43D7-81D5-8C42F93CE9B8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22C5-0838-4AE4-BF83-EF3140193C7B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F3B6-1823-466C-9816-DEC53FB03C46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DE88-02FF-45DE-A2A9-738090BB91E5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559F-191F-401B-ADF2-2165CF6B48BF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007F-98D1-4B4D-B368-EB3E222634B4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47EC-EDA0-4D44-B0CB-7C4A72D3A30A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657-3B30-4BF2-BA48-53D0B93E907A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D131-5A40-4DF0-8AD5-29CC5FC7DBC6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B53E-7AF6-47CC-A23B-69E442A320A2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3BA9-A972-4E8F-9DC9-21DB0ABB1466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15F-8D5B-4648-BEFB-F6F8F24A6AFF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CB8170-FF7C-44CC-9F80-41A7C3ECC771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38B205-3D2E-4470-B9A1-6E7C41A7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QvcRFifsy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tpXe_GfJi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rgAjLcxR1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INSERT, UPDATE and DELETE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22" y="5752445"/>
            <a:ext cx="2458691" cy="99190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Maziar Shajari</a:t>
            </a:r>
          </a:p>
          <a:p>
            <a:pPr algn="l"/>
            <a:r>
              <a:rPr lang="en-US" dirty="0"/>
              <a:t>Revised: Feb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8284"/>
          </a:xfrm>
        </p:spPr>
        <p:txBody>
          <a:bodyPr/>
          <a:lstStyle/>
          <a:p>
            <a:r>
              <a:rPr lang="en-US" dirty="0"/>
              <a:t>UPDATE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153" y="358367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Note that the UPDATE statement may SET the same columns as those referenced in the statement’s WHERE clause.</a:t>
            </a:r>
          </a:p>
          <a:p>
            <a:pPr marL="0" indent="0">
              <a:buNone/>
            </a:pPr>
            <a:r>
              <a:rPr lang="en-CA" dirty="0"/>
              <a:t>The set of rows to be updated is computed first, prior to any modifications being made.</a:t>
            </a:r>
          </a:p>
          <a:p>
            <a:pPr marL="0" indent="0">
              <a:buNone/>
            </a:pPr>
            <a:r>
              <a:rPr lang="en-CA" dirty="0"/>
              <a:t>Update statements are </a:t>
            </a:r>
            <a:r>
              <a:rPr lang="en-CA" b="1" dirty="0"/>
              <a:t>atomic</a:t>
            </a:r>
            <a:r>
              <a:rPr lang="en-CA" dirty="0"/>
              <a:t>; either they modify all of the intended rows correctly, or the entire statement is undone.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9153" y="20787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UPDATE table</a:t>
            </a:r>
          </a:p>
          <a:p>
            <a:r>
              <a:rPr lang="en-US" b="1" dirty="0"/>
              <a:t>SET column1 = value1,</a:t>
            </a:r>
          </a:p>
          <a:p>
            <a:r>
              <a:rPr lang="en-US" b="1" dirty="0"/>
              <a:t>column2 = value2</a:t>
            </a:r>
          </a:p>
          <a:p>
            <a:r>
              <a:rPr lang="en-US" b="1" dirty="0"/>
              <a:t>WHERE …</a:t>
            </a:r>
          </a:p>
        </p:txBody>
      </p:sp>
    </p:spTree>
    <p:extLst>
      <p:ext uri="{BB962C8B-B14F-4D97-AF65-F5344CB8AC3E}">
        <p14:creationId xmlns:p14="http://schemas.microsoft.com/office/powerpoint/2010/main" val="130230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8284"/>
          </a:xfrm>
        </p:spPr>
        <p:txBody>
          <a:bodyPr/>
          <a:lstStyle/>
          <a:p>
            <a:r>
              <a:rPr lang="en-US" dirty="0"/>
              <a:t>UPDATE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68" y="1465997"/>
            <a:ext cx="10018713" cy="1031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You can update one or more columns in an UPDATE statement: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4779" y="2448535"/>
            <a:ext cx="2772379" cy="1294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15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SalesID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54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35021" y="2825087"/>
            <a:ext cx="2620370" cy="57320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93667" y="2404281"/>
            <a:ext cx="3455551" cy="92333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Your </a:t>
            </a:r>
            <a:r>
              <a:rPr lang="en-US" b="1" dirty="0" err="1"/>
              <a:t>SalesID</a:t>
            </a:r>
            <a:r>
              <a:rPr lang="en-US" b="1" dirty="0"/>
              <a:t> might be different.</a:t>
            </a:r>
          </a:p>
          <a:p>
            <a:pPr algn="ctr"/>
            <a:r>
              <a:rPr lang="en-US" b="1" dirty="0"/>
              <a:t>Check it first. We want to change the last row in the </a:t>
            </a:r>
            <a:r>
              <a:rPr lang="en-US" b="1" dirty="0" err="1"/>
              <a:t>sales’s</a:t>
            </a:r>
            <a:r>
              <a:rPr lang="en-US" b="1" dirty="0"/>
              <a:t>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6239" y="4725402"/>
            <a:ext cx="6096000" cy="1354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rgbClr val="FFFF00"/>
                </a:solidFill>
                <a:latin typeface="Calibri" panose="020F0502020204030204" pitchFamily="34" charset="0"/>
              </a:rPr>
              <a:t>Warning</a:t>
            </a:r>
            <a:endParaRPr lang="en-US" sz="2800" b="0" i="0" u="none" strike="noStrike" baseline="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b="0" i="0" u="none" strike="noStrike" baseline="0" dirty="0">
                <a:solidFill>
                  <a:srgbClr val="FFFF00"/>
                </a:solidFill>
                <a:latin typeface="Calibri" panose="020F0502020204030204" pitchFamily="34" charset="0"/>
              </a:rPr>
              <a:t>For the next </a:t>
            </a:r>
            <a:r>
              <a:rPr lang="en-CA" b="1" i="0" u="none" strike="noStrike" baseline="0" dirty="0">
                <a:solidFill>
                  <a:srgbClr val="FFFF00"/>
                </a:solidFill>
                <a:latin typeface="Calibri" panose="020F0502020204030204" pitchFamily="34" charset="0"/>
              </a:rPr>
              <a:t>UPDATE and DELETE </a:t>
            </a:r>
            <a:r>
              <a:rPr lang="en-CA" b="0" i="0" u="none" strike="noStrike" baseline="0" dirty="0">
                <a:solidFill>
                  <a:srgbClr val="FFFF00"/>
                </a:solidFill>
                <a:latin typeface="Calibri" panose="020F0502020204030204" pitchFamily="34" charset="0"/>
              </a:rPr>
              <a:t>statements, always remember to code a WHERE clause. Otherwise every row in the table will be modified or deleted.</a:t>
            </a:r>
          </a:p>
        </p:txBody>
      </p:sp>
    </p:spTree>
    <p:extLst>
      <p:ext uri="{BB962C8B-B14F-4D97-AF65-F5344CB8AC3E}">
        <p14:creationId xmlns:p14="http://schemas.microsoft.com/office/powerpoint/2010/main" val="13783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r>
              <a:rPr lang="en-US" dirty="0"/>
              <a:t>UPDATE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776" y="1697415"/>
            <a:ext cx="10018713" cy="9229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MULTIPLE rows: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84311" y="2793382"/>
            <a:ext cx="3742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1- Update several rows */</a:t>
            </a: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33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(4 row(s) affected) 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2860" y="2793382"/>
            <a:ext cx="3742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2- Update several rows */</a:t>
            </a: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15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33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(4 row(s) affected) 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35425"/>
            <a:ext cx="10018713" cy="897340"/>
          </a:xfrm>
        </p:spPr>
        <p:txBody>
          <a:bodyPr/>
          <a:lstStyle/>
          <a:p>
            <a:r>
              <a:rPr lang="en-US" dirty="0"/>
              <a:t>The SQL UPDATE Statement</a:t>
            </a:r>
          </a:p>
        </p:txBody>
      </p:sp>
      <p:pic>
        <p:nvPicPr>
          <p:cNvPr id="5" name="QQvcRFifsy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2040" y="1132765"/>
            <a:ext cx="9536420" cy="53642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r>
              <a:rPr lang="en-US" b="1" dirty="0"/>
              <a:t>DELETE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9077"/>
            <a:ext cx="10018713" cy="116802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CA" dirty="0"/>
              <a:t>You can delete one or more rows with a single DELETE statement: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4985" y="3390329"/>
            <a:ext cx="2697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7023" y="5270683"/>
            <a:ext cx="6096000" cy="95410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CA" sz="2800" b="1" dirty="0">
                <a:solidFill>
                  <a:srgbClr val="FFFF00"/>
                </a:solidFill>
                <a:latin typeface="Calibri" panose="020F0502020204030204" pitchFamily="34" charset="0"/>
              </a:rPr>
              <a:t>If you omit the WHERE clause, all rows in the table will be deleted! </a:t>
            </a:r>
          </a:p>
        </p:txBody>
      </p:sp>
    </p:spTree>
    <p:extLst>
      <p:ext uri="{BB962C8B-B14F-4D97-AF65-F5344CB8AC3E}">
        <p14:creationId xmlns:p14="http://schemas.microsoft.com/office/powerpoint/2010/main" val="23618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1806"/>
          </a:xfrm>
        </p:spPr>
        <p:txBody>
          <a:bodyPr/>
          <a:lstStyle/>
          <a:p>
            <a:r>
              <a:rPr lang="en-US" b="1" dirty="0"/>
              <a:t>TRUNCATE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8675"/>
            <a:ext cx="10018713" cy="382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Many database products and the ISO SQL Standard includes a statement, TRUNCATE, that specifically deletes every row in a table.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C00000"/>
                </a:solidFill>
              </a:rPr>
              <a:t>Use TRUNCATE if deleting the entire table is desirable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CA" dirty="0"/>
              <a:t>TRUNCATE is usually faster than DELETE.</a:t>
            </a:r>
          </a:p>
          <a:p>
            <a:pPr marL="0" indent="0">
              <a:buNone/>
            </a:pPr>
            <a:r>
              <a:rPr lang="en-CA" dirty="0"/>
              <a:t>Implementation of TRUNCATE is designed for efficiency.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TRUNCATE TABLE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13779" y="5726527"/>
            <a:ext cx="519524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/>
              <a:t>DELETE is logged and can be rolled back;</a:t>
            </a:r>
          </a:p>
          <a:p>
            <a:r>
              <a:rPr lang="en-CA" dirty="0"/>
              <a:t>TRUNCATE is not logged and cannot be rolled back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50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512" y="199637"/>
            <a:ext cx="10018713" cy="760863"/>
          </a:xfrm>
        </p:spPr>
        <p:txBody>
          <a:bodyPr/>
          <a:lstStyle/>
          <a:p>
            <a:r>
              <a:rPr lang="en-US" dirty="0"/>
              <a:t>The SQL DELETE Statement</a:t>
            </a:r>
          </a:p>
        </p:txBody>
      </p:sp>
      <p:pic>
        <p:nvPicPr>
          <p:cNvPr id="5" name="6tpXe_GfJi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4310" y="960500"/>
            <a:ext cx="9623118" cy="54130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7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16802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Within computer programming, the acronym CRUD stands for create, read, update and delete. These are the four basic functions of persistent storage.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4251166"/>
              </p:ext>
            </p:extLst>
          </p:nvPr>
        </p:nvGraphicFramePr>
        <p:xfrm>
          <a:off x="1484310" y="3671248"/>
          <a:ext cx="9467546" cy="2756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8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SQL INSERT INTO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24334"/>
            <a:ext cx="10018713" cy="202441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INSERT INTO statement is used to insert new records in a table.</a:t>
            </a:r>
          </a:p>
          <a:p>
            <a:pPr marL="0" indent="0">
              <a:buNone/>
            </a:pPr>
            <a:r>
              <a:rPr lang="en-CA" b="1" dirty="0"/>
              <a:t>INSERT INTO Syntax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4311" y="34870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It is possible to write the INSERT INTO statement in two ways.</a:t>
            </a:r>
          </a:p>
          <a:p>
            <a:r>
              <a:rPr lang="en-CA" dirty="0"/>
              <a:t>The first way specifies both the column names and the values to be inserted: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5626" y="4580025"/>
            <a:ext cx="8306984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Price  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SalesDate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CA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CA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VALUES    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733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      356.898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(), 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17  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7588" y="5642185"/>
            <a:ext cx="308439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0429" y="5919184"/>
            <a:ext cx="436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</a:t>
            </a:r>
            <a:r>
              <a:rPr lang="en-US" dirty="0" err="1"/>
              <a:t>salesID</a:t>
            </a:r>
            <a:r>
              <a:rPr lang="en-US" dirty="0"/>
              <a:t>? </a:t>
            </a:r>
          </a:p>
          <a:p>
            <a:r>
              <a:rPr lang="en-US" dirty="0"/>
              <a:t>There is no </a:t>
            </a:r>
            <a:r>
              <a:rPr lang="en-US" dirty="0" err="1"/>
              <a:t>salesID</a:t>
            </a:r>
            <a:r>
              <a:rPr lang="en-US" dirty="0"/>
              <a:t> in the column’s list.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87558" y="5868063"/>
            <a:ext cx="551167" cy="365125"/>
          </a:xfrm>
        </p:spPr>
        <p:txBody>
          <a:bodyPr/>
          <a:lstStyle/>
          <a:p>
            <a:fld id="{5E38B205-3D2E-4470-B9A1-6E7C41A7496D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60BCBA-5AAB-486D-8A28-BDD5996B1B9D}"/>
              </a:ext>
            </a:extLst>
          </p:cNvPr>
          <p:cNvSpPr/>
          <p:nvPr/>
        </p:nvSpPr>
        <p:spPr>
          <a:xfrm>
            <a:off x="3525626" y="4125889"/>
            <a:ext cx="233749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Subqueries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65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8284"/>
          </a:xfrm>
        </p:spPr>
        <p:txBody>
          <a:bodyPr/>
          <a:lstStyle/>
          <a:p>
            <a:r>
              <a:rPr lang="en-CA" dirty="0"/>
              <a:t>The SQL INSERT INTO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175680"/>
            <a:ext cx="10018713" cy="180946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first way :</a:t>
            </a:r>
          </a:p>
          <a:p>
            <a:pPr marL="0" indent="0">
              <a:buNone/>
            </a:pPr>
            <a:r>
              <a:rPr lang="en-CA" dirty="0"/>
              <a:t>You can omit the column list if you provide data for </a:t>
            </a:r>
            <a:r>
              <a:rPr lang="en-CA" b="1" dirty="0"/>
              <a:t>all </a:t>
            </a:r>
            <a:r>
              <a:rPr lang="en-CA" dirty="0"/>
              <a:t>columns in their exact order in the table: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4309" y="3890411"/>
            <a:ext cx="48749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733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356.898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9530" y="5867131"/>
            <a:ext cx="5117909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you miss a value, you’ll get an error –“insufficient number of values”.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4636"/>
          </a:xfrm>
        </p:spPr>
        <p:txBody>
          <a:bodyPr/>
          <a:lstStyle/>
          <a:p>
            <a:r>
              <a:rPr lang="en-CA" b="1" dirty="0"/>
              <a:t>INSERT with partial sets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21088"/>
            <a:ext cx="10018713" cy="119531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CA" dirty="0"/>
              <a:t>If you attempt to INSERT only some of the values, you need to specify the column list for the values being supplied: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188" y="3503890"/>
            <a:ext cx="6096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Price 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733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356.898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16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9815" y="4946260"/>
            <a:ext cx="3461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20789" y="4941542"/>
            <a:ext cx="2787438" cy="92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happened to the sales date?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14949" y="4150221"/>
            <a:ext cx="13648" cy="79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17410" y="5405566"/>
            <a:ext cx="1583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272"/>
          </a:xfrm>
        </p:spPr>
        <p:txBody>
          <a:bodyPr/>
          <a:lstStyle/>
          <a:p>
            <a:r>
              <a:rPr lang="en-US" b="1" dirty="0"/>
              <a:t>IDENTITY and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75178"/>
            <a:ext cx="10018713" cy="268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Our sample </a:t>
            </a:r>
            <a:r>
              <a:rPr lang="en-CA" b="1" dirty="0"/>
              <a:t>Subquery</a:t>
            </a:r>
            <a:r>
              <a:rPr lang="en-CA" dirty="0"/>
              <a:t> database uses application-generated “surrogate” keys.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surrogate key </a:t>
            </a:r>
            <a:r>
              <a:rPr lang="en-CA" dirty="0"/>
              <a:t>is an artificial identifier used to uniquely identify a business object.</a:t>
            </a:r>
          </a:p>
          <a:p>
            <a:pPr marL="0" indent="0">
              <a:buNone/>
            </a:pPr>
            <a:r>
              <a:rPr lang="en-CA" dirty="0"/>
              <a:t>Surrogate keys are typically used as the </a:t>
            </a:r>
            <a:r>
              <a:rPr lang="en-CA" b="1" dirty="0"/>
              <a:t>primary key </a:t>
            </a:r>
            <a:r>
              <a:rPr lang="en-CA" dirty="0"/>
              <a:t>for a table.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/>
              <a:t>کلید جایگزین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9101"/>
          </a:xfrm>
        </p:spPr>
        <p:txBody>
          <a:bodyPr/>
          <a:lstStyle/>
          <a:p>
            <a:r>
              <a:rPr lang="en-US" b="1" dirty="0"/>
              <a:t>IDENTITY and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97968"/>
            <a:ext cx="10430186" cy="120896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Surrogate keys are often automatically generated by the database </a:t>
            </a:r>
            <a:r>
              <a:rPr lang="en-US" dirty="0"/>
              <a:t>management </a:t>
            </a:r>
            <a:r>
              <a:rPr lang="en-CA" dirty="0"/>
              <a:t>system</a:t>
            </a:r>
            <a:r>
              <a:rPr lang="fa-IR" dirty="0"/>
              <a:t>.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84310" y="2783602"/>
            <a:ext cx="104301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efficient way of generating identifiers that are guaranteed to be unique:</a:t>
            </a:r>
          </a:p>
          <a:p>
            <a:endParaRPr lang="en-CA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Microsoft SQL Server, an IDENTITY column specifies an automatically-generated unique value </a:t>
            </a:r>
          </a:p>
          <a:p>
            <a:endParaRPr lang="en-CA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numeric; no built-in support for generating alphanumeric keys</a:t>
            </a:r>
          </a:p>
          <a:p>
            <a:endParaRPr lang="en-CA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one omits the surrogate key from INSERT statements</a:t>
            </a:r>
          </a:p>
          <a:p>
            <a:endParaRPr lang="en-CA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3845" y="6211669"/>
            <a:ext cx="5049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behaviour can be overridden using the SET IDENTITY_INSERT statement.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52182"/>
          </a:xfrm>
        </p:spPr>
        <p:txBody>
          <a:bodyPr>
            <a:normAutofit/>
          </a:bodyPr>
          <a:lstStyle/>
          <a:p>
            <a:r>
              <a:rPr lang="en-US" b="1" dirty="0"/>
              <a:t>INSERT FROM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07440"/>
            <a:ext cx="10018713" cy="3831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You can also INSERT into a table values that come from a SELECT statement: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CA" b="1" dirty="0"/>
              <a:t>INSERT INTO   Test (x, y, z)</a:t>
            </a:r>
          </a:p>
          <a:p>
            <a:pPr marL="0" indent="0">
              <a:buNone/>
            </a:pPr>
            <a:r>
              <a:rPr lang="en-US" b="1" dirty="0"/>
              <a:t>  SELECT    </a:t>
            </a:r>
            <a:r>
              <a:rPr lang="en-US" b="1" dirty="0" err="1"/>
              <a:t>ot.x</a:t>
            </a:r>
            <a:r>
              <a:rPr lang="en-US" b="1" dirty="0"/>
              <a:t>, </a:t>
            </a:r>
            <a:r>
              <a:rPr lang="en-US" b="1" dirty="0" err="1"/>
              <a:t>ot.y</a:t>
            </a:r>
            <a:r>
              <a:rPr lang="en-US" b="1" dirty="0"/>
              <a:t>, </a:t>
            </a:r>
            <a:r>
              <a:rPr lang="en-US" b="1" dirty="0" err="1"/>
              <a:t>at.z</a:t>
            </a:r>
            <a:endParaRPr lang="en-US" b="1" dirty="0"/>
          </a:p>
          <a:p>
            <a:pPr marL="0" indent="0">
              <a:buNone/>
            </a:pPr>
            <a:r>
              <a:rPr lang="en-CA" b="1" dirty="0"/>
              <a:t>  FROM       </a:t>
            </a:r>
            <a:r>
              <a:rPr lang="en-CA" b="1" dirty="0" err="1"/>
              <a:t>othertest</a:t>
            </a:r>
            <a:r>
              <a:rPr lang="en-CA" b="1" dirty="0"/>
              <a:t>  AS </a:t>
            </a:r>
            <a:r>
              <a:rPr lang="en-CA" b="1" dirty="0" err="1"/>
              <a:t>ot</a:t>
            </a:r>
            <a:r>
              <a:rPr lang="en-CA" b="1" dirty="0"/>
              <a:t> </a:t>
            </a:r>
          </a:p>
          <a:p>
            <a:pPr marL="0" indent="0">
              <a:buNone/>
            </a:pPr>
            <a:r>
              <a:rPr lang="en-CA" b="1" dirty="0"/>
              <a:t>  INNER JOIN </a:t>
            </a:r>
            <a:r>
              <a:rPr lang="en-CA" b="1" dirty="0" err="1"/>
              <a:t>anothertest</a:t>
            </a:r>
            <a:r>
              <a:rPr lang="en-CA" b="1" dirty="0"/>
              <a:t> AS at </a:t>
            </a:r>
          </a:p>
          <a:p>
            <a:pPr marL="0" indent="0">
              <a:buNone/>
            </a:pPr>
            <a:r>
              <a:rPr lang="en-CA" b="1" dirty="0"/>
              <a:t>       ON (</a:t>
            </a:r>
            <a:r>
              <a:rPr lang="en-CA" b="1" dirty="0" err="1"/>
              <a:t>ot.x</a:t>
            </a:r>
            <a:r>
              <a:rPr lang="en-CA" b="1" dirty="0"/>
              <a:t> = </a:t>
            </a:r>
            <a:r>
              <a:rPr lang="en-CA" b="1" dirty="0" err="1"/>
              <a:t>at.x</a:t>
            </a:r>
            <a:r>
              <a:rPr lang="en-CA" b="1" dirty="0"/>
              <a:t>)</a:t>
            </a:r>
          </a:p>
          <a:p>
            <a:pPr marL="0" indent="0">
              <a:buNone/>
            </a:pPr>
            <a:r>
              <a:rPr lang="en-CA" b="1" dirty="0"/>
              <a:t>  WHERE </a:t>
            </a:r>
            <a:r>
              <a:rPr lang="en-CA" b="1" dirty="0" err="1"/>
              <a:t>at.z</a:t>
            </a:r>
            <a:r>
              <a:rPr lang="en-CA" b="1" dirty="0"/>
              <a:t> LIKE ‘%This is a test pattern%’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04716"/>
            <a:ext cx="10018713" cy="1146413"/>
          </a:xfrm>
        </p:spPr>
        <p:txBody>
          <a:bodyPr>
            <a:normAutofit/>
          </a:bodyPr>
          <a:lstStyle/>
          <a:p>
            <a:r>
              <a:rPr lang="en-CA" dirty="0"/>
              <a:t>The SQL INSERT INTO Statement</a:t>
            </a:r>
            <a:endParaRPr lang="en-US" dirty="0"/>
          </a:p>
        </p:txBody>
      </p:sp>
      <p:pic>
        <p:nvPicPr>
          <p:cNvPr id="5" name="qrgAjLcxR1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47834" y="1236151"/>
            <a:ext cx="9720500" cy="54677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B205-3D2E-4470-B9A1-6E7C41A749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3D075-A735-464E-A1A4-C3DB5FC5A646}"/>
</file>

<file path=customXml/itemProps2.xml><?xml version="1.0" encoding="utf-8"?>
<ds:datastoreItem xmlns:ds="http://schemas.openxmlformats.org/officeDocument/2006/customXml" ds:itemID="{36F3432E-ECF4-47C8-8B1D-26BDAA24BAC0}"/>
</file>

<file path=customXml/itemProps3.xml><?xml version="1.0" encoding="utf-8"?>
<ds:datastoreItem xmlns:ds="http://schemas.openxmlformats.org/officeDocument/2006/customXml" ds:itemID="{6D3E2C96-918D-412E-8CAB-6C481E89DDC9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547</TotalTime>
  <Words>817</Words>
  <Application>Microsoft Office PowerPoint</Application>
  <PresentationFormat>Widescreen</PresentationFormat>
  <Paragraphs>128</Paragraphs>
  <Slides>16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Times New Roman</vt:lpstr>
      <vt:lpstr>Parallax</vt:lpstr>
      <vt:lpstr> INSERT, UPDATE and DELETE statements</vt:lpstr>
      <vt:lpstr>CRUD Operation</vt:lpstr>
      <vt:lpstr>The SQL INSERT INTO Statement</vt:lpstr>
      <vt:lpstr>The SQL INSERT INTO Statement</vt:lpstr>
      <vt:lpstr>INSERT with partial sets of values</vt:lpstr>
      <vt:lpstr>IDENTITY and INSERT</vt:lpstr>
      <vt:lpstr>IDENTITY and INSERT</vt:lpstr>
      <vt:lpstr>INSERT FROM SELECT</vt:lpstr>
      <vt:lpstr>The SQL INSERT INTO Statement</vt:lpstr>
      <vt:lpstr>UPDATE statement syntax</vt:lpstr>
      <vt:lpstr>UPDATE statement syntax</vt:lpstr>
      <vt:lpstr>UPDATE statement syntax</vt:lpstr>
      <vt:lpstr>The SQL UPDATE Statement</vt:lpstr>
      <vt:lpstr>DELETE STATEMENTS </vt:lpstr>
      <vt:lpstr>TRUNCATE TABLE statement</vt:lpstr>
      <vt:lpstr>The SQL DELETE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Maziar</dc:creator>
  <cp:lastModifiedBy>Maziar Shajari</cp:lastModifiedBy>
  <cp:revision>70</cp:revision>
  <dcterms:created xsi:type="dcterms:W3CDTF">2018-10-06T16:31:02Z</dcterms:created>
  <dcterms:modified xsi:type="dcterms:W3CDTF">2020-10-18T17:29:54Z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