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1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6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706F0-8B0F-46DF-8D71-12361B43C699}" v="6" dt="2021-04-07T16:29:32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58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ar Shajari" userId="7c79074d-63fa-4639-a0a2-4ca26fc94ab0" providerId="ADAL" clId="{297FF22A-1D1F-41CA-9818-7BACE585E202}"/>
    <pc:docChg chg="custSel addSld modSld">
      <pc:chgData name="Maziar Shajari" userId="7c79074d-63fa-4639-a0a2-4ca26fc94ab0" providerId="ADAL" clId="{297FF22A-1D1F-41CA-9818-7BACE585E202}" dt="2019-11-27T16:52:51.005" v="40" actId="20577"/>
      <pc:docMkLst>
        <pc:docMk/>
      </pc:docMkLst>
      <pc:sldChg chg="modSp">
        <pc:chgData name="Maziar Shajari" userId="7c79074d-63fa-4639-a0a2-4ca26fc94ab0" providerId="ADAL" clId="{297FF22A-1D1F-41CA-9818-7BACE585E202}" dt="2019-11-27T16:52:51.005" v="40" actId="20577"/>
        <pc:sldMkLst>
          <pc:docMk/>
          <pc:sldMk cId="3736512222" sldId="263"/>
        </pc:sldMkLst>
        <pc:spChg chg="mod">
          <ac:chgData name="Maziar Shajari" userId="7c79074d-63fa-4639-a0a2-4ca26fc94ab0" providerId="ADAL" clId="{297FF22A-1D1F-41CA-9818-7BACE585E202}" dt="2019-11-27T16:52:51.005" v="40" actId="20577"/>
          <ac:spMkLst>
            <pc:docMk/>
            <pc:sldMk cId="3736512222" sldId="263"/>
            <ac:spMk id="3" creationId="{00000000-0000-0000-0000-000000000000}"/>
          </ac:spMkLst>
        </pc:spChg>
      </pc:sldChg>
      <pc:sldChg chg="addSp delSp modSp add">
        <pc:chgData name="Maziar Shajari" userId="7c79074d-63fa-4639-a0a2-4ca26fc94ab0" providerId="ADAL" clId="{297FF22A-1D1F-41CA-9818-7BACE585E202}" dt="2019-11-27T14:48:20.636" v="30" actId="1076"/>
        <pc:sldMkLst>
          <pc:docMk/>
          <pc:sldMk cId="3307048251" sldId="270"/>
        </pc:sldMkLst>
        <pc:spChg chg="mod">
          <ac:chgData name="Maziar Shajari" userId="7c79074d-63fa-4639-a0a2-4ca26fc94ab0" providerId="ADAL" clId="{297FF22A-1D1F-41CA-9818-7BACE585E202}" dt="2019-11-27T14:45:54.347" v="23" actId="14100"/>
          <ac:spMkLst>
            <pc:docMk/>
            <pc:sldMk cId="3307048251" sldId="270"/>
            <ac:spMk id="2" creationId="{FCB493BB-9F9E-481A-8FBD-570B4B37C635}"/>
          </ac:spMkLst>
        </pc:spChg>
        <pc:spChg chg="del">
          <ac:chgData name="Maziar Shajari" userId="7c79074d-63fa-4639-a0a2-4ca26fc94ab0" providerId="ADAL" clId="{297FF22A-1D1F-41CA-9818-7BACE585E202}" dt="2019-11-27T14:44:22.488" v="9" actId="478"/>
          <ac:spMkLst>
            <pc:docMk/>
            <pc:sldMk cId="3307048251" sldId="270"/>
            <ac:spMk id="3" creationId="{4121A12F-D204-4506-B13A-C936AB14F9C9}"/>
          </ac:spMkLst>
        </pc:spChg>
        <pc:spChg chg="add mod">
          <ac:chgData name="Maziar Shajari" userId="7c79074d-63fa-4639-a0a2-4ca26fc94ab0" providerId="ADAL" clId="{297FF22A-1D1F-41CA-9818-7BACE585E202}" dt="2019-11-27T14:48:16.847" v="28" actId="1076"/>
          <ac:spMkLst>
            <pc:docMk/>
            <pc:sldMk cId="3307048251" sldId="270"/>
            <ac:spMk id="5" creationId="{1D9ACA76-9479-41DB-AB78-9E1F1C59B181}"/>
          </ac:spMkLst>
        </pc:spChg>
        <pc:picChg chg="add mod">
          <ac:chgData name="Maziar Shajari" userId="7c79074d-63fa-4639-a0a2-4ca26fc94ab0" providerId="ADAL" clId="{297FF22A-1D1F-41CA-9818-7BACE585E202}" dt="2019-11-27T14:48:20.636" v="30" actId="1076"/>
          <ac:picMkLst>
            <pc:docMk/>
            <pc:sldMk cId="3307048251" sldId="270"/>
            <ac:picMk id="6" creationId="{B34E7FAD-CAD8-4738-8BE3-6859F86EF65A}"/>
          </ac:picMkLst>
        </pc:picChg>
      </pc:sldChg>
    </pc:docChg>
  </pc:docChgLst>
  <pc:docChgLst>
    <pc:chgData name="Maziar Shajari" userId="S::maziar.shajari@georgiancollege.ca::7c79074d-63fa-4639-a0a2-4ca26fc94ab0" providerId="AD" clId="Web-{459706F0-8B0F-46DF-8D71-12361B43C699}"/>
    <pc:docChg chg="modSld">
      <pc:chgData name="Maziar Shajari" userId="S::maziar.shajari@georgiancollege.ca::7c79074d-63fa-4639-a0a2-4ca26fc94ab0" providerId="AD" clId="Web-{459706F0-8B0F-46DF-8D71-12361B43C699}" dt="2021-04-07T16:29:31.147" v="4" actId="20577"/>
      <pc:docMkLst>
        <pc:docMk/>
      </pc:docMkLst>
      <pc:sldChg chg="modSp">
        <pc:chgData name="Maziar Shajari" userId="S::maziar.shajari@georgiancollege.ca::7c79074d-63fa-4639-a0a2-4ca26fc94ab0" providerId="AD" clId="Web-{459706F0-8B0F-46DF-8D71-12361B43C699}" dt="2021-04-07T16:29:31.147" v="4" actId="20577"/>
        <pc:sldMkLst>
          <pc:docMk/>
          <pc:sldMk cId="3736512222" sldId="263"/>
        </pc:sldMkLst>
        <pc:spChg chg="mod">
          <ac:chgData name="Maziar Shajari" userId="S::maziar.shajari@georgiancollege.ca::7c79074d-63fa-4639-a0a2-4ca26fc94ab0" providerId="AD" clId="Web-{459706F0-8B0F-46DF-8D71-12361B43C699}" dt="2021-04-07T16:29:31.147" v="4" actId="20577"/>
          <ac:spMkLst>
            <pc:docMk/>
            <pc:sldMk cId="3736512222" sldId="2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30BE3-57CC-487D-9E64-16BCF908DB6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00F8-11A8-4CFE-A640-CD02A2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Reduced network traffic</a:t>
            </a:r>
          </a:p>
          <a:p>
            <a:pPr lvl="1"/>
            <a:r>
              <a:rPr lang="en-US" altLang="en-US" dirty="0"/>
              <a:t>Code is stored centrally on the server, instead of being transmitted over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200F8-11A8-4CFE-A640-CD02A26A58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915-9BCA-4158-9335-6AE1095256BA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A506-BB8C-4B62-85C5-547D6DE46EC5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8BA-793A-4DCF-8E94-B1D206E52064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7D9D-32F0-4C18-8CCD-523BB61D6FF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7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17D-E3D8-4D0A-9F0B-C4278F8DC7AC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AF4F-6A92-4A91-BEF3-4741F6546F20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33A0-1281-4724-B28F-6B49CE7EECDB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62CB-751D-4959-84BC-453B092BE93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F7-C342-4C23-B717-67D0C6989B2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2199-19CE-4140-82E7-0F0938228B56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CECD-90D0-46BB-971A-AC04BF313B15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E8FE-1223-4942-8CA2-2BF42EB4314D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A95D-2440-4204-8B64-1CED2FA90FF2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9C5D-BAFD-4388-B0BF-D295D8492E1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BA7-FEF6-4964-8461-9055EFCA14D4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199D-D553-40C4-AE2F-1B4C38429EA8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2627-164E-4287-8FC3-D49BA582FFB6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4A6EC-B1C5-480B-BDF1-ED54C8CAEC7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010C-4ADD-4C02-8C69-0988B874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lksohMtsY&amp;t=82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QlksohMtsY" TargetMode="Externa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Store procedures – Maziar Shajari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845F2-6710-4D56-AB04-05EA134F94BE}"/>
              </a:ext>
            </a:extLst>
          </p:cNvPr>
          <p:cNvSpPr/>
          <p:nvPr/>
        </p:nvSpPr>
        <p:spPr>
          <a:xfrm>
            <a:off x="8328866" y="6377605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(Latest Revision Date Dec 2020)</a:t>
            </a:r>
          </a:p>
        </p:txBody>
      </p:sp>
    </p:spTree>
    <p:extLst>
      <p:ext uri="{BB962C8B-B14F-4D97-AF65-F5344CB8AC3E}">
        <p14:creationId xmlns:p14="http://schemas.microsoft.com/office/powerpoint/2010/main" val="39272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75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474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SET NOCOUNT 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288665"/>
            <a:ext cx="10371764" cy="837127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</a:rPr>
              <a:t>Overall performance </a:t>
            </a:r>
            <a:r>
              <a:rPr lang="en-CA" b="1" dirty="0">
                <a:solidFill>
                  <a:srgbClr val="FFFF00"/>
                </a:solidFill>
              </a:rPr>
              <a:t>of the database and application is improved by eliminating this unnecessary network overhead.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3311" y="1729752"/>
            <a:ext cx="7873263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Use</a:t>
            </a:r>
            <a:r>
              <a:rPr lang="en-CA" dirty="0">
                <a:solidFill>
                  <a:schemeClr val="bg1"/>
                </a:solidFill>
              </a:rPr>
              <a:t> the SET NOCOUNT ON statement </a:t>
            </a:r>
            <a:r>
              <a:rPr lang="en-CA" b="1" dirty="0">
                <a:solidFill>
                  <a:schemeClr val="bg1"/>
                </a:solidFill>
              </a:rPr>
              <a:t>as the first statement in the body of the procedure.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3312" y="2919109"/>
            <a:ext cx="8947522" cy="92333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Place it just after the AS keyword. </a:t>
            </a:r>
            <a:r>
              <a:rPr lang="en-CA" b="1" dirty="0">
                <a:solidFill>
                  <a:srgbClr val="002060"/>
                </a:solidFill>
              </a:rPr>
              <a:t>This turns off messages </a:t>
            </a:r>
            <a:r>
              <a:rPr lang="en-CA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that SQL Server sends back to the client after any SELECT, INSERT, UPDATE, MERGE, and DELETE statements are executed. </a:t>
            </a:r>
          </a:p>
        </p:txBody>
      </p:sp>
    </p:spTree>
    <p:extLst>
      <p:ext uri="{BB962C8B-B14F-4D97-AF65-F5344CB8AC3E}">
        <p14:creationId xmlns:p14="http://schemas.microsoft.com/office/powerpoint/2010/main" val="30502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Returning more than one result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3312" y="2052918"/>
            <a:ext cx="8947522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uspMultipleResults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AccountNumber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EXEC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uspMultipleResults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6111" y="2845089"/>
            <a:ext cx="4237057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sp_helptext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uspMultipleResults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1098" y="2845089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it to see the SP text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2332" y="3214421"/>
            <a:ext cx="5136502" cy="81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28834" y="3846421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system store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6111" y="4442650"/>
            <a:ext cx="6096000" cy="6463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uspMultipleResults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The changed query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6111" y="5729957"/>
            <a:ext cx="4363695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uspMultipleResults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00721" y="5729957"/>
            <a:ext cx="2210862" cy="36933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5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OUTPUT parameters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674" y="1557418"/>
            <a:ext cx="6096000" cy="230832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1000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[AdventureWorks2014]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0958" y="2296081"/>
            <a:ext cx="4559121" cy="3139321"/>
          </a:xfrm>
          <a:prstGeom prst="rect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7000">
                <a:schemeClr val="tx1">
                  <a:lumMod val="50000"/>
                </a:schemeClr>
              </a:gs>
              <a:gs pos="0">
                <a:schemeClr val="tx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SPSalesOrder1 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UnitP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@Av1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@Av1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UnitP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35674" y="2711580"/>
            <a:ext cx="110528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4117" y="4461178"/>
            <a:ext cx="5241557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@Av1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SPSalesOrder1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2000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@Av1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@AV1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35674" y="4833334"/>
            <a:ext cx="1105284" cy="200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5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  (further study)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0642"/>
            <a:ext cx="8946541" cy="419548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the adventureWork2014.</a:t>
            </a:r>
          </a:p>
          <a:p>
            <a:pPr marL="0" indent="0">
              <a:buNone/>
            </a:pPr>
            <a:r>
              <a:rPr lang="en-US" dirty="0"/>
              <a:t>Design a Trigger for the DELETE command in </a:t>
            </a:r>
            <a:r>
              <a:rPr lang="en-US" dirty="0" err="1"/>
              <a:t>Sales.Store</a:t>
            </a:r>
            <a:r>
              <a:rPr lang="en-US" dirty="0"/>
              <a:t> table (Trigger name is </a:t>
            </a:r>
            <a:r>
              <a:rPr lang="en-US" dirty="0" err="1"/>
              <a:t>CheckStoreDelete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Inside the trigger call a Store Procedure. (SP name is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Store2Delete).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In the Store2Delete,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1- Check if there is a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StoreDBackup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table in your database. If there is not, create a table with </a:t>
            </a:r>
            <a:r>
              <a:rPr lang="en-US" dirty="0" err="1"/>
              <a:t>BusinessEntityID</a:t>
            </a:r>
            <a:r>
              <a:rPr lang="en-US" dirty="0"/>
              <a:t>, Name, </a:t>
            </a:r>
            <a:r>
              <a:rPr lang="en-US" dirty="0" err="1"/>
              <a:t>SalesPersonID</a:t>
            </a:r>
            <a:r>
              <a:rPr lang="en-US" dirty="0"/>
              <a:t>, </a:t>
            </a:r>
            <a:r>
              <a:rPr lang="en-US" dirty="0" err="1"/>
              <a:t>ModifiedDate</a:t>
            </a:r>
            <a:r>
              <a:rPr lang="en-US" dirty="0"/>
              <a:t>, </a:t>
            </a:r>
            <a:r>
              <a:rPr lang="en-US" dirty="0" err="1"/>
              <a:t>Deleted_date</a:t>
            </a:r>
            <a:r>
              <a:rPr lang="en-US" dirty="0"/>
              <a:t> columns. Datatypes must be same as the </a:t>
            </a:r>
            <a:r>
              <a:rPr lang="en-US" dirty="0" err="1"/>
              <a:t>Sales.Store</a:t>
            </a:r>
            <a:r>
              <a:rPr lang="en-US" dirty="0"/>
              <a:t> table in AdventureWork2014.</a:t>
            </a:r>
          </a:p>
          <a:p>
            <a:pPr marL="0" indent="0">
              <a:buNone/>
            </a:pPr>
            <a:r>
              <a:rPr lang="en-US" dirty="0"/>
              <a:t>2- After deleting a row in the table, all the row’s data have to be inserted in the Backup table. The </a:t>
            </a:r>
            <a:r>
              <a:rPr lang="en-US" dirty="0" err="1"/>
              <a:t>deleted_date</a:t>
            </a:r>
            <a:r>
              <a:rPr lang="en-US" dirty="0"/>
              <a:t> column have to be filled with the current date.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5440-2179-4FA8-A85D-98A65B76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Check the table existence in the database</a:t>
            </a:r>
            <a:br>
              <a:rPr lang="en-US" sz="3200" b="1" dirty="0"/>
            </a:br>
            <a:r>
              <a:rPr lang="en-US" sz="1200" b="1" dirty="0"/>
              <a:t>You need this for the assignment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C793-B473-4304-8118-1F241A5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472548-AFDD-4B34-B5DE-94453BF8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720" y="5391825"/>
            <a:ext cx="5369032" cy="110799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object_id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MyTable</a:t>
            </a:r>
            <a:r>
              <a:rPr lang="en-US" dirty="0">
                <a:solidFill>
                  <a:schemeClr val="bg1"/>
                </a:solidFill>
              </a:rPr>
              <a:t>','U') is not null</a:t>
            </a:r>
          </a:p>
          <a:p>
            <a:r>
              <a:rPr lang="en-US" dirty="0">
                <a:solidFill>
                  <a:schemeClr val="bg1"/>
                </a:solidFill>
              </a:rPr>
              <a:t>Print ('Present')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</a:rPr>
              <a:t>Print ('Not Present')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0D4BB7-4232-41AF-B07D-E25975482812}"/>
              </a:ext>
            </a:extLst>
          </p:cNvPr>
          <p:cNvSpPr/>
          <p:nvPr/>
        </p:nvSpPr>
        <p:spPr>
          <a:xfrm>
            <a:off x="828583" y="3129855"/>
            <a:ext cx="609600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dirty="0" err="1">
                <a:solidFill>
                  <a:srgbClr val="303336"/>
                </a:solidFill>
                <a:latin typeface="inherit"/>
              </a:rPr>
              <a:t>object_id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altLang="en-US" dirty="0">
                <a:solidFill>
                  <a:srgbClr val="7D2727"/>
                </a:solidFill>
                <a:latin typeface="inherit"/>
              </a:rPr>
              <a:t>‘ Your object name or table name’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altLang="en-US" dirty="0">
                <a:solidFill>
                  <a:srgbClr val="7D2727"/>
                </a:solidFill>
                <a:latin typeface="inherit"/>
              </a:rPr>
              <a:t>‘U’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) </a:t>
            </a:r>
            <a:r>
              <a:rPr lang="en-US" altLang="en-US" dirty="0">
                <a:solidFill>
                  <a:srgbClr val="101094"/>
                </a:solidFill>
                <a:latin typeface="inherit"/>
              </a:rPr>
              <a:t>is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101094"/>
                </a:solidFill>
                <a:latin typeface="inherit"/>
              </a:rPr>
              <a:t>not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101094"/>
                </a:solidFill>
                <a:latin typeface="inherit"/>
              </a:rPr>
              <a:t>null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	</a:t>
            </a:r>
            <a:r>
              <a:rPr lang="en-US" altLang="en-US" dirty="0">
                <a:solidFill>
                  <a:srgbClr val="101094"/>
                </a:solidFill>
                <a:latin typeface="inherit"/>
              </a:rPr>
              <a:t>Statement(s) …</a:t>
            </a:r>
            <a:endParaRPr lang="en-US" altLang="en-US" dirty="0">
              <a:solidFill>
                <a:srgbClr val="303336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01094"/>
                </a:solidFill>
                <a:latin typeface="inherit"/>
              </a:rPr>
              <a:t>ELSE</a:t>
            </a:r>
            <a:r>
              <a:rPr lang="en-US" alt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01094"/>
                </a:solidFill>
                <a:latin typeface="inherit"/>
              </a:rPr>
              <a:t>	Statement(s) …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AE03E-6913-487B-B4EE-8626CB59297D}"/>
              </a:ext>
            </a:extLst>
          </p:cNvPr>
          <p:cNvSpPr txBox="1"/>
          <p:nvPr/>
        </p:nvSpPr>
        <p:spPr>
          <a:xfrm>
            <a:off x="4627762" y="1668582"/>
            <a:ext cx="1441420" cy="3693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/>
              <a:t>User Define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0D6B21-A603-45B5-8DB7-88CD3038ECF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348472" y="2037914"/>
            <a:ext cx="0" cy="108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2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93BB-9F9E-481A-8FBD-570B4B37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3022"/>
          </a:xfrm>
        </p:spPr>
        <p:txBody>
          <a:bodyPr/>
          <a:lstStyle/>
          <a:p>
            <a:r>
              <a:rPr lang="en-US" dirty="0"/>
              <a:t>A ‘VIEW’ Review!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CE31D-8212-412F-AD97-FE4A4927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ACA76-9479-41DB-AB78-9E1F1C59B181}"/>
              </a:ext>
            </a:extLst>
          </p:cNvPr>
          <p:cNvSpPr/>
          <p:nvPr/>
        </p:nvSpPr>
        <p:spPr>
          <a:xfrm>
            <a:off x="0" y="6405282"/>
            <a:ext cx="7312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https://www.youtube.com/watch?v=WQlksohMtsY&amp;t=82s</a:t>
            </a:r>
            <a:endParaRPr lang="en-US" dirty="0"/>
          </a:p>
        </p:txBody>
      </p:sp>
      <p:pic>
        <p:nvPicPr>
          <p:cNvPr id="6" name="Online Media 5" title="What is a SQL view?">
            <a:hlinkClick r:id="" action="ppaction://media"/>
            <a:extLst>
              <a:ext uri="{FF2B5EF4-FFF2-40B4-BE49-F238E27FC236}">
                <a16:creationId xmlns:a16="http://schemas.microsoft.com/office/drawing/2014/main" id="{B34E7FAD-CAD8-4738-8BE3-6859F86EF6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63484" y="1279689"/>
            <a:ext cx="8965989" cy="50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9268" cy="1400530"/>
          </a:xfrm>
        </p:spPr>
        <p:txBody>
          <a:bodyPr/>
          <a:lstStyle/>
          <a:p>
            <a:r>
              <a:rPr lang="en-CA" dirty="0"/>
              <a:t>SQL Stored Procedures for SQL Server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27" y="1520655"/>
            <a:ext cx="7549369" cy="5139452"/>
          </a:xfr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A stored procedure is a prepared SQL code that you can save, so the code </a:t>
            </a:r>
            <a:r>
              <a:rPr lang="en-CA" sz="2400" b="1" dirty="0"/>
              <a:t>can be reused over and over </a:t>
            </a:r>
            <a:r>
              <a:rPr lang="en-CA" sz="2400" dirty="0"/>
              <a:t>again.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So if you have an SQL query that you write over and over again, save it as a stored procedure, and </a:t>
            </a:r>
            <a:r>
              <a:rPr lang="en-CA" sz="2400" b="1" dirty="0"/>
              <a:t>then just call it to execute it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You can also </a:t>
            </a:r>
            <a:r>
              <a:rPr lang="en-CA" sz="2400" b="1" dirty="0"/>
              <a:t>pass parameters </a:t>
            </a:r>
            <a:r>
              <a:rPr lang="en-CA" sz="2400" dirty="0"/>
              <a:t>to a stored procedure, so that the stored procedure can act based on the parameter value(s) that is passed.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781591" y="2010237"/>
            <a:ext cx="2791710" cy="3861921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Advantages: </a:t>
            </a:r>
          </a:p>
          <a:p>
            <a:pPr algn="ctr"/>
            <a:endParaRPr lang="en-US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1- Reduced network traffic. (Why?)</a:t>
            </a:r>
          </a:p>
          <a:p>
            <a:pPr algn="ctr"/>
            <a:endParaRPr lang="en-US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2- Code Reusability. </a:t>
            </a:r>
          </a:p>
          <a:p>
            <a:pPr algn="ctr"/>
            <a:endParaRPr lang="en-US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Stored Procedure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582461"/>
            <a:ext cx="4939090" cy="715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200" dirty="0">
                <a:solidFill>
                  <a:schemeClr val="tx2"/>
                </a:solidFill>
              </a:rPr>
              <a:t>Execute a Stored Procedure: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6540" y="1704848"/>
            <a:ext cx="5479888" cy="14773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 [Proc]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Sample_Procedure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sql_statement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6540" y="4396212"/>
            <a:ext cx="4237057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[EXECUTE]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Sample_Procedure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6540" y="5018122"/>
            <a:ext cx="5834130" cy="7469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 you can simply write the name of SP and click the Execute button.</a:t>
            </a:r>
          </a:p>
        </p:txBody>
      </p:sp>
      <p:sp>
        <p:nvSpPr>
          <p:cNvPr id="8" name="Left Brace 7"/>
          <p:cNvSpPr/>
          <p:nvPr/>
        </p:nvSpPr>
        <p:spPr>
          <a:xfrm>
            <a:off x="3515932" y="4434306"/>
            <a:ext cx="386367" cy="2211193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56540" y="5961800"/>
            <a:ext cx="6194738" cy="437882"/>
          </a:xfrm>
          <a:prstGeom prst="roundRect">
            <a:avLst/>
          </a:prstGeom>
          <a:solidFill>
            <a:schemeClr val="bg2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 you can use SSMS and execute the SP</a:t>
            </a:r>
          </a:p>
        </p:txBody>
      </p:sp>
    </p:spTree>
    <p:extLst>
      <p:ext uri="{BB962C8B-B14F-4D97-AF65-F5344CB8AC3E}">
        <p14:creationId xmlns:p14="http://schemas.microsoft.com/office/powerpoint/2010/main" val="21299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84609"/>
            <a:ext cx="8946541" cy="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 Use a SELECT query to see what is stored in </a:t>
            </a:r>
            <a:r>
              <a:rPr lang="en-US" dirty="0" err="1"/>
              <a:t>Sales.Store</a:t>
            </a:r>
            <a:r>
              <a:rPr lang="en-US" dirty="0"/>
              <a:t> table. </a:t>
            </a:r>
          </a:p>
          <a:p>
            <a:pPr marL="0" indent="0">
              <a:buNone/>
            </a:pPr>
            <a:r>
              <a:rPr lang="en-US" dirty="0"/>
              <a:t>(USE AdventureWorks2014).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2913" y="2988674"/>
            <a:ext cx="7500937" cy="923330"/>
          </a:xfrm>
          <a:prstGeom prst="rect">
            <a:avLst/>
          </a:prstGeom>
          <a:solidFill>
            <a:schemeClr val="tx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Store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111" y="24108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2- We only need to get four columns as below sorted by their name.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57850" y="1787365"/>
            <a:ext cx="6096000" cy="646331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11" y="4164173"/>
            <a:ext cx="8083552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Store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111" y="6170668"/>
            <a:ext cx="170431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Sales1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11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318" y="2229024"/>
            <a:ext cx="3934843" cy="17238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Storage place in SSMS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35" y="295729"/>
            <a:ext cx="3948805" cy="61045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46997" y="3090930"/>
            <a:ext cx="3181082" cy="7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87427" cy="1707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SP to Update all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Store </a:t>
            </a:r>
            <a:r>
              <a:rPr lang="en-US" dirty="0"/>
              <a:t>to current date.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040" y="3180472"/>
            <a:ext cx="5478816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SalesUpdatedate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Store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SalesUpdatedate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Sales1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6479" y="3179862"/>
            <a:ext cx="5649532" cy="3416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SalesUpdatedate1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Begin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92D050"/>
                </a:solidFill>
              </a:rPr>
              <a:t>SET NOCOUNT ON; --(will be explain soon)</a:t>
            </a:r>
            <a:endParaRPr 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Store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Sales1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End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 SalesUpdatedate1</a:t>
            </a:r>
          </a:p>
        </p:txBody>
      </p:sp>
    </p:spTree>
    <p:extLst>
      <p:ext uri="{BB962C8B-B14F-4D97-AF65-F5344CB8AC3E}">
        <p14:creationId xmlns:p14="http://schemas.microsoft.com/office/powerpoint/2010/main" val="34726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Stored Procedure With One Parameter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981333"/>
            <a:ext cx="8079325" cy="98649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following SQL statement creates a stored procedure that </a:t>
            </a:r>
          </a:p>
          <a:p>
            <a:pPr marL="0" indent="0">
              <a:buNone/>
            </a:pPr>
            <a:r>
              <a:rPr lang="en-CA" dirty="0"/>
              <a:t>selects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SalePersonID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= 275</a:t>
            </a:r>
            <a:r>
              <a:rPr lang="en-CA" b="1" dirty="0">
                <a:solidFill>
                  <a:srgbClr val="FFFF00"/>
                </a:solidFill>
              </a:rPr>
              <a:t>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3311" y="3048815"/>
            <a:ext cx="7860385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Sales2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SalePersonID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Store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SalePersonID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3311" y="5586788"/>
            <a:ext cx="4357352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SalePersonID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275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02310" y="3451538"/>
            <a:ext cx="4448524" cy="3734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050834" y="3659586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Parameter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06957" y="4016233"/>
            <a:ext cx="6573545" cy="15705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95482" y="4848234"/>
            <a:ext cx="1000695" cy="7385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SP Using SSMS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4" y="1362910"/>
            <a:ext cx="5265292" cy="521316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0C-4ADD-4C02-8C69-0988B8744BC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9540" y="1554984"/>
            <a:ext cx="4152099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/>
              <a:t>Object Explorer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Programmability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Stored procedure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Right Click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New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Stored procedure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30" y="2955514"/>
            <a:ext cx="3870404" cy="32487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Rounded Rectangle 6"/>
          <p:cNvSpPr/>
          <p:nvPr/>
        </p:nvSpPr>
        <p:spPr>
          <a:xfrm>
            <a:off x="10474408" y="3768373"/>
            <a:ext cx="1521781" cy="161499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You can see it better in the next slide</a:t>
            </a:r>
          </a:p>
        </p:txBody>
      </p:sp>
      <p:cxnSp>
        <p:nvCxnSpPr>
          <p:cNvPr id="9" name="Straight Arrow Connector 8"/>
          <p:cNvCxnSpPr>
            <a:stCxn id="3" idx="3"/>
            <a:endCxn id="7" idx="1"/>
          </p:cNvCxnSpPr>
          <p:nvPr/>
        </p:nvCxnSpPr>
        <p:spPr>
          <a:xfrm flipV="1">
            <a:off x="10050834" y="4575872"/>
            <a:ext cx="423574" cy="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56A5D-1333-4C93-9380-B059547460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79C7A-6CE0-4055-9C55-42570A9C3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0d9f8-4da9-4a3b-8109-43da49e9b3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509452-B458-4C4B-A0EC-AAB65DB63E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1033</TotalTime>
  <Words>930</Words>
  <Application>Microsoft Office PowerPoint</Application>
  <PresentationFormat>Widescreen</PresentationFormat>
  <Paragraphs>173</Paragraphs>
  <Slides>16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Week 12</vt:lpstr>
      <vt:lpstr>A ‘VIEW’ Review!</vt:lpstr>
      <vt:lpstr>SQL Stored Procedures for SQL Server </vt:lpstr>
      <vt:lpstr>Stored Procedure Syntax</vt:lpstr>
      <vt:lpstr>Simple SP Example</vt:lpstr>
      <vt:lpstr>Storage place in SSMS</vt:lpstr>
      <vt:lpstr>In-Class excercise</vt:lpstr>
      <vt:lpstr>Stored Procedure With One Parameter  </vt:lpstr>
      <vt:lpstr>Create SP Using SSMS</vt:lpstr>
      <vt:lpstr>PowerPoint Presentation</vt:lpstr>
      <vt:lpstr> SET NOCOUNT ON </vt:lpstr>
      <vt:lpstr>Returning more than one result set</vt:lpstr>
      <vt:lpstr>Some helpful commands</vt:lpstr>
      <vt:lpstr>Using OUTPUT parameters </vt:lpstr>
      <vt:lpstr>Assignment  (further study)</vt:lpstr>
      <vt:lpstr>Check the table existence in the database You need this for the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</dc:title>
  <dc:creator>Maziar</dc:creator>
  <cp:lastModifiedBy>Maziar Shajari</cp:lastModifiedBy>
  <cp:revision>84</cp:revision>
  <dcterms:created xsi:type="dcterms:W3CDTF">2018-11-25T16:46:08Z</dcterms:created>
  <dcterms:modified xsi:type="dcterms:W3CDTF">2021-04-07T16:29:34Z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