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F21351-D222-4D31-9AF1-EFDB3714FFD0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26D3A1F-EDFC-48D1-ADE3-C54E600ACD2B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CA" b="0" i="0" dirty="0"/>
            <a:t>DML</a:t>
          </a:r>
          <a:endParaRPr lang="en-US" dirty="0"/>
        </a:p>
      </dgm:t>
    </dgm:pt>
    <dgm:pt modelId="{CAA6AB73-F518-49BC-8577-B55B5C13F89B}" type="parTrans" cxnId="{EB2DB6F3-511C-4104-98E4-867CA522E55B}">
      <dgm:prSet/>
      <dgm:spPr/>
      <dgm:t>
        <a:bodyPr/>
        <a:lstStyle/>
        <a:p>
          <a:endParaRPr lang="en-US"/>
        </a:p>
      </dgm:t>
    </dgm:pt>
    <dgm:pt modelId="{CFAFB068-55D5-4B3F-B519-1BCD9A2C0F83}" type="sibTrans" cxnId="{EB2DB6F3-511C-4104-98E4-867CA522E55B}">
      <dgm:prSet/>
      <dgm:spPr/>
      <dgm:t>
        <a:bodyPr/>
        <a:lstStyle/>
        <a:p>
          <a:endParaRPr lang="en-US"/>
        </a:p>
      </dgm:t>
    </dgm:pt>
    <dgm:pt modelId="{A1A0AB80-8448-43AA-81BE-EA14BD00A413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CA" b="0" i="0" dirty="0"/>
            <a:t>DDL</a:t>
          </a:r>
          <a:endParaRPr lang="en-US" dirty="0"/>
        </a:p>
      </dgm:t>
    </dgm:pt>
    <dgm:pt modelId="{B3821EB2-3081-4117-8F94-80950B675685}" type="parTrans" cxnId="{4BC4B528-B313-4105-BA01-E93BB7904C55}">
      <dgm:prSet/>
      <dgm:spPr/>
      <dgm:t>
        <a:bodyPr/>
        <a:lstStyle/>
        <a:p>
          <a:endParaRPr lang="en-US"/>
        </a:p>
      </dgm:t>
    </dgm:pt>
    <dgm:pt modelId="{ACF426B5-D803-4811-846A-574220DCA6DC}" type="sibTrans" cxnId="{4BC4B528-B313-4105-BA01-E93BB7904C55}">
      <dgm:prSet/>
      <dgm:spPr/>
      <dgm:t>
        <a:bodyPr/>
        <a:lstStyle/>
        <a:p>
          <a:endParaRPr lang="en-US"/>
        </a:p>
      </dgm:t>
    </dgm:pt>
    <dgm:pt modelId="{345B3C7A-3178-4386-9C1F-6CAC05139228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CA" b="0" i="0" dirty="0"/>
            <a:t>logon</a:t>
          </a:r>
          <a:endParaRPr lang="en-US" dirty="0"/>
        </a:p>
      </dgm:t>
    </dgm:pt>
    <dgm:pt modelId="{DDC49CD6-2353-408F-9324-83D33DE8EEAA}" type="parTrans" cxnId="{22254CCA-A237-460A-8567-9AA552705131}">
      <dgm:prSet/>
      <dgm:spPr/>
      <dgm:t>
        <a:bodyPr/>
        <a:lstStyle/>
        <a:p>
          <a:endParaRPr lang="en-US"/>
        </a:p>
      </dgm:t>
    </dgm:pt>
    <dgm:pt modelId="{BD5B1400-C073-491C-B931-D54C720D8771}" type="sibTrans" cxnId="{22254CCA-A237-460A-8567-9AA552705131}">
      <dgm:prSet/>
      <dgm:spPr/>
      <dgm:t>
        <a:bodyPr/>
        <a:lstStyle/>
        <a:p>
          <a:endParaRPr lang="en-US"/>
        </a:p>
      </dgm:t>
    </dgm:pt>
    <dgm:pt modelId="{29B669B3-008D-44D9-82F1-09E2C36C4E33}" type="pres">
      <dgm:prSet presAssocID="{78F21351-D222-4D31-9AF1-EFDB3714FFD0}" presName="diagram" presStyleCnt="0">
        <dgm:presLayoutVars>
          <dgm:dir/>
          <dgm:resizeHandles val="exact"/>
        </dgm:presLayoutVars>
      </dgm:prSet>
      <dgm:spPr/>
    </dgm:pt>
    <dgm:pt modelId="{154DB452-1DEE-47D5-868A-48B56278B0BB}" type="pres">
      <dgm:prSet presAssocID="{A26D3A1F-EDFC-48D1-ADE3-C54E600ACD2B}" presName="node" presStyleLbl="node1" presStyleIdx="0" presStyleCnt="3">
        <dgm:presLayoutVars>
          <dgm:bulletEnabled val="1"/>
        </dgm:presLayoutVars>
      </dgm:prSet>
      <dgm:spPr/>
    </dgm:pt>
    <dgm:pt modelId="{0B23C999-D4EA-4B1C-B30C-814301986F31}" type="pres">
      <dgm:prSet presAssocID="{CFAFB068-55D5-4B3F-B519-1BCD9A2C0F83}" presName="sibTrans" presStyleCnt="0"/>
      <dgm:spPr/>
    </dgm:pt>
    <dgm:pt modelId="{C495346D-CFDE-42A7-AC5E-E55F31B4853F}" type="pres">
      <dgm:prSet presAssocID="{A1A0AB80-8448-43AA-81BE-EA14BD00A413}" presName="node" presStyleLbl="node1" presStyleIdx="1" presStyleCnt="3">
        <dgm:presLayoutVars>
          <dgm:bulletEnabled val="1"/>
        </dgm:presLayoutVars>
      </dgm:prSet>
      <dgm:spPr/>
    </dgm:pt>
    <dgm:pt modelId="{4B234DA5-DF76-4610-B3BE-9EE6C3A1A6AE}" type="pres">
      <dgm:prSet presAssocID="{ACF426B5-D803-4811-846A-574220DCA6DC}" presName="sibTrans" presStyleCnt="0"/>
      <dgm:spPr/>
    </dgm:pt>
    <dgm:pt modelId="{94954673-E0ED-41B0-89C1-7AD2D6E9F96A}" type="pres">
      <dgm:prSet presAssocID="{345B3C7A-3178-4386-9C1F-6CAC05139228}" presName="node" presStyleLbl="node1" presStyleIdx="2" presStyleCnt="3">
        <dgm:presLayoutVars>
          <dgm:bulletEnabled val="1"/>
        </dgm:presLayoutVars>
      </dgm:prSet>
      <dgm:spPr/>
    </dgm:pt>
  </dgm:ptLst>
  <dgm:cxnLst>
    <dgm:cxn modelId="{4BC4B528-B313-4105-BA01-E93BB7904C55}" srcId="{78F21351-D222-4D31-9AF1-EFDB3714FFD0}" destId="{A1A0AB80-8448-43AA-81BE-EA14BD00A413}" srcOrd="1" destOrd="0" parTransId="{B3821EB2-3081-4117-8F94-80950B675685}" sibTransId="{ACF426B5-D803-4811-846A-574220DCA6DC}"/>
    <dgm:cxn modelId="{C4419C36-9C55-406F-BA07-83F1BBB2A83D}" type="presOf" srcId="{A26D3A1F-EDFC-48D1-ADE3-C54E600ACD2B}" destId="{154DB452-1DEE-47D5-868A-48B56278B0BB}" srcOrd="0" destOrd="0" presId="urn:microsoft.com/office/officeart/2005/8/layout/default"/>
    <dgm:cxn modelId="{A94A436C-BFB8-43AB-91D1-9A9B03B1D134}" type="presOf" srcId="{78F21351-D222-4D31-9AF1-EFDB3714FFD0}" destId="{29B669B3-008D-44D9-82F1-09E2C36C4E33}" srcOrd="0" destOrd="0" presId="urn:microsoft.com/office/officeart/2005/8/layout/default"/>
    <dgm:cxn modelId="{3CF0E773-490D-44D0-AF22-FECC83CAD304}" type="presOf" srcId="{345B3C7A-3178-4386-9C1F-6CAC05139228}" destId="{94954673-E0ED-41B0-89C1-7AD2D6E9F96A}" srcOrd="0" destOrd="0" presId="urn:microsoft.com/office/officeart/2005/8/layout/default"/>
    <dgm:cxn modelId="{DB1A738C-C9DC-4E94-A7BA-4FF13C494710}" type="presOf" srcId="{A1A0AB80-8448-43AA-81BE-EA14BD00A413}" destId="{C495346D-CFDE-42A7-AC5E-E55F31B4853F}" srcOrd="0" destOrd="0" presId="urn:microsoft.com/office/officeart/2005/8/layout/default"/>
    <dgm:cxn modelId="{22254CCA-A237-460A-8567-9AA552705131}" srcId="{78F21351-D222-4D31-9AF1-EFDB3714FFD0}" destId="{345B3C7A-3178-4386-9C1F-6CAC05139228}" srcOrd="2" destOrd="0" parTransId="{DDC49CD6-2353-408F-9324-83D33DE8EEAA}" sibTransId="{BD5B1400-C073-491C-B931-D54C720D8771}"/>
    <dgm:cxn modelId="{EB2DB6F3-511C-4104-98E4-867CA522E55B}" srcId="{78F21351-D222-4D31-9AF1-EFDB3714FFD0}" destId="{A26D3A1F-EDFC-48D1-ADE3-C54E600ACD2B}" srcOrd="0" destOrd="0" parTransId="{CAA6AB73-F518-49BC-8577-B55B5C13F89B}" sibTransId="{CFAFB068-55D5-4B3F-B519-1BCD9A2C0F83}"/>
    <dgm:cxn modelId="{50C92186-EBD1-4EDA-9969-BD3E88D95B3A}" type="presParOf" srcId="{29B669B3-008D-44D9-82F1-09E2C36C4E33}" destId="{154DB452-1DEE-47D5-868A-48B56278B0BB}" srcOrd="0" destOrd="0" presId="urn:microsoft.com/office/officeart/2005/8/layout/default"/>
    <dgm:cxn modelId="{57D33CD5-A5E4-4A3A-AD9C-7516C21945A7}" type="presParOf" srcId="{29B669B3-008D-44D9-82F1-09E2C36C4E33}" destId="{0B23C999-D4EA-4B1C-B30C-814301986F31}" srcOrd="1" destOrd="0" presId="urn:microsoft.com/office/officeart/2005/8/layout/default"/>
    <dgm:cxn modelId="{DA65EDC4-85C8-45F1-8BD9-5F0F5E5D1422}" type="presParOf" srcId="{29B669B3-008D-44D9-82F1-09E2C36C4E33}" destId="{C495346D-CFDE-42A7-AC5E-E55F31B4853F}" srcOrd="2" destOrd="0" presId="urn:microsoft.com/office/officeart/2005/8/layout/default"/>
    <dgm:cxn modelId="{07D925E2-7E88-4B07-816D-ACA628CC8E07}" type="presParOf" srcId="{29B669B3-008D-44D9-82F1-09E2C36C4E33}" destId="{4B234DA5-DF76-4610-B3BE-9EE6C3A1A6AE}" srcOrd="3" destOrd="0" presId="urn:microsoft.com/office/officeart/2005/8/layout/default"/>
    <dgm:cxn modelId="{CB7C2B60-157E-40D7-9870-9430973CE36E}" type="presParOf" srcId="{29B669B3-008D-44D9-82F1-09E2C36C4E33}" destId="{94954673-E0ED-41B0-89C1-7AD2D6E9F96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DB452-1DEE-47D5-868A-48B56278B0BB}">
      <dsp:nvSpPr>
        <dsp:cNvPr id="0" name=""/>
        <dsp:cNvSpPr/>
      </dsp:nvSpPr>
      <dsp:spPr>
        <a:xfrm>
          <a:off x="0" y="542223"/>
          <a:ext cx="2584718" cy="15508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900" b="0" i="0" kern="1200" dirty="0"/>
            <a:t>DML</a:t>
          </a:r>
          <a:endParaRPr lang="en-US" sz="5900" kern="1200" dirty="0"/>
        </a:p>
      </dsp:txBody>
      <dsp:txXfrm>
        <a:off x="0" y="542223"/>
        <a:ext cx="2584718" cy="1550831"/>
      </dsp:txXfrm>
    </dsp:sp>
    <dsp:sp modelId="{C495346D-CFDE-42A7-AC5E-E55F31B4853F}">
      <dsp:nvSpPr>
        <dsp:cNvPr id="0" name=""/>
        <dsp:cNvSpPr/>
      </dsp:nvSpPr>
      <dsp:spPr>
        <a:xfrm>
          <a:off x="2843190" y="542223"/>
          <a:ext cx="2584718" cy="1550831"/>
        </a:xfrm>
        <a:prstGeom prst="rect">
          <a:avLst/>
        </a:prstGeom>
        <a:solidFill>
          <a:schemeClr val="accent5">
            <a:hueOff val="2404066"/>
            <a:satOff val="-4882"/>
            <a:lumOff val="313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900" b="0" i="0" kern="1200" dirty="0"/>
            <a:t>DDL</a:t>
          </a:r>
          <a:endParaRPr lang="en-US" sz="5900" kern="1200" dirty="0"/>
        </a:p>
      </dsp:txBody>
      <dsp:txXfrm>
        <a:off x="2843190" y="542223"/>
        <a:ext cx="2584718" cy="1550831"/>
      </dsp:txXfrm>
    </dsp:sp>
    <dsp:sp modelId="{94954673-E0ED-41B0-89C1-7AD2D6E9F96A}">
      <dsp:nvSpPr>
        <dsp:cNvPr id="0" name=""/>
        <dsp:cNvSpPr/>
      </dsp:nvSpPr>
      <dsp:spPr>
        <a:xfrm>
          <a:off x="5686380" y="542223"/>
          <a:ext cx="2584718" cy="1550831"/>
        </a:xfrm>
        <a:prstGeom prst="rect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900" b="0" i="0" kern="1200" dirty="0"/>
            <a:t>logon</a:t>
          </a:r>
          <a:endParaRPr lang="en-US" sz="5900" kern="1200" dirty="0"/>
        </a:p>
      </dsp:txBody>
      <dsp:txXfrm>
        <a:off x="5686380" y="542223"/>
        <a:ext cx="2584718" cy="1550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B1CD4-B933-45E5-A37F-0299A74E0307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99E14-8D00-4AEF-84F2-25CF17154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95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99E14-8D00-4AEF-84F2-25CF171544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1E86-F994-4688-B6D8-D36E1D33B2E8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4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16B8-B7D1-468E-8DEA-9A58B4CF2811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4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19E0-7840-4551-8084-D15A203CAD2E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2299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F89-349C-47C9-BF9D-DE1F43FFE051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45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D752-E295-4877-9745-6099D5D1D5D2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633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7F67A-61B8-45E8-BFCC-B33E8F581E25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5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03E9E-A44F-4FEC-A2F5-822D1AD4AB1E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0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2209-3A62-47F1-AB1E-CC97B21604ED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9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A8CB-B80E-41F6-80E4-3E0F9F323B76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3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EFB1-835D-4135-A91D-FF8E6A759AFE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3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5251-52AA-49DE-AF3A-C61129A64E94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8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05298-E040-4ABE-B441-6C0498CDE9B1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6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8269-95A3-40D5-AD68-9D99106EC560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3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EA22-5CC6-408D-B202-97635864C150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4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F4EF-7DEC-4FE7-9209-EEDB9A1FE550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5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6E18-DE98-4CEC-8965-F9EFB8134B9D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4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503EE-C25A-473F-9127-B081471D85F6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7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uUn4RBA8uw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 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4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90657"/>
            <a:ext cx="8911687" cy="779687"/>
          </a:xfrm>
        </p:spPr>
        <p:txBody>
          <a:bodyPr/>
          <a:lstStyle/>
          <a:p>
            <a:r>
              <a:rPr lang="en-US" dirty="0"/>
              <a:t>Trigger Example – In Class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29082" y="2429721"/>
            <a:ext cx="5786907" cy="42473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dbo</a:t>
            </a:r>
            <a:r>
              <a:rPr 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Customer_INSERT</a:t>
            </a:r>
            <a:r>
              <a:rPr 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dbo</a:t>
            </a:r>
            <a:r>
              <a:rPr 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[Customers]</a:t>
            </a:r>
            <a:endParaRPr lang="en-US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en-US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en-US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NOCOUNT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-- for higher performance</a:t>
            </a:r>
            <a:endParaRPr lang="en-US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INSERTED</a:t>
            </a:r>
            <a:r>
              <a:rPr lang="en-US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</a:p>
          <a:p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    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INSERTED</a:t>
            </a:r>
            <a:endParaRPr lang="en-US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CustomerLogs</a:t>
            </a:r>
            <a:endParaRPr lang="en-US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'Inserted'</a:t>
            </a:r>
            <a:r>
              <a:rPr lang="en-US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94" y="1532306"/>
            <a:ext cx="3705742" cy="11145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94" y="3026286"/>
            <a:ext cx="3705742" cy="1095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3889420" y="4121814"/>
            <a:ext cx="2704563" cy="177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764437" y="2089596"/>
            <a:ext cx="1687878" cy="79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229082" y="1227746"/>
            <a:ext cx="578690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444444"/>
                </a:solidFill>
                <a:latin typeface="Arial" panose="020B0604020202020204" pitchFamily="34" charset="0"/>
              </a:rPr>
              <a:t>The following Trigger is fetching the </a:t>
            </a:r>
            <a:r>
              <a:rPr lang="en-CA" dirty="0" err="1">
                <a:solidFill>
                  <a:srgbClr val="444444"/>
                </a:solidFill>
                <a:latin typeface="Arial" panose="020B0604020202020204" pitchFamily="34" charset="0"/>
              </a:rPr>
              <a:t>CustomerId</a:t>
            </a:r>
            <a:r>
              <a:rPr lang="en-CA" dirty="0">
                <a:solidFill>
                  <a:srgbClr val="444444"/>
                </a:solidFill>
                <a:latin typeface="Arial" panose="020B0604020202020204" pitchFamily="34" charset="0"/>
              </a:rPr>
              <a:t> of the inserted record and the fetched value is inserted in the </a:t>
            </a:r>
            <a:r>
              <a:rPr lang="en-CA" dirty="0" err="1">
                <a:solidFill>
                  <a:srgbClr val="444444"/>
                </a:solidFill>
                <a:latin typeface="Arial" panose="020B0604020202020204" pitchFamily="34" charset="0"/>
              </a:rPr>
              <a:t>CustomerLogs</a:t>
            </a:r>
            <a:r>
              <a:rPr lang="en-CA" dirty="0">
                <a:solidFill>
                  <a:srgbClr val="444444"/>
                </a:solidFill>
                <a:latin typeface="Arial" panose="020B0604020202020204" pitchFamily="34" charset="0"/>
              </a:rPr>
              <a:t> table.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6003" y="5475482"/>
            <a:ext cx="5307863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Create a new ‘Week 12 Lab’ Database.</a:t>
            </a:r>
          </a:p>
          <a:p>
            <a:r>
              <a:rPr lang="en-US" dirty="0"/>
              <a:t>Create the tables and make the insert trigger.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8ADE1-FBA5-4EA7-9379-5904E079608F}"/>
              </a:ext>
            </a:extLst>
          </p:cNvPr>
          <p:cNvSpPr txBox="1"/>
          <p:nvPr/>
        </p:nvSpPr>
        <p:spPr>
          <a:xfrm>
            <a:off x="1278324" y="4956362"/>
            <a:ext cx="370574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dirty="0"/>
              <a:t>Think about the tables’ design. </a:t>
            </a:r>
          </a:p>
        </p:txBody>
      </p:sp>
    </p:spTree>
    <p:extLst>
      <p:ext uri="{BB962C8B-B14F-4D97-AF65-F5344CB8AC3E}">
        <p14:creationId xmlns:p14="http://schemas.microsoft.com/office/powerpoint/2010/main" val="342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0046" y="147337"/>
            <a:ext cx="8911687" cy="640445"/>
          </a:xfrm>
        </p:spPr>
        <p:txBody>
          <a:bodyPr/>
          <a:lstStyle/>
          <a:p>
            <a:r>
              <a:rPr lang="en-US" dirty="0"/>
              <a:t>In-Class Lab – Part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80045" y="970344"/>
            <a:ext cx="8911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444444"/>
                </a:solidFill>
                <a:latin typeface="Arial" panose="020B0604020202020204" pitchFamily="34" charset="0"/>
              </a:rPr>
              <a:t>The following Trigger is fetching the </a:t>
            </a:r>
            <a:r>
              <a:rPr lang="en-CA" dirty="0" err="1">
                <a:solidFill>
                  <a:srgbClr val="444444"/>
                </a:solidFill>
                <a:latin typeface="Arial" panose="020B0604020202020204" pitchFamily="34" charset="0"/>
              </a:rPr>
              <a:t>CustomerId</a:t>
            </a:r>
            <a:r>
              <a:rPr lang="en-CA" dirty="0">
                <a:solidFill>
                  <a:srgbClr val="444444"/>
                </a:solidFill>
                <a:latin typeface="Arial" panose="020B0604020202020204" pitchFamily="34" charset="0"/>
              </a:rPr>
              <a:t> of the deleted record and the fetched value is inserted in the </a:t>
            </a:r>
            <a:r>
              <a:rPr lang="en-CA" dirty="0" err="1">
                <a:solidFill>
                  <a:srgbClr val="444444"/>
                </a:solidFill>
                <a:latin typeface="Arial" panose="020B0604020202020204" pitchFamily="34" charset="0"/>
              </a:rPr>
              <a:t>CustomerLogs</a:t>
            </a:r>
            <a:r>
              <a:rPr lang="en-CA" dirty="0">
                <a:solidFill>
                  <a:srgbClr val="444444"/>
                </a:solidFill>
                <a:latin typeface="Arial" panose="020B0604020202020204" pitchFamily="34" charset="0"/>
              </a:rPr>
              <a:t> table.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80045" y="1969140"/>
            <a:ext cx="6096000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dbo</a:t>
            </a:r>
            <a:r>
              <a:rPr 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Customer_DELETE</a:t>
            </a:r>
            <a:r>
              <a:rPr 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dbo</a:t>
            </a:r>
            <a:r>
              <a:rPr 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[Customers]</a:t>
            </a:r>
            <a:endParaRPr lang="en-US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en-US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en-US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NOCOUNT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DELETED</a:t>
            </a:r>
            <a:r>
              <a:rPr lang="en-US" dirty="0" err="1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</a:p>
          <a:p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    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DELETED</a:t>
            </a:r>
            <a:endParaRPr lang="en-US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CustomerLogs</a:t>
            </a:r>
            <a:endParaRPr lang="en-US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'Deleted'</a:t>
            </a:r>
            <a:r>
              <a:rPr lang="en-US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71386" y="3528812"/>
            <a:ext cx="3065263" cy="36933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Create the delete trigger.</a:t>
            </a:r>
          </a:p>
        </p:txBody>
      </p:sp>
    </p:spTree>
    <p:extLst>
      <p:ext uri="{BB962C8B-B14F-4D97-AF65-F5344CB8AC3E}">
        <p14:creationId xmlns:p14="http://schemas.microsoft.com/office/powerpoint/2010/main" val="406736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Lab – Part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872208" cy="1202028"/>
          </a:xfrm>
          <a:solidFill>
            <a:srgbClr val="F4F7EB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dirty="0"/>
              <a:t>Insert 8 Rows in the ‘customers’ table.</a:t>
            </a:r>
          </a:p>
          <a:p>
            <a:pPr marL="0" indent="0">
              <a:buNone/>
            </a:pPr>
            <a:r>
              <a:rPr lang="en-US" dirty="0"/>
              <a:t>Then delete 3 rows.</a:t>
            </a:r>
          </a:p>
          <a:p>
            <a:pPr marL="0" indent="0">
              <a:buNone/>
            </a:pPr>
            <a:r>
              <a:rPr lang="en-US" dirty="0"/>
              <a:t>The ‘</a:t>
            </a:r>
            <a:r>
              <a:rPr lang="en-US" dirty="0" err="1"/>
              <a:t>customerslog</a:t>
            </a:r>
            <a:r>
              <a:rPr lang="en-US" dirty="0"/>
              <a:t>’ table must have 11 rows.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4031088"/>
            <a:ext cx="5293437" cy="646331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Create a view to show all data in both tables.</a:t>
            </a:r>
          </a:p>
          <a:p>
            <a:r>
              <a:rPr lang="en-US" dirty="0"/>
              <a:t>Show data in the view table.</a:t>
            </a:r>
          </a:p>
        </p:txBody>
      </p:sp>
    </p:spTree>
    <p:extLst>
      <p:ext uri="{BB962C8B-B14F-4D97-AF65-F5344CB8AC3E}">
        <p14:creationId xmlns:p14="http://schemas.microsoft.com/office/powerpoint/2010/main" val="328716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86626"/>
            <a:ext cx="8666923" cy="84141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 trigger is a special type of stored procedure that automatically executes when an event occurs in the database server. </a:t>
            </a:r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58142843"/>
              </p:ext>
            </p:extLst>
          </p:nvPr>
        </p:nvGraphicFramePr>
        <p:xfrm>
          <a:off x="2589212" y="1807335"/>
          <a:ext cx="8271099" cy="2635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5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Triggers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DML triggers execute when a user tries to modify data through a data manipulation language (DML) event. </a:t>
            </a:r>
          </a:p>
          <a:p>
            <a:endParaRPr lang="en-CA" dirty="0"/>
          </a:p>
          <a:p>
            <a:r>
              <a:rPr lang="en-CA" dirty="0"/>
              <a:t>DML events are INSERT, UPDATE, or DELETE statements on a table or view. 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0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DDL triggers execute in response to a variety of data definition language (DDL) events. </a:t>
            </a:r>
          </a:p>
          <a:p>
            <a:r>
              <a:rPr lang="en-CA" dirty="0"/>
              <a:t>These events primarily correspond to Transact-SQL CREATE, ALTER, and DROP statements, and certain system stored procedures that perform DDL-like operations.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Logon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Logon triggers fire in response to the LOGON event that is raised when a user's session is being established.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1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5" name="Rectangle 4"/>
          <p:cNvSpPr/>
          <p:nvPr/>
        </p:nvSpPr>
        <p:spPr>
          <a:xfrm>
            <a:off x="778840" y="1563126"/>
            <a:ext cx="6096000" cy="28623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AdventureWorks2014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TRIGGER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reminder1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HumanResources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Department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AFTER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CA" dirty="0">
                <a:solidFill>
                  <a:srgbClr val="0000FF"/>
                </a:solidFill>
                <a:latin typeface="Consolas" panose="020B0609020204030204" pitchFamily="49" charset="0"/>
              </a:rPr>
              <a:t>Print 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'Insert or Update detected...'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CA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778840" y="4902799"/>
            <a:ext cx="6480198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HumanResources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Department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'New Department'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'Quality </a:t>
            </a:r>
            <a:r>
              <a:rPr lang="en-CA" dirty="0" err="1">
                <a:solidFill>
                  <a:srgbClr val="FF0000"/>
                </a:solidFill>
                <a:latin typeface="Consolas" panose="020B0609020204030204" pitchFamily="49" charset="0"/>
              </a:rPr>
              <a:t>Assurance'</a:t>
            </a:r>
            <a:r>
              <a:rPr lang="en-CA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CA" dirty="0">
                <a:solidFill>
                  <a:srgbClr val="808080"/>
                </a:solidFill>
                <a:latin typeface="Consolas" panose="020B0609020204030204" pitchFamily="49" charset="0"/>
              </a:rPr>
              <a:t>());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87" y="624110"/>
            <a:ext cx="3753374" cy="57443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9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Trigger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2924" y="2184893"/>
            <a:ext cx="7877599" cy="23083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3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TRIGGER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HumanResources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reminder1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HumanResources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Department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AFTER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CA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CA" sz="2400" dirty="0">
                <a:solidFill>
                  <a:srgbClr val="0000FF"/>
                </a:solidFill>
                <a:latin typeface="Consolas" panose="020B0609020204030204" pitchFamily="49" charset="0"/>
              </a:rPr>
              <a:t>Print </a:t>
            </a:r>
            <a:r>
              <a:rPr lang="en-CA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2400" dirty="0">
                <a:solidFill>
                  <a:srgbClr val="FF0000"/>
                </a:solidFill>
              </a:rPr>
              <a:t>We are changing the Text message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2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047741" y="3773510"/>
            <a:ext cx="656822" cy="149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82581" y="5267460"/>
            <a:ext cx="2730320" cy="1275008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Using AFTER is very important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0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the video</a:t>
            </a:r>
          </a:p>
        </p:txBody>
      </p:sp>
      <p:pic>
        <p:nvPicPr>
          <p:cNvPr id="4" name="auUn4RBA8uw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98772" y="1487600"/>
            <a:ext cx="8942208" cy="50299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30332" y="6517592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Minutes and 8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60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Using a server-scoped DDL trigger</a:t>
            </a:r>
            <a:br>
              <a:rPr lang="en-CA" b="1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17162" y="1583566"/>
            <a:ext cx="443894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TRIGGER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ddl_trig_database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CREATE_DATABASE 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'Database Created.'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6" name="Rectangle 5"/>
          <p:cNvSpPr/>
          <p:nvPr/>
        </p:nvSpPr>
        <p:spPr>
          <a:xfrm>
            <a:off x="6156102" y="4887472"/>
            <a:ext cx="4035381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TRIGGER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ddl_trig_database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6975" y="3928016"/>
            <a:ext cx="319825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test11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 </a:t>
            </a:r>
          </a:p>
        </p:txBody>
      </p:sp>
      <p:sp>
        <p:nvSpPr>
          <p:cNvPr id="8" name="Rectangle 7"/>
          <p:cNvSpPr/>
          <p:nvPr/>
        </p:nvSpPr>
        <p:spPr>
          <a:xfrm>
            <a:off x="8332117" y="6028794"/>
            <a:ext cx="3172495" cy="6463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test11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55229" y="2599228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the queries one by one</a:t>
            </a:r>
          </a:p>
        </p:txBody>
      </p:sp>
    </p:spTree>
    <p:extLst>
      <p:ext uri="{BB962C8B-B14F-4D97-AF65-F5344CB8AC3E}">
        <p14:creationId xmlns:p14="http://schemas.microsoft.com/office/powerpoint/2010/main" val="29687883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76FE3C323531449863BF78B071DC50" ma:contentTypeVersion="5" ma:contentTypeDescription="Create a new document." ma:contentTypeScope="" ma:versionID="5e7d5c6cf733d1dd8106922e60c73437">
  <xsd:schema xmlns:xsd="http://www.w3.org/2001/XMLSchema" xmlns:xs="http://www.w3.org/2001/XMLSchema" xmlns:p="http://schemas.microsoft.com/office/2006/metadata/properties" xmlns:ns2="a090d9f8-4da9-4a3b-8109-43da49e9b3d9" targetNamespace="http://schemas.microsoft.com/office/2006/metadata/properties" ma:root="true" ma:fieldsID="00768f1a65462b4804e6dff8e78876c4" ns2:_="">
    <xsd:import namespace="a090d9f8-4da9-4a3b-8109-43da49e9b3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0d9f8-4da9-4a3b-8109-43da49e9b3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55BC15-3084-4ACE-988C-DCA8221B8DE2}"/>
</file>

<file path=customXml/itemProps2.xml><?xml version="1.0" encoding="utf-8"?>
<ds:datastoreItem xmlns:ds="http://schemas.openxmlformats.org/officeDocument/2006/customXml" ds:itemID="{B66024B5-6CB9-496B-A248-4813E609E514}"/>
</file>

<file path=customXml/itemProps3.xml><?xml version="1.0" encoding="utf-8"?>
<ds:datastoreItem xmlns:ds="http://schemas.openxmlformats.org/officeDocument/2006/customXml" ds:itemID="{9CA39827-DC8F-49A3-B811-E4F65BA78268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338</TotalTime>
  <Words>610</Words>
  <Application>Microsoft Office PowerPoint</Application>
  <PresentationFormat>Widescreen</PresentationFormat>
  <Paragraphs>111</Paragraphs>
  <Slides>12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Consolas</vt:lpstr>
      <vt:lpstr>Times New Roman</vt:lpstr>
      <vt:lpstr>Wingdings 3</vt:lpstr>
      <vt:lpstr>Wisp</vt:lpstr>
      <vt:lpstr>Week 11</vt:lpstr>
      <vt:lpstr>Definition</vt:lpstr>
      <vt:lpstr>DML Triggers</vt:lpstr>
      <vt:lpstr>DDL Triggers</vt:lpstr>
      <vt:lpstr>Logon Triggers</vt:lpstr>
      <vt:lpstr>Example 1</vt:lpstr>
      <vt:lpstr>Alter Trigger</vt:lpstr>
      <vt:lpstr>Watch the video</vt:lpstr>
      <vt:lpstr>Using a server-scoped DDL trigger </vt:lpstr>
      <vt:lpstr>Trigger Example – In Class Lab</vt:lpstr>
      <vt:lpstr>In-Class Lab – Part II</vt:lpstr>
      <vt:lpstr>In-Class Lab – Part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</dc:title>
  <dc:creator>Maziar</dc:creator>
  <cp:lastModifiedBy>Maziar Shajari</cp:lastModifiedBy>
  <cp:revision>37</cp:revision>
  <dcterms:created xsi:type="dcterms:W3CDTF">2018-11-21T22:22:08Z</dcterms:created>
  <dcterms:modified xsi:type="dcterms:W3CDTF">2020-12-06T15:48:26Z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0x0101006776FE3C323531449863BF78B071DC50</vt:lpwstr>
  </property>
</Properties>
</file>