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81" r:id="rId15"/>
    <p:sldId id="275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A7430-1D1A-49E2-85E3-4A4549522DB1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842D3-0467-456A-B3DD-A5AD55EE3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6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842D3-0467-456A-B3DD-A5AD55EE32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60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E7272-5F8F-4EF3-87D2-E764A44B5D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81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</a:t>
            </a:r>
            <a:r>
              <a:rPr lang="en-US" baseline="0" dirty="0"/>
              <a:t> left is the products table and customers on the right, the problem is what if tom wanted to purchase other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E7272-5F8F-4EF3-87D2-E764A44B5D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60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</a:t>
            </a:r>
            <a:r>
              <a:rPr lang="en-US" baseline="0" dirty="0"/>
              <a:t> created is repeating rows, which is a bad idea in </a:t>
            </a:r>
            <a:r>
              <a:rPr lang="en-US" baseline="0" dirty="0" err="1"/>
              <a:t>db</a:t>
            </a:r>
            <a:r>
              <a:rPr lang="en-US" baseline="0" dirty="0"/>
              <a:t> design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E7272-5F8F-4EF3-87D2-E764A44B5D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30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</a:t>
            </a:r>
            <a:r>
              <a:rPr lang="en-US" baseline="0" dirty="0"/>
              <a:t> solve the problem create a go-between, a table that simply lists the customers who purchased products</a:t>
            </a:r>
          </a:p>
          <a:p>
            <a:endParaRPr lang="en-US" baseline="0" dirty="0"/>
          </a:p>
          <a:p>
            <a:r>
              <a:rPr lang="en-US" baseline="0" dirty="0"/>
              <a:t>In the example Tom (whose id is 1001) purchased 3 different types of products, Sally (1005) purchased 2 different types </a:t>
            </a:r>
            <a:r>
              <a:rPr lang="en-US" baseline="0"/>
              <a:t>of products etc.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E7272-5F8F-4EF3-87D2-E764A44B5D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69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E7272-5F8F-4EF3-87D2-E764A44B5D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5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E7272-5F8F-4EF3-87D2-E764A44B5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26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E7272-5F8F-4EF3-87D2-E764A44B5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E7272-5F8F-4EF3-87D2-E764A44B5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93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E7272-5F8F-4EF3-87D2-E764A44B5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19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E7272-5F8F-4EF3-87D2-E764A44B5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4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E7272-5F8F-4EF3-87D2-E764A44B5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99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E7272-5F8F-4EF3-87D2-E764A44B5D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46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E7272-5F8F-4EF3-87D2-E764A44B5D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3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5BB0-2077-4256-A523-3E97881F0C5B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E974-906E-4B6C-B22B-C60E0B29BA7D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F633-7889-447A-9A9A-CF163B6D7531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855E-A261-4FD5-9185-C8B101833735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6680-3883-4431-96DE-A52B75019F6C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B76E-A4DE-41F5-B987-44D559AA8F7D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FEE4-23D6-4B74-ABF0-99F7AD34CDC4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EDB1-F3CF-49ED-803B-0999B40F4E84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A9D3-2A34-43AA-BC2F-9A46F17AD67A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3E39-03A5-46B4-AC90-7173E33E777A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7D68-0ECE-49CA-A4BE-07F9B12FE395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CCE5-A42F-4683-B57C-AF1D69F9537C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28CA-7625-460D-ABDE-2E6563F21078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E415-4CF2-4602-9FC6-7D1D4F3A5B1C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4B7-E125-483F-B7AF-D331A5E4BD9B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D6D43-42B7-44DD-A15A-ECD34572F64D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7F97-4A34-466C-A3CE-D69D82B6D7CC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0A038C-819F-4E17-A14D-15FEF32F6365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nectionstrings.com/sql-server-2012-data-types-referenc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consulting.com/news1104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dbms.opengrass.net/2_Database%20Design/2.1_TermsOfReference/2.1.2_Keys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Advanced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 – Fundamentals and select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19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Foreign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724241"/>
            <a:ext cx="9813514" cy="4063999"/>
          </a:xfrm>
        </p:spPr>
        <p:txBody>
          <a:bodyPr>
            <a:normAutofit/>
          </a:bodyPr>
          <a:lstStyle/>
          <a:p>
            <a:r>
              <a:rPr lang="en-US" sz="2400" b="1" dirty="0"/>
              <a:t>A foreign key (FK) is usually a primary key from one table that appears as a field in another table, this is where the relational part comes in.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If we had a table A with a primary key X, and that table was related to table B, and B has a field containing X, then X would be a foreign key in B.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9E412-C8F2-4971-850B-A17F1A7B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0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349" y="3590712"/>
            <a:ext cx="4305301" cy="27926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Surrogate vs Natural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natural key is one that is used in life, such as your SIN &amp; ISBN</a:t>
            </a:r>
          </a:p>
          <a:p>
            <a:r>
              <a:rPr lang="en-US" dirty="0"/>
              <a:t>A surrogate key is an artificially produced value usually a system-managed, incrementing counter whose values can range from 1 to n, where n represents a table's maximum number of rows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5AE04-D9A3-49D7-B50F-67A04927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68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60489"/>
            <a:ext cx="8946541" cy="15274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is a concept that reflects real life as in an Instructor teaches several courses, a doctor has many patients, a bus transports many passengers</a:t>
            </a:r>
          </a:p>
          <a:p>
            <a:pPr marL="0" indent="0">
              <a:buNone/>
            </a:pPr>
            <a:r>
              <a:rPr lang="en-US" dirty="0"/>
              <a:t>Note that in a many-to-many relationship, a problem arises, we will deal with the solution in Appendix B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http://www.tonymarston.co.uk/php-mysql/database-design-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369" y="3282095"/>
            <a:ext cx="6343477" cy="280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8FAC8-A33B-430B-BDB4-F7CC6FBA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56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Domain, Entity &amp; Relational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domain relates to all the possible values that a field can have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house_number</a:t>
            </a:r>
            <a:r>
              <a:rPr lang="en-US" dirty="0"/>
              <a:t> field may have 1-99999 and no other numbers</a:t>
            </a:r>
          </a:p>
          <a:p>
            <a:r>
              <a:rPr lang="en-US" dirty="0"/>
              <a:t>An entity is an object in the real world</a:t>
            </a:r>
          </a:p>
          <a:p>
            <a:pPr lvl="1"/>
            <a:r>
              <a:rPr lang="en-US" dirty="0"/>
              <a:t>Usually nouns like Instructor, Course, Student</a:t>
            </a:r>
          </a:p>
          <a:p>
            <a:r>
              <a:rPr lang="en-US" dirty="0"/>
              <a:t>Relational integrity means that if a parent table has a record and the child table is deleted, the parent may be affected</a:t>
            </a:r>
          </a:p>
          <a:p>
            <a:pPr lvl="1"/>
            <a:r>
              <a:rPr lang="en-US" dirty="0"/>
              <a:t>An Instructor may teach a course, if that course is deleted, it will create a problem in the Instructor table, missing course!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A42B7-5E94-4DD1-B721-E70E85EC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99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02B5-9380-419D-88CA-A9241EC9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Data 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C5B51-CFCB-45B3-95CA-8EBBFF9D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08529"/>
            <a:ext cx="10535313" cy="10808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Management Studio allows you to back up a database. Then, if you accidentally modify or delete data, you can easily</a:t>
            </a:r>
            <a:r>
              <a:rPr lang="fa-IR" dirty="0"/>
              <a:t> </a:t>
            </a:r>
            <a:r>
              <a:rPr lang="en-US" dirty="0"/>
              <a:t>restore it.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9F0B9-5722-4A90-B9DB-41E89C22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B8E3BE4E-8AC8-401F-99EA-08858AE01B9B}"/>
              </a:ext>
            </a:extLst>
          </p:cNvPr>
          <p:cNvSpPr/>
          <p:nvPr/>
        </p:nvSpPr>
        <p:spPr>
          <a:xfrm>
            <a:off x="4607511" y="4332303"/>
            <a:ext cx="6383044" cy="1624614"/>
          </a:xfrm>
          <a:prstGeom prst="flowChartTermina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After installing the SSMS, try to find how to manage it.</a:t>
            </a:r>
          </a:p>
        </p:txBody>
      </p:sp>
    </p:spTree>
    <p:extLst>
      <p:ext uri="{BB962C8B-B14F-4D97-AF65-F5344CB8AC3E}">
        <p14:creationId xmlns:p14="http://schemas.microsoft.com/office/powerpoint/2010/main" val="4179387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A - Integrity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714772"/>
              </p:ext>
            </p:extLst>
          </p:nvPr>
        </p:nvGraphicFramePr>
        <p:xfrm>
          <a:off x="2268055" y="3570446"/>
          <a:ext cx="5008562" cy="445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3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Customer Number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First 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Last 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City_Code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John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108995"/>
              </p:ext>
            </p:extLst>
          </p:nvPr>
        </p:nvGraphicFramePr>
        <p:xfrm>
          <a:off x="9186863" y="3793331"/>
          <a:ext cx="2116138" cy="6686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City_Code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Kitchener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Waterloo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137373"/>
              </p:ext>
            </p:extLst>
          </p:nvPr>
        </p:nvGraphicFramePr>
        <p:xfrm>
          <a:off x="360609" y="2514600"/>
          <a:ext cx="4768604" cy="445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1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Order_Number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Customer_Number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Product_Number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560121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199" y="5072063"/>
            <a:ext cx="102633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John Doe who lives in Waterloo bought product number 526 and his order number was 560121</a:t>
            </a:r>
          </a:p>
        </p:txBody>
      </p:sp>
      <p:sp>
        <p:nvSpPr>
          <p:cNvPr id="3" name="Line Callout 1 2"/>
          <p:cNvSpPr/>
          <p:nvPr/>
        </p:nvSpPr>
        <p:spPr>
          <a:xfrm>
            <a:off x="3721895" y="1458753"/>
            <a:ext cx="1814513" cy="344327"/>
          </a:xfrm>
          <a:prstGeom prst="borderCallout1">
            <a:avLst>
              <a:gd name="adj1" fmla="val 97296"/>
              <a:gd name="adj2" fmla="val 51998"/>
              <a:gd name="adj3" fmla="val 291099"/>
              <a:gd name="adj4" fmla="val -67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Orders Table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6247373" y="2149683"/>
            <a:ext cx="2029290" cy="562163"/>
          </a:xfrm>
          <a:prstGeom prst="borderCallout1">
            <a:avLst>
              <a:gd name="adj1" fmla="val 98933"/>
              <a:gd name="adj2" fmla="val 49420"/>
              <a:gd name="adj3" fmla="val 250593"/>
              <a:gd name="adj4" fmla="val 55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Customers Table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10244932" y="2593557"/>
            <a:ext cx="1814513" cy="284796"/>
          </a:xfrm>
          <a:prstGeom prst="borderCallout1">
            <a:avLst>
              <a:gd name="adj1" fmla="val 109193"/>
              <a:gd name="adj2" fmla="val 45610"/>
              <a:gd name="adj3" fmla="val 409195"/>
              <a:gd name="adj4" fmla="val -4220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City Table</a:t>
            </a:r>
          </a:p>
        </p:txBody>
      </p:sp>
      <p:cxnSp>
        <p:nvCxnSpPr>
          <p:cNvPr id="10" name="Curved Connector 9"/>
          <p:cNvCxnSpPr/>
          <p:nvPr/>
        </p:nvCxnSpPr>
        <p:spPr>
          <a:xfrm rot="16200000" flipH="1">
            <a:off x="3421382" y="3068003"/>
            <a:ext cx="601027" cy="3857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>
            <a:off x="7276617" y="3964941"/>
            <a:ext cx="1910246" cy="3784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33D95C7-0199-4A11-BE34-A0DD031D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2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B – M2M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997490" y="1690688"/>
          <a:ext cx="4502978" cy="1541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ProductNo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Name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Cost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Quantity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InStock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Hammer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Nails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3400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Insulation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12.58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Two by Fours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453085" y="1690688"/>
          <a:ext cx="4900716" cy="1327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6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CustomerName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ProductNo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Quantity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OrderedOn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5/9/2016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Sally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5/2/2017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Pablo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6/12/2014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Saith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10/6/2016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3093A-9B0E-4953-86A9-5FD5C35F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437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B – M2M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997490" y="1690688"/>
          <a:ext cx="4255446" cy="17545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5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ProductNo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Name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Cost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Quantity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InStock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Hammer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Nails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3400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Insulation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12.58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Two by Fours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453086" y="1690688"/>
          <a:ext cx="4169518" cy="1327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6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6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0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CustomerNo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ProductNo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Quantity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OrderedOn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5/9/2016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Sally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5/2/2017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Pablo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6/12/2014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Saith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10/6/2016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53086" y="3117075"/>
          <a:ext cx="4694812" cy="17735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8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CustomerName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ProductNo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Quantity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OrderedOn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5/9/2016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Sally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5/2/2017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Pablo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6/12/2014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Saith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10/6/2016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5/5/2016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5/10/2016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31BA6-2231-437A-A2AA-2F6DF93D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872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B – M2M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997490" y="1690688"/>
          <a:ext cx="4255446" cy="17545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5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ProductNo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Name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Cost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Quantity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InStock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Hammer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Nails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3400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Insulation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12.58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Two by Fours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0" y="1690688"/>
          <a:ext cx="4694812" cy="17735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8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CustomerName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ProductNo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Quantity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OrderedOn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5/9/2016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Sally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5/2/2017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Pablo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6/12/2014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Saith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10/6/2016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5/5/2016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5/10/2016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38212" y="4260715"/>
          <a:ext cx="3424135" cy="1996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7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CustomerNo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ProductNo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PurchaseDate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4343400" y="3371850"/>
            <a:ext cx="1371600" cy="700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986463" y="3371850"/>
            <a:ext cx="957263" cy="700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4A01D-467E-467A-97DE-78F23D12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62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 – Miscellaneous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and understand how memory works</a:t>
            </a:r>
          </a:p>
          <a:p>
            <a:pPr lvl="1"/>
            <a:r>
              <a:rPr lang="en-US" dirty="0"/>
              <a:t>Large databases are difficult to work with so we create smaller sub-sets of them and keep them in memory for faster performance</a:t>
            </a:r>
          </a:p>
          <a:p>
            <a:r>
              <a:rPr lang="en-US" dirty="0"/>
              <a:t>Logical operators like </a:t>
            </a:r>
            <a:r>
              <a:rPr lang="en-US" b="1" dirty="0"/>
              <a:t>= &lt;&gt; &gt;=&lt;= </a:t>
            </a:r>
            <a:r>
              <a:rPr lang="en-US" dirty="0"/>
              <a:t>etc.</a:t>
            </a:r>
          </a:p>
          <a:p>
            <a:pPr lvl="1"/>
            <a:r>
              <a:rPr lang="en-US" dirty="0"/>
              <a:t>This knowledge comes in hand when you want to retrieve a particular set of records</a:t>
            </a:r>
          </a:p>
          <a:p>
            <a:r>
              <a:rPr lang="en-US" dirty="0"/>
              <a:t>The concept of wildcard characters especially </a:t>
            </a:r>
            <a:r>
              <a:rPr lang="en-US" b="1" dirty="0"/>
              <a:t>%, _</a:t>
            </a:r>
            <a:r>
              <a:rPr lang="en-US" dirty="0"/>
              <a:t> and of course the asterisk </a:t>
            </a:r>
            <a:r>
              <a:rPr lang="en-US" b="1" dirty="0"/>
              <a:t>*</a:t>
            </a:r>
          </a:p>
          <a:p>
            <a:pPr lvl="1"/>
            <a:r>
              <a:rPr lang="en-US" dirty="0"/>
              <a:t>These make life easier when trying to remember certain datum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2C615-98FF-4777-B510-BC81D0C7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0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096" y="3517932"/>
            <a:ext cx="10707617" cy="2316198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single piece of information; a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one complete set of fields; and a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collection of records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information from a database, you need a database management system (DBMS) which is a collection of programs that enables you to enter, organize, and select data in a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01595" y="1560382"/>
            <a:ext cx="8612118" cy="1815882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organized information  so that a computer program can quickly select desired pieces of data (an electronic filing system)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Databases are organized by fields, records, and files.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96" y="1531509"/>
            <a:ext cx="1911346" cy="184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3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management system (RDBMS)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534" y="2058095"/>
            <a:ext cx="7641443" cy="4219093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program or suite of programs that lets you create, update, and administer a relational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Most commercial RDBMS's use the Structured Query Language (SQL) to access the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leading RDBMS products are Oracle, IBM's DB2, MySQL and Microsoft's SQL Server.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162" y="2354308"/>
            <a:ext cx="3994838" cy="299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3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8352"/>
          </a:xfrm>
        </p:spPr>
        <p:txBody>
          <a:bodyPr/>
          <a:lstStyle/>
          <a:p>
            <a:r>
              <a:rPr lang="en-US" dirty="0"/>
              <a:t>Relational Databases in Businesses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Businesses generate so much data that it is almost impossible to store everything in flat files (the </a:t>
            </a:r>
            <a:r>
              <a:rPr lang="en-US" b="1" dirty="0"/>
              <a:t>Boeing 747 has over 1m parts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Building a RDBMS </a:t>
            </a:r>
            <a:r>
              <a:rPr lang="en-US" dirty="0"/>
              <a:t>allows companies to search and find information </a:t>
            </a:r>
            <a:r>
              <a:rPr lang="en-US" b="1" dirty="0"/>
              <a:t>quickly</a:t>
            </a:r>
            <a:r>
              <a:rPr lang="en-US" dirty="0"/>
              <a:t> and </a:t>
            </a:r>
            <a:r>
              <a:rPr lang="en-US" b="1" dirty="0"/>
              <a:t>efficiently</a:t>
            </a:r>
            <a:r>
              <a:rPr lang="en-US" dirty="0"/>
              <a:t> (customers on the phone &amp; website)</a:t>
            </a:r>
          </a:p>
          <a:p>
            <a:pPr marL="0" indent="0">
              <a:buNone/>
            </a:pPr>
            <a:r>
              <a:rPr lang="en-US" dirty="0"/>
              <a:t>With the availability of transactions, businesses can now conduct day to day operations more efficiently (buy, sell, fix, build, etc.)</a:t>
            </a:r>
          </a:p>
          <a:p>
            <a:pPr marL="0" indent="0">
              <a:buNone/>
            </a:pPr>
            <a:r>
              <a:rPr lang="en-US" dirty="0"/>
              <a:t>Large data stores and date warehouses </a:t>
            </a:r>
            <a:r>
              <a:rPr lang="en-US" b="1" dirty="0"/>
              <a:t>allow storage and retrieval of vast amounts of historical data </a:t>
            </a:r>
            <a:r>
              <a:rPr lang="en-US" dirty="0"/>
              <a:t>(legally bound)</a:t>
            </a:r>
          </a:p>
          <a:p>
            <a:pPr marL="0" indent="0">
              <a:buNone/>
            </a:pPr>
            <a:r>
              <a:rPr lang="en-US" dirty="0"/>
              <a:t>Other advantages include, </a:t>
            </a:r>
            <a:r>
              <a:rPr lang="en-US" b="1" dirty="0"/>
              <a:t>ease of use</a:t>
            </a:r>
            <a:r>
              <a:rPr lang="en-US" dirty="0"/>
              <a:t>, </a:t>
            </a:r>
            <a:r>
              <a:rPr lang="en-US" b="1" dirty="0"/>
              <a:t>flexibility</a:t>
            </a:r>
            <a:r>
              <a:rPr lang="en-US" dirty="0"/>
              <a:t>, </a:t>
            </a:r>
            <a:r>
              <a:rPr lang="en-US" b="1" dirty="0"/>
              <a:t>precision</a:t>
            </a:r>
            <a:r>
              <a:rPr lang="en-US" dirty="0"/>
              <a:t>, </a:t>
            </a:r>
            <a:r>
              <a:rPr lang="en-US" b="1" dirty="0"/>
              <a:t>security</a:t>
            </a:r>
            <a:r>
              <a:rPr lang="en-US" dirty="0"/>
              <a:t> and </a:t>
            </a:r>
            <a:r>
              <a:rPr lang="en-US" b="1" dirty="0"/>
              <a:t>performance</a:t>
            </a:r>
            <a:r>
              <a:rPr lang="en-US" dirty="0"/>
              <a:t> (millions of files on one hard-drive)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0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example: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44405" y="1535806"/>
          <a:ext cx="8539767" cy="5120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3" imgW="4814222" imgH="2780451" progId="Visio.Drawing.11">
                  <p:embed/>
                </p:oleObj>
              </mc:Choice>
              <mc:Fallback>
                <p:oleObj name="Visio" r:id="rId3" imgW="4814222" imgH="27804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05" y="1535806"/>
                        <a:ext cx="8539767" cy="51203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lowchart: Internal Storage 4"/>
          <p:cNvSpPr/>
          <p:nvPr/>
        </p:nvSpPr>
        <p:spPr>
          <a:xfrm>
            <a:off x="9238518" y="4095989"/>
            <a:ext cx="2717442" cy="2421228"/>
          </a:xfrm>
          <a:prstGeom prst="flowChartInternalStora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The information inside</a:t>
            </a:r>
          </a:p>
          <a:p>
            <a:r>
              <a:rPr lang="en-US" dirty="0"/>
              <a:t>the database is organized</a:t>
            </a:r>
          </a:p>
          <a:p>
            <a:r>
              <a:rPr lang="en-US" dirty="0"/>
              <a:t>into </a:t>
            </a:r>
            <a:r>
              <a:rPr lang="en-US" b="1" dirty="0"/>
              <a:t>tables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785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01" y="319548"/>
            <a:ext cx="9404723" cy="1400530"/>
          </a:xfrm>
        </p:spPr>
        <p:txBody>
          <a:bodyPr/>
          <a:lstStyle/>
          <a:p>
            <a:r>
              <a:rPr lang="en-US" dirty="0"/>
              <a:t>Data Types – Common 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0" y="1360787"/>
            <a:ext cx="11076393" cy="3018030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Character – this data type column can hold just about any character that is available on the keyboard, including certain foreign languages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Integer – a value that does not contain a decimal part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Fractional (decimal) – values that do have a decimal part like money values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Date types – will hold any kind of dates but will be localized according to where the application is being ran </a:t>
            </a:r>
            <a:r>
              <a:rPr lang="en-US" dirty="0" err="1"/>
              <a:t>eg</a:t>
            </a:r>
            <a:r>
              <a:rPr lang="en-US" dirty="0"/>
              <a:t> mm/</a:t>
            </a:r>
            <a:r>
              <a:rPr lang="en-US" dirty="0" err="1"/>
              <a:t>dd</a:t>
            </a:r>
            <a:r>
              <a:rPr lang="en-US" dirty="0"/>
              <a:t>/</a:t>
            </a:r>
            <a:r>
              <a:rPr lang="en-US" dirty="0" err="1"/>
              <a:t>yy</a:t>
            </a:r>
            <a:r>
              <a:rPr lang="en-US" dirty="0"/>
              <a:t> versus </a:t>
            </a:r>
            <a:r>
              <a:rPr lang="en-US" dirty="0" err="1"/>
              <a:t>dd</a:t>
            </a:r>
            <a:r>
              <a:rPr lang="en-US" dirty="0"/>
              <a:t>/mm/</a:t>
            </a:r>
            <a:r>
              <a:rPr lang="en-US" dirty="0" err="1"/>
              <a:t>yy</a:t>
            </a: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Booleans – simplest of all types can be a yes or no, 1 or 0, on of off</a:t>
            </a:r>
          </a:p>
        </p:txBody>
      </p:sp>
      <p:sp>
        <p:nvSpPr>
          <p:cNvPr id="5" name="Rectangle 4"/>
          <p:cNvSpPr/>
          <p:nvPr/>
        </p:nvSpPr>
        <p:spPr>
          <a:xfrm>
            <a:off x="1104293" y="6407589"/>
            <a:ext cx="76057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http://www.connectionstrings.com/sql-server-2012-data-types-reference/</a:t>
            </a:r>
          </a:p>
        </p:txBody>
      </p:sp>
      <p:sp>
        <p:nvSpPr>
          <p:cNvPr id="4" name="Rounded Rectangle 3">
            <a:hlinkClick r:id="rId3"/>
          </p:cNvPr>
          <p:cNvSpPr/>
          <p:nvPr/>
        </p:nvSpPr>
        <p:spPr>
          <a:xfrm>
            <a:off x="1104293" y="4649273"/>
            <a:ext cx="3686648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me to show you a complete list of SQL data types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D8C1C-50BB-4064-B0B0-CC649609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9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</a:t>
            </a:r>
            <a:r>
              <a:rPr lang="en-US" i="1" dirty="0"/>
              <a:t>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1854"/>
            <a:ext cx="8953870" cy="2910450"/>
          </a:xfrm>
        </p:spPr>
        <p:txBody>
          <a:bodyPr>
            <a:normAutofit/>
          </a:bodyPr>
          <a:lstStyle/>
          <a:p>
            <a:r>
              <a:rPr lang="en-US" dirty="0"/>
              <a:t>It is possible for a value to be missing from a record, a situation known as null</a:t>
            </a:r>
          </a:p>
          <a:p>
            <a:r>
              <a:rPr lang="en-US" dirty="0"/>
              <a:t>Null is not zero</a:t>
            </a:r>
          </a:p>
          <a:p>
            <a:r>
              <a:rPr lang="en-US" dirty="0"/>
              <a:t>Null is not an empty string</a:t>
            </a:r>
          </a:p>
          <a:p>
            <a:r>
              <a:rPr lang="en-US" dirty="0"/>
              <a:t>Null is not a value at all</a:t>
            </a:r>
          </a:p>
          <a:p>
            <a:r>
              <a:rPr lang="en-US" dirty="0"/>
              <a:t>One null value does not equal any other null value</a:t>
            </a:r>
          </a:p>
          <a:p>
            <a:r>
              <a:rPr lang="en-US" u="sng" dirty="0"/>
              <a:t>Null simply means that a value is not known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281106"/>
              </p:ext>
            </p:extLst>
          </p:nvPr>
        </p:nvGraphicFramePr>
        <p:xfrm>
          <a:off x="951584" y="4453952"/>
          <a:ext cx="6028765" cy="15991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7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6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9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8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Cost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Quantity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InStock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OrderBy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Hammer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4.99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Yes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10/10/2016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Nails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3400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10/12/2017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Insulation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12.58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1500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3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Two by Fours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Yes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5/8/2016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ounded Rectangle 5">
            <a:hlinkClick r:id="rId3"/>
          </p:cNvPr>
          <p:cNvSpPr/>
          <p:nvPr/>
        </p:nvSpPr>
        <p:spPr>
          <a:xfrm>
            <a:off x="8384146" y="4595620"/>
            <a:ext cx="2537139" cy="116338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me to show you more information about NULL values.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9566E-88F7-4743-BDF1-E485FF39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25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700" y="1421887"/>
            <a:ext cx="11758410" cy="2055409"/>
          </a:xfrm>
        </p:spPr>
        <p:txBody>
          <a:bodyPr>
            <a:normAutofit/>
          </a:bodyPr>
          <a:lstStyle/>
          <a:p>
            <a:r>
              <a:rPr lang="en-US" dirty="0"/>
              <a:t>Each table must have the ability to identify each record in that table</a:t>
            </a:r>
          </a:p>
          <a:p>
            <a:r>
              <a:rPr lang="en-US" dirty="0"/>
              <a:t>Usually a Primary Key (PK) will work well</a:t>
            </a:r>
          </a:p>
          <a:p>
            <a:r>
              <a:rPr lang="en-US" dirty="0"/>
              <a:t>A candidate key is a single field or </a:t>
            </a:r>
            <a:br>
              <a:rPr lang="en-US" dirty="0"/>
            </a:br>
            <a:r>
              <a:rPr lang="en-US" dirty="0"/>
              <a:t>combination of fields that uniquely </a:t>
            </a:r>
            <a:br>
              <a:rPr lang="en-US" dirty="0"/>
            </a:br>
            <a:r>
              <a:rPr lang="en-US" dirty="0"/>
              <a:t>identifies each record in the table</a:t>
            </a:r>
          </a:p>
        </p:txBody>
      </p:sp>
      <p:pic>
        <p:nvPicPr>
          <p:cNvPr id="2052" name="Picture 4" descr="Candidate K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641" y="2151577"/>
            <a:ext cx="5659438" cy="285749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36561" y="6176963"/>
            <a:ext cx="9264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http://rdbms.opengrass.net/2_Database%20Design/2.1_TermsOfReference/2.1.2_Keys.html</a:t>
            </a:r>
          </a:p>
        </p:txBody>
      </p:sp>
      <p:sp>
        <p:nvSpPr>
          <p:cNvPr id="5" name="Rectangle 4"/>
          <p:cNvSpPr/>
          <p:nvPr/>
        </p:nvSpPr>
        <p:spPr>
          <a:xfrm>
            <a:off x="244700" y="347729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It must contain unique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It must not contain null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It contains the minimum number of fields to ensure uniqueness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It must uniquely identify each record in the table</a:t>
            </a:r>
          </a:p>
        </p:txBody>
      </p:sp>
      <p:sp>
        <p:nvSpPr>
          <p:cNvPr id="6" name="Rounded Rectangle 5">
            <a:hlinkClick r:id="rId4"/>
          </p:cNvPr>
          <p:cNvSpPr/>
          <p:nvPr/>
        </p:nvSpPr>
        <p:spPr>
          <a:xfrm>
            <a:off x="969336" y="5392809"/>
            <a:ext cx="1679566" cy="53796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please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EDE35-C288-4FA7-829F-964738F2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2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Keys -&gt; Primary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576400"/>
            <a:ext cx="10561238" cy="209407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primary key is a candidate key that will identify each record individually</a:t>
            </a:r>
          </a:p>
          <a:p>
            <a:pPr algn="just"/>
            <a:r>
              <a:rPr lang="en-US" dirty="0"/>
              <a:t>The PK must contain unique values, must never be null and uniquely identify each record in the table </a:t>
            </a:r>
          </a:p>
          <a:p>
            <a:pPr algn="just"/>
            <a:r>
              <a:rPr lang="en-US" dirty="0"/>
              <a:t>Primary keys are </a:t>
            </a:r>
            <a:r>
              <a:rPr lang="en-US" b="1" dirty="0"/>
              <a:t>mandatory</a:t>
            </a:r>
            <a:r>
              <a:rPr lang="en-US" dirty="0"/>
              <a:t> for every table. Always choose a single simple key over a composite key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088993"/>
              </p:ext>
            </p:extLst>
          </p:nvPr>
        </p:nvGraphicFramePr>
        <p:xfrm>
          <a:off x="1192825" y="3974823"/>
          <a:ext cx="5632978" cy="138278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46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61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6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17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0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PartNumber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Cost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Quantity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InStock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effectLst/>
                        </a:rPr>
                        <a:t>OrderBy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10025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Hammer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4.99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Yes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10/10/2016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0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10034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Nails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0.25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3400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No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10/12/2017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0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Insulation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12.58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1500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No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5/6/2015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20057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Two by Fours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3.55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50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Yes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5/8/2016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861679" y="4343050"/>
            <a:ext cx="3215425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/>
              <a:t>Can you create a table without a primary key?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385B0-8BFF-43B1-8D2D-94723283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540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76FE3C323531449863BF78B071DC50" ma:contentTypeVersion="2" ma:contentTypeDescription="Create a new document." ma:contentTypeScope="" ma:versionID="03228003a9105e7df017a44f8d8009da">
  <xsd:schema xmlns:xsd="http://www.w3.org/2001/XMLSchema" xmlns:xs="http://www.w3.org/2001/XMLSchema" xmlns:p="http://schemas.microsoft.com/office/2006/metadata/properties" xmlns:ns2="a090d9f8-4da9-4a3b-8109-43da49e9b3d9" targetNamespace="http://schemas.microsoft.com/office/2006/metadata/properties" ma:root="true" ma:fieldsID="18fb4038381d021bc18aac58a106ee7d" ns2:_="">
    <xsd:import namespace="a090d9f8-4da9-4a3b-8109-43da49e9b3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90d9f8-4da9-4a3b-8109-43da49e9b3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E23828-D0B7-4E0D-9030-477AF6207534}"/>
</file>

<file path=customXml/itemProps2.xml><?xml version="1.0" encoding="utf-8"?>
<ds:datastoreItem xmlns:ds="http://schemas.openxmlformats.org/officeDocument/2006/customXml" ds:itemID="{EF2277AC-EFE6-491A-88BB-7150127F3D71}"/>
</file>

<file path=customXml/itemProps3.xml><?xml version="1.0" encoding="utf-8"?>
<ds:datastoreItem xmlns:ds="http://schemas.openxmlformats.org/officeDocument/2006/customXml" ds:itemID="{5AEE8706-91B0-472F-85AF-E095C7FD860F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1043</TotalTime>
  <Words>1495</Words>
  <Application>Microsoft Office PowerPoint</Application>
  <PresentationFormat>Widescreen</PresentationFormat>
  <Paragraphs>388</Paragraphs>
  <Slides>19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Times New Roman</vt:lpstr>
      <vt:lpstr>Wingdings 3</vt:lpstr>
      <vt:lpstr>Ion</vt:lpstr>
      <vt:lpstr>Visio</vt:lpstr>
      <vt:lpstr>Advanced Database</vt:lpstr>
      <vt:lpstr>Database Definition</vt:lpstr>
      <vt:lpstr>Relational database management system (RDBMS) </vt:lpstr>
      <vt:lpstr>Relational Databases in Businesses</vt:lpstr>
      <vt:lpstr>Table example:</vt:lpstr>
      <vt:lpstr>Data Types – Common Ones</vt:lpstr>
      <vt:lpstr>The Problem with Null</vt:lpstr>
      <vt:lpstr>Candidate Keys</vt:lpstr>
      <vt:lpstr>Candidate Keys -&gt; Primary Keys</vt:lpstr>
      <vt:lpstr>Foreign Keys</vt:lpstr>
      <vt:lpstr>Surrogate vs Natural Keys</vt:lpstr>
      <vt:lpstr>Cardinality</vt:lpstr>
      <vt:lpstr>Domain, Entity &amp; Relational Integrity</vt:lpstr>
      <vt:lpstr>Automatic Data Backup</vt:lpstr>
      <vt:lpstr>Appendix A - Integrity</vt:lpstr>
      <vt:lpstr>Appendix B – M2M</vt:lpstr>
      <vt:lpstr>Appendix B – M2M</vt:lpstr>
      <vt:lpstr>Appendix B – M2M</vt:lpstr>
      <vt:lpstr>Appendix  – Miscellaneous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Maziar</dc:creator>
  <cp:lastModifiedBy>Maziar Shajari</cp:lastModifiedBy>
  <cp:revision>37</cp:revision>
  <dcterms:created xsi:type="dcterms:W3CDTF">2018-09-03T14:13:02Z</dcterms:created>
  <dcterms:modified xsi:type="dcterms:W3CDTF">2021-01-27T13:48:34Z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0x0101006776FE3C323531449863BF78B071DC50</vt:lpwstr>
  </property>
</Properties>
</file>