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F360-E214-4609-9B5C-B9EA5CB50AF1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EFEAC-2236-43B4-9C39-534F2CE5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http://www.dofactory.com/sql/order-by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47C1D-6073-4AE8-8750-99B16B504091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69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http://www.dofactory.com/sql/order-by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1211AE-C63D-4FF2-AC87-CA5FDD8C98F9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http://www.dofactory.com/sql/where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54EC42-1684-4E68-B8BE-6B8CDDAEE44B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38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dirty="0">
                <a:latin typeface="Arial" panose="020B0604020202020204" pitchFamily="34" charset="0"/>
              </a:rPr>
              <a:t>Don't have to worry about == or ===</a:t>
            </a:r>
          </a:p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B9B10E-B1F8-4531-A31C-62362072502C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36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Arial" panose="020B0604020202020204" pitchFamily="34" charset="0"/>
              </a:rPr>
              <a:t>So if tom has a balance of 149 and john has a balance of 133, then john will be listed before tom</a:t>
            </a:r>
          </a:p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406763-211A-4731-B544-A611AD988226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12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dirty="0">
                <a:latin typeface="Arial" panose="020B0604020202020204" pitchFamily="34" charset="0"/>
              </a:rPr>
              <a:t>Could be written as </a:t>
            </a:r>
            <a:r>
              <a:rPr lang="en-US" altLang="en-US" dirty="0">
                <a:latin typeface="Times New Roman" panose="02020603050405020304" pitchFamily="18" charset="0"/>
              </a:rPr>
              <a:t>WHERE </a:t>
            </a:r>
            <a:r>
              <a:rPr lang="en-US" altLang="en-US" dirty="0" err="1">
                <a:latin typeface="Times New Roman" panose="02020603050405020304" pitchFamily="18" charset="0"/>
              </a:rPr>
              <a:t>academicStatus</a:t>
            </a:r>
            <a:r>
              <a:rPr lang="en-US" altLang="en-US" dirty="0">
                <a:latin typeface="Times New Roman" panose="02020603050405020304" pitchFamily="18" charset="0"/>
              </a:rPr>
              <a:t> != 'N'</a:t>
            </a:r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5B1C9-4FB7-45AE-9923-E28382E7A875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9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EFEAC-2236-43B4-9C39-534F2CE52E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D178A5-F06A-4109-9572-A86182003DEE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A82A-6E07-4C6F-BB9F-68E5E7004E79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24B6-9162-4D7C-87E2-5B896143A641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CB1D-22A1-4965-8C49-154B0033EE61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9B14-D8A1-460C-BAC6-08382C98CC1F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F39E-EE28-4E36-9217-93432C3A7696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BA0-3386-42A5-A1C0-4D3FA5DA3B0A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452A55-989D-4824-904B-2C432B59521E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3D3606-2F5F-4906-A3D1-99E71040BB0B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DE6D-6712-42F2-B569-80D06E6DCB9F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F84-2CDC-4E1D-A3FE-0C6BE8C46E3F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DA4C-1876-4CBA-8B1B-B3FC844B98CD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3394-42F1-4880-ABFB-46E33E1DC63B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45D9-723F-4D89-92C2-32831769EA76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79CE-EE01-436B-9A23-F4EB51CF03B7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013F-3A79-4F8B-8B1A-8C6F6697D1BD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0099-AF32-44C6-AF1D-75DE8CE2603E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96330D-78F9-456E-A1E9-8671181BEE0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AE7CA6A-30E0-4F64-8BAB-CE391927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sql/ssms/tutorials/ssms-configuration?view=sql-server-201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-1XQHAgDs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743LNuPEhE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Advanced Database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COMP3002 - Week 2 – part 2</a:t>
            </a:r>
          </a:p>
          <a:p>
            <a:r>
              <a:rPr lang="en-US" dirty="0"/>
              <a:t>Select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C781F-2CC4-43FA-AFE2-FD5827E472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Column Aliases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 is optional and can be omitted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</a:t>
            </a:r>
            <a:r>
              <a:rPr lang="en-US" altLang="en-US" i="1">
                <a:latin typeface="Times New Roman" panose="02020603050405020304" pitchFamily="18" charset="0"/>
              </a:rPr>
              <a:t>column1 alias, column2 [, ...]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</a:t>
            </a:r>
            <a:r>
              <a:rPr lang="en-US" altLang="en-US" i="1">
                <a:latin typeface="Times New Roman" panose="02020603050405020304" pitchFamily="18" charset="0"/>
              </a:rPr>
              <a:t>table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-- 5.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lastName surname, provinceCode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</a:p>
        </p:txBody>
      </p:sp>
    </p:spTree>
    <p:extLst>
      <p:ext uri="{BB962C8B-B14F-4D97-AF65-F5344CB8AC3E}">
        <p14:creationId xmlns:p14="http://schemas.microsoft.com/office/powerpoint/2010/main" val="9835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C9D9E-2816-4545-8267-21E0AB39F5F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a calculated column with an expression: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i="1" dirty="0">
                <a:latin typeface="Times New Roman" panose="02020603050405020304" pitchFamily="18" charset="0"/>
              </a:rPr>
              <a:t>column1, expression [, ...]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</a:t>
            </a:r>
            <a:r>
              <a:rPr lang="en-US" altLang="en-US" i="1" dirty="0">
                <a:latin typeface="Times New Roman" panose="02020603050405020304" pitchFamily="18" charset="0"/>
              </a:rPr>
              <a:t>table</a:t>
            </a:r>
          </a:p>
          <a:p>
            <a:pPr eaLnBrk="1" hangingPunct="1"/>
            <a:r>
              <a:rPr lang="en-US" altLang="en-US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-- 6.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amount, amount * 10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Payment</a:t>
            </a:r>
          </a:p>
        </p:txBody>
      </p:sp>
    </p:spTree>
    <p:extLst>
      <p:ext uri="{BB962C8B-B14F-4D97-AF65-F5344CB8AC3E}">
        <p14:creationId xmlns:p14="http://schemas.microsoft.com/office/powerpoint/2010/main" val="42171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71634-0EE5-45AE-98F8-9B0C19914A5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AS to give the calculated column a meaningful name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</a:t>
            </a:r>
            <a:r>
              <a:rPr lang="en-US" altLang="en-US" i="1">
                <a:latin typeface="Times New Roman" panose="02020603050405020304" pitchFamily="18" charset="0"/>
              </a:rPr>
              <a:t>column1, expression AS alias [, ...]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</a:t>
            </a:r>
            <a:r>
              <a:rPr lang="en-US" altLang="en-US" i="1">
                <a:latin typeface="Times New Roman" panose="02020603050405020304" pitchFamily="18" charset="0"/>
              </a:rPr>
              <a:t>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-- 7.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amount,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  amount * 10 As “Increased payment”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Payment</a:t>
            </a:r>
          </a:p>
        </p:txBody>
      </p:sp>
    </p:spTree>
    <p:extLst>
      <p:ext uri="{BB962C8B-B14F-4D97-AF65-F5344CB8AC3E}">
        <p14:creationId xmlns:p14="http://schemas.microsoft.com/office/powerpoint/2010/main" val="89075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5499E-6437-466F-A231-F3C9EE1D1C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DISTINCT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 rows with redundant values from the result set: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DISTINCT </a:t>
            </a:r>
            <a:r>
              <a:rPr lang="en-US" altLang="en-US" i="1">
                <a:latin typeface="Times New Roman" panose="02020603050405020304" pitchFamily="18" charset="0"/>
              </a:rPr>
              <a:t>column1, column2 [, ...]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</a:t>
            </a:r>
            <a:r>
              <a:rPr lang="en-US" altLang="en-US" i="1">
                <a:latin typeface="Times New Roman" panose="02020603050405020304" pitchFamily="18" charset="0"/>
              </a:rPr>
              <a:t>table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-- 8.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DISTINCT provinceCode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0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40A0B-0010-4F87-BFFC-BD002F5813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one column in ascending order: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...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</a:t>
            </a:r>
            <a:r>
              <a:rPr lang="en-US" altLang="en-US" i="1">
                <a:latin typeface="Times New Roman" panose="02020603050405020304" pitchFamily="18" charset="0"/>
              </a:rPr>
              <a:t>column</a:t>
            </a:r>
            <a:r>
              <a:rPr lang="en-US" altLang="en-US">
                <a:latin typeface="Times New Roman" panose="02020603050405020304" pitchFamily="18" charset="0"/>
              </a:rPr>
              <a:t> ASC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-- 9.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lastName, firstName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lastName ASC</a:t>
            </a:r>
          </a:p>
        </p:txBody>
      </p:sp>
    </p:spTree>
    <p:extLst>
      <p:ext uri="{BB962C8B-B14F-4D97-AF65-F5344CB8AC3E}">
        <p14:creationId xmlns:p14="http://schemas.microsoft.com/office/powerpoint/2010/main" val="35263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7BD7C-07CA-427F-8C3C-DBF21C5699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ASC is the default and therefore is optional (and seldom used in practice)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...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</a:t>
            </a:r>
            <a:r>
              <a:rPr lang="en-US" altLang="en-US" i="1">
                <a:latin typeface="Times New Roman" panose="02020603050405020304" pitchFamily="18" charset="0"/>
              </a:rPr>
              <a:t>column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-- 10.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lastName, firstName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lastName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25BB3-C566-456A-9E3E-16863D4A3E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one column in descending order: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...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</a:t>
            </a:r>
            <a:r>
              <a:rPr lang="en-US" altLang="en-US" i="1">
                <a:latin typeface="Times New Roman" panose="02020603050405020304" pitchFamily="18" charset="0"/>
              </a:rPr>
              <a:t>column</a:t>
            </a:r>
            <a:r>
              <a:rPr lang="en-US" altLang="en-US">
                <a:latin typeface="Times New Roman" panose="02020603050405020304" pitchFamily="18" charset="0"/>
              </a:rPr>
              <a:t> DESC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-- 11.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lastName, firstName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lastName DESC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4EC1D-3EBC-4D4B-9D2A-538CF20465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 column2 </a:t>
            </a:r>
            <a:r>
              <a:rPr lang="en-US" altLang="en-US" i="1"/>
              <a:t>within</a:t>
            </a:r>
            <a:r>
              <a:rPr lang="en-US" altLang="en-US"/>
              <a:t> column1: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...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</a:t>
            </a:r>
            <a:r>
              <a:rPr lang="en-US" altLang="en-US" i="1">
                <a:latin typeface="Times New Roman" panose="02020603050405020304" pitchFamily="18" charset="0"/>
              </a:rPr>
              <a:t>column1, column2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-- 12.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lastName, firstName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lastName, firstName</a:t>
            </a:r>
          </a:p>
        </p:txBody>
      </p:sp>
    </p:spTree>
    <p:extLst>
      <p:ext uri="{BB962C8B-B14F-4D97-AF65-F5344CB8AC3E}">
        <p14:creationId xmlns:p14="http://schemas.microsoft.com/office/powerpoint/2010/main" val="42037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8454C1-738E-41F3-B0E4-0CC5BD7F54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BY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Order by column2 </a:t>
            </a:r>
            <a:r>
              <a:rPr lang="en-US" altLang="en-US" i="1"/>
              <a:t>within</a:t>
            </a:r>
            <a:r>
              <a:rPr lang="en-US" altLang="en-US"/>
              <a:t> column1 descending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...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</a:t>
            </a:r>
            <a:r>
              <a:rPr lang="en-US" altLang="en-US" i="1">
                <a:latin typeface="Times New Roman" panose="02020603050405020304" pitchFamily="18" charset="0"/>
              </a:rPr>
              <a:t>column1 </a:t>
            </a:r>
            <a:r>
              <a:rPr lang="en-US" altLang="en-US">
                <a:latin typeface="Times New Roman" panose="02020603050405020304" pitchFamily="18" charset="0"/>
              </a:rPr>
              <a:t>DESC</a:t>
            </a:r>
            <a:r>
              <a:rPr lang="en-US" altLang="en-US" i="1">
                <a:latin typeface="Times New Roman" panose="02020603050405020304" pitchFamily="18" charset="0"/>
              </a:rPr>
              <a:t>, column2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US" altLang="en-US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-- 13.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lastName AS surname, firstName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person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ORDER BY lastName DESC, firstName</a:t>
            </a:r>
          </a:p>
        </p:txBody>
      </p:sp>
    </p:spTree>
    <p:extLst>
      <p:ext uri="{BB962C8B-B14F-4D97-AF65-F5344CB8AC3E}">
        <p14:creationId xmlns:p14="http://schemas.microsoft.com/office/powerpoint/2010/main" val="110382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351BA2B-E4C0-43B6-830C-EA136C487B50}" type="slidenum">
              <a:rPr lang="en-US" alt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462585" y="656775"/>
            <a:ext cx="57047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bg1"/>
                </a:solidFill>
              </a:rPr>
              <a:t>ORDER BY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462585" y="2332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/>
              <a:t>Order by column2 </a:t>
            </a:r>
            <a:r>
              <a:rPr lang="en-US" altLang="en-US" i="1" dirty="0"/>
              <a:t>within</a:t>
            </a:r>
            <a:r>
              <a:rPr lang="en-US" altLang="en-US" dirty="0"/>
              <a:t> column1 descending using an aliased column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...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ORDER BY </a:t>
            </a:r>
            <a:r>
              <a:rPr lang="en-US" altLang="en-US" i="1" dirty="0">
                <a:latin typeface="Times New Roman" panose="02020603050405020304" pitchFamily="18" charset="0"/>
              </a:rPr>
              <a:t>column1 </a:t>
            </a:r>
            <a:r>
              <a:rPr lang="en-US" altLang="en-US" dirty="0">
                <a:latin typeface="Times New Roman" panose="02020603050405020304" pitchFamily="18" charset="0"/>
              </a:rPr>
              <a:t>DESC</a:t>
            </a:r>
            <a:r>
              <a:rPr lang="en-US" altLang="en-US" i="1" dirty="0">
                <a:latin typeface="Times New Roman" panose="02020603050405020304" pitchFamily="18" charset="0"/>
              </a:rPr>
              <a:t>, column2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-- 13.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dirty="0" err="1">
                <a:latin typeface="Times New Roman" panose="02020603050405020304" pitchFamily="18" charset="0"/>
              </a:rPr>
              <a:t>lastName</a:t>
            </a:r>
            <a:r>
              <a:rPr lang="en-US" altLang="en-US" dirty="0">
                <a:latin typeface="Times New Roman" panose="02020603050405020304" pitchFamily="18" charset="0"/>
              </a:rPr>
              <a:t> AS surname, </a:t>
            </a:r>
            <a:r>
              <a:rPr lang="en-US" altLang="en-US" dirty="0" err="1">
                <a:latin typeface="Times New Roman" panose="02020603050405020304" pitchFamily="18" charset="0"/>
              </a:rPr>
              <a:t>firstName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person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ORDER BY surname DESC, </a:t>
            </a:r>
            <a:r>
              <a:rPr lang="en-US" altLang="en-US" dirty="0" err="1">
                <a:latin typeface="Times New Roman" panose="02020603050405020304" pitchFamily="18" charset="0"/>
              </a:rPr>
              <a:t>firstName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Tutorial: SQL Server Management Studio components and configuration</a:t>
            </a:r>
          </a:p>
        </p:txBody>
      </p:sp>
      <p:sp>
        <p:nvSpPr>
          <p:cNvPr id="4" name="Right Arrow 3">
            <a:hlinkClick r:id="rId2"/>
          </p:cNvPr>
          <p:cNvSpPr/>
          <p:nvPr/>
        </p:nvSpPr>
        <p:spPr>
          <a:xfrm>
            <a:off x="0" y="3070746"/>
            <a:ext cx="2524836" cy="1883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Visit the official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08" y="2428562"/>
            <a:ext cx="9372564" cy="4299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video </a:t>
            </a:r>
          </a:p>
        </p:txBody>
      </p:sp>
      <p:pic>
        <p:nvPicPr>
          <p:cNvPr id="4" name="2-1XQHAgDs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6023" y="1680632"/>
            <a:ext cx="9190049" cy="51694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A26CBF-AE5E-40AE-9CFF-AD5777BC8E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Clause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…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WHERE </a:t>
            </a:r>
            <a:r>
              <a:rPr lang="en-US" altLang="en-US" i="1">
                <a:latin typeface="Times New Roman" panose="02020603050405020304" pitchFamily="18" charset="0"/>
              </a:rPr>
              <a:t>condition</a:t>
            </a:r>
          </a:p>
          <a:p>
            <a:pPr eaLnBrk="1" hangingPunct="1"/>
            <a:r>
              <a:rPr lang="en-US" altLang="en-US" i="1"/>
              <a:t>condition</a:t>
            </a:r>
            <a:r>
              <a:rPr lang="en-US" altLang="en-US"/>
              <a:t> is in the form: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column relationalOperator value</a:t>
            </a:r>
          </a:p>
          <a:p>
            <a:pPr eaLnBrk="1" hangingPunct="1">
              <a:buFontTx/>
              <a:buNone/>
            </a:pPr>
            <a:endParaRPr lang="en-US" altLang="en-US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6FFAB-3814-4D12-A28E-F40945117D5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5480" y="2664726"/>
            <a:ext cx="2362200" cy="4525963"/>
          </a:xfrm>
        </p:spPr>
        <p:txBody>
          <a:bodyPr/>
          <a:lstStyle/>
          <a:p>
            <a:pPr algn="r" eaLnBrk="1" hangingPunct="1">
              <a:buFontTx/>
              <a:buNone/>
            </a:pPr>
            <a:r>
              <a:rPr lang="en-US" altLang="en-US" b="1" dirty="0"/>
              <a:t>&lt;</a:t>
            </a:r>
          </a:p>
          <a:p>
            <a:pPr algn="r" eaLnBrk="1" hangingPunct="1">
              <a:buFontTx/>
              <a:buNone/>
            </a:pPr>
            <a:r>
              <a:rPr lang="en-US" altLang="en-US" b="1" dirty="0"/>
              <a:t>&gt;</a:t>
            </a:r>
          </a:p>
          <a:p>
            <a:pPr algn="r" eaLnBrk="1" hangingPunct="1">
              <a:buFontTx/>
              <a:buNone/>
            </a:pPr>
            <a:r>
              <a:rPr lang="en-US" altLang="en-US" b="1" dirty="0"/>
              <a:t>&lt;=</a:t>
            </a:r>
          </a:p>
          <a:p>
            <a:pPr algn="r" eaLnBrk="1" hangingPunct="1">
              <a:buFontTx/>
              <a:buNone/>
            </a:pPr>
            <a:r>
              <a:rPr lang="en-US" altLang="en-US" b="1" dirty="0"/>
              <a:t>&gt;=</a:t>
            </a:r>
          </a:p>
          <a:p>
            <a:pPr algn="r" eaLnBrk="1" hangingPunct="1">
              <a:buFontTx/>
              <a:buNone/>
            </a:pPr>
            <a:r>
              <a:rPr lang="en-US" altLang="en-US" b="1" dirty="0"/>
              <a:t>=</a:t>
            </a:r>
          </a:p>
          <a:p>
            <a:pPr algn="r" eaLnBrk="1" hangingPunct="1">
              <a:buFontTx/>
              <a:buNone/>
            </a:pPr>
            <a:r>
              <a:rPr lang="en-US" altLang="en-US" b="1" dirty="0"/>
              <a:t>!=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69776" y="2664725"/>
            <a:ext cx="5562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less than</a:t>
            </a:r>
          </a:p>
          <a:p>
            <a:pPr eaLnBrk="1" hangingPunct="1"/>
            <a:r>
              <a:rPr lang="en-US" altLang="en-US" dirty="0"/>
              <a:t>greater than</a:t>
            </a:r>
          </a:p>
          <a:p>
            <a:pPr eaLnBrk="1" hangingPunct="1"/>
            <a:r>
              <a:rPr lang="en-US" altLang="en-US" dirty="0"/>
              <a:t>less than or equal to</a:t>
            </a:r>
          </a:p>
          <a:p>
            <a:pPr eaLnBrk="1" hangingPunct="1"/>
            <a:r>
              <a:rPr lang="en-US" altLang="en-US" dirty="0"/>
              <a:t>greater than or equal to</a:t>
            </a:r>
          </a:p>
          <a:p>
            <a:pPr eaLnBrk="1" hangingPunct="1"/>
            <a:r>
              <a:rPr lang="en-US" altLang="en-US" dirty="0"/>
              <a:t>equal to</a:t>
            </a:r>
          </a:p>
          <a:p>
            <a:pPr eaLnBrk="1" hangingPunct="1"/>
            <a:r>
              <a:rPr lang="en-US" altLang="en-US" dirty="0"/>
              <a:t>not equal to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1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766AEB-CEB4-4D5F-BEC5-7E2185541D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Clause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 with where using equal to (=)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-- 15.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dirty="0" err="1">
                <a:latin typeface="Times New Roman" panose="02020603050405020304" pitchFamily="18" charset="0"/>
              </a:rPr>
              <a:t>lastName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firstName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Person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WHERE </a:t>
            </a:r>
            <a:r>
              <a:rPr lang="en-US" altLang="en-US" dirty="0" err="1">
                <a:latin typeface="Times New Roman" panose="02020603050405020304" pitchFamily="18" charset="0"/>
              </a:rPr>
              <a:t>provinceCode</a:t>
            </a:r>
            <a:r>
              <a:rPr lang="en-US" altLang="en-US" dirty="0">
                <a:latin typeface="Times New Roman" panose="02020603050405020304" pitchFamily="18" charset="0"/>
              </a:rPr>
              <a:t> = 'ON'</a:t>
            </a:r>
          </a:p>
        </p:txBody>
      </p:sp>
    </p:spTree>
    <p:extLst>
      <p:ext uri="{BB962C8B-B14F-4D97-AF65-F5344CB8AC3E}">
        <p14:creationId xmlns:p14="http://schemas.microsoft.com/office/powerpoint/2010/main" val="37201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4D516-B380-4CB6-9279-E70D0DCE69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Single and Double Quotes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665" y="2473656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Use single quotes around literal values in a SQL statement</a:t>
            </a:r>
          </a:p>
          <a:p>
            <a:pPr lvl="1"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…WHERE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provinceCode</a:t>
            </a:r>
            <a:r>
              <a:rPr lang="en-US" altLang="en-US" sz="2400" dirty="0">
                <a:latin typeface="Times New Roman" panose="02020603050405020304" pitchFamily="18" charset="0"/>
              </a:rPr>
              <a:t> = 'ON'</a:t>
            </a:r>
          </a:p>
          <a:p>
            <a:pPr eaLnBrk="1" hangingPunct="1"/>
            <a:r>
              <a:rPr lang="en-US" altLang="en-US" dirty="0"/>
              <a:t>Many database products let you omit single quotes for numeric literals</a:t>
            </a:r>
          </a:p>
          <a:p>
            <a:pPr eaLnBrk="1" hangingPunct="1"/>
            <a:r>
              <a:rPr lang="en-US" altLang="en-US" dirty="0"/>
              <a:t>Double quotes are used for nonstandard  column names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…WHERE value = “name with embedded spaces”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…WHERE value = “name with illegal character like @”</a:t>
            </a:r>
            <a:endParaRPr lang="en-US" altLang="en-US" sz="2400" dirty="0"/>
          </a:p>
          <a:p>
            <a:pPr lvl="1"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58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40F69-0F22-478A-B857-595F188558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Clause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 with WHERE using not equal (!=)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-- 16.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dirty="0" err="1">
                <a:latin typeface="Times New Roman" panose="02020603050405020304" pitchFamily="18" charset="0"/>
              </a:rPr>
              <a:t>lastName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</a:rPr>
              <a:t>firstName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Person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WHERE </a:t>
            </a:r>
            <a:r>
              <a:rPr lang="en-US" altLang="en-US" dirty="0" err="1">
                <a:latin typeface="Times New Roman" panose="02020603050405020304" pitchFamily="18" charset="0"/>
              </a:rPr>
              <a:t>provinceCode</a:t>
            </a:r>
            <a:r>
              <a:rPr lang="en-US" altLang="en-US" dirty="0">
                <a:latin typeface="Times New Roman" panose="02020603050405020304" pitchFamily="18" charset="0"/>
              </a:rPr>
              <a:t> != 'ON'</a:t>
            </a:r>
          </a:p>
        </p:txBody>
      </p:sp>
    </p:spTree>
    <p:extLst>
      <p:ext uri="{BB962C8B-B14F-4D97-AF65-F5344CB8AC3E}">
        <p14:creationId xmlns:p14="http://schemas.microsoft.com/office/powerpoint/2010/main" val="15135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814CF-53C0-4BB8-9DFF-1C5DE1E4AD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WHERE Clause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340" y="2719317"/>
            <a:ext cx="8458200" cy="4525963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SELECT with WHERE using greater than (&gt;)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-- 17.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balance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Student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WHERE balance &gt; 100.00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ORDER BY balance</a:t>
            </a:r>
          </a:p>
        </p:txBody>
      </p:sp>
    </p:spTree>
    <p:extLst>
      <p:ext uri="{BB962C8B-B14F-4D97-AF65-F5344CB8AC3E}">
        <p14:creationId xmlns:p14="http://schemas.microsoft.com/office/powerpoint/2010/main" val="2725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322990-FC21-48F8-9862-B6BDF18557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Expressions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… WHERE NOT </a:t>
            </a:r>
            <a:r>
              <a:rPr lang="en-US" altLang="en-US" i="1"/>
              <a:t>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Means “do not include rows that meet the </a:t>
            </a:r>
            <a:r>
              <a:rPr lang="en-US" altLang="en-US" i="1">
                <a:latin typeface="Times New Roman" panose="02020603050405020304" pitchFamily="18" charset="0"/>
              </a:rPr>
              <a:t>condition</a:t>
            </a:r>
            <a:r>
              <a:rPr lang="en-US" altLang="en-US">
                <a:latin typeface="Times New Roman" panose="02020603050405020304" pitchFamily="18" charset="0"/>
              </a:rPr>
              <a:t> in the result set”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… WHERE </a:t>
            </a:r>
            <a:r>
              <a:rPr lang="en-US" altLang="en-US" i="1"/>
              <a:t>condition1</a:t>
            </a:r>
            <a:r>
              <a:rPr lang="en-US" altLang="en-US"/>
              <a:t> AND </a:t>
            </a:r>
            <a:r>
              <a:rPr lang="en-US" altLang="en-US" i="1"/>
              <a:t>condition2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Means “include only rows that meet both </a:t>
            </a:r>
            <a:r>
              <a:rPr lang="en-US" altLang="en-US" i="1">
                <a:latin typeface="Times New Roman" panose="02020603050405020304" pitchFamily="18" charset="0"/>
              </a:rPr>
              <a:t>condition1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condition2</a:t>
            </a:r>
            <a:r>
              <a:rPr lang="en-US" altLang="en-US">
                <a:latin typeface="Times New Roman" panose="02020603050405020304" pitchFamily="18" charset="0"/>
              </a:rPr>
              <a:t> in the result set”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… WHERE </a:t>
            </a:r>
            <a:r>
              <a:rPr lang="en-US" altLang="en-US" i="1"/>
              <a:t>condition1</a:t>
            </a:r>
            <a:r>
              <a:rPr lang="en-US" altLang="en-US"/>
              <a:t> OR </a:t>
            </a:r>
            <a:r>
              <a:rPr lang="en-US" altLang="en-US" i="1"/>
              <a:t>condition2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Means “include rows that meet </a:t>
            </a:r>
            <a:r>
              <a:rPr lang="en-US" altLang="en-US" i="1">
                <a:latin typeface="Times New Roman" panose="02020603050405020304" pitchFamily="18" charset="0"/>
              </a:rPr>
              <a:t>condition1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condition2</a:t>
            </a:r>
            <a:r>
              <a:rPr lang="en-US" altLang="en-US">
                <a:latin typeface="Times New Roman" panose="02020603050405020304" pitchFamily="18" charset="0"/>
              </a:rPr>
              <a:t>, or both in the result set”</a:t>
            </a:r>
            <a:r>
              <a:rPr lang="en-US" altLang="en-US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04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E2364-554A-47C5-AE93-FAF78521F40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Expressions: NOT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340" y="3005921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WHERE clause conditions can be negated with NOT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...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WHERE NOT </a:t>
            </a:r>
            <a:r>
              <a:rPr lang="en-US" altLang="en-US" i="1" dirty="0">
                <a:latin typeface="Times New Roman" panose="02020603050405020304" pitchFamily="18" charset="0"/>
              </a:rPr>
              <a:t>condition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*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Student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WHERE NOT </a:t>
            </a:r>
            <a:r>
              <a:rPr lang="en-US" altLang="en-US" dirty="0" err="1">
                <a:latin typeface="Times New Roman" panose="02020603050405020304" pitchFamily="18" charset="0"/>
              </a:rPr>
              <a:t>academicStatus</a:t>
            </a:r>
            <a:r>
              <a:rPr lang="en-US" altLang="en-US" dirty="0">
                <a:latin typeface="Times New Roman" panose="02020603050405020304" pitchFamily="18" charset="0"/>
              </a:rPr>
              <a:t> = 'N'</a:t>
            </a:r>
          </a:p>
        </p:txBody>
      </p:sp>
    </p:spTree>
    <p:extLst>
      <p:ext uri="{BB962C8B-B14F-4D97-AF65-F5344CB8AC3E}">
        <p14:creationId xmlns:p14="http://schemas.microsoft.com/office/powerpoint/2010/main" val="34703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C2C00-0D7E-4E0E-A2B5-094E1D25A7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Expressions: AND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340" y="2432714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WHERE clause conditions can be combined with AND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SELECT ...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WHERE </a:t>
            </a:r>
            <a:r>
              <a:rPr lang="en-US" altLang="en-US" sz="2400" i="1" dirty="0">
                <a:latin typeface="Times New Roman" panose="02020603050405020304" pitchFamily="18" charset="0"/>
              </a:rPr>
              <a:t>condition1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AND</a:t>
            </a:r>
            <a:r>
              <a:rPr lang="en-US" altLang="en-US" sz="2400" i="1" dirty="0">
                <a:latin typeface="Times New Roman" panose="02020603050405020304" pitchFamily="18" charset="0"/>
              </a:rPr>
              <a:t> condition2</a:t>
            </a:r>
          </a:p>
          <a:p>
            <a:pPr eaLnBrk="1" hangingPunct="1"/>
            <a:r>
              <a:rPr lang="en-US" altLang="en-US" sz="2800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SELECT * 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FROM Student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WHERE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academicStatus</a:t>
            </a:r>
            <a:r>
              <a:rPr lang="en-US" altLang="en-US" sz="2400" dirty="0">
                <a:latin typeface="Times New Roman" panose="02020603050405020304" pitchFamily="18" charset="0"/>
              </a:rPr>
              <a:t> = 'N'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            AND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financialStatus</a:t>
            </a:r>
            <a:r>
              <a:rPr lang="en-US" altLang="en-US" sz="2400" dirty="0">
                <a:latin typeface="Times New Roman" panose="02020603050405020304" pitchFamily="18" charset="0"/>
              </a:rPr>
              <a:t> = 'N'</a:t>
            </a:r>
          </a:p>
        </p:txBody>
      </p:sp>
    </p:spTree>
    <p:extLst>
      <p:ext uri="{BB962C8B-B14F-4D97-AF65-F5344CB8AC3E}">
        <p14:creationId xmlns:p14="http://schemas.microsoft.com/office/powerpoint/2010/main" val="158338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187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Comments are used to explain sections of SQL statements, or to prevent execution of SQL statements.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3425371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Single Line Comments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53" y="3801177"/>
            <a:ext cx="9788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Any text between -- and the end of the line will be ignored (will not be executed).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4953" y="4309254"/>
            <a:ext cx="3471638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0" lvl="1" algn="l"/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  <a:ea typeface="+mn-ea"/>
                <a:cs typeface="+mn-cs"/>
              </a:rPr>
              <a:t>-- This is a comment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953" y="4895301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Multi-line Comments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4953" y="5361250"/>
            <a:ext cx="526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Verdana" panose="020B0604030504040204" pitchFamily="34" charset="0"/>
              </a:rPr>
              <a:t>Any text between /* and */ will be ignored.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4953" y="5794681"/>
            <a:ext cx="6096000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/*Select all the columns</a:t>
            </a:r>
            <a:br>
              <a:rPr lang="en-CA" b="1" dirty="0"/>
            </a:br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of all the records</a:t>
            </a:r>
            <a:br>
              <a:rPr lang="en-CA" b="1" dirty="0"/>
            </a:br>
            <a:r>
              <a:rPr lang="en-CA" b="1" dirty="0">
                <a:solidFill>
                  <a:srgbClr val="008000"/>
                </a:solidFill>
                <a:latin typeface="Consolas" panose="020B0609020204030204" pitchFamily="49" charset="0"/>
              </a:rPr>
              <a:t>in the Customers table:*/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5CFBE-46DD-4F90-B787-BB07E78815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Compound Expressions: OR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 dirty="0"/>
              <a:t>WHERE clause conditions can be combined with OR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SELECT ...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WHERE </a:t>
            </a:r>
            <a:r>
              <a:rPr lang="en-US" altLang="en-US" sz="2400" i="1" dirty="0">
                <a:latin typeface="Times New Roman" panose="02020603050405020304" pitchFamily="18" charset="0"/>
              </a:rPr>
              <a:t>condition1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OR</a:t>
            </a:r>
            <a:r>
              <a:rPr lang="en-US" altLang="en-US" sz="2400" i="1" dirty="0">
                <a:latin typeface="Times New Roman" panose="02020603050405020304" pitchFamily="18" charset="0"/>
              </a:rPr>
              <a:t> condition2</a:t>
            </a:r>
          </a:p>
          <a:p>
            <a:pPr eaLnBrk="1" hangingPunct="1"/>
            <a:r>
              <a:rPr lang="en-US" altLang="en-US" sz="2800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SELECT * 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FROM Student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		WHERE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academicStatus</a:t>
            </a:r>
            <a:r>
              <a:rPr lang="en-US" altLang="en-US" sz="2400" dirty="0">
                <a:latin typeface="Times New Roman" panose="02020603050405020304" pitchFamily="18" charset="0"/>
              </a:rPr>
              <a:t> = 'N'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            OR </a:t>
            </a:r>
            <a:r>
              <a:rPr lang="en-US" altLang="en-US" sz="2400" dirty="0" err="1">
                <a:latin typeface="Times New Roman" panose="02020603050405020304" pitchFamily="18" charset="0"/>
              </a:rPr>
              <a:t>financialStatus</a:t>
            </a:r>
            <a:r>
              <a:rPr lang="en-US" altLang="en-US" sz="2400" dirty="0">
                <a:latin typeface="Times New Roman" panose="02020603050405020304" pitchFamily="18" charset="0"/>
              </a:rPr>
              <a:t> = 'N'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E694B-259F-4A1B-B68B-581E36CD3B9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Precedence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Precedence refers to the order of evaluation: 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2800"/>
              <a:t>NOT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2800"/>
              <a:t>AND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2800"/>
              <a:t>OR</a:t>
            </a:r>
          </a:p>
          <a:p>
            <a:pPr marL="609600" indent="-609600"/>
            <a:r>
              <a:rPr lang="en-US" altLang="en-US"/>
              <a:t>NOT is highest because it is </a:t>
            </a:r>
            <a:r>
              <a:rPr lang="en-US" altLang="en-US" i="1"/>
              <a:t>unary</a:t>
            </a:r>
          </a:p>
          <a:p>
            <a:pPr marL="609600" indent="-609600"/>
            <a:r>
              <a:rPr lang="en-US" altLang="en-US"/>
              <a:t>AND takes precedence over OR by convention</a:t>
            </a:r>
          </a:p>
        </p:txBody>
      </p:sp>
    </p:spTree>
    <p:extLst>
      <p:ext uri="{BB962C8B-B14F-4D97-AF65-F5344CB8AC3E}">
        <p14:creationId xmlns:p14="http://schemas.microsoft.com/office/powerpoint/2010/main" val="9778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D1972-D47C-4C4F-836B-7B1DF3A7B8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Precedence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precedence in computing is like “order of operations” in arithmetic</a:t>
            </a:r>
          </a:p>
          <a:p>
            <a:pPr eaLnBrk="1" hangingPunct="1"/>
            <a:r>
              <a:rPr lang="en-US" altLang="en-US"/>
              <a:t>The “golden rule”:</a:t>
            </a:r>
          </a:p>
          <a:p>
            <a:pPr lvl="2" eaLnBrk="1" hangingPunct="1">
              <a:buFontTx/>
              <a:buNone/>
            </a:pPr>
            <a:r>
              <a:rPr lang="en-US" altLang="en-US" sz="2800" i="1"/>
              <a:t>When in doubt, use parentheses</a:t>
            </a:r>
          </a:p>
          <a:p>
            <a:pPr eaLnBrk="1" hangingPunct="1"/>
            <a:endParaRPr lang="en-US" altLang="en-US" sz="3600" i="1"/>
          </a:p>
        </p:txBody>
      </p:sp>
    </p:spTree>
    <p:extLst>
      <p:ext uri="{BB962C8B-B14F-4D97-AF65-F5344CB8AC3E}">
        <p14:creationId xmlns:p14="http://schemas.microsoft.com/office/powerpoint/2010/main" val="30249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06F24-A03D-4B0C-9F8F-C8020479D18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print your SQL code:</a:t>
            </a:r>
          </a:p>
          <a:p>
            <a:pPr lvl="1" eaLnBrk="1" hangingPunct="1"/>
            <a:r>
              <a:rPr lang="en-US" altLang="en-US"/>
              <a:t>Click in the window where the SQL code is displayed</a:t>
            </a:r>
          </a:p>
          <a:p>
            <a:pPr lvl="1" eaLnBrk="1" hangingPunct="1"/>
            <a:r>
              <a:rPr lang="en-US" altLang="en-US"/>
              <a:t>Select </a:t>
            </a:r>
            <a:r>
              <a:rPr lang="en-US" altLang="en-US" sz="3200" b="1">
                <a:latin typeface="Courier New" panose="02070309020205020404" pitchFamily="49" charset="0"/>
              </a:rPr>
              <a:t>File &gt; Print</a:t>
            </a:r>
            <a:r>
              <a:rPr lang="en-US" altLang="en-US"/>
              <a:t> from the SQL Server Management Studio Express menu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8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273956-DB26-45E1-B0C8-8823ED08DA9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print your output: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1- Select  </a:t>
            </a:r>
            <a:r>
              <a:rPr lang="en-US" altLang="en-US" sz="3200" b="1" dirty="0">
                <a:latin typeface="Courier New" panose="02070309020205020404" pitchFamily="49" charset="0"/>
              </a:rPr>
              <a:t>Query &gt; Results in Text</a:t>
            </a:r>
            <a:r>
              <a:rPr lang="en-US" altLang="en-US" dirty="0"/>
              <a:t> from the SQL Server Management Studio Express menu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dirty="0"/>
              <a:t>2- Run the query with F5 or                       </a:t>
            </a:r>
            <a:r>
              <a:rPr lang="en-US" altLang="en-US" sz="3200" b="1" dirty="0">
                <a:latin typeface="Courier New" panose="02070309020205020404" pitchFamily="49" charset="0"/>
              </a:rPr>
              <a:t>Query &gt; 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Click in the window where the output is displayed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Select  </a:t>
            </a:r>
            <a:r>
              <a:rPr lang="en-US" altLang="en-US" sz="3200" b="1" dirty="0">
                <a:latin typeface="Courier New" panose="02070309020205020404" pitchFamily="49" charset="0"/>
              </a:rPr>
              <a:t>File &gt; Print</a:t>
            </a:r>
            <a:r>
              <a:rPr lang="en-US" altLang="en-US" dirty="0"/>
              <a:t>  from the SQL Server Management Studio Express menu</a:t>
            </a:r>
          </a:p>
        </p:txBody>
      </p:sp>
    </p:spTree>
    <p:extLst>
      <p:ext uri="{BB962C8B-B14F-4D97-AF65-F5344CB8AC3E}">
        <p14:creationId xmlns:p14="http://schemas.microsoft.com/office/powerpoint/2010/main" val="19351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383101"/>
            <a:ext cx="10199983" cy="706964"/>
          </a:xfrm>
        </p:spPr>
        <p:txBody>
          <a:bodyPr/>
          <a:lstStyle/>
          <a:p>
            <a:r>
              <a:rPr lang="en-US" dirty="0"/>
              <a:t>Appendix I - </a:t>
            </a:r>
            <a:r>
              <a:rPr lang="en-CA" dirty="0"/>
              <a:t>How to Solve SQL Server Error : 2 </a:t>
            </a:r>
            <a:br>
              <a:rPr lang="en-CA" dirty="0"/>
            </a:br>
            <a:endParaRPr lang="en-US" dirty="0"/>
          </a:p>
        </p:txBody>
      </p:sp>
      <p:pic>
        <p:nvPicPr>
          <p:cNvPr id="5" name="1743LNuPEh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72766" y="2409750"/>
            <a:ext cx="7594315" cy="42718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Commenting .</a:t>
            </a:r>
            <a:r>
              <a:rPr lang="en-US" altLang="en-US" dirty="0" err="1"/>
              <a:t>sql</a:t>
            </a:r>
            <a:r>
              <a:rPr lang="en-US" altLang="en-US" dirty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>
                <a:solidFill>
                  <a:srgbClr val="000000"/>
                </a:solidFill>
              </a:rPr>
              <a:t>Identify each answer with a comment and PRINT statements, like this:</a:t>
            </a:r>
          </a:p>
          <a:p>
            <a:pPr marL="990600" lvl="1" indent="-533400"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/>
              <a:t>-- 1.</a:t>
            </a:r>
          </a:p>
          <a:p>
            <a:pPr marL="990600" lvl="1" indent="-533400">
              <a:buNone/>
            </a:pPr>
            <a:r>
              <a:rPr lang="en-US" altLang="en-US" dirty="0"/>
              <a:t>PRINT </a:t>
            </a:r>
            <a:r>
              <a:rPr lang="en-US" altLang="en-US" dirty="0">
                <a:latin typeface="Times New Roman" panose="02020603050405020304" pitchFamily="18" charset="0"/>
              </a:rPr>
              <a:t>'</a:t>
            </a:r>
            <a:r>
              <a:rPr lang="en-US" altLang="en-US" dirty="0"/>
              <a:t> *** QUESTION 1 *** </a:t>
            </a:r>
            <a:r>
              <a:rPr lang="en-US" altLang="en-US" dirty="0">
                <a:latin typeface="Times New Roman" panose="02020603050405020304" pitchFamily="18" charset="0"/>
              </a:rPr>
              <a:t>'</a:t>
            </a:r>
            <a:endParaRPr lang="en-US" altLang="en-US" dirty="0"/>
          </a:p>
          <a:p>
            <a:pPr marL="990600" lvl="1" indent="-533400">
              <a:buNone/>
            </a:pPr>
            <a:r>
              <a:rPr lang="en-US" altLang="en-US" dirty="0"/>
              <a:t>PRINT </a:t>
            </a:r>
            <a:r>
              <a:rPr lang="en-US" altLang="en-US" dirty="0">
                <a:latin typeface="Times New Roman" panose="02020603050405020304" pitchFamily="18" charset="0"/>
              </a:rPr>
              <a:t>' '</a:t>
            </a:r>
            <a:endParaRPr lang="en-US" altLang="en-US" i="1" dirty="0"/>
          </a:p>
          <a:p>
            <a:pPr marL="990600" lvl="1" indent="-533400">
              <a:buNone/>
            </a:pPr>
            <a:r>
              <a:rPr lang="en-US" altLang="en-US" i="1" dirty="0"/>
              <a:t>(one blank line)</a:t>
            </a:r>
            <a:endParaRPr lang="en-US" altLang="en-US" dirty="0"/>
          </a:p>
          <a:p>
            <a:pPr marL="990600" lvl="1" indent="-533400">
              <a:buNone/>
            </a:pPr>
            <a:r>
              <a:rPr lang="en-US" altLang="en-US" dirty="0"/>
              <a:t>SELECT…</a:t>
            </a:r>
            <a:endParaRPr lang="en-US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SIS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 this line below your header comment: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USE SIS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 all columns from a table: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* 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</a:t>
            </a:r>
            <a:r>
              <a:rPr lang="en-US" altLang="en-US" i="1" dirty="0">
                <a:latin typeface="Times New Roman" panose="02020603050405020304" pitchFamily="18" charset="0"/>
              </a:rPr>
              <a:t>table</a:t>
            </a:r>
          </a:p>
          <a:p>
            <a:r>
              <a:rPr lang="en-US" altLang="en-US" dirty="0"/>
              <a:t>Example: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-- 1.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* 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Campus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 one column from a table: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i="1" dirty="0">
                <a:latin typeface="Times New Roman" panose="02020603050405020304" pitchFamily="18" charset="0"/>
              </a:rPr>
              <a:t>column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</a:t>
            </a:r>
            <a:r>
              <a:rPr lang="en-US" altLang="en-US" i="1" dirty="0">
                <a:latin typeface="Times New Roman" panose="02020603050405020304" pitchFamily="18" charset="0"/>
              </a:rPr>
              <a:t> table</a:t>
            </a:r>
          </a:p>
          <a:p>
            <a:r>
              <a:rPr lang="en-US" altLang="en-US" dirty="0"/>
              <a:t>Example: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-- 2.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name </a:t>
            </a:r>
          </a:p>
          <a:p>
            <a:pPr lvl="1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Campus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CA6A-30E0-4F64-8BAB-CE3919274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509FD-94D8-4B49-98D1-415C5111C5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Basics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more than one column from a table: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</a:t>
            </a:r>
            <a:r>
              <a:rPr lang="en-US" altLang="en-US" i="1">
                <a:latin typeface="Times New Roman" panose="02020603050405020304" pitchFamily="18" charset="0"/>
              </a:rPr>
              <a:t>column1, column2 [, ...]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</a:t>
            </a:r>
            <a:r>
              <a:rPr lang="en-US" altLang="en-US" i="1">
                <a:latin typeface="Times New Roman" panose="02020603050405020304" pitchFamily="18" charset="0"/>
              </a:rPr>
              <a:t>table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-- 3.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SELECT code, name, frenchName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	FROM Campus</a:t>
            </a:r>
            <a:endParaRPr lang="en-US" altLang="en-US" i="1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en-US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5BC45-BBED-4092-B7F6-809E1CB017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Column Aliases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Alias a column: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i="1" dirty="0">
                <a:latin typeface="Times New Roman" panose="02020603050405020304" pitchFamily="18" charset="0"/>
              </a:rPr>
              <a:t>column1 </a:t>
            </a:r>
            <a:r>
              <a:rPr lang="en-US" altLang="en-US" dirty="0">
                <a:latin typeface="Times New Roman" panose="02020603050405020304" pitchFamily="18" charset="0"/>
              </a:rPr>
              <a:t>AS</a:t>
            </a:r>
            <a:r>
              <a:rPr lang="en-US" altLang="en-US" i="1" dirty="0">
                <a:latin typeface="Times New Roman" panose="02020603050405020304" pitchFamily="18" charset="0"/>
              </a:rPr>
              <a:t> alias, column2 [, ...]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</a:t>
            </a:r>
            <a:r>
              <a:rPr lang="en-US" altLang="en-US" i="1" dirty="0">
                <a:latin typeface="Times New Roman" panose="02020603050405020304" pitchFamily="18" charset="0"/>
              </a:rPr>
              <a:t>table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-- 4.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SELECT </a:t>
            </a:r>
            <a:r>
              <a:rPr lang="en-US" altLang="en-US" dirty="0" err="1">
                <a:latin typeface="Times New Roman" panose="02020603050405020304" pitchFamily="18" charset="0"/>
              </a:rPr>
              <a:t>lastName</a:t>
            </a:r>
            <a:r>
              <a:rPr lang="en-US" altLang="en-US" dirty="0">
                <a:latin typeface="Times New Roman" panose="02020603050405020304" pitchFamily="18" charset="0"/>
              </a:rPr>
              <a:t> AS surname, </a:t>
            </a:r>
            <a:r>
              <a:rPr lang="en-US" altLang="en-US" dirty="0" err="1">
                <a:latin typeface="Times New Roman" panose="02020603050405020304" pitchFamily="18" charset="0"/>
              </a:rPr>
              <a:t>provinceCode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FROM Person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54E13-7EB6-495D-A964-0A08B6263489}"/>
</file>

<file path=customXml/itemProps2.xml><?xml version="1.0" encoding="utf-8"?>
<ds:datastoreItem xmlns:ds="http://schemas.openxmlformats.org/officeDocument/2006/customXml" ds:itemID="{5DC8E1AD-93A6-4445-BED5-DBE52771617C}"/>
</file>

<file path=customXml/itemProps3.xml><?xml version="1.0" encoding="utf-8"?>
<ds:datastoreItem xmlns:ds="http://schemas.openxmlformats.org/officeDocument/2006/customXml" ds:itemID="{264BD8B2-4342-49CA-A77C-B0D06492AFD3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205</TotalTime>
  <Words>834</Words>
  <Application>Microsoft Office PowerPoint</Application>
  <PresentationFormat>Widescreen</PresentationFormat>
  <Paragraphs>298</Paragraphs>
  <Slides>35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Courier New</vt:lpstr>
      <vt:lpstr>Segoe UI</vt:lpstr>
      <vt:lpstr>Times New Roman</vt:lpstr>
      <vt:lpstr>Verdana</vt:lpstr>
      <vt:lpstr>Wingdings 3</vt:lpstr>
      <vt:lpstr>Ion Boardroom</vt:lpstr>
      <vt:lpstr>Advanced Database </vt:lpstr>
      <vt:lpstr>Tutorial: SQL Server Management Studio components and configuration</vt:lpstr>
      <vt:lpstr>SQL comments</vt:lpstr>
      <vt:lpstr>Commenting .sql Files</vt:lpstr>
      <vt:lpstr>Using the SIS Database</vt:lpstr>
      <vt:lpstr>SELECT Basics</vt:lpstr>
      <vt:lpstr>SELECT Basics</vt:lpstr>
      <vt:lpstr>SELECT Basics</vt:lpstr>
      <vt:lpstr>Column Aliases</vt:lpstr>
      <vt:lpstr>Column Aliases</vt:lpstr>
      <vt:lpstr>Expressions</vt:lpstr>
      <vt:lpstr>Expressions</vt:lpstr>
      <vt:lpstr>SELECT DISTINCT</vt:lpstr>
      <vt:lpstr>ORDER BY</vt:lpstr>
      <vt:lpstr>ORDER BY</vt:lpstr>
      <vt:lpstr>ORDER BY</vt:lpstr>
      <vt:lpstr>ORDER BY</vt:lpstr>
      <vt:lpstr>ORDER BY</vt:lpstr>
      <vt:lpstr>PowerPoint Presentation</vt:lpstr>
      <vt:lpstr>Review the video </vt:lpstr>
      <vt:lpstr>WHERE Clause</vt:lpstr>
      <vt:lpstr>Relational Operators</vt:lpstr>
      <vt:lpstr>WHERE Clause</vt:lpstr>
      <vt:lpstr>Single and Double Quotes</vt:lpstr>
      <vt:lpstr>WHERE Clause</vt:lpstr>
      <vt:lpstr>WHERE Clause</vt:lpstr>
      <vt:lpstr>Compound Expressions</vt:lpstr>
      <vt:lpstr>Compound Expressions: NOT</vt:lpstr>
      <vt:lpstr>Compound Expressions: AND</vt:lpstr>
      <vt:lpstr>Compound Expressions: OR</vt:lpstr>
      <vt:lpstr>Precedence</vt:lpstr>
      <vt:lpstr>Precedence</vt:lpstr>
      <vt:lpstr>Printing</vt:lpstr>
      <vt:lpstr>Printing</vt:lpstr>
      <vt:lpstr>Appendix I - How to Solve SQL Server Error : 2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</dc:title>
  <dc:creator>Maziar</dc:creator>
  <cp:lastModifiedBy>maziarshajari@outlook.com</cp:lastModifiedBy>
  <cp:revision>23</cp:revision>
  <dcterms:created xsi:type="dcterms:W3CDTF">2018-09-09T21:07:11Z</dcterms:created>
  <dcterms:modified xsi:type="dcterms:W3CDTF">2019-01-18T14:53:33Z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