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8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60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26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>
                <a:latin typeface="Arial" panose="020B0604020202020204" pitchFamily="34" charset="0"/>
              </a:rPr>
              <a:t>SELECT number, lastname, firstname</a:t>
            </a:r>
          </a:p>
          <a:p>
            <a:r>
              <a:rPr lang="en-CA" altLang="en-US">
                <a:latin typeface="Arial" panose="020B0604020202020204" pitchFamily="34" charset="0"/>
              </a:rPr>
              <a:t>FROM person </a:t>
            </a:r>
          </a:p>
          <a:p>
            <a:r>
              <a:rPr lang="en-CA" altLang="en-US">
                <a:latin typeface="Arial" panose="020B0604020202020204" pitchFamily="34" charset="0"/>
              </a:rPr>
              <a:t>WHERE firstName like '%Mar'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C7F605-A74F-461D-A37C-A105E8234B33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9954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>
                <a:latin typeface="Arial" panose="020B0604020202020204" pitchFamily="34" charset="0"/>
              </a:rPr>
              <a:t>Use the payment table</a:t>
            </a:r>
          </a:p>
          <a:p>
            <a:r>
              <a:rPr lang="en-CA" altLang="en-US">
                <a:latin typeface="Arial" panose="020B0604020202020204" pitchFamily="34" charset="0"/>
              </a:rPr>
              <a:t>SELECT transactionDate + 7 AS [One Week Later]</a:t>
            </a:r>
          </a:p>
          <a:p>
            <a:r>
              <a:rPr lang="en-CA" altLang="en-US">
                <a:latin typeface="Arial" panose="020B0604020202020204" pitchFamily="34" charset="0"/>
              </a:rPr>
              <a:t>FROM Payment</a:t>
            </a:r>
          </a:p>
          <a:p>
            <a:r>
              <a:rPr lang="en-CA" altLang="en-US">
                <a:latin typeface="Arial" panose="020B0604020202020204" pitchFamily="34" charset="0"/>
              </a:rPr>
              <a:t>ORDER BY transactionDate;</a:t>
            </a:r>
          </a:p>
          <a:p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82D8B88-42DD-42A8-ABAF-B382688C1DEA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6806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>
                <a:latin typeface="Arial" panose="020B0604020202020204" pitchFamily="34" charset="0"/>
              </a:rPr>
              <a:t>SELECT GETDATE() - '2001-01-01' AS [Days Since Millenium];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3714F8-7C57-4C0B-8ADE-B8B928DFC7A9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241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>
                <a:latin typeface="Arial" panose="020B0604020202020204" pitchFamily="34" charset="0"/>
              </a:rPr>
              <a:t>SELECT CAST( GETDATE() - '2000-01-01' AS INT ) </a:t>
            </a:r>
          </a:p>
          <a:p>
            <a:r>
              <a:rPr lang="en-CA" altLang="en-US">
                <a:latin typeface="Arial" panose="020B0604020202020204" pitchFamily="34" charset="0"/>
              </a:rPr>
              <a:t>AS 'Days since the millenium'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9793F4-5225-42D0-BF00-D0AF88B3DD78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540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>
                <a:latin typeface="Arial" panose="020B0604020202020204" pitchFamily="34" charset="0"/>
              </a:rPr>
              <a:t>SELECT city + ProvinceCode FROM person WHERE provinceCode = null</a:t>
            </a:r>
          </a:p>
          <a:p>
            <a:r>
              <a:rPr lang="en-CA" altLang="en-US">
                <a:latin typeface="Arial" panose="020B0604020202020204" pitchFamily="34" charset="0"/>
              </a:rPr>
              <a:t>Vs</a:t>
            </a:r>
          </a:p>
          <a:p>
            <a:r>
              <a:rPr lang="en-CA" altLang="en-US">
                <a:latin typeface="Arial" panose="020B0604020202020204" pitchFamily="34" charset="0"/>
              </a:rPr>
              <a:t>SELECT city + ProvinceCode FROM person WHERE provinceCode IS NULL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E69EDB-7BAA-41AB-BB70-3CD5AF54A628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7205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>
                <a:latin typeface="Arial" panose="020B0604020202020204" pitchFamily="34" charset="0"/>
              </a:rPr>
              <a:t>SELECT city + ProvinceCode FROM person WHERE provinceCode IS NOT NULL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C642CB-7B6D-456E-AE5D-08BC37BC9014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4849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>
                <a:latin typeface="Arial" panose="020B0604020202020204" pitchFamily="34" charset="0"/>
              </a:rPr>
              <a:t>SELECT city + ProvinceCode FROM person WHERE provinceCode != NULL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8C0CED-68B9-486B-AFEA-8EBED0DAC712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710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>
                <a:latin typeface="Arial" panose="020B0604020202020204" pitchFamily="34" charset="0"/>
              </a:rPr>
              <a:t>--change someone to just Jon</a:t>
            </a:r>
          </a:p>
          <a:p>
            <a:r>
              <a:rPr lang="en-CA" altLang="en-US">
                <a:latin typeface="Arial" panose="020B0604020202020204" pitchFamily="34" charset="0"/>
              </a:rPr>
              <a:t>UPDATE person</a:t>
            </a:r>
          </a:p>
          <a:p>
            <a:r>
              <a:rPr lang="en-CA" altLang="en-US">
                <a:latin typeface="Arial" panose="020B0604020202020204" pitchFamily="34" charset="0"/>
              </a:rPr>
              <a:t>SET firstname='Jon'</a:t>
            </a:r>
          </a:p>
          <a:p>
            <a:r>
              <a:rPr lang="en-CA" altLang="en-US">
                <a:latin typeface="Arial" panose="020B0604020202020204" pitchFamily="34" charset="0"/>
              </a:rPr>
              <a:t>WHERE number=1622877; </a:t>
            </a:r>
          </a:p>
          <a:p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EB7019-FA1C-41DA-BDAE-10FDB93309C4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58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>
                <a:latin typeface="Arial" panose="020B0604020202020204" pitchFamily="34" charset="0"/>
              </a:rPr>
              <a:t>SELECT number, lastname, firstname</a:t>
            </a:r>
          </a:p>
          <a:p>
            <a:r>
              <a:rPr lang="en-CA" altLang="en-US">
                <a:latin typeface="Arial" panose="020B0604020202020204" pitchFamily="34" charset="0"/>
              </a:rPr>
              <a:t>FROM person </a:t>
            </a:r>
          </a:p>
          <a:p>
            <a:r>
              <a:rPr lang="en-CA" altLang="en-US">
                <a:latin typeface="Arial" panose="020B0604020202020204" pitchFamily="34" charset="0"/>
              </a:rPr>
              <a:t>WHERE number &gt;= 1176262 AND number &lt;= 1261148</a:t>
            </a:r>
          </a:p>
          <a:p>
            <a:r>
              <a:rPr lang="en-CA" altLang="en-US">
                <a:latin typeface="Arial" panose="020B0604020202020204" pitchFamily="34" charset="0"/>
              </a:rPr>
              <a:t>--or</a:t>
            </a:r>
          </a:p>
          <a:p>
            <a:r>
              <a:rPr lang="en-CA" altLang="en-US">
                <a:latin typeface="Arial" panose="020B0604020202020204" pitchFamily="34" charset="0"/>
              </a:rPr>
              <a:t>SELECT number, lastname, firstname</a:t>
            </a:r>
          </a:p>
          <a:p>
            <a:r>
              <a:rPr lang="en-CA" altLang="en-US">
                <a:latin typeface="Arial" panose="020B0604020202020204" pitchFamily="34" charset="0"/>
              </a:rPr>
              <a:t>FROM person </a:t>
            </a:r>
          </a:p>
          <a:p>
            <a:r>
              <a:rPr lang="en-CA" altLang="en-US">
                <a:latin typeface="Arial" panose="020B0604020202020204" pitchFamily="34" charset="0"/>
              </a:rPr>
              <a:t>WHERE number BETWEEN 1176262 AND 1261148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978593-8B00-4675-A9F0-07713932B1EA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20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>
                <a:latin typeface="Arial" panose="020B0604020202020204" pitchFamily="34" charset="0"/>
              </a:rPr>
              <a:t>SELECT number, lastname, firstname</a:t>
            </a:r>
          </a:p>
          <a:p>
            <a:r>
              <a:rPr lang="en-CA" altLang="en-US">
                <a:latin typeface="Arial" panose="020B0604020202020204" pitchFamily="34" charset="0"/>
              </a:rPr>
              <a:t>FROM person </a:t>
            </a:r>
          </a:p>
          <a:p>
            <a:r>
              <a:rPr lang="en-CA" altLang="en-US">
                <a:latin typeface="Arial" panose="020B0604020202020204" pitchFamily="34" charset="0"/>
              </a:rPr>
              <a:t>WHERE firstName like 'Mary‘</a:t>
            </a:r>
          </a:p>
          <a:p>
            <a:r>
              <a:rPr lang="en-CA" altLang="en-US">
                <a:latin typeface="Arial" panose="020B0604020202020204" pitchFamily="34" charset="0"/>
              </a:rPr>
              <a:t>--then update one of them to Maryanne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15A41F-22A6-4C65-B816-59E642AD903E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727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>
                <a:latin typeface="Arial" panose="020B0604020202020204" pitchFamily="34" charset="0"/>
              </a:rPr>
              <a:t>SELECT number, lastname, firstname</a:t>
            </a:r>
          </a:p>
          <a:p>
            <a:r>
              <a:rPr lang="en-CA" altLang="en-US">
                <a:latin typeface="Arial" panose="020B0604020202020204" pitchFamily="34" charset="0"/>
              </a:rPr>
              <a:t>FROM person </a:t>
            </a:r>
          </a:p>
          <a:p>
            <a:r>
              <a:rPr lang="en-CA" altLang="en-US">
                <a:latin typeface="Arial" panose="020B0604020202020204" pitchFamily="34" charset="0"/>
              </a:rPr>
              <a:t>WHERE firstName like 'Mar_'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294786-E124-4FC6-B96E-EF671A786D2B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3223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>
                <a:latin typeface="Arial" panose="020B0604020202020204" pitchFamily="34" charset="0"/>
              </a:rPr>
              <a:t>SELECT number, lastname, firstname</a:t>
            </a:r>
          </a:p>
          <a:p>
            <a:r>
              <a:rPr lang="en-CA" altLang="en-US">
                <a:latin typeface="Arial" panose="020B0604020202020204" pitchFamily="34" charset="0"/>
              </a:rPr>
              <a:t>FROM person </a:t>
            </a:r>
          </a:p>
          <a:p>
            <a:r>
              <a:rPr lang="en-CA" altLang="en-US">
                <a:latin typeface="Arial" panose="020B0604020202020204" pitchFamily="34" charset="0"/>
              </a:rPr>
              <a:t>WHERE firstName like 'Mar%'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D8DD13-BB4F-489F-B210-7452FB5104A7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4363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F5B7-5E34-4667-8EF6-443E89B7542D}" type="datetime1">
              <a:rPr lang="en-US" smtClean="0"/>
              <a:t>10/1/2020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98DD-C2C7-4BE8-8838-437B49DA3555}" type="datetime1">
              <a:rPr lang="en-US" smtClean="0"/>
              <a:t>10/1/2020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EF6D-8F02-4596-A3E8-04F4AD0DA27E}" type="datetime1">
              <a:rPr lang="en-US" smtClean="0"/>
              <a:t>10/1/2020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D8EC-75BF-4BE9-9510-6B0F9FB7F03B}" type="datetime1">
              <a:rPr lang="en-US" smtClean="0"/>
              <a:t>10/1/2020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0EF3-C276-40D7-AB1F-339D4AF52F65}" type="datetime1">
              <a:rPr lang="en-US" smtClean="0"/>
              <a:t>10/1/2020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E816-20F1-4966-8B1A-5F268AF415DD}" type="datetime1">
              <a:rPr lang="en-US" smtClean="0"/>
              <a:t>10/1/2020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55A6-F740-48A2-82EE-4FFCA8FF2C51}" type="datetime1">
              <a:rPr lang="en-US" smtClean="0"/>
              <a:t>10/1/2020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FD2A-EC3A-4E99-AD08-4568EBE0490B}" type="datetime1">
              <a:rPr lang="en-US" smtClean="0"/>
              <a:t>10/1/2020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DE1E-C61C-43DA-9B5C-5FAD5BFB5577}" type="datetime1">
              <a:rPr lang="en-US" smtClean="0"/>
              <a:t>10/1/2020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6567-5D10-46AC-97DC-748924F6F1A9}" type="datetime1">
              <a:rPr lang="en-US" smtClean="0"/>
              <a:t>10/1/2020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DC4CE-41DC-449B-AF18-51F41DCCF882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 Command II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3 – COMP 3002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7F8C69-EFC5-4600-971C-9949B31D0AB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BETWEEN ... AND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2414" y="1905000"/>
            <a:ext cx="4343398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Instead of  &gt;= AND &lt;= …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you can use BETWEEN … AND</a:t>
            </a:r>
          </a:p>
        </p:txBody>
      </p:sp>
      <p:sp>
        <p:nvSpPr>
          <p:cNvPr id="2" name="Rectangle 1"/>
          <p:cNvSpPr/>
          <p:nvPr/>
        </p:nvSpPr>
        <p:spPr>
          <a:xfrm>
            <a:off x="3430587" y="2667000"/>
            <a:ext cx="6092825" cy="923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SalesTaxRate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TaxRate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8 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TaxRate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&lt;=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9 ; </a:t>
            </a:r>
          </a:p>
        </p:txBody>
      </p:sp>
      <p:sp>
        <p:nvSpPr>
          <p:cNvPr id="3" name="Rectangle 2"/>
          <p:cNvSpPr/>
          <p:nvPr/>
        </p:nvSpPr>
        <p:spPr>
          <a:xfrm>
            <a:off x="3430586" y="4648200"/>
            <a:ext cx="6092825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SalesTaxRate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TaxRate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8 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9 ;</a:t>
            </a:r>
            <a:endParaRPr lang="en-CA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1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287FA-74DD-407B-9DC3-1553C97E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ALL Keyword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7D3645-82EC-4B92-BBDF-8A7478841C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021" y="1998914"/>
            <a:ext cx="3605783" cy="426720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2288D-C119-4270-A68F-DE82F2ED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5BA54BD-C84D-46CE-8B72-31BFB26ABA43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B7E40A-541B-4805-BA21-613A1EEC16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057400"/>
            <a:ext cx="3507872" cy="4150229"/>
          </a:xfrm>
          <a:prstGeom prst="rect">
            <a:avLst/>
          </a:prstGeom>
        </p:spPr>
      </p:pic>
      <p:sp>
        <p:nvSpPr>
          <p:cNvPr id="10" name="Callout: Line 9">
            <a:extLst>
              <a:ext uri="{FF2B5EF4-FFF2-40B4-BE49-F238E27FC236}">
                <a16:creationId xmlns:a16="http://schemas.microsoft.com/office/drawing/2014/main" id="{569F5663-46A0-4E76-BC8B-92A624DD92C2}"/>
              </a:ext>
            </a:extLst>
          </p:cNvPr>
          <p:cNvSpPr/>
          <p:nvPr/>
        </p:nvSpPr>
        <p:spPr>
          <a:xfrm>
            <a:off x="4571578" y="4991369"/>
            <a:ext cx="3517389" cy="1216260"/>
          </a:xfrm>
          <a:prstGeom prst="borderCallout1">
            <a:avLst>
              <a:gd name="adj1" fmla="val 47217"/>
              <a:gd name="adj2" fmla="val -761"/>
              <a:gd name="adj3" fmla="val -66329"/>
              <a:gd name="adj4" fmla="val -14356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latin typeface="Verdana" panose="020B0604030504040204" pitchFamily="34" charset="0"/>
              </a:rPr>
              <a:t>The ANY operator returns TRUE if any of the subquery values meet the condition.</a:t>
            </a:r>
            <a:endParaRPr lang="en-US" dirty="0"/>
          </a:p>
        </p:txBody>
      </p:sp>
      <p:sp>
        <p:nvSpPr>
          <p:cNvPr id="12" name="Callout: Bent Line 11">
            <a:extLst>
              <a:ext uri="{FF2B5EF4-FFF2-40B4-BE49-F238E27FC236}">
                <a16:creationId xmlns:a16="http://schemas.microsoft.com/office/drawing/2014/main" id="{97FACF8C-580E-4D87-829E-8A12E617F38B}"/>
              </a:ext>
            </a:extLst>
          </p:cNvPr>
          <p:cNvSpPr/>
          <p:nvPr/>
        </p:nvSpPr>
        <p:spPr>
          <a:xfrm>
            <a:off x="4552107" y="2086992"/>
            <a:ext cx="2766074" cy="838200"/>
          </a:xfrm>
          <a:prstGeom prst="borderCallout2">
            <a:avLst>
              <a:gd name="adj1" fmla="val 75911"/>
              <a:gd name="adj2" fmla="val 133929"/>
              <a:gd name="adj3" fmla="val 51410"/>
              <a:gd name="adj4" fmla="val 99822"/>
              <a:gd name="adj5" fmla="val 300062"/>
              <a:gd name="adj6" fmla="val 13479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ALL operator returns TRUE if all of the subquery values meet the condition.</a:t>
            </a:r>
          </a:p>
        </p:txBody>
      </p:sp>
    </p:spTree>
    <p:extLst>
      <p:ext uri="{BB962C8B-B14F-4D97-AF65-F5344CB8AC3E}">
        <p14:creationId xmlns:p14="http://schemas.microsoft.com/office/powerpoint/2010/main" val="385285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76C2DF-E13D-4B84-83B5-7A1A3B60E98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LIKE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2414" y="19050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Use LIKE to perform basic pattern matching.</a:t>
            </a:r>
          </a:p>
          <a:p>
            <a:pPr eaLnBrk="1" hangingPunct="1"/>
            <a:r>
              <a:rPr lang="en-US" altLang="en-US" dirty="0"/>
              <a:t>Literal characters must be present in the given position.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2414" y="3601792"/>
            <a:ext cx="6092825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[Sales]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[Store]</a:t>
            </a:r>
          </a:p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name 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'Retreat Inn'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6130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AAD2B9-F365-44DD-B319-3CA8D60DF60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LIKE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2414" y="1905000"/>
            <a:ext cx="9144000" cy="20574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Underscore</a:t>
            </a:r>
            <a:r>
              <a:rPr lang="en-US" altLang="en-US" dirty="0"/>
              <a:t>( _ ) matches one character in the given position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522414" y="3124200"/>
            <a:ext cx="6092825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[Sales]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[Store]</a:t>
            </a:r>
          </a:p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name 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'Retreat _</a:t>
            </a:r>
            <a:r>
              <a:rPr lang="en-CA" dirty="0" err="1">
                <a:solidFill>
                  <a:srgbClr val="FF0000"/>
                </a:solidFill>
                <a:latin typeface="Consolas" panose="020B0609020204030204" pitchFamily="49" charset="0"/>
              </a:rPr>
              <a:t>nn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406876-22D1-49DE-B869-8069FC3806AD}"/>
              </a:ext>
            </a:extLst>
          </p:cNvPr>
          <p:cNvSpPr/>
          <p:nvPr/>
        </p:nvSpPr>
        <p:spPr>
          <a:xfrm>
            <a:off x="4189412" y="4627602"/>
            <a:ext cx="132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Underscore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4990F5-684E-4400-A03F-6E0FAC8C65FD}"/>
              </a:ext>
            </a:extLst>
          </p:cNvPr>
          <p:cNvCxnSpPr>
            <a:endCxn id="3" idx="0"/>
          </p:cNvCxnSpPr>
          <p:nvPr/>
        </p:nvCxnSpPr>
        <p:spPr>
          <a:xfrm>
            <a:off x="4853216" y="3770531"/>
            <a:ext cx="0" cy="857071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5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DBEF71-5270-483B-80D1-A8D0031CDF8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LIKE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2414" y="1905000"/>
            <a:ext cx="9144000" cy="990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Percent ( % ) matches zero, one or more characters starting with the given position.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522414" y="3043535"/>
            <a:ext cx="6092825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[Sales]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[Store]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name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'Retreat%'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4047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BC7447-6A9C-4023-89AF-DC38533AC9B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LIKE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2414" y="1905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You can repeat and combine % and _ as needed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522414" y="2573628"/>
            <a:ext cx="6092825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[Sales]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[Store]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name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'%treat%'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0286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3D2BC6-539F-4EEE-90AF-30A87593FFE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 (again)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Remember that you can use NOT with the operators just discussed: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...NOT IN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...NOT BETWEEN ... AND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...NOT LIKE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2414" y="3657600"/>
            <a:ext cx="693419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[Sales]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[Store]</a:t>
            </a:r>
          </a:p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name 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'%a%'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name 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'%E%'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8454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02A0F6-AE3A-4475-B65F-21A589A029F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Date Arithmetic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2414" y="1905000"/>
            <a:ext cx="9982198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A number of days can be added to a DATETIME column with “+”</a:t>
            </a:r>
            <a:br>
              <a:rPr lang="en-US" altLang="en-US" dirty="0"/>
            </a:br>
            <a:endParaRPr lang="en-US" altLang="en-US" dirty="0"/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lvl="1" eaLnBrk="1" hangingPunct="1">
              <a:buFontTx/>
              <a:buNone/>
            </a:pP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489702" y="2891135"/>
            <a:ext cx="833851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OrderQty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ModifiedDate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ModifiedDate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+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10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SalesOrderDetail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 BY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OrderQty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33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AE9847-2301-4C86-9BF6-929578BEFD9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Date Arithmetic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2414" y="1905000"/>
            <a:ext cx="9144000" cy="933271"/>
          </a:xfrm>
        </p:spPr>
        <p:txBody>
          <a:bodyPr/>
          <a:lstStyle/>
          <a:p>
            <a:pPr eaLnBrk="1" hangingPunct="1"/>
            <a:r>
              <a:rPr lang="en-US" altLang="en-US" dirty="0"/>
              <a:t>A number of days can be subtracted from a DATETIME column with “-”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522414" y="2838271"/>
            <a:ext cx="833851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OrderQty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ModifiedDate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ModifiedDate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-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10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SalesOrderDetail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 BY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OrderQty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85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66F835-3560-4209-9398-3A298D38C5A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CASTing Dates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2414" y="1905000"/>
            <a:ext cx="9144000" cy="2819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Because a date is returned, output from date arithmetic can be confusing:</a:t>
            </a:r>
            <a:br>
              <a:rPr lang="en-US" altLang="en-US" dirty="0"/>
            </a:br>
            <a:endParaRPr lang="en-US" altLang="en-US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Result:</a:t>
            </a:r>
            <a:br>
              <a:rPr lang="en-US" altLang="en-US" dirty="0"/>
            </a:br>
            <a:endParaRPr lang="en-US" altLang="en-US" dirty="0"/>
          </a:p>
          <a:p>
            <a:pPr lvl="1">
              <a:buNone/>
            </a:pPr>
            <a:r>
              <a:rPr lang="en-US" altLang="en-US" dirty="0"/>
              <a:t>1918-09-17 22:04:41.360</a:t>
            </a:r>
          </a:p>
        </p:txBody>
      </p:sp>
      <p:sp>
        <p:nvSpPr>
          <p:cNvPr id="2" name="Rectangle 1"/>
          <p:cNvSpPr/>
          <p:nvPr/>
        </p:nvSpPr>
        <p:spPr>
          <a:xfrm>
            <a:off x="1827212" y="2723769"/>
            <a:ext cx="6092825" cy="590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en-US" dirty="0"/>
              <a:t>SELECT GETDATE() - '2000-01-01'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	AS 'Days since the millennium'</a:t>
            </a:r>
          </a:p>
        </p:txBody>
      </p:sp>
    </p:spTree>
    <p:extLst>
      <p:ext uri="{BB962C8B-B14F-4D97-AF65-F5344CB8AC3E}">
        <p14:creationId xmlns:p14="http://schemas.microsoft.com/office/powerpoint/2010/main" val="201658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Open </a:t>
            </a:r>
            <a:r>
              <a:rPr lang="en-US" dirty="0" err="1"/>
              <a:t>AdventureWorks</a:t>
            </a:r>
            <a:r>
              <a:rPr lang="en-US" dirty="0"/>
              <a:t> database and execute the command: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Person.Person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you see NULL values in your database?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3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70E6EA-DFEC-438B-A714-7C97C590643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CASTing</a:t>
            </a:r>
            <a:r>
              <a:rPr lang="en-US" altLang="en-US" dirty="0"/>
              <a:t> Dates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2414" y="1905000"/>
            <a:ext cx="9677398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Sometimes it helps to CAST the result to INT: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SELECT CAST( GETDATE() - '2000-01-01'  AS INT ) AS 'Days since the millennium'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Result: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                    6834</a:t>
            </a:r>
          </a:p>
        </p:txBody>
      </p:sp>
      <p:sp>
        <p:nvSpPr>
          <p:cNvPr id="2" name="Rectangle 1"/>
          <p:cNvSpPr/>
          <p:nvPr/>
        </p:nvSpPr>
        <p:spPr>
          <a:xfrm>
            <a:off x="1790700" y="2463105"/>
            <a:ext cx="6818312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9.5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Original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CA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9.5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9.5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6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4696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1752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Questions</a:t>
            </a:r>
          </a:p>
          <a:p>
            <a:pPr marL="0" indent="0">
              <a:buNone/>
            </a:pPr>
            <a:r>
              <a:rPr lang="en-US" dirty="0"/>
              <a:t>Videos</a:t>
            </a:r>
          </a:p>
          <a:p>
            <a:pPr marL="0" indent="0">
              <a:buNone/>
            </a:pPr>
            <a:r>
              <a:rPr lang="en-US" dirty="0"/>
              <a:t>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6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NULL?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10134598" cy="1219200"/>
          </a:xfrm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/>
              <a:t>The NULL keyword means “undefined”</a:t>
            </a:r>
          </a:p>
          <a:p>
            <a:pPr marL="0" indent="0">
              <a:buNone/>
            </a:pPr>
            <a:r>
              <a:rPr lang="en-US" altLang="en-US" dirty="0"/>
              <a:t>NULL is distinct from 0 or 0.0, an empty string ( ‘’ ), or a blank string ( ‘ ‘ 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30485" y="3661893"/>
            <a:ext cx="91359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FFFF00"/>
                </a:solidFill>
                <a:latin typeface="arial" panose="020B0604020202020204" pitchFamily="34" charset="0"/>
              </a:rPr>
              <a:t>The </a:t>
            </a:r>
            <a:r>
              <a:rPr lang="en-CA" b="1" dirty="0">
                <a:solidFill>
                  <a:srgbClr val="FFFF00"/>
                </a:solidFill>
                <a:latin typeface="arial" panose="020B0604020202020204" pitchFamily="34" charset="0"/>
              </a:rPr>
              <a:t>SQL NULL</a:t>
            </a:r>
            <a:r>
              <a:rPr lang="en-CA" dirty="0">
                <a:solidFill>
                  <a:srgbClr val="FFFF00"/>
                </a:solidFill>
                <a:latin typeface="arial" panose="020B0604020202020204" pitchFamily="34" charset="0"/>
              </a:rPr>
              <a:t> is the term used to represent a missing </a:t>
            </a:r>
            <a:r>
              <a:rPr lang="en-CA" b="1" dirty="0">
                <a:solidFill>
                  <a:srgbClr val="FFFF00"/>
                </a:solidFill>
                <a:latin typeface="arial" panose="020B0604020202020204" pitchFamily="34" charset="0"/>
              </a:rPr>
              <a:t>value</a:t>
            </a:r>
            <a:r>
              <a:rPr lang="en-CA" dirty="0">
                <a:solidFill>
                  <a:srgbClr val="FFFF00"/>
                </a:solidFill>
                <a:latin typeface="arial" panose="020B0604020202020204" pitchFamily="34" charset="0"/>
              </a:rPr>
              <a:t>. </a:t>
            </a:r>
          </a:p>
          <a:p>
            <a:endParaRPr lang="en-CA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r>
              <a:rPr lang="en-CA" dirty="0">
                <a:solidFill>
                  <a:srgbClr val="FFFF00"/>
                </a:solidFill>
                <a:latin typeface="arial" panose="020B0604020202020204" pitchFamily="34" charset="0"/>
              </a:rPr>
              <a:t>A </a:t>
            </a:r>
            <a:r>
              <a:rPr lang="en-CA" b="1" dirty="0">
                <a:solidFill>
                  <a:srgbClr val="FFFF00"/>
                </a:solidFill>
                <a:latin typeface="arial" panose="020B0604020202020204" pitchFamily="34" charset="0"/>
              </a:rPr>
              <a:t>NULL value</a:t>
            </a:r>
            <a:r>
              <a:rPr lang="en-CA" dirty="0">
                <a:solidFill>
                  <a:srgbClr val="FFFF00"/>
                </a:solidFill>
                <a:latin typeface="arial" panose="020B0604020202020204" pitchFamily="34" charset="0"/>
              </a:rPr>
              <a:t> in a table is a </a:t>
            </a:r>
            <a:r>
              <a:rPr lang="en-CA" b="1" dirty="0">
                <a:solidFill>
                  <a:srgbClr val="FFFF00"/>
                </a:solidFill>
                <a:latin typeface="arial" panose="020B0604020202020204" pitchFamily="34" charset="0"/>
              </a:rPr>
              <a:t>value</a:t>
            </a:r>
            <a:r>
              <a:rPr lang="en-CA" dirty="0">
                <a:solidFill>
                  <a:srgbClr val="FFFF00"/>
                </a:solidFill>
                <a:latin typeface="arial" panose="020B0604020202020204" pitchFamily="34" charset="0"/>
              </a:rPr>
              <a:t> in a field that appears to be blank.</a:t>
            </a:r>
          </a:p>
          <a:p>
            <a:endParaRPr lang="en-CA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r>
              <a:rPr lang="en-CA" dirty="0">
                <a:solidFill>
                  <a:srgbClr val="FFFF00"/>
                </a:solidFill>
                <a:latin typeface="arial" panose="020B0604020202020204" pitchFamily="34" charset="0"/>
              </a:rPr>
              <a:t>A field with a </a:t>
            </a:r>
            <a:r>
              <a:rPr lang="en-CA" b="1" dirty="0">
                <a:solidFill>
                  <a:srgbClr val="FFFF00"/>
                </a:solidFill>
                <a:latin typeface="arial" panose="020B0604020202020204" pitchFamily="34" charset="0"/>
              </a:rPr>
              <a:t>NULL value</a:t>
            </a:r>
            <a:r>
              <a:rPr lang="en-CA" dirty="0">
                <a:solidFill>
                  <a:srgbClr val="FFFF00"/>
                </a:solidFill>
                <a:latin typeface="arial" panose="020B0604020202020204" pitchFamily="34" charset="0"/>
              </a:rPr>
              <a:t> is a field with no </a:t>
            </a:r>
            <a:r>
              <a:rPr lang="en-CA" b="1" dirty="0">
                <a:solidFill>
                  <a:srgbClr val="FFFF00"/>
                </a:solidFill>
                <a:latin typeface="arial" panose="020B0604020202020204" pitchFamily="34" charset="0"/>
              </a:rPr>
              <a:t>value</a:t>
            </a:r>
            <a:r>
              <a:rPr lang="en-CA" dirty="0">
                <a:solidFill>
                  <a:srgbClr val="FFFF00"/>
                </a:solidFill>
                <a:latin typeface="arial" panose="020B0604020202020204" pitchFamily="34" charset="0"/>
              </a:rPr>
              <a:t>. </a:t>
            </a:r>
          </a:p>
          <a:p>
            <a:endParaRPr lang="en-CA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r>
              <a:rPr lang="en-CA" dirty="0">
                <a:solidFill>
                  <a:srgbClr val="FFFF00"/>
                </a:solidFill>
                <a:latin typeface="arial" panose="020B0604020202020204" pitchFamily="34" charset="0"/>
              </a:rPr>
              <a:t>It is very important to understand that a </a:t>
            </a:r>
            <a:r>
              <a:rPr lang="en-CA" b="1" dirty="0">
                <a:solidFill>
                  <a:srgbClr val="FFFF00"/>
                </a:solidFill>
                <a:latin typeface="arial" panose="020B0604020202020204" pitchFamily="34" charset="0"/>
              </a:rPr>
              <a:t>NULL value</a:t>
            </a:r>
            <a:r>
              <a:rPr lang="en-CA" dirty="0">
                <a:solidFill>
                  <a:srgbClr val="FFFF00"/>
                </a:solidFill>
                <a:latin typeface="arial" panose="020B0604020202020204" pitchFamily="34" charset="0"/>
              </a:rPr>
              <a:t> is different than a zero </a:t>
            </a:r>
            <a:r>
              <a:rPr lang="en-CA" b="1" dirty="0">
                <a:solidFill>
                  <a:srgbClr val="FFFF00"/>
                </a:solidFill>
                <a:latin typeface="arial" panose="020B0604020202020204" pitchFamily="34" charset="0"/>
              </a:rPr>
              <a:t>value</a:t>
            </a:r>
            <a:r>
              <a:rPr lang="en-CA" dirty="0">
                <a:solidFill>
                  <a:srgbClr val="FFFF00"/>
                </a:solidFill>
                <a:latin typeface="arial" panose="020B0604020202020204" pitchFamily="34" charset="0"/>
              </a:rPr>
              <a:t> or a field that contains spaces.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5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304800"/>
            <a:ext cx="9143998" cy="1020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SET CONCAT_NULL_YIELDS_NULL (Transact-SQL)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12" y="1632425"/>
            <a:ext cx="9144000" cy="19050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/>
              <a:t>By default expressions involving NULL evaluate to NULL</a:t>
            </a:r>
          </a:p>
          <a:p>
            <a:pPr marL="0" indent="0">
              <a:buNone/>
              <a:defRPr/>
            </a:pPr>
            <a:r>
              <a:rPr lang="en-US" dirty="0"/>
              <a:t>This behavior can be turned off and on: </a:t>
            </a:r>
          </a:p>
          <a:p>
            <a:pPr marL="274320" lvl="1" indent="0">
              <a:buNone/>
              <a:defRPr/>
            </a:pPr>
            <a:r>
              <a:rPr lang="en-US" dirty="0"/>
              <a:t>SET CONCAT_NULL_YIELDS_NULL OFF</a:t>
            </a:r>
          </a:p>
          <a:p>
            <a:pPr marL="0" lvl="1" indent="0">
              <a:buNone/>
              <a:defRPr/>
            </a:pPr>
            <a:r>
              <a:rPr lang="en-US" dirty="0"/>
              <a:t>     SET CONCAT_NULL_YIELDS_NULL 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89612" y="2153484"/>
            <a:ext cx="6092825" cy="4247317"/>
          </a:xfrm>
          <a:prstGeom prst="rect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001">
            <a:schemeClr val="dk1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endParaRPr lang="en-US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PRINT 'Setting CONCAT_NULL_YIELDS_NULL ON';  </a:t>
            </a:r>
          </a:p>
          <a:p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GO  </a:t>
            </a:r>
          </a:p>
          <a:p>
            <a:r>
              <a:rPr lang="en-CA" b="1" dirty="0">
                <a:solidFill>
                  <a:srgbClr val="FFFF00"/>
                </a:solidFill>
                <a:latin typeface="Consolas" panose="020B0609020204030204" pitchFamily="49" charset="0"/>
              </a:rPr>
              <a:t>-- SET CONCAT_NULL_YIELDS_NULL ON and testing. The default setting for SQL</a:t>
            </a:r>
          </a:p>
          <a:p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SET CONCAT_NULL_YIELDS_NULL ON;  </a:t>
            </a:r>
          </a:p>
          <a:p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GO  </a:t>
            </a:r>
          </a:p>
          <a:p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SELECT '</a:t>
            </a:r>
            <a:r>
              <a:rPr lang="en-US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abc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' + NULL ;  </a:t>
            </a:r>
          </a:p>
          <a:p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GO  </a:t>
            </a:r>
          </a:p>
          <a:p>
            <a:endParaRPr lang="en-US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CA" b="1" dirty="0">
                <a:solidFill>
                  <a:srgbClr val="FFFF00"/>
                </a:solidFill>
                <a:latin typeface="Consolas" panose="020B0609020204030204" pitchFamily="49" charset="0"/>
              </a:rPr>
              <a:t>-- SET CONCAT_NULL_YIELDS_NULL OFF and testing.  </a:t>
            </a:r>
          </a:p>
          <a:p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SET CONCAT_NULL_YIELDS_NULL OFF;  </a:t>
            </a:r>
          </a:p>
          <a:p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GO  </a:t>
            </a:r>
          </a:p>
          <a:p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SELECT '</a:t>
            </a:r>
            <a:r>
              <a:rPr lang="en-US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abc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' + NULL;   </a:t>
            </a:r>
          </a:p>
          <a:p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GO  </a:t>
            </a:r>
          </a:p>
        </p:txBody>
      </p:sp>
      <p:sp>
        <p:nvSpPr>
          <p:cNvPr id="5" name="Left Arrow 4"/>
          <p:cNvSpPr/>
          <p:nvPr/>
        </p:nvSpPr>
        <p:spPr>
          <a:xfrm>
            <a:off x="4037012" y="4800600"/>
            <a:ext cx="1752600" cy="609600"/>
          </a:xfrm>
          <a:prstGeom prst="lef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18807" y="4800600"/>
            <a:ext cx="1981200" cy="6096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Execute the code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Left Arrow 4">
            <a:extLst>
              <a:ext uri="{FF2B5EF4-FFF2-40B4-BE49-F238E27FC236}">
                <a16:creationId xmlns:a16="http://schemas.microsoft.com/office/drawing/2014/main" id="{8758F7D7-1137-457C-ADEB-68AA17B0F8B4}"/>
              </a:ext>
            </a:extLst>
          </p:cNvPr>
          <p:cNvSpPr/>
          <p:nvPr/>
        </p:nvSpPr>
        <p:spPr>
          <a:xfrm>
            <a:off x="4037012" y="5626459"/>
            <a:ext cx="1752600" cy="609600"/>
          </a:xfrm>
          <a:prstGeom prst="lef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85B6C4E1-9271-45FF-9B9F-A79743843AEA}"/>
              </a:ext>
            </a:extLst>
          </p:cNvPr>
          <p:cNvSpPr/>
          <p:nvPr/>
        </p:nvSpPr>
        <p:spPr>
          <a:xfrm>
            <a:off x="2018807" y="5626459"/>
            <a:ext cx="1981200" cy="6096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Find the error in the code</a:t>
            </a:r>
          </a:p>
        </p:txBody>
      </p:sp>
    </p:spTree>
    <p:extLst>
      <p:ext uri="{BB962C8B-B14F-4D97-AF65-F5344CB8AC3E}">
        <p14:creationId xmlns:p14="http://schemas.microsoft.com/office/powerpoint/2010/main" val="59941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24600"/>
            <a:ext cx="1143002" cy="2762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89C34F-BB6D-451D-98F9-9ADEF62114E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2414" y="274638"/>
            <a:ext cx="9143998" cy="563562"/>
          </a:xfrm>
        </p:spPr>
        <p:txBody>
          <a:bodyPr/>
          <a:lstStyle/>
          <a:p>
            <a:pPr eaLnBrk="1" hangingPunct="1"/>
            <a:r>
              <a:rPr lang="en-US" altLang="en-US" dirty="0"/>
              <a:t>IS NULL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2012" y="1007125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US" dirty="0"/>
              <a:t>Use IS NULL in the WHERE clause to select rows with NULL values:</a:t>
            </a:r>
          </a:p>
        </p:txBody>
      </p:sp>
      <p:sp>
        <p:nvSpPr>
          <p:cNvPr id="2" name="Rectangle 1"/>
          <p:cNvSpPr/>
          <p:nvPr/>
        </p:nvSpPr>
        <p:spPr>
          <a:xfrm>
            <a:off x="527812" y="1726195"/>
            <a:ext cx="4648198" cy="1200329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AdventureWorks2014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title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Person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Person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title 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is null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1748598" y="3196130"/>
            <a:ext cx="5334000" cy="92333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 TOP 10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title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Person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Person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title 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is null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3198812" y="4374504"/>
            <a:ext cx="5334000" cy="92333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 TOP 10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Person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Person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title 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is null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Bent-Up Arrow 2"/>
          <p:cNvSpPr/>
          <p:nvPr/>
        </p:nvSpPr>
        <p:spPr>
          <a:xfrm rot="5400000">
            <a:off x="1183626" y="2859761"/>
            <a:ext cx="488772" cy="641170"/>
          </a:xfrm>
          <a:prstGeom prst="bentUp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ent-Up Arrow 8"/>
          <p:cNvSpPr/>
          <p:nvPr/>
        </p:nvSpPr>
        <p:spPr>
          <a:xfrm rot="5400000">
            <a:off x="2607525" y="4059045"/>
            <a:ext cx="488772" cy="641170"/>
          </a:xfrm>
          <a:prstGeom prst="bentUp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41812" y="5538167"/>
            <a:ext cx="5334000" cy="1200329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10 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FirstName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LastName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Person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Person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title 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is null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LastName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Bent-Up Arrow 10"/>
          <p:cNvSpPr/>
          <p:nvPr/>
        </p:nvSpPr>
        <p:spPr>
          <a:xfrm rot="5400000">
            <a:off x="3750525" y="5222708"/>
            <a:ext cx="488772" cy="641170"/>
          </a:xfrm>
          <a:prstGeom prst="bentUp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919382-EFFC-4326-B09F-9F229A5F7DB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IS NOT NULL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99412" y="1850292"/>
            <a:ext cx="3810000" cy="1273908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dirty="0"/>
              <a:t>Use IS NOT NULL in the WHERE clause to select rows with non-NULL values.</a:t>
            </a:r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527812" y="1726195"/>
            <a:ext cx="4648198" cy="1200329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AdventureWorks2014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title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Person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Person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title 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is not null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1748598" y="3196130"/>
            <a:ext cx="5334000" cy="92333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 TOP 10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title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Person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Person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title 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is not null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3198812" y="4374504"/>
            <a:ext cx="5334000" cy="92333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 TOP 10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Person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Person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title 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is not null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Bent-Up Arrow 7"/>
          <p:cNvSpPr/>
          <p:nvPr/>
        </p:nvSpPr>
        <p:spPr>
          <a:xfrm rot="5400000">
            <a:off x="1183626" y="2859761"/>
            <a:ext cx="488772" cy="641170"/>
          </a:xfrm>
          <a:prstGeom prst="bentUp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ent-Up Arrow 8"/>
          <p:cNvSpPr/>
          <p:nvPr/>
        </p:nvSpPr>
        <p:spPr>
          <a:xfrm rot="5400000">
            <a:off x="2607525" y="4059045"/>
            <a:ext cx="488772" cy="641170"/>
          </a:xfrm>
          <a:prstGeom prst="bentUp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41812" y="5538167"/>
            <a:ext cx="5334000" cy="1200329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10 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FirstName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LastName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Person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Person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title 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is not null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LastName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Bent-Up Arrow 10"/>
          <p:cNvSpPr/>
          <p:nvPr/>
        </p:nvSpPr>
        <p:spPr>
          <a:xfrm rot="5400000">
            <a:off x="3750525" y="5222708"/>
            <a:ext cx="488772" cy="641170"/>
          </a:xfrm>
          <a:prstGeom prst="bentUp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4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551739-FDB8-47F3-A5D0-BF52E43D2A5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NULL AND =, !=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2414" y="1905000"/>
            <a:ext cx="9144000" cy="1981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You </a:t>
            </a:r>
            <a:r>
              <a:rPr lang="en-US" altLang="en-US" i="1" dirty="0"/>
              <a:t>CANNOT</a:t>
            </a:r>
            <a:r>
              <a:rPr lang="en-US" altLang="en-US" dirty="0"/>
              <a:t> use:</a:t>
            </a:r>
          </a:p>
          <a:p>
            <a:pPr marL="274320" lvl="1" indent="0"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= NULL instead of IS NULL</a:t>
            </a:r>
          </a:p>
          <a:p>
            <a:pPr marL="274320" lvl="1" indent="0"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!= NULL instead of IS NOT NULL </a:t>
            </a:r>
          </a:p>
          <a:p>
            <a:pPr marL="0" indent="0" eaLnBrk="1" hangingPunct="1">
              <a:buNone/>
            </a:pPr>
            <a:r>
              <a:rPr lang="en-US" altLang="en-US" dirty="0"/>
              <a:t>Try it: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817812" y="3733800"/>
            <a:ext cx="5334000" cy="1200329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10 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FirstName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LastName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Person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Person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title =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 null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LastName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7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90BDC6-3C0B-4380-AA42-0D38724D4C0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2414" y="1905000"/>
            <a:ext cx="2479674" cy="2743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/>
              <a:t>Instead of OR </a:t>
            </a:r>
            <a:r>
              <a:rPr lang="en-US" altLang="en-US" dirty="0">
                <a:latin typeface="Times New Roman" panose="02020603050405020304" pitchFamily="18" charset="0"/>
              </a:rPr>
              <a:t>	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you can use IN 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979612" y="2389210"/>
            <a:ext cx="9601200" cy="92333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Person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Person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FirstName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CA" dirty="0" err="1">
                <a:solidFill>
                  <a:srgbClr val="FF0000"/>
                </a:solidFill>
                <a:latin typeface="Consolas" panose="020B0609020204030204" pitchFamily="49" charset="0"/>
              </a:rPr>
              <a:t>Hazem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FirstName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'Humberto'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FirstName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CA" dirty="0" err="1">
                <a:solidFill>
                  <a:srgbClr val="FF0000"/>
                </a:solidFill>
                <a:latin typeface="Consolas" panose="020B0609020204030204" pitchFamily="49" charset="0"/>
              </a:rPr>
              <a:t>sam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3" name="Rectangle 2"/>
          <p:cNvSpPr/>
          <p:nvPr/>
        </p:nvSpPr>
        <p:spPr>
          <a:xfrm>
            <a:off x="1979612" y="4495800"/>
            <a:ext cx="6092825" cy="923330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Person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Person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FirstName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CA" dirty="0" err="1">
                <a:solidFill>
                  <a:srgbClr val="FF0000"/>
                </a:solidFill>
                <a:latin typeface="Consolas" panose="020B0609020204030204" pitchFamily="49" charset="0"/>
              </a:rPr>
              <a:t>Hazem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CA" dirty="0" err="1">
                <a:solidFill>
                  <a:srgbClr val="FF0000"/>
                </a:solidFill>
                <a:latin typeface="Consolas" panose="020B0609020204030204" pitchFamily="49" charset="0"/>
              </a:rPr>
              <a:t>sam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'Humberto'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979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5D4AB-2C0A-46BC-B0BF-3A1BE613F50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2414" y="1905000"/>
            <a:ext cx="9144000" cy="2362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IN is preferred when you are working with more than two values:</a:t>
            </a:r>
          </a:p>
          <a:p>
            <a:pPr lvl="1" eaLnBrk="1" hangingPunct="1">
              <a:buFontTx/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WHERE state IN ( ‘CA‘ , ‘CO’, ‘NV’ )</a:t>
            </a:r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273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76FE3C323531449863BF78B071DC50" ma:contentTypeVersion="2" ma:contentTypeDescription="Create a new document." ma:contentTypeScope="" ma:versionID="03228003a9105e7df017a44f8d8009da">
  <xsd:schema xmlns:xsd="http://www.w3.org/2001/XMLSchema" xmlns:xs="http://www.w3.org/2001/XMLSchema" xmlns:p="http://schemas.microsoft.com/office/2006/metadata/properties" xmlns:ns2="a090d9f8-4da9-4a3b-8109-43da49e9b3d9" targetNamespace="http://schemas.microsoft.com/office/2006/metadata/properties" ma:root="true" ma:fieldsID="18fb4038381d021bc18aac58a106ee7d" ns2:_="">
    <xsd:import namespace="a090d9f8-4da9-4a3b-8109-43da49e9b3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90d9f8-4da9-4a3b-8109-43da49e9b3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C4BD45-F6F2-46B8-89D3-C9CF590FE1EA}"/>
</file>

<file path=customXml/itemProps2.xml><?xml version="1.0" encoding="utf-8"?>
<ds:datastoreItem xmlns:ds="http://schemas.openxmlformats.org/officeDocument/2006/customXml" ds:itemID="{9A1E8687-670F-4B34-8BEE-7248B4B5770D}"/>
</file>

<file path=customXml/itemProps3.xml><?xml version="1.0" encoding="utf-8"?>
<ds:datastoreItem xmlns:ds="http://schemas.openxmlformats.org/officeDocument/2006/customXml" ds:itemID="{A24E2EE2-8354-4552-A630-066505D02CA3}"/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1207</Words>
  <Application>Microsoft Office PowerPoint</Application>
  <PresentationFormat>Custom</PresentationFormat>
  <Paragraphs>240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</vt:lpstr>
      <vt:lpstr>Consolas</vt:lpstr>
      <vt:lpstr>Corbel</vt:lpstr>
      <vt:lpstr>Times New Roman</vt:lpstr>
      <vt:lpstr>Verdana</vt:lpstr>
      <vt:lpstr>Chalkboard 16x9</vt:lpstr>
      <vt:lpstr>SELECT Command II </vt:lpstr>
      <vt:lpstr>Null values</vt:lpstr>
      <vt:lpstr>What is NULL?</vt:lpstr>
      <vt:lpstr>SET CONCAT_NULL_YIELDS_NULL (Transact-SQL) </vt:lpstr>
      <vt:lpstr>IS NULL</vt:lpstr>
      <vt:lpstr>IS NOT NULL</vt:lpstr>
      <vt:lpstr>NULL AND =, !=</vt:lpstr>
      <vt:lpstr>IN</vt:lpstr>
      <vt:lpstr>IN</vt:lpstr>
      <vt:lpstr>BETWEEN ... AND</vt:lpstr>
      <vt:lpstr>ALL Keyword</vt:lpstr>
      <vt:lpstr>LIKE</vt:lpstr>
      <vt:lpstr>LIKE</vt:lpstr>
      <vt:lpstr>LIKE</vt:lpstr>
      <vt:lpstr>LIKE</vt:lpstr>
      <vt:lpstr>NOT (again)</vt:lpstr>
      <vt:lpstr>Date Arithmetic</vt:lpstr>
      <vt:lpstr>Date Arithmetic</vt:lpstr>
      <vt:lpstr>CASTing Dates</vt:lpstr>
      <vt:lpstr>CASTing Dates</vt:lpstr>
      <vt:lpstr>Summery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 Command II </dc:title>
  <dc:creator>Maziar Shajari</dc:creator>
  <cp:lastModifiedBy>Maziar Shajari</cp:lastModifiedBy>
  <cp:revision>4</cp:revision>
  <dcterms:created xsi:type="dcterms:W3CDTF">2020-02-17T14:54:44Z</dcterms:created>
  <dcterms:modified xsi:type="dcterms:W3CDTF">2020-10-01T17:17:15Z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0x0101006776FE3C323531449863BF78B071DC50</vt:lpwstr>
  </property>
</Properties>
</file>