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sldIdLst>
    <p:sldId id="256" r:id="rId2"/>
    <p:sldId id="272" r:id="rId3"/>
    <p:sldId id="273" r:id="rId4"/>
    <p:sldId id="274" r:id="rId5"/>
    <p:sldId id="257" r:id="rId6"/>
    <p:sldId id="258" r:id="rId7"/>
    <p:sldId id="271" r:id="rId8"/>
    <p:sldId id="269" r:id="rId9"/>
    <p:sldId id="262" r:id="rId10"/>
    <p:sldId id="259" r:id="rId11"/>
    <p:sldId id="263" r:id="rId12"/>
    <p:sldId id="268" r:id="rId13"/>
    <p:sldId id="261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>
      <p:cViewPr varScale="1">
        <p:scale>
          <a:sx n="86" d="100"/>
          <a:sy n="86" d="100"/>
        </p:scale>
        <p:origin x="136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B3E6A5-300D-4C63-A27A-2FE8BB671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70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C507F-B198-4A64-AD65-A48AFB57E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76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C507F-B198-4A64-AD65-A48AFB57E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8584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C507F-B198-4A64-AD65-A48AFB57E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399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C507F-B198-4A64-AD65-A48AFB57E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2573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C507F-B198-4A64-AD65-A48AFB57E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10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C507F-B198-4A64-AD65-A48AFB57E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19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C507F-B198-4A64-AD65-A48AFB57E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838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0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C507F-B198-4A64-AD65-A48AFB57E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96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4EC507F-B198-4A64-AD65-A48AFB57E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Basic Joins in Microsoft SQL Server</a:t>
            </a:r>
            <a:br>
              <a:rPr lang="en-US" dirty="0"/>
            </a:br>
            <a:endParaRPr 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/>
              <a:t>Glenn Paulley</a:t>
            </a:r>
          </a:p>
          <a:p>
            <a:pPr eaLnBrk="1" hangingPunct="1"/>
            <a:r>
              <a:rPr lang="en-US" dirty="0"/>
              <a:t>Fall 2015</a:t>
            </a:r>
          </a:p>
          <a:p>
            <a:pPr eaLnBrk="1" hangingPunct="1"/>
            <a:r>
              <a:rPr lang="en-US" dirty="0"/>
              <a:t>Revise in Fall 2018 </a:t>
            </a:r>
          </a:p>
          <a:p>
            <a:pPr eaLnBrk="1" hangingPunct="1"/>
            <a:r>
              <a:rPr lang="en-US" dirty="0"/>
              <a:t>By Maziar Shajari</a:t>
            </a:r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Correlation names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524000"/>
            <a:ext cx="6347714" cy="388077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dirty="0"/>
              <a:t>You can qualify each table name with an alias (typically one or two letters) to simplify the SQL syntax in your queries:</a:t>
            </a:r>
          </a:p>
          <a:p>
            <a:pPr eaLnBrk="1" hangingPunct="1"/>
            <a:endParaRPr lang="en-US" dirty="0"/>
          </a:p>
          <a:p>
            <a:pPr marL="0" indent="0">
              <a:buNone/>
            </a:pPr>
            <a:r>
              <a:rPr lang="en-CA" dirty="0"/>
              <a:t>  SELECT co.[</a:t>
            </a:r>
            <a:r>
              <a:rPr lang="en-CA" dirty="0" err="1"/>
              <a:t>courseNumber</a:t>
            </a:r>
            <a:r>
              <a:rPr lang="en-CA" dirty="0"/>
              <a:t>]</a:t>
            </a:r>
          </a:p>
          <a:p>
            <a:pPr marL="0" indent="0">
              <a:buNone/>
            </a:pPr>
            <a:r>
              <a:rPr lang="en-CA" dirty="0"/>
              <a:t> 		 ,c.[name]</a:t>
            </a:r>
          </a:p>
          <a:p>
            <a:pPr marL="0" indent="0">
              <a:buNone/>
            </a:pPr>
            <a:r>
              <a:rPr lang="en-CA" dirty="0"/>
              <a:t> 		 ,co.[</a:t>
            </a:r>
            <a:r>
              <a:rPr lang="en-CA" dirty="0" err="1"/>
              <a:t>sessionCode</a:t>
            </a:r>
            <a:r>
              <a:rPr lang="en-CA" dirty="0"/>
              <a:t>]</a:t>
            </a:r>
          </a:p>
          <a:p>
            <a:pPr marL="0" indent="0">
              <a:buNone/>
            </a:pPr>
            <a:r>
              <a:rPr lang="en-CA" dirty="0"/>
              <a:t>  		 ,co.[capacity]</a:t>
            </a:r>
          </a:p>
          <a:p>
            <a:pPr marL="0" indent="0">
              <a:buNone/>
            </a:pPr>
            <a:r>
              <a:rPr lang="en-CA" dirty="0"/>
              <a:t>    		 ,co.[enrollment]</a:t>
            </a:r>
          </a:p>
          <a:p>
            <a:pPr marL="0" indent="0">
              <a:buNone/>
            </a:pPr>
            <a:r>
              <a:rPr lang="en-CA" dirty="0"/>
              <a:t>  FROM </a:t>
            </a:r>
            <a:r>
              <a:rPr lang="en-CA" dirty="0" err="1"/>
              <a:t>CourseOffering</a:t>
            </a:r>
            <a:r>
              <a:rPr lang="en-CA" dirty="0"/>
              <a:t> AS co, Course AS c</a:t>
            </a:r>
          </a:p>
          <a:p>
            <a:pPr marL="0" indent="0">
              <a:buNone/>
            </a:pPr>
            <a:r>
              <a:rPr lang="en-CA" dirty="0"/>
              <a:t>  WHERE </a:t>
            </a:r>
            <a:r>
              <a:rPr lang="en-CA" dirty="0" err="1"/>
              <a:t>c.number</a:t>
            </a:r>
            <a:r>
              <a:rPr lang="en-CA" dirty="0"/>
              <a:t> = </a:t>
            </a:r>
            <a:r>
              <a:rPr lang="en-CA" dirty="0" err="1"/>
              <a:t>co.courseNumber</a:t>
            </a:r>
            <a:endParaRPr lang="en-CA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complex joins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9342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join as many tables as you like – but complex queries can often require additional execution time and computer resources such as memory.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1400" dirty="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2819401"/>
            <a:ext cx="8534400" cy="2534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514350" lvl="1" indent="0">
              <a:lnSpc>
                <a:spcPct val="150000"/>
              </a:lnSpc>
              <a:buNone/>
            </a:pPr>
            <a:r>
              <a:rPr lang="en-CA" dirty="0"/>
              <a:t>SELECT co.[</a:t>
            </a:r>
            <a:r>
              <a:rPr lang="en-CA" dirty="0" err="1"/>
              <a:t>courseNumber</a:t>
            </a:r>
            <a:r>
              <a:rPr lang="en-CA" dirty="0"/>
              <a:t>], c.[name], co.[</a:t>
            </a:r>
            <a:r>
              <a:rPr lang="en-CA" dirty="0" err="1"/>
              <a:t>sessionCode</a:t>
            </a:r>
            <a:r>
              <a:rPr lang="en-CA" dirty="0"/>
              <a:t>],</a:t>
            </a:r>
          </a:p>
          <a:p>
            <a:pPr marL="514350" lvl="1" indent="0">
              <a:lnSpc>
                <a:spcPct val="150000"/>
              </a:lnSpc>
              <a:buNone/>
            </a:pPr>
            <a:r>
              <a:rPr lang="en-CA" dirty="0"/>
              <a:t>               p.name AS "program“, co.[capacity], co.[enrollment]</a:t>
            </a:r>
          </a:p>
          <a:p>
            <a:pPr marL="514350" lvl="1" indent="0">
              <a:lnSpc>
                <a:spcPct val="150000"/>
              </a:lnSpc>
              <a:buNone/>
            </a:pPr>
            <a:r>
              <a:rPr lang="en-CA" dirty="0"/>
              <a:t>FROM </a:t>
            </a:r>
            <a:r>
              <a:rPr lang="en-CA" dirty="0" err="1"/>
              <a:t>CourseOffering</a:t>
            </a:r>
            <a:r>
              <a:rPr lang="en-CA" dirty="0"/>
              <a:t> co, Course c, </a:t>
            </a:r>
            <a:r>
              <a:rPr lang="en-CA" dirty="0" err="1"/>
              <a:t>ProgramCourse</a:t>
            </a:r>
            <a:r>
              <a:rPr lang="en-CA" dirty="0"/>
              <a:t> pc, Program p</a:t>
            </a:r>
          </a:p>
          <a:p>
            <a:pPr marL="514350" lvl="1" indent="0">
              <a:lnSpc>
                <a:spcPct val="150000"/>
              </a:lnSpc>
              <a:buNone/>
            </a:pPr>
            <a:r>
              <a:rPr lang="en-CA" dirty="0"/>
              <a:t>WHERE </a:t>
            </a:r>
            <a:r>
              <a:rPr lang="en-CA" dirty="0" err="1"/>
              <a:t>c.number</a:t>
            </a:r>
            <a:r>
              <a:rPr lang="en-CA" dirty="0"/>
              <a:t> = </a:t>
            </a:r>
            <a:r>
              <a:rPr lang="en-CA" dirty="0" err="1"/>
              <a:t>co.courseNumber</a:t>
            </a:r>
            <a:r>
              <a:rPr lang="en-CA" dirty="0"/>
              <a:t> AND </a:t>
            </a:r>
            <a:r>
              <a:rPr lang="en-CA" dirty="0" err="1"/>
              <a:t>c.number</a:t>
            </a:r>
            <a:r>
              <a:rPr lang="en-CA" dirty="0"/>
              <a:t> = 	</a:t>
            </a:r>
            <a:r>
              <a:rPr lang="en-CA" dirty="0" err="1"/>
              <a:t>pc.courseNumber</a:t>
            </a:r>
            <a:r>
              <a:rPr lang="en-CA" dirty="0"/>
              <a:t> AND </a:t>
            </a:r>
            <a:r>
              <a:rPr lang="en-CA" dirty="0" err="1"/>
              <a:t>pc.programCode</a:t>
            </a:r>
            <a:r>
              <a:rPr lang="en-CA" dirty="0"/>
              <a:t> = </a:t>
            </a:r>
            <a:r>
              <a:rPr lang="en-CA" dirty="0" err="1"/>
              <a:t>p.code</a:t>
            </a:r>
            <a:endParaRPr lang="en-CA" dirty="0"/>
          </a:p>
          <a:p>
            <a:pPr marL="514350" lvl="1" indent="0">
              <a:lnSpc>
                <a:spcPct val="150000"/>
              </a:lnSpc>
              <a:buNone/>
            </a:pPr>
            <a:r>
              <a:rPr lang="en-CA" dirty="0"/>
              <a:t>ORDER BY co.[</a:t>
            </a:r>
            <a:r>
              <a:rPr lang="en-CA" dirty="0" err="1"/>
              <a:t>courseNumber</a:t>
            </a:r>
            <a:r>
              <a:rPr lang="en-CA" dirty="0"/>
              <a:t>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Joins and WHERE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600201"/>
            <a:ext cx="7010402" cy="21336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dirty="0"/>
              <a:t>The WHERE clause in a select statement can include join conditions and other conditions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514350" lvl="1" indent="0">
              <a:buNone/>
            </a:pPr>
            <a:r>
              <a:rPr lang="en-CA" dirty="0"/>
              <a:t>WHERE </a:t>
            </a:r>
            <a:r>
              <a:rPr lang="en-CA" dirty="0" err="1"/>
              <a:t>c.number</a:t>
            </a:r>
            <a:r>
              <a:rPr lang="en-CA" dirty="0"/>
              <a:t> = </a:t>
            </a:r>
            <a:r>
              <a:rPr lang="en-CA" dirty="0" err="1"/>
              <a:t>co.courseNumber</a:t>
            </a:r>
            <a:r>
              <a:rPr lang="en-CA" dirty="0"/>
              <a:t> </a:t>
            </a:r>
          </a:p>
          <a:p>
            <a:pPr marL="514350" lvl="1" indent="0">
              <a:buNone/>
            </a:pPr>
            <a:r>
              <a:rPr lang="en-CA" dirty="0"/>
              <a:t>            AND </a:t>
            </a:r>
            <a:r>
              <a:rPr lang="en-CA" dirty="0" err="1"/>
              <a:t>c.number</a:t>
            </a:r>
            <a:r>
              <a:rPr lang="en-CA" dirty="0"/>
              <a:t> = 	</a:t>
            </a:r>
            <a:r>
              <a:rPr lang="en-CA" dirty="0" err="1"/>
              <a:t>pc.courseNumber</a:t>
            </a:r>
            <a:r>
              <a:rPr lang="en-CA" dirty="0"/>
              <a:t> </a:t>
            </a:r>
          </a:p>
          <a:p>
            <a:pPr marL="514350" lvl="1" indent="0">
              <a:buNone/>
            </a:pPr>
            <a:r>
              <a:rPr lang="en-CA" dirty="0"/>
              <a:t>            AND </a:t>
            </a:r>
            <a:r>
              <a:rPr lang="en-CA" dirty="0" err="1"/>
              <a:t>pc.programCode</a:t>
            </a:r>
            <a:r>
              <a:rPr lang="en-CA" dirty="0"/>
              <a:t> = </a:t>
            </a:r>
            <a:r>
              <a:rPr lang="en-CA" dirty="0" err="1"/>
              <a:t>p.code</a:t>
            </a:r>
            <a:r>
              <a:rPr lang="en-CA" dirty="0"/>
              <a:t> </a:t>
            </a:r>
          </a:p>
          <a:p>
            <a:pPr marL="514350" lvl="1" indent="0">
              <a:buNone/>
            </a:pPr>
            <a:r>
              <a:rPr lang="en-CA" dirty="0"/>
              <a:t>            AND  </a:t>
            </a:r>
            <a:r>
              <a:rPr lang="en-CA" dirty="0" err="1"/>
              <a:t>p.acronym</a:t>
            </a:r>
            <a:r>
              <a:rPr lang="en-CA" dirty="0"/>
              <a:t> = 'ITID'</a:t>
            </a: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1981200" y="4613320"/>
            <a:ext cx="2819400" cy="342900"/>
          </a:xfrm>
          <a:prstGeom prst="borderCallout1">
            <a:avLst>
              <a:gd name="adj1" fmla="val -48718"/>
              <a:gd name="adj2" fmla="val 45051"/>
              <a:gd name="adj3" fmla="val -261613"/>
              <a:gd name="adj4" fmla="val 475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Restriction  condition</a:t>
            </a:r>
          </a:p>
        </p:txBody>
      </p:sp>
      <p:sp>
        <p:nvSpPr>
          <p:cNvPr id="10246" name="AutoShape 5"/>
          <p:cNvSpPr>
            <a:spLocks/>
          </p:cNvSpPr>
          <p:nvPr/>
        </p:nvSpPr>
        <p:spPr bwMode="auto">
          <a:xfrm>
            <a:off x="5486400" y="2116787"/>
            <a:ext cx="2133600" cy="381000"/>
          </a:xfrm>
          <a:prstGeom prst="borderCallout2">
            <a:avLst>
              <a:gd name="adj1" fmla="val 30000"/>
              <a:gd name="adj2" fmla="val -3569"/>
              <a:gd name="adj3" fmla="val 30000"/>
              <a:gd name="adj4" fmla="val -11014"/>
              <a:gd name="adj5" fmla="val 122429"/>
              <a:gd name="adj6" fmla="val -457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Join conditions</a:t>
            </a:r>
          </a:p>
        </p:txBody>
      </p:sp>
      <p:sp>
        <p:nvSpPr>
          <p:cNvPr id="10247" name="AutoShape 6"/>
          <p:cNvSpPr>
            <a:spLocks/>
          </p:cNvSpPr>
          <p:nvPr/>
        </p:nvSpPr>
        <p:spPr bwMode="auto">
          <a:xfrm>
            <a:off x="4572000" y="4110688"/>
            <a:ext cx="2133600" cy="381000"/>
          </a:xfrm>
          <a:prstGeom prst="borderCallout2">
            <a:avLst>
              <a:gd name="adj1" fmla="val -27600"/>
              <a:gd name="adj2" fmla="val 48431"/>
              <a:gd name="adj3" fmla="val -169138"/>
              <a:gd name="adj4" fmla="val 29729"/>
              <a:gd name="adj5" fmla="val -237702"/>
              <a:gd name="adj6" fmla="val 1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Join condition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391400" cy="1320800"/>
          </a:xfrm>
        </p:spPr>
        <p:txBody>
          <a:bodyPr/>
          <a:lstStyle/>
          <a:p>
            <a:pPr eaLnBrk="1" hangingPunct="1"/>
            <a:r>
              <a:rPr lang="en-US" dirty="0"/>
              <a:t>Cartesian product (or Cross Joins)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C00000"/>
                </a:solidFill>
              </a:rPr>
              <a:t>If you don’t specify a join condition</a:t>
            </a:r>
            <a:r>
              <a:rPr lang="en-US" dirty="0"/>
              <a:t>, </a:t>
            </a:r>
            <a:r>
              <a:rPr lang="en-US" i="1" dirty="0"/>
              <a:t>every</a:t>
            </a:r>
            <a:r>
              <a:rPr lang="en-US" dirty="0"/>
              <a:t> row in the first table is joined with </a:t>
            </a:r>
            <a:r>
              <a:rPr lang="en-US" i="1" dirty="0"/>
              <a:t>every</a:t>
            </a:r>
            <a:r>
              <a:rPr lang="en-US" dirty="0"/>
              <a:t> row in the second table.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b="1" dirty="0"/>
              <a:t>USE SIS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SELECT </a:t>
            </a:r>
            <a:r>
              <a:rPr lang="en-US" sz="2000" b="1" dirty="0" err="1"/>
              <a:t>p.lastName</a:t>
            </a:r>
            <a:r>
              <a:rPr lang="en-US" sz="2000" b="1" dirty="0"/>
              <a:t>, </a:t>
            </a:r>
            <a:r>
              <a:rPr lang="en-US" sz="2000" b="1" dirty="0" err="1"/>
              <a:t>p.firstName</a:t>
            </a:r>
            <a:r>
              <a:rPr lang="en-US" sz="2000" b="1" dirty="0"/>
              <a:t>, </a:t>
            </a:r>
            <a:r>
              <a:rPr lang="en-US" sz="2000" b="1" dirty="0" err="1"/>
              <a:t>e.businessPhone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FROM   Person p, Employee 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4378171"/>
            <a:ext cx="5562600" cy="83099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returns 6076 meaningless rows 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Termed a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5791200"/>
            <a:ext cx="6306022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uses the term 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Join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Inner/Equi/Natural Joins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77870"/>
            <a:ext cx="6553201" cy="309720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The types of joins discussed so far are the most common.  They are:</a:t>
            </a:r>
          </a:p>
          <a:p>
            <a:pPr lvl="1" eaLnBrk="1" hangingPunct="1"/>
            <a:r>
              <a:rPr lang="en-US" dirty="0"/>
              <a:t>Inner joins:     Only rows that match the WHERE condition(s) are included in the result set </a:t>
            </a:r>
          </a:p>
          <a:p>
            <a:pPr lvl="1" eaLnBrk="1" hangingPunct="1"/>
            <a:r>
              <a:rPr lang="en-US" dirty="0"/>
              <a:t>Equijoins:       Join conditions are based on equality conditions between expressions computed from different tables</a:t>
            </a:r>
          </a:p>
          <a:p>
            <a:pPr lvl="1" eaLnBrk="1" hangingPunct="1"/>
            <a:r>
              <a:rPr lang="en-US" dirty="0"/>
              <a:t>Natural joins: Duplicate columns are omitted from the result set 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5112" y="4367209"/>
            <a:ext cx="6172200" cy="175432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NATURAL JOIN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 is a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JOIN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 operation that creates an implicit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join 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clause for you based on the common columns in the two tables being joined. Common columns are columns that have the same name in both tables. A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NATURAL JOIN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 can be an INNER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join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, a LEFT OUTER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join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, or a RIGHT OUTER </a:t>
            </a:r>
            <a:r>
              <a:rPr lang="en-CA" b="1" dirty="0">
                <a:solidFill>
                  <a:srgbClr val="222222"/>
                </a:solidFill>
                <a:latin typeface="arial" panose="020B0604020202020204" pitchFamily="34" charset="0"/>
              </a:rPr>
              <a:t>join</a:t>
            </a:r>
            <a:r>
              <a:rPr lang="en-CA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mean to </a:t>
            </a:r>
            <a:r>
              <a:rPr lang="en-CA" i="1" dirty="0"/>
              <a:t>join</a:t>
            </a:r>
            <a:r>
              <a:rPr lang="en-CA" dirty="0"/>
              <a:t> two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any database we typically have different tables to represent different types of “things” – abstract objects or concepts, or physical entities such as people, or car parts, or ….</a:t>
            </a:r>
          </a:p>
          <a:p>
            <a:r>
              <a:rPr lang="en-CA" dirty="0"/>
              <a:t>In a well-designed database, rows in every table are uniquely identified by a value called a </a:t>
            </a:r>
            <a:r>
              <a:rPr lang="en-CA" b="1" i="1" dirty="0">
                <a:solidFill>
                  <a:srgbClr val="FF0000"/>
                </a:solidFill>
              </a:rPr>
              <a:t>primary key</a:t>
            </a:r>
          </a:p>
          <a:p>
            <a:pPr lvl="1"/>
            <a:r>
              <a:rPr lang="en-CA" i="1" dirty="0"/>
              <a:t>Examples: student number, invoice number, course number</a:t>
            </a:r>
          </a:p>
          <a:p>
            <a:r>
              <a:rPr lang="en-CA" dirty="0">
                <a:solidFill>
                  <a:srgbClr val="0070C0"/>
                </a:solidFill>
              </a:rPr>
              <a:t>In a relational database, we represent relationships through the existence of primary key values in</a:t>
            </a:r>
            <a:r>
              <a:rPr lang="en-CA" i="1" dirty="0">
                <a:solidFill>
                  <a:srgbClr val="0070C0"/>
                </a:solidFill>
              </a:rPr>
              <a:t> other </a:t>
            </a:r>
            <a:r>
              <a:rPr lang="en-CA" dirty="0">
                <a:solidFill>
                  <a:srgbClr val="0070C0"/>
                </a:solidFill>
              </a:rPr>
              <a:t>tables</a:t>
            </a:r>
          </a:p>
          <a:p>
            <a:pPr lvl="1"/>
            <a:r>
              <a:rPr lang="en-CA" dirty="0"/>
              <a:t>When these values exist, they are termed </a:t>
            </a:r>
            <a:r>
              <a:rPr lang="en-CA" i="1" dirty="0"/>
              <a:t>foreign keys</a:t>
            </a:r>
          </a:p>
        </p:txBody>
      </p:sp>
    </p:spTree>
    <p:extLst>
      <p:ext uri="{BB962C8B-B14F-4D97-AF65-F5344CB8AC3E}">
        <p14:creationId xmlns:p14="http://schemas.microsoft.com/office/powerpoint/2010/main" val="218691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Representing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0070C0"/>
                </a:solidFill>
              </a:rPr>
              <a:t>well-designed relational database</a:t>
            </a:r>
            <a:r>
              <a:rPr lang="en-US" dirty="0"/>
              <a:t>, all tables have primary keys (unique identifiers)</a:t>
            </a:r>
          </a:p>
          <a:p>
            <a:r>
              <a:rPr lang="en-US" dirty="0"/>
              <a:t>A table that has a primary key involved in a relationship is sometimes called a “</a:t>
            </a:r>
            <a:r>
              <a:rPr lang="en-US" i="1" dirty="0"/>
              <a:t>master”, or “parent” table</a:t>
            </a:r>
          </a:p>
          <a:p>
            <a:r>
              <a:rPr lang="en-US" dirty="0"/>
              <a:t>A  table that contains a reference to a primary key of the other table is sometimes called a </a:t>
            </a:r>
            <a:r>
              <a:rPr lang="en-US" i="1" dirty="0"/>
              <a:t>“detail” or “child” table</a:t>
            </a:r>
          </a:p>
          <a:p>
            <a:r>
              <a:rPr lang="en-US" u="sng" dirty="0"/>
              <a:t>Zero or more</a:t>
            </a:r>
            <a:r>
              <a:rPr lang="en-US" dirty="0"/>
              <a:t> rows in the detail table can refer to the same row in the master table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Courses and </a:t>
            </a:r>
            <a:r>
              <a:rPr lang="en-CA" dirty="0" err="1"/>
              <a:t>CourseOfferings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4763217"/>
            <a:ext cx="2821259" cy="83676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CA" dirty="0">
                <a:solidFill>
                  <a:srgbClr val="0070C0"/>
                </a:solidFill>
              </a:rPr>
              <a:t>Note that column’s name are not same.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441608"/>
              </p:ext>
            </p:extLst>
          </p:nvPr>
        </p:nvGraphicFramePr>
        <p:xfrm>
          <a:off x="685800" y="4572000"/>
          <a:ext cx="48768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CDEV1020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Co-op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INFO2080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SD: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316662"/>
              </p:ext>
            </p:extLst>
          </p:nvPr>
        </p:nvGraphicFramePr>
        <p:xfrm>
          <a:off x="5105400" y="2209800"/>
          <a:ext cx="3505200" cy="162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CA" dirty="0" err="1"/>
                        <a:t>CourseNumber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SessionCode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CDEV1020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CDEV1020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INFO2080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953000" y="2461846"/>
            <a:ext cx="1371600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09600" y="4876800"/>
            <a:ext cx="1371600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>
            <a:off x="762000" y="1752600"/>
            <a:ext cx="5105400" cy="4343400"/>
          </a:xfrm>
          <a:prstGeom prst="arc">
            <a:avLst>
              <a:gd name="adj1" fmla="val 9933885"/>
              <a:gd name="adj2" fmla="val 1908662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35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query the database, you often need to join the data from more than one table</a:t>
            </a:r>
          </a:p>
          <a:p>
            <a:pPr lvl="1"/>
            <a:r>
              <a:rPr lang="en-US" dirty="0"/>
              <a:t>You need to relate information from one table to another, either</a:t>
            </a:r>
          </a:p>
          <a:p>
            <a:pPr lvl="2"/>
            <a:r>
              <a:rPr lang="en-US" dirty="0"/>
              <a:t>Looking for matching values (typically matching primary and foreign key values), or</a:t>
            </a:r>
          </a:p>
          <a:p>
            <a:pPr lvl="2"/>
            <a:r>
              <a:rPr lang="en-US" dirty="0"/>
              <a:t>Looking for the absence of any matches</a:t>
            </a:r>
          </a:p>
          <a:p>
            <a:pPr lvl="1"/>
            <a:r>
              <a:rPr lang="en-US" dirty="0"/>
              <a:t>You need more detailed information about an instance of an “object”, such as it’s name – not merely its primary key (unique identifier)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97334" y="174255"/>
            <a:ext cx="6347713" cy="802854"/>
          </a:xfrm>
        </p:spPr>
        <p:txBody>
          <a:bodyPr/>
          <a:lstStyle/>
          <a:p>
            <a:pPr eaLnBrk="1" hangingPunct="1"/>
            <a:r>
              <a:rPr lang="en-US" dirty="0"/>
              <a:t>Joins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6347714" cy="388077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/>
              <a:t>Question:  What are the available courses?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CA" dirty="0"/>
              <a:t>SELECT [</a:t>
            </a:r>
            <a:r>
              <a:rPr lang="en-CA" dirty="0" err="1"/>
              <a:t>courseNumber</a:t>
            </a:r>
            <a:r>
              <a:rPr lang="en-CA" dirty="0"/>
              <a:t>]</a:t>
            </a:r>
          </a:p>
          <a:p>
            <a:pPr marL="514350" lvl="1" indent="0">
              <a:buNone/>
            </a:pPr>
            <a:r>
              <a:rPr lang="en-CA" dirty="0"/>
              <a:t>          ,[Course.][name]</a:t>
            </a:r>
          </a:p>
          <a:p>
            <a:pPr marL="514350" lvl="1" indent="0">
              <a:buNone/>
            </a:pPr>
            <a:r>
              <a:rPr lang="en-CA" dirty="0"/>
              <a:t>	    ,[</a:t>
            </a:r>
            <a:r>
              <a:rPr lang="en-CA" dirty="0" err="1"/>
              <a:t>sessionCode</a:t>
            </a:r>
            <a:r>
              <a:rPr lang="en-CA" dirty="0"/>
              <a:t>]</a:t>
            </a:r>
          </a:p>
          <a:p>
            <a:pPr marL="514350" lvl="1" indent="0">
              <a:buNone/>
            </a:pPr>
            <a:r>
              <a:rPr lang="en-CA" dirty="0"/>
              <a:t>	    ,[capacity]</a:t>
            </a:r>
          </a:p>
          <a:p>
            <a:pPr marL="514350" lvl="1" indent="0">
              <a:buNone/>
            </a:pPr>
            <a:r>
              <a:rPr lang="en-CA" dirty="0"/>
              <a:t>          ,[enrollment]</a:t>
            </a:r>
          </a:p>
          <a:p>
            <a:pPr marL="514350" lvl="1" indent="0">
              <a:buNone/>
            </a:pPr>
            <a:r>
              <a:rPr lang="en-CA" dirty="0"/>
              <a:t>FROM </a:t>
            </a:r>
            <a:r>
              <a:rPr lang="en-CA" dirty="0" err="1"/>
              <a:t>CourseOffering</a:t>
            </a:r>
            <a:r>
              <a:rPr lang="en-CA" dirty="0"/>
              <a:t>, Course</a:t>
            </a:r>
          </a:p>
          <a:p>
            <a:pPr marL="514350" lvl="1" indent="0">
              <a:buNone/>
            </a:pPr>
            <a:r>
              <a:rPr lang="en-CA" dirty="0"/>
              <a:t>WHERE </a:t>
            </a:r>
            <a:r>
              <a:rPr lang="en-CA" dirty="0" err="1"/>
              <a:t>Course.number</a:t>
            </a:r>
            <a:r>
              <a:rPr lang="en-CA" dirty="0"/>
              <a:t> = </a:t>
            </a:r>
            <a:r>
              <a:rPr lang="en-CA" dirty="0" err="1"/>
              <a:t>CourseOffering.courseNumber</a:t>
            </a:r>
            <a:endParaRPr lang="en-CA" dirty="0"/>
          </a:p>
        </p:txBody>
      </p:sp>
      <p:sp>
        <p:nvSpPr>
          <p:cNvPr id="5125" name="AutoShape 4"/>
          <p:cNvSpPr>
            <a:spLocks/>
          </p:cNvSpPr>
          <p:nvPr/>
        </p:nvSpPr>
        <p:spPr bwMode="auto">
          <a:xfrm>
            <a:off x="5277906" y="3007186"/>
            <a:ext cx="1828800" cy="685800"/>
          </a:xfrm>
          <a:prstGeom prst="borderCallout2">
            <a:avLst>
              <a:gd name="adj1" fmla="val 45111"/>
              <a:gd name="adj2" fmla="val -2167"/>
              <a:gd name="adj3" fmla="val 49078"/>
              <a:gd name="adj4" fmla="val -64258"/>
              <a:gd name="adj5" fmla="val 131776"/>
              <a:gd name="adj6" fmla="val -132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List the tables to be joined</a:t>
            </a:r>
          </a:p>
        </p:txBody>
      </p:sp>
      <p:sp>
        <p:nvSpPr>
          <p:cNvPr id="5126" name="AutoShape 5"/>
          <p:cNvSpPr>
            <a:spLocks/>
          </p:cNvSpPr>
          <p:nvPr/>
        </p:nvSpPr>
        <p:spPr bwMode="auto">
          <a:xfrm>
            <a:off x="3830106" y="5109422"/>
            <a:ext cx="2895600" cy="1219200"/>
          </a:xfrm>
          <a:prstGeom prst="borderCallout2">
            <a:avLst>
              <a:gd name="adj1" fmla="val 49098"/>
              <a:gd name="adj2" fmla="val -3246"/>
              <a:gd name="adj3" fmla="val 30559"/>
              <a:gd name="adj4" fmla="val -25686"/>
              <a:gd name="adj5" fmla="val -32090"/>
              <a:gd name="adj6" fmla="val -255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Join condition; in this case retrieve rows where the values in the course number columns match</a:t>
            </a:r>
          </a:p>
        </p:txBody>
      </p:sp>
      <p:sp>
        <p:nvSpPr>
          <p:cNvPr id="5127" name="AutoShape 7"/>
          <p:cNvSpPr>
            <a:spLocks/>
          </p:cNvSpPr>
          <p:nvPr/>
        </p:nvSpPr>
        <p:spPr bwMode="auto">
          <a:xfrm>
            <a:off x="5181600" y="1575875"/>
            <a:ext cx="3733800" cy="609600"/>
          </a:xfrm>
          <a:prstGeom prst="borderCallout2">
            <a:avLst>
              <a:gd name="adj1" fmla="val 48750"/>
              <a:gd name="adj2" fmla="val -1665"/>
              <a:gd name="adj3" fmla="val 117981"/>
              <a:gd name="adj4" fmla="val -24452"/>
              <a:gd name="adj5" fmla="val 127639"/>
              <a:gd name="adj6" fmla="val -492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Specify </a:t>
            </a:r>
            <a:r>
              <a:rPr lang="en-US" dirty="0" err="1"/>
              <a:t>table.column</a:t>
            </a:r>
            <a:r>
              <a:rPr lang="en-US" dirty="0"/>
              <a:t> (mandatory if there is ambiguity)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8320"/>
            <a:ext cx="7086600" cy="1320800"/>
          </a:xfrm>
        </p:spPr>
        <p:txBody>
          <a:bodyPr/>
          <a:lstStyle/>
          <a:p>
            <a:r>
              <a:rPr lang="en-CA" dirty="0"/>
              <a:t>INNER JOINs: How do these work?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912530"/>
              </p:ext>
            </p:extLst>
          </p:nvPr>
        </p:nvGraphicFramePr>
        <p:xfrm>
          <a:off x="381000" y="1828800"/>
          <a:ext cx="48768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CDEV1020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Co-op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INFO2080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SD: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212534"/>
              </p:ext>
            </p:extLst>
          </p:nvPr>
        </p:nvGraphicFramePr>
        <p:xfrm>
          <a:off x="5638800" y="1828800"/>
          <a:ext cx="3429000" cy="162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CA" dirty="0" err="1"/>
                        <a:t>CourseNumber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SessionCode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CDEV1020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CDEV1020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INFO2080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896576"/>
              </p:ext>
            </p:extLst>
          </p:nvPr>
        </p:nvGraphicFramePr>
        <p:xfrm>
          <a:off x="1524000" y="4191000"/>
          <a:ext cx="5791200" cy="162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CA" dirty="0" err="1"/>
                        <a:t>CourseNumber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SessionCode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CDEV1020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Co-op</a:t>
                      </a:r>
                      <a:r>
                        <a:rPr lang="en-CA" baseline="0" dirty="0"/>
                        <a:t> Prep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CDEV1020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Co-op</a:t>
                      </a:r>
                      <a:r>
                        <a:rPr lang="en-CA" baseline="0" dirty="0"/>
                        <a:t> Prep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CA" dirty="0"/>
                        <a:t>INFO2080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SD: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562600" y="2133600"/>
            <a:ext cx="1219200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04800" y="2133600"/>
            <a:ext cx="1371600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>
            <a:off x="962696" y="1544320"/>
            <a:ext cx="4953000" cy="609600"/>
          </a:xfrm>
          <a:prstGeom prst="arc">
            <a:avLst>
              <a:gd name="adj1" fmla="val 10885749"/>
              <a:gd name="adj2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4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9400"/>
            <a:ext cx="6347713" cy="1320800"/>
          </a:xfrm>
        </p:spPr>
        <p:txBody>
          <a:bodyPr/>
          <a:lstStyle/>
          <a:p>
            <a:pPr eaLnBrk="1" hangingPunct="1"/>
            <a:r>
              <a:rPr lang="en-US" dirty="0"/>
              <a:t>Partial result of join query above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525963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CA" sz="1600" b="1" dirty="0" err="1">
                <a:latin typeface="Courier New" pitchFamily="49" charset="0"/>
              </a:rPr>
              <a:t>courseNumber</a:t>
            </a:r>
            <a:r>
              <a:rPr lang="en-CA" sz="1600" b="1" dirty="0">
                <a:latin typeface="Courier New" pitchFamily="49" charset="0"/>
              </a:rPr>
              <a:t>	name			   </a:t>
            </a:r>
            <a:r>
              <a:rPr lang="en-CA" sz="1600" b="1" dirty="0" err="1">
                <a:latin typeface="Courier New" pitchFamily="49" charset="0"/>
              </a:rPr>
              <a:t>sessionCode</a:t>
            </a:r>
            <a:r>
              <a:rPr lang="en-CA" sz="1600" b="1" dirty="0">
                <a:latin typeface="Courier New" pitchFamily="49" charset="0"/>
              </a:rPr>
              <a:t>  capacity enrollment</a:t>
            </a:r>
          </a:p>
          <a:p>
            <a:pPr>
              <a:lnSpc>
                <a:spcPct val="80000"/>
              </a:lnSpc>
              <a:buNone/>
            </a:pPr>
            <a:endParaRPr lang="en-CA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F08		30		14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F09		30		18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F10		30		20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F11		30		23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F12		30		21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F13		30		22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F14		30		19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F15		30		25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F16		30		24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F17		30		23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F18		30		25</a:t>
            </a:r>
          </a:p>
          <a:p>
            <a:pPr>
              <a:lnSpc>
                <a:spcPct val="80000"/>
              </a:lnSpc>
              <a:buNone/>
            </a:pPr>
            <a:r>
              <a:rPr lang="en-CA" sz="1600" dirty="0">
                <a:latin typeface="Courier New" pitchFamily="49" charset="0"/>
              </a:rPr>
              <a:t>CDEV1020	Co-op and Career Preparation	F19		30		22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Qualifying column names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500112" cy="4525963"/>
          </a:xfrm>
        </p:spPr>
        <p:txBody>
          <a:bodyPr/>
          <a:lstStyle/>
          <a:p>
            <a:pPr eaLnBrk="1" hangingPunct="1"/>
            <a:r>
              <a:rPr lang="en-US" dirty="0"/>
              <a:t>If the same column name appears in more than one table in a join, it is </a:t>
            </a:r>
            <a:r>
              <a:rPr lang="en-US" i="1" dirty="0">
                <a:solidFill>
                  <a:srgbClr val="FF0000"/>
                </a:solidFill>
              </a:rPr>
              <a:t>ambiguous.</a:t>
            </a:r>
          </a:p>
          <a:p>
            <a:pPr eaLnBrk="1" hangingPunct="1"/>
            <a:endParaRPr lang="en-US" i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002060"/>
                </a:solidFill>
              </a:rPr>
              <a:t>Column names must be qualified in order to resolve the ambiguity:</a:t>
            </a:r>
            <a:br>
              <a:rPr lang="en-US" dirty="0"/>
            </a:br>
            <a:endParaRPr lang="en-US" dirty="0"/>
          </a:p>
          <a:p>
            <a:pPr lvl="1" eaLnBrk="1" hangingPunct="1">
              <a:buFontTx/>
              <a:buNone/>
            </a:pPr>
            <a:r>
              <a:rPr lang="en-US" sz="2400" dirty="0"/>
              <a:t>SELECT </a:t>
            </a:r>
            <a:r>
              <a:rPr lang="en-US" sz="2400" dirty="0" err="1"/>
              <a:t>table.column</a:t>
            </a:r>
            <a:endParaRPr lang="en-US" sz="2400" dirty="0"/>
          </a:p>
          <a:p>
            <a:pPr eaLnBrk="1" hangingPunct="1"/>
            <a:endParaRPr lang="en-US" sz="3600" i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2" ma:contentTypeDescription="Create a new document." ma:contentTypeScope="" ma:versionID="03228003a9105e7df017a44f8d8009da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18fb4038381d021bc18aac58a106ee7d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5F2860-E653-4D4B-A6AA-4445F93B34FC}"/>
</file>

<file path=customXml/itemProps2.xml><?xml version="1.0" encoding="utf-8"?>
<ds:datastoreItem xmlns:ds="http://schemas.openxmlformats.org/officeDocument/2006/customXml" ds:itemID="{5FF2FED9-A8EC-463C-B14F-471F69D2215D}"/>
</file>

<file path=customXml/itemProps3.xml><?xml version="1.0" encoding="utf-8"?>
<ds:datastoreItem xmlns:ds="http://schemas.openxmlformats.org/officeDocument/2006/customXml" ds:itemID="{AD86D04B-C41B-45C2-A6FA-E0C3DB34A33A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1325</TotalTime>
  <Words>707</Words>
  <Application>Microsoft Office PowerPoint</Application>
  <PresentationFormat>On-screen Show (4:3)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Courier New</vt:lpstr>
      <vt:lpstr>Times New Roman</vt:lpstr>
      <vt:lpstr>Trebuchet MS</vt:lpstr>
      <vt:lpstr>Wingdings 3</vt:lpstr>
      <vt:lpstr>Facet</vt:lpstr>
      <vt:lpstr> Basic Joins in Microsoft SQL Server </vt:lpstr>
      <vt:lpstr>What does it mean to join two tables?</vt:lpstr>
      <vt:lpstr>Representing relationships</vt:lpstr>
      <vt:lpstr>Example: Courses and CourseOfferings</vt:lpstr>
      <vt:lpstr>Joins</vt:lpstr>
      <vt:lpstr>Joins</vt:lpstr>
      <vt:lpstr>INNER JOINs: How do these work?</vt:lpstr>
      <vt:lpstr>Partial result of join query above</vt:lpstr>
      <vt:lpstr>Qualifying column names</vt:lpstr>
      <vt:lpstr>SQL Correlation names</vt:lpstr>
      <vt:lpstr>More complex joins</vt:lpstr>
      <vt:lpstr>Joins and WHERE</vt:lpstr>
      <vt:lpstr>Cartesian product (or Cross Joins)</vt:lpstr>
      <vt:lpstr>Inner/Equi/Natural Joins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Authorized User</dc:creator>
  <cp:lastModifiedBy>Maziar Shajari</cp:lastModifiedBy>
  <cp:revision>174</cp:revision>
  <dcterms:created xsi:type="dcterms:W3CDTF">2003-01-22T14:58:45Z</dcterms:created>
  <dcterms:modified xsi:type="dcterms:W3CDTF">2020-01-29T03:18:29Z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