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2-17T10:54:12.01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645" y="1122363"/>
            <a:ext cx="10715223" cy="1672352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COMP3002– Advanced Databases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646" y="3602038"/>
            <a:ext cx="10715222" cy="94332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Relations in Database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Query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597462"/>
              </p:ext>
            </p:extLst>
          </p:nvPr>
        </p:nvGraphicFramePr>
        <p:xfrm>
          <a:off x="6915955" y="3472766"/>
          <a:ext cx="47571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Group Name </a:t>
                      </a:r>
                      <a:endParaRPr lang="en-US" sz="18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First Name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 Name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Group 1 	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John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Smith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Group 1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Phil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Carver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Group 1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Mary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Jones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Group 2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Sam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Aboudala</a:t>
                      </a:r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Group 2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Lakhvinder</a:t>
                      </a:r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Barr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6" y="2097088"/>
            <a:ext cx="5370490" cy="2488198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5" idx="3"/>
          </p:cNvCxnSpPr>
          <p:nvPr/>
        </p:nvCxnSpPr>
        <p:spPr>
          <a:xfrm>
            <a:off x="5988676" y="3341187"/>
            <a:ext cx="927279" cy="80428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6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3DB7-FA46-4828-B156-FA851551D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2959" y="893763"/>
            <a:ext cx="839504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Explicit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C2F1D-09EB-49E9-B064-22D450B83742}"/>
              </a:ext>
            </a:extLst>
          </p:cNvPr>
          <p:cNvSpPr/>
          <p:nvPr/>
        </p:nvSpPr>
        <p:spPr>
          <a:xfrm>
            <a:off x="4111551" y="6009926"/>
            <a:ext cx="4552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Explicit syntax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for coding inner joins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73D89-ED2C-4AFB-BD74-2054661A5CAF}"/>
              </a:ext>
            </a:extLst>
          </p:cNvPr>
          <p:cNvSpPr/>
          <p:nvPr/>
        </p:nvSpPr>
        <p:spPr>
          <a:xfrm>
            <a:off x="2605825" y="1970545"/>
            <a:ext cx="6980350" cy="28028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 dirty="0"/>
              <a:t>SELECT groups.[group name], students.[last name], </a:t>
            </a:r>
          </a:p>
          <a:p>
            <a:pPr>
              <a:lnSpc>
                <a:spcPct val="150000"/>
              </a:lnSpc>
            </a:pPr>
            <a:r>
              <a:rPr lang="en-CA" sz="2400" b="1" dirty="0"/>
              <a:t>students.[first name] </a:t>
            </a:r>
          </a:p>
          <a:p>
            <a:pPr>
              <a:lnSpc>
                <a:spcPct val="150000"/>
              </a:lnSpc>
            </a:pPr>
            <a:r>
              <a:rPr lang="en-CA" sz="2400" b="1" dirty="0"/>
              <a:t>FROM groups </a:t>
            </a:r>
            <a:r>
              <a:rPr lang="en-US" sz="2400" b="1" dirty="0"/>
              <a:t>INNER JOIN</a:t>
            </a:r>
            <a:r>
              <a:rPr lang="en-CA" sz="2400" b="1" dirty="0"/>
              <a:t> students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ON </a:t>
            </a:r>
            <a:r>
              <a:rPr lang="en-US" sz="2400" b="1" dirty="0" err="1"/>
              <a:t>groups.groupID</a:t>
            </a:r>
            <a:r>
              <a:rPr lang="en-US" sz="2400" b="1" dirty="0"/>
              <a:t> = </a:t>
            </a:r>
            <a:r>
              <a:rPr lang="en-US" sz="2400" b="1" dirty="0" err="1"/>
              <a:t>students.groupID</a:t>
            </a:r>
            <a:r>
              <a:rPr lang="en-US" sz="2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CA" sz="2400" b="1" dirty="0"/>
              <a:t>ORDER BY groups.[group name]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F908E-48CA-4B3A-B882-DFFD94670D3A}"/>
              </a:ext>
            </a:extLst>
          </p:cNvPr>
          <p:cNvSpPr txBox="1"/>
          <p:nvPr/>
        </p:nvSpPr>
        <p:spPr>
          <a:xfrm>
            <a:off x="7196931" y="4773364"/>
            <a:ext cx="238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query of slide #8</a:t>
            </a:r>
          </a:p>
        </p:txBody>
      </p:sp>
    </p:spTree>
    <p:extLst>
      <p:ext uri="{BB962C8B-B14F-4D97-AF65-F5344CB8AC3E}">
        <p14:creationId xmlns:p14="http://schemas.microsoft.com/office/powerpoint/2010/main" val="8417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We Know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3121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>
                <a:solidFill>
                  <a:srgbClr val="FFFF00"/>
                </a:solidFill>
              </a:rPr>
              <a:t>• Database is a file, which contains data </a:t>
            </a:r>
          </a:p>
          <a:p>
            <a:pPr marL="0" indent="0">
              <a:buNone/>
            </a:pPr>
            <a:r>
              <a:rPr lang="en-CA" b="1" dirty="0"/>
              <a:t>• Data is broken into tables </a:t>
            </a:r>
          </a:p>
          <a:p>
            <a:pPr marL="0" indent="0">
              <a:buNone/>
            </a:pPr>
            <a:r>
              <a:rPr lang="en-CA" b="1" dirty="0"/>
              <a:t>• </a:t>
            </a:r>
            <a:r>
              <a:rPr lang="en-CA" b="1" dirty="0">
                <a:solidFill>
                  <a:srgbClr val="FFFF00"/>
                </a:solidFill>
              </a:rPr>
              <a:t>Tables are broken into columns </a:t>
            </a:r>
          </a:p>
          <a:p>
            <a:pPr marL="0" indent="0">
              <a:buNone/>
            </a:pPr>
            <a:r>
              <a:rPr lang="en-CA" b="1" dirty="0"/>
              <a:t>• Data is stored in the tables broken into rows, where each row contains information related to each table column 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FF00"/>
                </a:solidFill>
              </a:rPr>
              <a:t>• All columns are represented and treated equally (we can SELECT them, use them in the WHERE clause)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58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might Not Know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CA" b="1" dirty="0"/>
              <a:t>Why database is called relational? 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FF00"/>
                </a:solidFill>
              </a:rPr>
              <a:t>What is the meaning of the relationship? </a:t>
            </a:r>
          </a:p>
          <a:p>
            <a:pPr marL="0" indent="0">
              <a:buNone/>
            </a:pPr>
            <a:r>
              <a:rPr lang="en-CA" b="1" dirty="0"/>
              <a:t>How is it reflected in the database structure?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17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5639"/>
            <a:ext cx="9905998" cy="1478570"/>
          </a:xfrm>
        </p:spPr>
        <p:txBody>
          <a:bodyPr/>
          <a:lstStyle/>
          <a:p>
            <a:r>
              <a:rPr lang="en-US" dirty="0"/>
              <a:t>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6755"/>
            <a:ext cx="9905999" cy="18073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When we think about relationships, we likely think families </a:t>
            </a:r>
          </a:p>
          <a:p>
            <a:pPr marL="0" indent="0">
              <a:buNone/>
            </a:pPr>
            <a:r>
              <a:rPr lang="en-CA" dirty="0"/>
              <a:t>Families are connected together by one last name (common factor)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64" y="3341692"/>
            <a:ext cx="6453014" cy="2743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8615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in the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57803"/>
            <a:ext cx="9905999" cy="283335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CA" dirty="0"/>
              <a:t>Relations in the database are represented by the special columns called keys. </a:t>
            </a:r>
          </a:p>
          <a:p>
            <a:pPr marL="0" indent="0">
              <a:buNone/>
            </a:pPr>
            <a:r>
              <a:rPr lang="en-CA" dirty="0"/>
              <a:t>There are two types of keys: </a:t>
            </a:r>
          </a:p>
          <a:p>
            <a:pPr marL="0" indent="0">
              <a:buNone/>
            </a:pPr>
            <a:r>
              <a:rPr lang="en-CA" dirty="0"/>
              <a:t>▫ </a:t>
            </a:r>
            <a:r>
              <a:rPr lang="en-CA" b="1" dirty="0">
                <a:solidFill>
                  <a:srgbClr val="FFFF00"/>
                </a:solidFill>
              </a:rPr>
              <a:t>Primary key </a:t>
            </a:r>
            <a:r>
              <a:rPr lang="en-CA" dirty="0"/>
              <a:t>is a unique identifier, designated for one row in the table </a:t>
            </a:r>
          </a:p>
          <a:p>
            <a:pPr marL="0" indent="0">
              <a:buNone/>
            </a:pPr>
            <a:r>
              <a:rPr lang="en-CA" dirty="0"/>
              <a:t>▫ </a:t>
            </a:r>
            <a:r>
              <a:rPr lang="en-CA" b="1" dirty="0">
                <a:solidFill>
                  <a:srgbClr val="FFFF00"/>
                </a:solidFill>
              </a:rPr>
              <a:t>Foreign key </a:t>
            </a:r>
            <a:r>
              <a:rPr lang="en-CA" dirty="0"/>
              <a:t>is a reference to the unique identifier from the other table (Jones is a foreign key for all family members)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36416" y="4670739"/>
            <a:ext cx="3473003" cy="177513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FF00"/>
                </a:solidFill>
              </a:rPr>
              <a:t>Note: This definition is incomplete and there are more variations of keys (will be discussed later)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8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1821"/>
            <a:ext cx="9905998" cy="9530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Relationship Works?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27148"/>
            <a:ext cx="10307906" cy="302363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a well designed relational database </a:t>
            </a:r>
            <a:r>
              <a:rPr lang="en-CA" b="1" dirty="0">
                <a:solidFill>
                  <a:srgbClr val="7030A0"/>
                </a:solidFill>
              </a:rPr>
              <a:t>all tables have primary keys </a:t>
            </a:r>
            <a:r>
              <a:rPr lang="en-CA" dirty="0"/>
              <a:t>(unique identifiers).</a:t>
            </a:r>
          </a:p>
          <a:p>
            <a:pPr marL="0" indent="0">
              <a:buNone/>
            </a:pPr>
            <a:r>
              <a:rPr lang="en-CA" dirty="0"/>
              <a:t>The table, which has a primary key involved in the relationship is sometimes called Master table (or Parent Table) </a:t>
            </a:r>
          </a:p>
          <a:p>
            <a:pPr marL="0" indent="0">
              <a:buNone/>
            </a:pPr>
            <a:r>
              <a:rPr lang="en-CA" dirty="0"/>
              <a:t>The table which contains a reference to a primary key of the other table is sometimes called Detail table (or Child Table).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59" y="3969322"/>
            <a:ext cx="6061252" cy="28082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6870" y="4446110"/>
            <a:ext cx="3430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b="1" dirty="0"/>
              <a:t>Zero or more rows in the detail table can refer to the same row in the master table </a:t>
            </a:r>
          </a:p>
        </p:txBody>
      </p:sp>
    </p:spTree>
    <p:extLst>
      <p:ext uri="{BB962C8B-B14F-4D97-AF65-F5344CB8AC3E}">
        <p14:creationId xmlns:p14="http://schemas.microsoft.com/office/powerpoint/2010/main" val="262559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60090"/>
            <a:ext cx="9905999" cy="165281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administration wants to see all students ordered by the name of the group. </a:t>
            </a:r>
          </a:p>
          <a:p>
            <a:pPr marL="0" indent="0">
              <a:buNone/>
            </a:pPr>
            <a:r>
              <a:rPr lang="en-CA" dirty="0"/>
              <a:t>Student table does not have group names, which must be retrieved from the group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94" y="3238660"/>
            <a:ext cx="7158618" cy="33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(Join)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81566"/>
            <a:ext cx="10513967" cy="983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requirement is to select data from two tables at the same time by using their relationship.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4237" y="2840556"/>
            <a:ext cx="6980350" cy="224882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 dirty="0"/>
              <a:t>SELECT groups.[group name], students.[last name], </a:t>
            </a:r>
          </a:p>
          <a:p>
            <a:pPr>
              <a:lnSpc>
                <a:spcPct val="150000"/>
              </a:lnSpc>
            </a:pPr>
            <a:r>
              <a:rPr lang="en-CA" sz="2400" b="1" dirty="0"/>
              <a:t>students.[first name] FROM groups, students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WHERE </a:t>
            </a:r>
            <a:r>
              <a:rPr lang="en-US" sz="2400" b="1" dirty="0" err="1"/>
              <a:t>groups.groupID</a:t>
            </a:r>
            <a:r>
              <a:rPr lang="en-US" sz="2400" b="1" dirty="0"/>
              <a:t> = </a:t>
            </a:r>
            <a:r>
              <a:rPr lang="en-US" sz="2400" b="1" dirty="0" err="1"/>
              <a:t>students.groupID</a:t>
            </a:r>
            <a:r>
              <a:rPr lang="en-US" sz="2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CA" sz="2400" b="1" dirty="0"/>
              <a:t>ORDER BY groups.[group name]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7895" y="5548261"/>
            <a:ext cx="5061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>
                <a:solidFill>
                  <a:srgbClr val="FFFF00"/>
                </a:solidFill>
              </a:rPr>
              <a:t>This join is called simple or inner join.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E2550-62D6-4C13-AA9E-898F1C3C2AB0}"/>
              </a:ext>
            </a:extLst>
          </p:cNvPr>
          <p:cNvSpPr/>
          <p:nvPr/>
        </p:nvSpPr>
        <p:spPr>
          <a:xfrm>
            <a:off x="4111551" y="6009926"/>
            <a:ext cx="457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Implicit syntax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for coding inner joins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343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748" y="437882"/>
            <a:ext cx="9905998" cy="1017431"/>
          </a:xfrm>
        </p:spPr>
        <p:txBody>
          <a:bodyPr>
            <a:noAutofit/>
          </a:bodyPr>
          <a:lstStyle/>
          <a:p>
            <a:r>
              <a:rPr lang="en-US" b="1" dirty="0"/>
              <a:t>Using Aliases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748" y="1455313"/>
            <a:ext cx="9905999" cy="674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By using aliases the query can be rewritten.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4339" y="2472744"/>
            <a:ext cx="7426816" cy="26776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b="1" dirty="0">
                <a:solidFill>
                  <a:sysClr val="windowText" lastClr="000000"/>
                </a:solidFill>
              </a:rPr>
              <a:t>SELECT [group name], [last name], [first name] </a:t>
            </a:r>
          </a:p>
          <a:p>
            <a:pPr>
              <a:lnSpc>
                <a:spcPct val="150000"/>
              </a:lnSpc>
            </a:pPr>
            <a:r>
              <a:rPr lang="en-CA" sz="2800" b="1" dirty="0">
                <a:solidFill>
                  <a:sysClr val="windowText" lastClr="000000"/>
                </a:solidFill>
              </a:rPr>
              <a:t>FROM groups g, students s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ysClr val="windowText" lastClr="000000"/>
                </a:solidFill>
              </a:rPr>
              <a:t>WHERE </a:t>
            </a:r>
            <a:r>
              <a:rPr lang="en-US" sz="2800" b="1" dirty="0" err="1">
                <a:solidFill>
                  <a:sysClr val="windowText" lastClr="000000"/>
                </a:solidFill>
              </a:rPr>
              <a:t>g.groupID</a:t>
            </a:r>
            <a:r>
              <a:rPr lang="en-US" sz="2800" b="1" dirty="0">
                <a:solidFill>
                  <a:sysClr val="windowText" lastClr="000000"/>
                </a:solidFill>
              </a:rPr>
              <a:t> = </a:t>
            </a:r>
            <a:r>
              <a:rPr lang="en-US" sz="2800" b="1" dirty="0" err="1">
                <a:solidFill>
                  <a:sysClr val="windowText" lastClr="000000"/>
                </a:solidFill>
              </a:rPr>
              <a:t>s.groupID</a:t>
            </a:r>
            <a:r>
              <a:rPr lang="en-US" sz="2800" b="1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ysClr val="windowText" lastClr="000000"/>
                </a:solidFill>
              </a:rPr>
              <a:t>ORDER BY [group name]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93693" y="6318062"/>
            <a:ext cx="8388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Important rule: if the column name is unique, the alias (table) prefix is NOT required.</a:t>
            </a:r>
          </a:p>
        </p:txBody>
      </p:sp>
    </p:spTree>
    <p:extLst>
      <p:ext uri="{BB962C8B-B14F-4D97-AF65-F5344CB8AC3E}">
        <p14:creationId xmlns:p14="http://schemas.microsoft.com/office/powerpoint/2010/main" val="3327771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2" ma:contentTypeDescription="Create a new document." ma:contentTypeScope="" ma:versionID="03228003a9105e7df017a44f8d8009da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18fb4038381d021bc18aac58a106ee7d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77838A-5AD4-4FAE-BA2B-143C1E2176A5}"/>
</file>

<file path=customXml/itemProps2.xml><?xml version="1.0" encoding="utf-8"?>
<ds:datastoreItem xmlns:ds="http://schemas.openxmlformats.org/officeDocument/2006/customXml" ds:itemID="{C4E8C9D2-88E8-450A-B6B0-07FB8077FDE9}"/>
</file>

<file path=customXml/itemProps3.xml><?xml version="1.0" encoding="utf-8"?>
<ds:datastoreItem xmlns:ds="http://schemas.openxmlformats.org/officeDocument/2006/customXml" ds:itemID="{D0078E05-A2B3-470C-8CB7-0E000F610605}"/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535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Times New Roman</vt:lpstr>
      <vt:lpstr>Tw Cen MT</vt:lpstr>
      <vt:lpstr>Circuit</vt:lpstr>
      <vt:lpstr> COMP3002– Advanced Databases</vt:lpstr>
      <vt:lpstr>Facts We Know  </vt:lpstr>
      <vt:lpstr>What We might Not Know </vt:lpstr>
      <vt:lpstr>Relationships </vt:lpstr>
      <vt:lpstr>Relations in the Database </vt:lpstr>
      <vt:lpstr>How Relationship Works?  </vt:lpstr>
      <vt:lpstr>Problem  </vt:lpstr>
      <vt:lpstr>Solution (Join)  </vt:lpstr>
      <vt:lpstr>Using Aliases  </vt:lpstr>
      <vt:lpstr>Results of the Query </vt:lpstr>
      <vt:lpstr>Explicit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2018-09-23T16:13:56Z</dcterms:created>
  <dcterms:modified xsi:type="dcterms:W3CDTF">2020-02-17T15:54:42Z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0x0101006776FE3C323531449863BF78B071DC50</vt:lpwstr>
  </property>
</Properties>
</file>