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1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6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69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792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41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47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8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6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1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1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7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B43E1-6E66-427C-AD88-8F4DA5C4BFB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709DA8-AD21-4C7A-A84D-DF063AB17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7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5182802/why-use-events-for-what-i-can-do-with-delegat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private" TargetMode="External"/><Relationship Id="rId7" Type="http://schemas.openxmlformats.org/officeDocument/2006/relationships/hyperlink" Target="https://docs.microsoft.com/en-us/dotnet/csharp/language-reference/keywords/private-protected" TargetMode="External"/><Relationship Id="rId2" Type="http://schemas.openxmlformats.org/officeDocument/2006/relationships/hyperlink" Target="https://docs.microsoft.com/en-us/dotnet/csharp/language-reference/keywords/publ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anguage-reference/keywords/protected-internal" TargetMode="External"/><Relationship Id="rId5" Type="http://schemas.openxmlformats.org/officeDocument/2006/relationships/hyperlink" Target="https://docs.microsoft.com/en-us/dotnet/csharp/language-reference/keywords/internal" TargetMode="External"/><Relationship Id="rId4" Type="http://schemas.openxmlformats.org/officeDocument/2006/relationships/hyperlink" Target="https://docs.microsoft.com/en-us/dotnet/csharp/language-reference/keywords/protect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59608" y="274638"/>
            <a:ext cx="7498080" cy="1143000"/>
          </a:xfrm>
        </p:spPr>
        <p:txBody>
          <a:bodyPr/>
          <a:lstStyle/>
          <a:p>
            <a:r>
              <a:rPr lang="en-CA" b="1"/>
              <a:t>Delegates </a:t>
            </a:r>
            <a:r>
              <a:rPr lang="en-CA" b="1" dirty="0"/>
              <a:t>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382" y="1752600"/>
            <a:ext cx="10686287" cy="5099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 </a:t>
            </a:r>
            <a:r>
              <a:rPr lang="en-US" sz="2400" dirty="0">
                <a:latin typeface="Consolas"/>
              </a:rPr>
              <a:t>delegate</a:t>
            </a:r>
            <a:r>
              <a:rPr lang="en-US" sz="2400" dirty="0"/>
              <a:t> is a reference type that can be used to encapsulate a named or an anonymous method. Delegates are similar to function pointers in C++; however, delegates are type-safe and secure.</a:t>
            </a:r>
          </a:p>
          <a:p>
            <a:endParaRPr lang="en-US" sz="2400" dirty="0"/>
          </a:p>
          <a:p>
            <a:r>
              <a:rPr lang="en-US" sz="2400" dirty="0"/>
              <a:t>A delegate allow us to specify what the function we'll be calling </a:t>
            </a:r>
            <a:r>
              <a:rPr lang="en-US" sz="2400" i="1" dirty="0"/>
              <a:t>looks like</a:t>
            </a:r>
            <a:r>
              <a:rPr lang="en-US" sz="2400" dirty="0"/>
              <a:t> without having to specify </a:t>
            </a:r>
            <a:r>
              <a:rPr lang="en-US" sz="2400" i="1" dirty="0"/>
              <a:t>which</a:t>
            </a:r>
            <a:r>
              <a:rPr lang="en-US" sz="2400" dirty="0"/>
              <a:t> function to call. 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Delegate declaration looks just like the declaration for a function, except that, </a:t>
            </a:r>
            <a:r>
              <a:rPr lang="en-US" sz="2400" b="1" dirty="0"/>
              <a:t>we're declaring the signature of functions that this delegate can reference.  </a:t>
            </a:r>
          </a:p>
          <a:p>
            <a:pPr marL="0" indent="0">
              <a:buNone/>
            </a:pPr>
            <a:r>
              <a:rPr lang="en-US" sz="2400" dirty="0"/>
              <a:t>(Try to remember exactly even if you do not understand now.)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9391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503" y="1404730"/>
            <a:ext cx="10442713" cy="49960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800" b="1" dirty="0"/>
              <a:t>The publisher and the subscribers are </a:t>
            </a:r>
            <a:r>
              <a:rPr lang="en-US" sz="2800" b="1" dirty="0">
                <a:solidFill>
                  <a:srgbClr val="0070C0"/>
                </a:solidFill>
              </a:rPr>
              <a:t>decoupled</a:t>
            </a:r>
            <a:r>
              <a:rPr lang="en-US" sz="2800" b="1" dirty="0"/>
              <a:t> by the delegate. </a:t>
            </a:r>
          </a:p>
          <a:p>
            <a:r>
              <a:rPr lang="en-US" sz="2800" dirty="0"/>
              <a:t>This is highly desirable as it makes for more </a:t>
            </a:r>
            <a:r>
              <a:rPr lang="en-US" sz="2800" b="1" dirty="0"/>
              <a:t>flexible </a:t>
            </a:r>
            <a:r>
              <a:rPr lang="en-US" sz="2800" dirty="0"/>
              <a:t>and </a:t>
            </a:r>
            <a:r>
              <a:rPr lang="en-US" sz="2800" b="1" dirty="0"/>
              <a:t>robust </a:t>
            </a:r>
            <a:r>
              <a:rPr lang="en-US" sz="2800" dirty="0"/>
              <a:t>code. </a:t>
            </a:r>
          </a:p>
          <a:p>
            <a:pPr lvl="0"/>
            <a:r>
              <a:rPr lang="de-CH" sz="2800" dirty="0"/>
              <a:t>T</a:t>
            </a:r>
            <a:r>
              <a:rPr lang="en-US" sz="2800" dirty="0"/>
              <a:t>he clock can change how it detects time without breaking any of the subscribing classes. </a:t>
            </a:r>
          </a:p>
          <a:p>
            <a:pPr lvl="0"/>
            <a:r>
              <a:rPr lang="en-US" sz="2800" dirty="0"/>
              <a:t>The subscribing classes can </a:t>
            </a:r>
            <a:r>
              <a:rPr lang="en-US" sz="2800" dirty="0" err="1"/>
              <a:t>ch</a:t>
            </a:r>
            <a:r>
              <a:rPr lang="de-CH" sz="2800" dirty="0"/>
              <a:t>ange </a:t>
            </a:r>
            <a:r>
              <a:rPr lang="en-US" sz="2800" dirty="0"/>
              <a:t>how they respond to time c</a:t>
            </a:r>
            <a:r>
              <a:rPr lang="de-CH" sz="2800" dirty="0"/>
              <a:t>hanges </a:t>
            </a:r>
            <a:r>
              <a:rPr lang="en-US" sz="2800" dirty="0"/>
              <a:t>without breaking the Clock.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18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DA49-E485-4CBA-AC3A-92A4C4A6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Why use events for what I can do with Delegates?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374B-B1F6-45F8-B826-498AE6E3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69" y="2133600"/>
            <a:ext cx="9499643" cy="3777622"/>
          </a:xfrm>
        </p:spPr>
        <p:txBody>
          <a:bodyPr/>
          <a:lstStyle/>
          <a:p>
            <a:r>
              <a:rPr lang="en-US" dirty="0"/>
              <a:t>The rationale of using events instead of delegates is the same as for using properties instead of fields - </a:t>
            </a:r>
            <a:r>
              <a:rPr lang="en-US" i="1" dirty="0"/>
              <a:t>data encapsulation</a:t>
            </a:r>
            <a:r>
              <a:rPr lang="en-US" dirty="0"/>
              <a:t>. It's bad practice to expose fields (whatever they are - primitive fields or delegates) directly.</a:t>
            </a:r>
          </a:p>
        </p:txBody>
      </p:sp>
    </p:spTree>
    <p:extLst>
      <p:ext uri="{BB962C8B-B14F-4D97-AF65-F5344CB8AC3E}">
        <p14:creationId xmlns:p14="http://schemas.microsoft.com/office/powerpoint/2010/main" val="201261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0800" y="381001"/>
            <a:ext cx="8077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Akadia.BasicDelegate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Declaration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TestDelegate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 was called by delegate ..."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Instantiation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Invocation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simpleDelegate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79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585" y="86916"/>
            <a:ext cx="8077200" cy="69865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Declare no return type.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message);           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        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Check if it is pointing to a function .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Process(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"Process() begin"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"Process() end"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Test Application to use the defined Delegate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TestApplication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Crate an instance of the delegate.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myLogger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(Logger);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myClass.Process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myLogger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024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-76200"/>
            <a:ext cx="8077200" cy="763285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Constructor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filename)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(filename,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Member Function which is used in the Delegate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streamWriter.WriteLine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Close()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streamWriter.Close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fileStream.Close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TestApplication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FileLogger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"process.log"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myLogger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LogHandler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fl.Logger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           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myClass.Process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myLogger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fl.Close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 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934199" y="2504661"/>
            <a:ext cx="3839817" cy="1941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 change to Process() function; the code to all the delegate is the same regardless of whether it refers to a </a:t>
            </a:r>
            <a:r>
              <a:rPr lang="en-US" b="1" dirty="0"/>
              <a:t>static</a:t>
            </a:r>
            <a:r>
              <a:rPr lang="en-US" dirty="0"/>
              <a:t> or </a:t>
            </a:r>
            <a:r>
              <a:rPr lang="en-US" b="1" dirty="0"/>
              <a:t>member</a:t>
            </a:r>
            <a:r>
              <a:rPr lang="en-US" dirty="0"/>
              <a:t> function. </a:t>
            </a:r>
          </a:p>
        </p:txBody>
      </p:sp>
    </p:spTree>
    <p:extLst>
      <p:ext uri="{BB962C8B-B14F-4D97-AF65-F5344CB8AC3E}">
        <p14:creationId xmlns:p14="http://schemas.microsoft.com/office/powerpoint/2010/main" val="163599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Events </a:t>
            </a:r>
            <a:br>
              <a:rPr lang="en-US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287" y="1577008"/>
            <a:ext cx="8708401" cy="5052391"/>
          </a:xfrm>
        </p:spPr>
        <p:txBody>
          <a:bodyPr>
            <a:normAutofit/>
          </a:bodyPr>
          <a:lstStyle/>
          <a:p>
            <a:r>
              <a:rPr lang="en-US" sz="3200" dirty="0"/>
              <a:t>The Event model in C# has its roots in the event programming model that is popular in asynchronous programming. </a:t>
            </a:r>
          </a:p>
          <a:p>
            <a:r>
              <a:rPr lang="en-US" sz="3200" dirty="0"/>
              <a:t>The foundation behind it is the idea of "publisher and subscribers." </a:t>
            </a:r>
          </a:p>
          <a:p>
            <a:r>
              <a:rPr lang="en-US" sz="3200" b="1" i="1" dirty="0"/>
              <a:t>publishers</a:t>
            </a:r>
            <a:r>
              <a:rPr lang="en-US" sz="3200" dirty="0"/>
              <a:t> will do some logic and publish an "event." They will then send out their event only to </a:t>
            </a:r>
            <a:r>
              <a:rPr lang="en-US" sz="3200" b="1" i="1" dirty="0"/>
              <a:t>subscribers</a:t>
            </a:r>
            <a:r>
              <a:rPr lang="en-US" sz="3200" dirty="0"/>
              <a:t> who have subscribed to receive the specific event.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661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809" y="3672"/>
            <a:ext cx="8207071" cy="1291728"/>
          </a:xfrm>
        </p:spPr>
        <p:txBody>
          <a:bodyPr>
            <a:normAutofit/>
          </a:bodyPr>
          <a:lstStyle/>
          <a:p>
            <a:r>
              <a:rPr lang="en-US" dirty="0"/>
              <a:t>Any object can </a:t>
            </a:r>
            <a:r>
              <a:rPr lang="en-US" i="1" dirty="0"/>
              <a:t>publish</a:t>
            </a:r>
            <a:r>
              <a:rPr lang="en-US" dirty="0"/>
              <a:t> a set of events to which other applications can </a:t>
            </a:r>
            <a:r>
              <a:rPr lang="en-US" i="1" dirty="0"/>
              <a:t>subscribe</a:t>
            </a:r>
            <a:r>
              <a:rPr lang="en-US" dirty="0"/>
              <a:t>. When the publishing class raises an event, all the subscribed applications are notified.  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990601"/>
            <a:ext cx="6348730" cy="569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2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24" y="1447800"/>
            <a:ext cx="10635216" cy="51054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3200" dirty="0"/>
              <a:t>Event Handlers in the .NET Framework return void and take two parameters. </a:t>
            </a:r>
          </a:p>
          <a:p>
            <a:pPr lvl="1"/>
            <a:r>
              <a:rPr lang="en-US" sz="2800" b="1" dirty="0"/>
              <a:t>The first parameter is the source of the event</a:t>
            </a:r>
            <a:r>
              <a:rPr lang="en-US" sz="2800" dirty="0"/>
              <a:t>; that is the publishing object. </a:t>
            </a:r>
          </a:p>
          <a:p>
            <a:pPr lvl="1"/>
            <a:r>
              <a:rPr lang="en-US" sz="2800" dirty="0"/>
              <a:t>The second parameter is an object derived from </a:t>
            </a:r>
            <a:r>
              <a:rPr lang="en-US" sz="2800" dirty="0" err="1">
                <a:solidFill>
                  <a:srgbClr val="0070C0"/>
                </a:solidFill>
              </a:rPr>
              <a:t>EventArgs</a:t>
            </a:r>
            <a:r>
              <a:rPr lang="en-US" sz="2800" dirty="0"/>
              <a:t>. </a:t>
            </a:r>
          </a:p>
          <a:p>
            <a:r>
              <a:rPr lang="en-US" sz="3200" b="1" dirty="0"/>
              <a:t>Events are properties </a:t>
            </a:r>
            <a:r>
              <a:rPr lang="en-US" sz="3200" dirty="0"/>
              <a:t>of the class publishing the event. </a:t>
            </a:r>
          </a:p>
          <a:p>
            <a:r>
              <a:rPr lang="en-US" sz="3200" dirty="0"/>
              <a:t>Events can be marked as </a:t>
            </a:r>
            <a:r>
              <a:rPr lang="en-US" sz="3200" dirty="0">
                <a:hlinkClick r:id="rId2"/>
              </a:rPr>
              <a:t>public</a:t>
            </a:r>
            <a:r>
              <a:rPr lang="en-US" sz="3200" dirty="0"/>
              <a:t>, </a:t>
            </a:r>
            <a:r>
              <a:rPr lang="en-US" sz="3200" dirty="0">
                <a:hlinkClick r:id="rId3"/>
              </a:rPr>
              <a:t>private</a:t>
            </a:r>
            <a:r>
              <a:rPr lang="en-US" sz="3200" dirty="0"/>
              <a:t>, </a:t>
            </a:r>
            <a:r>
              <a:rPr lang="en-US" sz="3200" dirty="0">
                <a:hlinkClick r:id="rId4"/>
              </a:rPr>
              <a:t>protected</a:t>
            </a:r>
            <a:r>
              <a:rPr lang="en-US" sz="3200" dirty="0"/>
              <a:t>, </a:t>
            </a:r>
            <a:r>
              <a:rPr lang="en-US" sz="3200" dirty="0">
                <a:hlinkClick r:id="rId5"/>
              </a:rPr>
              <a:t>internal</a:t>
            </a:r>
            <a:r>
              <a:rPr lang="en-US" sz="3200" dirty="0"/>
              <a:t>, </a:t>
            </a:r>
            <a:r>
              <a:rPr lang="en-US" sz="3200" dirty="0">
                <a:hlinkClick r:id="rId6"/>
              </a:rPr>
              <a:t>protected internal</a:t>
            </a:r>
            <a:r>
              <a:rPr lang="en-US" sz="3200" dirty="0"/>
              <a:t> or </a:t>
            </a:r>
            <a:r>
              <a:rPr lang="en-US" sz="3200" dirty="0">
                <a:hlinkClick r:id="rId7"/>
              </a:rPr>
              <a:t>private protected</a:t>
            </a:r>
            <a:r>
              <a:rPr lang="en-US" sz="3200" dirty="0"/>
              <a:t>. These access modifiers define how users of the class can access the 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5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5361"/>
            <a:ext cx="9067800" cy="692497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Clock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private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_hour;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_minute;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_second;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delegate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SecondChangeHandler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clock, 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TimeInfoEventArgs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timeInformation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The event we publish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SecondChangeHandler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SecondChange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The method which fires the Event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OnSecondChange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clock, 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TimeInfoEventArgs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timeInformation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Check if there are any Subscribers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SecondChange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         </a:t>
            </a:r>
            <a:r>
              <a:rPr lang="en-CA" sz="1200" b="1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</a:rPr>
              <a:t>// Call the Event</a:t>
            </a:r>
            <a:endParaRPr lang="en-CA" sz="1200" b="1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SecondChange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(clock,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timeInformation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Set the clock running, it will raise an event for each new second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Run()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(; ; )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   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.Sleep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(1000);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 the current time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If the second has changed notify the subscribers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dt.Second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_second)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the </a:t>
            </a:r>
            <a:r>
              <a:rPr lang="en-CA" sz="12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TimeInfoEventArgs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object to pass to the subscribers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TimeInfoEventArgs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timeInformation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TimeInfoEventArgs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dt.Hour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dt.Minute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dt.Second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If anyone has subscribed, notify them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OnSecondChange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timeInformation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12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update the state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_second =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dt.Second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_minute =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dt.Minute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_hour = </a:t>
            </a:r>
            <a:r>
              <a:rPr lang="en-CA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dt.Hour</a:t>
            </a:r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CA" sz="12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 } }</a:t>
            </a:r>
          </a:p>
        </p:txBody>
      </p:sp>
    </p:spTree>
    <p:extLst>
      <p:ext uri="{BB962C8B-B14F-4D97-AF65-F5344CB8AC3E}">
        <p14:creationId xmlns:p14="http://schemas.microsoft.com/office/powerpoint/2010/main" val="248983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16765" y="459432"/>
            <a:ext cx="10575235" cy="6047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0070C0"/>
                </a:solidFill>
              </a:rPr>
              <a:t>Clock</a:t>
            </a:r>
            <a:r>
              <a:rPr lang="en-US" sz="3000" dirty="0"/>
              <a:t> class could simply print the time rather than raising an event.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000" dirty="0"/>
              <a:t>The advantage of the publish / subscribe is that </a:t>
            </a:r>
            <a:r>
              <a:rPr lang="en-US" sz="3000" dirty="0">
                <a:highlight>
                  <a:srgbClr val="FFFF00"/>
                </a:highlight>
              </a:rPr>
              <a:t>any number of classes can be notified when an event is raised.</a:t>
            </a:r>
            <a:r>
              <a:rPr lang="en-US" sz="3000" dirty="0"/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000" dirty="0"/>
              <a:t>The subscribing classes do not need to know how the </a:t>
            </a:r>
            <a:r>
              <a:rPr lang="en-US" sz="3000" dirty="0">
                <a:solidFill>
                  <a:srgbClr val="0070C0"/>
                </a:solidFill>
              </a:rPr>
              <a:t>Clock</a:t>
            </a:r>
            <a:r>
              <a:rPr lang="en-US" sz="3000" dirty="0"/>
              <a:t> works,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000" dirty="0">
                <a:solidFill>
                  <a:srgbClr val="0070C0"/>
                </a:solidFill>
              </a:rPr>
              <a:t>Clock</a:t>
            </a:r>
            <a:r>
              <a:rPr lang="en-US" sz="3000" dirty="0"/>
              <a:t> does not need to know what they are going to do in response to the event.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000" dirty="0"/>
              <a:t>Similarly a button can publish an </a:t>
            </a:r>
            <a:r>
              <a:rPr lang="en-US" sz="3000" dirty="0" err="1">
                <a:solidFill>
                  <a:srgbClr val="0070C0"/>
                </a:solidFill>
              </a:rPr>
              <a:t>Onclick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event, and any number of unrelated objects can subscribe to that event, receiving notification when the button is clicked. </a:t>
            </a:r>
          </a:p>
        </p:txBody>
      </p:sp>
    </p:spTree>
    <p:extLst>
      <p:ext uri="{BB962C8B-B14F-4D97-AF65-F5344CB8AC3E}">
        <p14:creationId xmlns:p14="http://schemas.microsoft.com/office/powerpoint/2010/main" val="27700502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A05A4197C59409E7B570369F74C4E" ma:contentTypeVersion="13" ma:contentTypeDescription="Create a new document." ma:contentTypeScope="" ma:versionID="6cda8fa685abc929f28f0779067ddeb4">
  <xsd:schema xmlns:xsd="http://www.w3.org/2001/XMLSchema" xmlns:xs="http://www.w3.org/2001/XMLSchema" xmlns:p="http://schemas.microsoft.com/office/2006/metadata/properties" xmlns:ns3="314e9384-4f21-4684-9ec7-4710b26e8a94" xmlns:ns4="ccbf7843-e186-41ce-909f-780a927d0f38" targetNamespace="http://schemas.microsoft.com/office/2006/metadata/properties" ma:root="true" ma:fieldsID="8eb770a7d80ef59fa021a5008b825c79" ns3:_="" ns4:_="">
    <xsd:import namespace="314e9384-4f21-4684-9ec7-4710b26e8a94"/>
    <xsd:import namespace="ccbf7843-e186-41ce-909f-780a927d0f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e9384-4f21-4684-9ec7-4710b26e8a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f7843-e186-41ce-909f-780a927d0f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C6A438-1F32-4502-9BDE-7E2C0D2B49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4e9384-4f21-4684-9ec7-4710b26e8a94"/>
    <ds:schemaRef ds:uri="ccbf7843-e186-41ce-909f-780a927d0f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090CAD-F374-4F14-8E50-5C25392FD0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DAE589-4776-45C0-849E-151F4261B36E}">
  <ds:schemaRefs>
    <ds:schemaRef ds:uri="314e9384-4f21-4684-9ec7-4710b26e8a94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ccbf7843-e186-41ce-909f-780a927d0f3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1225</Words>
  <Application>Microsoft Office PowerPoint</Application>
  <PresentationFormat>Widescreen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Consolas</vt:lpstr>
      <vt:lpstr>Wingdings 3</vt:lpstr>
      <vt:lpstr>Wisp</vt:lpstr>
      <vt:lpstr>Delegates and Events</vt:lpstr>
      <vt:lpstr>PowerPoint Presentation</vt:lpstr>
      <vt:lpstr>PowerPoint Presentation</vt:lpstr>
      <vt:lpstr>PowerPoint Presentation</vt:lpstr>
      <vt:lpstr>Events  </vt:lpstr>
      <vt:lpstr>PowerPoint Presentation</vt:lpstr>
      <vt:lpstr>Event Handlers</vt:lpstr>
      <vt:lpstr>PowerPoint Presentation</vt:lpstr>
      <vt:lpstr>PowerPoint Presentation</vt:lpstr>
      <vt:lpstr>PowerPoint Presentation</vt:lpstr>
      <vt:lpstr>Why use events for what I can do with Delegates?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Delegates and Events</dc:title>
  <dc:creator>Kevin Li</dc:creator>
  <cp:lastModifiedBy>Kevin Li</cp:lastModifiedBy>
  <cp:revision>1</cp:revision>
  <dcterms:created xsi:type="dcterms:W3CDTF">2020-07-06T16:15:49Z</dcterms:created>
  <dcterms:modified xsi:type="dcterms:W3CDTF">2020-07-06T16:16:47Z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0x0101005E4A05A4197C59409E7B570369F74C4E</vt:lpwstr>
  </property>
</Properties>
</file>