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6" r:id="rId2"/>
    <p:sldId id="339" r:id="rId3"/>
    <p:sldId id="327" r:id="rId4"/>
    <p:sldId id="340" r:id="rId5"/>
    <p:sldId id="338" r:id="rId6"/>
    <p:sldId id="329" r:id="rId7"/>
    <p:sldId id="330" r:id="rId8"/>
    <p:sldId id="331" r:id="rId9"/>
    <p:sldId id="259" r:id="rId10"/>
    <p:sldId id="333" r:id="rId11"/>
    <p:sldId id="337" r:id="rId12"/>
    <p:sldId id="260" r:id="rId13"/>
    <p:sldId id="261" r:id="rId14"/>
    <p:sldId id="262" r:id="rId15"/>
    <p:sldId id="263" r:id="rId16"/>
    <p:sldId id="264" r:id="rId17"/>
    <p:sldId id="265" r:id="rId18"/>
    <p:sldId id="266" r:id="rId19"/>
    <p:sldId id="267" r:id="rId20"/>
    <p:sldId id="269" r:id="rId21"/>
    <p:sldId id="270" r:id="rId22"/>
    <p:sldId id="271" r:id="rId23"/>
    <p:sldId id="275" r:id="rId24"/>
    <p:sldId id="310" r:id="rId25"/>
    <p:sldId id="274" r:id="rId26"/>
    <p:sldId id="314" r:id="rId27"/>
    <p:sldId id="315" r:id="rId28"/>
    <p:sldId id="278" r:id="rId29"/>
    <p:sldId id="281" r:id="rId30"/>
    <p:sldId id="282" r:id="rId31"/>
    <p:sldId id="272" r:id="rId32"/>
    <p:sldId id="276" r:id="rId33"/>
    <p:sldId id="304" r:id="rId34"/>
    <p:sldId id="303" r:id="rId35"/>
    <p:sldId id="316" r:id="rId36"/>
    <p:sldId id="317" r:id="rId37"/>
    <p:sldId id="318" r:id="rId38"/>
    <p:sldId id="334" r:id="rId39"/>
    <p:sldId id="307" r:id="rId40"/>
    <p:sldId id="308" r:id="rId41"/>
    <p:sldId id="335" r:id="rId42"/>
    <p:sldId id="336"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891">
          <p15:clr>
            <a:srgbClr val="A4A3A4"/>
          </p15:clr>
        </p15:guide>
        <p15:guide id="3" orient="horz" pos="1199">
          <p15:clr>
            <a:srgbClr val="A4A3A4"/>
          </p15:clr>
        </p15:guide>
        <p15:guide id="4" orient="horz" pos="1484">
          <p15:clr>
            <a:srgbClr val="A4A3A4"/>
          </p15:clr>
        </p15:guide>
        <p15:guide id="5" orient="horz" pos="2157">
          <p15:clr>
            <a:srgbClr val="A4A3A4"/>
          </p15:clr>
        </p15:guide>
        <p15:guide id="6"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6699"/>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5" autoAdjust="0"/>
    <p:restoredTop sz="84966" autoAdjust="0"/>
  </p:normalViewPr>
  <p:slideViewPr>
    <p:cSldViewPr snapToGrid="0">
      <p:cViewPr varScale="1">
        <p:scale>
          <a:sx n="85" d="100"/>
          <a:sy n="85" d="100"/>
        </p:scale>
        <p:origin x="1648" y="176"/>
      </p:cViewPr>
      <p:guideLst>
        <p:guide orient="horz" pos="144"/>
        <p:guide orient="horz" pos="891"/>
        <p:guide orient="horz" pos="1199"/>
        <p:guide orient="horz" pos="1484"/>
        <p:guide orient="horz" pos="2157"/>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i" userId="61583ff3-9372-48f6-acff-60541b340f8a" providerId="ADAL" clId="{78B0296A-3066-402C-B724-910C09783ED4}"/>
    <pc:docChg chg="custSel modSld">
      <pc:chgData name="Kevin Li" userId="61583ff3-9372-48f6-acff-60541b340f8a" providerId="ADAL" clId="{78B0296A-3066-402C-B724-910C09783ED4}" dt="2020-05-18T14:16:45.645" v="57" actId="20577"/>
      <pc:docMkLst>
        <pc:docMk/>
      </pc:docMkLst>
      <pc:sldChg chg="addSp delSp modSp">
        <pc:chgData name="Kevin Li" userId="61583ff3-9372-48f6-acff-60541b340f8a" providerId="ADAL" clId="{78B0296A-3066-402C-B724-910C09783ED4}" dt="2020-05-18T14:15:55.892" v="42"/>
        <pc:sldMkLst>
          <pc:docMk/>
          <pc:sldMk cId="0" sldId="318"/>
        </pc:sldMkLst>
        <pc:spChg chg="add mod">
          <ac:chgData name="Kevin Li" userId="61583ff3-9372-48f6-acff-60541b340f8a" providerId="ADAL" clId="{78B0296A-3066-402C-B724-910C09783ED4}" dt="2020-05-18T14:14:13.102" v="41" actId="478"/>
          <ac:spMkLst>
            <pc:docMk/>
            <pc:sldMk cId="0" sldId="318"/>
            <ac:spMk id="4" creationId="{BF03684D-4411-4B33-A1C0-F7F0E0E91CF2}"/>
          </ac:spMkLst>
        </pc:spChg>
        <pc:picChg chg="add">
          <ac:chgData name="Kevin Li" userId="61583ff3-9372-48f6-acff-60541b340f8a" providerId="ADAL" clId="{78B0296A-3066-402C-B724-910C09783ED4}" dt="2020-05-18T14:15:55.892" v="42"/>
          <ac:picMkLst>
            <pc:docMk/>
            <pc:sldMk cId="0" sldId="318"/>
            <ac:picMk id="5" creationId="{CBF4F6C5-D9A9-4E5E-BF43-8B23E78E6F3C}"/>
          </ac:picMkLst>
        </pc:picChg>
        <pc:picChg chg="del">
          <ac:chgData name="Kevin Li" userId="61583ff3-9372-48f6-acff-60541b340f8a" providerId="ADAL" clId="{78B0296A-3066-402C-B724-910C09783ED4}" dt="2020-05-18T14:14:13.102" v="41" actId="478"/>
          <ac:picMkLst>
            <pc:docMk/>
            <pc:sldMk cId="0" sldId="318"/>
            <ac:picMk id="195588" creationId="{00000000-0000-0000-0000-000000000000}"/>
          </ac:picMkLst>
        </pc:picChg>
      </pc:sldChg>
      <pc:sldChg chg="modSp">
        <pc:chgData name="Kevin Li" userId="61583ff3-9372-48f6-acff-60541b340f8a" providerId="ADAL" clId="{78B0296A-3066-402C-B724-910C09783ED4}" dt="2020-05-18T14:12:54.184" v="40" actId="20577"/>
        <pc:sldMkLst>
          <pc:docMk/>
          <pc:sldMk cId="0" sldId="331"/>
        </pc:sldMkLst>
        <pc:spChg chg="mod">
          <ac:chgData name="Kevin Li" userId="61583ff3-9372-48f6-acff-60541b340f8a" providerId="ADAL" clId="{78B0296A-3066-402C-B724-910C09783ED4}" dt="2020-05-18T14:12:31.932" v="10" actId="20577"/>
          <ac:spMkLst>
            <pc:docMk/>
            <pc:sldMk cId="0" sldId="331"/>
            <ac:spMk id="2" creationId="{00000000-0000-0000-0000-000000000000}"/>
          </ac:spMkLst>
        </pc:spChg>
        <pc:spChg chg="mod">
          <ac:chgData name="Kevin Li" userId="61583ff3-9372-48f6-acff-60541b340f8a" providerId="ADAL" clId="{78B0296A-3066-402C-B724-910C09783ED4}" dt="2020-05-18T14:12:54.184" v="40" actId="20577"/>
          <ac:spMkLst>
            <pc:docMk/>
            <pc:sldMk cId="0" sldId="331"/>
            <ac:spMk id="3" creationId="{00000000-0000-0000-0000-000000000000}"/>
          </ac:spMkLst>
        </pc:spChg>
      </pc:sldChg>
      <pc:sldChg chg="modSp">
        <pc:chgData name="Kevin Li" userId="61583ff3-9372-48f6-acff-60541b340f8a" providerId="ADAL" clId="{78B0296A-3066-402C-B724-910C09783ED4}" dt="2020-05-18T14:16:45.645" v="57" actId="20577"/>
        <pc:sldMkLst>
          <pc:docMk/>
          <pc:sldMk cId="0" sldId="336"/>
        </pc:sldMkLst>
        <pc:spChg chg="mod">
          <ac:chgData name="Kevin Li" userId="61583ff3-9372-48f6-acff-60541b340f8a" providerId="ADAL" clId="{78B0296A-3066-402C-B724-910C09783ED4}" dt="2020-05-18T14:16:33.662" v="56" actId="20577"/>
          <ac:spMkLst>
            <pc:docMk/>
            <pc:sldMk cId="0" sldId="336"/>
            <ac:spMk id="2" creationId="{00000000-0000-0000-0000-000000000000}"/>
          </ac:spMkLst>
        </pc:spChg>
        <pc:spChg chg="mod">
          <ac:chgData name="Kevin Li" userId="61583ff3-9372-48f6-acff-60541b340f8a" providerId="ADAL" clId="{78B0296A-3066-402C-B724-910C09783ED4}" dt="2020-05-18T14:16:45.645" v="57" actId="20577"/>
          <ac:spMkLst>
            <pc:docMk/>
            <pc:sldMk cId="0" sldId="336"/>
            <ac:spMk id="3" creationId="{00000000-0000-0000-0000-000000000000}"/>
          </ac:spMkLst>
        </pc:spChg>
      </pc:sldChg>
    </pc:docChg>
  </pc:docChgLst>
  <pc:docChgLst>
    <pc:chgData name="Kevin Li" userId="S::kevin.li@georgiancollege.ca::61583ff3-9372-48f6-acff-60541b340f8a" providerId="AD" clId="Web-{3D8557F1-8334-B998-25F7-1938453D8DC7}"/>
  </pc:docChgLst>
</pc:chgInfo>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13:53.189"/>
    </inkml:context>
    <inkml:brush xml:id="br0">
      <inkml:brushProperty name="width" value="0.05292" units="cm"/>
      <inkml:brushProperty name="height" value="0.05292" units="cm"/>
      <inkml:brushProperty name="color" value="#FF0000"/>
    </inkml:brush>
  </inkml:definitions>
  <inkml:trace contextRef="#ctx0" brushRef="#br0">4914 7050 0,'40'0'109,"-1"0"-109,1 0 16,0 0-16,39 0 15,-40 0-15,1 0 16,0 0-16,-1 0 16,1 0-16,0 0 15,-1 0-15,1 0 16,39 0-16,-39 0 16,-1 0-16,1 0 15,0 0-15,39 0 16,-40 0-1,1 0 1,0 0-16,39 0 16,0 0-16,0 0 15,1 0-15,-1 0 16,0 0-16,0 0 16,40 0-1,-39 0-15,-1 0 16,0 0-1,40 0-15,0 0 0,0 0 0,0 0 16,39 0-16,-39 0 16,0 0-16,0 0 15,39 0-15,1784-40 188,-1863 40-173,-39 0-15,-1 0 0,41 0 16,-1 0-16,0 0 16,-39 0-16,39 0 15,-39 0-15,78 0 16,-78 0-16,0 0 16,-1 0-16,41 0 15,-41 0-15,1 0 16,-1 0-16,1 0 15</inkml:trace>
  <inkml:trace contextRef="#ctx0" brushRef="#br0" timeOffset="12524.23">13235 9267 0,'40'0'141,"0"0"-141,-1 0 15,41 0-15,-1 0 16,-40 0 0,1 0 15,0 40-31,-1-40 16,1 0-1,0 0-15,-1 0 16,1 0-1,-1 0-15,1 0 16,0 0-16,-1 0 16,41 0-1,-41 0 1,1 0-16,-1 0 16,1 0-1,0 0-15,-1 0 16,1 0-16,39 0 15,-39 0 1,39 0-16,0 0 16,-39 0 15,0 0-15,-1 0-16,1 0 0,-1 0 15,41 0 1,-41 0-16,1 0 15,39 0-15,0 0 16,-39 0-16,0 0 16,39 0-16,0 0 15,40 0-15,-40 0 16,1 0-16,-1 0 16,0 0-16,0 0 15,1 0-15,-1 0 16,40 0-16,-40 0 15,0 0-15,0 0 16,40 0-16,-39 0 16,-1 0-16,0 0 15,40 0-15,0 0 16,0 0 0,0 0-16,-1 0 15,1 0-15,40 0 16,-40 0-16,39 0 15,1 0-15,-40 0 16,39-40-16,-39 40 16,39 0-16,1 0 15,-1 0-15,1 0 16,-40 0-16,39 0 16,-39 0-16,0 0 15,40 0-15,-80 0 16,0 0-16,0 0 15,-39 0-15,0 0 16,39 0-16,-40 0 16,1 0-16,0 0 15,39 0-15,-39 0 16,39 0 0,-40-39-16,1 39 15,0 0-15,-1 0 16,1 0-16,39 0 15,-39 0-15,-1 0 32,1 0-32,0 0 15</inkml:trace>
  <inkml:trace contextRef="#ctx0" brushRef="#br0" timeOffset="14223.51">13513 9505 0,'39'0'78,"41"0"-78,-1 0 16,0 0-16,-39 0 15,-1 0 1,41 0-16,-41 0 15,1 0-15,39 0 16,-39 0-16,-1 0 16,1 0-16,39 0 15,1 0-15,-1 0 16,0 0-16,0 0 16,1 0-16,38 0 15,-38 0-15,-1 0 16,-39 0-16,-1 0 15,40 0-15,-39 0 16,39 0-16,-39 0 16,39 0-16,40 0 15,0 0-15,39 0 16,-78 0-16,39 0 16,39 0-16,-39 0 15,0 0-15,39 0 16,-39 0-16,40 0 15,-40 0-15,39 0 16,-39 0-16,0 0 16,0 0-16,-40 0 15,40 0-15,0 0 16,-40 0 0,0 0-16,0 0 15,1 0-15,-1 0 16,40 0-16,-40 0 15,0 0-15,40 0 16,0 0-16,-40 0 16,1 0-16,-1 0 15,0 0-15,0 0 16,-39 0-16,0 0 16,-1 0-16,1 0 15,-1 0-15,41 0 16,-41 0-16,41 0 15,-41 0-15,40 0 16,1 0-16,-1 0 16,-39 0-1,-1 0-15,1 0 16,39 0-16,-39 0 16,-1 0-16,1 0 15,79 0-15,-80 0 16,41 0-16,-41 0 15,41 0-15,-41 0 16,1 0 0,-1 0-16,1 0 15,39 0 1,-39 0 0,39 0-1,-39 0 1</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3:09.793"/>
    </inkml:context>
    <inkml:brush xml:id="br0">
      <inkml:brushProperty name="width" value="0.05292" units="cm"/>
      <inkml:brushProperty name="height" value="0.05292" units="cm"/>
      <inkml:brushProperty name="color" value="#FF0000"/>
    </inkml:brush>
  </inkml:definitions>
  <inkml:trace contextRef="#ctx0" brushRef="#br0">6350 5521 0,'18'0'94,"-1"0"-78,19 0-16,-19 0 15,54 0-15,-18 0 16,0-18-16,35 18 16,18-17-16,-36 17 15,18 0 1,-17 0-16,17-18 15,-35 0-15,0 18 0,18 0 16,-1 0-16,18 0 16,-17 0-1,-1 0-15,36 0 0,18 0 16,-18 0-16,35 0 16,-36 0-16,37 0 15,-1 0-15,-18 0 16,-17 0-16,35 0 15,0 0-15,0 0 16,0 0-16,18 0 16,-18 0-16,0 0 15,-35 0-15,-35 0 16,35 0-16,-18-17 16,-35 17-1,35 0-15,-18 0 16,19 0-16,17 0 15,-54 0-15,37-18 16,16 18-16,-34 0 16,-18 0-16,35 0 15,-35 0-15,35 0 16,-17 0-16,-18 0 16,35 0-16,-18 0 15,19 0-15,-36 0 16,-1 0-16,1 0 15,-17 0-15,17 0 16,-18 0-16,-17 0 16,-1 0-16,1 0 15,-1 0-15,1 0 16,0 0-16,-1 0 16,1 0-1,0 0 1,-1 0-1</inkml:trace>
  <inkml:trace contextRef="#ctx0" brushRef="#br0" timeOffset="13615.06">6950 12047 0,'35'0'109,"0"0"-109,18 0 16,0 0 0,88 0-16,-88 0 15,53 0 1,-53 0-16,70 0 15,-87 0 1,-19 0-16,36 0 16,-35 0-1,-1 0-15,19 0 16,-19 0 0</inkml:trace>
</inkml:ink>
</file>

<file path=ppt/ink/ink1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4:12.567"/>
    </inkml:context>
    <inkml:brush xml:id="br0">
      <inkml:brushProperty name="width" value="0.05292" units="cm"/>
      <inkml:brushProperty name="height" value="0.05292" units="cm"/>
      <inkml:brushProperty name="color" value="#FF0000"/>
    </inkml:brush>
  </inkml:definitions>
  <inkml:trace contextRef="#ctx0" brushRef="#br0">5380 9843 0,'18'0'94,"-1"-18"-94,18 18 15,36 0-15,0 0 16,34 0-16,54-18 16,-18 18-16,36 0 15,-1 0-15,-35-35 16,0 35-16,18 0 15,-53 0-15,35 0 16,-35 0-16,-18 0 16,35 0-16,-17 0 15,35 0 1,-17 0-16,17 0 16,0 0-16,0 0 15,0 0-15,18-18 16,-18 18-16,0 0 15,-35 0-15,0 0 16,88 0-16,-53 0 16,0 0-16,0 0 15,0 0-15,1 0 16,-1 0-16,17 0 16,-17 0-16,1 0 15,-37 0-15,-16 0 16,-19 0-16,18 36 15,-35-36-15,0 0 16,18 0-16,17 0 16,-17 0-16,17 0 15,-35 0-15,35 0 16,-18 0-16,19 0 16,-19 0-16,18 0 15,-17 0-15,-18 0 16,35 0-16,-17 0 15,34 0-15,-16 0 16,16 0 0,1 0-16,0 0 15,0 0-15,17-18 16,-17 18-16,35-18 16,-52 1-16,-37 17 15,1 0-15,-17 0 16,-19 0-16,1 0 15,0 0 1,-1 0 0,1 0-1,-1-18 17,1 18-17,0 0-15,-1 0 16,19 0-16,-19 0 15,1 0 1,0 0 0</inkml:trace>
  <inkml:trace contextRef="#ctx0" brushRef="#br0" timeOffset="31856.42">10266 10672 0</inkml:trace>
  <inkml:trace contextRef="#ctx0" brushRef="#br0" timeOffset="120183.67">8043 12682 0,'0'18'93,"53"-18"-77,18 18-16,-1-18 16,36 0-16,18 17 15,17-17-15,0 0 16,0 0-16,0 0 15,0 0-15,0 0 16,-17 0-16,-54 0 16,19 0-16,-37 0 15,1 0-15,0 0 16,-17 0-16,-1 0 16,0 0-16,18 0 15,-18 0-15,54 0 16,-37 0-16,1 0 15,0 0-15,0 0 16,35 0-16,-35 0 16,0 0-16,53 0 15,-53 18-15,18-18 16,-1 0-16,18 0 16,-17 0-1,17 0-15,-17 0 16,17 18-16,18-18 15,-36 0-15,54 35 16,-71-35-16,17 0 16,-17 0-16,35 0 15,-35 0-15,35 0 16,-35 0-16,0 0 16,35 0-16,-35 0 15,18 0-15,-18 0 16,17 0-16,1 0 15,-18 0-15,17 0 16,-17 0-16,0 0 16,0 0-16,0 0 15,35 0-15,-17 0 16,-1 0-16,-17 0 16,-17 0-16,16 0 15,-16 0-15,-1 0 16,0 0-16,1 0 15,-19 0-15,18 0 16,1 0-16,-19 0 16,1 0-1</inkml:trace>
</inkml:ink>
</file>

<file path=ppt/ink/ink1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9:01.259"/>
    </inkml:context>
    <inkml:brush xml:id="br0">
      <inkml:brushProperty name="width" value="0.05292" units="cm"/>
      <inkml:brushProperty name="height" value="0.05292" units="cm"/>
      <inkml:brushProperty name="color" value="#FF0000"/>
    </inkml:brush>
  </inkml:definitions>
  <inkml:trace contextRef="#ctx0" brushRef="#br0">15098 12000 0</inkml:trace>
</inkml:ink>
</file>

<file path=ppt/ink/ink1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8:28.304"/>
    </inkml:context>
    <inkml:brush xml:id="br0">
      <inkml:brushProperty name="width" value="0.05292" units="cm"/>
      <inkml:brushProperty name="height" value="0.05292" units="cm"/>
      <inkml:brushProperty name="color" value="#FF0000"/>
    </inkml:brush>
  </inkml:definitions>
  <inkml:trace contextRef="#ctx0" brushRef="#br0">2205 12647 0,'-35'0'125,"-1"0"-125,-34 35 16,17-17-16,0 17 31,-18 36-31,18-18 16,-17 17-16,-1 19 0,18-19 15,0 18-15,36-35 16,17-18-16,0 18 16,0-17-16,0-19 15,0 19-15,17-1 16,1 0-16,17 0 16,18-17-16,0 17 15,0-17-15,35 35 16,1-35-16,16-18 15,1 17 1,35-17-16,71 0 16,-18 0-16,18 0 15,-1 0-15,1 0 16,-36 0-16,-34 0 16,-1 0-16,0 0 15,0 0-15,-53 0 16,36 0-16,-54 0 15,36 0-15,-53 0 16,17 0-16,19 0 16,-36 0-16,35 0 15,-18 0-15,18 0 16,18 0-16,35 0 16,1 0-16,-1 0 15,0 0-15,0 0 16,-35 0-16,52 0 15,-52 0-15,-35 0 16,17 0-16,-35 0 16,53 0-16,-53 0 15,53 0-15,-18 0 16,18 0-16,35 0 16,0 0-1,0 0-15,0 0 16,0 0-16,0 0 15,0 0-15,18 0 16,-18 0-16,0 0 16,0 0-16,36 0 15,-1 0-15,36 0 16,-36 0-16,71 0 16,-53-35-16,-17 35 15,34 0-15,-70 0 16,36 0-16,-1 0 15,-35 0-15,0 0 16,0 0-16,54 0 16,-19 0-16,71 0 15,0-18-15,-36 18 16,1 0-16,-35 0 16,34 0-16,1 0 15,35 0-15,-71 0 16,36 0-16,0 0 15,-1 0-15,-34 0 16,-1 0-16,36 0 16,-18 0-16,-53 0 15,-35 0 1,-1 0-16,37 0 16,-37 0-16,19 0 15,-18 0-15,0 0 16,-1 0-16,19-17 15,-54-19-15,36 36 16,18 0-16,17 0 16,-35 0-16,-1 0 15,37 0-15,-1 0 16,17-17-16,-16-1 16,52-17-16,-18 35 15,0 0-15,1-18 16,34 18-16,-34-35 15,34 35-15,19 0 16,17-18-16,-36 18 16,1 0-16,0 0 15,-36 0-15,36 0 16,-1 0-16,-69 0 16,-1 0-16,0 0 15,18 0-15,-18 0 16,0 0-1,0-35-15,0 35 16,35 0-16,-17-18 16,17 18-16,-34 0 15,34-35-15,-17 35 16,-89 0-16,-52 0 16,17 0-16,-17 0 15,-1 0 16,1 0-31,17 0 16,-17 0-16,17 0 16,-17 0-16,0 0 15,-1 0-15,1 18 16,0-18 15,-18-18 47,17 0-62,36-35-16,71-35 31,-89 71-31,53-54 16,-35 18-16,-35 0 15,-1 53-15,-17-17 32,18-1-17,-18 0-15,0 1 16,0-1 0,0 0-16,0-17 31,0 17-16,0-34-15,-18 16 16,-17-17 0,17-17-1,-17 35-15,-18-18 16,0 17 0,-35-34-16,0-1 15,35 54-15,35 17 31,-35-36-31,-17 1 16,52 35-16,0-35 16,18 17 187</inkml:trace>
</inkml:ink>
</file>

<file path=ppt/ink/ink1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41:25.197"/>
    </inkml:context>
    <inkml:brush xml:id="br0">
      <inkml:brushProperty name="width" value="0.05292" units="cm"/>
      <inkml:brushProperty name="height" value="0.05292" units="cm"/>
      <inkml:brushProperty name="color" value="#FF0000"/>
    </inkml:brush>
  </inkml:definitions>
  <inkml:trace contextRef="#ctx0" brushRef="#br0">21042 13624 0,'39'0'171,"1"0"-155,0 0-16,-1 0 16,1 0-16,-1 0 15,1 0-15,0 0 16,-1 0-16,1 0 16,0 0-16,-1 0 15,1 0-15,-1 0 31,1 0-15,39 0 0,-39 0-1,0 0-15,-1 0 0,1 0 16,-1 0-16,1 0 16,0 0-16,39 0 15,-39 0 1,-1 0-1,1 0-15,39 0 16,-39 0-16,39 0 16,0 0-1,-39 0 17,-1 0-17,1 0 1,0 0-16,-1 0 15,1 0-15,0 0 16,-1 0 0,1 0-16,-1 0 15,1 0 1,0 0 0,-1 0-1,1 0 1,0 0-1,-1 0-15,1 0 32,-1 0-17,1 0 1</inkml:trace>
</inkml:ink>
</file>

<file path=ppt/ink/ink1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0:51.027"/>
    </inkml:context>
    <inkml:brush xml:id="br0">
      <inkml:brushProperty name="width" value="0.05292" units="cm"/>
      <inkml:brushProperty name="height" value="0.05292" units="cm"/>
      <inkml:brushProperty name="color" value="#FF0000"/>
    </inkml:brush>
  </inkml:definitions>
  <inkml:trace contextRef="#ctx0" brushRef="#br0">4357 11994 0,'35'0'109,"18"0"-109,53 0 16,17-17-16,18 17 16,1 0-16,-1 0 15,0 0-15,18-18 16,-18 18-16,-53-35 16,-18 35-16,-17 0 15,0 0 1,-18 0-16,1 0 15,17 0-15,-18 0 16,-17 0-16,17 0 16,0 0-16,0 0 15,1 0-15,-1 0 16,18 0-16,0 0 16,0 0-16,17 0 15,-17 0-15,0 0 16,0 0-16,53 0 15,-18 0-15,-17 0 16,17 0-16,18 0 16,-36 0-16,36 0 15,-53 0-15,35-18 16,-17 18 0,17 0-16,-35 0 15,0 0-15,0 0 16,17 0-16,-35 0 0,1-17 15,-1 17-15,-17 0 16,-1 0-16,1 0 16</inkml:trace>
  <inkml:trace contextRef="#ctx0" brushRef="#br0" timeOffset="2249.71">3845 10689 0,'18'35'141,"0"18"-126,-18-17-15,17 34 16,-17 1-16,18 35 16,17 17-16,-17-17 15,-18-18-15,17-17 16,-17 17-16,0-18 16,18 1-16,0-18 15,-18-18-15,0 18 16,0-35-16,17-1 15,-17 1 1,0 0 31,18-18-31,0 0-16,-1 0 15,19 0-15,16 0 16,1 0-1,-17 0-15,17 0 16,-1 0-16,54 0 16,-18 0-16,-17 0 15,35 0-15,0 0 16,-18 0-16,-18 0 16,36 0-16,-18 0 15,-35 0-15,0 0 16,0 0-16,18 0 15,-36 0-15,0 0 16,18 0-16,0 0 16,0 0-16,0 0 15,18 0-15,-54 0 16,54 0-16,-18 0 16,0 35-16,0-35 15,35 0-15,-18 0 16,18 0-16,18 0 15,-35 0-15,35 0 16,0 0-16,17 0 16,-52 0-16,17 0 15,18 0-15,-36 0 16,18 0 0,-35-18-16,18 18 15,-1-17-15,-17-1 16,18 18-16,-1-18 15,-17-17-15,0 17 16,18 1-16,-18-36 16,0 35-16,-18-17 15,0 0-15,18 17 16,-35-17 0,17-1-16,-17 1 0,-1-18 15,1 18-15,0-18 16,-18 0-16,0 36 15,0-1-15,0-17 16,0-1-16,0-34 16,-18 35-16,-17-1 15,17 1-15,-17-18 16,-36 18-16,18-18 16,0 35-16,-35-17 15,0-18-15,-36 35 16,-17-35-16,-17 36 15,52-1-15,-53-17 16,18 17-16,0 18 16,0 0-16,0 0 15,-18 0-15,18 0 16,0 0-16,-1 0 16,1 0-16,36 0 15,-19 0 1,-17 0-16,35 0 15,36 0-15,-36 0 16,18 0-16,17 0 16,-17 0-16,35 0 15,-18 0-15,-17 0 16,18 0-16,-19 0 16,19 0-16,-18 0 15,17 0-15,-17 0 16,35 0-16,0 0 15,-18 0-15,54 0 16,-18-17-16,17 17 16,0 0-16,1 0 15,-19 0-15,19 0 16,-19 0-16,1 0 16,18 0-1,-19 17-15,19-17 16</inkml:trace>
</inkml:ink>
</file>

<file path=ppt/ink/ink1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43:15.488"/>
    </inkml:context>
    <inkml:brush xml:id="br0">
      <inkml:brushProperty name="width" value="0.05292" units="cm"/>
      <inkml:brushProperty name="height" value="0.05292" units="cm"/>
      <inkml:brushProperty name="color" value="#FF0000"/>
    </inkml:brush>
  </inkml:definitions>
  <inkml:trace contextRef="#ctx0" brushRef="#br0">1467 11763 0,'39'0'63,"40"0"-63,1 0 15,-1 0-15,40 0 16,0 0-16,0 0 16,-1 0-16,-38 0 15,-1 0 1,0 0-16,0 0 15,1 0-15,-1 0 0,40 0 16,-40 0-16,40 0 16,0 0-16,0-40 15,-40 40-15,40 0 16,-40 0-16,0 0 16,1 0-16,-1 0 15,40 0-15,-40 0 16,40 0-16,0 0 15,0 0 1,39 0-16,-39 0 0,0 0 16,0 0-1,0 0-15,0 0 16,-1 0-16,1 0 16,-39 0-16,38 0 15,-38 0 1,-1 0-16,0 0 15,0 0-15,1 0 0,39 0 16,-40 0-16,0 0 16,-39 0-16,-1 0 15,41 0-15,38 0 16,-78 0-16,39 0 16,1 0-16,-1 0 15,40 0-15,-40 0 31,40-40-31,-40 40 16,0 0-16,1 0 16,38 0-16,1 0 15,40 0-15,-40 0 16,79 0-16,-40 0 16,-39 0-16,40 0 15,-40 0-15,-1 0 16,1 0-16,0 0 15,0 0-15,-40-39 16,1 39-16,38 0 16,-38-40-16,-41 1 15,41-1-15,-1 40 16,-79-40-16,79 40 16,-79-39-1,0-1 1,0 1-16,0-1 15,0 0 1,-40 1-16,-39-41 16,40 80-1,-41-79-15,-39 40 16,80-41-16,-40 80 16,-1 0-16,-39-39 15,1 39-15,-1-40 16,-40 40-16,1 0 15,39 0-15,-79 0 16,0 0-16,-40 0 16,40 0-16,-40 0 15,40 0-15,-80 0 16,120 0-16,-1 0 16,41 0-16,-41 0 15,1 0-15,39 0 16,39 0-16,-38 0 15,-1 0-15,0 0 16,0 0-16,0 0 16,-39 0-16,-1 0 15,40 0-15,-39 0 16,78 0-16,-38 0 16,-1 0-16,0 0 15,0 0-15,40 0 16,-40 0-16,0 0 15,40 0 1,-40 0-16,0 0 16,0 0-16,40 0 15,-40 0-15,79 0 16,-79 0-16,40 0 16,0 0-16,-40 0 15,79 0-15,1 0 16,-41 0-16,1 0 15,-40 0-15,80 0 16,-1 0-16,-39 0 16,0 0-16,39 0 15,0 0 1,40-39 93</inkml:trace>
  <inkml:trace contextRef="#ctx0" brushRef="#br0" timeOffset="6093.45">1150 11802 0,'39'0'16,"40"0"0,-79 40-16,40-40 15,39 0-15,-39 0 16,39 0-1,-39 0-15,-1 0 16,1 0-16,0 0 16,-1 0-16,41 0 15,-1 0-15,0 0 16,0 0-16,1 0 16,-1 0-16,40 0 15,0 0-15,-40 0 16,40 0-1,0 0-15,-1 0 16,1 0-16,0 0 16,0 0-16,0 0 15,0 0-15,39 0 16,-39 0-16,40 0 16,-1 0-16,1 0 15,-1 0-15,40 0 16,40 0-16,-79 0 15,39 0-15,40 0 16,-80 0-16,40 0 16,-39 0-16,78 0 15,-78 0-15,-40 0 16,39 0-16,-78 0 16,-1 0-16,40 0 15,-80 0 1</inkml:trace>
</inkml:ink>
</file>

<file path=ppt/ink/ink1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1:40.459"/>
    </inkml:context>
    <inkml:brush xml:id="br0">
      <inkml:brushProperty name="width" value="0.05292" units="cm"/>
      <inkml:brushProperty name="height" value="0.05292" units="cm"/>
      <inkml:brushProperty name="color" value="#FF0000"/>
    </inkml:brush>
  </inkml:definitions>
  <inkml:trace contextRef="#ctx0" brushRef="#br0">6473 9525 0,'18'0'156,"17"0"-156,-17 0 16,35 0-16,0 0 16,-18 0-16,0 0 15,18 0-15,-17 0 16,-19 0-16,19 0 16,-19 0-1,1 0 16,-1 0-15,1 0-16,17 0 16,1 0-16,-1 0 15,0 0-15,18 0 16,0 0-16,-18 0 16,18 0-16,0 0 15,0 0-15,18-18 16,-18 18-16,-1-17 15,37-1-15,-36 18 16,-1-35-16,-16 17 16,-1 1-16,0-1 15,1 18 1,-1-18-16,0 18 16,-17-17-16,-1 17 15,1 0-15,17-18 16,-17 18-16,0-18 15,-1 18 1,-17-17-16,18-1 16,0 0-16,-18 1 15,17 17-15,-17-35 16,0 17-16,0 0 16,0 1-16,0-1 15,0 0-15,-17 18 16,-1-17-16,0-1 15,1 0-15,-36 1 16,0-19-16,0 19 0,18-1 16,-36-17-16,0 17 15,19 18-15,-37-17 16,36 17-16,18 0 16,-18 0-16,0 0 15,-17 0-15,17 0 16,0 0-16,-35 0 15,17 0-15,-17 0 16,-18 0-16,53 17 16,-53 36-16,18-35 15,35-1-15,-35 1 16,35-18-16,18 18 31,17-1-31,1-17 16,-1 18-16,18 0 31,0-1-15,0 1-16,0 0 15,0 17-15,0-17 16,0 17-16,0 0 16,0-17-1,0-1-15</inkml:trace>
</inkml:ink>
</file>

<file path=ppt/ink/ink1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2:36.328"/>
    </inkml:context>
    <inkml:brush xml:id="br0">
      <inkml:brushProperty name="width" value="0.05292" units="cm"/>
      <inkml:brushProperty name="height" value="0.05292" units="cm"/>
      <inkml:brushProperty name="color" value="#FF0000"/>
    </inkml:brush>
  </inkml:definitions>
  <inkml:trace contextRef="#ctx0" brushRef="#br0">6068 9913 0,'35'0'78,"0"0"-62,18 0-1,106 0-15,-53 0 16,-18 0 0,18 0-16,-36 0 15,19 0-15,-36 0 0,-1 0 16,1 0 0,0 0-16,53 0 15,-88 0 1,17 0-16,36 0 15,17 0 1,-18 0 0,-17 0-16,0 0 15,18 0-15,17 0 16,-18 0-16,19 0 16,-19 0-16,71 0 15,-88 0 1,18 0-16,-18 0 15,0 0 1,105 0-16,-69 0 16,158 0-1,-106 0-15,-36 0 16,1 0 0,-17 0-16,69 0 15,-87 0 1,17 0-16,141 0 15,-70 0-15,-18 0 16,0 0 0,142 0-16,-142 0 15,0 0 1,17 0-16,54 0 16,-106 0-1,35 0-15,0 0 16,18 0-16,-18 0 15,0 0-15,0 0 16,18 18-16,17-18 16,-34 0-16,-1 0 15,35 0-15,-35 0 16,0 0-16,36 0 16,-19 0-16,-16 0 15,34 0-15,-35 0 16,0 0-16,-35 0 15,0 0-15,53 0 16,-54 0-16,-34 0 16,35 0-16,-18 0 15,18 0-15,-36 0 16,36 0-16,0 0 16,17 0-1,19 0-15,-72 0 16,18 0-16,-17 0 15,17 0-15,-17 0 0,17 0 16,-18 0 0,19 0-16,-19 0 15,18 0-15,-17 0 0,17 0 16,-17 0-16,34 0 16,-69 0-16,17 0 15,-18 0 1,0 0-16,18 0 15,-18 0-15,36 0 16,-18 0-16,0 0 16,0 0-16,0 0 15,17 0-15,-52 0 16,52 0-16,-17-18 16,0 18-16,35 0 15,-17 0-15,17 0 16,-35 0-16,18 0 15,-1 0-15,-52 0 16,52 0-16,-34 0 16,17 0-16,-18 0 15,18 0-15,-18 0 16,0-18-16,36 18 16,-1 0-16,1 0 15,-18 0-15,0 0 16,17-17-16,-17 17 15,0 0-15,-17-18 16,-1 1-16,35-1 16,-34 0-1,-1 1-15,53-54 16,0 36 0,0-18-1,-52 0 1,-1-18 15,36-34-15,-36 52-1,-17-53 1,-1 35 15,1-17-15,-18 0 15,0 53-31,0 17 16,0-17-16,0 17 15,0 0 1,0 1 0,-18 17-16,-17 0 15,17-18-15,1 18 16,-36-18-1,0 18-15,-229 0 32,-18 0-17,159 0-15,-71 0 16,36 0 0,-36 0-16,-211 0 15,211 0-15,-35 0 16,-282 18-1,247-18 1,-142 0-16,248 0 16,-248 0-1,-34 0 1,-1 0 0,212 0-1,-317 0-15,282 0 16,-1 0-1,-246 18-15,212-18 16,35 0 0,-318 0-1,318 0-15,-1 0 16,-246 0 0,318 0-16,34 0 15,-35 0-15,-211 0 16,247 0-1,70 0-15,-35 0 16,17 0 0,18 0-16,1 0 0,-54-18 15,53 18-15,-70 0 16,70 0 0,18 0-16,17 0 15,-88 0 1,71 0-16,18 0 15,-36 0 1,-124 0 0,160 0-16,-124 0 15,123 0-15,-17 0 16,35 0 0,-17 0-16,-71 0 15,105 0 1,-17 0-16,0 0 15,-70 0-15,88 0 16,-18 0 0,17 0-1,19 0 1,-1 0-16,1 0 16,-1 0 15,0-18-16,1 18-15,-1 0 16,18 18 93,0 17-93,0 36-16,0 35 16,0 105-1,35-52-15,-17-53 16,35 159 0,-18-71 15,-35-177 0,18-17 188,-1 0-172,36 0-47,18 0 15,17 0-15,124 0 16,-142 0 0,-17 0-1,18 0-15,-36 0 0</inkml:trace>
  <inkml:trace contextRef="#ctx0" brushRef="#br0" timeOffset="2956.32">3034 11254 0,'35'0'63,"18"0"-63,123 0 15,1 35 1,70-35-16,211 0 16,-211 0-1,-70 0-15,-1 0 0,-70 0 16,17 0-1,1 0 1,-36 0-16,36 0 16,-89 0-1,53 0-15,-17 0 16,70 0 0,0 0-16,0-18 15,0 18 1,-35 0-16,53 0 15,-71 0-15,-18 0 16,-17 0 0,36 0-16,69 0 15,-87 0 1,35 0-16,52 0 0,-52 0 16,35 0-16,-35 0 15,176 0 1,-158 0-16,17 0 15,176 0 1,-140 0 0,-1 0-16,106-17 15,124-19 1,-265 36-16,-35 0 16,0-17-1,-88 17-15,-1 0 63,1 0-48,0 0-15,34-18 16,-16 18-16,34 0 16,-17 0-16,18 0 0,193-18 31,-123 18-16,1 0-15,140-35 0,-194 35 16,-17 0 0,-1-17-16,-52 17 15,-1 0 1</inkml:trace>
  <inkml:trace contextRef="#ctx0" brushRef="#br0" timeOffset="6890.35">3087 12682 0,'35'0'141,"36"-17"-125,-18 17-16,52 0 15,1-18 1,18-17-16,17 35 0,53 0 15,-141 0 1,-18 0-16,36 0 16,-18 0 15,-18 0-15,53 0-1,-35 0-15,17 0 16,89 0-1,18 0 1,17 17 0,-124-17-16,71 0 15,-88 0 1,0 0 0,-35 0-1,-1 0 1,1 0-1,0 0-15,-1 0 16,89 0 0,-18 0-16,18 0 15,0 0-15,141 0 16,-124 0 0,19 0-1,-72 0-15,36 0 0,-53-17 16,53 17-1,-71 0 95,0 0-110,18 0 15,53 0-15,-18-18 0,159 18 16,-106 0 0,-53 0-16,54 0 15,-107 0 1,-18 0-16,-17-17 16,18 17 30,0 0-30,35 0-16,0 0 16,35 0-16,176 0 15,-70 0 1,18 0 0,282 0-16,-247 0 15,106 0 1,-212 0-1,-35 0-15,35 0 16,-88 0 0,0 0-16,35 0 15,-35 0 1,123 0-16,-70 0 16,176 0-1,-106 0 1,71 0-16,159-18 15,-194 18 1,-36 0-16,212 0 16,-247 0-1,-35 0 1,88 0-16,-141 0 16,88 0-1,-88 0-15,0 0 16,88 0-1,-70 0 1,123-35-16,-124 35 16,124 0-1,-123 0-15,35 0 16,17 0 0,-70 0-16,18 0 15,-1-18 1,-34 18-1,-1 0-15,-18 0 0,19 0 16,17 0 0,-36 0-1,54 0 1,-36 0-16,53 0 16,-52 0-1,16 0-15,-16 0 16,70 0-1,-89 0-15,54 0 16,35 0 0,-53 0-16,-1 0 15,90 0 1,-54 0-16,-53-18 16,53 18-1,-52 0-15,69 0 16,-69 0-1,-1 0 1,18 0-16,-36 0 0,36 0 16,18 0-1,-53 0 1,34 0-16,19-17 31,0 17-15,-54 0-16,1 0 15,35 0 1,-36 0 0,19 0-1,-19 0-15,1 0 16,0 0 0,-1 0-1,19 0 1,-1 0-16,18 0 15,70 0 1,-17 0-16,106 0 16,-106 0-1,35 0-15,159 0 16,-159 0 0,35 0-1,177 0-15,-177 0 16,-35 0-1,-53 0-15,-52 17 16,-19-17-16,-17 18 16,0 0-1,18-18 1,0 0 15,-1 17 0,1 1-15,0-18 15,-54 0 63,-17 18-78,-17 17-1</inkml:trace>
  <inkml:trace contextRef="#ctx0" brushRef="#br0" timeOffset="16660.56">18186 12471 0,'17'0'0,"1"0"15,17 0 1,-17 0-16,0 0 0,-1 0 16,1 0-1,17 0-15,36 0 16,-18 0-1,-1 0-15,90 0 16,-54 0 0,-35 0-16,53 0 15,-54 0 1,19 0-16,35 0 31,-53 0-31,35 0 16,-53 0-1,1 0-15,34 0 0,-52 0 16,17 0-16,0 0 16,36 0-16,-54 0 15,107 0-15,-71 0 16,0 0 0,0 0-16,17 0 15,36 0 1,-53 0-16,0 0 15,-18 0-15,71 0 32,-88 0-17,105 0-15,-70 0 0,0 0 16,0 0-16,70 0 16,-52 0-1,-1 17-15,54-17 16,-1 0-1,-70 18 1,0-18-16,18 0 16,-54 0-16,54 0 15,-18 0-15,0 0 16,35 0 0,-35 0-16,-18 0 31,36 0-16,-18 0-15,0 0 0,17 0 0,18 0 0,-17 0 16,17 0 0,-17 0-16,34 0 15,-16 0-15,-19 0 16,18 0-16,-35 0 16,0 0-16,0 0 15,-18 0-15,36 0 16,-53 0-16,17 0 15,0 0-15,0 0 16,-17 0-16,0 0 16,-1 0-16</inkml:trace>
</inkml:ink>
</file>

<file path=ppt/ink/ink1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3:12.174"/>
    </inkml:context>
    <inkml:brush xml:id="br0">
      <inkml:brushProperty name="width" value="0.05292" units="cm"/>
      <inkml:brushProperty name="height" value="0.05292" units="cm"/>
      <inkml:brushProperty name="color" value="#FF0000"/>
    </inkml:brush>
  </inkml:definitions>
  <inkml:trace contextRef="#ctx0" brushRef="#br0">18221 3634 0,'-18'0'47,"18"17"-32,-17 1-15,-1 17 16,18-17-16,-18 35 15,1 53 1,-1-18-16,18 71 16,0-89-1,0 18-15,0-35 16,0 53-16,0-71 16,18 36-16,35-18 15,-36-18-15,72 71 31,16-53-31,-16 0 16,-1-36 0,-35-17-16,158 0 15,-122 18 1,52-18 0,-36 0-16,1 0 15,0 0-15,53 0 16,-89 0-16,-17 0 15,53 0-15,-18 0 16,-35 0-16,18 0 16,52 0-16,-70 0 15,18-18-15,17 1 16,-35-19-16,35-16 16,-53 34-16,71-53 15,-35 18 1,-54 0-1,1 1 1,17-19 15,-35-17-15,0 53-16,0-1 0,0-17 16,0 18-16,-17-18 15,-36 0-15,18 0 16,17 18-16,-17-18 15,-36-53 1,-35 36 0,-17-18-1,17 17 1,-35 18 0,-53 18 15,0 17-16,141 18-15,-141 0 16,123 0-16,-17 0 16,17 0-16,-34 0 15,16 0-15,-16 0 16,-1 0-16,53 0 16,0 18-1,-35-1 1,0 1-16,-89 70 15,36 0 1,18 54 15,105-107-15,0-18 0</inkml:trace>
  <inkml:trace contextRef="#ctx0" brushRef="#br0" timeOffset="11179.8">14975 7585 0,'36'0'78,"17"0"-78,17 0 16,36 0-16,53 0 16,-18 0-16,71 0 15,-36 0-15,0 0 16,36 0-16,-36 0 16,1 0-16,-1 0 15,-35 0-15,0 0 16,18 0-16,-18 0 15,0 0-15,-35 0 16,0 0-16,0 0 16,-18 0-16,-17 0 15,52-18-15,-52 18 16,17 0 0,-35 0-16,53 0 0,-54 0 15,54 0 1,0 0-16,0 0 15,-18 0-15,18 0 0,0 0 16,0 0-16,-18 0 16,18 0-16,0 0 15,-1 0-15,1 0 16,0 0-16,18 0 16,17 0-1,0 0-15,0 0 16,-35 0-16,35 0 15,-53 0-15,-35 0 16,17 0-16,-34 0 16,-19-18-16,1 18 15,0 0 1</inkml:trace>
  <inkml:trace contextRef="#ctx0" brushRef="#br0" timeOffset="12875.6">4427 8678 0,'36'0'78,"17"0"-78,35 0 16,-18 0-16,19 0 16,157 0-1,-104 0-15,-1 0 16,0 0 0,141 0-16,-123 0 15,-18 0-15,0 0 16,35 0-1,-35 0-15,1 0 0,16 0 16,-17 0 0,142 0-16,-142 0 15,0 0 1,0 0-16,18 0 16,88 0-1,-141 0-15,-1 0 16,1 0-16,159 0 15,-124 0 1,0 0-16,0 0 16,141 0-1,-123 0 1,88 0 0,-176 0-16,70 0 15,-53 0-15,-53 0 0,-17 0 16,-1 0 15,1-17 0,0 17-15,-1 0 0,1-18-16,17 0 15</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20:26.257"/>
    </inkml:context>
    <inkml:brush xml:id="br0">
      <inkml:brushProperty name="width" value="0.05292" units="cm"/>
      <inkml:brushProperty name="height" value="0.05292" units="cm"/>
      <inkml:brushProperty name="color" value="#FF0000"/>
    </inkml:brush>
  </inkml:definitions>
  <inkml:trace contextRef="#ctx0" brushRef="#br0">1863 11881 0,'39'0'125,"41"0"-125,-1 0 16,0 0-16,0 0 16,1 0-16,-1 0 15,0 0-15,-39 0 16,-1 0-16,1 0 15,39 0-15,-39 0 16,39 0-16,0 0 16,1 0-16,-1 0 15,40 0-15,0 0 16,-40 0-16,40 0 16,-40 0-16,0 0 15,1 0-15,-1 0 16,0 0-16,40 0 15,0 0-15,0 0 16,-40 0-16,40 0 16,0 0-16,39 0 15,40 0 1,-79 0-16,40 0 16,-40 0-16,0 0 15,39 0-15,1 0 16,-1 0-16,40 0 15,40 0-15,-80 0 16,41 0-16,-41 0 16,40-39-16,-39 39 15,39 0-15,40 0 16,-40 0-16,0 0 16,0-40-16,0 40 15,40 0-15,-119 0 16,0-39-16,-40 39 15,40 0-15,-40 0 16,40 0-16,-40 0 16,40 0-16,0 0 15,-40 0-15,0 0 16,1 0-16,38 0 16,-38 0-16,-1 0 15,0 0-15,0 0 16,1 0-16,39 0 15,-1 0-15,-38 0 16,78 39 0,-39-39-16,0 40 15,39-40-15,-78 0 16,39 0-16,-40 0 16,40 0-16,-40 0 15,0 0-15,40 0 16,-40 0-16,1 0 15,-1 0-15,0 0 16,0 0-16,-39 0 16,79 0-16,-40 39 15,-39-39-15,79 0 16,-40 0-16,0 0 16,0 0-16,1 0 15,-1 0-15,0 0 16,-39 0-16,39 0 15,0 0-15,-39 0 16,0 0-16,39 0 16,0 0-16,-39 0 15,-1 0-15,41 40 16,-41-40 0,1 0-16,-1 0 31,1 0-31,0 0 15,39 0 1,-39 0-16,39 0 16,-40 0-1,1 0-15,39 0 16,-39 0 0,39 0-1,-39 0 1,-1 0 15,1 0 16</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1:34.973"/>
    </inkml:context>
    <inkml:brush xml:id="br0">
      <inkml:brushProperty name="width" value="0.05292" units="cm"/>
      <inkml:brushProperty name="height" value="0.05292" units="cm"/>
      <inkml:brushProperty name="color" value="#FF0000"/>
    </inkml:brush>
  </inkml:definitions>
  <inkml:trace contextRef="#ctx0" brushRef="#br0">2628 8096 0,'18'0'375,"17"0"-360,0 0-15,18 0 16,-17 0-16,17 0 15,-18 0-15,0 0 16,0 0-16,1 0 16,-19 0-16,1 0 15,17 0-15,-17 0 16,-1 0-16,1 0 16,35 0-16,0 0 15,-18 0-15,18 0 16,-35 0-16,17 0 15,-17 0 1</inkml:trace>
  <inkml:trace contextRef="#ctx0" brushRef="#br0" timeOffset="1581.87">2346 8114 0,'35'0'47,"36"0"-47,-1 0 15,36 0-15,0 0 16,53 0-16,-53 0 15,-36 0-15,18 0 16,-17-18-16,-1 18 16,-17 0-16,0 0 15,0 0-15,-17 0 16,-1 0-16,18 0 16,-18 0-16,0 0 15,-17 0-15,17 0 16,0 0-16,1 0 15,-19 0-15,19 0 16,34 0-16,-17 0 16,0 0-1,18 0-15,17 0 16,-18 0-16,1 0 16,-1 0-16,36 0 15,-18 0-15,18 0 16,-35 0-16,17 0 15,-35 0-15,18 0 16,-19 0-16,19 0 16,-18 0-16,0 0 15,35 0-15,-17 0 16,34 0-16,-16 0 16,-1 0-16,35 0 15,18 0-15,1 0 16,-1 0-16,0-17 15,17 17-15,-16 0 16,-1 0-16,-35 0 16,35 0-16,0 0 15,18 0-15,-54-36 16,36 36-16,1 0 16,-37 0-16,54 0 15,-18 0-15,36 0 16,-36 0-1,0 0-15,0 0 16,18-17-16,-18 17 16,0 0-16,-35 0 15,0 0-15,35 0 16,17 0-16,-87 0 16,17 0-16,-17 0 15,17 0-15,-17 0 16,17 0-16,-18 0 15,-17 0-15,35 0 16,-17 0-16,17 0 16,-35 0-16,53 0 15,-53 0-15,35 0 16,-17 0-16,17 0 16,-35 0-16,17 0 15,-17 0-15,18 0 16,-36 0-16,18 0 15,0 0-15,-18 0 16,0 0-16,1 0 16,-1 0-1,0 0-15,-17 0 16,17 0-16,0 0 16,1 0-16,-1 0 0,0 0 15,1 0-15,-1 0 16,0 0-16</inkml:trace>
  <inkml:trace contextRef="#ctx0" brushRef="#br0" timeOffset="11610.66">2134 10178 0,'18'0'62,"35"0"-46,17 17-16,54-17 16,52 0-16,36 0 15,35 0-15,35 0 16,53 0-16,18 0 15,-35 0-15,-72 0 16,-34 0-16,-71 0 16,0 0-16,-70 0 15,-36 0-15,-17 0 16</inkml:trace>
  <inkml:trace contextRef="#ctx0" brushRef="#br0" timeOffset="12266.94">2417 11042 0,'35'0'47,"18"0"-31,17 18-16,195 17 15,-53-35-15,70 0 16,35 18-16,1-18 16,17 0-16,-18 0 15,-70 0-15,-70 0 16,-54 0-16,-70 0 16,-35 0-16</inkml:trace>
  <inkml:trace contextRef="#ctx0" brushRef="#br0" timeOffset="19233.29">2628 4939 0,'35'0'125,"1"0"-125,17 0 15,0 0-15,35 0 16,-18 0-16,71 0 15,1 0-15,-1 0 16,35 0-16,-17 0 16,-18 0-16,0 0 15,0 0-15,-35 0 16,-53 0-16,-18 0 16,18 0-16,-18 0 15,-17 0-15,35 0 16,-18 0-16,0 0 15,18 0-15,0 0 16,18 0-16,-1 0 16,19 0-16,16 0 15,1 0-15,35 0 16,-35 0-16,71 0 16,-36 0-1,0 0-15,18 0 16,-18 0-16,0 0 15,-35 0-15,-1 0 16,-52 0-16,18 0 16,-53 0-16,52 0 15,-35 0-15,18 0 16,53 0-16,-35 0 16,35 0-16,35 0 15,17 0-15,54 0 16,-36-18-16,71 18 15,-70 0-15,-36 0 16,71 0-16,-36 0 16,0 0-16,-52 0 15,-54 0-15,1 0 16,-36 0-16,1 0 16,34 0-16,-52 0 15,-1 0 1,1 0-16,0 0 15,-1 0-15,1 0 16,17 0 0,-17 0-16,-1 0 15,1 0 1,0 0-16,-1 0 16,1 0-1,0 0 1,-1 0-16,1 0 15</inkml:trace>
  <inkml:trace contextRef="#ctx0" brushRef="#br0" timeOffset="56538.64">5027 10231 0,'18'0'62,"17"0"-62,36 0 16,70 0-16,-35 0 16,35 0-16,17 0 15,-17 0-15,1 0 16,34 0-16,0 0 15,1 0-15,-36 0 16,-35 0-16,17 0 16,-17 17-16,-18-17 15,-35 0-15,0 0 16,0 0-16,0 0 16,17 0-16,-17 0 15,0 0-15,0 0 16,-18 0-16,18 0 15,18 0-15,-18 0 16,-18 0-16,-17 0 16,-1 0-1,19 0-15,-1 0 16,0 0 0,18 0-16,-18 0 15,18 0-15,18 0 16,-1 0-16,19 0 15,-19 0-15,18 0 0,-17 0 16,-18 0-16,35 0 16,-17 0-16,-36 0 15,0 0 1,0 0-16,-17 0 16</inkml:trace>
  <inkml:trace contextRef="#ctx0" brushRef="#br0" timeOffset="60321.15">1464 2716 0,'18'0'63,"35"0"-48,-1 0-15,37 0 16,-19 0-16,71 0 16,0 0-16,36 0 15,-1 0-15,-35 0 16,0 0-16,1 0 16,-19 0-16,18 0 15,-35 0-15,35 0 16,0 0-16,0 0 15,36 0-15,-54 0 16,18 0-16,-35 0 16,0 0-16,0 0 15,35 0-15,-18 0 16,-17 0 0,0 0-16,0 0 15,0 0-15,0 0 16,17 0-16,-17 0 15,0 0-15,0 0 16,35 0-16,-18 0 16,-17 0-16,35 0 15,0 0-15,0 0 16,0 0-16,36 0 16,-18 0-16,-54 0 15,36 0-15,-35-35 16,35 35-16,-52 0 15,-19 0-15,18 0 16,18 0-16,-35 0 16,17 0-16,-17 0 15,-1 0-15,-17 0 16,0 0-16,-18-18 16,0 18-16,1 0 15,-19 0-15,19 0 16,-19 0-16,1 0 15,0 0-15</inkml:trace>
  <inkml:trace contextRef="#ctx0" brushRef="#br0" timeOffset="87935.97">8396 12153 0,'0'18'109,"18"35"-93,17 17-16,-17-17 16,17 35-16,18 1 15,-18-1-15,18 0 16,-35-17-16,-1 17 16,-17-35-16,18 0 15,0-18-15,-1 18 16,-17-36-16,0 1 15,0 0-15,0-1 16,18 1 0,-18 0 15,0-1-15</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4:10.239"/>
    </inkml:context>
    <inkml:brush xml:id="br0">
      <inkml:brushProperty name="width" value="0.05292" units="cm"/>
      <inkml:brushProperty name="height" value="0.05292" units="cm"/>
      <inkml:brushProperty name="color" value="#FF0000"/>
    </inkml:brush>
  </inkml:definitions>
  <inkml:trace contextRef="#ctx0" brushRef="#br0">3863 6103 0,'18'0'125,"17"0"-125,18 0 15,0 0-15,0 0 16,17 0-16,-17 0 16,0 0-16,0 0 15,-18 0-15,0 0 16,1 0-16,17 0 16,-18 0-16,18 0 15,17-18-15,-17 18 16,0 0-16,-17 0 15,16 0-15,-16-17 16,-19 17-16,36 0 16,-17 0-16,-1 0 15,0-18 1,18 18-16,-18 0 16,18 0-16,-18 0 0,18 0 15,-17 0-15,17 0 16,17 0-16,-17 0 15,0 0 1,0 0-16,-18 0 16,18 0-16,18 0 15,-18-17-15,-1 17 16,1 0-16,0 0 16,18 0-16,-18 0 15,53 0-15,-1 0 16,1 0-16,35 0 15,18 0-15,53 0 16,-71 0-16,35 0 16,36 0-16,-36 0 15,36 0-15,-71 0 16,0 0-16,0 0 16,-17 0-16,-54 0 15,-17 0-15,18-18 16,-36 18-1,-17 0-15,-1 0 16</inkml:trace>
  <inkml:trace contextRef="#ctx0" brushRef="#br0" timeOffset="1315.09">3898 7338 0,'18'0'31,"17"0"-31,18 0 16,53 0-16,0 0 15,0 0 1,35 0-16,-36 0 16,19 0-16,-18 0 0,-36 0 15,54 17-15,-54-17 16,1 0-16,35 0 15,17 0-15,-52 0 16,17 0-16,53 0 16,-35 0-1,0 0-15,-36 0 0,19 0 16,-19 0-16,18-17 16,-17 17-1,17 0-15,-17 0 16,17 0-16,-35 0 15,0 0-15,35 0 16,-18 0-16,19 0 16,-37 0-16,1 0 15,0 0-15,18 0 16,-36 0-16,18 0 16,0 0-16,-18 0 15,18 0-15,0 0 16,-18 0-16,71 0 15,-53 0-15,35 0 16,-17 0-16,35 0 16,17-18-16,-17 18 15,-18 0-15,-17 0 16,-18 0-16,-18 0 16,18 0-16,-18 0 15,0 0-15,1 0 16,-1 0-16,0 0 15,18 0-15,-18 0 16,1 0 0,-1 0-16,0 0 15,-17 0 1</inkml:trace>
  <inkml:trace contextRef="#ctx0" brushRef="#br0" timeOffset="4506.59">2875 6103 0,'18'0'78,"17"0"-62,18 0 0,35 0-16,-17 0 15,17 35-15,88-35 16,1 0-16,140 0 15,-158 18 1,53-18-16,-71 0 16,0 0-16,-88 0 15,-18 0-15,-17 0 16</inkml:trace>
  <inkml:trace contextRef="#ctx0" brushRef="#br0" timeOffset="12116.07">12030 8696 0,'17'0'31,"19"0"-31,34 0 16,1 0-16,35 0 15,35 0-15,0 0 16,35 0-16,36 0 16,0 0-16,34 0 15,1 0-15,0 0 16,-70 0-16,-1 0 15,-35 0-15,0 0 16,0 0-16,18 0 16,-18 0-16,-35 0 15,35 0-15,0 0 16,1 0-16,-1 0 16,17 0-16,-17 0 15,1 0 1,-72 0-16,18 0 15,18 0-15,35 0 0,0 0 16,-35 0-16,35 0 16,18 0-16,-18 0 15,0 0 1,-35 0-16,0 0 16,-18 0-16,-17-18 15,17 18-15,-18 0 16,19 0-16,-36 0 15,17 0-15,18 0 16,-17 0-16,17 0 16,-35 0-16,0 0 15,17 0-15,-52 0 16,53 0 0,-1 0-16,-17 0 0,18 0 15,-1 0-15,36 0 16,-53 0-16,53 0 15,-18 0-15,-35-17 16,35 17-16,-70 0 16,17 0-16,0 0 15,-17 0-15,0 0 16,-1 0-16,1 0 16,0 0-16,-1 0 15,18 0-15,54-36 16,-72 36-1,1 0 1,0 0-16,-1 0 16,1 0-16,17 0 0,0 0 15,1 0-15,17 0 16,-18 0-16,18 0 16,-18 0-16,53-35 15,-35 18-15,-18 17 16,1 0-1,17-18-15,-18 18 16,0 0-16,-17 0 16,17 0-16,-17 0 15,-1 0-15</inkml:trace>
  <inkml:trace contextRef="#ctx0" brushRef="#br0" timeOffset="28774.22">13776 10107 0,'0'-18'47,"18"18"-47,35 0 16,-1 0-16,37 0 15,34 0-15,71-35 16,-53 35-16,106-17 16,0-19-16,-35 36 15,35-17-15,-36 17 16,19-36-16,-89 36 15,-35 0-15,0 0 16,-18 0-16,-18 0 16,18 0-1,-35 0-15,53 0 16,-35 0-16,17 0 16,18 0-16,0 0 15,-1 0-15,1 0 16,0 0-16,18 0 15,-19 0-15,1 0 16,0 0-16,35 0 16,-53 0-16,-17-17 15,17 17-15,-17 0 16,17 0-16,-35 0 16,0 0-16,0 0 15,17 0-15,-17 0 16,-35 0-16,17 0 15,0 0 1,-17 0-16,0 0 16,17 0-16,-17 0 15,17 0-15,0 0 16,36 0-16,-36 0 16,18 0-16,0 0 15,0 0-15,-18 0 16,0 0-1,0 0-15,1 0 16,-19 0-16</inkml:trace>
  <inkml:trace contextRef="#ctx0" brushRef="#br0" timeOffset="29447.24">13670 10372 0,'18'0'47,"17"-18"-32,53 0-15,53 18 16,36-17 0,70 17-16,35-36 15,106 36-15,-35-17 16,0 17-16,70 0 0,-35 0 16,-35-35-16,-1 35 15,-69 0-15,-72-36 16,-34 36-16,-71 0 15,-18 0-15,-35 0 16,-18 0-16,-17 0 16</inkml:trace>
  <inkml:trace contextRef="#ctx0" brushRef="#br0" timeOffset="74872.14">4110 12524 0,'18'0'16,"17"0"0,-18 0-16,19 0 15,34 17-15,-17-17 16,0 0-16,0 18 15,53-18 1,-18 18-16,53-18 16,-35 0-16,17 0 15,19 0-15,34 0 16,0 0-16,1 0 16,70 0-16,-36 0 15,36 0-15,0 0 16,-35 0-16,35 0 15,0 0-15,0 0 16,-36 0-16,-34 0 16,-1 0-16,1 0 15,17 0-15,17 0 16,-34 0-16,34 0 16,1 0-16,0 0 15,-1 0-15,1 0 16,0 0-16,35 0 15,105 0-15,1 0 16,-18 0-16,18 0 16,0 0-16,0 0 15,-1 0-15,1-36 16,-71 36-16,1 0 16,-36 0-16,-36 0 15,36 0 1,-70 0-16,70 0 15,-36 0-15,36 0 16,-35 0-16,-1 0 16,1 0-16,-35 0 15,-1 0-15,-35 0 16,-35 0-16,0 0 16,-18 0-16,-18 0 15,19 0-15,-19 0 16,36 0-16,17 0 15,-52 0-15,35 0 16,-18 0-16,18 0 16,-36 0-16,-17 0 15,36 0-15,-37 0 16,1 0-16,36 0 16,-19 0-16,-35 0 15,18 0-15,-17 0 16,-19 0-16,1 0 15</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6:06.310"/>
    </inkml:context>
    <inkml:brush xml:id="br0">
      <inkml:brushProperty name="width" value="0.05292" units="cm"/>
      <inkml:brushProperty name="height" value="0.05292" units="cm"/>
      <inkml:brushProperty name="color" value="#FF0000"/>
    </inkml:brush>
  </inkml:definitions>
  <inkml:trace contextRef="#ctx0" brushRef="#br0">864 5362 0,'18'0'125,"17"0"-125,0 0 15,1 0-15,-1 0 16,18 0-16,-18 0 16,1 0-16,-1 0 15,0 0-15,0 0 16,18 0-16,-17 0 16,16 0-16,1 0 15,18 0-15,35 0 16,-36 0-16,36 0 15,-18 0-15,18 0 16,-53 0-16,18 0 16,-18 0-16,17 0 15,-17 0-15,-18 0 16,18 0-16,0 0 16,0 0-16,18 0 15,-18 0 1,-1 0-16,1 0 15,0 0-15,18 0 16,-18 0-16,0 0 16,0 0-16,0 0 15,-18 0-15,0 0 16,36 0-16,-36 0 16,0 0-1,0 0-15,-17 0 16,35 0-16,-18 0 15,1 0-15,17 0 16,-1 0-16,1 0 16,0 0-16,-17 0 15,34 0-15,-52 0 16,17 0-16,0 0 16,1 0-16,-1 0 15,18 0-15,17 0 16,-17 0-16,0 0 15,0 0-15,0 0 16,18 0-16,-19 0 16,19 0-16,-18 0 15,17 0 1,-17 0-16,0 0 16,0 0-16,0 0 15,35 0-15,-35 18 16,35-18-16,-35 0 15,0 0-15,0 0 16,18 0-16,-18 0 16,0 0-16,-18 0 15,0 0-15,18 0 16,0 0-16,-18 0 16,18 0-16,18 0 15,-18 0-15,0 0 16,-1 0-16,1 0 15,18 0-15,-18 0 16,0 0-16,0 0 16,0 0-16,17 0 15,-17 0-15,0 0 16,0 0-16,0 0 16,17 0-16,-17 0 15,0 0-15,0 0 16,0 0-16,18 0 15,-18 0 1,-1 0-16,-16 0 16,17 0-16,0 0 15,17 0-15,-17 0 16,53 0 0,-53 0-16,35 0 15,-17 0-15,17 0 16,-18 0-16,36 0 15,0 0-15,-18 0 16,-17 0-16,35 0 16,-18 0-16,-18 0 15,18 0-15,-35 0 16,36 0-16,-19 0 16,-17 0-16,18 0 15,-18 0-15,-18 0 16,-18 0-16,1 0 15,0 0-15,-1 0 16,1 0 0,0 0-16</inkml:trace>
  <inkml:trace contextRef="#ctx0" brushRef="#br0" timeOffset="15113.27">8555 5045 0</inkml:trace>
  <inkml:trace contextRef="#ctx0" brushRef="#br0" timeOffset="22469.72">1323 7091 0,'18'0'78,"-1"0"-62,18 0-16,1 0 15,-19 0-15,72 0 16,-72 0 0,18 0-16,36 0 15,-53 0 1,-1 0-16,1 0 16,0 0-1,17 0-15,-17 0 16,17 0-1,0 0-15,-17 0 16,-1 0 0,19 0-16,-1 0 15,0 0-15,0 0 0,1 0 16,-1 0 0,0 0-16,18 0 15,-18 0 1,1 0-16,17 0 15,-18 0-15,88 0 16,-70 0 0,0 0-16,0 0 15,71 0 1,-71 0-16,0 0 16,-1 0-16,90 0 15,-54 0 1,-18 0-16,-17 0 15,0 0-15,18 0 16,-18 0-16,0 0 16,-18 0-16,0 0 15,0 0-15,-17 0 16,0 0-16,-1 0 16,1 0-16,0 0 15,17 0-15,-18 0 16,1 0-16,0 0 15,-1 0 1,1 0-16,17 0 16,-17 0-1,0 0 17</inkml:trace>
  <inkml:trace contextRef="#ctx0" brushRef="#br0" timeOffset="24331.1">4974 7073 0,'35'0'62,"1"0"-62,17 0 16,35 0-16,18 0 16,35 0-16,0 0 15,0 0-15,0 0 16,-17-17-16,17 17 16,-35 0-16,-1 0 15,-16 0-15,16 0 16,-52 0-16,0 0 15,0 0-15,0 0 16,18 0-16,-1 0 16,-17 0-16,35 0 15,-17 0-15,17 0 16,-17 0-16,34 0 16,1 0-16,53 0 15,-53 0-15,0 0 16,35 0-16,0 0 15,0 0 1,0 0-16,18 0 16,-18 0-16,0 0 15,0 0-15,0 0 16,18 0-16,-18 0 16,0 0-16,0 0 0,-35 0 15,35 0-15,-35 0 16,-18 0-16,-35 0 15,35 0-15,-35 0 16,18 0-16,-36 0 16,18 0-16,18 0 15,-18 0-15,0 0 16,-1 0-16,19 0 16,-53 0-16,17 0 15,35 0 1,-52 0-16,17 0 15,1 0-15,-19 0 16,1 0-16,0 0 16,-1 0-1</inkml:trace>
  <inkml:trace contextRef="#ctx0" brushRef="#br0" timeOffset="25831.16">1358 8343 0,'35'0'78,"-17"0"-62,35 0-16,18 0 15,17 0-15,18 0 16,-36 0 0,1-17-16,-18 17 15,-18 0-15,-17 0 16</inkml:trace>
  <inkml:trace contextRef="#ctx0" brushRef="#br0" timeOffset="38224">14093 9119 0,'18'0'94,"35"0"-78,-35-17-16,35 17 15,-18 0-15,18 0 16,0 0-16,0 0 15,-18 0-15,35 0 16,-17 0-16,0 0 16,-17 0-16,16 0 15,1 0-15,18 0 16,0 0 0,-19 0-16,1 0 15,18 0-15,-18 0 16,-18 0-16,0 0 15,1 0-15,-1 0 16,-17 0-16,17 0 16,0 0-16,0 0 15,1 0-15,-1 0 16,-17 0-16,17 0 16,-17 0-16,-1 0 15,18 0 1,-17 0-16,0 0 15,-1 0-15,19 0 16,-19 0 0,19 0-16,-19 0 15,18 0-15,18 0 16,-35 0-16,35 0 16,-35 0-16,52 0 15,-17 0-15,0 0 16,0 0-16,-18 0 15,0 0-15,18 0 16,-17 0 0,-1 0-16,0 0 15,0 0-15,18 0 16,-17 0-16,17 0 16,17 0-16,1 0 15,-18 0-15,35 0 16,-35 0-16,35 0 15,-35 0-15,0 0 16,0 0-16,0 0 16,17 0-16,-17-18 15,0 0-15,-18-17 16,36 17-16,-54 1 16,36-71-1,0 17 1,-17-17-1,34-88 17,-70 52-17,18 89-15,-18-71 16,0 53-16,0-18 16,-18 36-1,0 0-15,-17 17 16,-124-52-1,54-18 1,-54 17 0,-88-88-1,-53 89 1,0-1 0,18 36-1,-53 17 1,17 18-1,177 0 1,0 0-16,-18 0 16,18 35-16,0-17 15,-18 0-15,18 35 16,-70 35 0,87-35-1,1 35 1,34-17-1,1 34 1,18 1 0,-36 53-1,0-18 1,18 88 0,70-88-1,1-52 1,17-36-1,0-18 1,17 0 15,1-17-15,-18-1-16,17-17 16,1 18-16</inkml:trace>
  <inkml:trace contextRef="#ctx0" brushRef="#br0" timeOffset="47896.64">4022 10989 0,'35'-18'94,"36"18"-94,-19-17 16,160-54-1,-124 54 1,159 17-1,-176 0 1,-18 0-16,0 0 0,17 0 16,-17 0-16,0 0 15,0 0-15,0 0 16,17 0-16,-17 0 16,18 0-16,-1 0 15,1 0-15,-18 0 16,35 0-16,-35 0 15,18 0-15,-1 0 16,-17 0-16,18 0 16,17 0-16,-18 0 15,36 0-15,-53 0 16,35 0-16,-35 0 16,35 0-16,-17 0 15,17 0 1,18 0-16,-53 35 15,53-35-15,-36 0 16,18 0-16,-17 0 16,17 0-16,-17 0 15,17 17-15,0-17 16,0 0 0,-35 18-16,-17 0 15,16-1-15,54 1 16,-35 17-1,-36-17 17,-17-18-17,-1 0-15,1 0 0,0 18 16,17-18 0,0 0-1,1 0-15,-1 0 16,18 0-16,17 0 15,-52 0-15,52 0 16,-17 0-16,0 0 16,0 0-16,0 0 15,18 0 1,-36 0-16,-17 0 16,17 0-16,-17 0 15,-1 0-15,1 0 16,-36 0 78,1 0-79,-19 0 1,1 0-16,0 0 15,-18 0-15,-18 0 16,18 0-16,0 0 16,0 0-16,1 0 15,-19 0-15,36 0 16,17 0 15,36 0 110,-18-18-110,17 18 63,1 0-94,0-18 15,-1 18-15,1 0 16,0-17-16,-18-1 31,17 18-31,1 0 32,-1 0-32,19 0 15,-19 0 1,1 0-16,17 0 15,1 0-15,-1 0 16,0 0-16,0 0 16,-17 0-16,0 0 15,-1 0 1,1 0 0,0 0-1,-1 0 1,1 0-16,17 0 15,0 0 1,1 0 0,-1 0-16,18 0 15,17 0-15,-17 0 16,53 0-16,-35 0 16,17 0-16,-35 0 15,17 0-15,1 0 16,-18 0-16,0 0 15,-18 0-15,0 0 16,18 0-16,0 0 16,18 0-16,-18 0 15,0 0 1,0 18-16,17-18 16,-17 0-16,0 0 15,17 0-15,1 0 16,0 0-16,-18 0 15,35 0-15,-18 0 16,-17 0-16,35 17 16,-35-17-16,0 0 15,18 0-15,-18 0 16,0 0-16,0 0 16,17 0-16,-52 0 15,52 0-15,-17 0 16,0 0-16,0 0 15,0 0-15,17 0 16,-17 0-16,0 0 16,0 0-16,0 0 15,18 0-15,-18 0 16,0 0-16,-1 0 16,1 0-16,18 0 15,-18 0-15,17 0 16,1 0-16,-18 0 15,0 0-15,-18 0 16,-17 0 0,-1 0-16,19 0 15,-19 0 1,1 0-16,0 0 16,-1 0-16,18 0 15,1 0 1,-19 0-16,19 0 15,-1 0-15,0 0 16,0 0-16,1 0 0,-1 0 0,-17 0 16,17 0-16,-35-17 15,35 17-15,-17 0 16,17 0-16,-17 0 16,17 0-16,0 0 15,-17 0 1,0 0-1,-1 0-15,1 0 16,0 0 0,-1 0-1,1 0-15,-1 0 32,1 0-32,0 0 15,-1 0 1,1 0-1,0 0 1,-1 0-16,1 0 16,0 0 15,-1 0-15,1 0 30,-1 0 1,1 0-15,0 0-17,-1 0 1</inkml:trace>
  <inkml:trace contextRef="#ctx0" brushRef="#br0" timeOffset="50470.01">3493 10425 0,'0'17'78,"35"1"-62,18 52-1,-36-17 1,36 88 15,-17-52-15,-1-1 15,-18-53 0,1-17 16,-18-1-16,18-17 16,-1 0 0,-17 18-47,18-18 16,0 0-1,-1 0 1,1 0-16,0 0 16,-1 0-16,1 0 15,17 0 1,-17 0-16,-1 0 15,1 0-15,0 0 16,-1 0 0,19 0-16,-19 0 15,1 0 1,0 0 0,-1 0 15,1 0 78,-1 0-93,1 0-1,0 0-15,-1 0 16,1 0 15</inkml:trace>
  <inkml:trace contextRef="#ctx0" brushRef="#br0" timeOffset="54527.289">8555 11095 0,'18'0'62,"-1"0"-15,1 0-31,17 0-16,0 0 15,1 0-15,17 0 16,-18-18-16,0 18 16,36 0-16,-36 0 15,-17 0 1,-1 0-16,1 0 15,-1 0-15,1 0 16,53 0 0,-36 0-16,-17 0 15,17 0-15,35 0 16,-52 0-16,53 0 31,-18 0-31,-1 0 16,-16 0-16,52 0 0,-35 0 0,17 0 15,-17 0-15,53 0 16,18 0-16,-19 0 16,1 0-16,35 0 15,-35 0-15,18 0 16,-54 0-16,18 18 16,-17-18-16,17 0 15,-17 0 1,-18 0-16,35 0 15,-35 0-15,0 0 16,17 0 0,1 0-16,17 18 15,-17-18-15,34 35 0,54-35 16,-18 0-16,0 0 16,36 0-16,-36 0 15,0 0-15,0 0 16,-53 0-16,-17 0 15,17 0-15,-35 0 16,18 0-16,17 0 16,-18 0-16,18 0 15,-17 0-15,35 0 16,17 0-16,-17-18 16,-18 18-16,-17-17 31,-18 17-31,106 0 15,-71 0 1,-35 0-16,35 0 0,-18 0 16,19 0-16,-19 0 15,18 0-15,-17 0 16,35 0-16,-36 0 16,1 0-16,-18 0 15,-18 0-15,18 0 16,-35 0-1,17 0-15,0 0 16</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0:27.295"/>
    </inkml:context>
    <inkml:brush xml:id="br0">
      <inkml:brushProperty name="width" value="0.05292" units="cm"/>
      <inkml:brushProperty name="height" value="0.05292" units="cm"/>
      <inkml:brushProperty name="color" value="#FF0000"/>
    </inkml:brush>
  </inkml:definitions>
  <inkml:trace contextRef="#ctx0" brushRef="#br0">1902 8079 0,'40'0'47,"79"40"-32,119-40 1,118 0 15,1 0 0,-119 0 1,-80 0-17,120 0 1,-120 0-1,1 0 17,-80 0-17,159 0 1,-40 0 0,40 40-1,2377-40 110,-1704 0-109,-237 0-1,990 0 32,40 0 16,-1268 0-48,198 0 1,-238 0 0,-39 0-1,79 0 1,-199 0 15,120 0-15,277 0-1,-198 0 17,198 0-17,-40 0 1,40-40 0,476 40-1,-476 0 1,-159 0-1,-237 0 1,-119 0-16,0 0 16,0 0-16,-40 0 15,40 0-15,0 0 16,0 0-16,-40 0 16,0 0-1,-39 0-15,39 0 16,0 0-16,1 0 15,-80-40-15,79 40 16,-40 0 0,1 0-16,0 0 15,-1 0-15,41 0 16,-41 0-16,1-39 16,39 39-16,40 0 15,-40 0-15,0 0 16,40 0-16,0 0 15,40 0-15,-40 0 16,-40 0-16,40 0 16,-40 0-1,0 0-15,40 0 0,-40 0 0,40 0 16,-40 39-16,40-39 16,0 0-16,0 0 15,-40 0-15,40 40 16,-40-40-16,1 0 15,-41 0-15,41 0 16,-41 0 0,1 0-1,-1 0 1,-39 40 31,40-40-47,0 0 15,-40 79 1,79-79-16,-39 79 16,-1-39-1,-39 39-15,40 40 16,-40-1-16,39 1 16,-39 0-16,40 0 15,-40-40-15,0 79 16,0-39-16,0 0 15,0 0-15,0 39 16,0-39 0,0 0-16,0 79 15,0-79 1,0 0-16,0-1 16,0 1-16,0 40 15,0-41 1,40-38-16,-40-1 15,0 0-15,0 0 0,39 1 16,-39-1-16,0-40 16,40 1-1,-40 39-15,0-39 16,0-1 0,0 1-1,0 0 16,-40-40-15,1 0 0,-1 0-16,-39 0 15,-238 0-15,79 0 0,-39 39 16,-80-39-16,0 0 16,-118 0-16,39 40 15,-39-40-15,78 0 16,-157 0-16,38 0 15,1 0-15,0 0 16,-40 0-16,80 0 16,-40 0-16,0 0 15,-1 0-15,41 0 32,-40 39-32,79 41 15,119-80-15,-79 0 16,79 0-16,-40 0 15,0 0-15,40 0 16,0 0-16,0 0 16,40 0-16,0 0 15,78 0-15,-38 0 16,39 0-16,-1 0 16,-38 0-16,78 0 15,-39 0-15,0 0 16,39 0-16,-39 0 15,-39 0-15,78 0 16,-39 0-16,0 0 16,0 0-1,0 0-15,-1 0 16,-38 0-16,39 0 16,-40 0-16,0 0 0,0 0 0,40 0 15,-79 0 1,-1 0-16,41 0 15,-41 0-15,41 0 16,38 0-16,1 0 16,-39 0-16,38 0 15,41 0-15,-80 0 16,119 0-16,40 0 16,0 0-16,39 0 15,-39 0-15,39 0 31,-39 0-15,39-40-16,1 40 0,-40 0 16,39 0-16,0 0 15,-39 0-15,39 0 16,1 0-16,-41 0 16,1 0-16,40 0 15,-41 0 1,1-40-16,39 40 15,-158 0 17,159 0-32,-120 0 31,120 0-31,-239-79 31,199 79-31,0 0 16,-40 0-16,40 0 15,-1 0-15,1 0 16,39 0 0,-78-39-1,78 39-15,0 0 16,40-40 0,-39 0-1,-1 1 1,0-1-1,1-118 17,-80-120-1,0-197 16,40-79 0,79 118 0,0 317-32,0 0 1,0 80-1,0-40-15,0 39 16,39-39 0,1 0-1,0-1 17,-40 1-17,0 40-15,0-41 16,39-38-1,-39 38 17,0-78-17,40 79 17,-40 39-1,0 1-16,0-1 32,40 40-31</inkml:trace>
  <inkml:trace contextRef="#ctx0" brushRef="#br0" timeOffset="4029.99">11413 9109 0,'39'0'63,"40"0"-47,120 0 15,-41 0-16,40 0 1,-79 0 0,40 0-1,-80 0 17,79 0-17,-39 0 1,-79 0-16,118 0 31,-39 0-15,79 0-1,-118 0 17,-1 0-17,-39 0 1,-1 0 15,1 0-15,79 0 31,79 0-32,0 0 1,-79 0-1</inkml:trace>
  <inkml:trace contextRef="#ctx0" brushRef="#br0" timeOffset="5791.18">13909 7960 0,'0'40'93,"0"39"-77,0 159 0,0-80 15,0 1-15,0-1-1,0-118 1,0 79 15,0-40-15,0-40-1,0 41 1,40-41 15,-40 1-15,39-40 31,1 0-16,0 0-15,-1 0-1,1 0-15,118 0 31,120 0-15,-120 0 0,80 0 15,-40 0-15,0 0 15,-119 0-16,80 0 1,-40 0 0,0 0 15,-40 0-15,0 0-1,-39 0 1,-1 0 15,-39-79 16,0-1-31,0-38-1,0 38 16,40-78-15,0 79 0,39-80-1,-79-39 48,0 119-48,0 0 17,0 39-17,0 1 1,-40 39 156</inkml:trace>
  <inkml:trace contextRef="#ctx0" brushRef="#br0" timeOffset="8389.93">16762 7921 0,'-40'0'31,"1"0"16,39 119-31,-40 39-1,1-39 17,39 39-17,0-39 1,0-79-1,0 39 17,0 0-17,0 40 1,0-79 15,0-1-15,0 1-16,0 39 31,0-39-15,0-1 31,39-39-32,-39 40 16,79-40-15,40 0 0,0 0 15,0 0-15,119 0-1,0-40 1,-159 40 15,-40 0-15,1 0 31,-40-39-32,0-1 1,0 0 15,0 1-15,40 39-16,-40-79 31,0 39-31,0-39 16,0-80-1,-40 1 16,40 79-15,-40 0 0,40 39-1,0-39 17,0 39-1,0 1 16,0-1-16,0 0-15,-39 40 62,-1 0-63,-79-39 1,-39 39 0,-80 0-1,119 0 16,80 0-15,-1 0 31,0 0 203,1 0-234,-41 0-1,41 0 32</inkml:trace>
  <inkml:trace contextRef="#ctx0" brushRef="#br0" timeOffset="14783.78">17079 8475 0,'40'0'0,"-40"-39"78,0-1-63,0 1-15,39-41 32,-39 41-17,40-199 1,-40 80 0,40-40 15,39 39-16,159-118 32,-159 198-15,-40 39-32,318-158 46,-198 40 1</inkml:trace>
  <inkml:trace contextRef="#ctx0" brushRef="#br0" timeOffset="15834.21">17119 7089 0,'0'79'15,"0"-39"-15,0 39 16,0 119-1,0 40 1,0 118 0,0-158 15,0-39-15,0-120-1,0 1 16,0-119 110,0 39-125,0-39-1,79 0 17,159-119-17,-119 79 1,396 0 31,-436 79-32,0 1 32,-79-1 16</inkml:trace>
  <inkml:trace contextRef="#ctx0" brushRef="#br0" timeOffset="24183.36">14820 11287 0,'40'0'78,"119"0"-62,197 0-1,-39-39 1,40 39 15,-159 0-15,-40 0-1,-39 0-15,119 0 16,39 0 0,318 0 15,-159 0-16,-40 0 1,-39 0 0,-80 0-1,-119 0 1,1 0-16,-1 0 0,1 0 16,-1 0-16,1 0 15,-1 0-15,-39 0 16,40 0-16,-40 0 15,0 0-15,-1 0 16,1 0-16,0 0 16,40 0-16,-1 39 15,1-39-15,-1 0 16,1 0-16,-1 0 16,-39 0-16,-40 0 15,40 0-15,0 0 16,-40 0-16,1 0 15,39 0 1,-80 40-16,1-40 16,-1 0-16,1 40 15,0-40 1,-1 0-16,1 0 16,39 0-1,0 0 1,-39 0-1,0 0-15,-1 0 16,1 0 0,0 0-1</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2:47.939"/>
    </inkml:context>
    <inkml:brush xml:id="br0">
      <inkml:brushProperty name="width" value="0.05292" units="cm"/>
      <inkml:brushProperty name="height" value="0.05292" units="cm"/>
      <inkml:brushProperty name="color" value="#FF0000"/>
    </inkml:brush>
  </inkml:definitions>
  <inkml:trace contextRef="#ctx0" brushRef="#br0">19536 11644 0</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0:37.342"/>
    </inkml:context>
    <inkml:brush xml:id="br0">
      <inkml:brushProperty name="width" value="0.05292" units="cm"/>
      <inkml:brushProperty name="height" value="0.05292" units="cm"/>
      <inkml:brushProperty name="color" value="#FF0000"/>
    </inkml:brush>
  </inkml:definitions>
  <inkml:trace contextRef="#ctx0" brushRef="#br0">653 9913 0,'17'0'94,"1"0"-78,0 0-16,17 0 15,0 0-15,18 0 16,-18 0 0,1 0-16,16 0 15,-16 0-15,17 0 16,-18 0-16,36 0 16,-19 0-16,1 0 15,0 0-15,0 0 16,18 0-16,-18 0 15,0 0-15,-1 0 16,-16 0-16,17 0 16,17 0-16,-17 0 15,18 0-15,-18 0 16,17 0-16,-17 0 16,0 0-16,0 0 15,0 0-15,17 0 16,-34 0-16,17 0 15,0 0 1,-1 0-16,1 0 16,36 0-16,-37 0 15,37 0-15,17 0 16,-54 0-16,19 0 16,-18 0-16,17 0 15,-17 0-15,0 0 16,0 0-16,35 0 15,-17 0-15,17 0 16,-17 0-16,35 0 16,-18 0-16,-18 0 15,18 0-15,-17 0 16,17 35-16,-35-35 16,35 0-16,-17 0 15,35 0-15,0 0 16,-18 0-16,18 0 15,-1 0-15,1 0 16,-35 0-16,17 0 16,18 0-16,-18 18 15,18-18-15,-36 0 16,36 0-16,-18 0 16,18 0-16,-35 0 15,35 0 1,-18 0-16,-18 0 15,19 0-15,-19 0 16,18 0-16,-17 0 16,17 0-16,18 0 15,-35 0-15,-19 0 16,54 0-16,-35 0 16,-1 0-16,19 0 15,-19 0-15,18 0 16,-35 0-16,18 0 15,17 0-15,-35 0 16,17 0-16,1 0 16,-18 0-16,0 0 15,-18 0-15,18 0 16,35 0-16,-17 0 16,17 0-16,18 0 15,-36 0-15,71 0 16,1 0-16,34 0 15,-70 0-15,35 0 16,0 0-16,18 0 16,-18 0-16,0 0 15,0 0 1,0 0 0,0 0-16,0 0 15,18 0 1,-18 0-16,-35 0 15,0 0-15,0 0 0,-18 0 0,-17 0 16,17 0-16,-18 0 16,19 0-16,-37 18 15,1-18-15,36 0 16,-19 0-16,-35 0 16,54 0-16,-19 0 15,18 0 1,-17 0-16,70 0 15,-35 0-15,35 0 16,0 0-16,-35 0 16,17 0-16,-17 0 15,35 0-15,-70 0 16,35 0-16,17 0 16,-17 0-16,-35 17 15,70-17-15,-53 0 16,53 0-16,-35 0 15,0 0-15,-1 0 16,37 0-16,-1 0 16,17 0-16,-16 0 15,34-17-15,-35 17 16,0 0-16,0 0 16,18 0-16,-18 0 15,0 0-15,-35 0 16,0 0-16,-18 0 15,-17 0-15,17 0 16,18 0-16,-53 0 16,17 0-16,1 0 15,-1 0-15,18 0 16,-17 0 0,-18 0-16,35 17 15,-17-17-15,17 0 16,-35 0-16,-18 0 15,18 0-15,-18 0 16,18 18-16,-18-18 16,18 0-16,18 0 15,-18 0-15,0 0 16,0 0-16,0 0 16,17 0-16,-35 0 15,1 0-15,17 0 16,-18 0-16,0 0 15,18 0-15,-18 0 16,18 0-16,-17 0 16,-1 0-16,0 0 15,0 0-15,-17 0 16,0 0 0,-1 0-16,1 0 15,0 0 16,-1 0-15,1 0 31,0 0-31,-1 0-16,1 0 15,-1 0-15,1 0 16</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5:32.781"/>
    </inkml:context>
    <inkml:brush xml:id="br0">
      <inkml:brushProperty name="width" value="0.05292" units="cm"/>
      <inkml:brushProperty name="height" value="0.05292" units="cm"/>
      <inkml:brushProperty name="color" value="#FF0000"/>
    </inkml:brush>
  </inkml:definitions>
  <inkml:trace contextRef="#ctx0" brushRef="#br0">18466 17624 0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1BE4747-D573-4288-9DF9-257584E3A907}" type="slidenum">
              <a:rPr lang="en-US"/>
              <a:pPr/>
              <a:t>‹#›</a:t>
            </a:fld>
            <a:endParaRPr lang="en-US"/>
          </a:p>
        </p:txBody>
      </p:sp>
    </p:spTree>
    <p:extLst>
      <p:ext uri="{BB962C8B-B14F-4D97-AF65-F5344CB8AC3E}">
        <p14:creationId xmlns:p14="http://schemas.microsoft.com/office/powerpoint/2010/main" val="9931628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dotnet/api/system.security.permissions.principalpermiss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Say</a:t>
            </a:r>
            <a:r>
              <a:rPr lang="en-CA" baseline="0" dirty="0"/>
              <a:t> hello</a:t>
            </a:r>
            <a:endParaRPr lang="en-CA" dirty="0"/>
          </a:p>
        </p:txBody>
      </p:sp>
      <p:sp>
        <p:nvSpPr>
          <p:cNvPr id="4" name="灯片编号占位符 3"/>
          <p:cNvSpPr>
            <a:spLocks noGrp="1"/>
          </p:cNvSpPr>
          <p:nvPr>
            <p:ph type="sldNum" sz="quarter" idx="10"/>
          </p:nvPr>
        </p:nvSpPr>
        <p:spPr/>
        <p:txBody>
          <a:bodyPr/>
          <a:lstStyle/>
          <a:p>
            <a:fld id="{A1BE4747-D573-4288-9DF9-257584E3A907}" type="slidenum">
              <a:rPr lang="en-US" smtClean="0"/>
              <a:pPr/>
              <a:t>3</a:t>
            </a:fld>
            <a:endParaRPr lang="en-US"/>
          </a:p>
        </p:txBody>
      </p:sp>
    </p:spTree>
    <p:extLst>
      <p:ext uri="{BB962C8B-B14F-4D97-AF65-F5344CB8AC3E}">
        <p14:creationId xmlns:p14="http://schemas.microsoft.com/office/powerpoint/2010/main" val="524072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4AE1D-D3A5-44F0-B6BD-5A6CA5603119}" type="slidenum">
              <a:rPr lang="en-US"/>
              <a:pPr/>
              <a:t>28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685800" y="4343400"/>
            <a:ext cx="5486400" cy="4114800"/>
          </a:xfrm>
        </p:spPr>
        <p:txBody>
          <a:bodyPr/>
          <a:lstStyle/>
          <a:p>
            <a:endParaRPr lang="bg-BG"/>
          </a:p>
        </p:txBody>
      </p:sp>
    </p:spTree>
    <p:extLst>
      <p:ext uri="{BB962C8B-B14F-4D97-AF65-F5344CB8AC3E}">
        <p14:creationId xmlns:p14="http://schemas.microsoft.com/office/powerpoint/2010/main" val="73210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D55F0-692B-48F9-9E28-8360D9191362}" type="slidenum">
              <a:rPr lang="en-US"/>
              <a:pPr/>
              <a:t>29</a:t>
            </a:fld>
            <a:endParaRPr lang="en-US"/>
          </a:p>
        </p:txBody>
      </p:sp>
      <p:sp>
        <p:nvSpPr>
          <p:cNvPr id="138242" name="Rectangle 2"/>
          <p:cNvSpPr>
            <a:spLocks noGrp="1" noRot="1" noChangeAspect="1" noChangeArrowheads="1" noTextEdit="1"/>
          </p:cNvSpPr>
          <p:nvPr>
            <p:ph type="sldImg"/>
          </p:nvPr>
        </p:nvSpPr>
        <p:spPr>
          <a:xfrm>
            <a:off x="1150938" y="692150"/>
            <a:ext cx="4556125" cy="3416300"/>
          </a:xfrm>
          <a:ln/>
        </p:spPr>
      </p:sp>
      <p:sp>
        <p:nvSpPr>
          <p:cNvPr id="138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6801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60828-5C2D-47CC-8A6A-5599E5A0DE16}" type="slidenum">
              <a:rPr lang="en-US"/>
              <a:pPr/>
              <a:t>31</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685800" y="4343400"/>
            <a:ext cx="5486400" cy="4114800"/>
          </a:xfrm>
        </p:spPr>
        <p:txBody>
          <a:bodyPr/>
          <a:lstStyle/>
          <a:p>
            <a:r>
              <a:rPr lang="en-US" sz="1800"/>
              <a:t>The Common Language Runtime </a:t>
            </a:r>
            <a:br>
              <a:rPr lang="en-US" sz="1800"/>
            </a:br>
            <a:r>
              <a:rPr lang="en-US" sz="1600"/>
              <a:t>Compilation and Execution</a:t>
            </a:r>
          </a:p>
          <a:p>
            <a:endParaRPr lang="en-US" sz="1600"/>
          </a:p>
          <a:p>
            <a:r>
              <a:rPr lang="en-US" sz="1000"/>
              <a:t>The above diagram illustrates the process used to compile and execute managed code, or code that uses the CLR. Source code written in Visual C#, Visual Basic .NET or another language that targets the CLR is first transformed into MSIL by the appropriate language compiler. Before execution, this MSIL is compiled by the Just-in-Time (JIT) complier into native code for the processor on which the code will operate. The default is to JIT compile each method when it is first called, but it is also possible to “preJIT” MSIL code to native code at assembly install-time. With this option, all methods are compiled before the application is loaded so as to avoid the overhead of JIT compilation on each initial method call. You use the Native Image Generator (Ngen.exe) to create a native image from a managed assembly and install it into the native image cache. </a:t>
            </a:r>
            <a:r>
              <a:rPr lang="en-US" sz="1000">
                <a:solidFill>
                  <a:srgbClr val="000080"/>
                </a:solidFill>
                <a:cs typeface="Arial" charset="0"/>
              </a:rPr>
              <a:t>Once the code is compiled and cached, the CLR does not need to re-compile the MSIL code until the assembly is updated, the Just-In-Time compiled code is removed from the cache, or the machine is restarted.</a:t>
            </a:r>
            <a:endParaRPr lang="en-US" sz="1000"/>
          </a:p>
          <a:p>
            <a:endParaRPr lang="en-US" sz="1000"/>
          </a:p>
          <a:p>
            <a:r>
              <a:rPr lang="en-US" sz="1000"/>
              <a:t>All languages targeting the CLR *should* exhibit a similar performance. While some compilers may produce better MSIL code, large variations in execution speed are unlikely.</a:t>
            </a:r>
          </a:p>
        </p:txBody>
      </p:sp>
    </p:spTree>
    <p:extLst>
      <p:ext uri="{BB962C8B-B14F-4D97-AF65-F5344CB8AC3E}">
        <p14:creationId xmlns:p14="http://schemas.microsoft.com/office/powerpoint/2010/main" val="320814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b="1" dirty="0">
                <a:solidFill>
                  <a:srgbClr val="FFFFFF"/>
                </a:solidFill>
                <a:effectLst>
                  <a:outerShdw blurRad="38100" dist="38100" dir="2700000" algn="tl">
                    <a:srgbClr val="000000"/>
                  </a:outerShdw>
                </a:effectLst>
                <a:latin typeface="Arial" charset="0"/>
              </a:rPr>
              <a:t>Exported Types</a:t>
            </a:r>
          </a:p>
          <a:p>
            <a:r>
              <a:rPr lang="en-CA" dirty="0"/>
              <a:t>: </a:t>
            </a:r>
            <a:r>
              <a:rPr lang="en-CA" sz="1200" b="0" i="0" kern="1200" dirty="0">
                <a:solidFill>
                  <a:schemeClr val="tx1"/>
                </a:solidFill>
                <a:latin typeface="Times New Roman" pitchFamily="18" charset="0"/>
                <a:ea typeface="+mn-ea"/>
                <a:cs typeface="+mn-cs"/>
              </a:rPr>
              <a:t>the types defined in this assembly that are visible outside the assembly.</a:t>
            </a:r>
            <a:endParaRPr lang="en-CA" dirty="0"/>
          </a:p>
        </p:txBody>
      </p:sp>
      <p:sp>
        <p:nvSpPr>
          <p:cNvPr id="4" name="灯片编号占位符 3"/>
          <p:cNvSpPr>
            <a:spLocks noGrp="1"/>
          </p:cNvSpPr>
          <p:nvPr>
            <p:ph type="sldNum" sz="quarter" idx="10"/>
          </p:nvPr>
        </p:nvSpPr>
        <p:spPr/>
        <p:txBody>
          <a:bodyPr/>
          <a:lstStyle/>
          <a:p>
            <a:fld id="{A1BE4747-D573-4288-9DF9-257584E3A907}" type="slidenum">
              <a:rPr lang="en-US" smtClean="0"/>
              <a:pPr/>
              <a:t>33</a:t>
            </a:fld>
            <a:endParaRPr lang="en-US"/>
          </a:p>
        </p:txBody>
      </p:sp>
    </p:spTree>
    <p:extLst>
      <p:ext uri="{BB962C8B-B14F-4D97-AF65-F5344CB8AC3E}">
        <p14:creationId xmlns:p14="http://schemas.microsoft.com/office/powerpoint/2010/main" val="4150870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https://stackoverflow.com/questions/2660355/net-4-0-has-a-new-gac-why</a:t>
            </a:r>
          </a:p>
        </p:txBody>
      </p:sp>
      <p:sp>
        <p:nvSpPr>
          <p:cNvPr id="4" name="灯片编号占位符 3"/>
          <p:cNvSpPr>
            <a:spLocks noGrp="1"/>
          </p:cNvSpPr>
          <p:nvPr>
            <p:ph type="sldNum" sz="quarter" idx="10"/>
          </p:nvPr>
        </p:nvSpPr>
        <p:spPr/>
        <p:txBody>
          <a:bodyPr/>
          <a:lstStyle/>
          <a:p>
            <a:fld id="{A1BE4747-D573-4288-9DF9-257584E3A907}" type="slidenum">
              <a:rPr lang="en-US" smtClean="0"/>
              <a:pPr/>
              <a:t>34</a:t>
            </a:fld>
            <a:endParaRPr lang="en-US"/>
          </a:p>
        </p:txBody>
      </p:sp>
    </p:spTree>
    <p:extLst>
      <p:ext uri="{BB962C8B-B14F-4D97-AF65-F5344CB8AC3E}">
        <p14:creationId xmlns:p14="http://schemas.microsoft.com/office/powerpoint/2010/main" val="337107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D62A-377F-4CD3-B37A-8C623466A3AD}" type="slidenum">
              <a:rPr lang="en-US"/>
              <a:pPr/>
              <a:t>9</a:t>
            </a:fld>
            <a:endParaRPr lang="en-US"/>
          </a:p>
        </p:txBody>
      </p:sp>
      <p:sp>
        <p:nvSpPr>
          <p:cNvPr id="93186" name="Rectangle 2"/>
          <p:cNvSpPr>
            <a:spLocks noGrp="1" noRot="1" noChangeAspect="1" noChangeArrowheads="1" noTextEdit="1"/>
          </p:cNvSpPr>
          <p:nvPr>
            <p:ph type="sldImg"/>
          </p:nvPr>
        </p:nvSpPr>
        <p:spPr>
          <a:xfrm>
            <a:off x="1125538" y="692150"/>
            <a:ext cx="4610100" cy="3457575"/>
          </a:xfrm>
          <a:ln/>
        </p:spPr>
      </p:sp>
      <p:sp>
        <p:nvSpPr>
          <p:cNvPr id="93187" name="Rectangle 3"/>
          <p:cNvSpPr>
            <a:spLocks noGrp="1" noChangeArrowheads="1"/>
          </p:cNvSpPr>
          <p:nvPr>
            <p:ph type="body" idx="1"/>
          </p:nvPr>
        </p:nvSpPr>
        <p:spPr>
          <a:xfrm>
            <a:off x="914400" y="4379913"/>
            <a:ext cx="5029200" cy="4073525"/>
          </a:xfrm>
        </p:spPr>
        <p:txBody>
          <a:bodyPr lIns="91224" tIns="45612" rIns="91224" bIns="45612"/>
          <a:lstStyle/>
          <a:p>
            <a:pPr marL="228600" indent="-228600"/>
            <a:endParaRPr lang="bg-BG" sz="900">
              <a:latin typeface="Arial Narrow" pitchFamily="34" charset="0"/>
            </a:endParaRPr>
          </a:p>
        </p:txBody>
      </p:sp>
    </p:spTree>
    <p:extLst>
      <p:ext uri="{BB962C8B-B14F-4D97-AF65-F5344CB8AC3E}">
        <p14:creationId xmlns:p14="http://schemas.microsoft.com/office/powerpoint/2010/main" val="246969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D62A-377F-4CD3-B37A-8C623466A3AD}" type="slidenum">
              <a:rPr lang="en-US"/>
              <a:pPr/>
              <a:t>10</a:t>
            </a:fld>
            <a:endParaRPr lang="en-US"/>
          </a:p>
        </p:txBody>
      </p:sp>
      <p:sp>
        <p:nvSpPr>
          <p:cNvPr id="93186" name="Rectangle 2"/>
          <p:cNvSpPr>
            <a:spLocks noGrp="1" noRot="1" noChangeAspect="1" noChangeArrowheads="1" noTextEdit="1"/>
          </p:cNvSpPr>
          <p:nvPr>
            <p:ph type="sldImg"/>
          </p:nvPr>
        </p:nvSpPr>
        <p:spPr>
          <a:xfrm>
            <a:off x="1125538" y="692150"/>
            <a:ext cx="4610100" cy="3457575"/>
          </a:xfrm>
          <a:ln/>
        </p:spPr>
      </p:sp>
      <p:sp>
        <p:nvSpPr>
          <p:cNvPr id="93187" name="Rectangle 3"/>
          <p:cNvSpPr>
            <a:spLocks noGrp="1" noChangeArrowheads="1"/>
          </p:cNvSpPr>
          <p:nvPr>
            <p:ph type="body" idx="1"/>
          </p:nvPr>
        </p:nvSpPr>
        <p:spPr>
          <a:xfrm>
            <a:off x="914400" y="4379913"/>
            <a:ext cx="5029200" cy="4073525"/>
          </a:xfrm>
        </p:spPr>
        <p:txBody>
          <a:bodyPr lIns="91224" tIns="45612" rIns="91224" bIns="45612"/>
          <a:lstStyle/>
          <a:p>
            <a:pPr marL="228600" indent="-228600"/>
            <a:endParaRPr lang="bg-BG" sz="900">
              <a:latin typeface="Arial Narrow" pitchFamily="34" charset="0"/>
            </a:endParaRPr>
          </a:p>
        </p:txBody>
      </p:sp>
    </p:spTree>
    <p:extLst>
      <p:ext uri="{BB962C8B-B14F-4D97-AF65-F5344CB8AC3E}">
        <p14:creationId xmlns:p14="http://schemas.microsoft.com/office/powerpoint/2010/main" val="205099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C4D49-2B6D-41BA-A63E-7A133C1E7256}" type="slidenum">
              <a:rPr lang="en-US"/>
              <a:pPr/>
              <a:t>21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685800" y="4343400"/>
            <a:ext cx="5486400" cy="4114800"/>
          </a:xfrm>
        </p:spPr>
        <p:txBody>
          <a:bodyPr/>
          <a:lstStyle/>
          <a:p>
            <a:r>
              <a:rPr lang="en-CA" sz="1200" b="0" i="0" kern="1200" dirty="0">
                <a:solidFill>
                  <a:schemeClr val="tx1"/>
                </a:solidFill>
                <a:latin typeface="Times New Roman" pitchFamily="18" charset="0"/>
                <a:ea typeface="+mn-ea"/>
                <a:cs typeface="+mn-cs"/>
              </a:rPr>
              <a:t>A </a:t>
            </a:r>
            <a:r>
              <a:rPr lang="en-CA" sz="1200" b="1" i="0" kern="1200" dirty="0">
                <a:solidFill>
                  <a:schemeClr val="tx1"/>
                </a:solidFill>
                <a:latin typeface="Times New Roman" pitchFamily="18" charset="0"/>
                <a:ea typeface="+mn-ea"/>
                <a:cs typeface="+mn-cs"/>
              </a:rPr>
              <a:t>Common Language Specification</a:t>
            </a:r>
            <a:r>
              <a:rPr lang="en-CA" sz="1200" b="0" i="0" kern="1200" dirty="0">
                <a:solidFill>
                  <a:schemeClr val="tx1"/>
                </a:solidFill>
                <a:latin typeface="Times New Roman" pitchFamily="18" charset="0"/>
                <a:ea typeface="+mn-ea"/>
                <a:cs typeface="+mn-cs"/>
              </a:rPr>
              <a:t> (CLS) is a document that says how computer programs can be turned into MSIL code.</a:t>
            </a:r>
            <a:endParaRPr lang="en-US" dirty="0"/>
          </a:p>
          <a:p>
            <a:endParaRPr lang="en-US" dirty="0"/>
          </a:p>
          <a:p>
            <a:r>
              <a:rPr lang="en-US" dirty="0"/>
              <a:t>Inside </a:t>
            </a:r>
            <a:r>
              <a:rPr lang="en-US" sz="1000" dirty="0"/>
              <a:t>the .NET Framework   </a:t>
            </a:r>
          </a:p>
          <a:p>
            <a:endParaRPr lang="en-US" sz="1000" dirty="0"/>
          </a:p>
          <a:p>
            <a:r>
              <a:rPr lang="en-US" sz="1000" dirty="0"/>
              <a:t>Standards Compliance</a:t>
            </a:r>
          </a:p>
          <a:p>
            <a:r>
              <a:rPr lang="en-US" sz="1000" dirty="0"/>
              <a:t> </a:t>
            </a:r>
          </a:p>
          <a:p>
            <a:r>
              <a:rPr lang="en-US" sz="1000" dirty="0"/>
              <a:t>Microsoft .NET is built on standards. Both the Common Language Infrastructure, CLI and Visual C# have been submitted to the ECMA for approval and adoption. The data and Web services are built on XML and SOAP.  (</a:t>
            </a:r>
            <a:r>
              <a:rPr lang="en-CA" sz="1200" b="0" i="0" kern="1200" dirty="0">
                <a:solidFill>
                  <a:schemeClr val="tx1"/>
                </a:solidFill>
                <a:effectLst/>
                <a:latin typeface="Times New Roman" pitchFamily="18" charset="0"/>
                <a:ea typeface="+mn-ea"/>
                <a:cs typeface="+mn-cs"/>
              </a:rPr>
              <a:t>European Computer Manufacturers Association</a:t>
            </a:r>
            <a:r>
              <a:rPr lang="en-US" sz="1000" dirty="0"/>
              <a:t>)</a:t>
            </a:r>
          </a:p>
          <a:p>
            <a:pPr>
              <a:lnSpc>
                <a:spcPct val="85000"/>
              </a:lnSpc>
              <a:spcBef>
                <a:spcPct val="20000"/>
              </a:spcBef>
            </a:pPr>
            <a:endParaRPr lang="en-US" sz="1000" dirty="0"/>
          </a:p>
          <a:p>
            <a:r>
              <a:rPr lang="en-US" sz="1000" b="1" dirty="0" err="1">
                <a:solidFill>
                  <a:srgbClr val="000000"/>
                </a:solidFill>
                <a:cs typeface="Times New Roman" pitchFamily="18" charset="0"/>
              </a:rPr>
              <a:t>.Net</a:t>
            </a:r>
            <a:r>
              <a:rPr lang="en-US" sz="1000" b="1" dirty="0">
                <a:solidFill>
                  <a:srgbClr val="000000"/>
                </a:solidFill>
                <a:cs typeface="Times New Roman" pitchFamily="18" charset="0"/>
              </a:rPr>
              <a:t> Framework supports Web standards:</a:t>
            </a:r>
          </a:p>
          <a:p>
            <a:pPr lvl="2">
              <a:buFontTx/>
              <a:buChar char="•"/>
            </a:pPr>
            <a:r>
              <a:rPr lang="en-US" sz="1000" b="1" dirty="0">
                <a:solidFill>
                  <a:srgbClr val="000000"/>
                </a:solidFill>
                <a:cs typeface="Times New Roman" pitchFamily="18" charset="0"/>
              </a:rPr>
              <a:t>HTML</a:t>
            </a:r>
            <a:r>
              <a:rPr lang="en-US" sz="1000" dirty="0">
                <a:solidFill>
                  <a:srgbClr val="000000"/>
                </a:solidFill>
                <a:cs typeface="Times New Roman" pitchFamily="18" charset="0"/>
              </a:rPr>
              <a:t>- Hyper-Text Markup Language</a:t>
            </a:r>
          </a:p>
          <a:p>
            <a:pPr lvl="2">
              <a:buFontTx/>
              <a:buChar char="•"/>
            </a:pPr>
            <a:r>
              <a:rPr lang="en-US" sz="1000" b="1" dirty="0">
                <a:solidFill>
                  <a:srgbClr val="000000"/>
                </a:solidFill>
                <a:cs typeface="Times New Roman" pitchFamily="18" charset="0"/>
              </a:rPr>
              <a:t>XML </a:t>
            </a:r>
            <a:r>
              <a:rPr lang="en-US" sz="1000" dirty="0">
                <a:solidFill>
                  <a:srgbClr val="000000"/>
                </a:solidFill>
                <a:cs typeface="Times New Roman" pitchFamily="18" charset="0"/>
              </a:rPr>
              <a:t>- Extensible Markup Language, the universal format for structured documents and data on the Web.</a:t>
            </a:r>
          </a:p>
          <a:p>
            <a:pPr lvl="2">
              <a:buFontTx/>
              <a:buChar char="•"/>
            </a:pPr>
            <a:r>
              <a:rPr lang="en-US" sz="1000" b="1" dirty="0">
                <a:solidFill>
                  <a:srgbClr val="000000"/>
                </a:solidFill>
                <a:cs typeface="Times New Roman" pitchFamily="18" charset="0"/>
              </a:rPr>
              <a:t>WSDL- </a:t>
            </a:r>
            <a:r>
              <a:rPr lang="en-US" sz="1000" dirty="0">
                <a:solidFill>
                  <a:srgbClr val="000000"/>
                </a:solidFill>
                <a:cs typeface="Times New Roman" pitchFamily="18" charset="0"/>
              </a:rPr>
              <a:t>Web Services Description Language (WSDL) </a:t>
            </a:r>
          </a:p>
          <a:p>
            <a:pPr lvl="2">
              <a:buFontTx/>
              <a:buChar char="•"/>
            </a:pPr>
            <a:r>
              <a:rPr lang="en-US" sz="1000" b="1" dirty="0">
                <a:solidFill>
                  <a:srgbClr val="000000"/>
                </a:solidFill>
                <a:ea typeface="Arial Unicode MS" pitchFamily="34" charset="-128"/>
                <a:cs typeface="Arial Unicode MS" pitchFamily="34" charset="-128"/>
              </a:rPr>
              <a:t>SOAP - </a:t>
            </a:r>
            <a:r>
              <a:rPr lang="en-US" sz="1000" dirty="0">
                <a:solidFill>
                  <a:srgbClr val="000000"/>
                </a:solidFill>
                <a:ea typeface="Arial Unicode MS" pitchFamily="34" charset="-128"/>
                <a:cs typeface="Arial Unicode MS" pitchFamily="34" charset="-128"/>
              </a:rPr>
              <a:t>Simple Object Access Protocol, a simple, XML-based protocol for exchanging structured and type information on the Web. The protocol contains no application or transport semantics, which makes it highly modular and extensible. (SOAP currently still has no encryption support either)</a:t>
            </a:r>
            <a:endParaRPr lang="en-US" sz="1000" b="1" dirty="0">
              <a:solidFill>
                <a:srgbClr val="000000"/>
              </a:solidFill>
              <a:ea typeface="Arial Unicode MS" pitchFamily="34" charset="-128"/>
              <a:cs typeface="Arial Unicode MS" pitchFamily="34" charset="-128"/>
            </a:endParaRPr>
          </a:p>
          <a:p>
            <a:pPr lvl="2">
              <a:buFontTx/>
              <a:buChar char="•"/>
            </a:pPr>
            <a:r>
              <a:rPr lang="en-US" sz="1000" b="1" dirty="0">
                <a:solidFill>
                  <a:srgbClr val="000000"/>
                </a:solidFill>
                <a:cs typeface="Times New Roman" pitchFamily="18" charset="0"/>
              </a:rPr>
              <a:t>XPATH - </a:t>
            </a:r>
            <a:r>
              <a:rPr lang="en-US" sz="1000" dirty="0">
                <a:solidFill>
                  <a:srgbClr val="000000"/>
                </a:solidFill>
                <a:cs typeface="Times New Roman" pitchFamily="18" charset="0"/>
              </a:rPr>
              <a:t>XML Path Language</a:t>
            </a:r>
            <a:r>
              <a:rPr lang="en-US" sz="1000" b="1" dirty="0">
                <a:solidFill>
                  <a:srgbClr val="000000"/>
                </a:solidFill>
                <a:cs typeface="Times New Roman" pitchFamily="18" charset="0"/>
              </a:rPr>
              <a:t> </a:t>
            </a:r>
          </a:p>
          <a:p>
            <a:pPr lvl="2">
              <a:buFontTx/>
              <a:buChar char="•"/>
            </a:pPr>
            <a:r>
              <a:rPr lang="en-US" sz="1000" b="1" dirty="0">
                <a:solidFill>
                  <a:srgbClr val="000000"/>
                </a:solidFill>
                <a:cs typeface="Times New Roman" pitchFamily="18" charset="0"/>
              </a:rPr>
              <a:t>XSLT - </a:t>
            </a:r>
            <a:r>
              <a:rPr lang="en-US" sz="1000" dirty="0">
                <a:solidFill>
                  <a:srgbClr val="000000"/>
                </a:solidFill>
                <a:cs typeface="Times New Roman" pitchFamily="18" charset="0"/>
              </a:rPr>
              <a:t>XSL Transformations (XSLT), is an XML-based language that enables you to transform one class of XML document to another.</a:t>
            </a:r>
          </a:p>
          <a:p>
            <a:endParaRPr lang="en-US" sz="1000" dirty="0"/>
          </a:p>
        </p:txBody>
      </p:sp>
    </p:spTree>
    <p:extLst>
      <p:ext uri="{BB962C8B-B14F-4D97-AF65-F5344CB8AC3E}">
        <p14:creationId xmlns:p14="http://schemas.microsoft.com/office/powerpoint/2010/main" val="100595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F80C5-4602-4B70-9CF2-17127218F122}" type="slidenum">
              <a:rPr lang="en-US"/>
              <a:pPr/>
              <a:t>22</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685800" y="4343400"/>
            <a:ext cx="5486400" cy="4114800"/>
          </a:xfrm>
        </p:spPr>
        <p:txBody>
          <a:bodyPr/>
          <a:lstStyle/>
          <a:p>
            <a:pPr>
              <a:lnSpc>
                <a:spcPct val="80000"/>
              </a:lnSpc>
            </a:pPr>
            <a:r>
              <a:rPr lang="en-CA" sz="1200" b="0" i="0" u="sng" kern="1200" dirty="0" err="1">
                <a:solidFill>
                  <a:schemeClr val="tx1"/>
                </a:solidFill>
                <a:latin typeface="Times New Roman" pitchFamily="18" charset="0"/>
                <a:ea typeface="+mn-ea"/>
                <a:cs typeface="+mn-cs"/>
                <a:hlinkClick r:id="rId3"/>
              </a:rPr>
              <a:t>System.Security.Permissions.PrincipalPermission</a:t>
            </a:r>
            <a:r>
              <a:rPr lang="en-CA" sz="1200" b="0" i="0" kern="1200" dirty="0">
                <a:solidFill>
                  <a:schemeClr val="tx1"/>
                </a:solidFill>
                <a:latin typeface="Times New Roman" pitchFamily="18" charset="0"/>
                <a:ea typeface="+mn-ea"/>
                <a:cs typeface="+mn-cs"/>
              </a:rPr>
              <a:t>  </a:t>
            </a:r>
          </a:p>
          <a:p>
            <a:pPr>
              <a:lnSpc>
                <a:spcPct val="80000"/>
              </a:lnSpc>
            </a:pPr>
            <a:endParaRPr lang="en-CA" sz="1200" b="0" i="0" kern="1200" dirty="0">
              <a:solidFill>
                <a:schemeClr val="tx1"/>
              </a:solidFill>
              <a:latin typeface="Times New Roman" pitchFamily="18" charset="0"/>
              <a:ea typeface="+mn-ea"/>
              <a:cs typeface="+mn-cs"/>
            </a:endParaRPr>
          </a:p>
          <a:p>
            <a:pPr>
              <a:lnSpc>
                <a:spcPct val="80000"/>
              </a:lnSpc>
            </a:pPr>
            <a:r>
              <a:rPr lang="en-GB" sz="1400" dirty="0"/>
              <a:t>The Common Language Runtime</a:t>
            </a:r>
          </a:p>
          <a:p>
            <a:pPr>
              <a:lnSpc>
                <a:spcPct val="80000"/>
              </a:lnSpc>
            </a:pPr>
            <a:r>
              <a:rPr lang="en-GB" dirty="0"/>
              <a:t>Features</a:t>
            </a:r>
          </a:p>
          <a:p>
            <a:pPr>
              <a:lnSpc>
                <a:spcPct val="80000"/>
              </a:lnSpc>
            </a:pPr>
            <a:endParaRPr lang="en-US" dirty="0">
              <a:ea typeface="Arial Unicode MS" pitchFamily="34" charset="-128"/>
              <a:cs typeface="Arial Unicode MS" pitchFamily="34" charset="-128"/>
            </a:endParaRPr>
          </a:p>
          <a:p>
            <a:pPr>
              <a:lnSpc>
                <a:spcPct val="80000"/>
              </a:lnSpc>
            </a:pPr>
            <a:r>
              <a:rPr lang="en-GB" sz="1400" b="1" dirty="0"/>
              <a:t>The Common Language Runtime</a:t>
            </a:r>
            <a:r>
              <a:rPr lang="en-US" sz="800" b="1" dirty="0">
                <a:solidFill>
                  <a:srgbClr val="000000"/>
                </a:solidFill>
                <a:ea typeface="Arial Unicode MS" pitchFamily="34" charset="-128"/>
                <a:cs typeface="Arial Unicode MS" pitchFamily="34" charset="-128"/>
              </a:rPr>
              <a:t> (CLR) </a:t>
            </a:r>
            <a:r>
              <a:rPr lang="en-US" sz="800" dirty="0">
                <a:solidFill>
                  <a:srgbClr val="000000"/>
                </a:solidFill>
                <a:ea typeface="Arial Unicode MS" pitchFamily="34" charset="-128"/>
                <a:cs typeface="Arial Unicode MS" pitchFamily="34" charset="-128"/>
              </a:rPr>
              <a:t>is the execution engine for .NET Framework applications. </a:t>
            </a:r>
          </a:p>
          <a:p>
            <a:pPr>
              <a:lnSpc>
                <a:spcPct val="80000"/>
              </a:lnSpc>
            </a:pPr>
            <a:r>
              <a:rPr lang="en-US" sz="800" dirty="0">
                <a:solidFill>
                  <a:srgbClr val="000000"/>
                </a:solidFill>
                <a:ea typeface="Arial Unicode MS" pitchFamily="34" charset="-128"/>
                <a:cs typeface="Arial Unicode MS" pitchFamily="34" charset="-128"/>
              </a:rPr>
              <a:t>It provides a number of services including: </a:t>
            </a:r>
          </a:p>
          <a:p>
            <a:pPr lvl="2">
              <a:lnSpc>
                <a:spcPct val="80000"/>
              </a:lnSpc>
              <a:buFontTx/>
              <a:buChar char="•"/>
            </a:pPr>
            <a:r>
              <a:rPr lang="en-US" sz="800" dirty="0">
                <a:solidFill>
                  <a:srgbClr val="000000"/>
                </a:solidFill>
                <a:ea typeface="Arial Unicode MS" pitchFamily="34" charset="-128"/>
                <a:cs typeface="Arial Unicode MS" pitchFamily="34" charset="-128"/>
              </a:rPr>
              <a:t>Code management (loading and execution) </a:t>
            </a:r>
          </a:p>
          <a:p>
            <a:pPr lvl="2">
              <a:lnSpc>
                <a:spcPct val="80000"/>
              </a:lnSpc>
              <a:buFontTx/>
              <a:buChar char="•"/>
            </a:pPr>
            <a:r>
              <a:rPr lang="en-US" sz="800" dirty="0">
                <a:solidFill>
                  <a:srgbClr val="000000"/>
                </a:solidFill>
                <a:ea typeface="Arial Unicode MS" pitchFamily="34" charset="-128"/>
                <a:cs typeface="Arial Unicode MS" pitchFamily="34" charset="-128"/>
              </a:rPr>
              <a:t>Application memory isolation </a:t>
            </a:r>
          </a:p>
          <a:p>
            <a:pPr lvl="2">
              <a:lnSpc>
                <a:spcPct val="80000"/>
              </a:lnSpc>
              <a:buFontTx/>
              <a:buChar char="•"/>
            </a:pPr>
            <a:r>
              <a:rPr lang="en-US" sz="800" dirty="0">
                <a:solidFill>
                  <a:srgbClr val="000000"/>
                </a:solidFill>
                <a:ea typeface="Arial Unicode MS" pitchFamily="34" charset="-128"/>
                <a:cs typeface="Arial Unicode MS" pitchFamily="34" charset="-128"/>
              </a:rPr>
              <a:t>Verification of type safety </a:t>
            </a:r>
          </a:p>
          <a:p>
            <a:pPr lvl="2">
              <a:lnSpc>
                <a:spcPct val="80000"/>
              </a:lnSpc>
              <a:buFontTx/>
              <a:buChar char="•"/>
            </a:pPr>
            <a:r>
              <a:rPr lang="en-US" sz="800" dirty="0">
                <a:solidFill>
                  <a:srgbClr val="000000"/>
                </a:solidFill>
                <a:ea typeface="Arial Unicode MS" pitchFamily="34" charset="-128"/>
                <a:cs typeface="Arial Unicode MS" pitchFamily="34" charset="-128"/>
              </a:rPr>
              <a:t>Conversion of IL to native code </a:t>
            </a:r>
          </a:p>
          <a:p>
            <a:pPr lvl="2">
              <a:lnSpc>
                <a:spcPct val="80000"/>
              </a:lnSpc>
              <a:buFontTx/>
              <a:buChar char="•"/>
            </a:pPr>
            <a:r>
              <a:rPr lang="en-US" sz="800" dirty="0">
                <a:solidFill>
                  <a:srgbClr val="000000"/>
                </a:solidFill>
                <a:ea typeface="Arial Unicode MS" pitchFamily="34" charset="-128"/>
                <a:cs typeface="Arial Unicode MS" pitchFamily="34" charset="-128"/>
              </a:rPr>
              <a:t>Access to metadata (enhanced type information) </a:t>
            </a:r>
          </a:p>
          <a:p>
            <a:pPr lvl="2">
              <a:lnSpc>
                <a:spcPct val="80000"/>
              </a:lnSpc>
              <a:buFontTx/>
              <a:buChar char="•"/>
            </a:pPr>
            <a:r>
              <a:rPr lang="en-US" sz="800" dirty="0">
                <a:solidFill>
                  <a:srgbClr val="000000"/>
                </a:solidFill>
                <a:ea typeface="Arial Unicode MS" pitchFamily="34" charset="-128"/>
                <a:cs typeface="Arial Unicode MS" pitchFamily="34" charset="-128"/>
              </a:rPr>
              <a:t>Managing memory for managed objects </a:t>
            </a:r>
          </a:p>
          <a:p>
            <a:pPr lvl="2">
              <a:lnSpc>
                <a:spcPct val="80000"/>
              </a:lnSpc>
              <a:buFontTx/>
              <a:buChar char="•"/>
            </a:pPr>
            <a:r>
              <a:rPr lang="en-US" sz="800" dirty="0">
                <a:solidFill>
                  <a:srgbClr val="000000"/>
                </a:solidFill>
                <a:ea typeface="Arial Unicode MS" pitchFamily="34" charset="-128"/>
                <a:cs typeface="Arial Unicode MS" pitchFamily="34" charset="-128"/>
              </a:rPr>
              <a:t>Enforcement of Code Access Security </a:t>
            </a:r>
          </a:p>
          <a:p>
            <a:pPr lvl="2">
              <a:lnSpc>
                <a:spcPct val="80000"/>
              </a:lnSpc>
              <a:buFontTx/>
              <a:buChar char="•"/>
            </a:pPr>
            <a:r>
              <a:rPr lang="en-US" sz="800" dirty="0">
                <a:solidFill>
                  <a:srgbClr val="000000"/>
                </a:solidFill>
                <a:ea typeface="Arial Unicode MS" pitchFamily="34" charset="-128"/>
                <a:cs typeface="Arial Unicode MS" pitchFamily="34" charset="-128"/>
              </a:rPr>
              <a:t>Exception handling including cross-language exceptions </a:t>
            </a:r>
          </a:p>
          <a:p>
            <a:pPr lvl="2">
              <a:lnSpc>
                <a:spcPct val="80000"/>
              </a:lnSpc>
              <a:buFontTx/>
              <a:buChar char="•"/>
            </a:pPr>
            <a:r>
              <a:rPr lang="en-US" sz="800" dirty="0">
                <a:solidFill>
                  <a:srgbClr val="000000"/>
                </a:solidFill>
                <a:ea typeface="Arial Unicode MS" pitchFamily="34" charset="-128"/>
                <a:cs typeface="Arial Unicode MS" pitchFamily="34" charset="-128"/>
              </a:rPr>
              <a:t>Interoperation between managed code, COM objects and pre-existing DLLs (unmanaged code and data) </a:t>
            </a:r>
          </a:p>
          <a:p>
            <a:pPr lvl="2">
              <a:lnSpc>
                <a:spcPct val="80000"/>
              </a:lnSpc>
              <a:buFontTx/>
              <a:buChar char="•"/>
            </a:pPr>
            <a:r>
              <a:rPr lang="en-US" sz="800" dirty="0">
                <a:solidFill>
                  <a:srgbClr val="000000"/>
                </a:solidFill>
                <a:ea typeface="Arial Unicode MS" pitchFamily="34" charset="-128"/>
                <a:cs typeface="Arial Unicode MS" pitchFamily="34" charset="-128"/>
              </a:rPr>
              <a:t>Automation of object layout </a:t>
            </a:r>
          </a:p>
          <a:p>
            <a:pPr lvl="2">
              <a:lnSpc>
                <a:spcPct val="80000"/>
              </a:lnSpc>
              <a:buFontTx/>
              <a:buChar char="•"/>
            </a:pPr>
            <a:r>
              <a:rPr lang="en-US" sz="800" dirty="0">
                <a:solidFill>
                  <a:srgbClr val="000000"/>
                </a:solidFill>
                <a:ea typeface="Arial Unicode MS" pitchFamily="34" charset="-128"/>
                <a:cs typeface="Arial Unicode MS" pitchFamily="34" charset="-128"/>
              </a:rPr>
              <a:t>Support for developer services (profiling, debugging, etc.) </a:t>
            </a:r>
            <a:endParaRPr lang="en-US" sz="800" b="1" dirty="0">
              <a:solidFill>
                <a:srgbClr val="000000"/>
              </a:solidFill>
              <a:ea typeface="Arial Unicode MS" pitchFamily="34" charset="-128"/>
              <a:cs typeface="Arial Unicode MS" pitchFamily="34" charset="-128"/>
            </a:endParaRPr>
          </a:p>
          <a:p>
            <a:pPr>
              <a:lnSpc>
                <a:spcPct val="80000"/>
              </a:lnSpc>
            </a:pPr>
            <a:r>
              <a:rPr lang="en-US" sz="800" b="1" dirty="0">
                <a:solidFill>
                  <a:srgbClr val="000000"/>
                </a:solidFill>
                <a:ea typeface="Arial Unicode MS" pitchFamily="34" charset="-128"/>
                <a:cs typeface="Arial Unicode MS" pitchFamily="34" charset="-128"/>
              </a:rPr>
              <a:t>Native Code </a:t>
            </a:r>
            <a:r>
              <a:rPr lang="en-US" sz="800" dirty="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800" b="1" dirty="0">
                <a:solidFill>
                  <a:srgbClr val="000000"/>
                </a:solidFill>
                <a:ea typeface="Arial Unicode MS" pitchFamily="34" charset="-128"/>
                <a:cs typeface="Arial Unicode MS" pitchFamily="34" charset="-128"/>
              </a:rPr>
              <a:t>Managed Code </a:t>
            </a:r>
            <a:r>
              <a:rPr lang="en-US" sz="800" dirty="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800" b="1" dirty="0">
              <a:solidFill>
                <a:srgbClr val="000000"/>
              </a:solidFill>
              <a:ea typeface="Arial Unicode MS" pitchFamily="34" charset="-128"/>
              <a:cs typeface="Arial Unicode MS" pitchFamily="34" charset="-128"/>
            </a:endParaRPr>
          </a:p>
          <a:p>
            <a:pPr>
              <a:lnSpc>
                <a:spcPct val="80000"/>
              </a:lnSpc>
            </a:pPr>
            <a:r>
              <a:rPr lang="en-US" sz="800" b="1" dirty="0">
                <a:solidFill>
                  <a:srgbClr val="000000"/>
                </a:solidFill>
                <a:ea typeface="Arial Unicode MS" pitchFamily="34" charset="-128"/>
                <a:cs typeface="Arial Unicode MS" pitchFamily="34" charset="-128"/>
              </a:rPr>
              <a:t>Microsoft Intermediate Language (MSIL)</a:t>
            </a:r>
            <a:r>
              <a:rPr lang="en-US" sz="800" dirty="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800" dirty="0"/>
          </a:p>
        </p:txBody>
      </p:sp>
    </p:spTree>
    <p:extLst>
      <p:ext uri="{BB962C8B-B14F-4D97-AF65-F5344CB8AC3E}">
        <p14:creationId xmlns:p14="http://schemas.microsoft.com/office/powerpoint/2010/main" val="346894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https://stackoverflow.com/questions/2437469/what-is-type-safe-in-net</a:t>
            </a:r>
          </a:p>
        </p:txBody>
      </p:sp>
      <p:sp>
        <p:nvSpPr>
          <p:cNvPr id="4" name="灯片编号占位符 3"/>
          <p:cNvSpPr>
            <a:spLocks noGrp="1"/>
          </p:cNvSpPr>
          <p:nvPr>
            <p:ph type="sldNum" sz="quarter" idx="10"/>
          </p:nvPr>
        </p:nvSpPr>
        <p:spPr/>
        <p:txBody>
          <a:bodyPr/>
          <a:lstStyle/>
          <a:p>
            <a:fld id="{A1BE4747-D573-4288-9DF9-257584E3A907}" type="slidenum">
              <a:rPr lang="en-US" smtClean="0"/>
              <a:pPr/>
              <a:t>23</a:t>
            </a:fld>
            <a:endParaRPr lang="en-US"/>
          </a:p>
        </p:txBody>
      </p:sp>
    </p:spTree>
    <p:extLst>
      <p:ext uri="{BB962C8B-B14F-4D97-AF65-F5344CB8AC3E}">
        <p14:creationId xmlns:p14="http://schemas.microsoft.com/office/powerpoint/2010/main" val="163113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EC33C-0C0A-43DE-83BA-F247C8336B66}" type="slidenum">
              <a:rPr lang="en-US"/>
              <a:pPr/>
              <a:t>25</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8504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a:t>
            </a:r>
            <a:r>
              <a:rPr lang="en-CA" baseline="0" dirty="0"/>
              <a:t> there any disadvantage? </a:t>
            </a:r>
            <a:endParaRPr lang="en-CA" dirty="0"/>
          </a:p>
        </p:txBody>
      </p:sp>
      <p:sp>
        <p:nvSpPr>
          <p:cNvPr id="4" name="Slide Number Placeholder 3"/>
          <p:cNvSpPr>
            <a:spLocks noGrp="1"/>
          </p:cNvSpPr>
          <p:nvPr>
            <p:ph type="sldNum" sz="quarter" idx="10"/>
          </p:nvPr>
        </p:nvSpPr>
        <p:spPr/>
        <p:txBody>
          <a:bodyPr/>
          <a:lstStyle/>
          <a:p>
            <a:fld id="{A1BE4747-D573-4288-9DF9-257584E3A907}" type="slidenum">
              <a:rPr lang="en-US" smtClean="0"/>
              <a:pPr/>
              <a:t>26</a:t>
            </a:fld>
            <a:endParaRPr lang="en-US"/>
          </a:p>
        </p:txBody>
      </p:sp>
    </p:spTree>
    <p:extLst>
      <p:ext uri="{BB962C8B-B14F-4D97-AF65-F5344CB8AC3E}">
        <p14:creationId xmlns:p14="http://schemas.microsoft.com/office/powerpoint/2010/main" val="314595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23932-F973-4585-A038-2E026176E113}" type="slidenum">
              <a:rPr lang="en-US"/>
              <a:pPr/>
              <a:t>27</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685800" y="4343400"/>
            <a:ext cx="5486400" cy="4114800"/>
          </a:xfrm>
        </p:spPr>
        <p:txBody>
          <a:bodyPr/>
          <a:lstStyle/>
          <a:p>
            <a:endParaRPr lang="bg-BG"/>
          </a:p>
        </p:txBody>
      </p:sp>
    </p:spTree>
    <p:extLst>
      <p:ext uri="{BB962C8B-B14F-4D97-AF65-F5344CB8AC3E}">
        <p14:creationId xmlns:p14="http://schemas.microsoft.com/office/powerpoint/2010/main" val="198256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CA"/>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CA"/>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2113" y="228600"/>
            <a:ext cx="2119312" cy="6302375"/>
          </a:xfrm>
        </p:spPr>
        <p:txBody>
          <a:bodyPr vert="eaVert"/>
          <a:lstStyle/>
          <a:p>
            <a:r>
              <a:rPr lang="zh-CN" altLang="en-US"/>
              <a:t>单击此处编辑母版标题样式</a:t>
            </a:r>
            <a:endParaRPr lang="en-CA"/>
          </a:p>
        </p:txBody>
      </p:sp>
      <p:sp>
        <p:nvSpPr>
          <p:cNvPr id="3" name="竖排文字占位符 2"/>
          <p:cNvSpPr>
            <a:spLocks noGrp="1"/>
          </p:cNvSpPr>
          <p:nvPr>
            <p:ph type="body" orient="vert" idx="1"/>
          </p:nvPr>
        </p:nvSpPr>
        <p:spPr>
          <a:xfrm>
            <a:off x="381000" y="228600"/>
            <a:ext cx="6208713" cy="6302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en-CA"/>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内容占位符 2"/>
          <p:cNvSpPr>
            <a:spLocks noGrp="1"/>
          </p:cNvSpPr>
          <p:nvPr>
            <p:ph sz="half" idx="1"/>
          </p:nvPr>
        </p:nvSpPr>
        <p:spPr>
          <a:xfrm>
            <a:off x="381000" y="1414463"/>
            <a:ext cx="3810000"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内容占位符 3"/>
          <p:cNvSpPr>
            <a:spLocks noGrp="1"/>
          </p:cNvSpPr>
          <p:nvPr>
            <p:ph sz="half" idx="2"/>
          </p:nvPr>
        </p:nvSpPr>
        <p:spPr>
          <a:xfrm>
            <a:off x="4343400" y="1414463"/>
            <a:ext cx="3810000"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CA"/>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CA"/>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CA"/>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480425" cy="79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381000" y="1414463"/>
            <a:ext cx="7772400" cy="5116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Body Text</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65150" indent="-565150" algn="l" rtl="0" fontAlgn="base">
        <a:lnSpc>
          <a:spcPct val="90000"/>
        </a:lnSpc>
        <a:spcBef>
          <a:spcPct val="30000"/>
        </a:spcBef>
        <a:spcAft>
          <a:spcPct val="0"/>
        </a:spcAft>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mn-lt"/>
          <a:ea typeface="+mn-ea"/>
          <a:cs typeface="+mn-cs"/>
        </a:defRPr>
      </a:lvl1pPr>
      <a:lvl2pPr marL="1027113" indent="-460375" algn="l" rtl="0" fontAlgn="base">
        <a:lnSpc>
          <a:spcPct val="90000"/>
        </a:lnSpc>
        <a:spcBef>
          <a:spcPct val="30000"/>
        </a:spcBef>
        <a:spcAft>
          <a:spcPct val="0"/>
        </a:spcAft>
        <a:buClr>
          <a:schemeClr val="tx2"/>
        </a:buClr>
        <a:buSzPct val="75000"/>
        <a:buFont typeface="Wingdings" pitchFamily="2" charset="2"/>
        <a:buChar char="v"/>
        <a:defRPr sz="2800" b="1">
          <a:solidFill>
            <a:schemeClr val="tx1"/>
          </a:solidFill>
          <a:effectLst>
            <a:outerShdw blurRad="38100" dist="38100" dir="2700000" algn="tl">
              <a:srgbClr val="000000"/>
            </a:outerShdw>
          </a:effectLst>
          <a:latin typeface="+mn-lt"/>
        </a:defRPr>
      </a:lvl2pPr>
      <a:lvl3pPr marL="1458913" indent="-430213" algn="l" rtl="0" fontAlgn="base">
        <a:lnSpc>
          <a:spcPct val="90000"/>
        </a:lnSpc>
        <a:spcBef>
          <a:spcPct val="30000"/>
        </a:spcBef>
        <a:spcAft>
          <a:spcPct val="0"/>
        </a:spcAft>
        <a:buClr>
          <a:schemeClr val="tx2"/>
        </a:buClr>
        <a:buSzPct val="75000"/>
        <a:buFont typeface="Wingdings" pitchFamily="2" charset="2"/>
        <a:buChar char="v"/>
        <a:defRPr sz="2800" b="1">
          <a:solidFill>
            <a:schemeClr val="tx1"/>
          </a:solidFill>
          <a:effectLst>
            <a:outerShdw blurRad="38100" dist="38100" dir="2700000" algn="tl">
              <a:srgbClr val="000000"/>
            </a:outerShdw>
          </a:effectLst>
          <a:latin typeface="+mn-lt"/>
        </a:defRPr>
      </a:lvl3pPr>
      <a:lvl4pPr marL="2005013" indent="-4016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4pPr>
      <a:lvl5pPr marL="24447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5pPr>
      <a:lvl6pPr marL="29019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6pPr>
      <a:lvl7pPr marL="33591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7pPr>
      <a:lvl8pPr marL="38163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8pPr>
      <a:lvl9pPr marL="42735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luluwheelan/" TargetMode="External"/><Relationship Id="rId2" Type="http://schemas.openxmlformats.org/officeDocument/2006/relationships/hyperlink" Target="https://www.linkedin.com/in/kevinca" TargetMode="External"/><Relationship Id="rId1" Type="http://schemas.openxmlformats.org/officeDocument/2006/relationships/slideLayout" Target="../slideLayouts/slideLayout2.xml"/><Relationship Id="rId5" Type="http://schemas.openxmlformats.org/officeDocument/2006/relationships/hyperlink" Target="https://www.linkedin.com/in/lynette-xie/" TargetMode="External"/><Relationship Id="rId4" Type="http://schemas.openxmlformats.org/officeDocument/2006/relationships/hyperlink" Target="https://www.linkedin.com/in/hongjo-lim-a0056215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ynamic_Language_Runti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dotnet/standard/security/role-based-securit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tackoverflow.com/questions/2437469/what-is-type-safe-in-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0.emf"/></Relationships>
</file>

<file path=ppt/slides/_rels/slide2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0.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6.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5.emf"/><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ustomXml" Target="../ink/ink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dotnet/standard/assembly/view-contents" TargetMode="External"/><Relationship Id="rId7" Type="http://schemas.openxmlformats.org/officeDocument/2006/relationships/image" Target="../media/image35.emf"/><Relationship Id="rId2" Type="http://schemas.openxmlformats.org/officeDocument/2006/relationships/hyperlink" Target="https://docs.microsoft.com/en-us/dotnet/standard/assembly/manifest" TargetMode="Externa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32.emf"/><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questions/2660355/net-4-0-has-a-new-gac-why" TargetMode="External"/><Relationship Id="rId7"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34.emf"/><Relationship Id="rId4" Type="http://schemas.openxmlformats.org/officeDocument/2006/relationships/customXml" Target="../ink/ink11.xml"/></Relationships>
</file>

<file path=ppt/slides/_rels/slide35.xml.rels><?xml version="1.0" encoding="UTF-8" standalone="yes"?>
<Relationships xmlns="http://schemas.openxmlformats.org/package/2006/relationships"><Relationship Id="rId3" Type="http://schemas.openxmlformats.org/officeDocument/2006/relationships/image" Target="../media/image350.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14.xml"/></Relationships>
</file>

<file path=ppt/slides/_rels/slide36.xml.rels><?xml version="1.0" encoding="UTF-8" standalone="yes"?>
<Relationships xmlns="http://schemas.openxmlformats.org/package/2006/relationships"><Relationship Id="rId3" Type="http://schemas.openxmlformats.org/officeDocument/2006/relationships/image" Target="../media/image360.emf"/><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customXml" Target="../ink/ink16.xml"/></Relationships>
</file>

<file path=ppt/slides/_rels/slide37.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urach.com/shop/murach-s-c-2015-detai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CA" dirty="0"/>
              <a:t>Programming in C# </a:t>
            </a:r>
            <a:br>
              <a:rPr lang="en-CA" dirty="0"/>
            </a:br>
            <a:r>
              <a:rPr lang="en-CA" dirty="0"/>
              <a:t>Class 1: Overview</a:t>
            </a:r>
          </a:p>
        </p:txBody>
      </p:sp>
      <p:sp>
        <p:nvSpPr>
          <p:cNvPr id="3" name="副标题 2"/>
          <p:cNvSpPr>
            <a:spLocks noGrp="1"/>
          </p:cNvSpPr>
          <p:nvPr>
            <p:ph type="subTitle" idx="1"/>
          </p:nvPr>
        </p:nvSpPr>
        <p:spPr>
          <a:xfrm>
            <a:off x="1371600" y="3886200"/>
            <a:ext cx="7772400" cy="627743"/>
          </a:xfrm>
        </p:spPr>
        <p:txBody>
          <a:bodyPr/>
          <a:lstStyle/>
          <a:p>
            <a:r>
              <a:rPr lang="en-CA" dirty="0"/>
              <a:t>Kevin.Li@GeorgianCollege.ca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7" name="Line 57"/>
          <p:cNvSpPr>
            <a:spLocks noChangeShapeType="1"/>
          </p:cNvSpPr>
          <p:nvPr/>
        </p:nvSpPr>
        <p:spPr bwMode="auto">
          <a:xfrm flipH="1">
            <a:off x="3027363" y="5345113"/>
            <a:ext cx="360362" cy="385762"/>
          </a:xfrm>
          <a:prstGeom prst="line">
            <a:avLst/>
          </a:prstGeom>
          <a:noFill/>
          <a:ln w="38100">
            <a:solidFill>
              <a:schemeClr val="accent2"/>
            </a:solidFill>
            <a:round/>
            <a:headEnd/>
            <a:tailEnd/>
          </a:ln>
          <a:effectLst/>
        </p:spPr>
        <p:txBody>
          <a:bodyPr/>
          <a:lstStyle/>
          <a:p>
            <a:endParaRPr lang="en-CA"/>
          </a:p>
        </p:txBody>
      </p:sp>
      <p:sp>
        <p:nvSpPr>
          <p:cNvPr id="92218" name="Line 58"/>
          <p:cNvSpPr>
            <a:spLocks noChangeShapeType="1"/>
          </p:cNvSpPr>
          <p:nvPr/>
        </p:nvSpPr>
        <p:spPr bwMode="auto">
          <a:xfrm>
            <a:off x="4135438" y="5407025"/>
            <a:ext cx="230187" cy="341313"/>
          </a:xfrm>
          <a:prstGeom prst="line">
            <a:avLst/>
          </a:prstGeom>
          <a:noFill/>
          <a:ln w="38100">
            <a:solidFill>
              <a:schemeClr val="accent2"/>
            </a:solidFill>
            <a:round/>
            <a:headEnd/>
            <a:tailEnd/>
          </a:ln>
          <a:effectLst/>
        </p:spPr>
        <p:txBody>
          <a:bodyPr/>
          <a:lstStyle/>
          <a:p>
            <a:endParaRPr lang="en-CA"/>
          </a:p>
        </p:txBody>
      </p:sp>
      <p:sp>
        <p:nvSpPr>
          <p:cNvPr id="92241" name="Line 81"/>
          <p:cNvSpPr>
            <a:spLocks noChangeShapeType="1"/>
          </p:cNvSpPr>
          <p:nvPr/>
        </p:nvSpPr>
        <p:spPr bwMode="auto">
          <a:xfrm>
            <a:off x="2111375" y="5514975"/>
            <a:ext cx="230188" cy="341313"/>
          </a:xfrm>
          <a:prstGeom prst="line">
            <a:avLst/>
          </a:prstGeom>
          <a:noFill/>
          <a:ln w="38100">
            <a:solidFill>
              <a:schemeClr val="accent2"/>
            </a:solidFill>
            <a:round/>
            <a:headEnd/>
            <a:tailEnd/>
          </a:ln>
          <a:effectLst/>
        </p:spPr>
        <p:txBody>
          <a:bodyPr/>
          <a:lstStyle/>
          <a:p>
            <a:endParaRPr lang="en-CA"/>
          </a:p>
        </p:txBody>
      </p:sp>
      <p:sp>
        <p:nvSpPr>
          <p:cNvPr id="92271" name="Line 111"/>
          <p:cNvSpPr>
            <a:spLocks noChangeShapeType="1"/>
          </p:cNvSpPr>
          <p:nvPr/>
        </p:nvSpPr>
        <p:spPr bwMode="auto">
          <a:xfrm flipH="1">
            <a:off x="5076825" y="5232400"/>
            <a:ext cx="360363" cy="385763"/>
          </a:xfrm>
          <a:prstGeom prst="line">
            <a:avLst/>
          </a:prstGeom>
          <a:noFill/>
          <a:ln w="38100">
            <a:solidFill>
              <a:schemeClr val="accent2"/>
            </a:solidFill>
            <a:round/>
            <a:headEnd/>
            <a:tailEnd/>
          </a:ln>
          <a:effectLst/>
        </p:spPr>
        <p:txBody>
          <a:bodyPr/>
          <a:lstStyle/>
          <a:p>
            <a:endParaRPr lang="en-CA"/>
          </a:p>
        </p:txBody>
      </p:sp>
      <p:sp>
        <p:nvSpPr>
          <p:cNvPr id="92272" name="Line 112"/>
          <p:cNvSpPr>
            <a:spLocks noChangeShapeType="1"/>
          </p:cNvSpPr>
          <p:nvPr/>
        </p:nvSpPr>
        <p:spPr bwMode="auto">
          <a:xfrm>
            <a:off x="6184900" y="5294313"/>
            <a:ext cx="230188" cy="341312"/>
          </a:xfrm>
          <a:prstGeom prst="line">
            <a:avLst/>
          </a:prstGeom>
          <a:noFill/>
          <a:ln w="38100">
            <a:solidFill>
              <a:schemeClr val="accent2"/>
            </a:solidFill>
            <a:round/>
            <a:headEnd/>
            <a:tailEnd/>
          </a:ln>
          <a:effectLst/>
        </p:spPr>
        <p:txBody>
          <a:bodyPr/>
          <a:lstStyle/>
          <a:p>
            <a:endParaRPr lang="en-CA"/>
          </a:p>
        </p:txBody>
      </p:sp>
      <p:sp>
        <p:nvSpPr>
          <p:cNvPr id="92240" name="Line 80"/>
          <p:cNvSpPr>
            <a:spLocks noChangeShapeType="1"/>
          </p:cNvSpPr>
          <p:nvPr/>
        </p:nvSpPr>
        <p:spPr bwMode="auto">
          <a:xfrm flipH="1">
            <a:off x="1003300" y="5453063"/>
            <a:ext cx="360363" cy="385762"/>
          </a:xfrm>
          <a:prstGeom prst="line">
            <a:avLst/>
          </a:prstGeom>
          <a:noFill/>
          <a:ln w="38100">
            <a:solidFill>
              <a:schemeClr val="accent2"/>
            </a:solidFill>
            <a:round/>
            <a:headEnd/>
            <a:tailEnd/>
          </a:ln>
          <a:effectLst/>
        </p:spPr>
        <p:txBody>
          <a:bodyPr/>
          <a:lstStyle/>
          <a:p>
            <a:endParaRPr lang="en-CA"/>
          </a:p>
        </p:txBody>
      </p:sp>
      <p:sp>
        <p:nvSpPr>
          <p:cNvPr id="92201" name="Line 41"/>
          <p:cNvSpPr>
            <a:spLocks noChangeShapeType="1"/>
          </p:cNvSpPr>
          <p:nvPr/>
        </p:nvSpPr>
        <p:spPr bwMode="auto">
          <a:xfrm flipH="1">
            <a:off x="3638550" y="1679575"/>
            <a:ext cx="938213" cy="9413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1" name="Line 121"/>
          <p:cNvSpPr>
            <a:spLocks noChangeShapeType="1"/>
          </p:cNvSpPr>
          <p:nvPr/>
        </p:nvSpPr>
        <p:spPr bwMode="auto">
          <a:xfrm>
            <a:off x="2578100" y="1763713"/>
            <a:ext cx="1050925" cy="91440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3" name="Picture 3" descr="internet cloud smaller"/>
          <p:cNvPicPr>
            <a:picLocks noChangeAspect="1" noChangeArrowheads="1"/>
          </p:cNvPicPr>
          <p:nvPr/>
        </p:nvPicPr>
        <p:blipFill>
          <a:blip r:embed="rId3" cstate="print"/>
          <a:srcRect l="2197" t="20204" r="4396"/>
          <a:stretch>
            <a:fillRect/>
          </a:stretch>
        </p:blipFill>
        <p:spPr bwMode="auto">
          <a:xfrm>
            <a:off x="658813" y="3122613"/>
            <a:ext cx="5624512" cy="1473200"/>
          </a:xfrm>
          <a:prstGeom prst="rect">
            <a:avLst/>
          </a:prstGeom>
          <a:noFill/>
        </p:spPr>
      </p:pic>
      <p:sp>
        <p:nvSpPr>
          <p:cNvPr id="92164" name="Rectangle 4"/>
          <p:cNvSpPr>
            <a:spLocks noGrp="1" noChangeArrowheads="1"/>
          </p:cNvSpPr>
          <p:nvPr>
            <p:ph type="title"/>
          </p:nvPr>
        </p:nvSpPr>
        <p:spPr>
          <a:xfrm>
            <a:off x="333375" y="247650"/>
            <a:ext cx="9144000" cy="750888"/>
          </a:xfrm>
        </p:spPr>
        <p:txBody>
          <a:bodyPr/>
          <a:lstStyle/>
          <a:p>
            <a:r>
              <a:rPr lang="en-US" dirty="0">
                <a:effectLst/>
              </a:rPr>
              <a:t>.NET Enterprise Vision</a:t>
            </a:r>
            <a:endParaRPr lang="en-US" sz="2400" dirty="0">
              <a:solidFill>
                <a:schemeClr val="tx1"/>
              </a:solidFill>
            </a:endParaRPr>
          </a:p>
        </p:txBody>
      </p:sp>
      <p:sp>
        <p:nvSpPr>
          <p:cNvPr id="92188" name="Line 28"/>
          <p:cNvSpPr>
            <a:spLocks noChangeShapeType="1"/>
          </p:cNvSpPr>
          <p:nvPr/>
        </p:nvSpPr>
        <p:spPr bwMode="auto">
          <a:xfrm flipH="1">
            <a:off x="2101850" y="2794000"/>
            <a:ext cx="1092200" cy="841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89" name="Line 29"/>
          <p:cNvSpPr>
            <a:spLocks noChangeShapeType="1"/>
          </p:cNvSpPr>
          <p:nvPr/>
        </p:nvSpPr>
        <p:spPr bwMode="auto">
          <a:xfrm flipH="1">
            <a:off x="2852738" y="2790825"/>
            <a:ext cx="523875" cy="6619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0" name="Line 30"/>
          <p:cNvSpPr>
            <a:spLocks noChangeShapeType="1"/>
          </p:cNvSpPr>
          <p:nvPr/>
        </p:nvSpPr>
        <p:spPr bwMode="auto">
          <a:xfrm>
            <a:off x="3587750" y="2887663"/>
            <a:ext cx="9906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1" name="Line 31"/>
          <p:cNvSpPr>
            <a:spLocks noChangeShapeType="1"/>
          </p:cNvSpPr>
          <p:nvPr/>
        </p:nvSpPr>
        <p:spPr bwMode="auto">
          <a:xfrm flipH="1">
            <a:off x="1520825" y="3768725"/>
            <a:ext cx="341313" cy="2571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2" name="Line 32"/>
          <p:cNvSpPr>
            <a:spLocks noChangeShapeType="1"/>
          </p:cNvSpPr>
          <p:nvPr/>
        </p:nvSpPr>
        <p:spPr bwMode="auto">
          <a:xfrm>
            <a:off x="3511550" y="3014663"/>
            <a:ext cx="1524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3" name="Line 33"/>
          <p:cNvSpPr>
            <a:spLocks noChangeShapeType="1"/>
          </p:cNvSpPr>
          <p:nvPr/>
        </p:nvSpPr>
        <p:spPr bwMode="auto">
          <a:xfrm>
            <a:off x="3719513" y="4032250"/>
            <a:ext cx="203200" cy="1149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4" name="Line 34"/>
          <p:cNvSpPr>
            <a:spLocks noChangeShapeType="1"/>
          </p:cNvSpPr>
          <p:nvPr/>
        </p:nvSpPr>
        <p:spPr bwMode="auto">
          <a:xfrm>
            <a:off x="5532438" y="3819525"/>
            <a:ext cx="809625" cy="1222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5" name="Line 35"/>
          <p:cNvSpPr>
            <a:spLocks noChangeShapeType="1"/>
          </p:cNvSpPr>
          <p:nvPr/>
        </p:nvSpPr>
        <p:spPr bwMode="auto">
          <a:xfrm>
            <a:off x="2962275" y="3784600"/>
            <a:ext cx="442913" cy="14382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6" name="Line 36"/>
          <p:cNvSpPr>
            <a:spLocks noChangeShapeType="1"/>
          </p:cNvSpPr>
          <p:nvPr/>
        </p:nvSpPr>
        <p:spPr bwMode="auto">
          <a:xfrm flipH="1">
            <a:off x="3983038" y="3930650"/>
            <a:ext cx="619125" cy="117633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7" name="Line 37"/>
          <p:cNvSpPr>
            <a:spLocks noChangeShapeType="1"/>
          </p:cNvSpPr>
          <p:nvPr/>
        </p:nvSpPr>
        <p:spPr bwMode="auto">
          <a:xfrm flipH="1">
            <a:off x="1809750" y="4354513"/>
            <a:ext cx="460375" cy="10795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8" name="Line 38"/>
          <p:cNvSpPr>
            <a:spLocks noChangeShapeType="1"/>
          </p:cNvSpPr>
          <p:nvPr/>
        </p:nvSpPr>
        <p:spPr bwMode="auto">
          <a:xfrm>
            <a:off x="1260475" y="4113213"/>
            <a:ext cx="301625" cy="11953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9" name="Line 39"/>
          <p:cNvSpPr>
            <a:spLocks noChangeShapeType="1"/>
          </p:cNvSpPr>
          <p:nvPr/>
        </p:nvSpPr>
        <p:spPr bwMode="auto">
          <a:xfrm flipH="1">
            <a:off x="1955800" y="3878263"/>
            <a:ext cx="31750" cy="12588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0" name="Line 40"/>
          <p:cNvSpPr>
            <a:spLocks noChangeShapeType="1"/>
          </p:cNvSpPr>
          <p:nvPr/>
        </p:nvSpPr>
        <p:spPr bwMode="auto">
          <a:xfrm>
            <a:off x="4735513" y="3921125"/>
            <a:ext cx="1290637" cy="9921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2" name="Line 42"/>
          <p:cNvSpPr>
            <a:spLocks noChangeShapeType="1"/>
          </p:cNvSpPr>
          <p:nvPr/>
        </p:nvSpPr>
        <p:spPr bwMode="auto">
          <a:xfrm>
            <a:off x="3792538" y="2835275"/>
            <a:ext cx="1700212" cy="698500"/>
          </a:xfrm>
          <a:prstGeom prst="line">
            <a:avLst/>
          </a:prstGeom>
          <a:noFill/>
          <a:ln w="19050">
            <a:solidFill>
              <a:schemeClr val="tx2"/>
            </a:solidFill>
            <a:prstDash val="sysDot"/>
            <a:round/>
            <a:headEnd type="none" w="sm" len="sm"/>
            <a:tailEnd type="none" w="sm" len="sm"/>
          </a:ln>
          <a:effectLst/>
        </p:spPr>
        <p:txBody>
          <a:bodyPr/>
          <a:lstStyle/>
          <a:p>
            <a:endParaRPr lang="en-CA"/>
          </a:p>
        </p:txBody>
      </p:sp>
      <p:grpSp>
        <p:nvGrpSpPr>
          <p:cNvPr id="2" name="Group 43"/>
          <p:cNvGrpSpPr>
            <a:grpSpLocks/>
          </p:cNvGrpSpPr>
          <p:nvPr/>
        </p:nvGrpSpPr>
        <p:grpSpPr bwMode="auto">
          <a:xfrm>
            <a:off x="2593975" y="5510213"/>
            <a:ext cx="846138" cy="854075"/>
            <a:chOff x="2400" y="1103"/>
            <a:chExt cx="1200" cy="965"/>
          </a:xfrm>
        </p:grpSpPr>
        <p:sp>
          <p:nvSpPr>
            <p:cNvPr id="92204" name="Oval 4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05" name="Picture 4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06" name="AutoShape 46"/>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7" name="AutoShape 47"/>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8" name="Text Box 48"/>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09" name="Text Box 49"/>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3" name="Group 50"/>
          <p:cNvGrpSpPr>
            <a:grpSpLocks/>
          </p:cNvGrpSpPr>
          <p:nvPr/>
        </p:nvGrpSpPr>
        <p:grpSpPr bwMode="auto">
          <a:xfrm>
            <a:off x="3819525" y="5537200"/>
            <a:ext cx="846138" cy="854075"/>
            <a:chOff x="2400" y="1101"/>
            <a:chExt cx="1200" cy="967"/>
          </a:xfrm>
        </p:grpSpPr>
        <p:sp>
          <p:nvSpPr>
            <p:cNvPr id="92211" name="Oval 51"/>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12" name="Picture 52"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13" name="AutoShape 53"/>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4" name="AutoShape 54"/>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5" name="Text Box 55"/>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16" name="Text Box 56"/>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20" name="Oval 60"/>
          <p:cNvSpPr>
            <a:spLocks noChangeArrowheads="1"/>
          </p:cNvSpPr>
          <p:nvPr/>
        </p:nvSpPr>
        <p:spPr bwMode="auto">
          <a:xfrm>
            <a:off x="1081088" y="5108575"/>
            <a:ext cx="1333500"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1" name="Picture 61" descr="dell poweredge 6300"/>
          <p:cNvPicPr>
            <a:picLocks noChangeAspect="1" noChangeArrowheads="1"/>
          </p:cNvPicPr>
          <p:nvPr/>
        </p:nvPicPr>
        <p:blipFill>
          <a:blip r:embed="rId5" cstate="print"/>
          <a:srcRect l="13849" t="7732" r="6834" b="10420"/>
          <a:stretch>
            <a:fillRect/>
          </a:stretch>
        </p:blipFill>
        <p:spPr bwMode="auto">
          <a:xfrm>
            <a:off x="1447800" y="4824413"/>
            <a:ext cx="454025" cy="474662"/>
          </a:xfrm>
          <a:prstGeom prst="rect">
            <a:avLst/>
          </a:prstGeom>
          <a:noFill/>
        </p:spPr>
      </p:pic>
      <p:sp>
        <p:nvSpPr>
          <p:cNvPr id="92222" name="AutoShape 62"/>
          <p:cNvSpPr>
            <a:spLocks noChangeArrowheads="1"/>
          </p:cNvSpPr>
          <p:nvPr/>
        </p:nvSpPr>
        <p:spPr bwMode="auto">
          <a:xfrm>
            <a:off x="1814513" y="481171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3" name="AutoShape 63"/>
          <p:cNvSpPr>
            <a:spLocks noChangeArrowheads="1"/>
          </p:cNvSpPr>
          <p:nvPr/>
        </p:nvSpPr>
        <p:spPr bwMode="auto">
          <a:xfrm>
            <a:off x="1914525" y="487521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4" name="Text Box 64"/>
          <p:cNvSpPr txBox="1">
            <a:spLocks noChangeArrowheads="1"/>
          </p:cNvSpPr>
          <p:nvPr/>
        </p:nvSpPr>
        <p:spPr bwMode="auto">
          <a:xfrm>
            <a:off x="1643063" y="535463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25" name="Text Box 65"/>
          <p:cNvSpPr txBox="1">
            <a:spLocks noChangeArrowheads="1"/>
          </p:cNvSpPr>
          <p:nvPr/>
        </p:nvSpPr>
        <p:spPr bwMode="auto">
          <a:xfrm>
            <a:off x="812800" y="6288088"/>
            <a:ext cx="148272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a:solidFill>
                  <a:schemeClr val="bg1"/>
                </a:solidFill>
                <a:latin typeface="Arial" charset="0"/>
              </a:rPr>
              <a:t>ERP &amp; Billing</a:t>
            </a:r>
          </a:p>
        </p:txBody>
      </p:sp>
      <p:grpSp>
        <p:nvGrpSpPr>
          <p:cNvPr id="4" name="Group 66"/>
          <p:cNvGrpSpPr>
            <a:grpSpLocks/>
          </p:cNvGrpSpPr>
          <p:nvPr/>
        </p:nvGrpSpPr>
        <p:grpSpPr bwMode="auto">
          <a:xfrm>
            <a:off x="569913" y="5618163"/>
            <a:ext cx="846137" cy="854075"/>
            <a:chOff x="2400" y="1103"/>
            <a:chExt cx="1200" cy="965"/>
          </a:xfrm>
        </p:grpSpPr>
        <p:sp>
          <p:nvSpPr>
            <p:cNvPr id="92227" name="Oval 67"/>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8" name="Picture 68"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29" name="AutoShape 69"/>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0" name="AutoShape 70"/>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1" name="Text Box 71"/>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2" name="Text Box 72"/>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5" name="Group 73"/>
          <p:cNvGrpSpPr>
            <a:grpSpLocks/>
          </p:cNvGrpSpPr>
          <p:nvPr/>
        </p:nvGrpSpPr>
        <p:grpSpPr bwMode="auto">
          <a:xfrm>
            <a:off x="1795463" y="5645150"/>
            <a:ext cx="846137" cy="854075"/>
            <a:chOff x="2400" y="1101"/>
            <a:chExt cx="1200" cy="967"/>
          </a:xfrm>
        </p:grpSpPr>
        <p:sp>
          <p:nvSpPr>
            <p:cNvPr id="92234" name="Oval 7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35" name="Picture 7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36" name="AutoShape 76"/>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7" name="AutoShape 77"/>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8" name="Text Box 78"/>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9" name="Text Box 79"/>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47" name="Oval 87"/>
          <p:cNvSpPr>
            <a:spLocks noChangeArrowheads="1"/>
          </p:cNvSpPr>
          <p:nvPr/>
        </p:nvSpPr>
        <p:spPr bwMode="auto">
          <a:xfrm>
            <a:off x="3141663" y="4962525"/>
            <a:ext cx="1335087"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48" name="Picture 88" descr="dell poweredge 6300"/>
          <p:cNvPicPr>
            <a:picLocks noChangeAspect="1" noChangeArrowheads="1"/>
          </p:cNvPicPr>
          <p:nvPr/>
        </p:nvPicPr>
        <p:blipFill>
          <a:blip r:embed="rId5" cstate="print"/>
          <a:srcRect l="13849" t="7732" r="6834" b="10420"/>
          <a:stretch>
            <a:fillRect/>
          </a:stretch>
        </p:blipFill>
        <p:spPr bwMode="auto">
          <a:xfrm>
            <a:off x="3509963" y="4678363"/>
            <a:ext cx="452437" cy="474662"/>
          </a:xfrm>
          <a:prstGeom prst="rect">
            <a:avLst/>
          </a:prstGeom>
          <a:noFill/>
        </p:spPr>
      </p:pic>
      <p:sp>
        <p:nvSpPr>
          <p:cNvPr id="92249" name="AutoShape 89"/>
          <p:cNvSpPr>
            <a:spLocks noChangeArrowheads="1"/>
          </p:cNvSpPr>
          <p:nvPr/>
        </p:nvSpPr>
        <p:spPr bwMode="auto">
          <a:xfrm>
            <a:off x="3876675" y="466566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0" name="AutoShape 90"/>
          <p:cNvSpPr>
            <a:spLocks noChangeArrowheads="1"/>
          </p:cNvSpPr>
          <p:nvPr/>
        </p:nvSpPr>
        <p:spPr bwMode="auto">
          <a:xfrm>
            <a:off x="3976688" y="472916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1" name="Text Box 91"/>
          <p:cNvSpPr txBox="1">
            <a:spLocks noChangeArrowheads="1"/>
          </p:cNvSpPr>
          <p:nvPr/>
        </p:nvSpPr>
        <p:spPr bwMode="auto">
          <a:xfrm>
            <a:off x="3705225" y="520858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2" name="Text Box 92"/>
          <p:cNvSpPr txBox="1">
            <a:spLocks noChangeArrowheads="1"/>
          </p:cNvSpPr>
          <p:nvPr/>
        </p:nvSpPr>
        <p:spPr bwMode="auto">
          <a:xfrm>
            <a:off x="3225800" y="6096000"/>
            <a:ext cx="1131888" cy="581025"/>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buClr>
                <a:schemeClr val="tx2"/>
              </a:buClr>
              <a:buSzPct val="75000"/>
              <a:buFont typeface="Wingdings" pitchFamily="2" charset="2"/>
              <a:buNone/>
            </a:pPr>
            <a:r>
              <a:rPr lang="en-US" sz="1600" b="1">
                <a:solidFill>
                  <a:schemeClr val="bg1"/>
                </a:solidFill>
                <a:latin typeface="Arial" charset="0"/>
              </a:rPr>
              <a:t>Customer</a:t>
            </a:r>
          </a:p>
          <a:p>
            <a:pPr algn="ctr" eaLnBrk="0" hangingPunct="0">
              <a:buClr>
                <a:schemeClr val="tx2"/>
              </a:buClr>
              <a:buSzPct val="75000"/>
              <a:buFont typeface="Wingdings" pitchFamily="2" charset="2"/>
              <a:buNone/>
            </a:pPr>
            <a:r>
              <a:rPr lang="en-US" sz="1600" b="1">
                <a:solidFill>
                  <a:schemeClr val="bg1"/>
                </a:solidFill>
                <a:latin typeface="Arial" charset="0"/>
              </a:rPr>
              <a:t>Service</a:t>
            </a:r>
          </a:p>
        </p:txBody>
      </p:sp>
      <p:sp>
        <p:nvSpPr>
          <p:cNvPr id="92254" name="Oval 94"/>
          <p:cNvSpPr>
            <a:spLocks noChangeArrowheads="1"/>
          </p:cNvSpPr>
          <p:nvPr/>
        </p:nvSpPr>
        <p:spPr bwMode="auto">
          <a:xfrm>
            <a:off x="5191125" y="4849813"/>
            <a:ext cx="1335088"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55" name="Picture 95" descr="dell poweredge 6300"/>
          <p:cNvPicPr>
            <a:picLocks noChangeAspect="1" noChangeArrowheads="1"/>
          </p:cNvPicPr>
          <p:nvPr/>
        </p:nvPicPr>
        <p:blipFill>
          <a:blip r:embed="rId5" cstate="print"/>
          <a:srcRect l="13849" t="7732" r="6834" b="10420"/>
          <a:stretch>
            <a:fillRect/>
          </a:stretch>
        </p:blipFill>
        <p:spPr bwMode="auto">
          <a:xfrm>
            <a:off x="5557838" y="4565650"/>
            <a:ext cx="454025" cy="474663"/>
          </a:xfrm>
          <a:prstGeom prst="rect">
            <a:avLst/>
          </a:prstGeom>
          <a:noFill/>
        </p:spPr>
      </p:pic>
      <p:sp>
        <p:nvSpPr>
          <p:cNvPr id="92256" name="AutoShape 96"/>
          <p:cNvSpPr>
            <a:spLocks noChangeArrowheads="1"/>
          </p:cNvSpPr>
          <p:nvPr/>
        </p:nvSpPr>
        <p:spPr bwMode="auto">
          <a:xfrm>
            <a:off x="5926138" y="4552950"/>
            <a:ext cx="233362" cy="615950"/>
          </a:xfrm>
          <a:prstGeom prst="can">
            <a:avLst>
              <a:gd name="adj" fmla="val 53107"/>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7" name="AutoShape 97"/>
          <p:cNvSpPr>
            <a:spLocks noChangeArrowheads="1"/>
          </p:cNvSpPr>
          <p:nvPr/>
        </p:nvSpPr>
        <p:spPr bwMode="auto">
          <a:xfrm>
            <a:off x="6026150" y="4616450"/>
            <a:ext cx="233363" cy="617538"/>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8" name="Text Box 98"/>
          <p:cNvSpPr txBox="1">
            <a:spLocks noChangeArrowheads="1"/>
          </p:cNvSpPr>
          <p:nvPr/>
        </p:nvSpPr>
        <p:spPr bwMode="auto">
          <a:xfrm>
            <a:off x="5754688" y="509587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9" name="Oval 99"/>
          <p:cNvSpPr>
            <a:spLocks noChangeArrowheads="1"/>
          </p:cNvSpPr>
          <p:nvPr/>
        </p:nvSpPr>
        <p:spPr bwMode="auto">
          <a:xfrm>
            <a:off x="4643438" y="5705475"/>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0" name="Picture 100" descr="dell poweredge 6300"/>
          <p:cNvPicPr>
            <a:picLocks noChangeAspect="1" noChangeArrowheads="1"/>
          </p:cNvPicPr>
          <p:nvPr/>
        </p:nvPicPr>
        <p:blipFill>
          <a:blip r:embed="rId4" cstate="print"/>
          <a:srcRect l="13849" t="7732" r="6834" b="10420"/>
          <a:stretch>
            <a:fillRect/>
          </a:stretch>
        </p:blipFill>
        <p:spPr bwMode="auto">
          <a:xfrm>
            <a:off x="4876800" y="5499100"/>
            <a:ext cx="287338" cy="344488"/>
          </a:xfrm>
          <a:prstGeom prst="rect">
            <a:avLst/>
          </a:prstGeom>
          <a:noFill/>
        </p:spPr>
      </p:pic>
      <p:sp>
        <p:nvSpPr>
          <p:cNvPr id="92261" name="AutoShape 101"/>
          <p:cNvSpPr>
            <a:spLocks noChangeArrowheads="1"/>
          </p:cNvSpPr>
          <p:nvPr/>
        </p:nvSpPr>
        <p:spPr bwMode="auto">
          <a:xfrm>
            <a:off x="5091113" y="5397500"/>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2" name="AutoShape 102"/>
          <p:cNvSpPr>
            <a:spLocks noChangeArrowheads="1"/>
          </p:cNvSpPr>
          <p:nvPr/>
        </p:nvSpPr>
        <p:spPr bwMode="auto">
          <a:xfrm>
            <a:off x="5154613" y="5445125"/>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3" name="Text Box 103"/>
          <p:cNvSpPr txBox="1">
            <a:spLocks noChangeArrowheads="1"/>
          </p:cNvSpPr>
          <p:nvPr/>
        </p:nvSpPr>
        <p:spPr bwMode="auto">
          <a:xfrm>
            <a:off x="4965700" y="5884863"/>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4" name="Text Box 104"/>
          <p:cNvSpPr txBox="1">
            <a:spLocks noChangeArrowheads="1"/>
          </p:cNvSpPr>
          <p:nvPr/>
        </p:nvSpPr>
        <p:spPr bwMode="auto">
          <a:xfrm>
            <a:off x="4872038" y="583882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5" name="Oval 105"/>
          <p:cNvSpPr>
            <a:spLocks noChangeArrowheads="1"/>
          </p:cNvSpPr>
          <p:nvPr/>
        </p:nvSpPr>
        <p:spPr bwMode="auto">
          <a:xfrm>
            <a:off x="5868988" y="5734050"/>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6" name="Picture 106" descr="dell poweredge 6300"/>
          <p:cNvPicPr>
            <a:picLocks noChangeAspect="1" noChangeArrowheads="1"/>
          </p:cNvPicPr>
          <p:nvPr/>
        </p:nvPicPr>
        <p:blipFill>
          <a:blip r:embed="rId4" cstate="print"/>
          <a:srcRect l="13849" t="7732" r="6834" b="10420"/>
          <a:stretch>
            <a:fillRect/>
          </a:stretch>
        </p:blipFill>
        <p:spPr bwMode="auto">
          <a:xfrm>
            <a:off x="6102350" y="5527675"/>
            <a:ext cx="287338" cy="344488"/>
          </a:xfrm>
          <a:prstGeom prst="rect">
            <a:avLst/>
          </a:prstGeom>
          <a:noFill/>
        </p:spPr>
      </p:pic>
      <p:sp>
        <p:nvSpPr>
          <p:cNvPr id="92267" name="AutoShape 107"/>
          <p:cNvSpPr>
            <a:spLocks noChangeArrowheads="1"/>
          </p:cNvSpPr>
          <p:nvPr/>
        </p:nvSpPr>
        <p:spPr bwMode="auto">
          <a:xfrm>
            <a:off x="6315075" y="5424488"/>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8" name="AutoShape 108"/>
          <p:cNvSpPr>
            <a:spLocks noChangeArrowheads="1"/>
          </p:cNvSpPr>
          <p:nvPr/>
        </p:nvSpPr>
        <p:spPr bwMode="auto">
          <a:xfrm>
            <a:off x="6378575" y="5472113"/>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9" name="Text Box 109"/>
          <p:cNvSpPr txBox="1">
            <a:spLocks noChangeArrowheads="1"/>
          </p:cNvSpPr>
          <p:nvPr/>
        </p:nvSpPr>
        <p:spPr bwMode="auto">
          <a:xfrm>
            <a:off x="6191250" y="591185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0" name="Text Box 110"/>
          <p:cNvSpPr txBox="1">
            <a:spLocks noChangeArrowheads="1"/>
          </p:cNvSpPr>
          <p:nvPr/>
        </p:nvSpPr>
        <p:spPr bwMode="auto">
          <a:xfrm>
            <a:off x="6097588" y="586740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3" name="Text Box 113"/>
          <p:cNvSpPr txBox="1">
            <a:spLocks noChangeArrowheads="1"/>
          </p:cNvSpPr>
          <p:nvPr/>
        </p:nvSpPr>
        <p:spPr bwMode="auto">
          <a:xfrm>
            <a:off x="5364163" y="6015038"/>
            <a:ext cx="71437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a:solidFill>
                  <a:schemeClr val="bg1"/>
                </a:solidFill>
                <a:latin typeface="Arial" charset="0"/>
              </a:rPr>
              <a:t>Sales</a:t>
            </a:r>
          </a:p>
        </p:txBody>
      </p:sp>
      <p:sp>
        <p:nvSpPr>
          <p:cNvPr id="92274" name="AutoShape 114"/>
          <p:cNvSpPr>
            <a:spLocks noChangeArrowheads="1"/>
          </p:cNvSpPr>
          <p:nvPr/>
        </p:nvSpPr>
        <p:spPr bwMode="auto">
          <a:xfrm>
            <a:off x="7118350" y="1016000"/>
            <a:ext cx="1633538" cy="969963"/>
          </a:xfrm>
          <a:prstGeom prst="wedgeRectCallout">
            <a:avLst>
              <a:gd name="adj1" fmla="val -80417"/>
              <a:gd name="adj2" fmla="val 9245"/>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a:solidFill>
                  <a:schemeClr val="bg1"/>
                </a:solidFill>
                <a:latin typeface="Arial" charset="0"/>
              </a:rPr>
              <a:t>Users</a:t>
            </a:r>
            <a:br>
              <a:rPr lang="en-US" sz="1400" b="1">
                <a:solidFill>
                  <a:schemeClr val="bg1"/>
                </a:solidFill>
                <a:latin typeface="Arial" charset="0"/>
              </a:rPr>
            </a:br>
            <a:r>
              <a:rPr lang="en-US" sz="1400">
                <a:solidFill>
                  <a:schemeClr val="bg1"/>
                </a:solidFill>
                <a:latin typeface="Arial" charset="0"/>
              </a:rPr>
              <a:t>Any device,</a:t>
            </a:r>
            <a:br>
              <a:rPr lang="en-US" sz="1400">
                <a:solidFill>
                  <a:schemeClr val="bg1"/>
                </a:solidFill>
                <a:latin typeface="Arial" charset="0"/>
              </a:rPr>
            </a:br>
            <a:r>
              <a:rPr lang="en-US" sz="1400">
                <a:solidFill>
                  <a:schemeClr val="bg1"/>
                </a:solidFill>
                <a:latin typeface="Arial" charset="0"/>
              </a:rPr>
              <a:t>Any place,</a:t>
            </a:r>
            <a:br>
              <a:rPr lang="en-US" sz="1400">
                <a:solidFill>
                  <a:schemeClr val="bg1"/>
                </a:solidFill>
                <a:latin typeface="Arial" charset="0"/>
              </a:rPr>
            </a:br>
            <a:r>
              <a:rPr lang="en-US" sz="1400">
                <a:solidFill>
                  <a:schemeClr val="bg1"/>
                </a:solidFill>
                <a:latin typeface="Arial" charset="0"/>
              </a:rPr>
              <a:t>Any time</a:t>
            </a:r>
          </a:p>
        </p:txBody>
      </p:sp>
      <p:sp>
        <p:nvSpPr>
          <p:cNvPr id="92276" name="AutoShape 116"/>
          <p:cNvSpPr>
            <a:spLocks noChangeArrowheads="1"/>
          </p:cNvSpPr>
          <p:nvPr/>
        </p:nvSpPr>
        <p:spPr bwMode="auto">
          <a:xfrm>
            <a:off x="7115175" y="2784475"/>
            <a:ext cx="1685925" cy="1254125"/>
          </a:xfrm>
          <a:prstGeom prst="wedgeRectCallout">
            <a:avLst>
              <a:gd name="adj1" fmla="val -95949"/>
              <a:gd name="adj2" fmla="val 20000"/>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XML Web Services</a:t>
            </a:r>
            <a:br>
              <a:rPr lang="en-US" sz="1600" b="1" dirty="0">
                <a:solidFill>
                  <a:schemeClr val="bg1"/>
                </a:solidFill>
                <a:latin typeface="Arial" charset="0"/>
              </a:rPr>
            </a:br>
            <a:r>
              <a:rPr lang="en-US" sz="2000" b="1" dirty="0">
                <a:latin typeface="Arial" charset="0"/>
              </a:rPr>
              <a:t>/Web API</a:t>
            </a:r>
          </a:p>
        </p:txBody>
      </p:sp>
      <p:sp>
        <p:nvSpPr>
          <p:cNvPr id="92277" name="AutoShape 117"/>
          <p:cNvSpPr>
            <a:spLocks noChangeArrowheads="1"/>
          </p:cNvSpPr>
          <p:nvPr/>
        </p:nvSpPr>
        <p:spPr bwMode="auto">
          <a:xfrm>
            <a:off x="7102475" y="4867275"/>
            <a:ext cx="1673225" cy="1166813"/>
          </a:xfrm>
          <a:prstGeom prst="wedgeRectCallout">
            <a:avLst>
              <a:gd name="adj1" fmla="val -83398"/>
              <a:gd name="adj2" fmla="val -8639"/>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Back Office</a:t>
            </a:r>
            <a:br>
              <a:rPr lang="en-US" sz="1800" b="1" dirty="0">
                <a:solidFill>
                  <a:schemeClr val="bg1"/>
                </a:solidFill>
                <a:latin typeface="Arial" charset="0"/>
              </a:rPr>
            </a:br>
            <a:r>
              <a:rPr lang="en-US" sz="1400" dirty="0">
                <a:solidFill>
                  <a:schemeClr val="bg1"/>
                </a:solidFill>
                <a:latin typeface="Arial" charset="0"/>
              </a:rPr>
              <a:t>Heterogeneous application and server infrastructure</a:t>
            </a:r>
          </a:p>
        </p:txBody>
      </p:sp>
      <p:sp>
        <p:nvSpPr>
          <p:cNvPr id="92282" name="Line 122"/>
          <p:cNvSpPr>
            <a:spLocks noChangeShapeType="1"/>
          </p:cNvSpPr>
          <p:nvPr/>
        </p:nvSpPr>
        <p:spPr bwMode="auto">
          <a:xfrm flipH="1">
            <a:off x="3630613" y="1617663"/>
            <a:ext cx="1393825" cy="107473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3" name="Line 123"/>
          <p:cNvSpPr>
            <a:spLocks noChangeShapeType="1"/>
          </p:cNvSpPr>
          <p:nvPr/>
        </p:nvSpPr>
        <p:spPr bwMode="auto">
          <a:xfrm flipH="1">
            <a:off x="3702050" y="1514475"/>
            <a:ext cx="1890713" cy="12096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4" name="Line 124"/>
          <p:cNvSpPr>
            <a:spLocks noChangeShapeType="1"/>
          </p:cNvSpPr>
          <p:nvPr/>
        </p:nvSpPr>
        <p:spPr bwMode="auto">
          <a:xfrm flipH="1">
            <a:off x="3800475" y="1868488"/>
            <a:ext cx="2254250" cy="8731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5" name="Line 125"/>
          <p:cNvSpPr>
            <a:spLocks noChangeShapeType="1"/>
          </p:cNvSpPr>
          <p:nvPr/>
        </p:nvSpPr>
        <p:spPr bwMode="auto">
          <a:xfrm>
            <a:off x="3052763" y="1606550"/>
            <a:ext cx="554037" cy="1022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6" name="Line 126"/>
          <p:cNvSpPr>
            <a:spLocks noChangeShapeType="1"/>
          </p:cNvSpPr>
          <p:nvPr/>
        </p:nvSpPr>
        <p:spPr bwMode="auto">
          <a:xfrm>
            <a:off x="1685925" y="1651000"/>
            <a:ext cx="1765300" cy="10890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7" name="Line 127"/>
          <p:cNvSpPr>
            <a:spLocks noChangeShapeType="1"/>
          </p:cNvSpPr>
          <p:nvPr/>
        </p:nvSpPr>
        <p:spPr bwMode="auto">
          <a:xfrm flipH="1">
            <a:off x="3640138" y="1544638"/>
            <a:ext cx="142875" cy="1144587"/>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5" name="Picture 5" descr="Motorola Timeport P8167 cell phone"/>
          <p:cNvPicPr>
            <a:picLocks noChangeAspect="1" noChangeArrowheads="1"/>
          </p:cNvPicPr>
          <p:nvPr/>
        </p:nvPicPr>
        <p:blipFill>
          <a:blip r:embed="rId6" cstate="print">
            <a:lum bright="12000" contrast="6000"/>
          </a:blip>
          <a:srcRect/>
          <a:stretch>
            <a:fillRect/>
          </a:stretch>
        </p:blipFill>
        <p:spPr bwMode="auto">
          <a:xfrm>
            <a:off x="5768975" y="1198563"/>
            <a:ext cx="619125" cy="858837"/>
          </a:xfrm>
          <a:prstGeom prst="rect">
            <a:avLst/>
          </a:prstGeom>
          <a:noFill/>
        </p:spPr>
      </p:pic>
      <p:pic>
        <p:nvPicPr>
          <p:cNvPr id="92166" name="Picture 6" descr="I-Jam MPS player - red"/>
          <p:cNvPicPr>
            <a:picLocks noChangeAspect="1" noChangeArrowheads="1"/>
          </p:cNvPicPr>
          <p:nvPr/>
        </p:nvPicPr>
        <p:blipFill>
          <a:blip r:embed="rId7" cstate="print">
            <a:lum bright="6000" contrast="18000"/>
          </a:blip>
          <a:srcRect/>
          <a:stretch>
            <a:fillRect/>
          </a:stretch>
        </p:blipFill>
        <p:spPr bwMode="auto">
          <a:xfrm>
            <a:off x="4841875" y="1084263"/>
            <a:ext cx="411163" cy="679450"/>
          </a:xfrm>
          <a:prstGeom prst="rect">
            <a:avLst/>
          </a:prstGeom>
          <a:noFill/>
        </p:spPr>
      </p:pic>
      <p:pic>
        <p:nvPicPr>
          <p:cNvPr id="92167" name="Picture 7" descr="Panja ViewPort"/>
          <p:cNvPicPr>
            <a:picLocks noChangeAspect="1" noChangeArrowheads="1"/>
          </p:cNvPicPr>
          <p:nvPr/>
        </p:nvPicPr>
        <p:blipFill>
          <a:blip r:embed="rId8" cstate="print">
            <a:lum bright="6000" contrast="24000"/>
          </a:blip>
          <a:srcRect t="13426" r="40393" b="6013"/>
          <a:stretch>
            <a:fillRect/>
          </a:stretch>
        </p:blipFill>
        <p:spPr bwMode="auto">
          <a:xfrm>
            <a:off x="5183188" y="1144588"/>
            <a:ext cx="839787" cy="630237"/>
          </a:xfrm>
          <a:prstGeom prst="rect">
            <a:avLst/>
          </a:prstGeom>
          <a:noFill/>
        </p:spPr>
      </p:pic>
      <p:pic>
        <p:nvPicPr>
          <p:cNvPr id="92168" name="Picture 8" descr="Compaq ipaq Pocket PC front"/>
          <p:cNvPicPr>
            <a:picLocks noChangeAspect="1" noChangeArrowheads="1"/>
          </p:cNvPicPr>
          <p:nvPr/>
        </p:nvPicPr>
        <p:blipFill>
          <a:blip r:embed="rId9" cstate="print"/>
          <a:srcRect/>
          <a:stretch>
            <a:fillRect/>
          </a:stretch>
        </p:blipFill>
        <p:spPr bwMode="auto">
          <a:xfrm>
            <a:off x="2849563" y="1136650"/>
            <a:ext cx="506412" cy="771525"/>
          </a:xfrm>
          <a:prstGeom prst="rect">
            <a:avLst/>
          </a:prstGeom>
          <a:noFill/>
        </p:spPr>
      </p:pic>
      <p:pic>
        <p:nvPicPr>
          <p:cNvPr id="92169" name="Picture 9" descr="Satellite 10_99"/>
          <p:cNvPicPr>
            <a:picLocks noChangeAspect="1" noChangeArrowheads="1"/>
          </p:cNvPicPr>
          <p:nvPr/>
        </p:nvPicPr>
        <p:blipFill>
          <a:blip r:embed="rId10" cstate="print">
            <a:lum bright="12000" contrast="-6000"/>
          </a:blip>
          <a:srcRect/>
          <a:stretch>
            <a:fillRect/>
          </a:stretch>
        </p:blipFill>
        <p:spPr bwMode="auto">
          <a:xfrm>
            <a:off x="1096963" y="1174750"/>
            <a:ext cx="976312" cy="735013"/>
          </a:xfrm>
          <a:prstGeom prst="rect">
            <a:avLst/>
          </a:prstGeom>
          <a:noFill/>
        </p:spPr>
      </p:pic>
      <p:pic>
        <p:nvPicPr>
          <p:cNvPr id="92173" name="Picture 13" descr="ideal cpu Excel"/>
          <p:cNvPicPr>
            <a:picLocks noChangeAspect="1" noChangeArrowheads="1"/>
          </p:cNvPicPr>
          <p:nvPr/>
        </p:nvPicPr>
        <p:blipFill>
          <a:blip r:embed="rId11" cstate="print">
            <a:clrChange>
              <a:clrFrom>
                <a:srgbClr val="103770"/>
              </a:clrFrom>
              <a:clrTo>
                <a:srgbClr val="103770">
                  <a:alpha val="0"/>
                </a:srgbClr>
              </a:clrTo>
            </a:clrChange>
          </a:blip>
          <a:srcRect/>
          <a:stretch>
            <a:fillRect/>
          </a:stretch>
        </p:blipFill>
        <p:spPr bwMode="auto">
          <a:xfrm>
            <a:off x="3425825" y="1042988"/>
            <a:ext cx="912813" cy="1001712"/>
          </a:xfrm>
          <a:prstGeom prst="rect">
            <a:avLst/>
          </a:prstGeom>
          <a:noFill/>
        </p:spPr>
      </p:pic>
      <p:pic>
        <p:nvPicPr>
          <p:cNvPr id="92175" name="Picture 15" descr="Avenger - Stinger - Expedia Home"/>
          <p:cNvPicPr>
            <a:picLocks noChangeAspect="1" noChangeArrowheads="1"/>
          </p:cNvPicPr>
          <p:nvPr/>
        </p:nvPicPr>
        <p:blipFill>
          <a:blip r:embed="rId12" cstate="print">
            <a:lum bright="12000"/>
          </a:blip>
          <a:srcRect/>
          <a:stretch>
            <a:fillRect/>
          </a:stretch>
        </p:blipFill>
        <p:spPr bwMode="auto">
          <a:xfrm>
            <a:off x="2239963" y="1096963"/>
            <a:ext cx="500062" cy="815975"/>
          </a:xfrm>
          <a:prstGeom prst="rect">
            <a:avLst/>
          </a:prstGeom>
          <a:noFill/>
        </p:spPr>
      </p:pic>
      <p:pic>
        <p:nvPicPr>
          <p:cNvPr id="92186" name="Picture 26" descr="RIM Blackberry Internet pager"/>
          <p:cNvPicPr>
            <a:picLocks noChangeAspect="1" noChangeArrowheads="1"/>
          </p:cNvPicPr>
          <p:nvPr/>
        </p:nvPicPr>
        <p:blipFill>
          <a:blip r:embed="rId13" cstate="print"/>
          <a:srcRect/>
          <a:stretch>
            <a:fillRect/>
          </a:stretch>
        </p:blipFill>
        <p:spPr bwMode="auto">
          <a:xfrm>
            <a:off x="4257675" y="1312863"/>
            <a:ext cx="561975" cy="409575"/>
          </a:xfrm>
          <a:prstGeom prst="rect">
            <a:avLst/>
          </a:prstGeom>
          <a:noFill/>
        </p:spPr>
      </p:pic>
      <p:grpSp>
        <p:nvGrpSpPr>
          <p:cNvPr id="6" name="Group 118"/>
          <p:cNvGrpSpPr>
            <a:grpSpLocks/>
          </p:cNvGrpSpPr>
          <p:nvPr/>
        </p:nvGrpSpPr>
        <p:grpSpPr bwMode="auto">
          <a:xfrm>
            <a:off x="2740025" y="2130425"/>
            <a:ext cx="1746250" cy="1006475"/>
            <a:chOff x="-1344" y="1488"/>
            <a:chExt cx="993" cy="611"/>
          </a:xfrm>
        </p:grpSpPr>
        <p:sp>
          <p:nvSpPr>
            <p:cNvPr id="92279" name="Cloud"/>
            <p:cNvSpPr>
              <a:spLocks noChangeAspect="1" noEditPoints="1" noChangeArrowheads="1"/>
            </p:cNvSpPr>
            <p:nvPr/>
          </p:nvSpPr>
          <p:spPr bwMode="auto">
            <a:xfrm flipH="1">
              <a:off x="-1344" y="1488"/>
              <a:ext cx="993"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ABABFF">
                    <a:gamma/>
                    <a:tint val="0"/>
                    <a:invGamma/>
                  </a:srgbClr>
                </a:gs>
                <a:gs pos="100000">
                  <a:srgbClr val="ABABFF"/>
                </a:gs>
              </a:gsLst>
              <a:lin ang="5400000" scaled="1"/>
            </a:gradFill>
            <a:ln w="19050">
              <a:solidFill>
                <a:schemeClr val="tx1"/>
              </a:solidFill>
              <a:miter lim="800000"/>
              <a:headEnd/>
              <a:tailEnd/>
            </a:ln>
            <a:effectLst/>
          </p:spPr>
          <p:txBody>
            <a:bodyPr wrap="none" anchor="ctr"/>
            <a:lstStyle/>
            <a:p>
              <a:pPr algn="ctr"/>
              <a:endParaRPr lang="bg-BG" sz="2000" b="1">
                <a:solidFill>
                  <a:srgbClr val="8181FF"/>
                </a:solidFill>
                <a:effectLst>
                  <a:outerShdw blurRad="38100" dist="38100" dir="2700000" algn="tl">
                    <a:srgbClr val="000000"/>
                  </a:outerShdw>
                </a:effectLst>
                <a:latin typeface="Arial" charset="0"/>
              </a:endParaRPr>
            </a:p>
          </p:txBody>
        </p:sp>
        <p:pic>
          <p:nvPicPr>
            <p:cNvPr id="92280" name="Picture 120"/>
            <p:cNvPicPr>
              <a:picLocks noChangeAspect="1" noChangeArrowheads="1"/>
            </p:cNvPicPr>
            <p:nvPr/>
          </p:nvPicPr>
          <p:blipFill>
            <a:blip r:embed="rId14" cstate="print"/>
            <a:srcRect/>
            <a:stretch>
              <a:fillRect/>
            </a:stretch>
          </p:blipFill>
          <p:spPr bwMode="auto">
            <a:xfrm>
              <a:off x="-1200" y="1680"/>
              <a:ext cx="726" cy="216"/>
            </a:xfrm>
            <a:prstGeom prst="rect">
              <a:avLst/>
            </a:prstGeom>
            <a:noFill/>
            <a:ln w="12700">
              <a:noFill/>
              <a:miter lim="800000"/>
              <a:headEnd type="none" w="sm" len="sm"/>
              <a:tailEnd type="none" w="sm" len="sm"/>
            </a:ln>
            <a:effectLst/>
          </p:spPr>
        </p:pic>
      </p:grpSp>
      <p:sp>
        <p:nvSpPr>
          <p:cNvPr id="92288" name="Line 128"/>
          <p:cNvSpPr>
            <a:spLocks noChangeShapeType="1"/>
          </p:cNvSpPr>
          <p:nvPr/>
        </p:nvSpPr>
        <p:spPr bwMode="auto">
          <a:xfrm flipH="1">
            <a:off x="2444750" y="3700463"/>
            <a:ext cx="184150" cy="34925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74" name="Picture 14" descr="purple_triangle2"/>
          <p:cNvPicPr>
            <a:picLocks noChangeAspect="1" noChangeArrowheads="1"/>
          </p:cNvPicPr>
          <p:nvPr/>
        </p:nvPicPr>
        <p:blipFill>
          <a:blip r:embed="rId15" cstate="print">
            <a:lum bright="18000" contrast="6000"/>
          </a:blip>
          <a:srcRect t="26744" b="26683"/>
          <a:stretch>
            <a:fillRect/>
          </a:stretch>
        </p:blipFill>
        <p:spPr bwMode="auto">
          <a:xfrm>
            <a:off x="1946275" y="3929063"/>
            <a:ext cx="803275" cy="503237"/>
          </a:xfrm>
          <a:prstGeom prst="rect">
            <a:avLst/>
          </a:prstGeom>
          <a:noFill/>
        </p:spPr>
      </p:pic>
      <p:pic>
        <p:nvPicPr>
          <p:cNvPr id="92177" name="Picture 17" descr="purple_triangle2"/>
          <p:cNvPicPr>
            <a:picLocks noChangeAspect="1" noChangeArrowheads="1"/>
          </p:cNvPicPr>
          <p:nvPr/>
        </p:nvPicPr>
        <p:blipFill>
          <a:blip r:embed="rId15" cstate="print">
            <a:lum bright="18000" contrast="6000"/>
          </a:blip>
          <a:srcRect t="26744" b="26683"/>
          <a:stretch>
            <a:fillRect/>
          </a:stretch>
        </p:blipFill>
        <p:spPr bwMode="auto">
          <a:xfrm>
            <a:off x="2368550" y="3319463"/>
            <a:ext cx="803275" cy="503237"/>
          </a:xfrm>
          <a:prstGeom prst="rect">
            <a:avLst/>
          </a:prstGeom>
          <a:noFill/>
        </p:spPr>
      </p:pic>
      <p:pic>
        <p:nvPicPr>
          <p:cNvPr id="92178" name="Picture 18" descr="purple_triangle2"/>
          <p:cNvPicPr>
            <a:picLocks noChangeAspect="1" noChangeArrowheads="1"/>
          </p:cNvPicPr>
          <p:nvPr/>
        </p:nvPicPr>
        <p:blipFill>
          <a:blip r:embed="rId15" cstate="print">
            <a:lum bright="18000" contrast="6000"/>
          </a:blip>
          <a:srcRect t="26744" b="26683"/>
          <a:stretch>
            <a:fillRect/>
          </a:stretch>
        </p:blipFill>
        <p:spPr bwMode="auto">
          <a:xfrm>
            <a:off x="1676400" y="3463925"/>
            <a:ext cx="762000" cy="476250"/>
          </a:xfrm>
          <a:prstGeom prst="rect">
            <a:avLst/>
          </a:prstGeom>
          <a:noFill/>
        </p:spPr>
      </p:pic>
      <p:pic>
        <p:nvPicPr>
          <p:cNvPr id="92179" name="Picture 19" descr="purple_triangle2"/>
          <p:cNvPicPr>
            <a:picLocks noChangeAspect="1" noChangeArrowheads="1"/>
          </p:cNvPicPr>
          <p:nvPr/>
        </p:nvPicPr>
        <p:blipFill>
          <a:blip r:embed="rId15" cstate="print">
            <a:lum bright="18000" contrast="6000"/>
          </a:blip>
          <a:srcRect t="26744" b="26683"/>
          <a:stretch>
            <a:fillRect/>
          </a:stretch>
        </p:blipFill>
        <p:spPr bwMode="auto">
          <a:xfrm>
            <a:off x="3317875" y="3578225"/>
            <a:ext cx="803275" cy="503238"/>
          </a:xfrm>
          <a:prstGeom prst="rect">
            <a:avLst/>
          </a:prstGeom>
          <a:noFill/>
        </p:spPr>
      </p:pic>
      <p:pic>
        <p:nvPicPr>
          <p:cNvPr id="92180" name="Picture 20" descr="purple_triangle2"/>
          <p:cNvPicPr>
            <a:picLocks noChangeAspect="1" noChangeArrowheads="1"/>
          </p:cNvPicPr>
          <p:nvPr/>
        </p:nvPicPr>
        <p:blipFill>
          <a:blip r:embed="rId15" cstate="print">
            <a:lum bright="18000" contrast="6000"/>
          </a:blip>
          <a:srcRect t="26744" b="26683"/>
          <a:stretch>
            <a:fillRect/>
          </a:stretch>
        </p:blipFill>
        <p:spPr bwMode="auto">
          <a:xfrm>
            <a:off x="4273550" y="3471863"/>
            <a:ext cx="803275" cy="503237"/>
          </a:xfrm>
          <a:prstGeom prst="rect">
            <a:avLst/>
          </a:prstGeom>
          <a:noFill/>
        </p:spPr>
      </p:pic>
      <p:pic>
        <p:nvPicPr>
          <p:cNvPr id="92181" name="Picture 21" descr="purple_triangle2"/>
          <p:cNvPicPr>
            <a:picLocks noChangeAspect="1" noChangeArrowheads="1"/>
          </p:cNvPicPr>
          <p:nvPr/>
        </p:nvPicPr>
        <p:blipFill>
          <a:blip r:embed="rId15" cstate="print">
            <a:lum bright="18000" contrast="6000"/>
          </a:blip>
          <a:srcRect t="26744" b="26683"/>
          <a:stretch>
            <a:fillRect/>
          </a:stretch>
        </p:blipFill>
        <p:spPr bwMode="auto">
          <a:xfrm>
            <a:off x="5146675" y="3395663"/>
            <a:ext cx="803275" cy="503237"/>
          </a:xfrm>
          <a:prstGeom prst="rect">
            <a:avLst/>
          </a:prstGeom>
          <a:noFill/>
        </p:spPr>
      </p:pic>
      <p:pic>
        <p:nvPicPr>
          <p:cNvPr id="92182" name="Picture 22" descr="purple_triangle"/>
          <p:cNvPicPr>
            <a:picLocks noChangeAspect="1" noChangeArrowheads="1"/>
          </p:cNvPicPr>
          <p:nvPr/>
        </p:nvPicPr>
        <p:blipFill>
          <a:blip r:embed="rId16" cstate="print"/>
          <a:srcRect l="1286" t="26744" r="4546" b="26683"/>
          <a:stretch>
            <a:fillRect/>
          </a:stretch>
        </p:blipFill>
        <p:spPr bwMode="auto">
          <a:xfrm>
            <a:off x="901700" y="3714750"/>
            <a:ext cx="779463" cy="514350"/>
          </a:xfrm>
          <a:prstGeom prst="rect">
            <a:avLst/>
          </a:prstGeom>
          <a:noFill/>
        </p:spPr>
      </p:pic>
      <p:sp>
        <p:nvSpPr>
          <p:cNvPr id="92183" name="Rectangle 23"/>
          <p:cNvSpPr>
            <a:spLocks noChangeArrowheads="1"/>
          </p:cNvSpPr>
          <p:nvPr/>
        </p:nvSpPr>
        <p:spPr bwMode="auto">
          <a:xfrm>
            <a:off x="3070225" y="3676650"/>
            <a:ext cx="1166813" cy="304800"/>
          </a:xfrm>
          <a:prstGeom prst="rect">
            <a:avLst/>
          </a:prstGeom>
          <a:noFill/>
          <a:ln w="12700">
            <a:noFill/>
            <a:miter lim="800000"/>
            <a:headEnd type="none" w="sm" len="sm"/>
            <a:tailEnd type="none" w="sm" len="sm"/>
          </a:ln>
          <a:effectLst/>
        </p:spPr>
        <p:txBody>
          <a:bodyPr anchor="ctr">
            <a:spAutoFit/>
          </a:bodyPr>
          <a:lstStyle/>
          <a:p>
            <a:pPr algn="ctr" eaLnBrk="0" hangingPunct="0"/>
            <a:r>
              <a:rPr lang="en-US" sz="1400" b="1">
                <a:solidFill>
                  <a:schemeClr val="bg2"/>
                </a:solidFill>
                <a:latin typeface="Arial" charset="0"/>
              </a:rPr>
              <a:t>Scheduling</a:t>
            </a:r>
          </a:p>
        </p:txBody>
      </p:sp>
      <p:sp>
        <p:nvSpPr>
          <p:cNvPr id="92184" name="Rectangle 24"/>
          <p:cNvSpPr>
            <a:spLocks noChangeArrowheads="1"/>
          </p:cNvSpPr>
          <p:nvPr/>
        </p:nvSpPr>
        <p:spPr bwMode="auto">
          <a:xfrm>
            <a:off x="4848225" y="3544888"/>
            <a:ext cx="1422400"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Authentication</a:t>
            </a:r>
          </a:p>
        </p:txBody>
      </p:sp>
      <p:sp>
        <p:nvSpPr>
          <p:cNvPr id="92185" name="Rectangle 25"/>
          <p:cNvSpPr>
            <a:spLocks noChangeArrowheads="1"/>
          </p:cNvSpPr>
          <p:nvPr/>
        </p:nvSpPr>
        <p:spPr bwMode="auto">
          <a:xfrm>
            <a:off x="1762125" y="4008438"/>
            <a:ext cx="1157288"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Notification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74"/>
                                        </p:tgtEl>
                                        <p:attrNameLst>
                                          <p:attrName>style.visibility</p:attrName>
                                        </p:attrNameLst>
                                      </p:cBhvr>
                                      <p:to>
                                        <p:strVal val="visible"/>
                                      </p:to>
                                    </p:set>
                                    <p:animEffect transition="in" filter="fade">
                                      <p:cBhvr>
                                        <p:cTn id="7" dur="500"/>
                                        <p:tgtEl>
                                          <p:spTgt spid="92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76"/>
                                        </p:tgtEl>
                                        <p:attrNameLst>
                                          <p:attrName>style.visibility</p:attrName>
                                        </p:attrNameLst>
                                      </p:cBhvr>
                                      <p:to>
                                        <p:strVal val="visible"/>
                                      </p:to>
                                    </p:set>
                                    <p:animEffect transition="in" filter="fade">
                                      <p:cBhvr>
                                        <p:cTn id="12" dur="500"/>
                                        <p:tgtEl>
                                          <p:spTgt spid="92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77"/>
                                        </p:tgtEl>
                                        <p:attrNameLst>
                                          <p:attrName>style.visibility</p:attrName>
                                        </p:attrNameLst>
                                      </p:cBhvr>
                                      <p:to>
                                        <p:strVal val="visible"/>
                                      </p:to>
                                    </p:set>
                                    <p:animEffect transition="in" filter="fade">
                                      <p:cBhvr>
                                        <p:cTn id="17" dur="500"/>
                                        <p:tgtEl>
                                          <p:spTgt spid="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4" grpId="0" animBg="1"/>
      <p:bldP spid="92276" grpId="0" animBg="1"/>
      <p:bldP spid="922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A7A9-11F2-4F49-85E2-23B2D6870DA0}"/>
              </a:ext>
            </a:extLst>
          </p:cNvPr>
          <p:cNvSpPr>
            <a:spLocks noGrp="1"/>
          </p:cNvSpPr>
          <p:nvPr>
            <p:ph type="title"/>
          </p:nvPr>
        </p:nvSpPr>
        <p:spPr/>
        <p:txBody>
          <a:bodyPr/>
          <a:lstStyle/>
          <a:p>
            <a:endParaRPr lang="en-CA" dirty="0"/>
          </a:p>
        </p:txBody>
      </p:sp>
      <p:pic>
        <p:nvPicPr>
          <p:cNvPr id="3" name="Picture 2">
            <a:extLst>
              <a:ext uri="{FF2B5EF4-FFF2-40B4-BE49-F238E27FC236}">
                <a16:creationId xmlns:a16="http://schemas.microsoft.com/office/drawing/2014/main" id="{38CB3844-1111-4FF6-8984-FE48803F7AB0}"/>
              </a:ext>
            </a:extLst>
          </p:cNvPr>
          <p:cNvPicPr>
            <a:picLocks noChangeAspect="1"/>
          </p:cNvPicPr>
          <p:nvPr/>
        </p:nvPicPr>
        <p:blipFill>
          <a:blip r:embed="rId2"/>
          <a:stretch>
            <a:fillRect/>
          </a:stretch>
        </p:blipFill>
        <p:spPr>
          <a:xfrm>
            <a:off x="0" y="1025525"/>
            <a:ext cx="9144000" cy="5065776"/>
          </a:xfrm>
          <a:prstGeom prst="rect">
            <a:avLst/>
          </a:prstGeom>
        </p:spPr>
      </p:pic>
    </p:spTree>
    <p:extLst>
      <p:ext uri="{BB962C8B-B14F-4D97-AF65-F5344CB8AC3E}">
        <p14:creationId xmlns:p14="http://schemas.microsoft.com/office/powerpoint/2010/main" val="10371834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effectLst>
            <a:outerShdw dist="35921" dir="2700000" algn="ctr" rotWithShape="0">
              <a:schemeClr val="bg2"/>
            </a:outerShdw>
          </a:effectLst>
        </p:spPr>
        <p:txBody>
          <a:bodyPr/>
          <a:lstStyle/>
          <a:p>
            <a:r>
              <a:rPr lang="en-US">
                <a:effectLst/>
              </a:rPr>
              <a:t>So what is .NET?</a:t>
            </a:r>
          </a:p>
        </p:txBody>
      </p:sp>
      <p:sp>
        <p:nvSpPr>
          <p:cNvPr id="96259" name="Rectangle 3"/>
          <p:cNvSpPr>
            <a:spLocks noGrp="1" noChangeArrowheads="1"/>
          </p:cNvSpPr>
          <p:nvPr>
            <p:ph type="body" idx="1"/>
          </p:nvPr>
        </p:nvSpPr>
        <p:spPr>
          <a:effectLst>
            <a:outerShdw dist="35921" dir="2700000" algn="ctr" rotWithShape="0">
              <a:schemeClr val="bg2"/>
            </a:outerShdw>
          </a:effectLst>
        </p:spPr>
        <p:txBody>
          <a:bodyPr/>
          <a:lstStyle/>
          <a:p>
            <a:pPr marL="441325" indent="-441325"/>
            <a:r>
              <a:rPr lang="en-US" dirty="0"/>
              <a:t>.NET is a platform that provides a standardized set of services.</a:t>
            </a:r>
          </a:p>
          <a:p>
            <a:pPr marL="993775" lvl="1" indent="-373063"/>
            <a:r>
              <a:rPr lang="en-US" dirty="0"/>
              <a:t>It’s just like Windows, except distributed over the Internet.</a:t>
            </a:r>
          </a:p>
          <a:p>
            <a:pPr marL="993775" lvl="1" indent="-373063"/>
            <a:r>
              <a:rPr lang="en-US" dirty="0"/>
              <a:t>It exports a common interface so that it’s programs can be run on any system that supports .NET.</a:t>
            </a:r>
          </a:p>
          <a:p>
            <a:pPr marL="441325" indent="-441325"/>
            <a:r>
              <a:rPr lang="en-US" dirty="0"/>
              <a:t>A specific software framework</a:t>
            </a:r>
          </a:p>
          <a:p>
            <a:pPr marL="993775" lvl="1" indent="-373063"/>
            <a:r>
              <a:rPr lang="en-US" dirty="0"/>
              <a:t>Includes a common runtime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fade">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fade">
                                      <p:cBhvr>
                                        <p:cTn id="12" dur="500"/>
                                        <p:tgtEl>
                                          <p:spTgt spid="9625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fade">
                                      <p:cBhvr>
                                        <p:cTn id="15" dur="500"/>
                                        <p:tgtEl>
                                          <p:spTgt spid="96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259">
                                            <p:txEl>
                                              <p:pRg st="3" end="3"/>
                                            </p:txEl>
                                          </p:spTgt>
                                        </p:tgtEl>
                                        <p:attrNameLst>
                                          <p:attrName>style.visibility</p:attrName>
                                        </p:attrNameLst>
                                      </p:cBhvr>
                                      <p:to>
                                        <p:strVal val="visible"/>
                                      </p:to>
                                    </p:set>
                                    <p:animEffect transition="in" filter="fade">
                                      <p:cBhvr>
                                        <p:cTn id="20" dur="500"/>
                                        <p:tgtEl>
                                          <p:spTgt spid="9625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Effect transition="in" filter="fade">
                                      <p:cBhvr>
                                        <p:cTn id="23"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effectLst>
            <a:outerShdw dist="35921" dir="2700000" algn="ctr" rotWithShape="0">
              <a:schemeClr val="bg2"/>
            </a:outerShdw>
          </a:effectLst>
        </p:spPr>
        <p:txBody>
          <a:bodyPr/>
          <a:lstStyle/>
          <a:p>
            <a:r>
              <a:rPr lang="en-US"/>
              <a:t>.NET Framework</a:t>
            </a:r>
          </a:p>
        </p:txBody>
      </p:sp>
      <p:sp>
        <p:nvSpPr>
          <p:cNvPr id="102403" name="Rectangle 3"/>
          <p:cNvSpPr>
            <a:spLocks noGrp="1" noChangeArrowheads="1"/>
          </p:cNvSpPr>
          <p:nvPr>
            <p:ph type="body" idx="1"/>
          </p:nvPr>
        </p:nvSpPr>
        <p:spPr>
          <a:xfrm>
            <a:off x="381000" y="1389063"/>
            <a:ext cx="7772400" cy="4513262"/>
          </a:xfrm>
          <a:effectLst>
            <a:outerShdw dist="35921" dir="2700000" algn="ctr" rotWithShape="0">
              <a:schemeClr val="bg2"/>
            </a:outerShdw>
          </a:effectLst>
        </p:spPr>
        <p:txBody>
          <a:bodyPr/>
          <a:lstStyle/>
          <a:p>
            <a:pPr marL="441325" indent="-441325"/>
            <a:r>
              <a:rPr lang="en-US" dirty="0"/>
              <a:t>Programming model for .NET</a:t>
            </a:r>
          </a:p>
          <a:p>
            <a:pPr marL="441325" indent="-441325"/>
            <a:r>
              <a:rPr lang="en-US" dirty="0"/>
              <a:t>Platform for running .NET managed code in a virtual machine</a:t>
            </a:r>
          </a:p>
          <a:p>
            <a:pPr marL="441325" indent="-441325"/>
            <a:r>
              <a:rPr lang="en-US" dirty="0"/>
              <a:t>Provides a very good environment to develop networked applications and Web Services, </a:t>
            </a:r>
          </a:p>
          <a:p>
            <a:pPr marL="0" indent="0">
              <a:buNone/>
            </a:pPr>
            <a:r>
              <a:rPr lang="en-US" dirty="0">
                <a:solidFill>
                  <a:schemeClr val="tx2"/>
                </a:solidFill>
              </a:rPr>
              <a:t>    Cross platform mobile apps.  </a:t>
            </a:r>
          </a:p>
          <a:p>
            <a:pPr marL="441325" indent="-441325"/>
            <a:r>
              <a:rPr lang="en-US" dirty="0"/>
              <a:t>Provides programming API and unified language-independent development framework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fade">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fade">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fade">
                                      <p:cBhvr>
                                        <p:cTn id="17" dur="500"/>
                                        <p:tgtEl>
                                          <p:spTgt spid="10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fade">
                                      <p:cBhvr>
                                        <p:cTn id="22" dur="500"/>
                                        <p:tgtEl>
                                          <p:spTgt spid="102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fade">
                                      <p:cBhvr>
                                        <p:cTn id="27"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49263" y="128588"/>
            <a:ext cx="7891462" cy="1174750"/>
          </a:xfrm>
        </p:spPr>
        <p:txBody>
          <a:bodyPr/>
          <a:lstStyle/>
          <a:p>
            <a:r>
              <a:rPr lang="en-US" sz="4200"/>
              <a:t>The Core of .NET</a:t>
            </a:r>
            <a:r>
              <a:rPr lang="bg-BG" sz="4200"/>
              <a:t> </a:t>
            </a:r>
            <a:r>
              <a:rPr lang="en-US" sz="4200"/>
              <a:t>Framework: FCL &amp; CLR</a:t>
            </a:r>
          </a:p>
        </p:txBody>
      </p:sp>
      <p:sp>
        <p:nvSpPr>
          <p:cNvPr id="106499" name="Rectangle 3"/>
          <p:cNvSpPr>
            <a:spLocks noGrp="1" noChangeArrowheads="1"/>
          </p:cNvSpPr>
          <p:nvPr>
            <p:ph type="body" idx="1"/>
          </p:nvPr>
        </p:nvSpPr>
        <p:spPr>
          <a:xfrm>
            <a:off x="380999" y="1528763"/>
            <a:ext cx="8313057" cy="5329237"/>
          </a:xfrm>
        </p:spPr>
        <p:txBody>
          <a:bodyPr/>
          <a:lstStyle/>
          <a:p>
            <a:pPr marL="441325" indent="-441325"/>
            <a:r>
              <a:rPr lang="en-US" dirty="0"/>
              <a:t>Common Language Runtime</a:t>
            </a:r>
          </a:p>
          <a:p>
            <a:pPr marL="993775" lvl="1" indent="-363220"/>
            <a:r>
              <a:rPr lang="en-US" dirty="0">
                <a:solidFill>
                  <a:srgbClr val="FFFF00"/>
                </a:solidFill>
              </a:rPr>
              <a:t>Garbage collection</a:t>
            </a:r>
            <a:endParaRPr lang="en-US" dirty="0">
              <a:solidFill>
                <a:srgbClr val="FFFF00"/>
              </a:solidFill>
              <a:cs typeface="Arial"/>
            </a:endParaRPr>
          </a:p>
          <a:p>
            <a:pPr marL="993775" lvl="1" indent="-363220"/>
            <a:r>
              <a:rPr lang="en-US" dirty="0"/>
              <a:t>Language integration </a:t>
            </a:r>
            <a:r>
              <a:rPr lang="en-US" dirty="0">
                <a:solidFill>
                  <a:srgbClr val="FFFF00"/>
                </a:solidFill>
              </a:rPr>
              <a:t>(</a:t>
            </a:r>
            <a:r>
              <a:rPr lang="en-US" dirty="0" err="1">
                <a:solidFill>
                  <a:srgbClr val="FFFF00"/>
                </a:solidFill>
              </a:rPr>
              <a:t>eg</a:t>
            </a:r>
            <a:r>
              <a:rPr lang="en-US" dirty="0">
                <a:solidFill>
                  <a:srgbClr val="FFFF00"/>
                </a:solidFill>
              </a:rPr>
              <a:t>: C#, VB.NET)</a:t>
            </a:r>
            <a:endParaRPr lang="en-US" dirty="0">
              <a:solidFill>
                <a:srgbClr val="FFFF00"/>
              </a:solidFill>
              <a:cs typeface="Arial"/>
            </a:endParaRPr>
          </a:p>
          <a:p>
            <a:pPr marL="993775" lvl="1" indent="-363220"/>
            <a:r>
              <a:rPr lang="en-US" dirty="0"/>
              <a:t>Multiple versioning support                   (no more DLL hell!) </a:t>
            </a:r>
            <a:r>
              <a:rPr lang="en-US" dirty="0">
                <a:solidFill>
                  <a:srgbClr val="FFFF00"/>
                </a:solidFill>
              </a:rPr>
              <a:t>(eg:3</a:t>
            </a:r>
            <a:r>
              <a:rPr lang="en-US" baseline="30000" dirty="0">
                <a:solidFill>
                  <a:srgbClr val="FFFF00"/>
                </a:solidFill>
              </a:rPr>
              <a:t>rd</a:t>
            </a:r>
            <a:r>
              <a:rPr lang="en-US" dirty="0">
                <a:solidFill>
                  <a:srgbClr val="FFFF00"/>
                </a:solidFill>
              </a:rPr>
              <a:t> party </a:t>
            </a:r>
            <a:r>
              <a:rPr lang="en-US" dirty="0" err="1">
                <a:solidFill>
                  <a:srgbClr val="FFFF00"/>
                </a:solidFill>
              </a:rPr>
              <a:t>dlls</a:t>
            </a:r>
            <a:r>
              <a:rPr lang="en-US" dirty="0">
                <a:solidFill>
                  <a:srgbClr val="FFFF00"/>
                </a:solidFill>
              </a:rPr>
              <a:t>)</a:t>
            </a:r>
            <a:endParaRPr lang="en-US" dirty="0">
              <a:cs typeface="Arial"/>
            </a:endParaRPr>
          </a:p>
          <a:p>
            <a:pPr marL="993775" lvl="1" indent="-363220"/>
            <a:r>
              <a:rPr lang="en-US" i="1" dirty="0"/>
              <a:t>Integrated security</a:t>
            </a:r>
            <a:endParaRPr lang="en-US" i="1" dirty="0">
              <a:cs typeface="Arial"/>
            </a:endParaRPr>
          </a:p>
          <a:p>
            <a:pPr marL="441325" indent="-441325"/>
            <a:r>
              <a:rPr lang="en-US" dirty="0"/>
              <a:t>Framework Class Library</a:t>
            </a:r>
          </a:p>
          <a:p>
            <a:pPr marL="993775" lvl="1" indent="-363220"/>
            <a:r>
              <a:rPr lang="en-US" dirty="0"/>
              <a:t>Provides the core functionality:</a:t>
            </a:r>
            <a:endParaRPr lang="en-US" dirty="0">
              <a:cs typeface="Arial"/>
            </a:endParaRPr>
          </a:p>
          <a:p>
            <a:pPr marL="993775" lvl="1" indent="-363220">
              <a:buFont typeface="Wingdings" pitchFamily="2" charset="2"/>
              <a:buNone/>
            </a:pPr>
            <a:r>
              <a:rPr lang="en-US" dirty="0"/>
              <a:t>	ASP.NET, </a:t>
            </a:r>
            <a:r>
              <a:rPr lang="en-US" baseline="30000" dirty="0">
                <a:solidFill>
                  <a:srgbClr val="FFFF00"/>
                </a:solidFill>
              </a:rPr>
              <a:t>ASP.NET MVC, </a:t>
            </a:r>
            <a:r>
              <a:rPr lang="en-US" dirty="0"/>
              <a:t>Web Services, ADO.NET, Windows Forms, IO, XML, etc.</a:t>
            </a:r>
            <a:endParaRPr lang="en-US" dirty="0">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500"/>
                                        <p:tgtEl>
                                          <p:spTgt spid="106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500"/>
                                        <p:tgtEl>
                                          <p:spTgt spid="106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500"/>
                                        <p:tgtEl>
                                          <p:spTgt spid="106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500"/>
                                        <p:tgtEl>
                                          <p:spTgt spid="106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fade">
                                      <p:cBhvr>
                                        <p:cTn id="27" dur="500"/>
                                        <p:tgtEl>
                                          <p:spTgt spid="106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6499">
                                            <p:txEl>
                                              <p:pRg st="5" end="5"/>
                                            </p:txEl>
                                          </p:spTgt>
                                        </p:tgtEl>
                                        <p:attrNameLst>
                                          <p:attrName>style.visibility</p:attrName>
                                        </p:attrNameLst>
                                      </p:cBhvr>
                                      <p:to>
                                        <p:strVal val="visible"/>
                                      </p:to>
                                    </p:set>
                                    <p:animEffect transition="in" filter="fade">
                                      <p:cBhvr>
                                        <p:cTn id="32" dur="500"/>
                                        <p:tgtEl>
                                          <p:spTgt spid="106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6499">
                                            <p:txEl>
                                              <p:pRg st="6" end="6"/>
                                            </p:txEl>
                                          </p:spTgt>
                                        </p:tgtEl>
                                        <p:attrNameLst>
                                          <p:attrName>style.visibility</p:attrName>
                                        </p:attrNameLst>
                                      </p:cBhvr>
                                      <p:to>
                                        <p:strVal val="visible"/>
                                      </p:to>
                                    </p:set>
                                    <p:animEffect transition="in" filter="fade">
                                      <p:cBhvr>
                                        <p:cTn id="37" dur="500"/>
                                        <p:tgtEl>
                                          <p:spTgt spid="106499">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6499">
                                            <p:txEl>
                                              <p:pRg st="7" end="7"/>
                                            </p:txEl>
                                          </p:spTgt>
                                        </p:tgtEl>
                                        <p:attrNameLst>
                                          <p:attrName>style.visibility</p:attrName>
                                        </p:attrNameLst>
                                      </p:cBhvr>
                                      <p:to>
                                        <p:strVal val="visible"/>
                                      </p:to>
                                    </p:set>
                                    <p:animEffect transition="in" filter="fade">
                                      <p:cBhvr>
                                        <p:cTn id="40" dur="500"/>
                                        <p:tgtEl>
                                          <p:spTgt spid="106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.NET Framework</a:t>
            </a:r>
            <a:br>
              <a:rPr lang="en-US"/>
            </a:br>
            <a:r>
              <a:rPr lang="en-US" sz="4400"/>
              <a:t> </a:t>
            </a:r>
            <a:r>
              <a:rPr lang="en-US" sz="3600">
                <a:solidFill>
                  <a:schemeClr val="accent1"/>
                </a:solidFill>
              </a:rPr>
              <a:t>Common Language Runtime</a:t>
            </a:r>
          </a:p>
        </p:txBody>
      </p:sp>
      <p:sp>
        <p:nvSpPr>
          <p:cNvPr id="107523"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7524"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7525" name="Rectangle 5"/>
          <p:cNvSpPr>
            <a:spLocks noGrp="1" noChangeArrowheads="1"/>
          </p:cNvSpPr>
          <p:nvPr>
            <p:ph type="body" idx="1"/>
          </p:nvPr>
        </p:nvSpPr>
        <p:spPr>
          <a:xfrm>
            <a:off x="381000" y="2030413"/>
            <a:ext cx="6573838" cy="2024062"/>
          </a:xfrm>
        </p:spPr>
        <p:txBody>
          <a:bodyPr/>
          <a:lstStyle/>
          <a:p>
            <a:pPr marL="981075" lvl="1" indent="-414338"/>
            <a:r>
              <a:rPr lang="en-US" dirty="0"/>
              <a:t>CLR manages code execution at runtime</a:t>
            </a:r>
          </a:p>
          <a:p>
            <a:pPr marL="981075" lvl="1" indent="-414338"/>
            <a:r>
              <a:rPr lang="en-US" dirty="0"/>
              <a:t>Memory management, thread management, 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ppt_w</p:attrName>
                                        </p:attrNameLst>
                                      </p:cBhvr>
                                      <p:tavLst>
                                        <p:tav tm="0">
                                          <p:val>
                                            <p:fltVal val="0"/>
                                          </p:val>
                                        </p:tav>
                                        <p:tav tm="100000">
                                          <p:val>
                                            <p:strVal val="#ppt_w"/>
                                          </p:val>
                                        </p:tav>
                                      </p:tavLst>
                                    </p:anim>
                                    <p:anim calcmode="lin" valueType="num">
                                      <p:cBhvr>
                                        <p:cTn id="8" dur="500" fill="hold"/>
                                        <p:tgtEl>
                                          <p:spTgt spid="107523"/>
                                        </p:tgtEl>
                                        <p:attrNameLst>
                                          <p:attrName>ppt_h</p:attrName>
                                        </p:attrNameLst>
                                      </p:cBhvr>
                                      <p:tavLst>
                                        <p:tav tm="0">
                                          <p:val>
                                            <p:fltVal val="0"/>
                                          </p:val>
                                        </p:tav>
                                        <p:tav tm="100000">
                                          <p:val>
                                            <p:strVal val="#ppt_h"/>
                                          </p:val>
                                        </p:tav>
                                      </p:tavLst>
                                    </p:anim>
                                    <p:animEffect transition="in" filter="fade">
                                      <p:cBhvr>
                                        <p:cTn id="9" dur="500"/>
                                        <p:tgtEl>
                                          <p:spTgt spid="10752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107524"/>
                                        </p:tgtEl>
                                        <p:attrNameLst>
                                          <p:attrName>style.visibility</p:attrName>
                                        </p:attrNameLst>
                                      </p:cBhvr>
                                      <p:to>
                                        <p:strVal val="visible"/>
                                      </p:to>
                                    </p:set>
                                    <p:anim calcmode="lin" valueType="num">
                                      <p:cBhvr additive="base">
                                        <p:cTn id="14" dur="500" fill="hold"/>
                                        <p:tgtEl>
                                          <p:spTgt spid="107524"/>
                                        </p:tgtEl>
                                        <p:attrNameLst>
                                          <p:attrName>ppt_x</p:attrName>
                                        </p:attrNameLst>
                                      </p:cBhvr>
                                      <p:tavLst>
                                        <p:tav tm="0">
                                          <p:val>
                                            <p:strVal val="#ppt_x"/>
                                          </p:val>
                                        </p:tav>
                                        <p:tav tm="100000">
                                          <p:val>
                                            <p:strVal val="#ppt_x"/>
                                          </p:val>
                                        </p:tav>
                                      </p:tavLst>
                                    </p:anim>
                                    <p:anim calcmode="lin" valueType="num">
                                      <p:cBhvr additive="base">
                                        <p:cTn id="15"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7525">
                                            <p:txEl>
                                              <p:pRg st="0" end="0"/>
                                            </p:txEl>
                                          </p:spTgt>
                                        </p:tgtEl>
                                        <p:attrNameLst>
                                          <p:attrName>style.visibility</p:attrName>
                                        </p:attrNameLst>
                                      </p:cBhvr>
                                      <p:to>
                                        <p:strVal val="visible"/>
                                      </p:to>
                                    </p:set>
                                    <p:animEffect transition="in" filter="fade">
                                      <p:cBhvr>
                                        <p:cTn id="20" dur="500"/>
                                        <p:tgtEl>
                                          <p:spTgt spid="1075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7525">
                                            <p:txEl>
                                              <p:pRg st="1" end="1"/>
                                            </p:txEl>
                                          </p:spTgt>
                                        </p:tgtEl>
                                        <p:attrNameLst>
                                          <p:attrName>style.visibility</p:attrName>
                                        </p:attrNameLst>
                                      </p:cBhvr>
                                      <p:to>
                                        <p:strVal val="visible"/>
                                      </p:to>
                                    </p:set>
                                    <p:animEffect transition="in" filter="fade">
                                      <p:cBhvr>
                                        <p:cTn id="23" dur="500"/>
                                        <p:tgtEl>
                                          <p:spTgt spid="10752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xit" presetSubtype="0" fill="hold" grpId="1" nodeType="clickEffect">
                                  <p:stCondLst>
                                    <p:cond delay="0"/>
                                  </p:stCondLst>
                                  <p:childTnLst>
                                    <p:anim calcmode="lin" valueType="num">
                                      <p:cBhvr>
                                        <p:cTn id="27" dur="1000"/>
                                        <p:tgtEl>
                                          <p:spTgt spid="107525">
                                            <p:txEl>
                                              <p:pRg st="0" end="0"/>
                                            </p:txEl>
                                          </p:spTgt>
                                        </p:tgtEl>
                                        <p:attrNameLst>
                                          <p:attrName>ppt_w</p:attrName>
                                        </p:attrNameLst>
                                      </p:cBhvr>
                                      <p:tavLst>
                                        <p:tav tm="0">
                                          <p:val>
                                            <p:strVal val="ppt_w"/>
                                          </p:val>
                                        </p:tav>
                                        <p:tav tm="100000">
                                          <p:val>
                                            <p:fltVal val="0"/>
                                          </p:val>
                                        </p:tav>
                                      </p:tavLst>
                                    </p:anim>
                                    <p:anim calcmode="lin" valueType="num">
                                      <p:cBhvr>
                                        <p:cTn id="28" dur="1000"/>
                                        <p:tgtEl>
                                          <p:spTgt spid="107525">
                                            <p:txEl>
                                              <p:pRg st="0" end="0"/>
                                            </p:txEl>
                                          </p:spTgt>
                                        </p:tgtEl>
                                        <p:attrNameLst>
                                          <p:attrName>ppt_h</p:attrName>
                                        </p:attrNameLst>
                                      </p:cBhvr>
                                      <p:tavLst>
                                        <p:tav tm="0">
                                          <p:val>
                                            <p:strVal val="ppt_h"/>
                                          </p:val>
                                        </p:tav>
                                        <p:tav tm="100000">
                                          <p:val>
                                            <p:fltVal val="0"/>
                                          </p:val>
                                        </p:tav>
                                      </p:tavLst>
                                    </p:anim>
                                    <p:anim calcmode="lin" valueType="num">
                                      <p:cBhvr>
                                        <p:cTn id="29" dur="1000"/>
                                        <p:tgtEl>
                                          <p:spTgt spid="107525">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0" dur="1000"/>
                                        <p:tgtEl>
                                          <p:spTgt spid="107525">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1" dur="1" fill="hold">
                                          <p:stCondLst>
                                            <p:cond delay="999"/>
                                          </p:stCondLst>
                                        </p:cTn>
                                        <p:tgtEl>
                                          <p:spTgt spid="107525">
                                            <p:txEl>
                                              <p:pRg st="0" end="0"/>
                                            </p:txEl>
                                          </p:spTgt>
                                        </p:tgtEl>
                                        <p:attrNameLst>
                                          <p:attrName>style.visibility</p:attrName>
                                        </p:attrNameLst>
                                      </p:cBhvr>
                                      <p:to>
                                        <p:strVal val="hidden"/>
                                      </p:to>
                                    </p:set>
                                  </p:childTnLst>
                                </p:cTn>
                              </p:par>
                              <p:par>
                                <p:cTn id="32" presetID="15" presetClass="exit" presetSubtype="0" fill="hold" grpId="1" nodeType="withEffect">
                                  <p:stCondLst>
                                    <p:cond delay="0"/>
                                  </p:stCondLst>
                                  <p:childTnLst>
                                    <p:anim calcmode="lin" valueType="num">
                                      <p:cBhvr>
                                        <p:cTn id="33" dur="1000"/>
                                        <p:tgtEl>
                                          <p:spTgt spid="107525">
                                            <p:txEl>
                                              <p:pRg st="1" end="1"/>
                                            </p:txEl>
                                          </p:spTgt>
                                        </p:tgtEl>
                                        <p:attrNameLst>
                                          <p:attrName>ppt_w</p:attrName>
                                        </p:attrNameLst>
                                      </p:cBhvr>
                                      <p:tavLst>
                                        <p:tav tm="0">
                                          <p:val>
                                            <p:strVal val="ppt_w"/>
                                          </p:val>
                                        </p:tav>
                                        <p:tav tm="100000">
                                          <p:val>
                                            <p:fltVal val="0"/>
                                          </p:val>
                                        </p:tav>
                                      </p:tavLst>
                                    </p:anim>
                                    <p:anim calcmode="lin" valueType="num">
                                      <p:cBhvr>
                                        <p:cTn id="34" dur="1000"/>
                                        <p:tgtEl>
                                          <p:spTgt spid="107525">
                                            <p:txEl>
                                              <p:pRg st="1" end="1"/>
                                            </p:txEl>
                                          </p:spTgt>
                                        </p:tgtEl>
                                        <p:attrNameLst>
                                          <p:attrName>ppt_h</p:attrName>
                                        </p:attrNameLst>
                                      </p:cBhvr>
                                      <p:tavLst>
                                        <p:tav tm="0">
                                          <p:val>
                                            <p:strVal val="ppt_h"/>
                                          </p:val>
                                        </p:tav>
                                        <p:tav tm="100000">
                                          <p:val>
                                            <p:fltVal val="0"/>
                                          </p:val>
                                        </p:tav>
                                      </p:tavLst>
                                    </p:anim>
                                    <p:anim calcmode="lin" valueType="num">
                                      <p:cBhvr>
                                        <p:cTn id="35" dur="1000"/>
                                        <p:tgtEl>
                                          <p:spTgt spid="107525">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6" dur="1000"/>
                                        <p:tgtEl>
                                          <p:spTgt spid="107525">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7" dur="1" fill="hold">
                                          <p:stCondLst>
                                            <p:cond delay="999"/>
                                          </p:stCondLst>
                                        </p:cTn>
                                        <p:tgtEl>
                                          <p:spTgt spid="10752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nimBg="1"/>
      <p:bldP spid="107524" grpId="0" animBg="1"/>
      <p:bldP spid="107525" grpId="0" uiExpand="1" build="p"/>
      <p:bldP spid="107525"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Base Class Library</a:t>
            </a:r>
          </a:p>
        </p:txBody>
      </p:sp>
      <p:sp>
        <p:nvSpPr>
          <p:cNvPr id="108547"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8548"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8549"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08550" name="Rectangle 6"/>
          <p:cNvSpPr>
            <a:spLocks noGrp="1" noChangeArrowheads="1"/>
          </p:cNvSpPr>
          <p:nvPr>
            <p:ph type="body" idx="1"/>
          </p:nvPr>
        </p:nvSpPr>
        <p:spPr>
          <a:xfrm>
            <a:off x="381000" y="2022475"/>
            <a:ext cx="7361238" cy="2633663"/>
          </a:xfrm>
        </p:spPr>
        <p:txBody>
          <a:bodyPr/>
          <a:lstStyle/>
          <a:p>
            <a:pPr marL="981075" lvl="1" indent="-414338"/>
            <a:r>
              <a:rPr lang="en-US"/>
              <a:t>Object-oriented collection of reusable types</a:t>
            </a:r>
          </a:p>
          <a:p>
            <a:pPr marL="981075" lvl="1" indent="-414338"/>
            <a:r>
              <a:rPr lang="en-US"/>
              <a:t>Collections, I/O, Strings,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ppt_x"/>
                                          </p:val>
                                        </p:tav>
                                        <p:tav tm="100000">
                                          <p:val>
                                            <p:strVal val="#ppt_x"/>
                                          </p:val>
                                        </p:tav>
                                      </p:tavLst>
                                    </p:anim>
                                    <p:anim calcmode="lin" valueType="num">
                                      <p:cBhvr additive="base">
                                        <p:cTn id="8" dur="500" fill="hold"/>
                                        <p:tgtEl>
                                          <p:spTgt spid="10854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8550">
                                            <p:txEl>
                                              <p:pRg st="0" end="0"/>
                                            </p:txEl>
                                          </p:spTgt>
                                        </p:tgtEl>
                                        <p:attrNameLst>
                                          <p:attrName>style.visibility</p:attrName>
                                        </p:attrNameLst>
                                      </p:cBhvr>
                                      <p:to>
                                        <p:strVal val="visible"/>
                                      </p:to>
                                    </p:set>
                                    <p:animEffect transition="in" filter="fade">
                                      <p:cBhvr>
                                        <p:cTn id="13" dur="500"/>
                                        <p:tgtEl>
                                          <p:spTgt spid="108550">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8550">
                                            <p:txEl>
                                              <p:pRg st="1" end="1"/>
                                            </p:txEl>
                                          </p:spTgt>
                                        </p:tgtEl>
                                        <p:attrNameLst>
                                          <p:attrName>style.visibility</p:attrName>
                                        </p:attrNameLst>
                                      </p:cBhvr>
                                      <p:to>
                                        <p:strVal val="visible"/>
                                      </p:to>
                                    </p:set>
                                    <p:animEffect transition="in" filter="fade">
                                      <p:cBhvr>
                                        <p:cTn id="16" dur="500"/>
                                        <p:tgtEl>
                                          <p:spTgt spid="10855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xit" presetSubtype="0" fill="hold" grpId="1" nodeType="clickEffect">
                                  <p:stCondLst>
                                    <p:cond delay="0"/>
                                  </p:stCondLst>
                                  <p:childTnLst>
                                    <p:anim calcmode="lin" valueType="num">
                                      <p:cBhvr>
                                        <p:cTn id="20" dur="1000"/>
                                        <p:tgtEl>
                                          <p:spTgt spid="108550">
                                            <p:txEl>
                                              <p:pRg st="0" end="0"/>
                                            </p:txEl>
                                          </p:spTgt>
                                        </p:tgtEl>
                                        <p:attrNameLst>
                                          <p:attrName>ppt_w</p:attrName>
                                        </p:attrNameLst>
                                      </p:cBhvr>
                                      <p:tavLst>
                                        <p:tav tm="0">
                                          <p:val>
                                            <p:strVal val="ppt_w"/>
                                          </p:val>
                                        </p:tav>
                                        <p:tav tm="100000">
                                          <p:val>
                                            <p:fltVal val="0"/>
                                          </p:val>
                                        </p:tav>
                                      </p:tavLst>
                                    </p:anim>
                                    <p:anim calcmode="lin" valueType="num">
                                      <p:cBhvr>
                                        <p:cTn id="21" dur="1000"/>
                                        <p:tgtEl>
                                          <p:spTgt spid="108550">
                                            <p:txEl>
                                              <p:pRg st="0" end="0"/>
                                            </p:txEl>
                                          </p:spTgt>
                                        </p:tgtEl>
                                        <p:attrNameLst>
                                          <p:attrName>ppt_h</p:attrName>
                                        </p:attrNameLst>
                                      </p:cBhvr>
                                      <p:tavLst>
                                        <p:tav tm="0">
                                          <p:val>
                                            <p:strVal val="ppt_h"/>
                                          </p:val>
                                        </p:tav>
                                        <p:tav tm="100000">
                                          <p:val>
                                            <p:fltVal val="0"/>
                                          </p:val>
                                        </p:tav>
                                      </p:tavLst>
                                    </p:anim>
                                    <p:anim calcmode="lin" valueType="num">
                                      <p:cBhvr>
                                        <p:cTn id="22" dur="1000"/>
                                        <p:tgtEl>
                                          <p:spTgt spid="108550">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3" dur="1000"/>
                                        <p:tgtEl>
                                          <p:spTgt spid="108550">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4" dur="1" fill="hold">
                                          <p:stCondLst>
                                            <p:cond delay="999"/>
                                          </p:stCondLst>
                                        </p:cTn>
                                        <p:tgtEl>
                                          <p:spTgt spid="108550">
                                            <p:txEl>
                                              <p:pRg st="0" end="0"/>
                                            </p:txEl>
                                          </p:spTgt>
                                        </p:tgtEl>
                                        <p:attrNameLst>
                                          <p:attrName>style.visibility</p:attrName>
                                        </p:attrNameLst>
                                      </p:cBhvr>
                                      <p:to>
                                        <p:strVal val="hidden"/>
                                      </p:to>
                                    </p:set>
                                  </p:childTnLst>
                                </p:cTn>
                              </p:par>
                              <p:par>
                                <p:cTn id="25" presetID="15" presetClass="exit" presetSubtype="0" fill="hold" grpId="1" nodeType="withEffect">
                                  <p:stCondLst>
                                    <p:cond delay="0"/>
                                  </p:stCondLst>
                                  <p:childTnLst>
                                    <p:anim calcmode="lin" valueType="num">
                                      <p:cBhvr>
                                        <p:cTn id="26" dur="1000"/>
                                        <p:tgtEl>
                                          <p:spTgt spid="108550">
                                            <p:txEl>
                                              <p:pRg st="1" end="1"/>
                                            </p:txEl>
                                          </p:spTgt>
                                        </p:tgtEl>
                                        <p:attrNameLst>
                                          <p:attrName>ppt_w</p:attrName>
                                        </p:attrNameLst>
                                      </p:cBhvr>
                                      <p:tavLst>
                                        <p:tav tm="0">
                                          <p:val>
                                            <p:strVal val="ppt_w"/>
                                          </p:val>
                                        </p:tav>
                                        <p:tav tm="100000">
                                          <p:val>
                                            <p:fltVal val="0"/>
                                          </p:val>
                                        </p:tav>
                                      </p:tavLst>
                                    </p:anim>
                                    <p:anim calcmode="lin" valueType="num">
                                      <p:cBhvr>
                                        <p:cTn id="27" dur="1000"/>
                                        <p:tgtEl>
                                          <p:spTgt spid="108550">
                                            <p:txEl>
                                              <p:pRg st="1" end="1"/>
                                            </p:txEl>
                                          </p:spTgt>
                                        </p:tgtEl>
                                        <p:attrNameLst>
                                          <p:attrName>ppt_h</p:attrName>
                                        </p:attrNameLst>
                                      </p:cBhvr>
                                      <p:tavLst>
                                        <p:tav tm="0">
                                          <p:val>
                                            <p:strVal val="ppt_h"/>
                                          </p:val>
                                        </p:tav>
                                        <p:tav tm="100000">
                                          <p:val>
                                            <p:fltVal val="0"/>
                                          </p:val>
                                        </p:tav>
                                      </p:tavLst>
                                    </p:anim>
                                    <p:anim calcmode="lin" valueType="num">
                                      <p:cBhvr>
                                        <p:cTn id="28" dur="1000"/>
                                        <p:tgtEl>
                                          <p:spTgt spid="108550">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108550">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108550">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uiExpand="1" build="p"/>
      <p:bldP spid="108550"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Data Access Layer</a:t>
            </a:r>
          </a:p>
        </p:txBody>
      </p:sp>
      <p:sp>
        <p:nvSpPr>
          <p:cNvPr id="109571"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9572"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9573"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09574" name="Rectangle 6"/>
          <p:cNvSpPr>
            <a:spLocks noChangeArrowheads="1"/>
          </p:cNvSpPr>
          <p:nvPr/>
        </p:nvSpPr>
        <p:spPr bwMode="auto">
          <a:xfrm>
            <a:off x="9906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109576" name="Rectangle 8"/>
          <p:cNvSpPr>
            <a:spLocks noGrp="1" noChangeArrowheads="1"/>
          </p:cNvSpPr>
          <p:nvPr>
            <p:ph type="body" idx="1"/>
          </p:nvPr>
        </p:nvSpPr>
        <p:spPr>
          <a:xfrm>
            <a:off x="381000" y="1863725"/>
            <a:ext cx="7772400" cy="1597025"/>
          </a:xfrm>
          <a:noFill/>
          <a:ln/>
        </p:spPr>
        <p:txBody>
          <a:bodyPr/>
          <a:lstStyle/>
          <a:p>
            <a:pPr marL="981075" lvl="1" indent="-414338"/>
            <a:r>
              <a:rPr lang="en-US" dirty="0"/>
              <a:t>Access relational databases</a:t>
            </a:r>
          </a:p>
          <a:p>
            <a:pPr marL="981075" lvl="1" indent="-414338"/>
            <a:r>
              <a:rPr lang="en-US" dirty="0"/>
              <a:t>Disconnected data model</a:t>
            </a:r>
          </a:p>
          <a:p>
            <a:pPr marL="981075" lvl="1" indent="-414338"/>
            <a:r>
              <a:rPr lang="en-US" dirty="0"/>
              <a:t>Work with XML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9574"/>
                                        </p:tgtEl>
                                        <p:attrNameLst>
                                          <p:attrName>style.visibility</p:attrName>
                                        </p:attrNameLst>
                                      </p:cBhvr>
                                      <p:to>
                                        <p:strVal val="visible"/>
                                      </p:to>
                                    </p:set>
                                    <p:anim calcmode="lin" valueType="num">
                                      <p:cBhvr additive="base">
                                        <p:cTn id="7" dur="500" fill="hold"/>
                                        <p:tgtEl>
                                          <p:spTgt spid="109574"/>
                                        </p:tgtEl>
                                        <p:attrNameLst>
                                          <p:attrName>ppt_x</p:attrName>
                                        </p:attrNameLst>
                                      </p:cBhvr>
                                      <p:tavLst>
                                        <p:tav tm="0">
                                          <p:val>
                                            <p:strVal val="#ppt_x"/>
                                          </p:val>
                                        </p:tav>
                                        <p:tav tm="100000">
                                          <p:val>
                                            <p:strVal val="#ppt_x"/>
                                          </p:val>
                                        </p:tav>
                                      </p:tavLst>
                                    </p:anim>
                                    <p:anim calcmode="lin" valueType="num">
                                      <p:cBhvr additive="base">
                                        <p:cTn id="8" dur="500" fill="hold"/>
                                        <p:tgtEl>
                                          <p:spTgt spid="1095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9576">
                                            <p:txEl>
                                              <p:pRg st="0" end="0"/>
                                            </p:txEl>
                                          </p:spTgt>
                                        </p:tgtEl>
                                        <p:attrNameLst>
                                          <p:attrName>style.visibility</p:attrName>
                                        </p:attrNameLst>
                                      </p:cBhvr>
                                      <p:to>
                                        <p:strVal val="visible"/>
                                      </p:to>
                                    </p:set>
                                    <p:animEffect transition="in" filter="fade">
                                      <p:cBhvr>
                                        <p:cTn id="13" dur="500"/>
                                        <p:tgtEl>
                                          <p:spTgt spid="10957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576">
                                            <p:txEl>
                                              <p:pRg st="1" end="1"/>
                                            </p:txEl>
                                          </p:spTgt>
                                        </p:tgtEl>
                                        <p:attrNameLst>
                                          <p:attrName>style.visibility</p:attrName>
                                        </p:attrNameLst>
                                      </p:cBhvr>
                                      <p:to>
                                        <p:strVal val="visible"/>
                                      </p:to>
                                    </p:set>
                                    <p:animEffect transition="in" filter="fade">
                                      <p:cBhvr>
                                        <p:cTn id="16" dur="500"/>
                                        <p:tgtEl>
                                          <p:spTgt spid="109576">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9576">
                                            <p:txEl>
                                              <p:pRg st="2" end="2"/>
                                            </p:txEl>
                                          </p:spTgt>
                                        </p:tgtEl>
                                        <p:attrNameLst>
                                          <p:attrName>style.visibility</p:attrName>
                                        </p:attrNameLst>
                                      </p:cBhvr>
                                      <p:to>
                                        <p:strVal val="visible"/>
                                      </p:to>
                                    </p:set>
                                    <p:animEffect transition="in" filter="fade">
                                      <p:cBhvr>
                                        <p:cTn id="19" dur="500"/>
                                        <p:tgtEl>
                                          <p:spTgt spid="10957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xit" presetSubtype="0" fill="hold" grpId="1" nodeType="clickEffect">
                                  <p:stCondLst>
                                    <p:cond delay="0"/>
                                  </p:stCondLst>
                                  <p:childTnLst>
                                    <p:anim calcmode="lin" valueType="num">
                                      <p:cBhvr>
                                        <p:cTn id="23" dur="1000"/>
                                        <p:tgtEl>
                                          <p:spTgt spid="109576">
                                            <p:txEl>
                                              <p:pRg st="0" end="0"/>
                                            </p:txEl>
                                          </p:spTgt>
                                        </p:tgtEl>
                                        <p:attrNameLst>
                                          <p:attrName>ppt_w</p:attrName>
                                        </p:attrNameLst>
                                      </p:cBhvr>
                                      <p:tavLst>
                                        <p:tav tm="0">
                                          <p:val>
                                            <p:strVal val="ppt_w"/>
                                          </p:val>
                                        </p:tav>
                                        <p:tav tm="100000">
                                          <p:val>
                                            <p:fltVal val="0"/>
                                          </p:val>
                                        </p:tav>
                                      </p:tavLst>
                                    </p:anim>
                                    <p:anim calcmode="lin" valueType="num">
                                      <p:cBhvr>
                                        <p:cTn id="24" dur="1000"/>
                                        <p:tgtEl>
                                          <p:spTgt spid="109576">
                                            <p:txEl>
                                              <p:pRg st="0" end="0"/>
                                            </p:txEl>
                                          </p:spTgt>
                                        </p:tgtEl>
                                        <p:attrNameLst>
                                          <p:attrName>ppt_h</p:attrName>
                                        </p:attrNameLst>
                                      </p:cBhvr>
                                      <p:tavLst>
                                        <p:tav tm="0">
                                          <p:val>
                                            <p:strVal val="ppt_h"/>
                                          </p:val>
                                        </p:tav>
                                        <p:tav tm="100000">
                                          <p:val>
                                            <p:fltVal val="0"/>
                                          </p:val>
                                        </p:tav>
                                      </p:tavLst>
                                    </p:anim>
                                    <p:anim calcmode="lin" valueType="num">
                                      <p:cBhvr>
                                        <p:cTn id="25" dur="1000"/>
                                        <p:tgtEl>
                                          <p:spTgt spid="109576">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6" dur="1000"/>
                                        <p:tgtEl>
                                          <p:spTgt spid="109576">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7" dur="1" fill="hold">
                                          <p:stCondLst>
                                            <p:cond delay="999"/>
                                          </p:stCondLst>
                                        </p:cTn>
                                        <p:tgtEl>
                                          <p:spTgt spid="109576">
                                            <p:txEl>
                                              <p:pRg st="0" end="0"/>
                                            </p:txEl>
                                          </p:spTgt>
                                        </p:tgtEl>
                                        <p:attrNameLst>
                                          <p:attrName>style.visibility</p:attrName>
                                        </p:attrNameLst>
                                      </p:cBhvr>
                                      <p:to>
                                        <p:strVal val="hidden"/>
                                      </p:to>
                                    </p:set>
                                  </p:childTnLst>
                                </p:cTn>
                              </p:par>
                              <p:par>
                                <p:cTn id="28" presetID="15" presetClass="exit" presetSubtype="0" fill="hold" grpId="1" nodeType="withEffect">
                                  <p:stCondLst>
                                    <p:cond delay="0"/>
                                  </p:stCondLst>
                                  <p:childTnLst>
                                    <p:anim calcmode="lin" valueType="num">
                                      <p:cBhvr>
                                        <p:cTn id="29" dur="1000"/>
                                        <p:tgtEl>
                                          <p:spTgt spid="109576">
                                            <p:txEl>
                                              <p:pRg st="1" end="1"/>
                                            </p:txEl>
                                          </p:spTgt>
                                        </p:tgtEl>
                                        <p:attrNameLst>
                                          <p:attrName>ppt_w</p:attrName>
                                        </p:attrNameLst>
                                      </p:cBhvr>
                                      <p:tavLst>
                                        <p:tav tm="0">
                                          <p:val>
                                            <p:strVal val="ppt_w"/>
                                          </p:val>
                                        </p:tav>
                                        <p:tav tm="100000">
                                          <p:val>
                                            <p:fltVal val="0"/>
                                          </p:val>
                                        </p:tav>
                                      </p:tavLst>
                                    </p:anim>
                                    <p:anim calcmode="lin" valueType="num">
                                      <p:cBhvr>
                                        <p:cTn id="30" dur="1000"/>
                                        <p:tgtEl>
                                          <p:spTgt spid="109576">
                                            <p:txEl>
                                              <p:pRg st="1" end="1"/>
                                            </p:txEl>
                                          </p:spTgt>
                                        </p:tgtEl>
                                        <p:attrNameLst>
                                          <p:attrName>ppt_h</p:attrName>
                                        </p:attrNameLst>
                                      </p:cBhvr>
                                      <p:tavLst>
                                        <p:tav tm="0">
                                          <p:val>
                                            <p:strVal val="ppt_h"/>
                                          </p:val>
                                        </p:tav>
                                        <p:tav tm="100000">
                                          <p:val>
                                            <p:fltVal val="0"/>
                                          </p:val>
                                        </p:tav>
                                      </p:tavLst>
                                    </p:anim>
                                    <p:anim calcmode="lin" valueType="num">
                                      <p:cBhvr>
                                        <p:cTn id="31" dur="1000"/>
                                        <p:tgtEl>
                                          <p:spTgt spid="109576">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2" dur="1000"/>
                                        <p:tgtEl>
                                          <p:spTgt spid="109576">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3" dur="1" fill="hold">
                                          <p:stCondLst>
                                            <p:cond delay="999"/>
                                          </p:stCondLst>
                                        </p:cTn>
                                        <p:tgtEl>
                                          <p:spTgt spid="109576">
                                            <p:txEl>
                                              <p:pRg st="1" end="1"/>
                                            </p:txEl>
                                          </p:spTgt>
                                        </p:tgtEl>
                                        <p:attrNameLst>
                                          <p:attrName>style.visibility</p:attrName>
                                        </p:attrNameLst>
                                      </p:cBhvr>
                                      <p:to>
                                        <p:strVal val="hidden"/>
                                      </p:to>
                                    </p:set>
                                  </p:childTnLst>
                                </p:cTn>
                              </p:par>
                              <p:par>
                                <p:cTn id="34" presetID="15" presetClass="exit" presetSubtype="0" fill="hold" grpId="1" nodeType="withEffect">
                                  <p:stCondLst>
                                    <p:cond delay="0"/>
                                  </p:stCondLst>
                                  <p:childTnLst>
                                    <p:anim calcmode="lin" valueType="num">
                                      <p:cBhvr>
                                        <p:cTn id="35" dur="1000"/>
                                        <p:tgtEl>
                                          <p:spTgt spid="109576">
                                            <p:txEl>
                                              <p:pRg st="2" end="2"/>
                                            </p:txEl>
                                          </p:spTgt>
                                        </p:tgtEl>
                                        <p:attrNameLst>
                                          <p:attrName>ppt_w</p:attrName>
                                        </p:attrNameLst>
                                      </p:cBhvr>
                                      <p:tavLst>
                                        <p:tav tm="0">
                                          <p:val>
                                            <p:strVal val="ppt_w"/>
                                          </p:val>
                                        </p:tav>
                                        <p:tav tm="100000">
                                          <p:val>
                                            <p:fltVal val="0"/>
                                          </p:val>
                                        </p:tav>
                                      </p:tavLst>
                                    </p:anim>
                                    <p:anim calcmode="lin" valueType="num">
                                      <p:cBhvr>
                                        <p:cTn id="36" dur="1000"/>
                                        <p:tgtEl>
                                          <p:spTgt spid="109576">
                                            <p:txEl>
                                              <p:pRg st="2" end="2"/>
                                            </p:txEl>
                                          </p:spTgt>
                                        </p:tgtEl>
                                        <p:attrNameLst>
                                          <p:attrName>ppt_h</p:attrName>
                                        </p:attrNameLst>
                                      </p:cBhvr>
                                      <p:tavLst>
                                        <p:tav tm="0">
                                          <p:val>
                                            <p:strVal val="ppt_h"/>
                                          </p:val>
                                        </p:tav>
                                        <p:tav tm="100000">
                                          <p:val>
                                            <p:fltVal val="0"/>
                                          </p:val>
                                        </p:tav>
                                      </p:tavLst>
                                    </p:anim>
                                    <p:anim calcmode="lin" valueType="num">
                                      <p:cBhvr>
                                        <p:cTn id="37" dur="1000"/>
                                        <p:tgtEl>
                                          <p:spTgt spid="109576">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8" dur="1000"/>
                                        <p:tgtEl>
                                          <p:spTgt spid="109576">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9" dur="1" fill="hold">
                                          <p:stCondLst>
                                            <p:cond delay="999"/>
                                          </p:stCondLst>
                                        </p:cTn>
                                        <p:tgtEl>
                                          <p:spTgt spid="109576">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6" grpId="0" uiExpand="1" build="p"/>
      <p:bldP spid="109576" grpId="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ASP.NET &amp; Windows Forms</a:t>
            </a:r>
          </a:p>
        </p:txBody>
      </p:sp>
      <p:sp>
        <p:nvSpPr>
          <p:cNvPr id="110595"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0596"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10597"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0598" name="Rectangle 6"/>
          <p:cNvSpPr>
            <a:spLocks noChangeArrowheads="1"/>
          </p:cNvSpPr>
          <p:nvPr/>
        </p:nvSpPr>
        <p:spPr bwMode="auto">
          <a:xfrm>
            <a:off x="9906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110599" name="Rectangle 7"/>
          <p:cNvSpPr>
            <a:spLocks noChangeArrowheads="1"/>
          </p:cNvSpPr>
          <p:nvPr/>
        </p:nvSpPr>
        <p:spPr bwMode="auto">
          <a:xfrm>
            <a:off x="990600" y="3117850"/>
            <a:ext cx="3681413"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ASP .NET</a:t>
            </a:r>
          </a:p>
          <a:p>
            <a:pPr algn="ctr" eaLnBrk="0" hangingPunct="0"/>
            <a:r>
              <a:rPr lang="en-US" sz="1800" b="1" i="1" dirty="0">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dirty="0">
                <a:solidFill>
                  <a:srgbClr val="ECEC62"/>
                </a:solidFill>
                <a:effectLst>
                  <a:outerShdw blurRad="38100" dist="38100" dir="2700000" algn="tl">
                    <a:srgbClr val="000000"/>
                  </a:outerShdw>
                </a:effectLst>
                <a:latin typeface="Arial" charset="0"/>
              </a:rPr>
              <a:t>Mobile Internet Toolkit</a:t>
            </a:r>
          </a:p>
        </p:txBody>
      </p:sp>
      <p:sp>
        <p:nvSpPr>
          <p:cNvPr id="110600" name="Rectangle 8"/>
          <p:cNvSpPr>
            <a:spLocks noChangeArrowheads="1"/>
          </p:cNvSpPr>
          <p:nvPr/>
        </p:nvSpPr>
        <p:spPr bwMode="auto">
          <a:xfrm>
            <a:off x="4751388" y="3117850"/>
            <a:ext cx="2081212"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sp>
        <p:nvSpPr>
          <p:cNvPr id="110601" name="Rectangle 9"/>
          <p:cNvSpPr>
            <a:spLocks noGrp="1" noChangeArrowheads="1"/>
          </p:cNvSpPr>
          <p:nvPr>
            <p:ph type="body" idx="1"/>
          </p:nvPr>
        </p:nvSpPr>
        <p:spPr>
          <a:xfrm>
            <a:off x="411163" y="1619250"/>
            <a:ext cx="6699250" cy="1522413"/>
          </a:xfrm>
          <a:noFill/>
          <a:ln/>
        </p:spPr>
        <p:txBody>
          <a:bodyPr/>
          <a:lstStyle/>
          <a:p>
            <a:pPr marL="981075" lvl="1" indent="-414338"/>
            <a:r>
              <a:rPr lang="en-US" dirty="0"/>
              <a:t>Create application’s front-end – Web-based user interface, Windows GUI, Web services,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0599"/>
                                        </p:tgtEl>
                                        <p:attrNameLst>
                                          <p:attrName>style.visibility</p:attrName>
                                        </p:attrNameLst>
                                      </p:cBhvr>
                                      <p:to>
                                        <p:strVal val="visible"/>
                                      </p:to>
                                    </p:set>
                                    <p:anim calcmode="lin" valueType="num">
                                      <p:cBhvr additive="base">
                                        <p:cTn id="7" dur="500" fill="hold"/>
                                        <p:tgtEl>
                                          <p:spTgt spid="110599"/>
                                        </p:tgtEl>
                                        <p:attrNameLst>
                                          <p:attrName>ppt_x</p:attrName>
                                        </p:attrNameLst>
                                      </p:cBhvr>
                                      <p:tavLst>
                                        <p:tav tm="0">
                                          <p:val>
                                            <p:strVal val="0-#ppt_w/2"/>
                                          </p:val>
                                        </p:tav>
                                        <p:tav tm="100000">
                                          <p:val>
                                            <p:strVal val="#ppt_x"/>
                                          </p:val>
                                        </p:tav>
                                      </p:tavLst>
                                    </p:anim>
                                    <p:anim calcmode="lin" valueType="num">
                                      <p:cBhvr additive="base">
                                        <p:cTn id="8" dur="500" fill="hold"/>
                                        <p:tgtEl>
                                          <p:spTgt spid="11059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600"/>
                                        </p:tgtEl>
                                        <p:attrNameLst>
                                          <p:attrName>style.visibility</p:attrName>
                                        </p:attrNameLst>
                                      </p:cBhvr>
                                      <p:to>
                                        <p:strVal val="visible"/>
                                      </p:to>
                                    </p:set>
                                    <p:anim calcmode="lin" valueType="num">
                                      <p:cBhvr additive="base">
                                        <p:cTn id="11" dur="500" fill="hold"/>
                                        <p:tgtEl>
                                          <p:spTgt spid="110600"/>
                                        </p:tgtEl>
                                        <p:attrNameLst>
                                          <p:attrName>ppt_x</p:attrName>
                                        </p:attrNameLst>
                                      </p:cBhvr>
                                      <p:tavLst>
                                        <p:tav tm="0">
                                          <p:val>
                                            <p:strVal val="1+#ppt_w/2"/>
                                          </p:val>
                                        </p:tav>
                                        <p:tav tm="100000">
                                          <p:val>
                                            <p:strVal val="#ppt_x"/>
                                          </p:val>
                                        </p:tav>
                                      </p:tavLst>
                                    </p:anim>
                                    <p:anim calcmode="lin" valueType="num">
                                      <p:cBhvr additive="base">
                                        <p:cTn id="12"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601">
                                            <p:txEl>
                                              <p:pRg st="0" end="0"/>
                                            </p:txEl>
                                          </p:spTgt>
                                        </p:tgtEl>
                                        <p:attrNameLst>
                                          <p:attrName>style.visibility</p:attrName>
                                        </p:attrNameLst>
                                      </p:cBhvr>
                                      <p:to>
                                        <p:strVal val="visible"/>
                                      </p:to>
                                    </p:set>
                                    <p:animEffect transition="in" filter="fade">
                                      <p:cBhvr>
                                        <p:cTn id="17" dur="500"/>
                                        <p:tgtEl>
                                          <p:spTgt spid="11060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xit" presetSubtype="0" fill="hold" grpId="1" nodeType="clickEffect">
                                  <p:stCondLst>
                                    <p:cond delay="0"/>
                                  </p:stCondLst>
                                  <p:childTnLst>
                                    <p:anim calcmode="lin" valueType="num">
                                      <p:cBhvr>
                                        <p:cTn id="21" dur="1000"/>
                                        <p:tgtEl>
                                          <p:spTgt spid="110601">
                                            <p:txEl>
                                              <p:pRg st="0" end="0"/>
                                            </p:txEl>
                                          </p:spTgt>
                                        </p:tgtEl>
                                        <p:attrNameLst>
                                          <p:attrName>ppt_w</p:attrName>
                                        </p:attrNameLst>
                                      </p:cBhvr>
                                      <p:tavLst>
                                        <p:tav tm="0">
                                          <p:val>
                                            <p:strVal val="ppt_w"/>
                                          </p:val>
                                        </p:tav>
                                        <p:tav tm="100000">
                                          <p:val>
                                            <p:fltVal val="0"/>
                                          </p:val>
                                        </p:tav>
                                      </p:tavLst>
                                    </p:anim>
                                    <p:anim calcmode="lin" valueType="num">
                                      <p:cBhvr>
                                        <p:cTn id="22" dur="1000"/>
                                        <p:tgtEl>
                                          <p:spTgt spid="110601">
                                            <p:txEl>
                                              <p:pRg st="0" end="0"/>
                                            </p:txEl>
                                          </p:spTgt>
                                        </p:tgtEl>
                                        <p:attrNameLst>
                                          <p:attrName>ppt_h</p:attrName>
                                        </p:attrNameLst>
                                      </p:cBhvr>
                                      <p:tavLst>
                                        <p:tav tm="0">
                                          <p:val>
                                            <p:strVal val="ppt_h"/>
                                          </p:val>
                                        </p:tav>
                                        <p:tav tm="100000">
                                          <p:val>
                                            <p:fltVal val="0"/>
                                          </p:val>
                                        </p:tav>
                                      </p:tavLst>
                                    </p:anim>
                                    <p:anim calcmode="lin" valueType="num">
                                      <p:cBhvr>
                                        <p:cTn id="23" dur="1000"/>
                                        <p:tgtEl>
                                          <p:spTgt spid="110601">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4" dur="1000"/>
                                        <p:tgtEl>
                                          <p:spTgt spid="110601">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5" dur="1" fill="hold">
                                          <p:stCondLst>
                                            <p:cond delay="999"/>
                                          </p:stCondLst>
                                        </p:cTn>
                                        <p:tgtEl>
                                          <p:spTgt spid="11060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nimBg="1"/>
      <p:bldP spid="110600" grpId="0" animBg="1"/>
      <p:bldP spid="110601" grpId="0" build="p"/>
      <p:bldP spid="110601"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Programming Languages</a:t>
            </a:r>
          </a:p>
        </p:txBody>
      </p:sp>
      <p:sp>
        <p:nvSpPr>
          <p:cNvPr id="111619"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1620"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1621" name="Group 5"/>
          <p:cNvGrpSpPr>
            <a:grpSpLocks/>
          </p:cNvGrpSpPr>
          <p:nvPr/>
        </p:nvGrpSpPr>
        <p:grpSpPr bwMode="auto">
          <a:xfrm>
            <a:off x="990600" y="3117850"/>
            <a:ext cx="5842000" cy="2019300"/>
            <a:chOff x="576" y="1709"/>
            <a:chExt cx="3814" cy="1330"/>
          </a:xfrm>
        </p:grpSpPr>
        <p:sp>
          <p:nvSpPr>
            <p:cNvPr id="111622"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1623"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1624" name="Group 8"/>
            <p:cNvGrpSpPr>
              <a:grpSpLocks/>
            </p:cNvGrpSpPr>
            <p:nvPr/>
          </p:nvGrpSpPr>
          <p:grpSpPr bwMode="auto">
            <a:xfrm>
              <a:off x="576" y="1709"/>
              <a:ext cx="3814" cy="582"/>
              <a:chOff x="288" y="1680"/>
              <a:chExt cx="3504" cy="672"/>
            </a:xfrm>
          </p:grpSpPr>
          <p:sp>
            <p:nvSpPr>
              <p:cNvPr id="111625"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1626"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1627" name="Rectangle 11"/>
          <p:cNvSpPr>
            <a:spLocks noChangeArrowheads="1"/>
          </p:cNvSpPr>
          <p:nvPr/>
        </p:nvSpPr>
        <p:spPr bwMode="auto">
          <a:xfrm>
            <a:off x="990600" y="25527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1628" name="Rectangle 12"/>
          <p:cNvSpPr>
            <a:spLocks noChangeArrowheads="1"/>
          </p:cNvSpPr>
          <p:nvPr/>
        </p:nvSpPr>
        <p:spPr bwMode="auto">
          <a:xfrm>
            <a:off x="1804988" y="25527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1629" name="Rectangle 13"/>
          <p:cNvSpPr>
            <a:spLocks noChangeArrowheads="1"/>
          </p:cNvSpPr>
          <p:nvPr/>
        </p:nvSpPr>
        <p:spPr bwMode="auto">
          <a:xfrm>
            <a:off x="2668588" y="25527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111630" name="Rectangle 14"/>
          <p:cNvSpPr>
            <a:spLocks noChangeArrowheads="1"/>
          </p:cNvSpPr>
          <p:nvPr/>
        </p:nvSpPr>
        <p:spPr bwMode="auto">
          <a:xfrm>
            <a:off x="3511550" y="25527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1631" name="Rectangle 15"/>
          <p:cNvSpPr>
            <a:spLocks noChangeArrowheads="1"/>
          </p:cNvSpPr>
          <p:nvPr/>
        </p:nvSpPr>
        <p:spPr bwMode="auto">
          <a:xfrm>
            <a:off x="4343400" y="25527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1632" name="Rectangle 16"/>
          <p:cNvSpPr>
            <a:spLocks noChangeArrowheads="1"/>
          </p:cNvSpPr>
          <p:nvPr/>
        </p:nvSpPr>
        <p:spPr bwMode="auto">
          <a:xfrm>
            <a:off x="5181600" y="25527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1633" name="Rectangle 17"/>
          <p:cNvSpPr>
            <a:spLocks noGrp="1" noChangeArrowheads="1"/>
          </p:cNvSpPr>
          <p:nvPr>
            <p:ph type="body" idx="1"/>
          </p:nvPr>
        </p:nvSpPr>
        <p:spPr>
          <a:xfrm>
            <a:off x="411163" y="1714500"/>
            <a:ext cx="7283450" cy="515938"/>
          </a:xfrm>
          <a:noFill/>
          <a:ln/>
        </p:spPr>
        <p:txBody>
          <a:bodyPr/>
          <a:lstStyle/>
          <a:p>
            <a:pPr marL="981075" lvl="1" indent="-414338"/>
            <a:r>
              <a:rPr lang="en-US"/>
              <a:t>Use your favorite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1627"/>
                                        </p:tgtEl>
                                        <p:attrNameLst>
                                          <p:attrName>style.visibility</p:attrName>
                                        </p:attrNameLst>
                                      </p:cBhvr>
                                      <p:to>
                                        <p:strVal val="visible"/>
                                      </p:to>
                                    </p:set>
                                    <p:anim calcmode="lin" valueType="num">
                                      <p:cBhvr additive="base">
                                        <p:cTn id="7" dur="500" fill="hold"/>
                                        <p:tgtEl>
                                          <p:spTgt spid="111627"/>
                                        </p:tgtEl>
                                        <p:attrNameLst>
                                          <p:attrName>ppt_x</p:attrName>
                                        </p:attrNameLst>
                                      </p:cBhvr>
                                      <p:tavLst>
                                        <p:tav tm="0">
                                          <p:val>
                                            <p:strVal val="0-#ppt_w/2"/>
                                          </p:val>
                                        </p:tav>
                                        <p:tav tm="100000">
                                          <p:val>
                                            <p:strVal val="#ppt_x"/>
                                          </p:val>
                                        </p:tav>
                                      </p:tavLst>
                                    </p:anim>
                                    <p:anim calcmode="lin" valueType="num">
                                      <p:cBhvr additive="base">
                                        <p:cTn id="8" dur="500" fill="hold"/>
                                        <p:tgtEl>
                                          <p:spTgt spid="11162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111628"/>
                                        </p:tgtEl>
                                        <p:attrNameLst>
                                          <p:attrName>style.visibility</p:attrName>
                                        </p:attrNameLst>
                                      </p:cBhvr>
                                      <p:to>
                                        <p:strVal val="visible"/>
                                      </p:to>
                                    </p:set>
                                    <p:anim calcmode="lin" valueType="num">
                                      <p:cBhvr additive="base">
                                        <p:cTn id="11" dur="500" fill="hold"/>
                                        <p:tgtEl>
                                          <p:spTgt spid="111628"/>
                                        </p:tgtEl>
                                        <p:attrNameLst>
                                          <p:attrName>ppt_x</p:attrName>
                                        </p:attrNameLst>
                                      </p:cBhvr>
                                      <p:tavLst>
                                        <p:tav tm="0">
                                          <p:val>
                                            <p:strVal val="#ppt_x"/>
                                          </p:val>
                                        </p:tav>
                                        <p:tav tm="100000">
                                          <p:val>
                                            <p:strVal val="#ppt_x"/>
                                          </p:val>
                                        </p:tav>
                                      </p:tavLst>
                                    </p:anim>
                                    <p:anim calcmode="lin" valueType="num">
                                      <p:cBhvr additive="base">
                                        <p:cTn id="12" dur="500" fill="hold"/>
                                        <p:tgtEl>
                                          <p:spTgt spid="11162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111629"/>
                                        </p:tgtEl>
                                        <p:attrNameLst>
                                          <p:attrName>style.visibility</p:attrName>
                                        </p:attrNameLst>
                                      </p:cBhvr>
                                      <p:to>
                                        <p:strVal val="visible"/>
                                      </p:to>
                                    </p:set>
                                    <p:anim calcmode="lin" valueType="num">
                                      <p:cBhvr additive="base">
                                        <p:cTn id="15" dur="500" fill="hold"/>
                                        <p:tgtEl>
                                          <p:spTgt spid="111629"/>
                                        </p:tgtEl>
                                        <p:attrNameLst>
                                          <p:attrName>ppt_x</p:attrName>
                                        </p:attrNameLst>
                                      </p:cBhvr>
                                      <p:tavLst>
                                        <p:tav tm="0">
                                          <p:val>
                                            <p:strVal val="#ppt_x"/>
                                          </p:val>
                                        </p:tav>
                                        <p:tav tm="100000">
                                          <p:val>
                                            <p:strVal val="#ppt_x"/>
                                          </p:val>
                                        </p:tav>
                                      </p:tavLst>
                                    </p:anim>
                                    <p:anim calcmode="lin" valueType="num">
                                      <p:cBhvr additive="base">
                                        <p:cTn id="16" dur="500" fill="hold"/>
                                        <p:tgtEl>
                                          <p:spTgt spid="11162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111630"/>
                                        </p:tgtEl>
                                        <p:attrNameLst>
                                          <p:attrName>style.visibility</p:attrName>
                                        </p:attrNameLst>
                                      </p:cBhvr>
                                      <p:to>
                                        <p:strVal val="visible"/>
                                      </p:to>
                                    </p:set>
                                    <p:anim calcmode="lin" valueType="num">
                                      <p:cBhvr additive="base">
                                        <p:cTn id="19" dur="500" fill="hold"/>
                                        <p:tgtEl>
                                          <p:spTgt spid="111630"/>
                                        </p:tgtEl>
                                        <p:attrNameLst>
                                          <p:attrName>ppt_x</p:attrName>
                                        </p:attrNameLst>
                                      </p:cBhvr>
                                      <p:tavLst>
                                        <p:tav tm="0">
                                          <p:val>
                                            <p:strVal val="#ppt_x"/>
                                          </p:val>
                                        </p:tav>
                                        <p:tav tm="100000">
                                          <p:val>
                                            <p:strVal val="#ppt_x"/>
                                          </p:val>
                                        </p:tav>
                                      </p:tavLst>
                                    </p:anim>
                                    <p:anim calcmode="lin" valueType="num">
                                      <p:cBhvr additive="base">
                                        <p:cTn id="20" dur="500" fill="hold"/>
                                        <p:tgtEl>
                                          <p:spTgt spid="1116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111631"/>
                                        </p:tgtEl>
                                        <p:attrNameLst>
                                          <p:attrName>style.visibility</p:attrName>
                                        </p:attrNameLst>
                                      </p:cBhvr>
                                      <p:to>
                                        <p:strVal val="visible"/>
                                      </p:to>
                                    </p:set>
                                    <p:anim calcmode="lin" valueType="num">
                                      <p:cBhvr additive="base">
                                        <p:cTn id="23" dur="500" fill="hold"/>
                                        <p:tgtEl>
                                          <p:spTgt spid="111631"/>
                                        </p:tgtEl>
                                        <p:attrNameLst>
                                          <p:attrName>ppt_x</p:attrName>
                                        </p:attrNameLst>
                                      </p:cBhvr>
                                      <p:tavLst>
                                        <p:tav tm="0">
                                          <p:val>
                                            <p:strVal val="#ppt_x"/>
                                          </p:val>
                                        </p:tav>
                                        <p:tav tm="100000">
                                          <p:val>
                                            <p:strVal val="#ppt_x"/>
                                          </p:val>
                                        </p:tav>
                                      </p:tavLst>
                                    </p:anim>
                                    <p:anim calcmode="lin" valueType="num">
                                      <p:cBhvr additive="base">
                                        <p:cTn id="24" dur="500" fill="hold"/>
                                        <p:tgtEl>
                                          <p:spTgt spid="111631"/>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111632"/>
                                        </p:tgtEl>
                                        <p:attrNameLst>
                                          <p:attrName>style.visibility</p:attrName>
                                        </p:attrNameLst>
                                      </p:cBhvr>
                                      <p:to>
                                        <p:strVal val="visible"/>
                                      </p:to>
                                    </p:set>
                                    <p:anim calcmode="lin" valueType="num">
                                      <p:cBhvr additive="base">
                                        <p:cTn id="27" dur="500" fill="hold"/>
                                        <p:tgtEl>
                                          <p:spTgt spid="111632"/>
                                        </p:tgtEl>
                                        <p:attrNameLst>
                                          <p:attrName>ppt_x</p:attrName>
                                        </p:attrNameLst>
                                      </p:cBhvr>
                                      <p:tavLst>
                                        <p:tav tm="0">
                                          <p:val>
                                            <p:strVal val="1+#ppt_w/2"/>
                                          </p:val>
                                        </p:tav>
                                        <p:tav tm="100000">
                                          <p:val>
                                            <p:strVal val="#ppt_x"/>
                                          </p:val>
                                        </p:tav>
                                      </p:tavLst>
                                    </p:anim>
                                    <p:anim calcmode="lin" valueType="num">
                                      <p:cBhvr additive="base">
                                        <p:cTn id="28" dur="500" fill="hold"/>
                                        <p:tgtEl>
                                          <p:spTgt spid="11163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1633">
                                            <p:txEl>
                                              <p:pRg st="0" end="0"/>
                                            </p:txEl>
                                          </p:spTgt>
                                        </p:tgtEl>
                                        <p:attrNameLst>
                                          <p:attrName>style.visibility</p:attrName>
                                        </p:attrNameLst>
                                      </p:cBhvr>
                                      <p:to>
                                        <p:strVal val="visible"/>
                                      </p:to>
                                    </p:set>
                                    <p:animEffect transition="in" filter="fade">
                                      <p:cBhvr>
                                        <p:cTn id="33" dur="500"/>
                                        <p:tgtEl>
                                          <p:spTgt spid="11163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xit" presetSubtype="0" fill="hold" grpId="1" nodeType="clickEffect">
                                  <p:stCondLst>
                                    <p:cond delay="0"/>
                                  </p:stCondLst>
                                  <p:childTnLst>
                                    <p:anim calcmode="lin" valueType="num">
                                      <p:cBhvr>
                                        <p:cTn id="37" dur="1000"/>
                                        <p:tgtEl>
                                          <p:spTgt spid="111633">
                                            <p:txEl>
                                              <p:pRg st="0" end="0"/>
                                            </p:txEl>
                                          </p:spTgt>
                                        </p:tgtEl>
                                        <p:attrNameLst>
                                          <p:attrName>ppt_w</p:attrName>
                                        </p:attrNameLst>
                                      </p:cBhvr>
                                      <p:tavLst>
                                        <p:tav tm="0">
                                          <p:val>
                                            <p:strVal val="ppt_w"/>
                                          </p:val>
                                        </p:tav>
                                        <p:tav tm="100000">
                                          <p:val>
                                            <p:fltVal val="0"/>
                                          </p:val>
                                        </p:tav>
                                      </p:tavLst>
                                    </p:anim>
                                    <p:anim calcmode="lin" valueType="num">
                                      <p:cBhvr>
                                        <p:cTn id="38" dur="1000"/>
                                        <p:tgtEl>
                                          <p:spTgt spid="111633">
                                            <p:txEl>
                                              <p:pRg st="0" end="0"/>
                                            </p:txEl>
                                          </p:spTgt>
                                        </p:tgtEl>
                                        <p:attrNameLst>
                                          <p:attrName>ppt_h</p:attrName>
                                        </p:attrNameLst>
                                      </p:cBhvr>
                                      <p:tavLst>
                                        <p:tav tm="0">
                                          <p:val>
                                            <p:strVal val="ppt_h"/>
                                          </p:val>
                                        </p:tav>
                                        <p:tav tm="100000">
                                          <p:val>
                                            <p:fltVal val="0"/>
                                          </p:val>
                                        </p:tav>
                                      </p:tavLst>
                                    </p:anim>
                                    <p:anim calcmode="lin" valueType="num">
                                      <p:cBhvr>
                                        <p:cTn id="39" dur="1000"/>
                                        <p:tgtEl>
                                          <p:spTgt spid="111633">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0" dur="1000"/>
                                        <p:tgtEl>
                                          <p:spTgt spid="111633">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1" dur="1" fill="hold">
                                          <p:stCondLst>
                                            <p:cond delay="999"/>
                                          </p:stCondLst>
                                        </p:cTn>
                                        <p:tgtEl>
                                          <p:spTgt spid="11163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7" grpId="0" animBg="1"/>
      <p:bldP spid="111628" grpId="0" animBg="1"/>
      <p:bldP spid="111629" grpId="0" animBg="1"/>
      <p:bldP spid="111630" grpId="0" animBg="1"/>
      <p:bldP spid="111631" grpId="0" animBg="1"/>
      <p:bldP spid="111632" grpId="0" animBg="1"/>
      <p:bldP spid="111633" grpId="0" build="p"/>
      <p:bldP spid="11163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0D5C-7774-4BC2-9EE8-23EB3681690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B9476BC-ED96-45F1-A781-FFAF7F808887}"/>
              </a:ext>
            </a:extLst>
          </p:cNvPr>
          <p:cNvSpPr>
            <a:spLocks noGrp="1"/>
          </p:cNvSpPr>
          <p:nvPr>
            <p:ph idx="1"/>
          </p:nvPr>
        </p:nvSpPr>
        <p:spPr>
          <a:xfrm>
            <a:off x="381000" y="1414462"/>
            <a:ext cx="7772400" cy="5443537"/>
          </a:xfrm>
        </p:spPr>
        <p:txBody>
          <a:bodyPr/>
          <a:lstStyle/>
          <a:p>
            <a:pPr marL="0" indent="0">
              <a:buNone/>
            </a:pPr>
            <a:r>
              <a:rPr lang="en-CA" dirty="0">
                <a:hlinkClick r:id="rId2"/>
              </a:rPr>
              <a:t>https://www.linkedin.com/in/kevinca</a:t>
            </a:r>
            <a:endParaRPr lang="en-CA" dirty="0"/>
          </a:p>
          <a:p>
            <a:pPr marL="0" indent="0">
              <a:buNone/>
            </a:pPr>
            <a:r>
              <a:rPr lang="en-CA" dirty="0"/>
              <a:t>Welcome to connect </a:t>
            </a:r>
          </a:p>
          <a:p>
            <a:pPr marL="0" indent="0">
              <a:buNone/>
            </a:pPr>
            <a:endParaRPr lang="en-CA" dirty="0"/>
          </a:p>
          <a:p>
            <a:pPr marL="0" indent="0">
              <a:buNone/>
            </a:pPr>
            <a:r>
              <a:rPr lang="en-CA" dirty="0"/>
              <a:t>Success Stories</a:t>
            </a:r>
          </a:p>
          <a:p>
            <a:pPr marL="0" indent="0">
              <a:buNone/>
            </a:pPr>
            <a:r>
              <a:rPr lang="en-CA" dirty="0">
                <a:hlinkClick r:id="rId3"/>
              </a:rPr>
              <a:t>https://www.linkedin.com/in/luluwheelan/</a:t>
            </a:r>
            <a:endParaRPr lang="en-CA" dirty="0"/>
          </a:p>
          <a:p>
            <a:pPr marL="0" indent="0">
              <a:buNone/>
            </a:pPr>
            <a:r>
              <a:rPr lang="en-CA" dirty="0">
                <a:hlinkClick r:id="rId4"/>
              </a:rPr>
              <a:t>https://www.linkedin.com/in/hongjo-lim-a00562158/</a:t>
            </a:r>
            <a:endParaRPr lang="en-CA" dirty="0"/>
          </a:p>
          <a:p>
            <a:pPr marL="0" indent="0">
              <a:buNone/>
            </a:pPr>
            <a:r>
              <a:rPr lang="en-CA" dirty="0">
                <a:hlinkClick r:id="rId5"/>
              </a:rPr>
              <a:t>https://www.linkedin.com/in/lynette-xie/</a:t>
            </a:r>
            <a:endParaRPr lang="en-CA" dirty="0"/>
          </a:p>
          <a:p>
            <a:pPr marL="0" indent="0">
              <a:buNone/>
            </a:pPr>
            <a:endParaRPr lang="en-CA" dirty="0"/>
          </a:p>
        </p:txBody>
      </p:sp>
    </p:spTree>
    <p:extLst>
      <p:ext uri="{BB962C8B-B14F-4D97-AF65-F5344CB8AC3E}">
        <p14:creationId xmlns:p14="http://schemas.microsoft.com/office/powerpoint/2010/main" val="74028711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Visual Studio .NET</a:t>
            </a:r>
          </a:p>
        </p:txBody>
      </p:sp>
      <p:sp>
        <p:nvSpPr>
          <p:cNvPr id="113667"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3668"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3669" name="Group 5"/>
          <p:cNvGrpSpPr>
            <a:grpSpLocks/>
          </p:cNvGrpSpPr>
          <p:nvPr/>
        </p:nvGrpSpPr>
        <p:grpSpPr bwMode="auto">
          <a:xfrm>
            <a:off x="990600" y="3117850"/>
            <a:ext cx="5842000" cy="2019300"/>
            <a:chOff x="576" y="1709"/>
            <a:chExt cx="3814" cy="1330"/>
          </a:xfrm>
        </p:grpSpPr>
        <p:sp>
          <p:nvSpPr>
            <p:cNvPr id="113670"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3671"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3672" name="Group 8"/>
            <p:cNvGrpSpPr>
              <a:grpSpLocks/>
            </p:cNvGrpSpPr>
            <p:nvPr/>
          </p:nvGrpSpPr>
          <p:grpSpPr bwMode="auto">
            <a:xfrm>
              <a:off x="576" y="1709"/>
              <a:ext cx="3814" cy="582"/>
              <a:chOff x="288" y="1680"/>
              <a:chExt cx="3504" cy="672"/>
            </a:xfrm>
          </p:grpSpPr>
          <p:sp>
            <p:nvSpPr>
              <p:cNvPr id="113673"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3674"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3675" name="Rectangle 11"/>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Specification</a:t>
            </a:r>
          </a:p>
        </p:txBody>
      </p:sp>
      <p:sp>
        <p:nvSpPr>
          <p:cNvPr id="113676" name="Rectangle 12"/>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3677" name="Rectangle 13"/>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3678" name="Rectangle 14"/>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113679" name="Rectangle 15"/>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3680" name="Rectangle 16"/>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3681" name="Rectangle 17"/>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3682" name="Rectangle 18"/>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3682"/>
                                        </p:tgtEl>
                                        <p:attrNameLst>
                                          <p:attrName>style.visibility</p:attrName>
                                        </p:attrNameLst>
                                      </p:cBhvr>
                                      <p:to>
                                        <p:strVal val="visible"/>
                                      </p:to>
                                    </p:set>
                                    <p:anim calcmode="lin" valueType="num">
                                      <p:cBhvr additive="base">
                                        <p:cTn id="7" dur="500" fill="hold"/>
                                        <p:tgtEl>
                                          <p:spTgt spid="113682"/>
                                        </p:tgtEl>
                                        <p:attrNameLst>
                                          <p:attrName>ppt_x</p:attrName>
                                        </p:attrNameLst>
                                      </p:cBhvr>
                                      <p:tavLst>
                                        <p:tav tm="0">
                                          <p:val>
                                            <p:strVal val="1+#ppt_w/2"/>
                                          </p:val>
                                        </p:tav>
                                        <p:tav tm="100000">
                                          <p:val>
                                            <p:strVal val="#ppt_x"/>
                                          </p:val>
                                        </p:tav>
                                      </p:tavLst>
                                    </p:anim>
                                    <p:anim calcmode="lin" valueType="num">
                                      <p:cBhvr additive="base">
                                        <p:cTn id="8" dur="500" fill="hold"/>
                                        <p:tgtEl>
                                          <p:spTgt spid="1136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86" name="Rectangle 50"/>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6787" name="Rectangle 51"/>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6788" name="Group 52"/>
          <p:cNvGrpSpPr>
            <a:grpSpLocks/>
          </p:cNvGrpSpPr>
          <p:nvPr/>
        </p:nvGrpSpPr>
        <p:grpSpPr bwMode="auto">
          <a:xfrm>
            <a:off x="990600" y="3117850"/>
            <a:ext cx="5842000" cy="2019300"/>
            <a:chOff x="576" y="1709"/>
            <a:chExt cx="3814" cy="1330"/>
          </a:xfrm>
        </p:grpSpPr>
        <p:sp>
          <p:nvSpPr>
            <p:cNvPr id="116789" name="Rectangle 53"/>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6790" name="Rectangle 54"/>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6791" name="Group 55"/>
            <p:cNvGrpSpPr>
              <a:grpSpLocks/>
            </p:cNvGrpSpPr>
            <p:nvPr/>
          </p:nvGrpSpPr>
          <p:grpSpPr bwMode="auto">
            <a:xfrm>
              <a:off x="576" y="1709"/>
              <a:ext cx="3814" cy="582"/>
              <a:chOff x="288" y="1680"/>
              <a:chExt cx="3504" cy="672"/>
            </a:xfrm>
          </p:grpSpPr>
          <p:sp>
            <p:nvSpPr>
              <p:cNvPr id="116792" name="Rectangle 56"/>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Services Web Forms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6793" name="Rectangle 57"/>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6794" name="Rectangle 58"/>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Common Language Specification</a:t>
            </a:r>
          </a:p>
        </p:txBody>
      </p:sp>
      <p:sp>
        <p:nvSpPr>
          <p:cNvPr id="116795" name="Rectangle 59"/>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6796" name="Rectangle 60"/>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6797" name="Rectangle 61"/>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116798" name="Rectangle 62"/>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6799" name="Rectangle 63"/>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6800" name="Rectangle 64"/>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6801" name="Rectangle 65"/>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grpSp>
        <p:nvGrpSpPr>
          <p:cNvPr id="116753" name="Group 17"/>
          <p:cNvGrpSpPr>
            <a:grpSpLocks/>
          </p:cNvGrpSpPr>
          <p:nvPr/>
        </p:nvGrpSpPr>
        <p:grpSpPr bwMode="auto">
          <a:xfrm>
            <a:off x="4816475" y="2300288"/>
            <a:ext cx="4206875" cy="942975"/>
            <a:chOff x="3361" y="1314"/>
            <a:chExt cx="2218" cy="720"/>
          </a:xfrm>
        </p:grpSpPr>
        <p:pic>
          <p:nvPicPr>
            <p:cNvPr id="116754" name="Picture 18" descr="callout2"/>
            <p:cNvPicPr>
              <a:picLocks noChangeAspect="1" noChangeArrowheads="1"/>
            </p:cNvPicPr>
            <p:nvPr/>
          </p:nvPicPr>
          <p:blipFill>
            <a:blip r:embed="rId3" cstate="print"/>
            <a:srcRect l="58333" t="31111" r="4427" b="52222"/>
            <a:stretch>
              <a:fillRect/>
            </a:stretch>
          </p:blipFill>
          <p:spPr bwMode="auto">
            <a:xfrm>
              <a:off x="3361" y="1314"/>
              <a:ext cx="2218" cy="720"/>
            </a:xfrm>
            <a:prstGeom prst="rect">
              <a:avLst/>
            </a:prstGeom>
            <a:noFill/>
          </p:spPr>
        </p:pic>
        <p:sp>
          <p:nvSpPr>
            <p:cNvPr id="116755" name="Rectangle 19"/>
            <p:cNvSpPr>
              <a:spLocks noChangeArrowheads="1"/>
            </p:cNvSpPr>
            <p:nvPr/>
          </p:nvSpPr>
          <p:spPr bwMode="auto">
            <a:xfrm>
              <a:off x="3971" y="1459"/>
              <a:ext cx="1506" cy="505"/>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a:effectLst>
                    <a:outerShdw blurRad="38100" dist="38100" dir="2700000" algn="tl">
                      <a:srgbClr val="000000"/>
                    </a:outerShdw>
                  </a:effectLst>
                  <a:latin typeface="Arial" charset="0"/>
                </a:rPr>
                <a:t>Open Language</a:t>
              </a:r>
            </a:p>
            <a:p>
              <a:pPr algn="ctr">
                <a:lnSpc>
                  <a:spcPct val="85000"/>
                </a:lnSpc>
              </a:pPr>
              <a:r>
                <a:rPr lang="en-US" sz="2200" b="1">
                  <a:effectLst>
                    <a:outerShdw blurRad="38100" dist="38100" dir="2700000" algn="tl">
                      <a:srgbClr val="000000"/>
                    </a:outerShdw>
                  </a:effectLst>
                  <a:latin typeface="Arial" charset="0"/>
                </a:rPr>
                <a:t>Specification</a:t>
              </a:r>
            </a:p>
          </p:txBody>
        </p:sp>
      </p:grpSp>
      <p:grpSp>
        <p:nvGrpSpPr>
          <p:cNvPr id="116757" name="Group 21"/>
          <p:cNvGrpSpPr>
            <a:grpSpLocks/>
          </p:cNvGrpSpPr>
          <p:nvPr/>
        </p:nvGrpSpPr>
        <p:grpSpPr bwMode="auto">
          <a:xfrm>
            <a:off x="2347913" y="1414463"/>
            <a:ext cx="6680200" cy="990600"/>
            <a:chOff x="2134" y="1006"/>
            <a:chExt cx="3386" cy="702"/>
          </a:xfrm>
        </p:grpSpPr>
        <p:pic>
          <p:nvPicPr>
            <p:cNvPr id="116758" name="Picture 22" descr="callout"/>
            <p:cNvPicPr>
              <a:picLocks noChangeAspect="1" noChangeArrowheads="1"/>
            </p:cNvPicPr>
            <p:nvPr/>
          </p:nvPicPr>
          <p:blipFill>
            <a:blip r:embed="rId4" cstate="print"/>
            <a:srcRect l="36667" t="23334" r="4549" b="60416"/>
            <a:stretch>
              <a:fillRect/>
            </a:stretch>
          </p:blipFill>
          <p:spPr bwMode="auto">
            <a:xfrm>
              <a:off x="2134" y="1006"/>
              <a:ext cx="3386" cy="702"/>
            </a:xfrm>
            <a:prstGeom prst="rect">
              <a:avLst/>
            </a:prstGeom>
            <a:noFill/>
          </p:spPr>
        </p:pic>
        <p:sp>
          <p:nvSpPr>
            <p:cNvPr id="116759" name="Rectangle 23"/>
            <p:cNvSpPr>
              <a:spLocks noChangeArrowheads="1"/>
            </p:cNvSpPr>
            <p:nvPr/>
          </p:nvSpPr>
          <p:spPr bwMode="auto">
            <a:xfrm>
              <a:off x="3969" y="1123"/>
              <a:ext cx="1474" cy="468"/>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dirty="0">
                  <a:effectLst>
                    <a:outerShdw blurRad="38100" dist="38100" dir="2700000" algn="tl">
                      <a:srgbClr val="000000"/>
                    </a:outerShdw>
                  </a:effectLst>
                  <a:latin typeface="Arial" charset="0"/>
                </a:rPr>
                <a:t>C# Language – Submitted to ECMA</a:t>
              </a:r>
            </a:p>
          </p:txBody>
        </p:sp>
      </p:grpSp>
      <p:grpSp>
        <p:nvGrpSpPr>
          <p:cNvPr id="116761" name="Group 25"/>
          <p:cNvGrpSpPr>
            <a:grpSpLocks/>
          </p:cNvGrpSpPr>
          <p:nvPr/>
        </p:nvGrpSpPr>
        <p:grpSpPr bwMode="auto">
          <a:xfrm>
            <a:off x="4846638" y="4419600"/>
            <a:ext cx="4160837" cy="1001713"/>
            <a:chOff x="3374" y="2880"/>
            <a:chExt cx="2152" cy="720"/>
          </a:xfrm>
        </p:grpSpPr>
        <p:pic>
          <p:nvPicPr>
            <p:cNvPr id="116762" name="Picture 26" descr="callout2"/>
            <p:cNvPicPr>
              <a:picLocks noChangeAspect="1" noChangeArrowheads="1"/>
            </p:cNvPicPr>
            <p:nvPr/>
          </p:nvPicPr>
          <p:blipFill>
            <a:blip r:embed="rId3" cstate="print"/>
            <a:srcRect l="58333" t="31111" r="4427" b="52222"/>
            <a:stretch>
              <a:fillRect/>
            </a:stretch>
          </p:blipFill>
          <p:spPr bwMode="auto">
            <a:xfrm>
              <a:off x="3374" y="2880"/>
              <a:ext cx="2152" cy="720"/>
            </a:xfrm>
            <a:prstGeom prst="rect">
              <a:avLst/>
            </a:prstGeom>
            <a:noFill/>
          </p:spPr>
        </p:pic>
        <p:sp>
          <p:nvSpPr>
            <p:cNvPr id="116763" name="Rectangle 27"/>
            <p:cNvSpPr>
              <a:spLocks noChangeArrowheads="1"/>
            </p:cNvSpPr>
            <p:nvPr/>
          </p:nvSpPr>
          <p:spPr bwMode="auto">
            <a:xfrm>
              <a:off x="4267" y="3031"/>
              <a:ext cx="917" cy="474"/>
            </a:xfrm>
            <a:prstGeom prst="rect">
              <a:avLst/>
            </a:prstGeom>
            <a:noFill/>
            <a:ln w="28575" algn="ctr">
              <a:noFill/>
              <a:miter lim="800000"/>
              <a:headEnd type="none" w="sm" len="sm"/>
              <a:tailEnd type="none" w="sm" len="sm"/>
            </a:ln>
            <a:effectLst/>
          </p:spPr>
          <p:txBody>
            <a:bodyPr wrap="none">
              <a:spAutoFit/>
            </a:bodyPr>
            <a:lstStyle/>
            <a:p>
              <a:pPr algn="ctr">
                <a:lnSpc>
                  <a:spcPct val="85000"/>
                </a:lnSpc>
              </a:pPr>
              <a:r>
                <a:rPr lang="en-US" sz="2200" b="1">
                  <a:effectLst>
                    <a:outerShdw blurRad="38100" dist="38100" dir="2700000" algn="tl">
                      <a:srgbClr val="000000"/>
                    </a:outerShdw>
                  </a:effectLst>
                  <a:latin typeface="Arial" charset="0"/>
                </a:rPr>
                <a:t>XML-based</a:t>
              </a:r>
            </a:p>
            <a:p>
              <a:pPr algn="ctr">
                <a:lnSpc>
                  <a:spcPct val="85000"/>
                </a:lnSpc>
              </a:pPr>
              <a:r>
                <a:rPr lang="en-US" sz="2200" b="1">
                  <a:effectLst>
                    <a:outerShdw blurRad="38100" dist="38100" dir="2700000" algn="tl">
                      <a:srgbClr val="000000"/>
                    </a:outerShdw>
                  </a:effectLst>
                  <a:latin typeface="Arial" charset="0"/>
                </a:rPr>
                <a:t>data access</a:t>
              </a:r>
            </a:p>
          </p:txBody>
        </p:sp>
      </p:grpSp>
      <p:grpSp>
        <p:nvGrpSpPr>
          <p:cNvPr id="116802" name="Group 66"/>
          <p:cNvGrpSpPr>
            <a:grpSpLocks/>
          </p:cNvGrpSpPr>
          <p:nvPr/>
        </p:nvGrpSpPr>
        <p:grpSpPr bwMode="auto">
          <a:xfrm>
            <a:off x="1812925" y="3168650"/>
            <a:ext cx="7178675" cy="981075"/>
            <a:chOff x="1142" y="1996"/>
            <a:chExt cx="4522" cy="618"/>
          </a:xfrm>
        </p:grpSpPr>
        <p:pic>
          <p:nvPicPr>
            <p:cNvPr id="116765" name="Picture 29" descr="callout3"/>
            <p:cNvPicPr>
              <a:picLocks noChangeAspect="1" noChangeArrowheads="1"/>
            </p:cNvPicPr>
            <p:nvPr/>
          </p:nvPicPr>
          <p:blipFill>
            <a:blip r:embed="rId5" cstate="print"/>
            <a:srcRect l="31667" t="38889" r="4671" b="45116"/>
            <a:stretch>
              <a:fillRect/>
            </a:stretch>
          </p:blipFill>
          <p:spPr bwMode="auto">
            <a:xfrm>
              <a:off x="1142" y="1996"/>
              <a:ext cx="4522" cy="618"/>
            </a:xfrm>
            <a:prstGeom prst="rect">
              <a:avLst/>
            </a:prstGeom>
            <a:noFill/>
          </p:spPr>
        </p:pic>
        <p:sp>
          <p:nvSpPr>
            <p:cNvPr id="116766" name="Rectangle 30"/>
            <p:cNvSpPr>
              <a:spLocks noChangeArrowheads="1"/>
            </p:cNvSpPr>
            <p:nvPr/>
          </p:nvSpPr>
          <p:spPr bwMode="auto">
            <a:xfrm>
              <a:off x="3890" y="2117"/>
              <a:ext cx="1676" cy="416"/>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a:effectLst>
                    <a:outerShdw blurRad="38100" dist="38100" dir="2700000" algn="tl">
                      <a:srgbClr val="000000"/>
                    </a:outerShdw>
                  </a:effectLst>
                  <a:latin typeface="Arial" charset="0"/>
                </a:rPr>
                <a:t>Web services –</a:t>
              </a:r>
            </a:p>
            <a:p>
              <a:pPr algn="ctr">
                <a:lnSpc>
                  <a:spcPct val="85000"/>
                </a:lnSpc>
              </a:pPr>
              <a:r>
                <a:rPr lang="en-US" sz="2200" b="1">
                  <a:effectLst>
                    <a:outerShdw blurRad="38100" dist="38100" dir="2700000" algn="tl">
                      <a:srgbClr val="000000"/>
                    </a:outerShdw>
                  </a:effectLst>
                  <a:latin typeface="Arial" charset="0"/>
                </a:rPr>
                <a:t>XML, SOAP-based</a:t>
              </a:r>
            </a:p>
          </p:txBody>
        </p:sp>
      </p:grpSp>
      <p:sp>
        <p:nvSpPr>
          <p:cNvPr id="116807" name="Rectangle 71"/>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Standards Compliance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6761"/>
                                        </p:tgtEl>
                                        <p:attrNameLst>
                                          <p:attrName>style.visibility</p:attrName>
                                        </p:attrNameLst>
                                      </p:cBhvr>
                                      <p:to>
                                        <p:strVal val="visible"/>
                                      </p:to>
                                    </p:set>
                                    <p:animEffect transition="in" filter="wipe(right)">
                                      <p:cBhvr>
                                        <p:cTn id="7" dur="500"/>
                                        <p:tgtEl>
                                          <p:spTgt spid="1167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6761"/>
                                        </p:tgtEl>
                                      </p:cBhvr>
                                    </p:animEffect>
                                    <p:set>
                                      <p:cBhvr>
                                        <p:cTn id="12" dur="1" fill="hold">
                                          <p:stCondLst>
                                            <p:cond delay="499"/>
                                          </p:stCondLst>
                                        </p:cTn>
                                        <p:tgtEl>
                                          <p:spTgt spid="116761"/>
                                        </p:tgtEl>
                                        <p:attrNameLst>
                                          <p:attrName>style.visibility</p:attrName>
                                        </p:attrNameLst>
                                      </p:cBhvr>
                                      <p:to>
                                        <p:strVal val="hidden"/>
                                      </p:to>
                                    </p:set>
                                  </p:childTnLst>
                                </p:cTn>
                              </p:par>
                              <p:par>
                                <p:cTn id="13" presetID="22" presetClass="entr" presetSubtype="2" fill="hold" nodeType="withEffect">
                                  <p:stCondLst>
                                    <p:cond delay="0"/>
                                  </p:stCondLst>
                                  <p:childTnLst>
                                    <p:set>
                                      <p:cBhvr>
                                        <p:cTn id="14" dur="1" fill="hold">
                                          <p:stCondLst>
                                            <p:cond delay="0"/>
                                          </p:stCondLst>
                                        </p:cTn>
                                        <p:tgtEl>
                                          <p:spTgt spid="116802"/>
                                        </p:tgtEl>
                                        <p:attrNameLst>
                                          <p:attrName>style.visibility</p:attrName>
                                        </p:attrNameLst>
                                      </p:cBhvr>
                                      <p:to>
                                        <p:strVal val="visible"/>
                                      </p:to>
                                    </p:set>
                                    <p:animEffect transition="in" filter="wipe(right)">
                                      <p:cBhvr>
                                        <p:cTn id="15" dur="500"/>
                                        <p:tgtEl>
                                          <p:spTgt spid="1168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6802"/>
                                        </p:tgtEl>
                                      </p:cBhvr>
                                    </p:animEffect>
                                    <p:set>
                                      <p:cBhvr>
                                        <p:cTn id="20" dur="1" fill="hold">
                                          <p:stCondLst>
                                            <p:cond delay="499"/>
                                          </p:stCondLst>
                                        </p:cTn>
                                        <p:tgtEl>
                                          <p:spTgt spid="116802"/>
                                        </p:tgtEl>
                                        <p:attrNameLst>
                                          <p:attrName>style.visibility</p:attrName>
                                        </p:attrNameLst>
                                      </p:cBhvr>
                                      <p:to>
                                        <p:strVal val="hidden"/>
                                      </p:to>
                                    </p:set>
                                  </p:childTnLst>
                                </p:cTn>
                              </p:par>
                              <p:par>
                                <p:cTn id="21" presetID="22" presetClass="entr" presetSubtype="2" fill="hold" nodeType="withEffect">
                                  <p:stCondLst>
                                    <p:cond delay="0"/>
                                  </p:stCondLst>
                                  <p:childTnLst>
                                    <p:set>
                                      <p:cBhvr>
                                        <p:cTn id="22" dur="1" fill="hold">
                                          <p:stCondLst>
                                            <p:cond delay="0"/>
                                          </p:stCondLst>
                                        </p:cTn>
                                        <p:tgtEl>
                                          <p:spTgt spid="116753"/>
                                        </p:tgtEl>
                                        <p:attrNameLst>
                                          <p:attrName>style.visibility</p:attrName>
                                        </p:attrNameLst>
                                      </p:cBhvr>
                                      <p:to>
                                        <p:strVal val="visible"/>
                                      </p:to>
                                    </p:set>
                                    <p:animEffect transition="in" filter="wipe(right)">
                                      <p:cBhvr>
                                        <p:cTn id="23" dur="500"/>
                                        <p:tgtEl>
                                          <p:spTgt spid="11675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6757"/>
                                        </p:tgtEl>
                                        <p:attrNameLst>
                                          <p:attrName>style.visibility</p:attrName>
                                        </p:attrNameLst>
                                      </p:cBhvr>
                                      <p:to>
                                        <p:strVal val="visible"/>
                                      </p:to>
                                    </p:set>
                                    <p:animEffect transition="in" filter="wipe(right)">
                                      <p:cBhvr>
                                        <p:cTn id="28" dur="500"/>
                                        <p:tgtEl>
                                          <p:spTgt spid="116757"/>
                                        </p:tgtEl>
                                      </p:cBhvr>
                                    </p:animEffect>
                                  </p:childTnLst>
                                </p:cTn>
                              </p:par>
                              <p:par>
                                <p:cTn id="29" presetID="10" presetClass="exit" presetSubtype="0" fill="hold" nodeType="withEffect">
                                  <p:stCondLst>
                                    <p:cond delay="0"/>
                                  </p:stCondLst>
                                  <p:childTnLst>
                                    <p:animEffect transition="out" filter="fade">
                                      <p:cBhvr>
                                        <p:cTn id="30" dur="500"/>
                                        <p:tgtEl>
                                          <p:spTgt spid="116753"/>
                                        </p:tgtEl>
                                      </p:cBhvr>
                                    </p:animEffect>
                                    <p:set>
                                      <p:cBhvr>
                                        <p:cTn id="31" dur="1" fill="hold">
                                          <p:stCondLst>
                                            <p:cond delay="499"/>
                                          </p:stCondLst>
                                        </p:cTn>
                                        <p:tgtEl>
                                          <p:spTgt spid="1167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1300" y="228600"/>
            <a:ext cx="8763000" cy="796925"/>
          </a:xfrm>
          <a:effectLst>
            <a:outerShdw dist="35921" dir="2700000" algn="ctr" rotWithShape="0">
              <a:schemeClr val="bg2"/>
            </a:outerShdw>
          </a:effectLst>
        </p:spPr>
        <p:txBody>
          <a:bodyPr/>
          <a:lstStyle/>
          <a:p>
            <a:r>
              <a:rPr lang="en-US"/>
              <a:t>Common Language Runtime</a:t>
            </a:r>
          </a:p>
        </p:txBody>
      </p:sp>
      <p:sp>
        <p:nvSpPr>
          <p:cNvPr id="118787" name="Rectangle 3"/>
          <p:cNvSpPr>
            <a:spLocks noGrp="1" noChangeArrowheads="1"/>
          </p:cNvSpPr>
          <p:nvPr>
            <p:ph type="body" idx="1"/>
          </p:nvPr>
        </p:nvSpPr>
        <p:spPr>
          <a:xfrm>
            <a:off x="381000" y="1116013"/>
            <a:ext cx="8426450" cy="5283200"/>
          </a:xfrm>
          <a:effectLst>
            <a:outerShdw dist="35921" dir="2700000" algn="ctr" rotWithShape="0">
              <a:schemeClr val="bg2"/>
            </a:outerShdw>
          </a:effectLst>
        </p:spPr>
        <p:txBody>
          <a:bodyPr/>
          <a:lstStyle/>
          <a:p>
            <a:pPr marL="441325" indent="-441325">
              <a:lnSpc>
                <a:spcPct val="80000"/>
              </a:lnSpc>
            </a:pPr>
            <a:r>
              <a:rPr lang="en-US" dirty="0"/>
              <a:t>Manages running code – like a virtual machine</a:t>
            </a:r>
          </a:p>
          <a:p>
            <a:pPr marL="996950" lvl="1" indent="-375920">
              <a:lnSpc>
                <a:spcPct val="80000"/>
              </a:lnSpc>
            </a:pPr>
            <a:r>
              <a:rPr lang="en-US" dirty="0"/>
              <a:t>Threading</a:t>
            </a:r>
            <a:endParaRPr lang="en-US" dirty="0">
              <a:cs typeface="Arial"/>
            </a:endParaRPr>
          </a:p>
          <a:p>
            <a:pPr marL="996950" lvl="1" indent="-375920">
              <a:lnSpc>
                <a:spcPct val="80000"/>
              </a:lnSpc>
            </a:pPr>
            <a:r>
              <a:rPr lang="en-US" dirty="0"/>
              <a:t>Memory management</a:t>
            </a:r>
            <a:endParaRPr lang="en-US" dirty="0">
              <a:cs typeface="Arial"/>
            </a:endParaRPr>
          </a:p>
          <a:p>
            <a:pPr marL="996950" lvl="1" indent="-375920">
              <a:lnSpc>
                <a:spcPct val="80000"/>
              </a:lnSpc>
            </a:pPr>
            <a:r>
              <a:rPr lang="en-US" i="1" dirty="0"/>
              <a:t>No interpreter</a:t>
            </a:r>
            <a:r>
              <a:rPr lang="en-US" dirty="0"/>
              <a:t>: </a:t>
            </a:r>
            <a:r>
              <a:rPr lang="en-US" dirty="0">
                <a:solidFill>
                  <a:srgbClr val="FFFF00"/>
                </a:solidFill>
              </a:rPr>
              <a:t>JIT</a:t>
            </a:r>
            <a:r>
              <a:rPr lang="en-US" dirty="0"/>
              <a:t>-compiler produces native code – during the program installation or at run time (</a:t>
            </a:r>
            <a:r>
              <a:rPr lang="en-US" b="0" dirty="0">
                <a:ea typeface="+mn-lt"/>
                <a:cs typeface="+mn-lt"/>
                <a:hlinkClick r:id="rId3"/>
              </a:rPr>
              <a:t>https://en.wikipedia.org/wiki/Dynamic_Language_Runtime</a:t>
            </a:r>
            <a:r>
              <a:rPr lang="en-US" dirty="0"/>
              <a:t>)</a:t>
            </a:r>
            <a:endParaRPr lang="en-US" dirty="0">
              <a:cs typeface="Arial"/>
            </a:endParaRPr>
          </a:p>
          <a:p>
            <a:pPr marL="441325" indent="-441325">
              <a:lnSpc>
                <a:spcPct val="80000"/>
              </a:lnSpc>
            </a:pPr>
            <a:r>
              <a:rPr lang="en-US" i="1" dirty="0"/>
              <a:t>Fine-grained evidence-based security</a:t>
            </a:r>
          </a:p>
          <a:p>
            <a:pPr marL="996950" lvl="1" indent="-375920">
              <a:lnSpc>
                <a:spcPct val="80000"/>
              </a:lnSpc>
            </a:pPr>
            <a:r>
              <a:rPr lang="en-US" i="1" dirty="0"/>
              <a:t>Code access security</a:t>
            </a:r>
            <a:endParaRPr lang="en-US" i="1" dirty="0">
              <a:cs typeface="Arial"/>
            </a:endParaRPr>
          </a:p>
          <a:p>
            <a:pPr marL="1533525" lvl="2" indent="-356870">
              <a:lnSpc>
                <a:spcPct val="80000"/>
              </a:lnSpc>
            </a:pPr>
            <a:r>
              <a:rPr lang="en-US" sz="2400" i="1" dirty="0"/>
              <a:t>Code can be verified to guarantee </a:t>
            </a:r>
            <a:r>
              <a:rPr lang="en-US" sz="2400" i="1" dirty="0">
                <a:solidFill>
                  <a:srgbClr val="FFFF00"/>
                </a:solidFill>
              </a:rPr>
              <a:t>type safety</a:t>
            </a:r>
            <a:endParaRPr lang="en-US" sz="2400" i="1" dirty="0">
              <a:solidFill>
                <a:srgbClr val="FFFF00"/>
              </a:solidFill>
              <a:cs typeface="Arial"/>
            </a:endParaRPr>
          </a:p>
          <a:p>
            <a:pPr marL="1533525" lvl="2" indent="-356870">
              <a:lnSpc>
                <a:spcPct val="80000"/>
              </a:lnSpc>
            </a:pPr>
            <a:r>
              <a:rPr lang="en-US" sz="2400" i="1" dirty="0"/>
              <a:t>No unsafe casts, no un-initialized variables and  </a:t>
            </a:r>
            <a:r>
              <a:rPr lang="en-US" sz="2400" i="1" dirty="0">
                <a:solidFill>
                  <a:schemeClr val="tx2"/>
                </a:solidFill>
              </a:rPr>
              <a:t>no out-of-bounds array indexing</a:t>
            </a:r>
            <a:endParaRPr lang="en-US" sz="2400" i="1" dirty="0">
              <a:solidFill>
                <a:schemeClr val="tx2"/>
              </a:solidFill>
              <a:cs typeface="Arial"/>
            </a:endParaRPr>
          </a:p>
          <a:p>
            <a:pPr marL="996950" lvl="1" indent="-375920">
              <a:lnSpc>
                <a:spcPct val="80000"/>
              </a:lnSpc>
            </a:pPr>
            <a:r>
              <a:rPr lang="en-US" i="1" dirty="0">
                <a:hlinkClick r:id="rId4"/>
              </a:rPr>
              <a:t>Role-based security</a:t>
            </a:r>
            <a:endParaRPr lang="en-US" i="1" dirty="0">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fade">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fade">
                                      <p:cBhvr>
                                        <p:cTn id="17" dur="500"/>
                                        <p:tgtEl>
                                          <p:spTgt spid="118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fade">
                                      <p:cBhvr>
                                        <p:cTn id="22" dur="500"/>
                                        <p:tgtEl>
                                          <p:spTgt spid="118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fade">
                                      <p:cBhvr>
                                        <p:cTn id="27" dur="500"/>
                                        <p:tgtEl>
                                          <p:spTgt spid="1187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787">
                                            <p:txEl>
                                              <p:pRg st="5" end="5"/>
                                            </p:txEl>
                                          </p:spTgt>
                                        </p:tgtEl>
                                        <p:attrNameLst>
                                          <p:attrName>style.visibility</p:attrName>
                                        </p:attrNameLst>
                                      </p:cBhvr>
                                      <p:to>
                                        <p:strVal val="visible"/>
                                      </p:to>
                                    </p:set>
                                    <p:animEffect transition="in" filter="fade">
                                      <p:cBhvr>
                                        <p:cTn id="32" dur="500"/>
                                        <p:tgtEl>
                                          <p:spTgt spid="11878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animEffect transition="in" filter="fade">
                                      <p:cBhvr>
                                        <p:cTn id="35" dur="500"/>
                                        <p:tgtEl>
                                          <p:spTgt spid="118787">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18787">
                                            <p:txEl>
                                              <p:pRg st="7" end="7"/>
                                            </p:txEl>
                                          </p:spTgt>
                                        </p:tgtEl>
                                        <p:attrNameLst>
                                          <p:attrName>style.visibility</p:attrName>
                                        </p:attrNameLst>
                                      </p:cBhvr>
                                      <p:to>
                                        <p:strVal val="visible"/>
                                      </p:to>
                                    </p:set>
                                    <p:animEffect transition="in" filter="fade">
                                      <p:cBhvr>
                                        <p:cTn id="38" dur="500"/>
                                        <p:tgtEl>
                                          <p:spTgt spid="11878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8787">
                                            <p:txEl>
                                              <p:pRg st="8" end="8"/>
                                            </p:txEl>
                                          </p:spTgt>
                                        </p:tgtEl>
                                        <p:attrNameLst>
                                          <p:attrName>style.visibility</p:attrName>
                                        </p:attrNameLst>
                                      </p:cBhvr>
                                      <p:to>
                                        <p:strVal val="visible"/>
                                      </p:to>
                                    </p:set>
                                    <p:animEffect transition="in" filter="fade">
                                      <p:cBhvr>
                                        <p:cTn id="43" dur="500"/>
                                        <p:tgtEl>
                                          <p:spTgt spid="118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Managed Code</a:t>
            </a:r>
          </a:p>
        </p:txBody>
      </p:sp>
      <p:sp>
        <p:nvSpPr>
          <p:cNvPr id="126979" name="Rectangle 3"/>
          <p:cNvSpPr>
            <a:spLocks noGrp="1" noChangeArrowheads="1"/>
          </p:cNvSpPr>
          <p:nvPr>
            <p:ph type="body" idx="1"/>
          </p:nvPr>
        </p:nvSpPr>
        <p:spPr>
          <a:xfrm>
            <a:off x="381000" y="1414463"/>
            <a:ext cx="8418513" cy="5102225"/>
          </a:xfrm>
        </p:spPr>
        <p:txBody>
          <a:bodyPr/>
          <a:lstStyle/>
          <a:p>
            <a:pPr marL="441325" indent="-441325">
              <a:lnSpc>
                <a:spcPct val="80000"/>
              </a:lnSpc>
            </a:pPr>
            <a:r>
              <a:rPr lang="en-US" dirty="0"/>
              <a:t>Code that targets the CLR is referred to as managed code</a:t>
            </a:r>
          </a:p>
          <a:p>
            <a:pPr marL="441325" indent="-441325">
              <a:lnSpc>
                <a:spcPct val="80000"/>
              </a:lnSpc>
            </a:pPr>
            <a:r>
              <a:rPr lang="en-US" dirty="0"/>
              <a:t>All managed code has the features of the CLR</a:t>
            </a:r>
          </a:p>
          <a:p>
            <a:pPr marL="1071563" lvl="1" indent="-346075">
              <a:lnSpc>
                <a:spcPct val="80000"/>
              </a:lnSpc>
            </a:pPr>
            <a:r>
              <a:rPr lang="en-US" dirty="0"/>
              <a:t>Object-oriented</a:t>
            </a:r>
          </a:p>
          <a:p>
            <a:pPr marL="1071563" lvl="1" indent="-346075">
              <a:lnSpc>
                <a:spcPct val="80000"/>
              </a:lnSpc>
            </a:pPr>
            <a:r>
              <a:rPr lang="en-US" dirty="0">
                <a:hlinkClick r:id="rId3"/>
              </a:rPr>
              <a:t>Type-safe </a:t>
            </a:r>
            <a:endParaRPr lang="en-US" dirty="0"/>
          </a:p>
          <a:p>
            <a:pPr marL="1071563" lvl="1" indent="-346075">
              <a:lnSpc>
                <a:spcPct val="80000"/>
              </a:lnSpc>
            </a:pPr>
            <a:r>
              <a:rPr lang="en-US" dirty="0"/>
              <a:t>Cross-language integration</a:t>
            </a:r>
          </a:p>
          <a:p>
            <a:pPr marL="1071563" lvl="1" indent="-346075">
              <a:lnSpc>
                <a:spcPct val="80000"/>
              </a:lnSpc>
            </a:pPr>
            <a:r>
              <a:rPr lang="en-US" dirty="0"/>
              <a:t>Cross language exception handling</a:t>
            </a:r>
          </a:p>
          <a:p>
            <a:pPr marL="1071563" lvl="1" indent="-346075">
              <a:lnSpc>
                <a:spcPct val="80000"/>
              </a:lnSpc>
            </a:pPr>
            <a:r>
              <a:rPr lang="en-US" dirty="0"/>
              <a:t>Multiple version support</a:t>
            </a:r>
          </a:p>
          <a:p>
            <a:pPr marL="441325" indent="-441325">
              <a:lnSpc>
                <a:spcPct val="80000"/>
              </a:lnSpc>
            </a:pPr>
            <a:r>
              <a:rPr lang="en-US" dirty="0"/>
              <a:t>Managed code is represented in special Intermediate Language (IL)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fade">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fade">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fade">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fade">
                                      <p:cBhvr>
                                        <p:cTn id="22" dur="500"/>
                                        <p:tgtEl>
                                          <p:spTgt spid="126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Effect transition="in" filter="fade">
                                      <p:cBhvr>
                                        <p:cTn id="27" dur="500"/>
                                        <p:tgtEl>
                                          <p:spTgt spid="126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Effect transition="in" filter="fade">
                                      <p:cBhvr>
                                        <p:cTn id="32" dur="500"/>
                                        <p:tgtEl>
                                          <p:spTgt spid="1269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6979">
                                            <p:txEl>
                                              <p:pRg st="6" end="6"/>
                                            </p:txEl>
                                          </p:spTgt>
                                        </p:tgtEl>
                                        <p:attrNameLst>
                                          <p:attrName>style.visibility</p:attrName>
                                        </p:attrNameLst>
                                      </p:cBhvr>
                                      <p:to>
                                        <p:strVal val="visible"/>
                                      </p:to>
                                    </p:set>
                                    <p:animEffect transition="in" filter="fade">
                                      <p:cBhvr>
                                        <p:cTn id="37" dur="500"/>
                                        <p:tgtEl>
                                          <p:spTgt spid="1269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6979">
                                            <p:txEl>
                                              <p:pRg st="7" end="7"/>
                                            </p:txEl>
                                          </p:spTgt>
                                        </p:tgtEl>
                                        <p:attrNameLst>
                                          <p:attrName>style.visibility</p:attrName>
                                        </p:attrNameLst>
                                      </p:cBhvr>
                                      <p:to>
                                        <p:strVal val="visible"/>
                                      </p:to>
                                    </p:set>
                                    <p:animEffect transition="in" filter="fade">
                                      <p:cBhvr>
                                        <p:cTn id="42" dur="500"/>
                                        <p:tgtEl>
                                          <p:spTgt spid="126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27000" y="228600"/>
            <a:ext cx="8940800" cy="796925"/>
          </a:xfrm>
        </p:spPr>
        <p:txBody>
          <a:bodyPr/>
          <a:lstStyle/>
          <a:p>
            <a:r>
              <a:rPr lang="en-US" sz="4400"/>
              <a:t>Automatic Memory Management</a:t>
            </a:r>
            <a:endParaRPr lang="bg-BG" sz="4400"/>
          </a:p>
        </p:txBody>
      </p:sp>
      <p:sp>
        <p:nvSpPr>
          <p:cNvPr id="186371" name="Rectangle 3"/>
          <p:cNvSpPr>
            <a:spLocks noGrp="1" noChangeArrowheads="1"/>
          </p:cNvSpPr>
          <p:nvPr>
            <p:ph type="body" idx="1"/>
          </p:nvPr>
        </p:nvSpPr>
        <p:spPr>
          <a:xfrm>
            <a:off x="381000" y="1320800"/>
            <a:ext cx="8355013" cy="5211763"/>
          </a:xfrm>
        </p:spPr>
        <p:txBody>
          <a:bodyPr/>
          <a:lstStyle/>
          <a:p>
            <a:pPr marL="361950" indent="-361950"/>
            <a:r>
              <a:rPr lang="en-US" sz="2800" dirty="0"/>
              <a:t>The CLR manages memory for managed code</a:t>
            </a:r>
          </a:p>
          <a:p>
            <a:pPr marL="993775" lvl="1" indent="-363538"/>
            <a:r>
              <a:rPr lang="en-US" sz="2400" dirty="0"/>
              <a:t>All allocations of objects and buffers made from a </a:t>
            </a:r>
            <a:r>
              <a:rPr lang="en-US" sz="2400" i="1" dirty="0"/>
              <a:t>Managed Heap</a:t>
            </a:r>
          </a:p>
          <a:p>
            <a:pPr marL="993775" lvl="1" indent="-363538"/>
            <a:r>
              <a:rPr lang="en-US" sz="2400" dirty="0">
                <a:solidFill>
                  <a:srgbClr val="FFFF00"/>
                </a:solidFill>
              </a:rPr>
              <a:t>Unused objects and buffers are cleaned up automatically through </a:t>
            </a:r>
            <a:r>
              <a:rPr lang="en-US" sz="2400" i="1" dirty="0">
                <a:solidFill>
                  <a:srgbClr val="FFFF00"/>
                </a:solidFill>
              </a:rPr>
              <a:t>Garbage Collection</a:t>
            </a:r>
          </a:p>
          <a:p>
            <a:pPr marL="361950" indent="-361950"/>
            <a:r>
              <a:rPr lang="en-US" sz="2800" dirty="0"/>
              <a:t>Some of the worst bugs in software development are not possible with managed code</a:t>
            </a:r>
          </a:p>
          <a:p>
            <a:pPr marL="993775" lvl="1" indent="-363538"/>
            <a:r>
              <a:rPr lang="en-US" sz="2400" dirty="0"/>
              <a:t>Leaked memory or objects</a:t>
            </a:r>
          </a:p>
          <a:p>
            <a:pPr marL="993775" lvl="1" indent="-363538"/>
            <a:r>
              <a:rPr lang="en-US" sz="2400" i="1" dirty="0"/>
              <a:t>References to freed or non-existent objects</a:t>
            </a:r>
          </a:p>
          <a:p>
            <a:pPr marL="993775" lvl="1" indent="-363538"/>
            <a:r>
              <a:rPr lang="en-US" sz="2400" dirty="0"/>
              <a:t>Reading </a:t>
            </a:r>
            <a:r>
              <a:rPr lang="en-US" sz="2400"/>
              <a:t>of uninitialized </a:t>
            </a:r>
            <a:r>
              <a:rPr lang="en-US" sz="2400" dirty="0"/>
              <a:t>variables</a:t>
            </a:r>
          </a:p>
          <a:p>
            <a:pPr marL="361950" indent="-361950"/>
            <a:r>
              <a:rPr lang="en-US" sz="2800" noProof="1"/>
              <a:t>Pointerless</a:t>
            </a:r>
            <a:r>
              <a:rPr lang="en-US" sz="2800" dirty="0"/>
              <a:t> environment</a:t>
            </a:r>
            <a:endParaRPr lang="bg-BG"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18FAD6D-0DEF-41B4-8841-23D828547E57}"/>
                  </a:ext>
                </a:extLst>
              </p14:cNvPr>
              <p14:cNvContentPartPr/>
              <p14:nvPr/>
            </p14:nvContentPartPr>
            <p14:xfrm>
              <a:off x="1769040" y="2523600"/>
              <a:ext cx="5763600" cy="898560"/>
            </p14:xfrm>
          </p:contentPart>
        </mc:Choice>
        <mc:Fallback xmlns="">
          <p:pic>
            <p:nvPicPr>
              <p:cNvPr id="2" name="Ink 1">
                <a:extLst>
                  <a:ext uri="{FF2B5EF4-FFF2-40B4-BE49-F238E27FC236}">
                    <a16:creationId xmlns:a16="http://schemas.microsoft.com/office/drawing/2014/main" id="{C18FAD6D-0DEF-41B4-8841-23D828547E57}"/>
                  </a:ext>
                </a:extLst>
              </p:cNvPr>
              <p:cNvPicPr/>
              <p:nvPr/>
            </p:nvPicPr>
            <p:blipFill>
              <a:blip r:embed="rId3"/>
              <a:stretch>
                <a:fillRect/>
              </a:stretch>
            </p:blipFill>
            <p:spPr>
              <a:xfrm>
                <a:off x="1759680" y="2514240"/>
                <a:ext cx="5782320" cy="9172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500"/>
                                        <p:tgtEl>
                                          <p:spTgt spid="1863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fade">
                                      <p:cBhvr>
                                        <p:cTn id="10" dur="500"/>
                                        <p:tgtEl>
                                          <p:spTgt spid="1863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fade">
                                      <p:cBhvr>
                                        <p:cTn id="13" dur="500"/>
                                        <p:tgtEl>
                                          <p:spTgt spid="186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fade">
                                      <p:cBhvr>
                                        <p:cTn id="18" dur="500"/>
                                        <p:tgtEl>
                                          <p:spTgt spid="18637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6371">
                                            <p:txEl>
                                              <p:pRg st="4" end="4"/>
                                            </p:txEl>
                                          </p:spTgt>
                                        </p:tgtEl>
                                        <p:attrNameLst>
                                          <p:attrName>style.visibility</p:attrName>
                                        </p:attrNameLst>
                                      </p:cBhvr>
                                      <p:to>
                                        <p:strVal val="visible"/>
                                      </p:to>
                                    </p:set>
                                    <p:animEffect transition="in" filter="fade">
                                      <p:cBhvr>
                                        <p:cTn id="21" dur="500"/>
                                        <p:tgtEl>
                                          <p:spTgt spid="18637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86371">
                                            <p:txEl>
                                              <p:pRg st="5" end="5"/>
                                            </p:txEl>
                                          </p:spTgt>
                                        </p:tgtEl>
                                        <p:attrNameLst>
                                          <p:attrName>style.visibility</p:attrName>
                                        </p:attrNameLst>
                                      </p:cBhvr>
                                      <p:to>
                                        <p:strVal val="visible"/>
                                      </p:to>
                                    </p:set>
                                    <p:animEffect transition="in" filter="fade">
                                      <p:cBhvr>
                                        <p:cTn id="24" dur="500"/>
                                        <p:tgtEl>
                                          <p:spTgt spid="18637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86371">
                                            <p:txEl>
                                              <p:pRg st="6" end="6"/>
                                            </p:txEl>
                                          </p:spTgt>
                                        </p:tgtEl>
                                        <p:attrNameLst>
                                          <p:attrName>style.visibility</p:attrName>
                                        </p:attrNameLst>
                                      </p:cBhvr>
                                      <p:to>
                                        <p:strVal val="visible"/>
                                      </p:to>
                                    </p:set>
                                    <p:animEffect transition="in" filter="fade">
                                      <p:cBhvr>
                                        <p:cTn id="27" dur="500"/>
                                        <p:tgtEl>
                                          <p:spTgt spid="1863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371">
                                            <p:txEl>
                                              <p:pRg st="7" end="7"/>
                                            </p:txEl>
                                          </p:spTgt>
                                        </p:tgtEl>
                                        <p:attrNameLst>
                                          <p:attrName>style.visibility</p:attrName>
                                        </p:attrNameLst>
                                      </p:cBhvr>
                                      <p:to>
                                        <p:strVal val="visible"/>
                                      </p:to>
                                    </p:set>
                                    <p:animEffect transition="in" filter="fade">
                                      <p:cBhvr>
                                        <p:cTn id="32" dur="500"/>
                                        <p:tgtEl>
                                          <p:spTgt spid="186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82588" y="368300"/>
            <a:ext cx="8532812" cy="695325"/>
          </a:xfrm>
          <a:noFill/>
          <a:ln/>
        </p:spPr>
        <p:txBody>
          <a:bodyPr lIns="92075" tIns="46038" rIns="92075" bIns="46038">
            <a:spAutoFit/>
          </a:bodyPr>
          <a:lstStyle/>
          <a:p>
            <a:r>
              <a:rPr lang="en-US" sz="4400"/>
              <a:t>Multiple Language Support</a:t>
            </a:r>
          </a:p>
        </p:txBody>
      </p:sp>
      <p:sp>
        <p:nvSpPr>
          <p:cNvPr id="124931" name="Rectangle 3"/>
          <p:cNvSpPr>
            <a:spLocks noChangeArrowheads="1"/>
          </p:cNvSpPr>
          <p:nvPr/>
        </p:nvSpPr>
        <p:spPr bwMode="auto">
          <a:xfrm>
            <a:off x="304800" y="1470025"/>
            <a:ext cx="8439150" cy="5078413"/>
          </a:xfrm>
          <a:prstGeom prst="rect">
            <a:avLst/>
          </a:prstGeom>
          <a:noFill/>
          <a:ln w="9525">
            <a:noFill/>
            <a:miter lim="800000"/>
            <a:headEnd/>
            <a:tailEnd/>
          </a:ln>
          <a:effectLst/>
        </p:spPr>
        <p:txBody>
          <a:bodyPr/>
          <a:lstStyle/>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CIL (MSIL or IL) – Intermediate Language</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It is low-level (machine) language, like Assembler, but is Object-oriented</a:t>
            </a:r>
            <a:r>
              <a:rPr lang="en-US" sz="2800" b="1" dirty="0">
                <a:effectLst>
                  <a:outerShdw blurRad="38100" dist="38100" dir="2700000" algn="tl">
                    <a:srgbClr val="000000"/>
                  </a:outerShdw>
                </a:effectLst>
                <a:latin typeface="Arial" charset="0"/>
              </a:rPr>
              <a:t> </a:t>
            </a:r>
          </a:p>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CTS is a rich </a:t>
            </a:r>
            <a:r>
              <a:rPr lang="en-US" sz="2800" b="1" dirty="0">
                <a:solidFill>
                  <a:srgbClr val="FFFF00"/>
                </a:solidFill>
                <a:effectLst>
                  <a:outerShdw blurRad="38100" dist="38100" dir="2700000" algn="tl">
                    <a:srgbClr val="000000"/>
                  </a:outerShdw>
                </a:effectLst>
                <a:latin typeface="Arial" charset="0"/>
              </a:rPr>
              <a:t>type system </a:t>
            </a:r>
            <a:r>
              <a:rPr lang="en-US" sz="2800" b="1" dirty="0">
                <a:effectLst>
                  <a:outerShdw blurRad="38100" dist="38100" dir="2700000" algn="tl">
                    <a:srgbClr val="000000"/>
                  </a:outerShdw>
                </a:effectLst>
                <a:latin typeface="Arial" charset="0"/>
              </a:rPr>
              <a:t>built into the CLR</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Implements various types (</a:t>
            </a:r>
            <a:r>
              <a:rPr lang="en-US" sz="2600" b="1" noProof="1">
                <a:effectLst>
                  <a:outerShdw blurRad="38100" dist="38100" dir="2700000" algn="tl">
                    <a:srgbClr val="000000"/>
                  </a:outerShdw>
                </a:effectLst>
                <a:latin typeface="Arial" charset="0"/>
              </a:rPr>
              <a:t>int</a:t>
            </a:r>
            <a:r>
              <a:rPr lang="en-US" sz="2600" b="1" dirty="0">
                <a:effectLst>
                  <a:outerShdw blurRad="38100" dist="38100" dir="2700000" algn="tl">
                    <a:srgbClr val="000000"/>
                  </a:outerShdw>
                </a:effectLst>
                <a:latin typeface="Arial" charset="0"/>
              </a:rPr>
              <a:t>, float, string, …)</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And operations on those types</a:t>
            </a:r>
          </a:p>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CLS is a set of specifications that all languages and libraries need to follow</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This will ensure interoperability between languages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500"/>
                                        <p:tgtEl>
                                          <p:spTgt spid="1249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4931">
                                            <p:txEl>
                                              <p:pRg st="1" end="1"/>
                                            </p:txEl>
                                          </p:spTgt>
                                        </p:tgtEl>
                                        <p:attrNameLst>
                                          <p:attrName>style.visibility</p:attrName>
                                        </p:attrNameLst>
                                      </p:cBhvr>
                                      <p:to>
                                        <p:strVal val="visible"/>
                                      </p:to>
                                    </p:set>
                                    <p:animEffect transition="in" filter="fade">
                                      <p:cBhvr>
                                        <p:cTn id="10" dur="500"/>
                                        <p:tgtEl>
                                          <p:spTgt spid="1249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fade">
                                      <p:cBhvr>
                                        <p:cTn id="15" dur="500"/>
                                        <p:tgtEl>
                                          <p:spTgt spid="12493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4931">
                                            <p:txEl>
                                              <p:pRg st="3" end="3"/>
                                            </p:txEl>
                                          </p:spTgt>
                                        </p:tgtEl>
                                        <p:attrNameLst>
                                          <p:attrName>style.visibility</p:attrName>
                                        </p:attrNameLst>
                                      </p:cBhvr>
                                      <p:to>
                                        <p:strVal val="visible"/>
                                      </p:to>
                                    </p:set>
                                    <p:animEffect transition="in" filter="fade">
                                      <p:cBhvr>
                                        <p:cTn id="18" dur="500"/>
                                        <p:tgtEl>
                                          <p:spTgt spid="12493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4931">
                                            <p:txEl>
                                              <p:pRg st="4" end="4"/>
                                            </p:txEl>
                                          </p:spTgt>
                                        </p:tgtEl>
                                        <p:attrNameLst>
                                          <p:attrName>style.visibility</p:attrName>
                                        </p:attrNameLst>
                                      </p:cBhvr>
                                      <p:to>
                                        <p:strVal val="visible"/>
                                      </p:to>
                                    </p:set>
                                    <p:animEffect transition="in" filter="fade">
                                      <p:cBhvr>
                                        <p:cTn id="21" dur="500"/>
                                        <p:tgtEl>
                                          <p:spTgt spid="1249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4931">
                                            <p:txEl>
                                              <p:pRg st="5" end="5"/>
                                            </p:txEl>
                                          </p:spTgt>
                                        </p:tgtEl>
                                        <p:attrNameLst>
                                          <p:attrName>style.visibility</p:attrName>
                                        </p:attrNameLst>
                                      </p:cBhvr>
                                      <p:to>
                                        <p:strVal val="visible"/>
                                      </p:to>
                                    </p:set>
                                    <p:animEffect transition="in" filter="fade">
                                      <p:cBhvr>
                                        <p:cTn id="26" dur="500"/>
                                        <p:tgtEl>
                                          <p:spTgt spid="12493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fade">
                                      <p:cBhvr>
                                        <p:cTn id="29" dur="500"/>
                                        <p:tgtEl>
                                          <p:spTgt spid="12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Intermediate Language</a:t>
            </a:r>
            <a:endParaRPr lang="bg-BG"/>
          </a:p>
        </p:txBody>
      </p:sp>
      <p:sp>
        <p:nvSpPr>
          <p:cNvPr id="190467" name="Rectangle 3"/>
          <p:cNvSpPr>
            <a:spLocks noGrp="1" noChangeArrowheads="1"/>
          </p:cNvSpPr>
          <p:nvPr>
            <p:ph type="body" idx="1"/>
          </p:nvPr>
        </p:nvSpPr>
        <p:spPr>
          <a:xfrm>
            <a:off x="365125" y="1219200"/>
            <a:ext cx="7772400" cy="5084763"/>
          </a:xfrm>
        </p:spPr>
        <p:txBody>
          <a:bodyPr/>
          <a:lstStyle/>
          <a:p>
            <a:pPr marL="441325" indent="-441325"/>
            <a:r>
              <a:rPr lang="en-US" dirty="0"/>
              <a:t>.NET languages are compiled to an Intermediate Language (IL)</a:t>
            </a:r>
          </a:p>
          <a:p>
            <a:pPr marL="441325" indent="-441325"/>
            <a:r>
              <a:rPr lang="en-US" dirty="0"/>
              <a:t>Common Intermediate Language is also known as MSIL</a:t>
            </a:r>
          </a:p>
          <a:p>
            <a:pPr marL="441325" indent="-441325"/>
            <a:r>
              <a:rPr lang="en-US" dirty="0"/>
              <a:t>CLR compiles IL in just-in-time (JIT) manner – each function is compiled just before execution</a:t>
            </a:r>
          </a:p>
          <a:p>
            <a:pPr marL="441325" indent="-441325"/>
            <a:r>
              <a:rPr lang="en-US" dirty="0"/>
              <a:t>The JIT code stays in memory for subsequent calls</a:t>
            </a:r>
          </a:p>
          <a:p>
            <a:pPr marL="441325" indent="-441325"/>
            <a:r>
              <a:rPr lang="en-US" dirty="0"/>
              <a:t>Recompilations of assemblies are also possible</a:t>
            </a:r>
            <a:endParaRPr lang="bg-BG" sz="36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3EC010-5856-4E96-B2B9-2887AAE01E01}"/>
                  </a:ext>
                </a:extLst>
              </p14:cNvPr>
              <p14:cNvContentPartPr/>
              <p14:nvPr/>
            </p14:nvContentPartPr>
            <p14:xfrm>
              <a:off x="670680" y="4234680"/>
              <a:ext cx="4565160" cy="57240"/>
            </p14:xfrm>
          </p:contentPart>
        </mc:Choice>
        <mc:Fallback xmlns="">
          <p:pic>
            <p:nvPicPr>
              <p:cNvPr id="2" name="Ink 1">
                <a:extLst>
                  <a:ext uri="{FF2B5EF4-FFF2-40B4-BE49-F238E27FC236}">
                    <a16:creationId xmlns:a16="http://schemas.microsoft.com/office/drawing/2014/main" id="{BC3EC010-5856-4E96-B2B9-2887AAE01E01}"/>
                  </a:ext>
                </a:extLst>
              </p:cNvPr>
              <p:cNvPicPr/>
              <p:nvPr/>
            </p:nvPicPr>
            <p:blipFill>
              <a:blip r:embed="rId4"/>
              <a:stretch>
                <a:fillRect/>
              </a:stretch>
            </p:blipFill>
            <p:spPr>
              <a:xfrm>
                <a:off x="661320" y="4225320"/>
                <a:ext cx="4583880" cy="759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fade">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fade">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fade">
                                      <p:cBhvr>
                                        <p:cTn id="17" dur="500"/>
                                        <p:tgtEl>
                                          <p:spTgt spid="190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fade">
                                      <p:cBhvr>
                                        <p:cTn id="22" dur="500"/>
                                        <p:tgtEl>
                                          <p:spTgt spid="190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fade">
                                      <p:cBhvr>
                                        <p:cTn id="27"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4400"/>
              <a:t>Example of MSIL Code</a:t>
            </a:r>
          </a:p>
        </p:txBody>
      </p:sp>
      <p:sp>
        <p:nvSpPr>
          <p:cNvPr id="191491" name="Rectangle 3"/>
          <p:cNvSpPr>
            <a:spLocks noGrp="1" noChangeArrowheads="1"/>
          </p:cNvSpPr>
          <p:nvPr>
            <p:ph type="body" idx="1"/>
          </p:nvPr>
        </p:nvSpPr>
        <p:spPr/>
        <p:txBody>
          <a:bodyPr/>
          <a:lstStyle/>
          <a:p>
            <a:pPr marL="342900" indent="-342900">
              <a:lnSpc>
                <a:spcPct val="80000"/>
              </a:lnSpc>
              <a:buFont typeface="Wingdings" pitchFamily="2" charset="2"/>
              <a:buNone/>
            </a:pPr>
            <a:r>
              <a:rPr lang="en-CA" sz="2200" noProof="1">
                <a:latin typeface="Courier New" pitchFamily="49" charset="0"/>
              </a:rPr>
              <a:t>.method private hidebysig static void  Main() cil managed</a:t>
            </a:r>
          </a:p>
          <a:p>
            <a:pPr marL="342900" indent="-342900">
              <a:lnSpc>
                <a:spcPct val="80000"/>
              </a:lnSpc>
              <a:buFont typeface="Wingdings" pitchFamily="2" charset="2"/>
              <a:buNone/>
            </a:pPr>
            <a:r>
              <a:rPr lang="en-CA" sz="2200" noProof="1">
                <a:latin typeface="Courier New" pitchFamily="49" charset="0"/>
              </a:rPr>
              <a:t>{</a:t>
            </a:r>
          </a:p>
          <a:p>
            <a:pPr marL="342900" indent="-342900">
              <a:lnSpc>
                <a:spcPct val="80000"/>
              </a:lnSpc>
              <a:spcBef>
                <a:spcPct val="0"/>
              </a:spcBef>
              <a:buFont typeface="Wingdings" pitchFamily="2" charset="2"/>
              <a:buNone/>
            </a:pPr>
            <a:r>
              <a:rPr lang="en-CA" sz="2200" noProof="1">
                <a:latin typeface="Courier New" pitchFamily="49" charset="0"/>
              </a:rPr>
              <a:t>  .entrypoint</a:t>
            </a:r>
          </a:p>
          <a:p>
            <a:pPr marL="342900" indent="-342900">
              <a:lnSpc>
                <a:spcPct val="80000"/>
              </a:lnSpc>
              <a:buFont typeface="Wingdings" pitchFamily="2" charset="2"/>
              <a:buNone/>
            </a:pPr>
            <a:r>
              <a:rPr lang="en-CA" sz="2200" noProof="1">
                <a:latin typeface="Courier New" pitchFamily="49" charset="0"/>
              </a:rPr>
              <a:t>  // Code size       11 (0xb)</a:t>
            </a:r>
          </a:p>
          <a:p>
            <a:pPr marL="342900" indent="-342900">
              <a:lnSpc>
                <a:spcPct val="80000"/>
              </a:lnSpc>
              <a:buFont typeface="Wingdings" pitchFamily="2" charset="2"/>
              <a:buNone/>
            </a:pPr>
            <a:r>
              <a:rPr lang="en-CA" sz="2200" noProof="1">
                <a:latin typeface="Courier New" pitchFamily="49" charset="0"/>
              </a:rPr>
              <a:t>  .maxstack  8</a:t>
            </a:r>
          </a:p>
          <a:p>
            <a:pPr marL="342900" indent="-342900">
              <a:lnSpc>
                <a:spcPct val="80000"/>
              </a:lnSpc>
              <a:buFont typeface="Wingdings" pitchFamily="2" charset="2"/>
              <a:buNone/>
            </a:pPr>
            <a:r>
              <a:rPr lang="en-CA" sz="2200" noProof="1">
                <a:latin typeface="Courier New" pitchFamily="49" charset="0"/>
              </a:rPr>
              <a:t>  IL_0000:  ldstr      "Hello, world!"</a:t>
            </a:r>
          </a:p>
          <a:p>
            <a:pPr marL="342900" indent="-342900">
              <a:lnSpc>
                <a:spcPct val="80000"/>
              </a:lnSpc>
              <a:buFont typeface="Wingdings" pitchFamily="2" charset="2"/>
              <a:buNone/>
            </a:pPr>
            <a:r>
              <a:rPr lang="en-CA" sz="2200" noProof="1">
                <a:latin typeface="Courier New" pitchFamily="49" charset="0"/>
              </a:rPr>
              <a:t>  IL_0005:  call       void [mscorlib]System.Console::WriteLine(string)</a:t>
            </a:r>
          </a:p>
          <a:p>
            <a:pPr marL="342900" indent="-342900">
              <a:lnSpc>
                <a:spcPct val="80000"/>
              </a:lnSpc>
              <a:buFont typeface="Wingdings" pitchFamily="2" charset="2"/>
              <a:buNone/>
            </a:pPr>
            <a:r>
              <a:rPr lang="en-CA" sz="2200" noProof="1">
                <a:latin typeface="Courier New" pitchFamily="49" charset="0"/>
              </a:rPr>
              <a:t>  IL_000a:  ret</a:t>
            </a:r>
          </a:p>
          <a:p>
            <a:pPr marL="342900" indent="-342900">
              <a:lnSpc>
                <a:spcPct val="80000"/>
              </a:lnSpc>
              <a:buFont typeface="Wingdings" pitchFamily="2" charset="2"/>
              <a:buNone/>
            </a:pPr>
            <a:r>
              <a:rPr lang="en-CA" sz="2200" noProof="1">
                <a:latin typeface="Courier New" pitchFamily="49" charset="0"/>
              </a:rPr>
              <a:t>} // end of method HelloWorld::Main</a:t>
            </a:r>
            <a:endParaRPr lang="en-CA" sz="2200" noProof="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307975"/>
            <a:ext cx="8480425" cy="796925"/>
          </a:xfrm>
        </p:spPr>
        <p:txBody>
          <a:bodyPr/>
          <a:lstStyle/>
          <a:p>
            <a:r>
              <a:rPr lang="en-US" sz="4400" i="1" dirty="0"/>
              <a:t>Common Type System (CTS)</a:t>
            </a:r>
          </a:p>
        </p:txBody>
      </p:sp>
      <p:sp>
        <p:nvSpPr>
          <p:cNvPr id="131075" name="Rectangle 3"/>
          <p:cNvSpPr>
            <a:spLocks noGrp="1" noChangeArrowheads="1"/>
          </p:cNvSpPr>
          <p:nvPr>
            <p:ph type="body" idx="1"/>
          </p:nvPr>
        </p:nvSpPr>
        <p:spPr>
          <a:xfrm>
            <a:off x="381000" y="1414463"/>
            <a:ext cx="8245475" cy="5127625"/>
          </a:xfrm>
        </p:spPr>
        <p:txBody>
          <a:bodyPr/>
          <a:lstStyle/>
          <a:p>
            <a:pPr marL="441325" indent="-441325">
              <a:lnSpc>
                <a:spcPct val="80000"/>
              </a:lnSpc>
            </a:pPr>
            <a:r>
              <a:rPr lang="en-US" sz="2800" dirty="0">
                <a:solidFill>
                  <a:srgbClr val="FFFF00"/>
                </a:solidFill>
              </a:rPr>
              <a:t>All .NET languages </a:t>
            </a:r>
            <a:r>
              <a:rPr lang="en-US" sz="2800" dirty="0"/>
              <a:t>have the same primitive data types.  An </a:t>
            </a:r>
            <a:r>
              <a:rPr lang="en-US" sz="2800" i="1" noProof="1"/>
              <a:t>int</a:t>
            </a:r>
            <a:r>
              <a:rPr lang="en-US" sz="2800" dirty="0"/>
              <a:t> in C# is the same as an </a:t>
            </a:r>
            <a:r>
              <a:rPr lang="en-US" sz="2800" i="1" noProof="1"/>
              <a:t>int</a:t>
            </a:r>
            <a:r>
              <a:rPr lang="en-US" sz="2800" dirty="0"/>
              <a:t> in VB.NET</a:t>
            </a:r>
          </a:p>
          <a:p>
            <a:pPr marL="441325" indent="-441325">
              <a:lnSpc>
                <a:spcPct val="80000"/>
              </a:lnSpc>
            </a:pPr>
            <a:r>
              <a:rPr lang="en-US" sz="2800" dirty="0"/>
              <a:t>When communicating between modules written in any .NET language, the types are guaranteed to be compatible on the binary level</a:t>
            </a:r>
          </a:p>
          <a:p>
            <a:pPr marL="441325" indent="-441325">
              <a:lnSpc>
                <a:spcPct val="80000"/>
              </a:lnSpc>
            </a:pPr>
            <a:r>
              <a:rPr lang="en-US" sz="2800" dirty="0"/>
              <a:t>Types can be:</a:t>
            </a:r>
          </a:p>
          <a:p>
            <a:pPr marL="993775" lvl="1" indent="-373063">
              <a:lnSpc>
                <a:spcPct val="80000"/>
              </a:lnSpc>
            </a:pPr>
            <a:r>
              <a:rPr lang="en-US" sz="2400" dirty="0"/>
              <a:t>Value types – passed by value, stored in the stack</a:t>
            </a:r>
          </a:p>
          <a:p>
            <a:pPr marL="993775" lvl="1" indent="-373063">
              <a:lnSpc>
                <a:spcPct val="80000"/>
              </a:lnSpc>
            </a:pPr>
            <a:r>
              <a:rPr lang="en-US" sz="2400" dirty="0"/>
              <a:t>Reference types – passed by reference, stored in the heap</a:t>
            </a:r>
          </a:p>
          <a:p>
            <a:pPr marL="441325" indent="-441325">
              <a:lnSpc>
                <a:spcPct val="80000"/>
              </a:lnSpc>
            </a:pPr>
            <a:r>
              <a:rPr lang="en-US" sz="2800" dirty="0"/>
              <a:t>Strings are a primitive data type now</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793A21-7FD2-4877-98D2-EF04E9889094}"/>
                  </a:ext>
                </a:extLst>
              </p14:cNvPr>
              <p14:cNvContentPartPr/>
              <p14:nvPr/>
            </p14:nvContentPartPr>
            <p14:xfrm>
              <a:off x="527040" y="958680"/>
              <a:ext cx="3727800" cy="3785040"/>
            </p14:xfrm>
          </p:contentPart>
        </mc:Choice>
        <mc:Fallback xmlns="">
          <p:pic>
            <p:nvPicPr>
              <p:cNvPr id="2" name="Ink 1">
                <a:extLst>
                  <a:ext uri="{FF2B5EF4-FFF2-40B4-BE49-F238E27FC236}">
                    <a16:creationId xmlns:a16="http://schemas.microsoft.com/office/drawing/2014/main" id="{DF793A21-7FD2-4877-98D2-EF04E9889094}"/>
                  </a:ext>
                </a:extLst>
              </p:cNvPr>
              <p:cNvPicPr/>
              <p:nvPr/>
            </p:nvPicPr>
            <p:blipFill>
              <a:blip r:embed="rId4"/>
              <a:stretch>
                <a:fillRect/>
              </a:stretch>
            </p:blipFill>
            <p:spPr>
              <a:xfrm>
                <a:off x="517680" y="949320"/>
                <a:ext cx="3746520" cy="38037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fade">
                                      <p:cBhvr>
                                        <p:cTn id="17" dur="500"/>
                                        <p:tgtEl>
                                          <p:spTgt spid="131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fade">
                                      <p:cBhvr>
                                        <p:cTn id="22" dur="500"/>
                                        <p:tgtEl>
                                          <p:spTgt spid="131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fade">
                                      <p:cBhvr>
                                        <p:cTn id="27" dur="500"/>
                                        <p:tgtEl>
                                          <p:spTgt spid="131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fade">
                                      <p:cBhvr>
                                        <p:cTn id="32" dur="500"/>
                                        <p:tgtEl>
                                          <p:spTgt spid="131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C# Language</a:t>
            </a:r>
          </a:p>
        </p:txBody>
      </p:sp>
      <p:sp>
        <p:nvSpPr>
          <p:cNvPr id="137219" name="Rectangle 3"/>
          <p:cNvSpPr>
            <a:spLocks noGrp="1" noChangeArrowheads="1"/>
          </p:cNvSpPr>
          <p:nvPr>
            <p:ph type="body" idx="1"/>
          </p:nvPr>
        </p:nvSpPr>
        <p:spPr>
          <a:xfrm>
            <a:off x="381000" y="1277938"/>
            <a:ext cx="8689975" cy="5176837"/>
          </a:xfrm>
        </p:spPr>
        <p:txBody>
          <a:bodyPr/>
          <a:lstStyle/>
          <a:p>
            <a:pPr marL="542925" indent="-542925">
              <a:lnSpc>
                <a:spcPct val="80000"/>
              </a:lnSpc>
            </a:pPr>
            <a:r>
              <a:rPr lang="en-US" dirty="0"/>
              <a:t>Object-oriented</a:t>
            </a:r>
          </a:p>
          <a:p>
            <a:pPr marL="1014413" lvl="1" indent="-469900">
              <a:lnSpc>
                <a:spcPct val="80000"/>
              </a:lnSpc>
            </a:pPr>
            <a:r>
              <a:rPr lang="en-US" dirty="0">
                <a:solidFill>
                  <a:srgbClr val="FFFF00"/>
                </a:solidFill>
              </a:rPr>
              <a:t>Properties</a:t>
            </a:r>
            <a:r>
              <a:rPr lang="en-US" dirty="0"/>
              <a:t>, Methods, Events</a:t>
            </a:r>
          </a:p>
          <a:p>
            <a:pPr marL="1014413" lvl="1" indent="-469900">
              <a:lnSpc>
                <a:spcPct val="80000"/>
              </a:lnSpc>
            </a:pPr>
            <a:r>
              <a:rPr lang="en-US" dirty="0">
                <a:solidFill>
                  <a:srgbClr val="FFFF00"/>
                </a:solidFill>
              </a:rPr>
              <a:t>Attributes </a:t>
            </a:r>
          </a:p>
          <a:p>
            <a:pPr marL="1014413" lvl="1" indent="-469900">
              <a:lnSpc>
                <a:spcPct val="80000"/>
              </a:lnSpc>
            </a:pPr>
            <a:r>
              <a:rPr lang="en-US" dirty="0"/>
              <a:t>All in one place, no header files etc.</a:t>
            </a:r>
          </a:p>
          <a:p>
            <a:pPr marL="1014413" lvl="1" indent="-469900">
              <a:lnSpc>
                <a:spcPct val="80000"/>
              </a:lnSpc>
            </a:pPr>
            <a:r>
              <a:rPr lang="en-US" dirty="0"/>
              <a:t>Can be embedded in ASP pages</a:t>
            </a:r>
          </a:p>
          <a:p>
            <a:pPr marL="542925" indent="-542925">
              <a:lnSpc>
                <a:spcPct val="80000"/>
              </a:lnSpc>
            </a:pPr>
            <a:r>
              <a:rPr lang="en-US" dirty="0"/>
              <a:t>Everything really is an object</a:t>
            </a:r>
          </a:p>
          <a:p>
            <a:pPr marL="1014413" lvl="1" indent="-469900">
              <a:lnSpc>
                <a:spcPct val="80000"/>
              </a:lnSpc>
            </a:pPr>
            <a:r>
              <a:rPr lang="en-US" dirty="0"/>
              <a:t>Primitive types aren’t magic</a:t>
            </a:r>
          </a:p>
          <a:p>
            <a:pPr marL="1014413" lvl="1" indent="-469900">
              <a:lnSpc>
                <a:spcPct val="80000"/>
              </a:lnSpc>
            </a:pPr>
            <a:r>
              <a:rPr lang="en-US" dirty="0"/>
              <a:t>Unified type system == Deep simplicity</a:t>
            </a:r>
          </a:p>
          <a:p>
            <a:pPr marL="1014413" lvl="1" indent="-469900">
              <a:lnSpc>
                <a:spcPct val="80000"/>
              </a:lnSpc>
            </a:pPr>
            <a:r>
              <a:rPr lang="en-US" dirty="0"/>
              <a:t>Improved extensibility and reusability</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C67657-0169-4879-850B-B078B3C741C5}"/>
                  </a:ext>
                </a:extLst>
              </p14:cNvPr>
              <p14:cNvContentPartPr/>
              <p14:nvPr/>
            </p14:nvContentPartPr>
            <p14:xfrm>
              <a:off x="1035000" y="2165400"/>
              <a:ext cx="6343920" cy="2362680"/>
            </p14:xfrm>
          </p:contentPart>
        </mc:Choice>
        <mc:Fallback xmlns="">
          <p:pic>
            <p:nvPicPr>
              <p:cNvPr id="2" name="Ink 1">
                <a:extLst>
                  <a:ext uri="{FF2B5EF4-FFF2-40B4-BE49-F238E27FC236}">
                    <a16:creationId xmlns:a16="http://schemas.microsoft.com/office/drawing/2014/main" id="{67C67657-0169-4879-850B-B078B3C741C5}"/>
                  </a:ext>
                </a:extLst>
              </p:cNvPr>
              <p:cNvPicPr/>
              <p:nvPr/>
            </p:nvPicPr>
            <p:blipFill>
              <a:blip r:embed="rId4"/>
              <a:stretch>
                <a:fillRect/>
              </a:stretch>
            </p:blipFill>
            <p:spPr>
              <a:xfrm>
                <a:off x="1025640" y="2156040"/>
                <a:ext cx="6362640" cy="23814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7219">
                                            <p:txEl>
                                              <p:pRg st="4" end="4"/>
                                            </p:txEl>
                                          </p:spTgt>
                                        </p:tgtEl>
                                        <p:attrNameLst>
                                          <p:attrName>style.visibility</p:attrName>
                                        </p:attrNameLst>
                                      </p:cBhvr>
                                      <p:to>
                                        <p:strVal val="visible"/>
                                      </p:to>
                                    </p:set>
                                    <p:animEffect transition="in" filter="fade">
                                      <p:cBhvr>
                                        <p:cTn id="19" dur="500"/>
                                        <p:tgtEl>
                                          <p:spTgt spid="13721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7219">
                                            <p:txEl>
                                              <p:pRg st="5" end="5"/>
                                            </p:txEl>
                                          </p:spTgt>
                                        </p:tgtEl>
                                        <p:attrNameLst>
                                          <p:attrName>style.visibility</p:attrName>
                                        </p:attrNameLst>
                                      </p:cBhvr>
                                      <p:to>
                                        <p:strVal val="visible"/>
                                      </p:to>
                                    </p:set>
                                    <p:animEffect transition="in" filter="fade">
                                      <p:cBhvr>
                                        <p:cTn id="24" dur="500"/>
                                        <p:tgtEl>
                                          <p:spTgt spid="13721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7219">
                                            <p:txEl>
                                              <p:pRg st="6" end="6"/>
                                            </p:txEl>
                                          </p:spTgt>
                                        </p:tgtEl>
                                        <p:attrNameLst>
                                          <p:attrName>style.visibility</p:attrName>
                                        </p:attrNameLst>
                                      </p:cBhvr>
                                      <p:to>
                                        <p:strVal val="visible"/>
                                      </p:to>
                                    </p:set>
                                    <p:animEffect transition="in" filter="fade">
                                      <p:cBhvr>
                                        <p:cTn id="27" dur="500"/>
                                        <p:tgtEl>
                                          <p:spTgt spid="13721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7219">
                                            <p:txEl>
                                              <p:pRg st="7" end="7"/>
                                            </p:txEl>
                                          </p:spTgt>
                                        </p:tgtEl>
                                        <p:attrNameLst>
                                          <p:attrName>style.visibility</p:attrName>
                                        </p:attrNameLst>
                                      </p:cBhvr>
                                      <p:to>
                                        <p:strVal val="visible"/>
                                      </p:to>
                                    </p:set>
                                    <p:animEffect transition="in" filter="fade">
                                      <p:cBhvr>
                                        <p:cTn id="30" dur="500"/>
                                        <p:tgtEl>
                                          <p:spTgt spid="13721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7219">
                                            <p:txEl>
                                              <p:pRg st="8" end="8"/>
                                            </p:txEl>
                                          </p:spTgt>
                                        </p:tgtEl>
                                        <p:attrNameLst>
                                          <p:attrName>style.visibility</p:attrName>
                                        </p:attrNameLst>
                                      </p:cBhvr>
                                      <p:to>
                                        <p:strVal val="visible"/>
                                      </p:to>
                                    </p:set>
                                    <p:animEffect transition="in" filter="fade">
                                      <p:cBhvr>
                                        <p:cTn id="33" dur="500"/>
                                        <p:tgtEl>
                                          <p:spTgt spid="137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Outline</a:t>
            </a:r>
          </a:p>
        </p:txBody>
      </p:sp>
      <p:sp>
        <p:nvSpPr>
          <p:cNvPr id="3" name="内容占位符 2"/>
          <p:cNvSpPr>
            <a:spLocks noGrp="1"/>
          </p:cNvSpPr>
          <p:nvPr>
            <p:ph idx="1"/>
          </p:nvPr>
        </p:nvSpPr>
        <p:spPr/>
        <p:txBody>
          <a:bodyPr/>
          <a:lstStyle/>
          <a:p>
            <a:r>
              <a:rPr lang="en-CA" dirty="0"/>
              <a:t>1. Syllabus, Lesson Outline, Text book </a:t>
            </a:r>
          </a:p>
          <a:p>
            <a:r>
              <a:rPr lang="en-CA" dirty="0"/>
              <a:t>2. Student Survey </a:t>
            </a:r>
          </a:p>
          <a:p>
            <a:r>
              <a:rPr lang="en-CA" dirty="0"/>
              <a:t>3. A real C# project introduction</a:t>
            </a:r>
          </a:p>
          <a:p>
            <a:r>
              <a:rPr lang="en-CA" dirty="0"/>
              <a:t>4. .NET Framework overview</a:t>
            </a:r>
          </a:p>
          <a:p>
            <a:r>
              <a:rPr lang="en-CA" dirty="0"/>
              <a:t>5. C# Overview </a:t>
            </a:r>
          </a:p>
          <a:p>
            <a:r>
              <a:rPr lang="en-CA" dirty="0"/>
              <a:t>6. IDE </a:t>
            </a:r>
          </a:p>
          <a:p>
            <a:r>
              <a:rPr lang="en-CA" dirty="0"/>
              <a:t>7. C# Program structure and Basic Syntax </a:t>
            </a:r>
          </a:p>
          <a:p>
            <a:r>
              <a:rPr lang="en-CA" dirty="0"/>
              <a:t>8. Practice</a:t>
            </a:r>
          </a:p>
          <a:p>
            <a:endParaRPr lang="en-CA"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 Language – Example</a:t>
            </a:r>
            <a:endParaRPr lang="bg-BG"/>
          </a:p>
        </p:txBody>
      </p:sp>
      <p:sp>
        <p:nvSpPr>
          <p:cNvPr id="139267" name="Rectangle 3"/>
          <p:cNvSpPr>
            <a:spLocks noGrp="1" noChangeArrowheads="1"/>
          </p:cNvSpPr>
          <p:nvPr>
            <p:ph type="body" idx="1"/>
          </p:nvPr>
        </p:nvSpPr>
        <p:spPr>
          <a:xfrm>
            <a:off x="381000" y="1541463"/>
            <a:ext cx="8580438" cy="4645025"/>
          </a:xfrm>
        </p:spPr>
        <p:txBody>
          <a:bodyPr/>
          <a:lstStyle/>
          <a:p>
            <a:pPr>
              <a:lnSpc>
                <a:spcPct val="70000"/>
              </a:lnSpc>
              <a:spcBef>
                <a:spcPct val="10000"/>
              </a:spcBef>
              <a:buFont typeface="Wingdings" pitchFamily="2" charset="2"/>
              <a:buNone/>
            </a:pPr>
            <a:r>
              <a:rPr lang="en-CA" sz="2800" noProof="1">
                <a:latin typeface="Courier New" pitchFamily="49" charset="0"/>
              </a:rPr>
              <a:t>using System;</a:t>
            </a:r>
          </a:p>
          <a:p>
            <a:pPr>
              <a:lnSpc>
                <a:spcPct val="70000"/>
              </a:lnSpc>
              <a:spcBef>
                <a:spcPct val="10000"/>
              </a:spcBef>
              <a:buFont typeface="Wingdings" pitchFamily="2" charset="2"/>
              <a:buNone/>
            </a:pPr>
            <a:endParaRPr lang="en-CA" sz="2800" noProof="1">
              <a:latin typeface="Courier New" pitchFamily="49" charset="0"/>
            </a:endParaRPr>
          </a:p>
          <a:p>
            <a:pPr>
              <a:lnSpc>
                <a:spcPct val="70000"/>
              </a:lnSpc>
              <a:spcBef>
                <a:spcPct val="10000"/>
              </a:spcBef>
              <a:buFont typeface="Wingdings" pitchFamily="2" charset="2"/>
              <a:buNone/>
            </a:pPr>
            <a:r>
              <a:rPr lang="en-CA" sz="2800" noProof="1">
                <a:latin typeface="Courier New" pitchFamily="49" charset="0"/>
              </a:rPr>
              <a:t>class HelloWorld</a:t>
            </a:r>
          </a:p>
          <a:p>
            <a:pPr>
              <a:lnSpc>
                <a:spcPct val="70000"/>
              </a:lnSpc>
              <a:spcBef>
                <a:spcPct val="10000"/>
              </a:spcBef>
              <a:buFont typeface="Wingdings" pitchFamily="2" charset="2"/>
              <a:buNone/>
            </a:pPr>
            <a:r>
              <a:rPr lang="en-CA" sz="2800" noProof="1">
                <a:latin typeface="Courier New" pitchFamily="49" charset="0"/>
              </a:rPr>
              <a:t>{</a:t>
            </a:r>
          </a:p>
          <a:p>
            <a:pPr>
              <a:lnSpc>
                <a:spcPct val="70000"/>
              </a:lnSpc>
              <a:spcBef>
                <a:spcPct val="10000"/>
              </a:spcBef>
              <a:buFont typeface="Wingdings" pitchFamily="2" charset="2"/>
              <a:buNone/>
            </a:pPr>
            <a:r>
              <a:rPr lang="en-CA" sz="2800" noProof="1">
                <a:latin typeface="Courier New" pitchFamily="49" charset="0"/>
              </a:rPr>
              <a:t>	public static void main()</a:t>
            </a:r>
          </a:p>
          <a:p>
            <a:pPr>
              <a:lnSpc>
                <a:spcPct val="70000"/>
              </a:lnSpc>
              <a:spcBef>
                <a:spcPct val="10000"/>
              </a:spcBef>
              <a:buFont typeface="Wingdings" pitchFamily="2" charset="2"/>
              <a:buNone/>
            </a:pPr>
            <a:r>
              <a:rPr lang="en-CA" sz="2800" noProof="1">
                <a:latin typeface="Courier New" pitchFamily="49" charset="0"/>
              </a:rPr>
              <a:t>	{</a:t>
            </a:r>
          </a:p>
          <a:p>
            <a:pPr>
              <a:lnSpc>
                <a:spcPct val="70000"/>
              </a:lnSpc>
              <a:spcBef>
                <a:spcPct val="10000"/>
              </a:spcBef>
              <a:buFont typeface="Wingdings" pitchFamily="2" charset="2"/>
              <a:buNone/>
            </a:pPr>
            <a:r>
              <a:rPr lang="en-CA" sz="2800" noProof="1">
                <a:latin typeface="Courier New" pitchFamily="49" charset="0"/>
              </a:rPr>
              <a:t>		Console.WriteLine(“Hello, world!”);</a:t>
            </a:r>
          </a:p>
          <a:p>
            <a:pPr>
              <a:lnSpc>
                <a:spcPct val="70000"/>
              </a:lnSpc>
              <a:spcBef>
                <a:spcPct val="10000"/>
              </a:spcBef>
              <a:buFont typeface="Wingdings" pitchFamily="2" charset="2"/>
              <a:buNone/>
            </a:pPr>
            <a:r>
              <a:rPr lang="en-CA" sz="2800" noProof="1">
                <a:latin typeface="Courier New" pitchFamily="49" charset="0"/>
              </a:rPr>
              <a:t>	}</a:t>
            </a:r>
          </a:p>
          <a:p>
            <a:pPr>
              <a:lnSpc>
                <a:spcPct val="70000"/>
              </a:lnSpc>
              <a:spcBef>
                <a:spcPct val="10000"/>
              </a:spcBef>
              <a:buFont typeface="Wingdings" pitchFamily="2" charset="2"/>
              <a:buNone/>
            </a:pPr>
            <a:r>
              <a:rPr lang="en-CA" sz="2800" noProof="1">
                <a:latin typeface="Courier New" pitchFamily="49" charset="0"/>
              </a:rPr>
              <a:t>}</a:t>
            </a:r>
            <a:endParaRPr lang="en-CA" sz="2800" noProof="1"/>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88787B4-3E22-4ABE-9B51-08AC50D97199}"/>
                  </a:ext>
                </a:extLst>
              </p14:cNvPr>
              <p14:cNvContentPartPr/>
              <p14:nvPr/>
            </p14:nvContentPartPr>
            <p14:xfrm>
              <a:off x="311040" y="1816200"/>
              <a:ext cx="6077520" cy="2197440"/>
            </p14:xfrm>
          </p:contentPart>
        </mc:Choice>
        <mc:Fallback xmlns="">
          <p:pic>
            <p:nvPicPr>
              <p:cNvPr id="2" name="Ink 1">
                <a:extLst>
                  <a:ext uri="{FF2B5EF4-FFF2-40B4-BE49-F238E27FC236}">
                    <a16:creationId xmlns:a16="http://schemas.microsoft.com/office/drawing/2014/main" id="{388787B4-3E22-4ABE-9B51-08AC50D97199}"/>
                  </a:ext>
                </a:extLst>
              </p:cNvPr>
              <p:cNvPicPr/>
              <p:nvPr/>
            </p:nvPicPr>
            <p:blipFill>
              <a:blip r:embed="rId3"/>
              <a:stretch>
                <a:fillRect/>
              </a:stretch>
            </p:blipFill>
            <p:spPr>
              <a:xfrm>
                <a:off x="301680" y="1806840"/>
                <a:ext cx="6096240" cy="221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284BF1-492B-48FE-AE93-94F53A15D822}"/>
                  </a:ext>
                </a:extLst>
              </p14:cNvPr>
              <p14:cNvContentPartPr/>
              <p14:nvPr/>
            </p14:nvContentPartPr>
            <p14:xfrm>
              <a:off x="670680" y="2423880"/>
              <a:ext cx="8416800" cy="1882440"/>
            </p14:xfrm>
          </p:contentPart>
        </mc:Choice>
        <mc:Fallback xmlns="">
          <p:pic>
            <p:nvPicPr>
              <p:cNvPr id="3" name="Ink 2">
                <a:extLst>
                  <a:ext uri="{FF2B5EF4-FFF2-40B4-BE49-F238E27FC236}">
                    <a16:creationId xmlns:a16="http://schemas.microsoft.com/office/drawing/2014/main" id="{E3284BF1-492B-48FE-AE93-94F53A15D822}"/>
                  </a:ext>
                </a:extLst>
              </p:cNvPr>
              <p:cNvPicPr/>
              <p:nvPr/>
            </p:nvPicPr>
            <p:blipFill>
              <a:blip r:embed="rId5"/>
              <a:stretch>
                <a:fillRect/>
              </a:stretch>
            </p:blipFill>
            <p:spPr>
              <a:xfrm>
                <a:off x="661320" y="2414520"/>
                <a:ext cx="8435520" cy="1901160"/>
              </a:xfrm>
              <a:prstGeom prst="rect">
                <a:avLst/>
              </a:prstGeom>
            </p:spPr>
          </p:pic>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1125" y="323850"/>
            <a:ext cx="8961438" cy="796925"/>
          </a:xfrm>
          <a:effectLst>
            <a:outerShdw dist="35921" dir="2700000" algn="ctr" rotWithShape="0">
              <a:schemeClr val="bg2"/>
            </a:outerShdw>
          </a:effectLst>
        </p:spPr>
        <p:txBody>
          <a:bodyPr/>
          <a:lstStyle/>
          <a:p>
            <a:r>
              <a:rPr lang="en-US" sz="4400"/>
              <a:t>Code Compilation and Execution</a:t>
            </a:r>
          </a:p>
        </p:txBody>
      </p:sp>
      <p:pic>
        <p:nvPicPr>
          <p:cNvPr id="120835" name="Picture 3" descr="box_transparent_long"/>
          <p:cNvPicPr>
            <a:picLocks noChangeAspect="1" noChangeArrowheads="1"/>
          </p:cNvPicPr>
          <p:nvPr/>
        </p:nvPicPr>
        <p:blipFill>
          <a:blip r:embed="rId3" cstate="print"/>
          <a:srcRect/>
          <a:stretch>
            <a:fillRect/>
          </a:stretch>
        </p:blipFill>
        <p:spPr bwMode="auto">
          <a:xfrm>
            <a:off x="577850" y="1489075"/>
            <a:ext cx="6686550" cy="1876425"/>
          </a:xfrm>
          <a:prstGeom prst="rect">
            <a:avLst/>
          </a:prstGeom>
          <a:noFill/>
        </p:spPr>
      </p:pic>
      <p:sp>
        <p:nvSpPr>
          <p:cNvPr id="120836" name="Text Box 4"/>
          <p:cNvSpPr txBox="1">
            <a:spLocks noChangeArrowheads="1"/>
          </p:cNvSpPr>
          <p:nvPr/>
        </p:nvSpPr>
        <p:spPr bwMode="auto">
          <a:xfrm>
            <a:off x="2825750" y="1617663"/>
            <a:ext cx="1943100" cy="420687"/>
          </a:xfrm>
          <a:prstGeom prst="rect">
            <a:avLst/>
          </a:prstGeom>
          <a:noFill/>
          <a:ln w="28575">
            <a:noFill/>
            <a:miter lim="800000"/>
            <a:headEnd/>
            <a:tailEnd type="none" w="med" len="lg"/>
          </a:ln>
          <a:effec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Compilation</a:t>
            </a:r>
          </a:p>
        </p:txBody>
      </p:sp>
      <p:sp>
        <p:nvSpPr>
          <p:cNvPr id="120837" name="Text Box 5"/>
          <p:cNvSpPr txBox="1">
            <a:spLocks noChangeArrowheads="1"/>
          </p:cNvSpPr>
          <p:nvPr/>
        </p:nvSpPr>
        <p:spPr bwMode="auto">
          <a:xfrm>
            <a:off x="6318250" y="3629025"/>
            <a:ext cx="2171700" cy="1465263"/>
          </a:xfrm>
          <a:prstGeom prst="rect">
            <a:avLst/>
          </a:prstGeom>
          <a:noFill/>
          <a:ln w="28575">
            <a:noFill/>
            <a:miter lim="800000"/>
            <a:headEnd/>
            <a:tailEnd type="none" w="med" len="lg"/>
          </a:ln>
          <a:effectLst>
            <a:outerShdw dist="35921" dir="2700000" algn="ctr" rotWithShape="0">
              <a:schemeClr val="bg2"/>
            </a:outerShdw>
          </a:effec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Before installation or the first time each method is called</a:t>
            </a:r>
          </a:p>
        </p:txBody>
      </p:sp>
      <p:pic>
        <p:nvPicPr>
          <p:cNvPr id="120839" name="Picture 7" descr="box_transparent"/>
          <p:cNvPicPr>
            <a:picLocks noChangeAspect="1" noChangeArrowheads="1"/>
          </p:cNvPicPr>
          <p:nvPr/>
        </p:nvPicPr>
        <p:blipFill>
          <a:blip r:embed="rId4" cstate="print"/>
          <a:srcRect/>
          <a:stretch>
            <a:fillRect/>
          </a:stretch>
        </p:blipFill>
        <p:spPr bwMode="auto">
          <a:xfrm>
            <a:off x="577850" y="4305300"/>
            <a:ext cx="5019675" cy="1905000"/>
          </a:xfrm>
          <a:prstGeom prst="rect">
            <a:avLst/>
          </a:prstGeom>
          <a:noFill/>
        </p:spPr>
      </p:pic>
      <p:sp>
        <p:nvSpPr>
          <p:cNvPr id="120840" name="Freeform 8"/>
          <p:cNvSpPr>
            <a:spLocks/>
          </p:cNvSpPr>
          <p:nvPr/>
        </p:nvSpPr>
        <p:spPr bwMode="auto">
          <a:xfrm>
            <a:off x="4933950" y="2911475"/>
            <a:ext cx="1595438" cy="2816225"/>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tx2"/>
            </a:solidFill>
            <a:prstDash val="solid"/>
            <a:round/>
            <a:headEnd type="none" w="med" len="med"/>
            <a:tailEnd type="triangle" w="med" len="lg"/>
          </a:ln>
          <a:effectLst>
            <a:outerShdw dist="40161" dir="4293903" algn="ctr" rotWithShape="0">
              <a:schemeClr val="bg2">
                <a:alpha val="50000"/>
              </a:schemeClr>
            </a:outerShdw>
          </a:effectLst>
        </p:spPr>
        <p:txBody>
          <a:bodyPr anchor="ctr">
            <a:spAutoFit/>
          </a:bodyPr>
          <a:lstStyle/>
          <a:p>
            <a:endParaRPr lang="en-CA"/>
          </a:p>
        </p:txBody>
      </p:sp>
      <p:sp>
        <p:nvSpPr>
          <p:cNvPr id="120841" name="Line 9"/>
          <p:cNvSpPr>
            <a:spLocks noChangeShapeType="1"/>
          </p:cNvSpPr>
          <p:nvPr/>
        </p:nvSpPr>
        <p:spPr bwMode="auto">
          <a:xfrm flipH="1">
            <a:off x="2495550" y="5397500"/>
            <a:ext cx="12192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sp>
        <p:nvSpPr>
          <p:cNvPr id="120844" name="Text Box 12"/>
          <p:cNvSpPr txBox="1">
            <a:spLocks noChangeArrowheads="1"/>
          </p:cNvSpPr>
          <p:nvPr/>
        </p:nvSpPr>
        <p:spPr bwMode="auto">
          <a:xfrm>
            <a:off x="2266950" y="4513263"/>
            <a:ext cx="1639888" cy="420687"/>
          </a:xfrm>
          <a:prstGeom prst="rect">
            <a:avLst/>
          </a:prstGeom>
          <a:noFill/>
          <a:ln w="28575">
            <a:noFill/>
            <a:miter lim="800000"/>
            <a:headEnd/>
            <a:tailEnd type="none" w="med" len="lg"/>
          </a:ln>
          <a:effec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Execution</a:t>
            </a:r>
          </a:p>
        </p:txBody>
      </p:sp>
      <p:grpSp>
        <p:nvGrpSpPr>
          <p:cNvPr id="120865" name="Group 33"/>
          <p:cNvGrpSpPr>
            <a:grpSpLocks/>
          </p:cNvGrpSpPr>
          <p:nvPr/>
        </p:nvGrpSpPr>
        <p:grpSpPr bwMode="auto">
          <a:xfrm>
            <a:off x="3219450" y="4940300"/>
            <a:ext cx="1743075" cy="971550"/>
            <a:chOff x="2128" y="3272"/>
            <a:chExt cx="1098" cy="612"/>
          </a:xfrm>
        </p:grpSpPr>
        <p:pic>
          <p:nvPicPr>
            <p:cNvPr id="120842" name="Picture 10" descr="box_dkblue"/>
            <p:cNvPicPr>
              <a:picLocks noChangeAspect="1" noChangeArrowheads="1"/>
            </p:cNvPicPr>
            <p:nvPr/>
          </p:nvPicPr>
          <p:blipFill>
            <a:blip r:embed="rId5" cstate="print"/>
            <a:srcRect/>
            <a:stretch>
              <a:fillRect/>
            </a:stretch>
          </p:blipFill>
          <p:spPr bwMode="auto">
            <a:xfrm>
              <a:off x="2128" y="3272"/>
              <a:ext cx="1098" cy="612"/>
            </a:xfrm>
            <a:prstGeom prst="rect">
              <a:avLst/>
            </a:prstGeom>
            <a:noFill/>
          </p:spPr>
        </p:pic>
        <p:sp>
          <p:nvSpPr>
            <p:cNvPr id="120845" name="Text Box 13"/>
            <p:cNvSpPr txBox="1">
              <a:spLocks noChangeArrowheads="1"/>
            </p:cNvSpPr>
            <p:nvPr/>
          </p:nvSpPr>
          <p:spPr bwMode="auto">
            <a:xfrm>
              <a:off x="2144" y="3352"/>
              <a:ext cx="960"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JIT Compiler</a:t>
              </a:r>
            </a:p>
          </p:txBody>
        </p:sp>
      </p:grpSp>
      <p:grpSp>
        <p:nvGrpSpPr>
          <p:cNvPr id="120864" name="Group 32"/>
          <p:cNvGrpSpPr>
            <a:grpSpLocks/>
          </p:cNvGrpSpPr>
          <p:nvPr/>
        </p:nvGrpSpPr>
        <p:grpSpPr bwMode="auto">
          <a:xfrm>
            <a:off x="895350" y="4940300"/>
            <a:ext cx="1685925" cy="942975"/>
            <a:chOff x="664" y="3272"/>
            <a:chExt cx="1062" cy="594"/>
          </a:xfrm>
        </p:grpSpPr>
        <p:pic>
          <p:nvPicPr>
            <p:cNvPr id="120843" name="Picture 11"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20846" name="Text Box 14"/>
            <p:cNvSpPr txBox="1">
              <a:spLocks noChangeArrowheads="1"/>
            </p:cNvSpPr>
            <p:nvPr/>
          </p:nvSpPr>
          <p:spPr bwMode="auto">
            <a:xfrm>
              <a:off x="752" y="3352"/>
              <a:ext cx="864"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Native</a:t>
              </a:r>
            </a:p>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120847" name="Group 15"/>
          <p:cNvGrpSpPr>
            <a:grpSpLocks/>
          </p:cNvGrpSpPr>
          <p:nvPr/>
        </p:nvGrpSpPr>
        <p:grpSpPr bwMode="auto">
          <a:xfrm>
            <a:off x="5346700" y="2032000"/>
            <a:ext cx="1695450" cy="981075"/>
            <a:chOff x="3244" y="1328"/>
            <a:chExt cx="1068" cy="618"/>
          </a:xfrm>
        </p:grpSpPr>
        <p:pic>
          <p:nvPicPr>
            <p:cNvPr id="12084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2084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eaLnBrk="0" hangingPunct="0">
                <a:spcBef>
                  <a:spcPct val="15000"/>
                </a:spcBef>
              </a:pPr>
              <a:r>
                <a:rPr lang="en-US" sz="2000" b="1">
                  <a:effectLst>
                    <a:outerShdw blurRad="38100" dist="38100" dir="2700000" algn="tl">
                      <a:srgbClr val="000000"/>
                    </a:outerShdw>
                  </a:effectLst>
                  <a:latin typeface="Arial" charset="0"/>
                </a:rPr>
                <a:t>MSIL</a:t>
              </a:r>
            </a:p>
          </p:txBody>
        </p:sp>
      </p:grpSp>
      <p:sp>
        <p:nvSpPr>
          <p:cNvPr id="120850" name="Line 18"/>
          <p:cNvSpPr>
            <a:spLocks noChangeShapeType="1"/>
          </p:cNvSpPr>
          <p:nvPr/>
        </p:nvSpPr>
        <p:spPr bwMode="auto">
          <a:xfrm>
            <a:off x="20256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grpSp>
        <p:nvGrpSpPr>
          <p:cNvPr id="120851" name="Group 19"/>
          <p:cNvGrpSpPr>
            <a:grpSpLocks/>
          </p:cNvGrpSpPr>
          <p:nvPr/>
        </p:nvGrpSpPr>
        <p:grpSpPr bwMode="auto">
          <a:xfrm>
            <a:off x="5338763" y="2082800"/>
            <a:ext cx="1657350" cy="528638"/>
            <a:chOff x="3248" y="1344"/>
            <a:chExt cx="1044" cy="333"/>
          </a:xfrm>
        </p:grpSpPr>
        <p:pic>
          <p:nvPicPr>
            <p:cNvPr id="12085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20853" name="Rectangle 21"/>
            <p:cNvSpPr>
              <a:spLocks noChangeArrowheads="1"/>
            </p:cNvSpPr>
            <p:nvPr/>
          </p:nvSpPr>
          <p:spPr bwMode="auto">
            <a:xfrm>
              <a:off x="3424" y="1344"/>
              <a:ext cx="672" cy="240"/>
            </a:xfrm>
            <a:prstGeom prst="rect">
              <a:avLst/>
            </a:prstGeom>
            <a:noFill/>
            <a:ln w="12700">
              <a:noFill/>
              <a:miter lim="800000"/>
              <a:headEnd type="none" w="sm" len="sm"/>
              <a:tailEnd type="none" w="sm" len="sm"/>
            </a:ln>
            <a:effectLst/>
          </p:spPr>
          <p:txBody>
            <a:bodyPr wrap="none" anchor="ctr"/>
            <a:lstStyle/>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120854" name="Group 22"/>
          <p:cNvGrpSpPr>
            <a:grpSpLocks/>
          </p:cNvGrpSpPr>
          <p:nvPr/>
        </p:nvGrpSpPr>
        <p:grpSpPr bwMode="auto">
          <a:xfrm>
            <a:off x="5353050" y="2478088"/>
            <a:ext cx="1647825" cy="533400"/>
            <a:chOff x="3256" y="1592"/>
            <a:chExt cx="1038" cy="336"/>
          </a:xfrm>
        </p:grpSpPr>
        <p:pic>
          <p:nvPicPr>
            <p:cNvPr id="12085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20856" name="Rectangle 24"/>
            <p:cNvSpPr>
              <a:spLocks noChangeArrowheads="1"/>
            </p:cNvSpPr>
            <p:nvPr/>
          </p:nvSpPr>
          <p:spPr bwMode="auto">
            <a:xfrm>
              <a:off x="3352" y="1592"/>
              <a:ext cx="800" cy="288"/>
            </a:xfrm>
            <a:prstGeom prst="rect">
              <a:avLst/>
            </a:prstGeom>
            <a:noFill/>
            <a:ln w="12700">
              <a:noFill/>
              <a:miter lim="800000"/>
              <a:headEnd type="none" w="sm" len="sm"/>
              <a:tailEnd type="none" w="sm" len="sm"/>
            </a:ln>
            <a:effectLst/>
          </p:spPr>
          <p:txBody>
            <a:bodyPr wrap="none" anchor="ctr"/>
            <a:lstStyle/>
            <a:p>
              <a:pPr algn="ctr" eaLnBrk="0" hangingPunct="0"/>
              <a:r>
                <a:rPr lang="en-US" sz="2000" b="1">
                  <a:effectLst>
                    <a:outerShdw blurRad="38100" dist="38100" dir="2700000" algn="tl">
                      <a:srgbClr val="000000"/>
                    </a:outerShdw>
                  </a:effectLst>
                  <a:latin typeface="Arial" charset="0"/>
                </a:rPr>
                <a:t>Metadata</a:t>
              </a:r>
            </a:p>
          </p:txBody>
        </p:sp>
      </p:grpSp>
      <p:grpSp>
        <p:nvGrpSpPr>
          <p:cNvPr id="120857" name="Group 25"/>
          <p:cNvGrpSpPr>
            <a:grpSpLocks/>
          </p:cNvGrpSpPr>
          <p:nvPr/>
        </p:nvGrpSpPr>
        <p:grpSpPr bwMode="auto">
          <a:xfrm>
            <a:off x="831850" y="2032000"/>
            <a:ext cx="1704975" cy="981075"/>
            <a:chOff x="400" y="1328"/>
            <a:chExt cx="1074" cy="618"/>
          </a:xfrm>
        </p:grpSpPr>
        <p:pic>
          <p:nvPicPr>
            <p:cNvPr id="12085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20859" name="Text Box 27"/>
            <p:cNvSpPr txBox="1">
              <a:spLocks noChangeArrowheads="1"/>
            </p:cNvSpPr>
            <p:nvPr/>
          </p:nvSpPr>
          <p:spPr bwMode="auto">
            <a:xfrm>
              <a:off x="512" y="1412"/>
              <a:ext cx="816"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Source Code</a:t>
              </a:r>
            </a:p>
          </p:txBody>
        </p:sp>
      </p:grpSp>
      <p:sp>
        <p:nvSpPr>
          <p:cNvPr id="120860" name="Line 28"/>
          <p:cNvSpPr>
            <a:spLocks noChangeShapeType="1"/>
          </p:cNvSpPr>
          <p:nvPr/>
        </p:nvSpPr>
        <p:spPr bwMode="auto">
          <a:xfrm>
            <a:off x="42354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grpSp>
        <p:nvGrpSpPr>
          <p:cNvPr id="120861" name="Group 29"/>
          <p:cNvGrpSpPr>
            <a:grpSpLocks/>
          </p:cNvGrpSpPr>
          <p:nvPr/>
        </p:nvGrpSpPr>
        <p:grpSpPr bwMode="auto">
          <a:xfrm>
            <a:off x="3063875" y="2049463"/>
            <a:ext cx="1755775" cy="981075"/>
            <a:chOff x="1806" y="1339"/>
            <a:chExt cx="1106" cy="618"/>
          </a:xfrm>
        </p:grpSpPr>
        <p:pic>
          <p:nvPicPr>
            <p:cNvPr id="120862" name="Picture 30" descr="box_green"/>
            <p:cNvPicPr>
              <a:picLocks noChangeAspect="1" noChangeArrowheads="1"/>
            </p:cNvPicPr>
            <p:nvPr/>
          </p:nvPicPr>
          <p:blipFill>
            <a:blip r:embed="rId11" cstate="print"/>
            <a:srcRect/>
            <a:stretch>
              <a:fillRect/>
            </a:stretch>
          </p:blipFill>
          <p:spPr bwMode="auto">
            <a:xfrm>
              <a:off x="1806" y="1339"/>
              <a:ext cx="1074" cy="618"/>
            </a:xfrm>
            <a:prstGeom prst="rect">
              <a:avLst/>
            </a:prstGeom>
            <a:noFill/>
          </p:spPr>
        </p:pic>
        <p:sp>
          <p:nvSpPr>
            <p:cNvPr id="120863" name="Text Box 31"/>
            <p:cNvSpPr txBox="1">
              <a:spLocks noChangeArrowheads="1"/>
            </p:cNvSpPr>
            <p:nvPr/>
          </p:nvSpPr>
          <p:spPr bwMode="auto">
            <a:xfrm>
              <a:off x="1808" y="1412"/>
              <a:ext cx="1104"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Language Compiler</a:t>
              </a:r>
            </a:p>
          </p:txBody>
        </p:sp>
      </p:grpSp>
      <p:sp>
        <p:nvSpPr>
          <p:cNvPr id="120866" name="Text Box 34"/>
          <p:cNvSpPr txBox="1">
            <a:spLocks noChangeArrowheads="1"/>
          </p:cNvSpPr>
          <p:nvPr/>
        </p:nvSpPr>
        <p:spPr bwMode="auto">
          <a:xfrm>
            <a:off x="7264400" y="1944688"/>
            <a:ext cx="1577975" cy="1190625"/>
          </a:xfrm>
          <a:prstGeom prst="rect">
            <a:avLst/>
          </a:prstGeom>
          <a:noFill/>
          <a:ln w="28575">
            <a:noFill/>
            <a:miter lim="800000"/>
            <a:headEnd/>
            <a:tailEnd type="none" w="med" len="lg"/>
          </a:ln>
          <a:effectLst>
            <a:outerShdw dist="35921" dir="2700000" algn="ctr" rotWithShape="0">
              <a:schemeClr val="bg2"/>
            </a:outerShdw>
          </a:effec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Also called Assembly</a:t>
            </a:r>
          </a:p>
          <a:p>
            <a:pPr algn="ctr" eaLnBrk="0" hangingPunct="0">
              <a:lnSpc>
                <a:spcPct val="90000"/>
              </a:lnSpc>
            </a:pPr>
            <a:r>
              <a:rPr lang="en-US" sz="2000" b="1" i="1">
                <a:effectLst>
                  <a:outerShdw blurRad="38100" dist="38100" dir="2700000" algn="tl">
                    <a:srgbClr val="000000"/>
                  </a:outerShdw>
                </a:effectLst>
                <a:latin typeface="Arial" charset="0"/>
              </a:rPr>
              <a:t>(.EXE or</a:t>
            </a:r>
          </a:p>
          <a:p>
            <a:pPr algn="ctr" eaLnBrk="0" hangingPunct="0">
              <a:lnSpc>
                <a:spcPct val="90000"/>
              </a:lnSpc>
            </a:pPr>
            <a:r>
              <a:rPr lang="en-US" sz="2000" b="1" i="1">
                <a:effectLst>
                  <a:outerShdw blurRad="38100" dist="38100" dir="2700000" algn="tl">
                    <a:srgbClr val="000000"/>
                  </a:outerShdw>
                </a:effectLst>
                <a:latin typeface="Arial" charset="0"/>
              </a:rPr>
              <a:t>.DLL file)</a:t>
            </a:r>
          </a:p>
        </p:txBody>
      </p:sp>
      <p:sp>
        <p:nvSpPr>
          <p:cNvPr id="120867" name="Oval 35"/>
          <p:cNvSpPr>
            <a:spLocks noChangeArrowheads="1"/>
          </p:cNvSpPr>
          <p:nvPr/>
        </p:nvSpPr>
        <p:spPr bwMode="auto">
          <a:xfrm>
            <a:off x="5111750" y="1790700"/>
            <a:ext cx="2073275" cy="1447800"/>
          </a:xfrm>
          <a:prstGeom prst="ellipse">
            <a:avLst/>
          </a:prstGeom>
          <a:noFill/>
          <a:ln w="76200">
            <a:solidFill>
              <a:srgbClr val="FFFF00"/>
            </a:solidFill>
            <a:round/>
            <a:headEnd/>
            <a:tailEnd/>
          </a:ln>
          <a:effectLst/>
        </p:spPr>
        <p:txBody>
          <a:bodyPr wrap="none" anchor="ctr"/>
          <a:lstStyle/>
          <a:p>
            <a:endParaRPr lang="en-CA"/>
          </a:p>
        </p:txBody>
      </p:sp>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05526634-F9E7-4E1C-B4FA-3202DC6F5255}"/>
                  </a:ext>
                </a:extLst>
              </p14:cNvPr>
              <p14:cNvContentPartPr/>
              <p14:nvPr/>
            </p14:nvContentPartPr>
            <p14:xfrm>
              <a:off x="7032960" y="4191840"/>
              <a:ext cx="360" cy="360"/>
            </p14:xfrm>
          </p:contentPart>
        </mc:Choice>
        <mc:Fallback xmlns="">
          <p:pic>
            <p:nvPicPr>
              <p:cNvPr id="2" name="Ink 1">
                <a:extLst>
                  <a:ext uri="{FF2B5EF4-FFF2-40B4-BE49-F238E27FC236}">
                    <a16:creationId xmlns:a16="http://schemas.microsoft.com/office/drawing/2014/main" id="{05526634-F9E7-4E1C-B4FA-3202DC6F5255}"/>
                  </a:ext>
                </a:extLst>
              </p:cNvPr>
              <p:cNvPicPr/>
              <p:nvPr/>
            </p:nvPicPr>
            <p:blipFill>
              <a:blip r:embed="rId13"/>
              <a:stretch>
                <a:fillRect/>
              </a:stretch>
            </p:blipFill>
            <p:spPr>
              <a:xfrm>
                <a:off x="7023600" y="41824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857"/>
                                        </p:tgtEl>
                                        <p:attrNameLst>
                                          <p:attrName>style.visibility</p:attrName>
                                        </p:attrNameLst>
                                      </p:cBhvr>
                                      <p:to>
                                        <p:strVal val="visible"/>
                                      </p:to>
                                    </p:set>
                                    <p:animEffect transition="in" filter="fade">
                                      <p:cBhvr>
                                        <p:cTn id="7" dur="500"/>
                                        <p:tgtEl>
                                          <p:spTgt spid="120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0"/>
                                        </p:tgtEl>
                                        <p:attrNameLst>
                                          <p:attrName>style.visibility</p:attrName>
                                        </p:attrNameLst>
                                      </p:cBhvr>
                                      <p:to>
                                        <p:strVal val="visible"/>
                                      </p:to>
                                    </p:set>
                                    <p:animEffect transition="in" filter="wipe(left)">
                                      <p:cBhvr>
                                        <p:cTn id="12" dur="500"/>
                                        <p:tgtEl>
                                          <p:spTgt spid="12085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0861"/>
                                        </p:tgtEl>
                                        <p:attrNameLst>
                                          <p:attrName>style.visibility</p:attrName>
                                        </p:attrNameLst>
                                      </p:cBhvr>
                                      <p:to>
                                        <p:strVal val="visible"/>
                                      </p:to>
                                    </p:set>
                                    <p:animEffect transition="in" filter="fade">
                                      <p:cBhvr>
                                        <p:cTn id="16" dur="500"/>
                                        <p:tgtEl>
                                          <p:spTgt spid="1208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0860"/>
                                        </p:tgtEl>
                                        <p:attrNameLst>
                                          <p:attrName>style.visibility</p:attrName>
                                        </p:attrNameLst>
                                      </p:cBhvr>
                                      <p:to>
                                        <p:strVal val="visible"/>
                                      </p:to>
                                    </p:set>
                                    <p:animEffect transition="in" filter="wipe(left)">
                                      <p:cBhvr>
                                        <p:cTn id="21" dur="500"/>
                                        <p:tgtEl>
                                          <p:spTgt spid="12086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0847"/>
                                        </p:tgtEl>
                                        <p:attrNameLst>
                                          <p:attrName>style.visibility</p:attrName>
                                        </p:attrNameLst>
                                      </p:cBhvr>
                                      <p:to>
                                        <p:strVal val="visible"/>
                                      </p:to>
                                    </p:set>
                                    <p:animEffect transition="in" filter="fade">
                                      <p:cBhvr>
                                        <p:cTn id="25" dur="500"/>
                                        <p:tgtEl>
                                          <p:spTgt spid="12084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120851"/>
                                        </p:tgtEl>
                                        <p:attrNameLst>
                                          <p:attrName>style.visibility</p:attrName>
                                        </p:attrNameLst>
                                      </p:cBhvr>
                                      <p:to>
                                        <p:strVal val="visible"/>
                                      </p:to>
                                    </p:set>
                                    <p:anim calcmode="lin" valueType="num">
                                      <p:cBhvr>
                                        <p:cTn id="30" dur="500" fill="hold"/>
                                        <p:tgtEl>
                                          <p:spTgt spid="120851"/>
                                        </p:tgtEl>
                                        <p:attrNameLst>
                                          <p:attrName>ppt_w</p:attrName>
                                        </p:attrNameLst>
                                      </p:cBhvr>
                                      <p:tavLst>
                                        <p:tav tm="0">
                                          <p:val>
                                            <p:fltVal val="0"/>
                                          </p:val>
                                        </p:tav>
                                        <p:tav tm="100000">
                                          <p:val>
                                            <p:strVal val="#ppt_w"/>
                                          </p:val>
                                        </p:tav>
                                      </p:tavLst>
                                    </p:anim>
                                    <p:anim calcmode="lin" valueType="num">
                                      <p:cBhvr>
                                        <p:cTn id="31" dur="500" fill="hold"/>
                                        <p:tgtEl>
                                          <p:spTgt spid="120851"/>
                                        </p:tgtEl>
                                        <p:attrNameLst>
                                          <p:attrName>ppt_h</p:attrName>
                                        </p:attrNameLst>
                                      </p:cBhvr>
                                      <p:tavLst>
                                        <p:tav tm="0">
                                          <p:val>
                                            <p:fltVal val="0"/>
                                          </p:val>
                                        </p:tav>
                                        <p:tav tm="100000">
                                          <p:val>
                                            <p:strVal val="#ppt_h"/>
                                          </p:val>
                                        </p:tav>
                                      </p:tavLst>
                                    </p:anim>
                                    <p:animEffect transition="in" filter="fade">
                                      <p:cBhvr>
                                        <p:cTn id="32" dur="500"/>
                                        <p:tgtEl>
                                          <p:spTgt spid="120851"/>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120854"/>
                                        </p:tgtEl>
                                        <p:attrNameLst>
                                          <p:attrName>style.visibility</p:attrName>
                                        </p:attrNameLst>
                                      </p:cBhvr>
                                      <p:to>
                                        <p:strVal val="visible"/>
                                      </p:to>
                                    </p:set>
                                    <p:anim calcmode="lin" valueType="num">
                                      <p:cBhvr>
                                        <p:cTn id="36" dur="500" fill="hold"/>
                                        <p:tgtEl>
                                          <p:spTgt spid="120854"/>
                                        </p:tgtEl>
                                        <p:attrNameLst>
                                          <p:attrName>ppt_w</p:attrName>
                                        </p:attrNameLst>
                                      </p:cBhvr>
                                      <p:tavLst>
                                        <p:tav tm="0">
                                          <p:val>
                                            <p:fltVal val="0"/>
                                          </p:val>
                                        </p:tav>
                                        <p:tav tm="100000">
                                          <p:val>
                                            <p:strVal val="#ppt_w"/>
                                          </p:val>
                                        </p:tav>
                                      </p:tavLst>
                                    </p:anim>
                                    <p:anim calcmode="lin" valueType="num">
                                      <p:cBhvr>
                                        <p:cTn id="37" dur="500" fill="hold"/>
                                        <p:tgtEl>
                                          <p:spTgt spid="120854"/>
                                        </p:tgtEl>
                                        <p:attrNameLst>
                                          <p:attrName>ppt_h</p:attrName>
                                        </p:attrNameLst>
                                      </p:cBhvr>
                                      <p:tavLst>
                                        <p:tav tm="0">
                                          <p:val>
                                            <p:fltVal val="0"/>
                                          </p:val>
                                        </p:tav>
                                        <p:tav tm="100000">
                                          <p:val>
                                            <p:strVal val="#ppt_h"/>
                                          </p:val>
                                        </p:tav>
                                      </p:tavLst>
                                    </p:anim>
                                    <p:animEffect transition="in" filter="fade">
                                      <p:cBhvr>
                                        <p:cTn id="38" dur="500"/>
                                        <p:tgtEl>
                                          <p:spTgt spid="120854"/>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20867"/>
                                        </p:tgtEl>
                                        <p:attrNameLst>
                                          <p:attrName>style.visibility</p:attrName>
                                        </p:attrNameLst>
                                      </p:cBhvr>
                                      <p:to>
                                        <p:strVal val="visible"/>
                                      </p:to>
                                    </p:set>
                                    <p:animEffect transition="in" filter="fade">
                                      <p:cBhvr>
                                        <p:cTn id="42" dur="500"/>
                                        <p:tgtEl>
                                          <p:spTgt spid="1208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0866"/>
                                        </p:tgtEl>
                                        <p:attrNameLst>
                                          <p:attrName>style.visibility</p:attrName>
                                        </p:attrNameLst>
                                      </p:cBhvr>
                                      <p:to>
                                        <p:strVal val="visible"/>
                                      </p:to>
                                    </p:set>
                                    <p:animEffect transition="in" filter="fade">
                                      <p:cBhvr>
                                        <p:cTn id="45" dur="500"/>
                                        <p:tgtEl>
                                          <p:spTgt spid="1208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0840"/>
                                        </p:tgtEl>
                                        <p:attrNameLst>
                                          <p:attrName>style.visibility</p:attrName>
                                        </p:attrNameLst>
                                      </p:cBhvr>
                                      <p:to>
                                        <p:strVal val="visible"/>
                                      </p:to>
                                    </p:set>
                                    <p:animEffect transition="in" filter="wipe(up)">
                                      <p:cBhvr>
                                        <p:cTn id="50" dur="500"/>
                                        <p:tgtEl>
                                          <p:spTgt spid="12084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20865"/>
                                        </p:tgtEl>
                                        <p:attrNameLst>
                                          <p:attrName>style.visibility</p:attrName>
                                        </p:attrNameLst>
                                      </p:cBhvr>
                                      <p:to>
                                        <p:strVal val="visible"/>
                                      </p:to>
                                    </p:set>
                                    <p:animEffect transition="in" filter="fade">
                                      <p:cBhvr>
                                        <p:cTn id="54" dur="500"/>
                                        <p:tgtEl>
                                          <p:spTgt spid="1208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0837"/>
                                        </p:tgtEl>
                                        <p:attrNameLst>
                                          <p:attrName>style.visibility</p:attrName>
                                        </p:attrNameLst>
                                      </p:cBhvr>
                                      <p:to>
                                        <p:strVal val="visible"/>
                                      </p:to>
                                    </p:set>
                                    <p:animEffect transition="in" filter="fade">
                                      <p:cBhvr>
                                        <p:cTn id="57" dur="500"/>
                                        <p:tgtEl>
                                          <p:spTgt spid="120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0841"/>
                                        </p:tgtEl>
                                        <p:attrNameLst>
                                          <p:attrName>style.visibility</p:attrName>
                                        </p:attrNameLst>
                                      </p:cBhvr>
                                      <p:to>
                                        <p:strVal val="visible"/>
                                      </p:to>
                                    </p:set>
                                    <p:animEffect transition="in" filter="wipe(right)">
                                      <p:cBhvr>
                                        <p:cTn id="62" dur="500"/>
                                        <p:tgtEl>
                                          <p:spTgt spid="120841"/>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20864"/>
                                        </p:tgtEl>
                                        <p:attrNameLst>
                                          <p:attrName>style.visibility</p:attrName>
                                        </p:attrNameLst>
                                      </p:cBhvr>
                                      <p:to>
                                        <p:strVal val="visible"/>
                                      </p:to>
                                    </p:set>
                                    <p:animEffect transition="in" filter="fade">
                                      <p:cBhvr>
                                        <p:cTn id="66" dur="500"/>
                                        <p:tgtEl>
                                          <p:spTgt spid="12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40" grpId="0" animBg="1"/>
      <p:bldP spid="120841" grpId="0" animBg="1"/>
      <p:bldP spid="120850" grpId="0" animBg="1"/>
      <p:bldP spid="120860" grpId="0" animBg="1"/>
      <p:bldP spid="120866" grpId="0"/>
      <p:bldP spid="1208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Assemblies</a:t>
            </a:r>
          </a:p>
        </p:txBody>
      </p:sp>
      <p:sp>
        <p:nvSpPr>
          <p:cNvPr id="128003" name="Rectangle 3"/>
          <p:cNvSpPr>
            <a:spLocks noGrp="1" noChangeArrowheads="1"/>
          </p:cNvSpPr>
          <p:nvPr>
            <p:ph type="body" idx="1"/>
          </p:nvPr>
        </p:nvSpPr>
        <p:spPr>
          <a:xfrm>
            <a:off x="381000" y="1114425"/>
            <a:ext cx="7772400" cy="5221288"/>
          </a:xfrm>
        </p:spPr>
        <p:txBody>
          <a:bodyPr/>
          <a:lstStyle/>
          <a:p>
            <a:pPr marL="536575" indent="-536575"/>
            <a:r>
              <a:rPr lang="en-US" sz="2800" dirty="0"/>
              <a:t>DLL or EXE file</a:t>
            </a:r>
          </a:p>
          <a:p>
            <a:pPr marL="536575" indent="-536575"/>
            <a:r>
              <a:rPr lang="en-US" sz="2800" dirty="0"/>
              <a:t>Smallest deployable unit in the CLR</a:t>
            </a:r>
          </a:p>
          <a:p>
            <a:pPr marL="536575" indent="-536575"/>
            <a:r>
              <a:rPr lang="en-US" sz="2800" dirty="0"/>
              <a:t>Have unique version number</a:t>
            </a:r>
          </a:p>
          <a:p>
            <a:pPr marL="536575" indent="-536575"/>
            <a:r>
              <a:rPr lang="en-US" sz="2800" dirty="0"/>
              <a:t>No version conflicts (known as DLL hell)</a:t>
            </a:r>
          </a:p>
          <a:p>
            <a:pPr marL="536575" indent="-536575"/>
            <a:r>
              <a:rPr lang="en-US" sz="2800" dirty="0"/>
              <a:t>Contains IL code to be executed</a:t>
            </a:r>
          </a:p>
          <a:p>
            <a:pPr marL="536575" indent="-536575"/>
            <a:r>
              <a:rPr lang="en-US" sz="2800" dirty="0"/>
              <a:t>Security boundary – permissions are granted at the assembly level</a:t>
            </a:r>
          </a:p>
          <a:p>
            <a:pPr marL="536575" indent="-536575"/>
            <a:r>
              <a:rPr lang="en-US" sz="2800" dirty="0"/>
              <a:t>Type boundary – all types include the assembly name they are a part of</a:t>
            </a:r>
          </a:p>
          <a:p>
            <a:pPr marL="536575" indent="-536575"/>
            <a:r>
              <a:rPr lang="en-US" sz="2800" dirty="0">
                <a:solidFill>
                  <a:srgbClr val="FFFF00"/>
                </a:solidFill>
              </a:rPr>
              <a:t>Self-describing manifest – metadata that describes the types in the assembly (</a:t>
            </a:r>
            <a:r>
              <a:rPr lang="en-US" sz="2800" b="0" dirty="0">
                <a:ea typeface="+mn-lt"/>
                <a:cs typeface="+mn-lt"/>
                <a:hlinkClick r:id="rId2"/>
              </a:rPr>
              <a:t>https://docs.microsoft.com/en-us/dotnet/standard/assembly/manifest</a:t>
            </a:r>
            <a:r>
              <a:rPr lang="en-US" sz="2800" b="0" dirty="0">
                <a:ea typeface="+mn-lt"/>
                <a:cs typeface="+mn-lt"/>
                <a:hlinkClick r:id="rId3"/>
              </a:rPr>
              <a:t>;https://docs.microsoft.com/en-us/dotnet/standard/assembly/view-contents</a:t>
            </a:r>
            <a:r>
              <a:rPr lang="en-US" sz="2800" dirty="0">
                <a:solidFill>
                  <a:srgbClr val="FFFF00"/>
                </a:solidFill>
              </a:rPr>
              <a:t>)</a:t>
            </a:r>
            <a:endParaRPr lang="en-US" sz="2800" dirty="0">
              <a:solidFill>
                <a:srgbClr val="FFFF00"/>
              </a:solidFill>
              <a:cs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EA90A2-96D3-4A48-B93C-ED0A29B68349}"/>
                  </a:ext>
                </a:extLst>
              </p14:cNvPr>
              <p14:cNvContentPartPr/>
              <p14:nvPr/>
            </p14:nvContentPartPr>
            <p14:xfrm>
              <a:off x="235080" y="3568680"/>
              <a:ext cx="6305760" cy="38520"/>
            </p14:xfrm>
          </p:contentPart>
        </mc:Choice>
        <mc:Fallback xmlns="">
          <p:pic>
            <p:nvPicPr>
              <p:cNvPr id="2" name="Ink 1">
                <a:extLst>
                  <a:ext uri="{FF2B5EF4-FFF2-40B4-BE49-F238E27FC236}">
                    <a16:creationId xmlns:a16="http://schemas.microsoft.com/office/drawing/2014/main" id="{48EA90A2-96D3-4A48-B93C-ED0A29B68349}"/>
                  </a:ext>
                </a:extLst>
              </p:cNvPr>
              <p:cNvPicPr/>
              <p:nvPr/>
            </p:nvPicPr>
            <p:blipFill>
              <a:blip r:embed="rId5"/>
              <a:stretch>
                <a:fillRect/>
              </a:stretch>
            </p:blipFill>
            <p:spPr>
              <a:xfrm>
                <a:off x="225720" y="3559320"/>
                <a:ext cx="63244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6F143EA-C8E0-438A-8F96-4FA2EE03E3D6}"/>
                  </a:ext>
                </a:extLst>
              </p14:cNvPr>
              <p14:cNvContentPartPr/>
              <p14:nvPr/>
            </p14:nvContentPartPr>
            <p14:xfrm>
              <a:off x="6647760" y="6344640"/>
              <a:ext cx="360" cy="360"/>
            </p14:xfrm>
          </p:contentPart>
        </mc:Choice>
        <mc:Fallback xmlns="">
          <p:pic>
            <p:nvPicPr>
              <p:cNvPr id="3" name="Ink 2">
                <a:extLst>
                  <a:ext uri="{FF2B5EF4-FFF2-40B4-BE49-F238E27FC236}">
                    <a16:creationId xmlns:a16="http://schemas.microsoft.com/office/drawing/2014/main" id="{06F143EA-C8E0-438A-8F96-4FA2EE03E3D6}"/>
                  </a:ext>
                </a:extLst>
              </p:cNvPr>
              <p:cNvPicPr/>
              <p:nvPr/>
            </p:nvPicPr>
            <p:blipFill>
              <a:blip r:embed="rId7"/>
              <a:stretch>
                <a:fillRect/>
              </a:stretch>
            </p:blipFill>
            <p:spPr>
              <a:xfrm>
                <a:off x="6638400" y="63352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fade">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fade">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fade">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fade">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fade">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fade">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fade">
                                      <p:cBhvr>
                                        <p:cTn id="42" dur="500"/>
                                        <p:tgtEl>
                                          <p:spTgt spid="128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Metadata in Assembly</a:t>
            </a:r>
            <a:endParaRPr lang="bg-BG"/>
          </a:p>
        </p:txBody>
      </p:sp>
      <p:sp>
        <p:nvSpPr>
          <p:cNvPr id="179212" name="Rectangle 12"/>
          <p:cNvSpPr>
            <a:spLocks noChangeArrowheads="1"/>
          </p:cNvSpPr>
          <p:nvPr/>
        </p:nvSpPr>
        <p:spPr bwMode="auto">
          <a:xfrm>
            <a:off x="2143125" y="1555750"/>
            <a:ext cx="4572000" cy="4724400"/>
          </a:xfrm>
          <a:prstGeom prst="rect">
            <a:avLst/>
          </a:prstGeom>
          <a:gradFill rotWithShape="0">
            <a:gsLst>
              <a:gs pos="0">
                <a:srgbClr val="9362A0"/>
              </a:gs>
              <a:gs pos="100000">
                <a:srgbClr val="9362A0">
                  <a:gamma/>
                  <a:shade val="46275"/>
                  <a:invGamma/>
                </a:srgbClr>
              </a:gs>
            </a:gsLst>
            <a:lin ang="2700000" scaled="1"/>
          </a:gradFill>
          <a:ln w="9525" algn="ctr">
            <a:noFill/>
            <a:miter lim="800000"/>
            <a:headEnd/>
            <a:tailEnd/>
          </a:ln>
          <a:effectLst>
            <a:prstShdw prst="shdw17" dist="17961" dir="2700000">
              <a:srgbClr val="9362A0">
                <a:gamma/>
                <a:shade val="60000"/>
                <a:invGamma/>
              </a:srgbClr>
            </a:prstShdw>
          </a:effectLst>
        </p:spPr>
        <p:txBody>
          <a:bodyPr wrap="none" anchor="ctr"/>
          <a:lstStyle/>
          <a:p>
            <a:pPr algn="ctr" eaLnBrk="0" hangingPunct="0"/>
            <a:endParaRPr lang="bg-BG" sz="1600" b="1">
              <a:effectLst>
                <a:outerShdw blurRad="38100" dist="38100" dir="2700000" algn="tl">
                  <a:srgbClr val="000000"/>
                </a:outerShdw>
              </a:effectLst>
              <a:latin typeface="Arial" charset="0"/>
            </a:endParaRPr>
          </a:p>
        </p:txBody>
      </p:sp>
      <p:sp>
        <p:nvSpPr>
          <p:cNvPr id="179213" name="Text Box 13"/>
          <p:cNvSpPr txBox="1">
            <a:spLocks noChangeArrowheads="1"/>
          </p:cNvSpPr>
          <p:nvPr/>
        </p:nvSpPr>
        <p:spPr bwMode="auto">
          <a:xfrm>
            <a:off x="2170113" y="1635125"/>
            <a:ext cx="2165350" cy="366713"/>
          </a:xfrm>
          <a:prstGeom prst="rect">
            <a:avLst/>
          </a:prstGeom>
          <a:noFill/>
          <a:ln w="9525">
            <a:noFill/>
            <a:miter lim="800000"/>
            <a:headEnd/>
            <a:tailEnd/>
          </a:ln>
          <a:effectLst/>
        </p:spPr>
        <p:txBody>
          <a:bodyPr wrap="none">
            <a:spAutoFit/>
          </a:bodyPr>
          <a:lstStyle/>
          <a:p>
            <a:pPr algn="ctr" eaLnBrk="0" hangingPunct="0"/>
            <a:r>
              <a:rPr lang="en-GB" sz="1800" b="1">
                <a:solidFill>
                  <a:srgbClr val="FFFFFF"/>
                </a:solidFill>
                <a:effectLst>
                  <a:outerShdw blurRad="38100" dist="38100" dir="2700000" algn="tl">
                    <a:srgbClr val="000000"/>
                  </a:outerShdw>
                </a:effectLst>
                <a:latin typeface="Arial" charset="0"/>
              </a:rPr>
              <a:t>Type Descriptions</a:t>
            </a:r>
          </a:p>
        </p:txBody>
      </p:sp>
      <p:sp>
        <p:nvSpPr>
          <p:cNvPr id="179214" name="Rectangle 14"/>
          <p:cNvSpPr>
            <a:spLocks noChangeArrowheads="1"/>
          </p:cNvSpPr>
          <p:nvPr/>
        </p:nvSpPr>
        <p:spPr bwMode="auto">
          <a:xfrm>
            <a:off x="2447925" y="2028825"/>
            <a:ext cx="3917950" cy="1508125"/>
          </a:xfrm>
          <a:prstGeom prst="rect">
            <a:avLst/>
          </a:prstGeom>
          <a:gradFill rotWithShape="0">
            <a:gsLst>
              <a:gs pos="0">
                <a:srgbClr val="F8C508"/>
              </a:gs>
              <a:gs pos="100000">
                <a:srgbClr val="F8C508">
                  <a:gamma/>
                  <a:shade val="46275"/>
                  <a:invGamma/>
                </a:srgbClr>
              </a:gs>
            </a:gsLst>
            <a:lin ang="2700000" scaled="1"/>
          </a:gradFill>
          <a:ln w="9525">
            <a:noFill/>
            <a:miter lim="800000"/>
            <a:headEnd/>
            <a:tailEnd/>
          </a:ln>
          <a:effectLst>
            <a:prstShdw prst="shdw17" dist="17961" dir="2700000">
              <a:srgbClr val="F8C508">
                <a:gamma/>
                <a:shade val="60000"/>
                <a:invGamma/>
              </a:srgbClr>
            </a:prstShdw>
          </a:effectLst>
        </p:spPr>
        <p:txBody>
          <a:bodyPr wrap="none" anchor="ctr"/>
          <a:lstStyle/>
          <a:p>
            <a:pPr eaLnBrk="0" hangingPunct="0"/>
            <a:r>
              <a:rPr lang="en-GB" sz="1800" b="1" dirty="0">
                <a:solidFill>
                  <a:srgbClr val="FFFFFF"/>
                </a:solidFill>
                <a:effectLst>
                  <a:outerShdw blurRad="38100" dist="38100" dir="2700000" algn="tl">
                    <a:srgbClr val="000000"/>
                  </a:outerShdw>
                </a:effectLst>
                <a:latin typeface="Arial" charset="0"/>
              </a:rPr>
              <a:t>Classes</a:t>
            </a:r>
          </a:p>
          <a:p>
            <a:pPr eaLnBrk="0" hangingPunct="0"/>
            <a:r>
              <a:rPr lang="en-GB" sz="1800" b="1" dirty="0">
                <a:solidFill>
                  <a:srgbClr val="FFFFFF"/>
                </a:solidFill>
                <a:effectLst>
                  <a:outerShdw blurRad="38100" dist="38100" dir="2700000" algn="tl">
                    <a:srgbClr val="000000"/>
                  </a:outerShdw>
                </a:effectLst>
                <a:latin typeface="Arial" charset="0"/>
              </a:rPr>
              <a:t>Base classes</a:t>
            </a:r>
          </a:p>
          <a:p>
            <a:pPr eaLnBrk="0" hangingPunct="0"/>
            <a:r>
              <a:rPr lang="en-GB" sz="1800" b="1" dirty="0">
                <a:solidFill>
                  <a:srgbClr val="FFFFFF"/>
                </a:solidFill>
                <a:effectLst>
                  <a:outerShdw blurRad="38100" dist="38100" dir="2700000" algn="tl">
                    <a:srgbClr val="000000"/>
                  </a:outerShdw>
                </a:effectLst>
                <a:latin typeface="Arial" charset="0"/>
              </a:rPr>
              <a:t>Implemented interfaces</a:t>
            </a:r>
          </a:p>
          <a:p>
            <a:pPr eaLnBrk="0" hangingPunct="0"/>
            <a:r>
              <a:rPr lang="en-GB" sz="1800" b="1" dirty="0">
                <a:solidFill>
                  <a:srgbClr val="FFFFFF"/>
                </a:solidFill>
                <a:effectLst>
                  <a:outerShdw blurRad="38100" dist="38100" dir="2700000" algn="tl">
                    <a:srgbClr val="000000"/>
                  </a:outerShdw>
                </a:effectLst>
                <a:latin typeface="Arial" charset="0"/>
              </a:rPr>
              <a:t>Data members</a:t>
            </a:r>
          </a:p>
          <a:p>
            <a:pPr eaLnBrk="0" hangingPunct="0"/>
            <a:r>
              <a:rPr lang="en-GB" sz="1800" b="1" dirty="0">
                <a:solidFill>
                  <a:srgbClr val="FFFFFF"/>
                </a:solidFill>
                <a:effectLst>
                  <a:outerShdw blurRad="38100" dist="38100" dir="2700000" algn="tl">
                    <a:srgbClr val="000000"/>
                  </a:outerShdw>
                </a:effectLst>
                <a:latin typeface="Arial" charset="0"/>
              </a:rPr>
              <a:t>Methods</a:t>
            </a:r>
          </a:p>
        </p:txBody>
      </p:sp>
      <p:sp>
        <p:nvSpPr>
          <p:cNvPr id="179215" name="Rectangle 15"/>
          <p:cNvSpPr>
            <a:spLocks noChangeArrowheads="1"/>
          </p:cNvSpPr>
          <p:nvPr/>
        </p:nvSpPr>
        <p:spPr bwMode="auto">
          <a:xfrm>
            <a:off x="2447925" y="3986213"/>
            <a:ext cx="3962400" cy="1989137"/>
          </a:xfrm>
          <a:prstGeom prst="rect">
            <a:avLst/>
          </a:prstGeom>
          <a:gradFill rotWithShape="0">
            <a:gsLst>
              <a:gs pos="0">
                <a:srgbClr val="F8C508"/>
              </a:gs>
              <a:gs pos="100000">
                <a:srgbClr val="F8C508">
                  <a:gamma/>
                  <a:shade val="46275"/>
                  <a:invGamma/>
                </a:srgbClr>
              </a:gs>
            </a:gsLst>
            <a:lin ang="2700000" scaled="1"/>
          </a:gradFill>
          <a:ln w="9525">
            <a:noFill/>
            <a:miter lim="800000"/>
            <a:headEnd/>
            <a:tailEnd/>
          </a:ln>
          <a:effectLst>
            <a:prstShdw prst="shdw17" dist="17961" dir="2700000">
              <a:srgbClr val="F8C508">
                <a:gamma/>
                <a:shade val="60000"/>
                <a:invGamma/>
              </a:srgbClr>
            </a:prstShdw>
          </a:effectLst>
        </p:spPr>
        <p:txBody>
          <a:bodyPr wrap="none"/>
          <a:lstStyle/>
          <a:p>
            <a:pPr eaLnBrk="0" hangingPunct="0"/>
            <a:r>
              <a:rPr lang="en-GB" sz="1800" b="1" dirty="0">
                <a:solidFill>
                  <a:srgbClr val="FFFFFF"/>
                </a:solidFill>
                <a:effectLst>
                  <a:outerShdw blurRad="38100" dist="38100" dir="2700000" algn="tl">
                    <a:srgbClr val="000000"/>
                  </a:outerShdw>
                </a:effectLst>
                <a:latin typeface="Arial" charset="0"/>
              </a:rPr>
              <a:t>Name</a:t>
            </a:r>
          </a:p>
          <a:p>
            <a:pPr eaLnBrk="0" hangingPunct="0"/>
            <a:r>
              <a:rPr lang="en-GB" sz="1800" b="1" dirty="0">
                <a:solidFill>
                  <a:srgbClr val="FFFFFF"/>
                </a:solidFill>
                <a:effectLst>
                  <a:outerShdw blurRad="38100" dist="38100" dir="2700000" algn="tl">
                    <a:srgbClr val="000000"/>
                  </a:outerShdw>
                </a:effectLst>
                <a:latin typeface="Arial" charset="0"/>
              </a:rPr>
              <a:t>Version</a:t>
            </a:r>
          </a:p>
          <a:p>
            <a:pPr eaLnBrk="0" hangingPunct="0"/>
            <a:r>
              <a:rPr lang="en-GB" sz="1800" b="1" dirty="0">
                <a:solidFill>
                  <a:srgbClr val="FFFFFF"/>
                </a:solidFill>
                <a:effectLst>
                  <a:outerShdw blurRad="38100" dist="38100" dir="2700000" algn="tl">
                    <a:srgbClr val="000000"/>
                  </a:outerShdw>
                </a:effectLst>
                <a:latin typeface="Arial" charset="0"/>
              </a:rPr>
              <a:t>Culture</a:t>
            </a:r>
          </a:p>
        </p:txBody>
      </p:sp>
      <p:sp>
        <p:nvSpPr>
          <p:cNvPr id="179216" name="Text Box 16"/>
          <p:cNvSpPr txBox="1">
            <a:spLocks noChangeArrowheads="1"/>
          </p:cNvSpPr>
          <p:nvPr/>
        </p:nvSpPr>
        <p:spPr bwMode="auto">
          <a:xfrm>
            <a:off x="2159000" y="3614738"/>
            <a:ext cx="2584450" cy="366712"/>
          </a:xfrm>
          <a:prstGeom prst="rect">
            <a:avLst/>
          </a:prstGeom>
          <a:noFill/>
          <a:ln w="9525">
            <a:noFill/>
            <a:miter lim="800000"/>
            <a:headEnd/>
            <a:tailEnd/>
          </a:ln>
          <a:effectLst/>
        </p:spPr>
        <p:txBody>
          <a:bodyPr wrap="none">
            <a:spAutoFit/>
          </a:bodyPr>
          <a:lstStyle/>
          <a:p>
            <a:pPr algn="ctr" eaLnBrk="0" hangingPunct="0"/>
            <a:r>
              <a:rPr lang="en-GB" sz="1800" b="1">
                <a:solidFill>
                  <a:srgbClr val="FFFFFF"/>
                </a:solidFill>
                <a:effectLst>
                  <a:outerShdw blurRad="38100" dist="38100" dir="2700000" algn="tl">
                    <a:srgbClr val="000000"/>
                  </a:outerShdw>
                </a:effectLst>
                <a:latin typeface="Arial" charset="0"/>
              </a:rPr>
              <a:t>Assembly Description</a:t>
            </a:r>
          </a:p>
        </p:txBody>
      </p:sp>
      <p:sp>
        <p:nvSpPr>
          <p:cNvPr id="179217" name="Rectangle 17"/>
          <p:cNvSpPr>
            <a:spLocks noChangeArrowheads="1"/>
          </p:cNvSpPr>
          <p:nvPr/>
        </p:nvSpPr>
        <p:spPr bwMode="auto">
          <a:xfrm>
            <a:off x="2627313" y="4954588"/>
            <a:ext cx="3603625" cy="935037"/>
          </a:xfrm>
          <a:prstGeom prst="rect">
            <a:avLst/>
          </a:prstGeom>
          <a:gradFill rotWithShape="0">
            <a:gsLst>
              <a:gs pos="0">
                <a:srgbClr val="FF9966"/>
              </a:gs>
              <a:gs pos="100000">
                <a:srgbClr val="FF9966">
                  <a:gamma/>
                  <a:shade val="46275"/>
                  <a:invGamma/>
                </a:srgbClr>
              </a:gs>
            </a:gsLst>
            <a:lin ang="2700000" scaled="1"/>
          </a:gradFill>
          <a:ln w="9525">
            <a:noFill/>
            <a:miter lim="800000"/>
            <a:headEnd/>
            <a:tailEnd/>
          </a:ln>
          <a:effectLst>
            <a:prstShdw prst="shdw17" dist="17961" dir="2700000">
              <a:srgbClr val="FF9966">
                <a:gamma/>
                <a:shade val="60000"/>
                <a:invGamma/>
              </a:srgbClr>
            </a:prstShdw>
          </a:effectLst>
        </p:spPr>
        <p:txBody>
          <a:bodyPr wrap="none"/>
          <a:lstStyle/>
          <a:p>
            <a:pPr eaLnBrk="0" hangingPunct="0"/>
            <a:r>
              <a:rPr lang="en-GB" sz="1800" b="1" dirty="0">
                <a:solidFill>
                  <a:srgbClr val="FFFFFF"/>
                </a:solidFill>
                <a:effectLst>
                  <a:outerShdw blurRad="38100" dist="38100" dir="2700000" algn="tl">
                    <a:srgbClr val="000000"/>
                  </a:outerShdw>
                </a:effectLst>
                <a:latin typeface="Arial" charset="0"/>
              </a:rPr>
              <a:t>Other assemblies</a:t>
            </a:r>
          </a:p>
          <a:p>
            <a:pPr eaLnBrk="0" hangingPunct="0"/>
            <a:r>
              <a:rPr lang="en-GB" sz="1800" b="1" dirty="0">
                <a:solidFill>
                  <a:srgbClr val="FFFFFF"/>
                </a:solidFill>
                <a:effectLst>
                  <a:outerShdw blurRad="38100" dist="38100" dir="2700000" algn="tl">
                    <a:srgbClr val="000000"/>
                  </a:outerShdw>
                </a:effectLst>
                <a:latin typeface="Arial" charset="0"/>
              </a:rPr>
              <a:t>Security Permissions</a:t>
            </a:r>
          </a:p>
          <a:p>
            <a:pPr eaLnBrk="0" hangingPunct="0"/>
            <a:r>
              <a:rPr lang="en-GB" sz="1800" b="1" dirty="0">
                <a:solidFill>
                  <a:srgbClr val="FFFFFF"/>
                </a:solidFill>
                <a:effectLst>
                  <a:outerShdw blurRad="38100" dist="38100" dir="2700000" algn="tl">
                    <a:srgbClr val="000000"/>
                  </a:outerShdw>
                </a:effectLst>
                <a:latin typeface="Arial" charset="0"/>
              </a:rPr>
              <a:t>Exported Types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FE15079-78FF-429B-8812-52D125DC47DC}"/>
                  </a:ext>
                </a:extLst>
              </p14:cNvPr>
              <p14:cNvContentPartPr/>
              <p14:nvPr/>
            </p14:nvContentPartPr>
            <p14:xfrm>
              <a:off x="2286000" y="1949400"/>
              <a:ext cx="2000520" cy="2387880"/>
            </p14:xfrm>
          </p:contentPart>
        </mc:Choice>
        <mc:Fallback xmlns="">
          <p:pic>
            <p:nvPicPr>
              <p:cNvPr id="2" name="Ink 1">
                <a:extLst>
                  <a:ext uri="{FF2B5EF4-FFF2-40B4-BE49-F238E27FC236}">
                    <a16:creationId xmlns:a16="http://schemas.microsoft.com/office/drawing/2014/main" id="{0FE15079-78FF-429B-8812-52D125DC47DC}"/>
                  </a:ext>
                </a:extLst>
              </p:cNvPr>
              <p:cNvPicPr/>
              <p:nvPr/>
            </p:nvPicPr>
            <p:blipFill>
              <a:blip r:embed="rId4"/>
              <a:stretch>
                <a:fillRect/>
              </a:stretch>
            </p:blipFill>
            <p:spPr>
              <a:xfrm>
                <a:off x="2276640" y="1940040"/>
                <a:ext cx="2019240" cy="2406600"/>
              </a:xfrm>
              <a:prstGeom prst="rect">
                <a:avLst/>
              </a:prstGeom>
            </p:spPr>
          </p:pic>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Applications</a:t>
            </a:r>
            <a:endParaRPr lang="bg-BG"/>
          </a:p>
        </p:txBody>
      </p:sp>
      <p:sp>
        <p:nvSpPr>
          <p:cNvPr id="178179" name="Rectangle 3"/>
          <p:cNvSpPr>
            <a:spLocks noGrp="1" noChangeArrowheads="1"/>
          </p:cNvSpPr>
          <p:nvPr>
            <p:ph type="body" idx="1"/>
          </p:nvPr>
        </p:nvSpPr>
        <p:spPr/>
        <p:txBody>
          <a:bodyPr/>
          <a:lstStyle/>
          <a:p>
            <a:r>
              <a:rPr lang="en-US" dirty="0"/>
              <a:t>One or more assemblies</a:t>
            </a:r>
          </a:p>
          <a:p>
            <a:r>
              <a:rPr lang="en-US" dirty="0"/>
              <a:t>Assemblies conflict resolution</a:t>
            </a:r>
          </a:p>
          <a:p>
            <a:pPr lvl="1"/>
            <a:r>
              <a:rPr lang="en-US" dirty="0"/>
              <a:t>Using metadata</a:t>
            </a:r>
          </a:p>
          <a:p>
            <a:pPr lvl="2"/>
            <a:r>
              <a:rPr lang="en-US" dirty="0"/>
              <a:t>Local (preferred)</a:t>
            </a:r>
          </a:p>
          <a:p>
            <a:pPr lvl="2"/>
            <a:r>
              <a:rPr lang="en-US" dirty="0">
                <a:solidFill>
                  <a:srgbClr val="FFFF00"/>
                </a:solidFill>
                <a:hlinkClick r:id="rId3"/>
              </a:rPr>
              <a:t>Global Assembly Cache (GAC)</a:t>
            </a:r>
            <a:endParaRPr lang="en-US" dirty="0">
              <a:solidFill>
                <a:srgbClr val="FFFF00"/>
              </a:solidFill>
            </a:endParaRPr>
          </a:p>
          <a:p>
            <a:r>
              <a:rPr lang="en-US" dirty="0"/>
              <a:t>Different applications may use different versions of an assembly</a:t>
            </a:r>
          </a:p>
          <a:p>
            <a:pPr lvl="1"/>
            <a:r>
              <a:rPr lang="en-US" dirty="0"/>
              <a:t>Easier software updates</a:t>
            </a:r>
          </a:p>
          <a:p>
            <a:pPr lvl="1"/>
            <a:r>
              <a:rPr lang="en-US" dirty="0"/>
              <a:t>Easier software removal</a:t>
            </a:r>
            <a:endParaRPr lang="bg-BG"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39A7655-5AFB-4FE8-A085-726A82339393}"/>
                  </a:ext>
                </a:extLst>
              </p14:cNvPr>
              <p14:cNvContentPartPr/>
              <p14:nvPr/>
            </p14:nvContentPartPr>
            <p14:xfrm>
              <a:off x="1936800" y="3498840"/>
              <a:ext cx="2889720" cy="1111680"/>
            </p14:xfrm>
          </p:contentPart>
        </mc:Choice>
        <mc:Fallback xmlns="">
          <p:pic>
            <p:nvPicPr>
              <p:cNvPr id="2" name="Ink 1">
                <a:extLst>
                  <a:ext uri="{FF2B5EF4-FFF2-40B4-BE49-F238E27FC236}">
                    <a16:creationId xmlns:a16="http://schemas.microsoft.com/office/drawing/2014/main" id="{039A7655-5AFB-4FE8-A085-726A82339393}"/>
                  </a:ext>
                </a:extLst>
              </p:cNvPr>
              <p:cNvPicPr/>
              <p:nvPr/>
            </p:nvPicPr>
            <p:blipFill>
              <a:blip r:embed="rId5"/>
              <a:stretch>
                <a:fillRect/>
              </a:stretch>
            </p:blipFill>
            <p:spPr>
              <a:xfrm>
                <a:off x="1927440" y="3489480"/>
                <a:ext cx="2908440" cy="11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E1C17F2-C79B-4A48-8684-D90C7480A759}"/>
                  </a:ext>
                </a:extLst>
              </p14:cNvPr>
              <p14:cNvContentPartPr/>
              <p14:nvPr/>
            </p14:nvContentPartPr>
            <p14:xfrm>
              <a:off x="5435280" y="4320000"/>
              <a:ext cx="360" cy="360"/>
            </p14:xfrm>
          </p:contentPart>
        </mc:Choice>
        <mc:Fallback xmlns="">
          <p:pic>
            <p:nvPicPr>
              <p:cNvPr id="3" name="Ink 2">
                <a:extLst>
                  <a:ext uri="{FF2B5EF4-FFF2-40B4-BE49-F238E27FC236}">
                    <a16:creationId xmlns:a16="http://schemas.microsoft.com/office/drawing/2014/main" id="{BE1C17F2-C79B-4A48-8684-D90C7480A759}"/>
                  </a:ext>
                </a:extLst>
              </p:cNvPr>
              <p:cNvPicPr/>
              <p:nvPr/>
            </p:nvPicPr>
            <p:blipFill>
              <a:blip r:embed="rId7"/>
              <a:stretch>
                <a:fillRect/>
              </a:stretch>
            </p:blipFill>
            <p:spPr>
              <a:xfrm>
                <a:off x="5425920" y="431064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fade">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fade">
                                      <p:cBhvr>
                                        <p:cTn id="12" dur="500"/>
                                        <p:tgtEl>
                                          <p:spTgt spid="17817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fade">
                                      <p:cBhvr>
                                        <p:cTn id="15" dur="500"/>
                                        <p:tgtEl>
                                          <p:spTgt spid="17817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fade">
                                      <p:cBhvr>
                                        <p:cTn id="18" dur="500"/>
                                        <p:tgtEl>
                                          <p:spTgt spid="17817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fade">
                                      <p:cBhvr>
                                        <p:cTn id="21" dur="500"/>
                                        <p:tgtEl>
                                          <p:spTgt spid="17817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8179">
                                            <p:txEl>
                                              <p:pRg st="5" end="5"/>
                                            </p:txEl>
                                          </p:spTgt>
                                        </p:tgtEl>
                                        <p:attrNameLst>
                                          <p:attrName>style.visibility</p:attrName>
                                        </p:attrNameLst>
                                      </p:cBhvr>
                                      <p:to>
                                        <p:strVal val="visible"/>
                                      </p:to>
                                    </p:set>
                                    <p:animEffect transition="in" filter="fade">
                                      <p:cBhvr>
                                        <p:cTn id="26" dur="500"/>
                                        <p:tgtEl>
                                          <p:spTgt spid="17817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78179">
                                            <p:txEl>
                                              <p:pRg st="6" end="6"/>
                                            </p:txEl>
                                          </p:spTgt>
                                        </p:tgtEl>
                                        <p:attrNameLst>
                                          <p:attrName>style.visibility</p:attrName>
                                        </p:attrNameLst>
                                      </p:cBhvr>
                                      <p:to>
                                        <p:strVal val="visible"/>
                                      </p:to>
                                    </p:set>
                                    <p:animEffect transition="in" filter="fade">
                                      <p:cBhvr>
                                        <p:cTn id="29" dur="500"/>
                                        <p:tgtEl>
                                          <p:spTgt spid="17817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fade">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Visual Studio .NET</a:t>
            </a:r>
            <a:endParaRPr lang="bg-BG"/>
          </a:p>
        </p:txBody>
      </p:sp>
      <p:sp>
        <p:nvSpPr>
          <p:cNvPr id="193539" name="Rectangle 3"/>
          <p:cNvSpPr>
            <a:spLocks noGrp="1" noChangeArrowheads="1"/>
          </p:cNvSpPr>
          <p:nvPr>
            <p:ph type="body" idx="1"/>
          </p:nvPr>
        </p:nvSpPr>
        <p:spPr>
          <a:xfrm>
            <a:off x="365125" y="1176338"/>
            <a:ext cx="8402638" cy="5381625"/>
          </a:xfrm>
        </p:spPr>
        <p:txBody>
          <a:bodyPr/>
          <a:lstStyle/>
          <a:p>
            <a:pPr>
              <a:lnSpc>
                <a:spcPct val="80000"/>
              </a:lnSpc>
              <a:spcBef>
                <a:spcPct val="35000"/>
              </a:spcBef>
            </a:pPr>
            <a:r>
              <a:rPr lang="en-US" sz="2800" dirty="0"/>
              <a:t>Development tool that contains a rich set of productivity and debugging features</a:t>
            </a:r>
          </a:p>
          <a:p>
            <a:pPr lvl="1">
              <a:lnSpc>
                <a:spcPct val="80000"/>
              </a:lnSpc>
              <a:spcBef>
                <a:spcPct val="35000"/>
              </a:spcBef>
            </a:pPr>
            <a:r>
              <a:rPr lang="en-US" sz="2400" dirty="0"/>
              <a:t>Supports managed and unmanaged applications</a:t>
            </a:r>
          </a:p>
          <a:p>
            <a:pPr lvl="1">
              <a:lnSpc>
                <a:spcPct val="80000"/>
              </a:lnSpc>
              <a:spcBef>
                <a:spcPct val="35000"/>
              </a:spcBef>
            </a:pPr>
            <a:r>
              <a:rPr lang="en-US" sz="2400" dirty="0"/>
              <a:t>Supports C#, C++, VB.NET, …</a:t>
            </a:r>
          </a:p>
          <a:p>
            <a:pPr lvl="1">
              <a:lnSpc>
                <a:spcPct val="80000"/>
              </a:lnSpc>
              <a:spcBef>
                <a:spcPct val="35000"/>
              </a:spcBef>
            </a:pPr>
            <a:r>
              <a:rPr lang="en-US" sz="2400" dirty="0"/>
              <a:t>Many useful tools and wizards</a:t>
            </a:r>
          </a:p>
          <a:p>
            <a:pPr lvl="1">
              <a:lnSpc>
                <a:spcPct val="80000"/>
              </a:lnSpc>
              <a:spcBef>
                <a:spcPct val="35000"/>
              </a:spcBef>
            </a:pPr>
            <a:r>
              <a:rPr lang="en-US" sz="2400" dirty="0"/>
              <a:t>Windows Forms Designer</a:t>
            </a:r>
          </a:p>
          <a:p>
            <a:pPr lvl="1">
              <a:lnSpc>
                <a:spcPct val="80000"/>
              </a:lnSpc>
              <a:spcBef>
                <a:spcPct val="35000"/>
              </a:spcBef>
            </a:pPr>
            <a:r>
              <a:rPr lang="en-US" sz="2400" dirty="0"/>
              <a:t>ASP.NET Web Forms Designer</a:t>
            </a:r>
          </a:p>
          <a:p>
            <a:pPr lvl="1">
              <a:lnSpc>
                <a:spcPct val="80000"/>
              </a:lnSpc>
              <a:spcBef>
                <a:spcPct val="35000"/>
              </a:spcBef>
            </a:pPr>
            <a:r>
              <a:rPr lang="en-US" sz="2400" dirty="0"/>
              <a:t>Web Services support</a:t>
            </a:r>
          </a:p>
          <a:p>
            <a:pPr lvl="1">
              <a:lnSpc>
                <a:spcPct val="80000"/>
              </a:lnSpc>
              <a:spcBef>
                <a:spcPct val="35000"/>
              </a:spcBef>
            </a:pPr>
            <a:r>
              <a:rPr lang="en-US" sz="2400" dirty="0"/>
              <a:t>SQL Server integration with ADO.NET and XML</a:t>
            </a:r>
          </a:p>
          <a:p>
            <a:pPr lvl="1">
              <a:lnSpc>
                <a:spcPct val="80000"/>
              </a:lnSpc>
              <a:spcBef>
                <a:spcPct val="35000"/>
              </a:spcBef>
            </a:pPr>
            <a:r>
              <a:rPr lang="en-US" sz="2400" dirty="0">
                <a:solidFill>
                  <a:srgbClr val="FFFF00"/>
                </a:solidFill>
              </a:rPr>
              <a:t>Project templates can be installed </a:t>
            </a:r>
          </a:p>
          <a:p>
            <a:pPr>
              <a:lnSpc>
                <a:spcPct val="80000"/>
              </a:lnSpc>
              <a:spcBef>
                <a:spcPct val="35000"/>
              </a:spcBef>
            </a:pPr>
            <a:r>
              <a:rPr lang="en-US" sz="2800" dirty="0"/>
              <a:t>VS.NET is not part of the .NET Framework</a:t>
            </a:r>
          </a:p>
          <a:p>
            <a:pPr lvl="1">
              <a:lnSpc>
                <a:spcPct val="80000"/>
              </a:lnSpc>
              <a:spcBef>
                <a:spcPct val="35000"/>
              </a:spcBef>
            </a:pPr>
            <a:r>
              <a:rPr lang="en-US" sz="2400" dirty="0"/>
              <a:t>Not necessary to build or run managed code</a:t>
            </a:r>
          </a:p>
          <a:p>
            <a:pPr lvl="1">
              <a:lnSpc>
                <a:spcPct val="80000"/>
              </a:lnSpc>
              <a:spcBef>
                <a:spcPct val="35000"/>
              </a:spcBef>
              <a:buNone/>
            </a:pPr>
            <a:r>
              <a:rPr lang="en-US" sz="2400" dirty="0"/>
              <a:t>	Because the .NET Framework SDK includes command line compilers</a:t>
            </a:r>
            <a:endParaRPr lang="bg-BG"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3D4EB82-A610-49A9-93D3-C3BF47B9BDB6}"/>
                  </a:ext>
                </a:extLst>
              </p14:cNvPr>
              <p14:cNvContentPartPr/>
              <p14:nvPr/>
            </p14:nvContentPartPr>
            <p14:xfrm>
              <a:off x="565200" y="4394160"/>
              <a:ext cx="7702920" cy="527400"/>
            </p14:xfrm>
          </p:contentPart>
        </mc:Choice>
        <mc:Fallback xmlns="">
          <p:pic>
            <p:nvPicPr>
              <p:cNvPr id="2" name="Ink 1">
                <a:extLst>
                  <a:ext uri="{FF2B5EF4-FFF2-40B4-BE49-F238E27FC236}">
                    <a16:creationId xmlns:a16="http://schemas.microsoft.com/office/drawing/2014/main" id="{A3D4EB82-A610-49A9-93D3-C3BF47B9BDB6}"/>
                  </a:ext>
                </a:extLst>
              </p:cNvPr>
              <p:cNvPicPr/>
              <p:nvPr/>
            </p:nvPicPr>
            <p:blipFill>
              <a:blip r:embed="rId3"/>
              <a:stretch>
                <a:fillRect/>
              </a:stretch>
            </p:blipFill>
            <p:spPr>
              <a:xfrm>
                <a:off x="555840" y="4384800"/>
                <a:ext cx="77216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B48B26E-F356-4B61-9167-BF76695507F9}"/>
                  </a:ext>
                </a:extLst>
              </p14:cNvPr>
              <p14:cNvContentPartPr/>
              <p14:nvPr/>
            </p14:nvContentPartPr>
            <p14:xfrm>
              <a:off x="7575120" y="4904640"/>
              <a:ext cx="784800" cy="360"/>
            </p14:xfrm>
          </p:contentPart>
        </mc:Choice>
        <mc:Fallback xmlns="">
          <p:pic>
            <p:nvPicPr>
              <p:cNvPr id="3" name="Ink 2">
                <a:extLst>
                  <a:ext uri="{FF2B5EF4-FFF2-40B4-BE49-F238E27FC236}">
                    <a16:creationId xmlns:a16="http://schemas.microsoft.com/office/drawing/2014/main" id="{3B48B26E-F356-4B61-9167-BF76695507F9}"/>
                  </a:ext>
                </a:extLst>
              </p:cNvPr>
              <p:cNvPicPr/>
              <p:nvPr/>
            </p:nvPicPr>
            <p:blipFill>
              <a:blip r:embed="rId5"/>
              <a:stretch>
                <a:fillRect/>
              </a:stretch>
            </p:blipFill>
            <p:spPr>
              <a:xfrm>
                <a:off x="7565760" y="4895280"/>
                <a:ext cx="80352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fade">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fade">
                                      <p:cBhvr>
                                        <p:cTn id="12" dur="500"/>
                                        <p:tgtEl>
                                          <p:spTgt spid="193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fade">
                                      <p:cBhvr>
                                        <p:cTn id="17" dur="500"/>
                                        <p:tgtEl>
                                          <p:spTgt spid="193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Effect transition="in" filter="fade">
                                      <p:cBhvr>
                                        <p:cTn id="22" dur="500"/>
                                        <p:tgtEl>
                                          <p:spTgt spid="193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539">
                                            <p:txEl>
                                              <p:pRg st="4" end="4"/>
                                            </p:txEl>
                                          </p:spTgt>
                                        </p:tgtEl>
                                        <p:attrNameLst>
                                          <p:attrName>style.visibility</p:attrName>
                                        </p:attrNameLst>
                                      </p:cBhvr>
                                      <p:to>
                                        <p:strVal val="visible"/>
                                      </p:to>
                                    </p:set>
                                    <p:animEffect transition="in" filter="fade">
                                      <p:cBhvr>
                                        <p:cTn id="27" dur="500"/>
                                        <p:tgtEl>
                                          <p:spTgt spid="193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539">
                                            <p:txEl>
                                              <p:pRg st="5" end="5"/>
                                            </p:txEl>
                                          </p:spTgt>
                                        </p:tgtEl>
                                        <p:attrNameLst>
                                          <p:attrName>style.visibility</p:attrName>
                                        </p:attrNameLst>
                                      </p:cBhvr>
                                      <p:to>
                                        <p:strVal val="visible"/>
                                      </p:to>
                                    </p:set>
                                    <p:animEffect transition="in" filter="fade">
                                      <p:cBhvr>
                                        <p:cTn id="32" dur="500"/>
                                        <p:tgtEl>
                                          <p:spTgt spid="193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539">
                                            <p:txEl>
                                              <p:pRg st="6" end="6"/>
                                            </p:txEl>
                                          </p:spTgt>
                                        </p:tgtEl>
                                        <p:attrNameLst>
                                          <p:attrName>style.visibility</p:attrName>
                                        </p:attrNameLst>
                                      </p:cBhvr>
                                      <p:to>
                                        <p:strVal val="visible"/>
                                      </p:to>
                                    </p:set>
                                    <p:animEffect transition="in" filter="fade">
                                      <p:cBhvr>
                                        <p:cTn id="37" dur="500"/>
                                        <p:tgtEl>
                                          <p:spTgt spid="193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539">
                                            <p:txEl>
                                              <p:pRg st="7" end="7"/>
                                            </p:txEl>
                                          </p:spTgt>
                                        </p:tgtEl>
                                        <p:attrNameLst>
                                          <p:attrName>style.visibility</p:attrName>
                                        </p:attrNameLst>
                                      </p:cBhvr>
                                      <p:to>
                                        <p:strVal val="visible"/>
                                      </p:to>
                                    </p:set>
                                    <p:animEffect transition="in" filter="fade">
                                      <p:cBhvr>
                                        <p:cTn id="42" dur="500"/>
                                        <p:tgtEl>
                                          <p:spTgt spid="193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3539">
                                            <p:txEl>
                                              <p:pRg st="8" end="8"/>
                                            </p:txEl>
                                          </p:spTgt>
                                        </p:tgtEl>
                                        <p:attrNameLst>
                                          <p:attrName>style.visibility</p:attrName>
                                        </p:attrNameLst>
                                      </p:cBhvr>
                                      <p:to>
                                        <p:strVal val="visible"/>
                                      </p:to>
                                    </p:set>
                                    <p:animEffect transition="in" filter="fade">
                                      <p:cBhvr>
                                        <p:cTn id="47" dur="500"/>
                                        <p:tgtEl>
                                          <p:spTgt spid="1935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3539">
                                            <p:txEl>
                                              <p:pRg st="9" end="9"/>
                                            </p:txEl>
                                          </p:spTgt>
                                        </p:tgtEl>
                                        <p:attrNameLst>
                                          <p:attrName>style.visibility</p:attrName>
                                        </p:attrNameLst>
                                      </p:cBhvr>
                                      <p:to>
                                        <p:strVal val="visible"/>
                                      </p:to>
                                    </p:set>
                                    <p:animEffect transition="in" filter="fade">
                                      <p:cBhvr>
                                        <p:cTn id="52" dur="500"/>
                                        <p:tgtEl>
                                          <p:spTgt spid="1935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3539">
                                            <p:txEl>
                                              <p:pRg st="10" end="10"/>
                                            </p:txEl>
                                          </p:spTgt>
                                        </p:tgtEl>
                                        <p:attrNameLst>
                                          <p:attrName>style.visibility</p:attrName>
                                        </p:attrNameLst>
                                      </p:cBhvr>
                                      <p:to>
                                        <p:strVal val="visible"/>
                                      </p:to>
                                    </p:set>
                                    <p:animEffect transition="in" filter="fade">
                                      <p:cBhvr>
                                        <p:cTn id="57" dur="500"/>
                                        <p:tgtEl>
                                          <p:spTgt spid="1935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3539">
                                            <p:txEl>
                                              <p:pRg st="11" end="11"/>
                                            </p:txEl>
                                          </p:spTgt>
                                        </p:tgtEl>
                                        <p:attrNameLst>
                                          <p:attrName>style.visibility</p:attrName>
                                        </p:attrNameLst>
                                      </p:cBhvr>
                                      <p:to>
                                        <p:strVal val="visible"/>
                                      </p:to>
                                    </p:set>
                                    <p:animEffect transition="in" filter="fade">
                                      <p:cBhvr>
                                        <p:cTn id="62" dur="500"/>
                                        <p:tgtEl>
                                          <p:spTgt spid="193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81000" y="228600"/>
            <a:ext cx="8480425" cy="1285875"/>
          </a:xfrm>
        </p:spPr>
        <p:txBody>
          <a:bodyPr/>
          <a:lstStyle/>
          <a:p>
            <a:r>
              <a:rPr lang="en-US" sz="4400"/>
              <a:t>VS.NET – Single Development Environment &amp; Skill Set</a:t>
            </a:r>
          </a:p>
        </p:txBody>
      </p:sp>
      <p:sp>
        <p:nvSpPr>
          <p:cNvPr id="194563" name="Rectangle 3"/>
          <p:cNvSpPr>
            <a:spLocks noGrp="1" noChangeArrowheads="1"/>
          </p:cNvSpPr>
          <p:nvPr>
            <p:ph type="body" idx="1"/>
          </p:nvPr>
        </p:nvSpPr>
        <p:spPr>
          <a:xfrm>
            <a:off x="412750" y="1731963"/>
            <a:ext cx="8324850" cy="4781550"/>
          </a:xfrm>
        </p:spPr>
        <p:txBody>
          <a:bodyPr/>
          <a:lstStyle/>
          <a:p>
            <a:r>
              <a:rPr lang="en-US" dirty="0"/>
              <a:t>From Visual Studio.NET you can:</a:t>
            </a:r>
          </a:p>
          <a:p>
            <a:pPr lvl="1"/>
            <a:r>
              <a:rPr lang="en-US" dirty="0"/>
              <a:t>Write code</a:t>
            </a:r>
          </a:p>
          <a:p>
            <a:pPr lvl="1"/>
            <a:r>
              <a:rPr lang="en-US" dirty="0"/>
              <a:t>Design user interface</a:t>
            </a:r>
          </a:p>
          <a:p>
            <a:pPr lvl="1"/>
            <a:r>
              <a:rPr lang="en-US" dirty="0"/>
              <a:t>Study documentation</a:t>
            </a:r>
          </a:p>
          <a:p>
            <a:pPr lvl="1"/>
            <a:r>
              <a:rPr lang="en-US" dirty="0"/>
              <a:t>Debug</a:t>
            </a:r>
          </a:p>
          <a:p>
            <a:pPr lvl="1"/>
            <a:r>
              <a:rPr lang="en-US" dirty="0"/>
              <a:t>Test</a:t>
            </a:r>
          </a:p>
          <a:p>
            <a:pPr lvl="1"/>
            <a:r>
              <a:rPr lang="en-US" dirty="0"/>
              <a:t>Deploy</a:t>
            </a:r>
          </a:p>
          <a:p>
            <a:r>
              <a:rPr lang="en-US" dirty="0"/>
              <a:t>Same tools for all languages</a:t>
            </a:r>
          </a:p>
          <a:p>
            <a:r>
              <a:rPr lang="en-US" dirty="0"/>
              <a:t>Same tools for all platforms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094151F-112C-40B2-8A42-A06645E54D25}"/>
                  </a:ext>
                </a:extLst>
              </p14:cNvPr>
              <p14:cNvContentPartPr/>
              <p14:nvPr/>
            </p14:nvContentPartPr>
            <p14:xfrm>
              <a:off x="1308240" y="3822840"/>
              <a:ext cx="1619640" cy="495360"/>
            </p14:xfrm>
          </p:contentPart>
        </mc:Choice>
        <mc:Fallback xmlns="">
          <p:pic>
            <p:nvPicPr>
              <p:cNvPr id="2" name="Ink 1">
                <a:extLst>
                  <a:ext uri="{FF2B5EF4-FFF2-40B4-BE49-F238E27FC236}">
                    <a16:creationId xmlns:a16="http://schemas.microsoft.com/office/drawing/2014/main" id="{D094151F-112C-40B2-8A42-A06645E54D25}"/>
                  </a:ext>
                </a:extLst>
              </p:cNvPr>
              <p:cNvPicPr/>
              <p:nvPr/>
            </p:nvPicPr>
            <p:blipFill>
              <a:blip r:embed="rId3"/>
              <a:stretch>
                <a:fillRect/>
              </a:stretch>
            </p:blipFill>
            <p:spPr>
              <a:xfrm>
                <a:off x="1298880" y="3813480"/>
                <a:ext cx="163836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544D582-3076-42B8-BA2D-6CEB35745703}"/>
                  </a:ext>
                </a:extLst>
              </p14:cNvPr>
              <p14:cNvContentPartPr/>
              <p14:nvPr/>
            </p14:nvContentPartPr>
            <p14:xfrm>
              <a:off x="414000" y="3906720"/>
              <a:ext cx="3067200" cy="356760"/>
            </p14:xfrm>
          </p:contentPart>
        </mc:Choice>
        <mc:Fallback xmlns="">
          <p:pic>
            <p:nvPicPr>
              <p:cNvPr id="3" name="Ink 2">
                <a:extLst>
                  <a:ext uri="{FF2B5EF4-FFF2-40B4-BE49-F238E27FC236}">
                    <a16:creationId xmlns:a16="http://schemas.microsoft.com/office/drawing/2014/main" id="{8544D582-3076-42B8-BA2D-6CEB35745703}"/>
                  </a:ext>
                </a:extLst>
              </p:cNvPr>
              <p:cNvPicPr/>
              <p:nvPr/>
            </p:nvPicPr>
            <p:blipFill>
              <a:blip r:embed="rId5"/>
              <a:stretch>
                <a:fillRect/>
              </a:stretch>
            </p:blipFill>
            <p:spPr>
              <a:xfrm>
                <a:off x="404640" y="3897360"/>
                <a:ext cx="3085920" cy="3754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fade">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fade">
                                      <p:cBhvr>
                                        <p:cTn id="17" dur="500"/>
                                        <p:tgtEl>
                                          <p:spTgt spid="19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Effect transition="in" filter="fade">
                                      <p:cBhvr>
                                        <p:cTn id="22" dur="500"/>
                                        <p:tgtEl>
                                          <p:spTgt spid="194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Effect transition="in" filter="fade">
                                      <p:cBhvr>
                                        <p:cTn id="27" dur="500"/>
                                        <p:tgtEl>
                                          <p:spTgt spid="194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563">
                                            <p:txEl>
                                              <p:pRg st="5" end="5"/>
                                            </p:txEl>
                                          </p:spTgt>
                                        </p:tgtEl>
                                        <p:attrNameLst>
                                          <p:attrName>style.visibility</p:attrName>
                                        </p:attrNameLst>
                                      </p:cBhvr>
                                      <p:to>
                                        <p:strVal val="visible"/>
                                      </p:to>
                                    </p:set>
                                    <p:animEffect transition="in" filter="fade">
                                      <p:cBhvr>
                                        <p:cTn id="32" dur="500"/>
                                        <p:tgtEl>
                                          <p:spTgt spid="194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563">
                                            <p:txEl>
                                              <p:pRg st="6" end="6"/>
                                            </p:txEl>
                                          </p:spTgt>
                                        </p:tgtEl>
                                        <p:attrNameLst>
                                          <p:attrName>style.visibility</p:attrName>
                                        </p:attrNameLst>
                                      </p:cBhvr>
                                      <p:to>
                                        <p:strVal val="visible"/>
                                      </p:to>
                                    </p:set>
                                    <p:animEffect transition="in" filter="fade">
                                      <p:cBhvr>
                                        <p:cTn id="37" dur="500"/>
                                        <p:tgtEl>
                                          <p:spTgt spid="194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563">
                                            <p:txEl>
                                              <p:pRg st="7" end="7"/>
                                            </p:txEl>
                                          </p:spTgt>
                                        </p:tgtEl>
                                        <p:attrNameLst>
                                          <p:attrName>style.visibility</p:attrName>
                                        </p:attrNameLst>
                                      </p:cBhvr>
                                      <p:to>
                                        <p:strVal val="visible"/>
                                      </p:to>
                                    </p:set>
                                    <p:animEffect transition="in" filter="fade">
                                      <p:cBhvr>
                                        <p:cTn id="42" dur="500"/>
                                        <p:tgtEl>
                                          <p:spTgt spid="194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4563">
                                            <p:txEl>
                                              <p:pRg st="8" end="8"/>
                                            </p:txEl>
                                          </p:spTgt>
                                        </p:tgtEl>
                                        <p:attrNameLst>
                                          <p:attrName>style.visibility</p:attrName>
                                        </p:attrNameLst>
                                      </p:cBhvr>
                                      <p:to>
                                        <p:strVal val="visible"/>
                                      </p:to>
                                    </p:set>
                                    <p:animEffect transition="in" filter="fade">
                                      <p:cBhvr>
                                        <p:cTn id="47" dur="500"/>
                                        <p:tgtEl>
                                          <p:spTgt spid="194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Visual Studio .NET</a:t>
            </a:r>
            <a:endParaRPr lang="bg-BG"/>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3AE91C8-9493-411C-9D06-221E4B593761}"/>
                  </a:ext>
                </a:extLst>
              </p14:cNvPr>
              <p14:cNvContentPartPr/>
              <p14:nvPr/>
            </p14:nvContentPartPr>
            <p14:xfrm>
              <a:off x="2286000" y="3206880"/>
              <a:ext cx="648000" cy="222480"/>
            </p14:xfrm>
          </p:contentPart>
        </mc:Choice>
        <mc:Fallback xmlns="">
          <p:pic>
            <p:nvPicPr>
              <p:cNvPr id="2" name="Ink 1">
                <a:extLst>
                  <a:ext uri="{FF2B5EF4-FFF2-40B4-BE49-F238E27FC236}">
                    <a16:creationId xmlns:a16="http://schemas.microsoft.com/office/drawing/2014/main" id="{53AE91C8-9493-411C-9D06-221E4B593761}"/>
                  </a:ext>
                </a:extLst>
              </p:cNvPr>
              <p:cNvPicPr/>
              <p:nvPr/>
            </p:nvPicPr>
            <p:blipFill>
              <a:blip r:embed="rId4"/>
              <a:stretch>
                <a:fillRect/>
              </a:stretch>
            </p:blipFill>
            <p:spPr>
              <a:xfrm>
                <a:off x="2276640" y="3197520"/>
                <a:ext cx="666720" cy="241200"/>
              </a:xfrm>
              <a:prstGeom prst="rect">
                <a:avLst/>
              </a:prstGeom>
            </p:spPr>
          </p:pic>
        </mc:Fallback>
      </mc:AlternateContent>
      <p:sp>
        <p:nvSpPr>
          <p:cNvPr id="4" name="Content Placeholder 3">
            <a:extLst>
              <a:ext uri="{FF2B5EF4-FFF2-40B4-BE49-F238E27FC236}">
                <a16:creationId xmlns:a16="http://schemas.microsoft.com/office/drawing/2014/main" id="{BF03684D-4411-4B33-A1C0-F7F0E0E91CF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BF4F6C5-D9A9-4E5E-BF43-8B23E78E6F3C}"/>
              </a:ext>
            </a:extLst>
          </p:cNvPr>
          <p:cNvPicPr>
            <a:picLocks noChangeAspect="1"/>
          </p:cNvPicPr>
          <p:nvPr/>
        </p:nvPicPr>
        <p:blipFill>
          <a:blip r:embed="rId5"/>
          <a:stretch>
            <a:fillRect/>
          </a:stretch>
        </p:blipFill>
        <p:spPr>
          <a:xfrm>
            <a:off x="0" y="966424"/>
            <a:ext cx="9144000" cy="4925151"/>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Sample codes	</a:t>
            </a:r>
          </a:p>
        </p:txBody>
      </p:sp>
      <p:sp>
        <p:nvSpPr>
          <p:cNvPr id="3" name="内容占位符 2"/>
          <p:cNvSpPr>
            <a:spLocks noGrp="1"/>
          </p:cNvSpPr>
          <p:nvPr>
            <p:ph idx="1"/>
          </p:nvPr>
        </p:nvSpPr>
        <p:spPr/>
        <p:txBody>
          <a:bodyPr/>
          <a:lstStyle/>
          <a:p>
            <a:r>
              <a:rPr lang="en-CA" dirty="0"/>
              <a:t>Program structure</a:t>
            </a:r>
          </a:p>
          <a:p>
            <a:r>
              <a:rPr lang="en-CA" dirty="0"/>
              <a:t>Basic syntax</a:t>
            </a:r>
          </a:p>
          <a:p>
            <a:r>
              <a:rPr lang="en-CA" dirty="0"/>
              <a:t>Project folders and files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Summary</a:t>
            </a:r>
          </a:p>
        </p:txBody>
      </p:sp>
      <p:sp>
        <p:nvSpPr>
          <p:cNvPr id="183299" name="Rectangle 3"/>
          <p:cNvSpPr>
            <a:spLocks noGrp="1" noChangeArrowheads="1"/>
          </p:cNvSpPr>
          <p:nvPr>
            <p:ph type="body" idx="1"/>
          </p:nvPr>
        </p:nvSpPr>
        <p:spPr>
          <a:xfrm>
            <a:off x="381000" y="1243013"/>
            <a:ext cx="8434388" cy="5294312"/>
          </a:xfrm>
        </p:spPr>
        <p:txBody>
          <a:bodyPr/>
          <a:lstStyle/>
          <a:p>
            <a:pPr marL="542925" indent="-542925">
              <a:lnSpc>
                <a:spcPct val="100000"/>
              </a:lnSpc>
            </a:pPr>
            <a:r>
              <a:rPr lang="en-US" sz="2800" dirty="0"/>
              <a:t>.NET Framework is a code execution platform – the environment which .NET programs run</a:t>
            </a:r>
          </a:p>
          <a:p>
            <a:pPr marL="542925" indent="-542925">
              <a:lnSpc>
                <a:spcPct val="100000"/>
              </a:lnSpc>
            </a:pPr>
            <a:r>
              <a:rPr lang="en-US" sz="2800" dirty="0"/>
              <a:t>.NET Framework consists of two primary parts: Common Language Runtime and .NET Class Libraries</a:t>
            </a:r>
          </a:p>
          <a:p>
            <a:pPr marL="542925" indent="-542925">
              <a:lnSpc>
                <a:spcPct val="100000"/>
              </a:lnSpc>
            </a:pPr>
            <a:r>
              <a:rPr lang="en-US" sz="2800" dirty="0"/>
              <a:t>The CLS (Common Language Specification) allows different languages to interact seamlessly.</a:t>
            </a:r>
          </a:p>
          <a:p>
            <a:pPr marL="542925" indent="-542925">
              <a:lnSpc>
                <a:spcPct val="100000"/>
              </a:lnSpc>
            </a:pPr>
            <a:r>
              <a:rPr lang="en-US" sz="2800" dirty="0"/>
              <a:t>The CTS (Common Type System) allows all languages to share base data types.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EE09931-E788-405B-A628-5E1FD1DEB2ED}"/>
                  </a:ext>
                </a:extLst>
              </p14:cNvPr>
              <p14:cNvContentPartPr/>
              <p14:nvPr/>
            </p14:nvContentPartPr>
            <p14:xfrm>
              <a:off x="1092240" y="3174840"/>
              <a:ext cx="7201080" cy="1391040"/>
            </p14:xfrm>
          </p:contentPart>
        </mc:Choice>
        <mc:Fallback xmlns="">
          <p:pic>
            <p:nvPicPr>
              <p:cNvPr id="2" name="Ink 1">
                <a:extLst>
                  <a:ext uri="{FF2B5EF4-FFF2-40B4-BE49-F238E27FC236}">
                    <a16:creationId xmlns:a16="http://schemas.microsoft.com/office/drawing/2014/main" id="{9EE09931-E788-405B-A628-5E1FD1DEB2ED}"/>
                  </a:ext>
                </a:extLst>
              </p:cNvPr>
              <p:cNvPicPr/>
              <p:nvPr/>
            </p:nvPicPr>
            <p:blipFill>
              <a:blip r:embed="rId3"/>
              <a:stretch>
                <a:fillRect/>
              </a:stretch>
            </p:blipFill>
            <p:spPr>
              <a:xfrm>
                <a:off x="1082880" y="3165480"/>
                <a:ext cx="7219800" cy="1409760"/>
              </a:xfrm>
              <a:prstGeom prst="rect">
                <a:avLst/>
              </a:prstGeom>
            </p:spPr>
          </p:pic>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a:t>
            </a:r>
          </a:p>
        </p:txBody>
      </p:sp>
      <p:sp>
        <p:nvSpPr>
          <p:cNvPr id="3" name="Content Placeholder 2"/>
          <p:cNvSpPr>
            <a:spLocks noGrp="1"/>
          </p:cNvSpPr>
          <p:nvPr>
            <p:ph idx="1"/>
          </p:nvPr>
        </p:nvSpPr>
        <p:spPr/>
        <p:txBody>
          <a:bodyPr/>
          <a:lstStyle/>
          <a:p>
            <a:endParaRPr lang="en-CA" dirty="0">
              <a:hlinkClick r:id="rId2"/>
            </a:endParaRPr>
          </a:p>
          <a:p>
            <a:r>
              <a:rPr lang="en-CA" b="0" dirty="0" err="1">
                <a:effectLst/>
              </a:rPr>
              <a:t>Murach’s</a:t>
            </a:r>
            <a:r>
              <a:rPr lang="en-CA" b="0" dirty="0">
                <a:effectLst/>
              </a:rPr>
              <a:t> C# 2015</a:t>
            </a:r>
          </a:p>
          <a:p>
            <a:pPr marL="0" indent="0">
              <a:buNone/>
            </a:pPr>
            <a:r>
              <a:rPr lang="en-CA" b="0" dirty="0">
                <a:effectLst/>
              </a:rPr>
              <a:t>by Anne Boehm and Joel </a:t>
            </a:r>
            <a:r>
              <a:rPr lang="en-CA" b="0" dirty="0" err="1">
                <a:effectLst/>
              </a:rPr>
              <a:t>Murach</a:t>
            </a:r>
            <a:br>
              <a:rPr lang="en-CA" b="0" dirty="0">
                <a:effectLst/>
              </a:rPr>
            </a:br>
            <a:r>
              <a:rPr lang="en-CA" b="0" dirty="0">
                <a:effectLst/>
              </a:rPr>
              <a:t>26 chapters, 884 pages, 378 illustrations</a:t>
            </a:r>
            <a:br>
              <a:rPr lang="en-CA" b="0" dirty="0">
                <a:effectLst/>
              </a:rPr>
            </a:br>
            <a:r>
              <a:rPr lang="en-CA" b="0" dirty="0">
                <a:effectLst/>
              </a:rPr>
              <a:t>Published January 2016</a:t>
            </a:r>
            <a:br>
              <a:rPr lang="en-CA" b="0" dirty="0">
                <a:effectLst/>
              </a:rPr>
            </a:br>
            <a:r>
              <a:rPr lang="en-CA" b="0" dirty="0">
                <a:effectLst/>
              </a:rPr>
              <a:t>ISBN 978-1-890774-94-3</a:t>
            </a:r>
          </a:p>
          <a:p>
            <a:endParaRPr lang="en-CA" dirty="0">
              <a:hlinkClick r:id="rId2"/>
            </a:endParaRPr>
          </a:p>
          <a:p>
            <a:pPr marL="0" indent="0">
              <a:buNone/>
            </a:pPr>
            <a:r>
              <a:rPr lang="en-CA" dirty="0">
                <a:hlinkClick r:id="rId2"/>
              </a:rPr>
              <a:t>https://www.murach.com/shop/murach-s-c-2015-detail</a:t>
            </a:r>
            <a:endParaRPr lang="en-CA" dirty="0"/>
          </a:p>
          <a:p>
            <a:endParaRPr lang="en-CA" dirty="0"/>
          </a:p>
        </p:txBody>
      </p:sp>
    </p:spTree>
    <p:extLst>
      <p:ext uri="{BB962C8B-B14F-4D97-AF65-F5344CB8AC3E}">
        <p14:creationId xmlns:p14="http://schemas.microsoft.com/office/powerpoint/2010/main" val="211064397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Summary (2)</a:t>
            </a:r>
            <a:endParaRPr lang="bg-BG"/>
          </a:p>
        </p:txBody>
      </p:sp>
      <p:sp>
        <p:nvSpPr>
          <p:cNvPr id="184323" name="Rectangle 3"/>
          <p:cNvSpPr>
            <a:spLocks noGrp="1" noChangeArrowheads="1"/>
          </p:cNvSpPr>
          <p:nvPr>
            <p:ph type="body" idx="1"/>
          </p:nvPr>
        </p:nvSpPr>
        <p:spPr>
          <a:xfrm>
            <a:off x="381000" y="1239838"/>
            <a:ext cx="8402638" cy="5289550"/>
          </a:xfrm>
        </p:spPr>
        <p:txBody>
          <a:bodyPr/>
          <a:lstStyle/>
          <a:p>
            <a:pPr marL="542925" indent="-542925">
              <a:lnSpc>
                <a:spcPct val="100000"/>
              </a:lnSpc>
            </a:pPr>
            <a:r>
              <a:rPr lang="en-US" sz="2800" dirty="0"/>
              <a:t>.NET languages are compiled to MSIL by their respective compilers</a:t>
            </a:r>
          </a:p>
          <a:p>
            <a:pPr marL="542925" indent="-542925">
              <a:lnSpc>
                <a:spcPct val="100000"/>
              </a:lnSpc>
            </a:pPr>
            <a:r>
              <a:rPr lang="en-US" sz="2800" dirty="0"/>
              <a:t>MSIL code is compiled to machine code by the JIT compiler</a:t>
            </a:r>
          </a:p>
          <a:p>
            <a:pPr marL="542925" indent="-542925">
              <a:lnSpc>
                <a:spcPct val="100000"/>
              </a:lnSpc>
            </a:pPr>
            <a:r>
              <a:rPr lang="en-US" sz="2800" dirty="0"/>
              <a:t>All .NET languages have equal access to the FCL (Framework Class Library) which is a rich set of classes for developing software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C12AFF0-397B-4124-B890-F68BD29E2E0B}"/>
                  </a:ext>
                </a:extLst>
              </p14:cNvPr>
              <p14:cNvContentPartPr/>
              <p14:nvPr/>
            </p14:nvContentPartPr>
            <p14:xfrm>
              <a:off x="1603859" y="1239838"/>
              <a:ext cx="5956920" cy="1860840"/>
            </p14:xfrm>
          </p:contentPart>
        </mc:Choice>
        <mc:Fallback xmlns="">
          <p:pic>
            <p:nvPicPr>
              <p:cNvPr id="2" name="Ink 1">
                <a:extLst>
                  <a:ext uri="{FF2B5EF4-FFF2-40B4-BE49-F238E27FC236}">
                    <a16:creationId xmlns:a16="http://schemas.microsoft.com/office/drawing/2014/main" xmlns="" xmlns:p14="http://schemas.microsoft.com/office/powerpoint/2010/main" id="{BC12AFF0-397B-4124-B890-F68BD29E2E0B}"/>
                  </a:ext>
                </a:extLst>
              </p:cNvPr>
              <p:cNvPicPr/>
              <p:nvPr/>
            </p:nvPicPr>
            <p:blipFill>
              <a:blip r:embed="rId3"/>
              <a:stretch>
                <a:fillRect/>
              </a:stretch>
            </p:blipFill>
            <p:spPr>
              <a:xfrm>
                <a:off x="1594499" y="1230478"/>
                <a:ext cx="5975640" cy="1879560"/>
              </a:xfrm>
              <a:prstGeom prst="rect">
                <a:avLst/>
              </a:prstGeom>
            </p:spPr>
          </p:pic>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CA" dirty="0"/>
          </a:p>
        </p:txBody>
      </p:sp>
      <p:sp>
        <p:nvSpPr>
          <p:cNvPr id="3" name="内容占位符 2"/>
          <p:cNvSpPr>
            <a:spLocks noGrp="1"/>
          </p:cNvSpPr>
          <p:nvPr>
            <p:ph idx="1"/>
          </p:nvPr>
        </p:nvSpPr>
        <p:spPr/>
        <p:txBody>
          <a:bodyPr/>
          <a:lstStyle/>
          <a:p>
            <a:r>
              <a:rPr lang="en-US" dirty="0"/>
              <a:t>Assignment Requirements  </a:t>
            </a:r>
          </a:p>
          <a:p>
            <a:pPr lvl="1"/>
            <a:endParaRPr lang="en-US" dirty="0"/>
          </a:p>
          <a:p>
            <a:pPr lvl="1"/>
            <a:r>
              <a:rPr lang="en-US" dirty="0"/>
              <a:t>Try to research and understand. Do not copy long standard texts. 		</a:t>
            </a:r>
          </a:p>
          <a:p>
            <a:pPr lvl="1"/>
            <a:r>
              <a:rPr lang="en-US" dirty="0"/>
              <a:t>Answer briefly in your own words so you can remember and talk about it when people ask ( in interviews). </a:t>
            </a:r>
          </a:p>
          <a:p>
            <a:endParaRPr lang="en-CA"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Assignment 1</a:t>
            </a:r>
          </a:p>
        </p:txBody>
      </p:sp>
      <p:sp>
        <p:nvSpPr>
          <p:cNvPr id="3" name="内容占位符 2"/>
          <p:cNvSpPr>
            <a:spLocks noGrp="1"/>
          </p:cNvSpPr>
          <p:nvPr>
            <p:ph idx="1"/>
          </p:nvPr>
        </p:nvSpPr>
        <p:spPr>
          <a:xfrm>
            <a:off x="381000" y="1414462"/>
            <a:ext cx="7772400" cy="5443537"/>
          </a:xfrm>
        </p:spPr>
        <p:txBody>
          <a:bodyPr/>
          <a:lstStyle/>
          <a:p>
            <a:r>
              <a:rPr lang="en-CA" dirty="0"/>
              <a:t>*What is CLR? </a:t>
            </a:r>
          </a:p>
          <a:p>
            <a:r>
              <a:rPr lang="en-CA" b="0" dirty="0"/>
              <a:t>*What is CTS?  </a:t>
            </a:r>
          </a:p>
          <a:p>
            <a:r>
              <a:rPr lang="en-CA" b="0" dirty="0"/>
              <a:t>What is CLS?  </a:t>
            </a:r>
          </a:p>
          <a:p>
            <a:r>
              <a:rPr lang="en-CA" b="0" dirty="0"/>
              <a:t>*What is MSIL?  </a:t>
            </a:r>
          </a:p>
          <a:p>
            <a:r>
              <a:rPr lang="en-CA" b="0" dirty="0"/>
              <a:t>What is JIT?  </a:t>
            </a:r>
          </a:p>
          <a:p>
            <a:r>
              <a:rPr lang="en-CA" dirty="0"/>
              <a:t>*What is GAC?</a:t>
            </a:r>
          </a:p>
          <a:p>
            <a:r>
              <a:rPr lang="en-CA" dirty="0"/>
              <a:t>What is managed code?</a:t>
            </a:r>
          </a:p>
          <a:p>
            <a:r>
              <a:rPr lang="en-CA"/>
              <a:t>What </a:t>
            </a:r>
            <a:r>
              <a:rPr lang="en-CA" dirty="0"/>
              <a:t>is a garbage collector? Who manage it? </a:t>
            </a:r>
            <a:endParaRPr lang="en-CA" b="0" dirty="0"/>
          </a:p>
          <a:p>
            <a:endParaRPr lang="en-CA"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14E-AB89-4147-9933-B59B28263716}"/>
              </a:ext>
            </a:extLst>
          </p:cNvPr>
          <p:cNvSpPr>
            <a:spLocks noGrp="1"/>
          </p:cNvSpPr>
          <p:nvPr>
            <p:ph type="title"/>
          </p:nvPr>
        </p:nvSpPr>
        <p:spPr/>
        <p:txBody>
          <a:bodyPr/>
          <a:lstStyle/>
          <a:p>
            <a:r>
              <a:rPr lang="en-CA" dirty="0"/>
              <a:t>First thing</a:t>
            </a:r>
          </a:p>
        </p:txBody>
      </p:sp>
      <p:sp>
        <p:nvSpPr>
          <p:cNvPr id="3" name="Content Placeholder 2">
            <a:extLst>
              <a:ext uri="{FF2B5EF4-FFF2-40B4-BE49-F238E27FC236}">
                <a16:creationId xmlns:a16="http://schemas.microsoft.com/office/drawing/2014/main" id="{028B47AA-659F-45AC-973A-49A00496B852}"/>
              </a:ext>
            </a:extLst>
          </p:cNvPr>
          <p:cNvSpPr>
            <a:spLocks noGrp="1"/>
          </p:cNvSpPr>
          <p:nvPr>
            <p:ph idx="1"/>
          </p:nvPr>
        </p:nvSpPr>
        <p:spPr/>
        <p:txBody>
          <a:bodyPr/>
          <a:lstStyle/>
          <a:p>
            <a:r>
              <a:rPr lang="en-CA" dirty="0"/>
              <a:t>Start to download/install Visual Studio </a:t>
            </a:r>
          </a:p>
          <a:p>
            <a:pPr marL="0" indent="0">
              <a:buNone/>
            </a:pPr>
            <a:endParaRPr lang="en-CA" dirty="0"/>
          </a:p>
        </p:txBody>
      </p:sp>
    </p:spTree>
    <p:extLst>
      <p:ext uri="{BB962C8B-B14F-4D97-AF65-F5344CB8AC3E}">
        <p14:creationId xmlns:p14="http://schemas.microsoft.com/office/powerpoint/2010/main" val="5507113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1. Lesson Outline </a:t>
            </a:r>
            <a:br>
              <a:rPr lang="en-CA" dirty="0"/>
            </a:br>
            <a:endParaRPr lang="en-CA" dirty="0"/>
          </a:p>
        </p:txBody>
      </p:sp>
      <p:sp>
        <p:nvSpPr>
          <p:cNvPr id="3" name="内容占位符 2"/>
          <p:cNvSpPr>
            <a:spLocks noGrp="1"/>
          </p:cNvSpPr>
          <p:nvPr>
            <p:ph idx="1"/>
          </p:nvPr>
        </p:nvSpPr>
        <p:spPr/>
        <p:txBody>
          <a:bodyPr/>
          <a:lstStyle/>
          <a:p>
            <a:r>
              <a:rPr lang="en-CA" b="0" dirty="0"/>
              <a:t>01.00.00 .NET Framework and Development Environment</a:t>
            </a:r>
          </a:p>
          <a:p>
            <a:r>
              <a:rPr lang="en-CA" b="0" dirty="0"/>
              <a:t>02.00.00 Language/Grammar</a:t>
            </a:r>
          </a:p>
          <a:p>
            <a:r>
              <a:rPr lang="en-CA" b="0" dirty="0"/>
              <a:t>03.00.00 Data Types and Declarations</a:t>
            </a:r>
          </a:p>
          <a:p>
            <a:r>
              <a:rPr lang="en-CA" b="0" dirty="0"/>
              <a:t>04.00.00 Error Handling</a:t>
            </a:r>
          </a:p>
          <a:p>
            <a:r>
              <a:rPr lang="en-CA" b="0" dirty="0"/>
              <a:t>05.00.00 Methods and Events</a:t>
            </a:r>
          </a:p>
          <a:p>
            <a:r>
              <a:rPr lang="en-CA" b="0" dirty="0"/>
              <a:t>06.00.00 Class Modules and Objects</a:t>
            </a:r>
          </a:p>
          <a:p>
            <a:r>
              <a:rPr lang="en-CA" b="0" dirty="0"/>
              <a:t>07.00.00 Flat Data Files</a:t>
            </a:r>
          </a:p>
          <a:p>
            <a:r>
              <a:rPr lang="en-CA" b="0" dirty="0"/>
              <a:t>08.00.00 Database Connections</a:t>
            </a:r>
          </a:p>
          <a:p>
            <a:endParaRPr lang="en-CA" b="0" dirty="0"/>
          </a:p>
          <a:p>
            <a:endParaRPr lang="en-CA"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1. Lesson Outline </a:t>
            </a:r>
            <a:br>
              <a:rPr lang="en-CA" dirty="0"/>
            </a:br>
            <a:endParaRPr lang="en-CA" dirty="0"/>
          </a:p>
        </p:txBody>
      </p:sp>
      <p:sp>
        <p:nvSpPr>
          <p:cNvPr id="3" name="内容占位符 2"/>
          <p:cNvSpPr>
            <a:spLocks noGrp="1"/>
          </p:cNvSpPr>
          <p:nvPr>
            <p:ph idx="1"/>
          </p:nvPr>
        </p:nvSpPr>
        <p:spPr/>
        <p:txBody>
          <a:bodyPr/>
          <a:lstStyle/>
          <a:p>
            <a:r>
              <a:rPr lang="en-CA" b="0" dirty="0"/>
              <a:t>09.00.00 .NET Language-Integrated Query (LINQ)</a:t>
            </a:r>
          </a:p>
          <a:p>
            <a:r>
              <a:rPr lang="en-CA" b="0" dirty="0"/>
              <a:t>10.00.00 Data Interchange Formats</a:t>
            </a:r>
          </a:p>
          <a:p>
            <a:r>
              <a:rPr lang="en-CA" b="0" dirty="0"/>
              <a:t>11.00.00 Data Manipulation</a:t>
            </a:r>
          </a:p>
          <a:p>
            <a:r>
              <a:rPr lang="en-CA" b="0" dirty="0"/>
              <a:t>12.00.00 Visual Form Design</a:t>
            </a:r>
          </a:p>
          <a:p>
            <a:r>
              <a:rPr lang="en-CA" b="0" dirty="0"/>
              <a:t>13.00.00 Controls and Properties</a:t>
            </a:r>
          </a:p>
          <a:p>
            <a:r>
              <a:rPr lang="en-CA" b="0" dirty="0"/>
              <a:t>Final Project</a:t>
            </a:r>
          </a:p>
          <a:p>
            <a:r>
              <a:rPr lang="en-CA" b="0" dirty="0"/>
              <a:t>Mid-Term Test</a:t>
            </a:r>
            <a:endParaRPr lang="en-CA"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My current C# project</a:t>
            </a:r>
          </a:p>
        </p:txBody>
      </p:sp>
      <p:sp>
        <p:nvSpPr>
          <p:cNvPr id="3" name="内容占位符 2"/>
          <p:cNvSpPr>
            <a:spLocks noGrp="1"/>
          </p:cNvSpPr>
          <p:nvPr>
            <p:ph idx="1"/>
          </p:nvPr>
        </p:nvSpPr>
        <p:spPr/>
        <p:txBody>
          <a:bodyPr/>
          <a:lstStyle/>
          <a:p>
            <a:r>
              <a:rPr lang="en-CA" dirty="0"/>
              <a:t>System Integration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7" name="Line 57"/>
          <p:cNvSpPr>
            <a:spLocks noChangeShapeType="1"/>
          </p:cNvSpPr>
          <p:nvPr/>
        </p:nvSpPr>
        <p:spPr bwMode="auto">
          <a:xfrm flipH="1">
            <a:off x="3027363" y="5345113"/>
            <a:ext cx="360362" cy="385762"/>
          </a:xfrm>
          <a:prstGeom prst="line">
            <a:avLst/>
          </a:prstGeom>
          <a:noFill/>
          <a:ln w="38100">
            <a:solidFill>
              <a:schemeClr val="accent2"/>
            </a:solidFill>
            <a:round/>
            <a:headEnd/>
            <a:tailEnd/>
          </a:ln>
          <a:effectLst/>
        </p:spPr>
        <p:txBody>
          <a:bodyPr/>
          <a:lstStyle/>
          <a:p>
            <a:endParaRPr lang="en-CA"/>
          </a:p>
        </p:txBody>
      </p:sp>
      <p:sp>
        <p:nvSpPr>
          <p:cNvPr id="92218" name="Line 58"/>
          <p:cNvSpPr>
            <a:spLocks noChangeShapeType="1"/>
          </p:cNvSpPr>
          <p:nvPr/>
        </p:nvSpPr>
        <p:spPr bwMode="auto">
          <a:xfrm>
            <a:off x="4135438" y="5407025"/>
            <a:ext cx="230187" cy="341313"/>
          </a:xfrm>
          <a:prstGeom prst="line">
            <a:avLst/>
          </a:prstGeom>
          <a:noFill/>
          <a:ln w="38100">
            <a:solidFill>
              <a:schemeClr val="accent2"/>
            </a:solidFill>
            <a:round/>
            <a:headEnd/>
            <a:tailEnd/>
          </a:ln>
          <a:effectLst/>
        </p:spPr>
        <p:txBody>
          <a:bodyPr/>
          <a:lstStyle/>
          <a:p>
            <a:endParaRPr lang="en-CA"/>
          </a:p>
        </p:txBody>
      </p:sp>
      <p:sp>
        <p:nvSpPr>
          <p:cNvPr id="92241" name="Line 81"/>
          <p:cNvSpPr>
            <a:spLocks noChangeShapeType="1"/>
          </p:cNvSpPr>
          <p:nvPr/>
        </p:nvSpPr>
        <p:spPr bwMode="auto">
          <a:xfrm>
            <a:off x="2111375" y="5514975"/>
            <a:ext cx="230188" cy="341313"/>
          </a:xfrm>
          <a:prstGeom prst="line">
            <a:avLst/>
          </a:prstGeom>
          <a:noFill/>
          <a:ln w="38100">
            <a:solidFill>
              <a:schemeClr val="accent2"/>
            </a:solidFill>
            <a:round/>
            <a:headEnd/>
            <a:tailEnd/>
          </a:ln>
          <a:effectLst/>
        </p:spPr>
        <p:txBody>
          <a:bodyPr/>
          <a:lstStyle/>
          <a:p>
            <a:endParaRPr lang="en-CA"/>
          </a:p>
        </p:txBody>
      </p:sp>
      <p:sp>
        <p:nvSpPr>
          <p:cNvPr id="92271" name="Line 111"/>
          <p:cNvSpPr>
            <a:spLocks noChangeShapeType="1"/>
          </p:cNvSpPr>
          <p:nvPr/>
        </p:nvSpPr>
        <p:spPr bwMode="auto">
          <a:xfrm flipH="1">
            <a:off x="5076825" y="5232400"/>
            <a:ext cx="360363" cy="385763"/>
          </a:xfrm>
          <a:prstGeom prst="line">
            <a:avLst/>
          </a:prstGeom>
          <a:noFill/>
          <a:ln w="38100">
            <a:solidFill>
              <a:schemeClr val="accent2"/>
            </a:solidFill>
            <a:round/>
            <a:headEnd/>
            <a:tailEnd/>
          </a:ln>
          <a:effectLst/>
        </p:spPr>
        <p:txBody>
          <a:bodyPr/>
          <a:lstStyle/>
          <a:p>
            <a:endParaRPr lang="en-CA"/>
          </a:p>
        </p:txBody>
      </p:sp>
      <p:sp>
        <p:nvSpPr>
          <p:cNvPr id="92272" name="Line 112"/>
          <p:cNvSpPr>
            <a:spLocks noChangeShapeType="1"/>
          </p:cNvSpPr>
          <p:nvPr/>
        </p:nvSpPr>
        <p:spPr bwMode="auto">
          <a:xfrm>
            <a:off x="6184900" y="5294313"/>
            <a:ext cx="230188" cy="341312"/>
          </a:xfrm>
          <a:prstGeom prst="line">
            <a:avLst/>
          </a:prstGeom>
          <a:noFill/>
          <a:ln w="38100">
            <a:solidFill>
              <a:schemeClr val="accent2"/>
            </a:solidFill>
            <a:round/>
            <a:headEnd/>
            <a:tailEnd/>
          </a:ln>
          <a:effectLst/>
        </p:spPr>
        <p:txBody>
          <a:bodyPr/>
          <a:lstStyle/>
          <a:p>
            <a:endParaRPr lang="en-CA"/>
          </a:p>
        </p:txBody>
      </p:sp>
      <p:sp>
        <p:nvSpPr>
          <p:cNvPr id="92240" name="Line 80"/>
          <p:cNvSpPr>
            <a:spLocks noChangeShapeType="1"/>
          </p:cNvSpPr>
          <p:nvPr/>
        </p:nvSpPr>
        <p:spPr bwMode="auto">
          <a:xfrm flipH="1">
            <a:off x="1003300" y="5453063"/>
            <a:ext cx="360363" cy="385762"/>
          </a:xfrm>
          <a:prstGeom prst="line">
            <a:avLst/>
          </a:prstGeom>
          <a:noFill/>
          <a:ln w="38100">
            <a:solidFill>
              <a:schemeClr val="accent2"/>
            </a:solidFill>
            <a:round/>
            <a:headEnd/>
            <a:tailEnd/>
          </a:ln>
          <a:effectLst/>
        </p:spPr>
        <p:txBody>
          <a:bodyPr/>
          <a:lstStyle/>
          <a:p>
            <a:endParaRPr lang="en-CA"/>
          </a:p>
        </p:txBody>
      </p:sp>
      <p:sp>
        <p:nvSpPr>
          <p:cNvPr id="92201" name="Line 41"/>
          <p:cNvSpPr>
            <a:spLocks noChangeShapeType="1"/>
          </p:cNvSpPr>
          <p:nvPr/>
        </p:nvSpPr>
        <p:spPr bwMode="auto">
          <a:xfrm flipH="1">
            <a:off x="3638550" y="1679575"/>
            <a:ext cx="938213" cy="9413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1" name="Line 121"/>
          <p:cNvSpPr>
            <a:spLocks noChangeShapeType="1"/>
          </p:cNvSpPr>
          <p:nvPr/>
        </p:nvSpPr>
        <p:spPr bwMode="auto">
          <a:xfrm>
            <a:off x="2578100" y="1763713"/>
            <a:ext cx="1050925" cy="91440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3" name="Picture 3" descr="internet cloud smaller"/>
          <p:cNvPicPr>
            <a:picLocks noChangeAspect="1" noChangeArrowheads="1"/>
          </p:cNvPicPr>
          <p:nvPr/>
        </p:nvPicPr>
        <p:blipFill>
          <a:blip r:embed="rId3" cstate="print"/>
          <a:srcRect l="2197" t="20204" r="4396"/>
          <a:stretch>
            <a:fillRect/>
          </a:stretch>
        </p:blipFill>
        <p:spPr bwMode="auto">
          <a:xfrm>
            <a:off x="658813" y="3122613"/>
            <a:ext cx="5624512" cy="1473200"/>
          </a:xfrm>
          <a:prstGeom prst="rect">
            <a:avLst/>
          </a:prstGeom>
          <a:noFill/>
        </p:spPr>
      </p:pic>
      <p:sp>
        <p:nvSpPr>
          <p:cNvPr id="92164" name="Rectangle 4"/>
          <p:cNvSpPr>
            <a:spLocks noGrp="1" noChangeArrowheads="1"/>
          </p:cNvSpPr>
          <p:nvPr>
            <p:ph type="title"/>
          </p:nvPr>
        </p:nvSpPr>
        <p:spPr>
          <a:xfrm>
            <a:off x="333375" y="247650"/>
            <a:ext cx="9144000" cy="750888"/>
          </a:xfrm>
        </p:spPr>
        <p:txBody>
          <a:bodyPr/>
          <a:lstStyle/>
          <a:p>
            <a:r>
              <a:rPr lang="en-US" dirty="0">
                <a:effectLst/>
              </a:rPr>
              <a:t>.NET Enterprise Vision</a:t>
            </a:r>
            <a:endParaRPr lang="en-US" sz="2400" dirty="0">
              <a:solidFill>
                <a:schemeClr val="tx1"/>
              </a:solidFill>
            </a:endParaRPr>
          </a:p>
        </p:txBody>
      </p:sp>
      <p:sp>
        <p:nvSpPr>
          <p:cNvPr id="92188" name="Line 28"/>
          <p:cNvSpPr>
            <a:spLocks noChangeShapeType="1"/>
          </p:cNvSpPr>
          <p:nvPr/>
        </p:nvSpPr>
        <p:spPr bwMode="auto">
          <a:xfrm flipH="1">
            <a:off x="2101850" y="2794000"/>
            <a:ext cx="1092200" cy="841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89" name="Line 29"/>
          <p:cNvSpPr>
            <a:spLocks noChangeShapeType="1"/>
          </p:cNvSpPr>
          <p:nvPr/>
        </p:nvSpPr>
        <p:spPr bwMode="auto">
          <a:xfrm flipH="1">
            <a:off x="2852738" y="2790825"/>
            <a:ext cx="523875" cy="6619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0" name="Line 30"/>
          <p:cNvSpPr>
            <a:spLocks noChangeShapeType="1"/>
          </p:cNvSpPr>
          <p:nvPr/>
        </p:nvSpPr>
        <p:spPr bwMode="auto">
          <a:xfrm>
            <a:off x="3587750" y="2887663"/>
            <a:ext cx="9906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1" name="Line 31"/>
          <p:cNvSpPr>
            <a:spLocks noChangeShapeType="1"/>
          </p:cNvSpPr>
          <p:nvPr/>
        </p:nvSpPr>
        <p:spPr bwMode="auto">
          <a:xfrm flipH="1">
            <a:off x="1520825" y="3768725"/>
            <a:ext cx="341313" cy="2571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2" name="Line 32"/>
          <p:cNvSpPr>
            <a:spLocks noChangeShapeType="1"/>
          </p:cNvSpPr>
          <p:nvPr/>
        </p:nvSpPr>
        <p:spPr bwMode="auto">
          <a:xfrm>
            <a:off x="3511550" y="3014663"/>
            <a:ext cx="1524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3" name="Line 33"/>
          <p:cNvSpPr>
            <a:spLocks noChangeShapeType="1"/>
          </p:cNvSpPr>
          <p:nvPr/>
        </p:nvSpPr>
        <p:spPr bwMode="auto">
          <a:xfrm>
            <a:off x="3719513" y="4032250"/>
            <a:ext cx="203200" cy="1149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4" name="Line 34"/>
          <p:cNvSpPr>
            <a:spLocks noChangeShapeType="1"/>
          </p:cNvSpPr>
          <p:nvPr/>
        </p:nvSpPr>
        <p:spPr bwMode="auto">
          <a:xfrm>
            <a:off x="5532438" y="3819525"/>
            <a:ext cx="809625" cy="1222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5" name="Line 35"/>
          <p:cNvSpPr>
            <a:spLocks noChangeShapeType="1"/>
          </p:cNvSpPr>
          <p:nvPr/>
        </p:nvSpPr>
        <p:spPr bwMode="auto">
          <a:xfrm>
            <a:off x="2962275" y="3784600"/>
            <a:ext cx="442913" cy="14382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6" name="Line 36"/>
          <p:cNvSpPr>
            <a:spLocks noChangeShapeType="1"/>
          </p:cNvSpPr>
          <p:nvPr/>
        </p:nvSpPr>
        <p:spPr bwMode="auto">
          <a:xfrm flipH="1">
            <a:off x="3983038" y="3930650"/>
            <a:ext cx="619125" cy="117633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7" name="Line 37"/>
          <p:cNvSpPr>
            <a:spLocks noChangeShapeType="1"/>
          </p:cNvSpPr>
          <p:nvPr/>
        </p:nvSpPr>
        <p:spPr bwMode="auto">
          <a:xfrm flipH="1">
            <a:off x="1809750" y="4354513"/>
            <a:ext cx="460375" cy="10795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8" name="Line 38"/>
          <p:cNvSpPr>
            <a:spLocks noChangeShapeType="1"/>
          </p:cNvSpPr>
          <p:nvPr/>
        </p:nvSpPr>
        <p:spPr bwMode="auto">
          <a:xfrm>
            <a:off x="1260475" y="4113213"/>
            <a:ext cx="301625" cy="11953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9" name="Line 39"/>
          <p:cNvSpPr>
            <a:spLocks noChangeShapeType="1"/>
          </p:cNvSpPr>
          <p:nvPr/>
        </p:nvSpPr>
        <p:spPr bwMode="auto">
          <a:xfrm flipH="1">
            <a:off x="1955800" y="3878263"/>
            <a:ext cx="31750" cy="12588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0" name="Line 40"/>
          <p:cNvSpPr>
            <a:spLocks noChangeShapeType="1"/>
          </p:cNvSpPr>
          <p:nvPr/>
        </p:nvSpPr>
        <p:spPr bwMode="auto">
          <a:xfrm>
            <a:off x="4735513" y="3921125"/>
            <a:ext cx="1290637" cy="9921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2" name="Line 42"/>
          <p:cNvSpPr>
            <a:spLocks noChangeShapeType="1"/>
          </p:cNvSpPr>
          <p:nvPr/>
        </p:nvSpPr>
        <p:spPr bwMode="auto">
          <a:xfrm>
            <a:off x="3792538" y="2835275"/>
            <a:ext cx="1700212" cy="698500"/>
          </a:xfrm>
          <a:prstGeom prst="line">
            <a:avLst/>
          </a:prstGeom>
          <a:noFill/>
          <a:ln w="19050">
            <a:solidFill>
              <a:schemeClr val="tx2"/>
            </a:solidFill>
            <a:prstDash val="sysDot"/>
            <a:round/>
            <a:headEnd type="none" w="sm" len="sm"/>
            <a:tailEnd type="none" w="sm" len="sm"/>
          </a:ln>
          <a:effectLst/>
        </p:spPr>
        <p:txBody>
          <a:bodyPr/>
          <a:lstStyle/>
          <a:p>
            <a:endParaRPr lang="en-CA"/>
          </a:p>
        </p:txBody>
      </p:sp>
      <p:grpSp>
        <p:nvGrpSpPr>
          <p:cNvPr id="92203" name="Group 43"/>
          <p:cNvGrpSpPr>
            <a:grpSpLocks/>
          </p:cNvGrpSpPr>
          <p:nvPr/>
        </p:nvGrpSpPr>
        <p:grpSpPr bwMode="auto">
          <a:xfrm>
            <a:off x="2593975" y="5510213"/>
            <a:ext cx="846138" cy="854075"/>
            <a:chOff x="2400" y="1103"/>
            <a:chExt cx="1200" cy="965"/>
          </a:xfrm>
        </p:grpSpPr>
        <p:sp>
          <p:nvSpPr>
            <p:cNvPr id="92204" name="Oval 4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05" name="Picture 4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06" name="AutoShape 46"/>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7" name="AutoShape 47"/>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8" name="Text Box 48"/>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09" name="Text Box 49"/>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92210" name="Group 50"/>
          <p:cNvGrpSpPr>
            <a:grpSpLocks/>
          </p:cNvGrpSpPr>
          <p:nvPr/>
        </p:nvGrpSpPr>
        <p:grpSpPr bwMode="auto">
          <a:xfrm>
            <a:off x="3819525" y="5537200"/>
            <a:ext cx="846138" cy="854075"/>
            <a:chOff x="2400" y="1101"/>
            <a:chExt cx="1200" cy="967"/>
          </a:xfrm>
        </p:grpSpPr>
        <p:sp>
          <p:nvSpPr>
            <p:cNvPr id="92211" name="Oval 51"/>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12" name="Picture 52"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13" name="AutoShape 53"/>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4" name="AutoShape 54"/>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5" name="Text Box 55"/>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16" name="Text Box 56"/>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20" name="Oval 60"/>
          <p:cNvSpPr>
            <a:spLocks noChangeArrowheads="1"/>
          </p:cNvSpPr>
          <p:nvPr/>
        </p:nvSpPr>
        <p:spPr bwMode="auto">
          <a:xfrm>
            <a:off x="1081088" y="5108575"/>
            <a:ext cx="1333500"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1" name="Picture 61" descr="dell poweredge 6300"/>
          <p:cNvPicPr>
            <a:picLocks noChangeAspect="1" noChangeArrowheads="1"/>
          </p:cNvPicPr>
          <p:nvPr/>
        </p:nvPicPr>
        <p:blipFill>
          <a:blip r:embed="rId5" cstate="print"/>
          <a:srcRect l="13849" t="7732" r="6834" b="10420"/>
          <a:stretch>
            <a:fillRect/>
          </a:stretch>
        </p:blipFill>
        <p:spPr bwMode="auto">
          <a:xfrm>
            <a:off x="1447800" y="4824413"/>
            <a:ext cx="454025" cy="474662"/>
          </a:xfrm>
          <a:prstGeom prst="rect">
            <a:avLst/>
          </a:prstGeom>
          <a:noFill/>
        </p:spPr>
      </p:pic>
      <p:sp>
        <p:nvSpPr>
          <p:cNvPr id="92222" name="AutoShape 62"/>
          <p:cNvSpPr>
            <a:spLocks noChangeArrowheads="1"/>
          </p:cNvSpPr>
          <p:nvPr/>
        </p:nvSpPr>
        <p:spPr bwMode="auto">
          <a:xfrm>
            <a:off x="1814513" y="481171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3" name="AutoShape 63"/>
          <p:cNvSpPr>
            <a:spLocks noChangeArrowheads="1"/>
          </p:cNvSpPr>
          <p:nvPr/>
        </p:nvSpPr>
        <p:spPr bwMode="auto">
          <a:xfrm>
            <a:off x="1914525" y="487521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4" name="Text Box 64"/>
          <p:cNvSpPr txBox="1">
            <a:spLocks noChangeArrowheads="1"/>
          </p:cNvSpPr>
          <p:nvPr/>
        </p:nvSpPr>
        <p:spPr bwMode="auto">
          <a:xfrm>
            <a:off x="1643063" y="535463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25" name="Text Box 65"/>
          <p:cNvSpPr txBox="1">
            <a:spLocks noChangeArrowheads="1"/>
          </p:cNvSpPr>
          <p:nvPr/>
        </p:nvSpPr>
        <p:spPr bwMode="auto">
          <a:xfrm>
            <a:off x="812800" y="6288088"/>
            <a:ext cx="148272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dirty="0">
                <a:solidFill>
                  <a:schemeClr val="bg1"/>
                </a:solidFill>
                <a:latin typeface="Arial" charset="0"/>
              </a:rPr>
              <a:t>ERP &amp; Billing</a:t>
            </a:r>
          </a:p>
        </p:txBody>
      </p:sp>
      <p:grpSp>
        <p:nvGrpSpPr>
          <p:cNvPr id="92226" name="Group 66"/>
          <p:cNvGrpSpPr>
            <a:grpSpLocks/>
          </p:cNvGrpSpPr>
          <p:nvPr/>
        </p:nvGrpSpPr>
        <p:grpSpPr bwMode="auto">
          <a:xfrm>
            <a:off x="569913" y="5618163"/>
            <a:ext cx="846137" cy="854075"/>
            <a:chOff x="2400" y="1103"/>
            <a:chExt cx="1200" cy="965"/>
          </a:xfrm>
        </p:grpSpPr>
        <p:sp>
          <p:nvSpPr>
            <p:cNvPr id="92227" name="Oval 67"/>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8" name="Picture 68"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29" name="AutoShape 69"/>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0" name="AutoShape 70"/>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1" name="Text Box 71"/>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2" name="Text Box 72"/>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92233" name="Group 73"/>
          <p:cNvGrpSpPr>
            <a:grpSpLocks/>
          </p:cNvGrpSpPr>
          <p:nvPr/>
        </p:nvGrpSpPr>
        <p:grpSpPr bwMode="auto">
          <a:xfrm>
            <a:off x="1795463" y="5645150"/>
            <a:ext cx="846137" cy="854075"/>
            <a:chOff x="2400" y="1101"/>
            <a:chExt cx="1200" cy="967"/>
          </a:xfrm>
        </p:grpSpPr>
        <p:sp>
          <p:nvSpPr>
            <p:cNvPr id="92234" name="Oval 7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35" name="Picture 7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36" name="AutoShape 76"/>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7" name="AutoShape 77"/>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8" name="Text Box 78"/>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9" name="Text Box 79"/>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47" name="Oval 87"/>
          <p:cNvSpPr>
            <a:spLocks noChangeArrowheads="1"/>
          </p:cNvSpPr>
          <p:nvPr/>
        </p:nvSpPr>
        <p:spPr bwMode="auto">
          <a:xfrm>
            <a:off x="3141663" y="4962525"/>
            <a:ext cx="1335087"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48" name="Picture 88" descr="dell poweredge 6300"/>
          <p:cNvPicPr>
            <a:picLocks noChangeAspect="1" noChangeArrowheads="1"/>
          </p:cNvPicPr>
          <p:nvPr/>
        </p:nvPicPr>
        <p:blipFill>
          <a:blip r:embed="rId5" cstate="print"/>
          <a:srcRect l="13849" t="7732" r="6834" b="10420"/>
          <a:stretch>
            <a:fillRect/>
          </a:stretch>
        </p:blipFill>
        <p:spPr bwMode="auto">
          <a:xfrm>
            <a:off x="3509963" y="4678363"/>
            <a:ext cx="452437" cy="474662"/>
          </a:xfrm>
          <a:prstGeom prst="rect">
            <a:avLst/>
          </a:prstGeom>
          <a:noFill/>
        </p:spPr>
      </p:pic>
      <p:sp>
        <p:nvSpPr>
          <p:cNvPr id="92249" name="AutoShape 89"/>
          <p:cNvSpPr>
            <a:spLocks noChangeArrowheads="1"/>
          </p:cNvSpPr>
          <p:nvPr/>
        </p:nvSpPr>
        <p:spPr bwMode="auto">
          <a:xfrm>
            <a:off x="3876675" y="466566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0" name="AutoShape 90"/>
          <p:cNvSpPr>
            <a:spLocks noChangeArrowheads="1"/>
          </p:cNvSpPr>
          <p:nvPr/>
        </p:nvSpPr>
        <p:spPr bwMode="auto">
          <a:xfrm>
            <a:off x="3976688" y="472916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1" name="Text Box 91"/>
          <p:cNvSpPr txBox="1">
            <a:spLocks noChangeArrowheads="1"/>
          </p:cNvSpPr>
          <p:nvPr/>
        </p:nvSpPr>
        <p:spPr bwMode="auto">
          <a:xfrm>
            <a:off x="3705225" y="520858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2" name="Text Box 92"/>
          <p:cNvSpPr txBox="1">
            <a:spLocks noChangeArrowheads="1"/>
          </p:cNvSpPr>
          <p:nvPr/>
        </p:nvSpPr>
        <p:spPr bwMode="auto">
          <a:xfrm>
            <a:off x="3225800" y="6096000"/>
            <a:ext cx="1131888" cy="581025"/>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buClr>
                <a:schemeClr val="tx2"/>
              </a:buClr>
              <a:buSzPct val="75000"/>
              <a:buFont typeface="Wingdings" pitchFamily="2" charset="2"/>
              <a:buNone/>
            </a:pPr>
            <a:r>
              <a:rPr lang="en-US" sz="1600" b="1" dirty="0">
                <a:solidFill>
                  <a:schemeClr val="bg1"/>
                </a:solidFill>
                <a:latin typeface="Arial" charset="0"/>
              </a:rPr>
              <a:t>Customer</a:t>
            </a:r>
          </a:p>
          <a:p>
            <a:pPr algn="ctr" eaLnBrk="0" hangingPunct="0">
              <a:buClr>
                <a:schemeClr val="tx2"/>
              </a:buClr>
              <a:buSzPct val="75000"/>
              <a:buFont typeface="Wingdings" pitchFamily="2" charset="2"/>
              <a:buNone/>
            </a:pPr>
            <a:r>
              <a:rPr lang="en-US" sz="1600" b="1" dirty="0">
                <a:solidFill>
                  <a:schemeClr val="bg1"/>
                </a:solidFill>
                <a:latin typeface="Arial" charset="0"/>
              </a:rPr>
              <a:t>Service</a:t>
            </a:r>
          </a:p>
        </p:txBody>
      </p:sp>
      <p:sp>
        <p:nvSpPr>
          <p:cNvPr id="92254" name="Oval 94"/>
          <p:cNvSpPr>
            <a:spLocks noChangeArrowheads="1"/>
          </p:cNvSpPr>
          <p:nvPr/>
        </p:nvSpPr>
        <p:spPr bwMode="auto">
          <a:xfrm>
            <a:off x="5191125" y="4849813"/>
            <a:ext cx="1335088"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55" name="Picture 95" descr="dell poweredge 6300"/>
          <p:cNvPicPr>
            <a:picLocks noChangeAspect="1" noChangeArrowheads="1"/>
          </p:cNvPicPr>
          <p:nvPr/>
        </p:nvPicPr>
        <p:blipFill>
          <a:blip r:embed="rId5" cstate="print"/>
          <a:srcRect l="13849" t="7732" r="6834" b="10420"/>
          <a:stretch>
            <a:fillRect/>
          </a:stretch>
        </p:blipFill>
        <p:spPr bwMode="auto">
          <a:xfrm>
            <a:off x="5557838" y="4565650"/>
            <a:ext cx="454025" cy="474663"/>
          </a:xfrm>
          <a:prstGeom prst="rect">
            <a:avLst/>
          </a:prstGeom>
          <a:noFill/>
        </p:spPr>
      </p:pic>
      <p:sp>
        <p:nvSpPr>
          <p:cNvPr id="92256" name="AutoShape 96"/>
          <p:cNvSpPr>
            <a:spLocks noChangeArrowheads="1"/>
          </p:cNvSpPr>
          <p:nvPr/>
        </p:nvSpPr>
        <p:spPr bwMode="auto">
          <a:xfrm>
            <a:off x="5926138" y="4552950"/>
            <a:ext cx="233362" cy="615950"/>
          </a:xfrm>
          <a:prstGeom prst="can">
            <a:avLst>
              <a:gd name="adj" fmla="val 53107"/>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7" name="AutoShape 97"/>
          <p:cNvSpPr>
            <a:spLocks noChangeArrowheads="1"/>
          </p:cNvSpPr>
          <p:nvPr/>
        </p:nvSpPr>
        <p:spPr bwMode="auto">
          <a:xfrm>
            <a:off x="6026150" y="4616450"/>
            <a:ext cx="233363" cy="617538"/>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8" name="Text Box 98"/>
          <p:cNvSpPr txBox="1">
            <a:spLocks noChangeArrowheads="1"/>
          </p:cNvSpPr>
          <p:nvPr/>
        </p:nvSpPr>
        <p:spPr bwMode="auto">
          <a:xfrm>
            <a:off x="5754688" y="509587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9" name="Oval 99"/>
          <p:cNvSpPr>
            <a:spLocks noChangeArrowheads="1"/>
          </p:cNvSpPr>
          <p:nvPr/>
        </p:nvSpPr>
        <p:spPr bwMode="auto">
          <a:xfrm>
            <a:off x="4643438" y="5705475"/>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0" name="Picture 100" descr="dell poweredge 6300"/>
          <p:cNvPicPr>
            <a:picLocks noChangeAspect="1" noChangeArrowheads="1"/>
          </p:cNvPicPr>
          <p:nvPr/>
        </p:nvPicPr>
        <p:blipFill>
          <a:blip r:embed="rId4" cstate="print"/>
          <a:srcRect l="13849" t="7732" r="6834" b="10420"/>
          <a:stretch>
            <a:fillRect/>
          </a:stretch>
        </p:blipFill>
        <p:spPr bwMode="auto">
          <a:xfrm>
            <a:off x="4876800" y="5499100"/>
            <a:ext cx="287338" cy="344488"/>
          </a:xfrm>
          <a:prstGeom prst="rect">
            <a:avLst/>
          </a:prstGeom>
          <a:noFill/>
        </p:spPr>
      </p:pic>
      <p:sp>
        <p:nvSpPr>
          <p:cNvPr id="92261" name="AutoShape 101"/>
          <p:cNvSpPr>
            <a:spLocks noChangeArrowheads="1"/>
          </p:cNvSpPr>
          <p:nvPr/>
        </p:nvSpPr>
        <p:spPr bwMode="auto">
          <a:xfrm>
            <a:off x="5091113" y="5397500"/>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2" name="AutoShape 102"/>
          <p:cNvSpPr>
            <a:spLocks noChangeArrowheads="1"/>
          </p:cNvSpPr>
          <p:nvPr/>
        </p:nvSpPr>
        <p:spPr bwMode="auto">
          <a:xfrm>
            <a:off x="5154613" y="5445125"/>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3" name="Text Box 103"/>
          <p:cNvSpPr txBox="1">
            <a:spLocks noChangeArrowheads="1"/>
          </p:cNvSpPr>
          <p:nvPr/>
        </p:nvSpPr>
        <p:spPr bwMode="auto">
          <a:xfrm>
            <a:off x="4965700" y="5884863"/>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4" name="Text Box 104"/>
          <p:cNvSpPr txBox="1">
            <a:spLocks noChangeArrowheads="1"/>
          </p:cNvSpPr>
          <p:nvPr/>
        </p:nvSpPr>
        <p:spPr bwMode="auto">
          <a:xfrm>
            <a:off x="4872038" y="583882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5" name="Oval 105"/>
          <p:cNvSpPr>
            <a:spLocks noChangeArrowheads="1"/>
          </p:cNvSpPr>
          <p:nvPr/>
        </p:nvSpPr>
        <p:spPr bwMode="auto">
          <a:xfrm>
            <a:off x="5868988" y="5734050"/>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6" name="Picture 106" descr="dell poweredge 6300"/>
          <p:cNvPicPr>
            <a:picLocks noChangeAspect="1" noChangeArrowheads="1"/>
          </p:cNvPicPr>
          <p:nvPr/>
        </p:nvPicPr>
        <p:blipFill>
          <a:blip r:embed="rId4" cstate="print"/>
          <a:srcRect l="13849" t="7732" r="6834" b="10420"/>
          <a:stretch>
            <a:fillRect/>
          </a:stretch>
        </p:blipFill>
        <p:spPr bwMode="auto">
          <a:xfrm>
            <a:off x="6102350" y="5527675"/>
            <a:ext cx="287338" cy="344488"/>
          </a:xfrm>
          <a:prstGeom prst="rect">
            <a:avLst/>
          </a:prstGeom>
          <a:noFill/>
        </p:spPr>
      </p:pic>
      <p:sp>
        <p:nvSpPr>
          <p:cNvPr id="92267" name="AutoShape 107"/>
          <p:cNvSpPr>
            <a:spLocks noChangeArrowheads="1"/>
          </p:cNvSpPr>
          <p:nvPr/>
        </p:nvSpPr>
        <p:spPr bwMode="auto">
          <a:xfrm>
            <a:off x="6315075" y="5424488"/>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8" name="AutoShape 108"/>
          <p:cNvSpPr>
            <a:spLocks noChangeArrowheads="1"/>
          </p:cNvSpPr>
          <p:nvPr/>
        </p:nvSpPr>
        <p:spPr bwMode="auto">
          <a:xfrm>
            <a:off x="6378575" y="5472113"/>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9" name="Text Box 109"/>
          <p:cNvSpPr txBox="1">
            <a:spLocks noChangeArrowheads="1"/>
          </p:cNvSpPr>
          <p:nvPr/>
        </p:nvSpPr>
        <p:spPr bwMode="auto">
          <a:xfrm>
            <a:off x="6191250" y="591185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0" name="Text Box 110"/>
          <p:cNvSpPr txBox="1">
            <a:spLocks noChangeArrowheads="1"/>
          </p:cNvSpPr>
          <p:nvPr/>
        </p:nvSpPr>
        <p:spPr bwMode="auto">
          <a:xfrm>
            <a:off x="6097588" y="586740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3" name="Text Box 113"/>
          <p:cNvSpPr txBox="1">
            <a:spLocks noChangeArrowheads="1"/>
          </p:cNvSpPr>
          <p:nvPr/>
        </p:nvSpPr>
        <p:spPr bwMode="auto">
          <a:xfrm>
            <a:off x="5364163" y="6015038"/>
            <a:ext cx="71437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dirty="0">
                <a:solidFill>
                  <a:schemeClr val="bg1"/>
                </a:solidFill>
                <a:latin typeface="Arial" charset="0"/>
              </a:rPr>
              <a:t>Sales</a:t>
            </a:r>
          </a:p>
        </p:txBody>
      </p:sp>
      <p:sp>
        <p:nvSpPr>
          <p:cNvPr id="92274" name="AutoShape 114"/>
          <p:cNvSpPr>
            <a:spLocks noChangeArrowheads="1"/>
          </p:cNvSpPr>
          <p:nvPr/>
        </p:nvSpPr>
        <p:spPr bwMode="auto">
          <a:xfrm>
            <a:off x="7118350" y="1016000"/>
            <a:ext cx="1633538" cy="969963"/>
          </a:xfrm>
          <a:prstGeom prst="wedgeRectCallout">
            <a:avLst>
              <a:gd name="adj1" fmla="val -80417"/>
              <a:gd name="adj2" fmla="val 9245"/>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Users</a:t>
            </a:r>
            <a:br>
              <a:rPr lang="en-US" sz="1400" b="1" dirty="0">
                <a:solidFill>
                  <a:schemeClr val="bg1"/>
                </a:solidFill>
                <a:latin typeface="Arial" charset="0"/>
              </a:rPr>
            </a:br>
            <a:r>
              <a:rPr lang="en-US" sz="1400" dirty="0">
                <a:solidFill>
                  <a:schemeClr val="bg1"/>
                </a:solidFill>
                <a:latin typeface="Arial" charset="0"/>
              </a:rPr>
              <a:t>Any device,</a:t>
            </a:r>
            <a:br>
              <a:rPr lang="en-US" sz="1400" dirty="0">
                <a:solidFill>
                  <a:schemeClr val="bg1"/>
                </a:solidFill>
                <a:latin typeface="Arial" charset="0"/>
              </a:rPr>
            </a:br>
            <a:r>
              <a:rPr lang="en-US" sz="1400" dirty="0">
                <a:solidFill>
                  <a:schemeClr val="bg1"/>
                </a:solidFill>
                <a:latin typeface="Arial" charset="0"/>
              </a:rPr>
              <a:t>Any place,</a:t>
            </a:r>
            <a:br>
              <a:rPr lang="en-US" sz="1400" dirty="0">
                <a:solidFill>
                  <a:schemeClr val="bg1"/>
                </a:solidFill>
                <a:latin typeface="Arial" charset="0"/>
              </a:rPr>
            </a:br>
            <a:r>
              <a:rPr lang="en-US" sz="1400" dirty="0">
                <a:solidFill>
                  <a:schemeClr val="bg1"/>
                </a:solidFill>
                <a:latin typeface="Arial" charset="0"/>
              </a:rPr>
              <a:t>Any time</a:t>
            </a:r>
          </a:p>
        </p:txBody>
      </p:sp>
      <p:sp>
        <p:nvSpPr>
          <p:cNvPr id="92276" name="AutoShape 116"/>
          <p:cNvSpPr>
            <a:spLocks noChangeArrowheads="1"/>
          </p:cNvSpPr>
          <p:nvPr/>
        </p:nvSpPr>
        <p:spPr bwMode="auto">
          <a:xfrm>
            <a:off x="7115175" y="2784475"/>
            <a:ext cx="1685925" cy="1254125"/>
          </a:xfrm>
          <a:prstGeom prst="wedgeRectCallout">
            <a:avLst>
              <a:gd name="adj1" fmla="val -95949"/>
              <a:gd name="adj2" fmla="val 20000"/>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XML Web Services</a:t>
            </a:r>
            <a:br>
              <a:rPr lang="en-US" sz="1600" b="1" dirty="0">
                <a:solidFill>
                  <a:schemeClr val="bg1"/>
                </a:solidFill>
                <a:latin typeface="Arial" charset="0"/>
              </a:rPr>
            </a:br>
            <a:r>
              <a:rPr lang="en-US" sz="1400" dirty="0">
                <a:solidFill>
                  <a:schemeClr val="bg1"/>
                </a:solidFill>
                <a:latin typeface="Arial" charset="0"/>
              </a:rPr>
              <a:t>Integrate business applications and processes</a:t>
            </a:r>
          </a:p>
        </p:txBody>
      </p:sp>
      <p:sp>
        <p:nvSpPr>
          <p:cNvPr id="92277" name="AutoShape 117"/>
          <p:cNvSpPr>
            <a:spLocks noChangeArrowheads="1"/>
          </p:cNvSpPr>
          <p:nvPr/>
        </p:nvSpPr>
        <p:spPr bwMode="auto">
          <a:xfrm>
            <a:off x="7102475" y="4867275"/>
            <a:ext cx="1673225" cy="1166813"/>
          </a:xfrm>
          <a:prstGeom prst="wedgeRectCallout">
            <a:avLst>
              <a:gd name="adj1" fmla="val -83398"/>
              <a:gd name="adj2" fmla="val -8639"/>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a:solidFill>
                  <a:schemeClr val="bg1"/>
                </a:solidFill>
                <a:latin typeface="Arial" charset="0"/>
              </a:rPr>
              <a:t>Back Office</a:t>
            </a:r>
            <a:br>
              <a:rPr lang="en-US" sz="1800" b="1">
                <a:solidFill>
                  <a:schemeClr val="bg1"/>
                </a:solidFill>
                <a:latin typeface="Arial" charset="0"/>
              </a:rPr>
            </a:br>
            <a:r>
              <a:rPr lang="en-US" sz="1400">
                <a:solidFill>
                  <a:schemeClr val="bg1"/>
                </a:solidFill>
                <a:latin typeface="Arial" charset="0"/>
              </a:rPr>
              <a:t>Heterogeneous application and server infrastructure</a:t>
            </a:r>
          </a:p>
        </p:txBody>
      </p:sp>
      <p:sp>
        <p:nvSpPr>
          <p:cNvPr id="92282" name="Line 122"/>
          <p:cNvSpPr>
            <a:spLocks noChangeShapeType="1"/>
          </p:cNvSpPr>
          <p:nvPr/>
        </p:nvSpPr>
        <p:spPr bwMode="auto">
          <a:xfrm flipH="1">
            <a:off x="3630613" y="1617663"/>
            <a:ext cx="1393825" cy="107473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3" name="Line 123"/>
          <p:cNvSpPr>
            <a:spLocks noChangeShapeType="1"/>
          </p:cNvSpPr>
          <p:nvPr/>
        </p:nvSpPr>
        <p:spPr bwMode="auto">
          <a:xfrm flipH="1">
            <a:off x="3702050" y="1514475"/>
            <a:ext cx="1890713" cy="12096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4" name="Line 124"/>
          <p:cNvSpPr>
            <a:spLocks noChangeShapeType="1"/>
          </p:cNvSpPr>
          <p:nvPr/>
        </p:nvSpPr>
        <p:spPr bwMode="auto">
          <a:xfrm flipH="1">
            <a:off x="3800475" y="1868488"/>
            <a:ext cx="2254250" cy="8731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5" name="Line 125"/>
          <p:cNvSpPr>
            <a:spLocks noChangeShapeType="1"/>
          </p:cNvSpPr>
          <p:nvPr/>
        </p:nvSpPr>
        <p:spPr bwMode="auto">
          <a:xfrm>
            <a:off x="3052763" y="1606550"/>
            <a:ext cx="554037" cy="1022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6" name="Line 126"/>
          <p:cNvSpPr>
            <a:spLocks noChangeShapeType="1"/>
          </p:cNvSpPr>
          <p:nvPr/>
        </p:nvSpPr>
        <p:spPr bwMode="auto">
          <a:xfrm>
            <a:off x="1685925" y="1651000"/>
            <a:ext cx="1765300" cy="10890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7" name="Line 127"/>
          <p:cNvSpPr>
            <a:spLocks noChangeShapeType="1"/>
          </p:cNvSpPr>
          <p:nvPr/>
        </p:nvSpPr>
        <p:spPr bwMode="auto">
          <a:xfrm flipH="1">
            <a:off x="3640138" y="1544638"/>
            <a:ext cx="142875" cy="1144587"/>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5" name="Picture 5" descr="Motorola Timeport P8167 cell phone"/>
          <p:cNvPicPr>
            <a:picLocks noChangeAspect="1" noChangeArrowheads="1"/>
          </p:cNvPicPr>
          <p:nvPr/>
        </p:nvPicPr>
        <p:blipFill>
          <a:blip r:embed="rId6" cstate="print">
            <a:lum bright="12000" contrast="6000"/>
          </a:blip>
          <a:srcRect/>
          <a:stretch>
            <a:fillRect/>
          </a:stretch>
        </p:blipFill>
        <p:spPr bwMode="auto">
          <a:xfrm>
            <a:off x="5768975" y="1198563"/>
            <a:ext cx="619125" cy="858837"/>
          </a:xfrm>
          <a:prstGeom prst="rect">
            <a:avLst/>
          </a:prstGeom>
          <a:noFill/>
        </p:spPr>
      </p:pic>
      <p:pic>
        <p:nvPicPr>
          <p:cNvPr id="92166" name="Picture 6" descr="I-Jam MPS player - red"/>
          <p:cNvPicPr>
            <a:picLocks noChangeAspect="1" noChangeArrowheads="1"/>
          </p:cNvPicPr>
          <p:nvPr/>
        </p:nvPicPr>
        <p:blipFill>
          <a:blip r:embed="rId7" cstate="print">
            <a:lum bright="6000" contrast="18000"/>
          </a:blip>
          <a:srcRect/>
          <a:stretch>
            <a:fillRect/>
          </a:stretch>
        </p:blipFill>
        <p:spPr bwMode="auto">
          <a:xfrm>
            <a:off x="4841875" y="1084263"/>
            <a:ext cx="411163" cy="679450"/>
          </a:xfrm>
          <a:prstGeom prst="rect">
            <a:avLst/>
          </a:prstGeom>
          <a:noFill/>
        </p:spPr>
      </p:pic>
      <p:pic>
        <p:nvPicPr>
          <p:cNvPr id="92167" name="Picture 7" descr="Panja ViewPort"/>
          <p:cNvPicPr>
            <a:picLocks noChangeAspect="1" noChangeArrowheads="1"/>
          </p:cNvPicPr>
          <p:nvPr/>
        </p:nvPicPr>
        <p:blipFill>
          <a:blip r:embed="rId8" cstate="print">
            <a:lum bright="6000" contrast="24000"/>
          </a:blip>
          <a:srcRect t="13426" r="40393" b="6013"/>
          <a:stretch>
            <a:fillRect/>
          </a:stretch>
        </p:blipFill>
        <p:spPr bwMode="auto">
          <a:xfrm>
            <a:off x="5183188" y="1144588"/>
            <a:ext cx="839787" cy="630237"/>
          </a:xfrm>
          <a:prstGeom prst="rect">
            <a:avLst/>
          </a:prstGeom>
          <a:noFill/>
        </p:spPr>
      </p:pic>
      <p:pic>
        <p:nvPicPr>
          <p:cNvPr id="92168" name="Picture 8" descr="Compaq ipaq Pocket PC front"/>
          <p:cNvPicPr>
            <a:picLocks noChangeAspect="1" noChangeArrowheads="1"/>
          </p:cNvPicPr>
          <p:nvPr/>
        </p:nvPicPr>
        <p:blipFill>
          <a:blip r:embed="rId9" cstate="print"/>
          <a:srcRect/>
          <a:stretch>
            <a:fillRect/>
          </a:stretch>
        </p:blipFill>
        <p:spPr bwMode="auto">
          <a:xfrm>
            <a:off x="2849563" y="1136650"/>
            <a:ext cx="506412" cy="771525"/>
          </a:xfrm>
          <a:prstGeom prst="rect">
            <a:avLst/>
          </a:prstGeom>
          <a:noFill/>
        </p:spPr>
      </p:pic>
      <p:pic>
        <p:nvPicPr>
          <p:cNvPr id="92169" name="Picture 9" descr="Satellite 10_99"/>
          <p:cNvPicPr>
            <a:picLocks noChangeAspect="1" noChangeArrowheads="1"/>
          </p:cNvPicPr>
          <p:nvPr/>
        </p:nvPicPr>
        <p:blipFill>
          <a:blip r:embed="rId10" cstate="print">
            <a:lum bright="12000" contrast="-6000"/>
          </a:blip>
          <a:srcRect/>
          <a:stretch>
            <a:fillRect/>
          </a:stretch>
        </p:blipFill>
        <p:spPr bwMode="auto">
          <a:xfrm>
            <a:off x="1096963" y="1174750"/>
            <a:ext cx="976312" cy="735013"/>
          </a:xfrm>
          <a:prstGeom prst="rect">
            <a:avLst/>
          </a:prstGeom>
          <a:noFill/>
        </p:spPr>
      </p:pic>
      <p:pic>
        <p:nvPicPr>
          <p:cNvPr id="92173" name="Picture 13" descr="ideal cpu Excel"/>
          <p:cNvPicPr>
            <a:picLocks noChangeAspect="1" noChangeArrowheads="1"/>
          </p:cNvPicPr>
          <p:nvPr/>
        </p:nvPicPr>
        <p:blipFill>
          <a:blip r:embed="rId11" cstate="print">
            <a:clrChange>
              <a:clrFrom>
                <a:srgbClr val="103770"/>
              </a:clrFrom>
              <a:clrTo>
                <a:srgbClr val="103770">
                  <a:alpha val="0"/>
                </a:srgbClr>
              </a:clrTo>
            </a:clrChange>
          </a:blip>
          <a:srcRect/>
          <a:stretch>
            <a:fillRect/>
          </a:stretch>
        </p:blipFill>
        <p:spPr bwMode="auto">
          <a:xfrm>
            <a:off x="3425825" y="1042988"/>
            <a:ext cx="912813" cy="1001712"/>
          </a:xfrm>
          <a:prstGeom prst="rect">
            <a:avLst/>
          </a:prstGeom>
          <a:noFill/>
        </p:spPr>
      </p:pic>
      <p:pic>
        <p:nvPicPr>
          <p:cNvPr id="92175" name="Picture 15" descr="Avenger - Stinger - Expedia Home"/>
          <p:cNvPicPr>
            <a:picLocks noChangeAspect="1" noChangeArrowheads="1"/>
          </p:cNvPicPr>
          <p:nvPr/>
        </p:nvPicPr>
        <p:blipFill>
          <a:blip r:embed="rId12" cstate="print">
            <a:lum bright="12000"/>
          </a:blip>
          <a:srcRect/>
          <a:stretch>
            <a:fillRect/>
          </a:stretch>
        </p:blipFill>
        <p:spPr bwMode="auto">
          <a:xfrm>
            <a:off x="2239963" y="1096963"/>
            <a:ext cx="500062" cy="815975"/>
          </a:xfrm>
          <a:prstGeom prst="rect">
            <a:avLst/>
          </a:prstGeom>
          <a:noFill/>
        </p:spPr>
      </p:pic>
      <p:pic>
        <p:nvPicPr>
          <p:cNvPr id="92186" name="Picture 26" descr="RIM Blackberry Internet pager"/>
          <p:cNvPicPr>
            <a:picLocks noChangeAspect="1" noChangeArrowheads="1"/>
          </p:cNvPicPr>
          <p:nvPr/>
        </p:nvPicPr>
        <p:blipFill>
          <a:blip r:embed="rId13" cstate="print"/>
          <a:srcRect/>
          <a:stretch>
            <a:fillRect/>
          </a:stretch>
        </p:blipFill>
        <p:spPr bwMode="auto">
          <a:xfrm>
            <a:off x="4257675" y="1312863"/>
            <a:ext cx="561975" cy="409575"/>
          </a:xfrm>
          <a:prstGeom prst="rect">
            <a:avLst/>
          </a:prstGeom>
          <a:noFill/>
        </p:spPr>
      </p:pic>
      <p:grpSp>
        <p:nvGrpSpPr>
          <p:cNvPr id="92278" name="Group 118"/>
          <p:cNvGrpSpPr>
            <a:grpSpLocks/>
          </p:cNvGrpSpPr>
          <p:nvPr/>
        </p:nvGrpSpPr>
        <p:grpSpPr bwMode="auto">
          <a:xfrm>
            <a:off x="2740025" y="2130425"/>
            <a:ext cx="1746250" cy="1006475"/>
            <a:chOff x="-1344" y="1488"/>
            <a:chExt cx="993" cy="611"/>
          </a:xfrm>
        </p:grpSpPr>
        <p:sp>
          <p:nvSpPr>
            <p:cNvPr id="92279" name="Cloud"/>
            <p:cNvSpPr>
              <a:spLocks noChangeAspect="1" noEditPoints="1" noChangeArrowheads="1"/>
            </p:cNvSpPr>
            <p:nvPr/>
          </p:nvSpPr>
          <p:spPr bwMode="auto">
            <a:xfrm flipH="1">
              <a:off x="-1344" y="1488"/>
              <a:ext cx="993"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ABABFF">
                    <a:gamma/>
                    <a:tint val="0"/>
                    <a:invGamma/>
                  </a:srgbClr>
                </a:gs>
                <a:gs pos="100000">
                  <a:srgbClr val="ABABFF"/>
                </a:gs>
              </a:gsLst>
              <a:lin ang="5400000" scaled="1"/>
            </a:gradFill>
            <a:ln w="19050">
              <a:solidFill>
                <a:schemeClr val="tx1"/>
              </a:solidFill>
              <a:miter lim="800000"/>
              <a:headEnd/>
              <a:tailEnd/>
            </a:ln>
            <a:effectLst/>
          </p:spPr>
          <p:txBody>
            <a:bodyPr wrap="none" anchor="ctr"/>
            <a:lstStyle/>
            <a:p>
              <a:pPr algn="ctr"/>
              <a:endParaRPr lang="bg-BG" sz="2000" b="1">
                <a:solidFill>
                  <a:srgbClr val="8181FF"/>
                </a:solidFill>
                <a:effectLst>
                  <a:outerShdw blurRad="38100" dist="38100" dir="2700000" algn="tl">
                    <a:srgbClr val="000000"/>
                  </a:outerShdw>
                </a:effectLst>
                <a:latin typeface="Arial" charset="0"/>
              </a:endParaRPr>
            </a:p>
          </p:txBody>
        </p:sp>
        <p:pic>
          <p:nvPicPr>
            <p:cNvPr id="92280" name="Picture 120"/>
            <p:cNvPicPr>
              <a:picLocks noChangeAspect="1" noChangeArrowheads="1"/>
            </p:cNvPicPr>
            <p:nvPr/>
          </p:nvPicPr>
          <p:blipFill>
            <a:blip r:embed="rId14" cstate="print"/>
            <a:srcRect/>
            <a:stretch>
              <a:fillRect/>
            </a:stretch>
          </p:blipFill>
          <p:spPr bwMode="auto">
            <a:xfrm>
              <a:off x="-1200" y="1680"/>
              <a:ext cx="726" cy="216"/>
            </a:xfrm>
            <a:prstGeom prst="rect">
              <a:avLst/>
            </a:prstGeom>
            <a:noFill/>
            <a:ln w="12700">
              <a:noFill/>
              <a:miter lim="800000"/>
              <a:headEnd type="none" w="sm" len="sm"/>
              <a:tailEnd type="none" w="sm" len="sm"/>
            </a:ln>
            <a:effectLst/>
          </p:spPr>
        </p:pic>
      </p:grpSp>
      <p:sp>
        <p:nvSpPr>
          <p:cNvPr id="92288" name="Line 128"/>
          <p:cNvSpPr>
            <a:spLocks noChangeShapeType="1"/>
          </p:cNvSpPr>
          <p:nvPr/>
        </p:nvSpPr>
        <p:spPr bwMode="auto">
          <a:xfrm flipH="1">
            <a:off x="2444750" y="3700463"/>
            <a:ext cx="184150" cy="34925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74" name="Picture 14" descr="purple_triangle2"/>
          <p:cNvPicPr>
            <a:picLocks noChangeAspect="1" noChangeArrowheads="1"/>
          </p:cNvPicPr>
          <p:nvPr/>
        </p:nvPicPr>
        <p:blipFill>
          <a:blip r:embed="rId15" cstate="print">
            <a:lum bright="18000" contrast="6000"/>
          </a:blip>
          <a:srcRect t="26744" b="26683"/>
          <a:stretch>
            <a:fillRect/>
          </a:stretch>
        </p:blipFill>
        <p:spPr bwMode="auto">
          <a:xfrm>
            <a:off x="1946275" y="3929063"/>
            <a:ext cx="803275" cy="503237"/>
          </a:xfrm>
          <a:prstGeom prst="rect">
            <a:avLst/>
          </a:prstGeom>
          <a:noFill/>
        </p:spPr>
      </p:pic>
      <p:pic>
        <p:nvPicPr>
          <p:cNvPr id="92177" name="Picture 17" descr="purple_triangle2"/>
          <p:cNvPicPr>
            <a:picLocks noChangeAspect="1" noChangeArrowheads="1"/>
          </p:cNvPicPr>
          <p:nvPr/>
        </p:nvPicPr>
        <p:blipFill>
          <a:blip r:embed="rId15" cstate="print">
            <a:lum bright="18000" contrast="6000"/>
          </a:blip>
          <a:srcRect t="26744" b="26683"/>
          <a:stretch>
            <a:fillRect/>
          </a:stretch>
        </p:blipFill>
        <p:spPr bwMode="auto">
          <a:xfrm>
            <a:off x="2368550" y="3319463"/>
            <a:ext cx="803275" cy="503237"/>
          </a:xfrm>
          <a:prstGeom prst="rect">
            <a:avLst/>
          </a:prstGeom>
          <a:noFill/>
        </p:spPr>
      </p:pic>
      <p:pic>
        <p:nvPicPr>
          <p:cNvPr id="92178" name="Picture 18" descr="purple_triangle2"/>
          <p:cNvPicPr>
            <a:picLocks noChangeAspect="1" noChangeArrowheads="1"/>
          </p:cNvPicPr>
          <p:nvPr/>
        </p:nvPicPr>
        <p:blipFill>
          <a:blip r:embed="rId15" cstate="print">
            <a:lum bright="18000" contrast="6000"/>
          </a:blip>
          <a:srcRect t="26744" b="26683"/>
          <a:stretch>
            <a:fillRect/>
          </a:stretch>
        </p:blipFill>
        <p:spPr bwMode="auto">
          <a:xfrm>
            <a:off x="1676400" y="3463925"/>
            <a:ext cx="762000" cy="476250"/>
          </a:xfrm>
          <a:prstGeom prst="rect">
            <a:avLst/>
          </a:prstGeom>
          <a:noFill/>
        </p:spPr>
      </p:pic>
      <p:pic>
        <p:nvPicPr>
          <p:cNvPr id="92179" name="Picture 19" descr="purple_triangle2"/>
          <p:cNvPicPr>
            <a:picLocks noChangeAspect="1" noChangeArrowheads="1"/>
          </p:cNvPicPr>
          <p:nvPr/>
        </p:nvPicPr>
        <p:blipFill>
          <a:blip r:embed="rId15" cstate="print">
            <a:lum bright="18000" contrast="6000"/>
          </a:blip>
          <a:srcRect t="26744" b="26683"/>
          <a:stretch>
            <a:fillRect/>
          </a:stretch>
        </p:blipFill>
        <p:spPr bwMode="auto">
          <a:xfrm>
            <a:off x="3317875" y="3578225"/>
            <a:ext cx="803275" cy="503238"/>
          </a:xfrm>
          <a:prstGeom prst="rect">
            <a:avLst/>
          </a:prstGeom>
          <a:noFill/>
        </p:spPr>
      </p:pic>
      <p:pic>
        <p:nvPicPr>
          <p:cNvPr id="92180" name="Picture 20" descr="purple_triangle2"/>
          <p:cNvPicPr>
            <a:picLocks noChangeAspect="1" noChangeArrowheads="1"/>
          </p:cNvPicPr>
          <p:nvPr/>
        </p:nvPicPr>
        <p:blipFill>
          <a:blip r:embed="rId15" cstate="print">
            <a:lum bright="18000" contrast="6000"/>
          </a:blip>
          <a:srcRect t="26744" b="26683"/>
          <a:stretch>
            <a:fillRect/>
          </a:stretch>
        </p:blipFill>
        <p:spPr bwMode="auto">
          <a:xfrm>
            <a:off x="4273550" y="3471863"/>
            <a:ext cx="803275" cy="503237"/>
          </a:xfrm>
          <a:prstGeom prst="rect">
            <a:avLst/>
          </a:prstGeom>
          <a:noFill/>
        </p:spPr>
      </p:pic>
      <p:pic>
        <p:nvPicPr>
          <p:cNvPr id="92181" name="Picture 21" descr="purple_triangle2"/>
          <p:cNvPicPr>
            <a:picLocks noChangeAspect="1" noChangeArrowheads="1"/>
          </p:cNvPicPr>
          <p:nvPr/>
        </p:nvPicPr>
        <p:blipFill>
          <a:blip r:embed="rId15" cstate="print">
            <a:lum bright="18000" contrast="6000"/>
          </a:blip>
          <a:srcRect t="26744" b="26683"/>
          <a:stretch>
            <a:fillRect/>
          </a:stretch>
        </p:blipFill>
        <p:spPr bwMode="auto">
          <a:xfrm>
            <a:off x="5146675" y="3395663"/>
            <a:ext cx="803275" cy="503237"/>
          </a:xfrm>
          <a:prstGeom prst="rect">
            <a:avLst/>
          </a:prstGeom>
          <a:noFill/>
        </p:spPr>
      </p:pic>
      <p:pic>
        <p:nvPicPr>
          <p:cNvPr id="92182" name="Picture 22" descr="purple_triangle"/>
          <p:cNvPicPr>
            <a:picLocks noChangeAspect="1" noChangeArrowheads="1"/>
          </p:cNvPicPr>
          <p:nvPr/>
        </p:nvPicPr>
        <p:blipFill>
          <a:blip r:embed="rId16" cstate="print"/>
          <a:srcRect l="1286" t="26744" r="4546" b="26683"/>
          <a:stretch>
            <a:fillRect/>
          </a:stretch>
        </p:blipFill>
        <p:spPr bwMode="auto">
          <a:xfrm>
            <a:off x="901700" y="3714750"/>
            <a:ext cx="779463" cy="514350"/>
          </a:xfrm>
          <a:prstGeom prst="rect">
            <a:avLst/>
          </a:prstGeom>
          <a:noFill/>
        </p:spPr>
      </p:pic>
      <p:sp>
        <p:nvSpPr>
          <p:cNvPr id="92183" name="Rectangle 23"/>
          <p:cNvSpPr>
            <a:spLocks noChangeArrowheads="1"/>
          </p:cNvSpPr>
          <p:nvPr/>
        </p:nvSpPr>
        <p:spPr bwMode="auto">
          <a:xfrm>
            <a:off x="3070225" y="3676650"/>
            <a:ext cx="1166813" cy="304800"/>
          </a:xfrm>
          <a:prstGeom prst="rect">
            <a:avLst/>
          </a:prstGeom>
          <a:noFill/>
          <a:ln w="12700">
            <a:noFill/>
            <a:miter lim="800000"/>
            <a:headEnd type="none" w="sm" len="sm"/>
            <a:tailEnd type="none" w="sm" len="sm"/>
          </a:ln>
          <a:effectLst/>
        </p:spPr>
        <p:txBody>
          <a:bodyPr anchor="ctr">
            <a:spAutoFit/>
          </a:bodyPr>
          <a:lstStyle/>
          <a:p>
            <a:pPr algn="ctr" eaLnBrk="0" hangingPunct="0"/>
            <a:r>
              <a:rPr lang="en-US" sz="1400" b="1">
                <a:solidFill>
                  <a:schemeClr val="bg2"/>
                </a:solidFill>
                <a:latin typeface="Arial" charset="0"/>
              </a:rPr>
              <a:t>Scheduling</a:t>
            </a:r>
          </a:p>
        </p:txBody>
      </p:sp>
      <p:sp>
        <p:nvSpPr>
          <p:cNvPr id="92184" name="Rectangle 24"/>
          <p:cNvSpPr>
            <a:spLocks noChangeArrowheads="1"/>
          </p:cNvSpPr>
          <p:nvPr/>
        </p:nvSpPr>
        <p:spPr bwMode="auto">
          <a:xfrm>
            <a:off x="4848225" y="3544888"/>
            <a:ext cx="1422400"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Authentication</a:t>
            </a:r>
          </a:p>
        </p:txBody>
      </p:sp>
      <p:sp>
        <p:nvSpPr>
          <p:cNvPr id="92185" name="Rectangle 25"/>
          <p:cNvSpPr>
            <a:spLocks noChangeArrowheads="1"/>
          </p:cNvSpPr>
          <p:nvPr/>
        </p:nvSpPr>
        <p:spPr bwMode="auto">
          <a:xfrm>
            <a:off x="1762125" y="4008438"/>
            <a:ext cx="1157288"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Notification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74"/>
                                        </p:tgtEl>
                                        <p:attrNameLst>
                                          <p:attrName>style.visibility</p:attrName>
                                        </p:attrNameLst>
                                      </p:cBhvr>
                                      <p:to>
                                        <p:strVal val="visible"/>
                                      </p:to>
                                    </p:set>
                                    <p:animEffect transition="in" filter="fade">
                                      <p:cBhvr>
                                        <p:cTn id="7" dur="500"/>
                                        <p:tgtEl>
                                          <p:spTgt spid="92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76"/>
                                        </p:tgtEl>
                                        <p:attrNameLst>
                                          <p:attrName>style.visibility</p:attrName>
                                        </p:attrNameLst>
                                      </p:cBhvr>
                                      <p:to>
                                        <p:strVal val="visible"/>
                                      </p:to>
                                    </p:set>
                                    <p:animEffect transition="in" filter="fade">
                                      <p:cBhvr>
                                        <p:cTn id="12" dur="500"/>
                                        <p:tgtEl>
                                          <p:spTgt spid="92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77"/>
                                        </p:tgtEl>
                                        <p:attrNameLst>
                                          <p:attrName>style.visibility</p:attrName>
                                        </p:attrNameLst>
                                      </p:cBhvr>
                                      <p:to>
                                        <p:strVal val="visible"/>
                                      </p:to>
                                    </p:set>
                                    <p:animEffect transition="in" filter="fade">
                                      <p:cBhvr>
                                        <p:cTn id="17" dur="500"/>
                                        <p:tgtEl>
                                          <p:spTgt spid="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4" grpId="0" animBg="1"/>
      <p:bldP spid="92276" grpId="0" animBg="1"/>
      <p:bldP spid="92277" grpId="0" animBg="1"/>
    </p:bldLst>
  </p:timing>
</p:sld>
</file>

<file path=ppt/theme/theme1.xml><?xml version="1.0" encoding="utf-8"?>
<a:theme xmlns:a="http://schemas.openxmlformats.org/drawingml/2006/main" name="Microsoft [2].NET Template">
  <a:themeElements>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fontScheme name="Microsoft [2].NE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crosoft [2].NET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2].NE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2].NET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2].NE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2].NE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2].NE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8">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AFCCE9"/>
        </a:hlink>
        <a:folHlink>
          <a:srgbClr val="67B3D9"/>
        </a:folHlink>
      </a:clrScheme>
      <a:clrMap bg1="dk2" tx1="lt1" bg2="dk1" tx2="lt2" accent1="accent1" accent2="accent2" accent3="accent3" accent4="accent4" accent5="accent5" accent6="accent6" hlink="hlink" folHlink="folHlink"/>
    </a:extraClrScheme>
    <a:extraClrScheme>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7518</TotalTime>
  <Words>1793</Words>
  <Application>Microsoft Macintosh PowerPoint</Application>
  <PresentationFormat>On-screen Show (4:3)</PresentationFormat>
  <Paragraphs>415</Paragraphs>
  <Slides>42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Narrow</vt:lpstr>
      <vt:lpstr>Courier New</vt:lpstr>
      <vt:lpstr>Tahoma</vt:lpstr>
      <vt:lpstr>Times New Roman</vt:lpstr>
      <vt:lpstr>Wingdings</vt:lpstr>
      <vt:lpstr>Microsoft [2].NET Template</vt:lpstr>
      <vt:lpstr>Programming in C#  Class 1: Overview</vt:lpstr>
      <vt:lpstr>PowerPoint Presentation</vt:lpstr>
      <vt:lpstr>Outline</vt:lpstr>
      <vt:lpstr>Text book</vt:lpstr>
      <vt:lpstr>First thing</vt:lpstr>
      <vt:lpstr>1. Lesson Outline  </vt:lpstr>
      <vt:lpstr>1. Lesson Outline  </vt:lpstr>
      <vt:lpstr>My current C# project</vt:lpstr>
      <vt:lpstr>.NET Enterprise Vision</vt:lpstr>
      <vt:lpstr>.NET Enterprise Vision</vt:lpstr>
      <vt:lpstr>PowerPoint Presentation</vt:lpstr>
      <vt:lpstr>So what is .NET?</vt:lpstr>
      <vt:lpstr>.NET Framework</vt:lpstr>
      <vt:lpstr>The Core of .NET Framework: FCL &amp; CLR</vt:lpstr>
      <vt:lpstr>.NET Framework  Common Language Runtime</vt:lpstr>
      <vt:lpstr>.NET Framework  Base Class Library</vt:lpstr>
      <vt:lpstr>.NET Framework  Data Access Layer</vt:lpstr>
      <vt:lpstr>.NET Framework  ASP.NET &amp; Windows Forms</vt:lpstr>
      <vt:lpstr>.NET Framework  Programming Languages</vt:lpstr>
      <vt:lpstr>.NET Framework  Visual Studio .NET</vt:lpstr>
      <vt:lpstr>.NET Framework  Standards Compliance</vt:lpstr>
      <vt:lpstr>Common Language Runtime</vt:lpstr>
      <vt:lpstr>Managed Code</vt:lpstr>
      <vt:lpstr>Automatic Memory Management</vt:lpstr>
      <vt:lpstr>Multiple Language Support</vt:lpstr>
      <vt:lpstr>Intermediate Language</vt:lpstr>
      <vt:lpstr>Example of MSIL Code</vt:lpstr>
      <vt:lpstr>Common Type System (CTS)</vt:lpstr>
      <vt:lpstr>C# Language</vt:lpstr>
      <vt:lpstr>C# Language – Example</vt:lpstr>
      <vt:lpstr>Code Compilation and Execution</vt:lpstr>
      <vt:lpstr>Assemblies</vt:lpstr>
      <vt:lpstr>Metadata in Assembly</vt:lpstr>
      <vt:lpstr>Applications</vt:lpstr>
      <vt:lpstr>Visual Studio .NET</vt:lpstr>
      <vt:lpstr>VS.NET – Single Development Environment &amp; Skill Set</vt:lpstr>
      <vt:lpstr>Visual Studio .NET</vt:lpstr>
      <vt:lpstr>Sample codes </vt:lpstr>
      <vt:lpstr>Summary</vt:lpstr>
      <vt:lpstr>Summary (2)</vt:lpstr>
      <vt:lpstr>PowerPoint Presentation</vt:lpstr>
      <vt:lpstr>Assignment 1</vt:lpstr>
    </vt:vector>
  </TitlesOfParts>
  <Company>Bulgarian Association of Software Developers - http://www.devbg.org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Microsoft Office User</cp:lastModifiedBy>
  <cp:revision>128</cp:revision>
  <dcterms:created xsi:type="dcterms:W3CDTF">2003-01-06T21:46:27Z</dcterms:created>
  <dcterms:modified xsi:type="dcterms:W3CDTF">2020-06-15T14:37:23Z</dcterms:modified>
</cp:coreProperties>
</file>