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comments/comment1.xml" ContentType="application/vnd.openxmlformats-officedocument.presentationml.comments+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0"/>
  </p:notesMasterIdLst>
  <p:sldIdLst>
    <p:sldId id="256" r:id="rId5"/>
    <p:sldId id="257" r:id="rId6"/>
    <p:sldId id="258" r:id="rId7"/>
    <p:sldId id="259" r:id="rId8"/>
    <p:sldId id="260" r:id="rId9"/>
    <p:sldId id="261" r:id="rId10"/>
    <p:sldId id="262" r:id="rId11"/>
    <p:sldId id="263" r:id="rId12"/>
    <p:sldId id="264" r:id="rId13"/>
    <p:sldId id="270" r:id="rId14"/>
    <p:sldId id="265" r:id="rId15"/>
    <p:sldId id="267" r:id="rId16"/>
    <p:sldId id="290" r:id="rId17"/>
    <p:sldId id="268" r:id="rId18"/>
    <p:sldId id="266" r:id="rId19"/>
    <p:sldId id="269" r:id="rId20"/>
    <p:sldId id="274" r:id="rId21"/>
    <p:sldId id="271" r:id="rId22"/>
    <p:sldId id="272" r:id="rId23"/>
    <p:sldId id="273" r:id="rId24"/>
    <p:sldId id="275" r:id="rId25"/>
    <p:sldId id="276" r:id="rId26"/>
    <p:sldId id="278" r:id="rId27"/>
    <p:sldId id="279" r:id="rId28"/>
    <p:sldId id="280" r:id="rId29"/>
    <p:sldId id="277" r:id="rId30"/>
    <p:sldId id="281" r:id="rId31"/>
    <p:sldId id="282" r:id="rId32"/>
    <p:sldId id="283" r:id="rId33"/>
    <p:sldId id="284" r:id="rId34"/>
    <p:sldId id="285" r:id="rId35"/>
    <p:sldId id="287" r:id="rId36"/>
    <p:sldId id="286" r:id="rId37"/>
    <p:sldId id="289" r:id="rId38"/>
    <p:sldId id="28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kai Kevin Li" initials="ZKL" lastIdx="1" clrIdx="0">
    <p:extLst>
      <p:ext uri="{19B8F6BF-5375-455C-9EA6-DF929625EA0E}">
        <p15:presenceInfo xmlns:p15="http://schemas.microsoft.com/office/powerpoint/2012/main" userId="38d25a6b2336c7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9"/>
  </p:normalViewPr>
  <p:slideViewPr>
    <p:cSldViewPr snapToGrid="0">
      <p:cViewPr varScale="1">
        <p:scale>
          <a:sx n="96" d="100"/>
          <a:sy n="96"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4T13:12:50.084" idx="1">
    <p:pos x="10" y="10"/>
    <p:text/>
    <p:extLst>
      <p:ext uri="{C676402C-5697-4E1C-873F-D02D1690AC5C}">
        <p15:threadingInfo xmlns:p15="http://schemas.microsoft.com/office/powerpoint/2012/main" timeZoneBias="300"/>
      </p:ext>
    </p:extLst>
  </p:cm>
</p:cmLst>
</file>

<file path=ppt/ink/ink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79275" units="1/cm"/>
          <inkml:channelProperty channel="T" name="resolution" value="1" units="1/dev"/>
        </inkml:channelProperties>
      </inkml:inkSource>
      <inkml:timestamp xml:id="ts0" timeString="2018-05-22T22:34:43.175"/>
    </inkml:context>
    <inkml:brush xml:id="br0">
      <inkml:brushProperty name="width" value="0.05292" units="cm"/>
      <inkml:brushProperty name="height" value="0.05292" units="cm"/>
      <inkml:brushProperty name="color" value="#FF0000"/>
    </inkml:brush>
  </inkml:definitions>
  <inkml:trace contextRef="#ctx0" brushRef="#br0">10473 13596 0,'40'0'0,"0"0"31,0 0-31,0 0 16,1 0-1,-1 0-15,0 0 16,0 0-16,40 0 16,-40 0-1,1 0-15,-1 0 16,80 0-16,-80 0 15,40 0-15,-39 0 16,39 0-16,-40 0 16,0 0-16,40 0 15,1 0-15,39 0 16,-40 0 0,0 0-16,1 0 15,-41 0-15,40 0 16,0 0-16,-40 0 15,1 0-15,-1 0 16,0 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0.660"/>
    </inkml:context>
    <inkml:brush xml:id="br0">
      <inkml:brushProperty name="width" value="0.175" units="cm"/>
      <inkml:brushProperty name="height" value="0.35" units="cm"/>
      <inkml:brushProperty name="color" value="#FFFF00"/>
      <inkml:brushProperty name="tip" value="rectangle"/>
      <inkml:brushProperty name="rasterOp" value="maskPen"/>
      <inkml:brushProperty name="fitToCurve" value="1"/>
    </inkml:brush>
  </inkml:definitions>
  <inkml:trace contextRef="#ctx0" brushRef="#br0">0 0 0,'40'0'78,"1"0"-78,-1 0 16,0 0-1,1 0-15,-1 40 16,81 1-16,-81-41 16,41 0-16,-1 0 15,1 0 1,0 40-16,-41-40 15,0 0-15,1 0 16,39 0 0,-39 0-1,39 0-15,-39 0 16,-1 0 0,0 0-16,1 0 0,-1 0 15,0 0-15,41 0 16,-41 0-1,0 40-15,1-40 16,39 0-16,-39 0 16,39 0-16,1 0 15,40 0-15,-81 0 0,1 0 16,-1 0-16,0 0 16,41 0-1,40 0-15,-41 0 16,1 0-16,0 0 15,-41 0-15,41 0 32,40 0-32,-41 0 0,1 0 15,-1 0-15,1 0 16,0 0-16,40 0 16,-41 0-16,1 0 15,40 0-15,0 0 31,-40 0-31,-1 0 0,1 0 0,-1 0 16,1 0-16,40 0 16,-40 0-16,40 0 15,0 0-15,-41 0 16,1 0-16,-1 0 16,1 0-16,0 0 31,-1 0-31,41 0 15,-40 0-15,0 0 16,-1 0-16,-39 0 16,39 0-16,1 0 15,-1 0-15,-39 0 16,39 0-16,-39 0 16,39 0-16,-39 0 0,-1 0 15,0 0-15,1 0 16,-1 0-16,41 0 15,-41 0-15,0 0 16,1 0-16,79 0 16,-39 0-16,0 0 15,-1 0 1,1 0-16,0 0 16,-1 0-1,1 0-15,0 0 16,-41 0-16,0 0 15,81 0-15,-81 0 16,41 0-16,0 0 16,-1 0-16,1 0 0,40 0 15,-40 0-15,-41 0 16,41 0-16,-41 0 16,81 0-16,-81 0 15,41 0-15,-1 0 16,1 0-16,40 0 15,-40 0-15,-1 0 0,41 0 16,-40 0-16,-1 0 16,1 0-1,0 0-15,-1 0 16,1 0-16,40 0 16,-40 0-16,-1 0 15,1 0 1,0 0-16,-1 0 15,1 0-15,-41 0 16,0 41-16,1-41 16,39 0-16,1 0 15,0 0-15,-1 0 16,1 0-16,0 0 16,39 0-16,-39 0 0,-41 0 15,1 0-15,39 0 16,1 0-16,-41 0 15,1 0-15,-1 0 16,81 0 0,-81 40-16,41-40 15,-41 0 1,81 0-16,-81 0 16,1 0-16,39 0 15,1 0-15,0 0 16,-41 0-16,0 0 15,41 0-15,0 0 16,-41 0-16,0 0 16,41 0-16,40 0 15,-41 0-15,1 0 16,0 0-16,-41 0 16,41 0-16,-41 40 15,0-40-15,1 0 16,39 0-16,-39 0 15,39 0-15,-39 0 0,39 0 16,1 0-16,-41 0 16,0 0-16,1 0 15,-1 0-15,0 0 16,41 0-16,-41 0 16,41 0 15,-41 0-31,41 0 0,-41 0 15,1 0-15,-1 0 16,41 0-16,-1 41 16,-40-41-16,1 0 15,39 0-15,-39 0 16,39 0 0,1 0-16,-41 0 15,1 0-15,39 0 16,-39 0-16,-1 0 15,0 0-15,1 0 32,-1 0 15,0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5.895"/>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0,'40'0'47,"1"0"-47,-1 0 16,41 0-1,39 0-15,-39 0 16,40 0-16,40 0 15,41 0-15,40 0 16,-121 0-16,121 41 16,-81-1-16,-40-40 15,40 0 1,-40 0-16,81 0 0,-41 0 16,0 0-16,-40 0 15,0 0-15,-40 0 16,40 0-16,40 40 15,-40-40-15,0 0 16,0 0-16,40 0 16,0 0-16,-40 0 0,41 0 15,-1 0-15,0 40 16,-40-40-16,81 41 16,40-41-16,-41 0 15,-40 0-15,81 40 16,-80-40-16,39 0 31,41 40-31,-40-40 16,-1 0-16,1 0 15,-41 41-15,41-1 16,-41-40-16,-80 0 16,40 40-16,-41 1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6.549"/>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0,'121'0'0,"-40"0"16,80 0-16,0 0 16,122 0-16,79 0 15,122 0-15,40 0 16,81 0-16,40 81 15,41-81-15,80 0 16,-242 0-16,-202 40 16,-40-40-16,-120 0 15,-82 0-15,1 0 16,-41 0 0,-40 40-1,0 1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6.967"/>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0,'41'0'31,"-1"0"-15,81 40-16,0 41 31,80-41-31,162 1 0,847 39 31,362 41 1,-1128-80-32,-122-1 15,-161-40-15,-80 0 16,-41 0-16,-40 40 0,-40-40 47</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7.314"/>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0,'40'0'0,"0"41"16,41-1-16,80-40 15,-80 0-15,80 81 16,81-1-16,-40-80 15,40 41-15,120-1 16,1 0-16,0 0 16,-81 1-16,202 39 0,-282-80 15,80 41-15,-80-1 16,-122-40 0,-39 0-16,-1 0 15,-80 0 1,-1 0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7.720"/>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0,'80'0'16,"-39"0"0,39 0-16,122 40 15,-41 0-15,121 1 16,81-41-16,40 40 0,1-40 16,79 0-16,-120 0 15,-40 0-15,-122 0 16,-39 40-16,-122-40 15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8-02-04T18:17:18.252"/>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0,'121'0'47,"0"0"-47,40 0 16,81 0-16,80 0 15,81 40-15,-40-40 16,-40 0-16,-41 0 15,-121 40-15,-80-40 16,40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9C5C8-AAA4-4629-88F9-B849B5252C7B}" type="datetimeFigureOut">
              <a:rPr lang="en-US"/>
              <a:t>6/9/20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0FD48-D952-42AA-B265-79E1011CED3F}" type="slidenum">
              <a:rPr lang="en-US"/>
              <a:t>‹#›</a:t>
            </a:fld>
            <a:endParaRPr lang="en-US"/>
          </a:p>
        </p:txBody>
      </p:sp>
    </p:spTree>
    <p:extLst>
      <p:ext uri="{BB962C8B-B14F-4D97-AF65-F5344CB8AC3E}">
        <p14:creationId xmlns:p14="http://schemas.microsoft.com/office/powerpoint/2010/main" val="220030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all" dirty="0"/>
              <a:t>(TEXT -&gt;SHAPE-&gt;VS)</a:t>
            </a:r>
            <a:endParaRPr lang="en-US" dirty="0"/>
          </a:p>
          <a:p>
            <a:r>
              <a:rPr lang="en-US" cap="all" dirty="0">
                <a:solidFill>
                  <a:srgbClr val="FFFFFF"/>
                </a:solidFill>
              </a:rPr>
              <a:t>https://docs.microsoft.com/en-us/dotnet/csharp/tour-of-csharp/program-structure</a:t>
            </a:r>
            <a:endParaRPr lang="en-US"/>
          </a:p>
          <a:p>
            <a:endParaRPr lang="en-US">
              <a:cs typeface="Calibri"/>
            </a:endParaRPr>
          </a:p>
        </p:txBody>
      </p:sp>
      <p:sp>
        <p:nvSpPr>
          <p:cNvPr id="4" name="Slide Number Placeholder 3"/>
          <p:cNvSpPr>
            <a:spLocks noGrp="1"/>
          </p:cNvSpPr>
          <p:nvPr>
            <p:ph type="sldNum" sz="quarter" idx="10"/>
          </p:nvPr>
        </p:nvSpPr>
        <p:spPr/>
        <p:txBody>
          <a:bodyPr/>
          <a:lstStyle/>
          <a:p>
            <a:fld id="{81D0FD48-D952-42AA-B265-79E1011CED3F}" type="slidenum">
              <a:rPr lang="en-US"/>
              <a:t>3</a:t>
            </a:fld>
            <a:endParaRPr lang="en-US"/>
          </a:p>
        </p:txBody>
      </p:sp>
    </p:spTree>
    <p:extLst>
      <p:ext uri="{BB962C8B-B14F-4D97-AF65-F5344CB8AC3E}">
        <p14:creationId xmlns:p14="http://schemas.microsoft.com/office/powerpoint/2010/main" val="202148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a:t>
            </a:r>
            <a:r>
              <a:rPr lang="en-US" err="1"/>
              <a:t>dll</a:t>
            </a:r>
            <a:r>
              <a:rPr lang="en-US"/>
              <a:t> and exe files in vs </a:t>
            </a:r>
          </a:p>
        </p:txBody>
      </p:sp>
      <p:sp>
        <p:nvSpPr>
          <p:cNvPr id="4" name="Slide Number Placeholder 3"/>
          <p:cNvSpPr>
            <a:spLocks noGrp="1"/>
          </p:cNvSpPr>
          <p:nvPr>
            <p:ph type="sldNum" sz="quarter" idx="10"/>
          </p:nvPr>
        </p:nvSpPr>
        <p:spPr/>
        <p:txBody>
          <a:bodyPr/>
          <a:lstStyle/>
          <a:p>
            <a:fld id="{81D0FD48-D952-42AA-B265-79E1011CED3F}" type="slidenum">
              <a:rPr lang="en-US"/>
              <a:t>4</a:t>
            </a:fld>
            <a:endParaRPr lang="en-US"/>
          </a:p>
        </p:txBody>
      </p:sp>
    </p:spTree>
    <p:extLst>
      <p:ext uri="{BB962C8B-B14F-4D97-AF65-F5344CB8AC3E}">
        <p14:creationId xmlns:p14="http://schemas.microsoft.com/office/powerpoint/2010/main" val="2750218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Double click and run them.</a:t>
            </a:r>
          </a:p>
          <a:p>
            <a:r>
              <a:rPr lang="en-CA" dirty="0"/>
              <a:t>Others are for debugging purpose </a:t>
            </a:r>
          </a:p>
        </p:txBody>
      </p:sp>
      <p:sp>
        <p:nvSpPr>
          <p:cNvPr id="4" name="Slide Number Placeholder 3"/>
          <p:cNvSpPr>
            <a:spLocks noGrp="1"/>
          </p:cNvSpPr>
          <p:nvPr>
            <p:ph type="sldNum" sz="quarter" idx="10"/>
          </p:nvPr>
        </p:nvSpPr>
        <p:spPr/>
        <p:txBody>
          <a:bodyPr/>
          <a:lstStyle/>
          <a:p>
            <a:fld id="{81D0FD48-D952-42AA-B265-79E1011CED3F}" type="slidenum">
              <a:rPr lang="en-US" smtClean="0"/>
              <a:t>5</a:t>
            </a:fld>
            <a:endParaRPr lang="en-US"/>
          </a:p>
        </p:txBody>
      </p:sp>
    </p:spTree>
    <p:extLst>
      <p:ext uri="{BB962C8B-B14F-4D97-AF65-F5344CB8AC3E}">
        <p14:creationId xmlns:p14="http://schemas.microsoft.com/office/powerpoint/2010/main" val="209782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http://net-informations.com/faq/general/valuetype-referencetype.htm</a:t>
            </a:r>
          </a:p>
        </p:txBody>
      </p:sp>
      <p:sp>
        <p:nvSpPr>
          <p:cNvPr id="4" name="Slide Number Placeholder 3"/>
          <p:cNvSpPr>
            <a:spLocks noGrp="1"/>
          </p:cNvSpPr>
          <p:nvPr>
            <p:ph type="sldNum" sz="quarter" idx="10"/>
          </p:nvPr>
        </p:nvSpPr>
        <p:spPr/>
        <p:txBody>
          <a:bodyPr/>
          <a:lstStyle/>
          <a:p>
            <a:fld id="{81D0FD48-D952-42AA-B265-79E1011CED3F}" type="slidenum">
              <a:rPr lang="en-US" smtClean="0"/>
              <a:t>10</a:t>
            </a:fld>
            <a:endParaRPr lang="en-US"/>
          </a:p>
        </p:txBody>
      </p:sp>
    </p:spTree>
    <p:extLst>
      <p:ext uri="{BB962C8B-B14F-4D97-AF65-F5344CB8AC3E}">
        <p14:creationId xmlns:p14="http://schemas.microsoft.com/office/powerpoint/2010/main" val="7893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1D0FD48-D952-42AA-B265-79E1011CED3F}" type="slidenum">
              <a:rPr lang="en-US" smtClean="0"/>
              <a:t>12</a:t>
            </a:fld>
            <a:endParaRPr lang="en-US"/>
          </a:p>
        </p:txBody>
      </p:sp>
    </p:spTree>
    <p:extLst>
      <p:ext uri="{BB962C8B-B14F-4D97-AF65-F5344CB8AC3E}">
        <p14:creationId xmlns:p14="http://schemas.microsoft.com/office/powerpoint/2010/main" val="1744963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6/9/20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6/9/20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6/9/20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6/9/20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6/9/20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cha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api/system.string" TargetMode="External"/><Relationship Id="rId2" Type="http://schemas.openxmlformats.org/officeDocument/2006/relationships/hyperlink" Target="https://msdn.microsoft.com/en-us/library/system.string(v=vs.110).aspx"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dotnet/api/system.text.stringbuild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15" Type="http://schemas.openxmlformats.org/officeDocument/2006/relationships/comments" Target="../comments/comment1.xml"/><Relationship Id="rId14" Type="http://schemas.openxmlformats.org/officeDocument/2006/relationships/image" Target="../media/image6.emf"/></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customXml" Target="../ink/ink7.xml"/><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17.emf"/><Relationship Id="rId2" Type="http://schemas.openxmlformats.org/officeDocument/2006/relationships/image" Target="../media/image5.png"/><Relationship Id="rId16"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customXml" Target="../ink/ink5.xml"/><Relationship Id="rId14" Type="http://schemas.openxmlformats.org/officeDocument/2006/relationships/image" Target="../media/image1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CSharp-3</a:t>
            </a:r>
          </a:p>
        </p:txBody>
      </p:sp>
      <p:sp>
        <p:nvSpPr>
          <p:cNvPr id="3" name="Subtitle 2"/>
          <p:cNvSpPr>
            <a:spLocks noGrp="1"/>
          </p:cNvSpPr>
          <p:nvPr>
            <p:ph type="subTitle" idx="1"/>
          </p:nvPr>
        </p:nvSpPr>
        <p:spPr/>
        <p:txBody>
          <a:bodyPr vert="horz" lIns="91440" tIns="45720" rIns="91440" bIns="45720" rtlCol="0" anchor="t">
            <a:normAutofit/>
          </a:bodyPr>
          <a:lstStyle/>
          <a:p>
            <a:r>
              <a:rPr lang="en-US">
                <a:solidFill>
                  <a:schemeClr val="tx1"/>
                </a:solidFill>
              </a:rPr>
              <a:t>Data Types and Declarations</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AC68-E6F0-4046-960E-6A9EC407C1A8}"/>
              </a:ext>
            </a:extLst>
          </p:cNvPr>
          <p:cNvSpPr>
            <a:spLocks noGrp="1"/>
          </p:cNvSpPr>
          <p:nvPr>
            <p:ph type="title"/>
          </p:nvPr>
        </p:nvSpPr>
        <p:spPr/>
        <p:txBody>
          <a:bodyPr/>
          <a:lstStyle/>
          <a:p>
            <a:r>
              <a:rPr lang="en-US" altLang="en-US" b="1" i="1" cap="none" dirty="0">
                <a:solidFill>
                  <a:srgbClr val="000000"/>
                </a:solidFill>
                <a:latin typeface="Arial" panose="020B0604020202020204" pitchFamily="34" charset="0"/>
                <a:ea typeface="segoe-ui_normal"/>
              </a:rPr>
              <a:t>value types</a:t>
            </a:r>
            <a:r>
              <a:rPr lang="en-US" altLang="en-US" b="1" cap="none" dirty="0">
                <a:solidFill>
                  <a:srgbClr val="000000"/>
                </a:solidFill>
                <a:latin typeface="Arial" panose="020B0604020202020204" pitchFamily="34" charset="0"/>
                <a:ea typeface="segoe-ui_normal"/>
              </a:rPr>
              <a:t> and </a:t>
            </a:r>
            <a:r>
              <a:rPr lang="en-US" altLang="en-US" b="1" i="1" cap="none" dirty="0">
                <a:solidFill>
                  <a:srgbClr val="000000"/>
                </a:solidFill>
                <a:latin typeface="Arial" panose="020B0604020202020204" pitchFamily="34" charset="0"/>
                <a:ea typeface="segoe-ui_normal"/>
              </a:rPr>
              <a:t>reference types</a:t>
            </a:r>
            <a:endParaRPr lang="en-CA" dirty="0"/>
          </a:p>
        </p:txBody>
      </p:sp>
      <p:sp>
        <p:nvSpPr>
          <p:cNvPr id="3" name="Content Placeholder 2">
            <a:extLst>
              <a:ext uri="{FF2B5EF4-FFF2-40B4-BE49-F238E27FC236}">
                <a16:creationId xmlns:a16="http://schemas.microsoft.com/office/drawing/2014/main" id="{698359DD-DB7D-4594-AE53-2AE0191753A1}"/>
              </a:ext>
            </a:extLst>
          </p:cNvPr>
          <p:cNvSpPr>
            <a:spLocks noGrp="1"/>
          </p:cNvSpPr>
          <p:nvPr>
            <p:ph idx="1"/>
          </p:nvPr>
        </p:nvSpPr>
        <p:spPr/>
        <p:txBody>
          <a:bodyPr/>
          <a:lstStyle/>
          <a:p>
            <a:r>
              <a:rPr lang="en-CA" b="1" dirty="0"/>
              <a:t>Reference Type</a:t>
            </a:r>
            <a:r>
              <a:rPr lang="en-CA" dirty="0"/>
              <a:t> variables are stored in the heap </a:t>
            </a:r>
          </a:p>
          <a:p>
            <a:r>
              <a:rPr lang="en-CA" b="1" dirty="0"/>
              <a:t>Value Type</a:t>
            </a:r>
            <a:r>
              <a:rPr lang="en-CA" dirty="0"/>
              <a:t> variables are stored in the stack.</a:t>
            </a:r>
          </a:p>
          <a:p>
            <a:endParaRPr lang="en-CA" dirty="0"/>
          </a:p>
        </p:txBody>
      </p:sp>
      <p:pic>
        <p:nvPicPr>
          <p:cNvPr id="4098" name="Picture 2" descr="Image result">
            <a:extLst>
              <a:ext uri="{FF2B5EF4-FFF2-40B4-BE49-F238E27FC236}">
                <a16:creationId xmlns:a16="http://schemas.microsoft.com/office/drawing/2014/main" id="{43499C05-3045-4FCC-9F60-A90EC0362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4" y="3505200"/>
            <a:ext cx="6962775" cy="313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5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E945-3146-4991-90BE-C9CB381C67E2}"/>
              </a:ext>
            </a:extLst>
          </p:cNvPr>
          <p:cNvSpPr>
            <a:spLocks noGrp="1"/>
          </p:cNvSpPr>
          <p:nvPr>
            <p:ph type="title"/>
          </p:nvPr>
        </p:nvSpPr>
        <p:spPr/>
        <p:txBody>
          <a:bodyPr/>
          <a:lstStyle/>
          <a:p>
            <a:r>
              <a:rPr lang="en-US" altLang="en-US" dirty="0"/>
              <a:t>value types and reference types</a:t>
            </a:r>
            <a:endParaRPr lang="en-CA" dirty="0"/>
          </a:p>
        </p:txBody>
      </p:sp>
      <p:sp>
        <p:nvSpPr>
          <p:cNvPr id="4" name="Rectangle 1">
            <a:extLst>
              <a:ext uri="{FF2B5EF4-FFF2-40B4-BE49-F238E27FC236}">
                <a16:creationId xmlns:a16="http://schemas.microsoft.com/office/drawing/2014/main" id="{822C63E2-C384-4BD0-9221-7D3DED58B0A3}"/>
              </a:ext>
            </a:extLst>
          </p:cNvPr>
          <p:cNvSpPr>
            <a:spLocks noGrp="1" noChangeArrowheads="1"/>
          </p:cNvSpPr>
          <p:nvPr>
            <p:ph idx="1"/>
          </p:nvPr>
        </p:nvSpPr>
        <p:spPr bwMode="auto">
          <a:xfrm>
            <a:off x="478971" y="2035185"/>
            <a:ext cx="16819365" cy="3970318"/>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With reference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it is possible for </a:t>
            </a:r>
            <a:r>
              <a:rPr kumimoji="0" lang="en-US" altLang="en-US" sz="2800" b="0" i="0" u="none" strike="noStrike" cap="none" normalizeH="0" baseline="0" dirty="0">
                <a:ln>
                  <a:noFill/>
                </a:ln>
                <a:solidFill>
                  <a:srgbClr val="000000"/>
                </a:solidFill>
                <a:effectLst/>
                <a:highlight>
                  <a:srgbClr val="FFFF00"/>
                </a:highlight>
                <a:latin typeface="Arial" panose="020B0604020202020204" pitchFamily="34" charset="0"/>
                <a:ea typeface="segoe-ui_normal"/>
              </a:rPr>
              <a:t>two variables to reference the same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and thus possible for operations on </a:t>
            </a:r>
            <a:r>
              <a:rPr kumimoji="0" lang="en-US" altLang="en-US" sz="2800" b="0" i="0" u="none" strike="noStrike" cap="none" normalizeH="0" baseline="0" dirty="0">
                <a:ln>
                  <a:noFill/>
                </a:ln>
                <a:solidFill>
                  <a:srgbClr val="000000"/>
                </a:solidFill>
                <a:effectLst/>
                <a:highlight>
                  <a:srgbClr val="FFFF00"/>
                </a:highlight>
                <a:latin typeface="Arial" panose="020B0604020202020204" pitchFamily="34" charset="0"/>
                <a:ea typeface="segoe-ui_normal"/>
              </a:rPr>
              <a:t>one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highlight>
                  <a:srgbClr val="FFFF00"/>
                </a:highlight>
                <a:latin typeface="Arial" panose="020B0604020202020204" pitchFamily="34" charset="0"/>
                <a:ea typeface="segoe-ui_normal"/>
              </a:rPr>
              <a:t>to affect the object referenced by the other variable</a:t>
            </a: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Arial" panose="020B0604020202020204" pitchFamily="34" charset="0"/>
              <a:ea typeface="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With value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the variables each have their own copy of the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and it is not possible for operations on one to affect the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 (except in the case of </a:t>
            </a:r>
            <a:r>
              <a:rPr kumimoji="0" lang="en-US" altLang="en-US" sz="2800" b="0" i="0" u="none" strike="noStrike" cap="none" normalizeH="0" baseline="0" dirty="0">
                <a:ln>
                  <a:noFill/>
                </a:ln>
                <a:solidFill>
                  <a:srgbClr val="000000"/>
                </a:solidFill>
                <a:effectLst/>
                <a:highlight>
                  <a:srgbClr val="FFFF00"/>
                </a:highlight>
                <a:latin typeface="Consolas" panose="020B0609020204030204" pitchFamily="49" charset="0"/>
              </a:rPr>
              <a:t>ref</a:t>
            </a:r>
            <a:r>
              <a:rPr kumimoji="0" lang="en-US" altLang="en-US" sz="2800" b="0" i="0" u="none" strike="noStrike" cap="none" normalizeH="0" baseline="0" dirty="0">
                <a:ln>
                  <a:noFill/>
                </a:ln>
                <a:solidFill>
                  <a:srgbClr val="000000"/>
                </a:solidFill>
                <a:effectLst/>
                <a:ea typeface="segoe-ui_normal"/>
              </a:rPr>
              <a:t> </a:t>
            </a:r>
            <a:r>
              <a:rPr kumimoji="0" lang="en-US" altLang="en-US" sz="2800" b="0" i="0" u="none" strike="noStrike" cap="none" normalizeH="0" baseline="0" dirty="0">
                <a:ln>
                  <a:noFill/>
                </a:ln>
                <a:solidFill>
                  <a:srgbClr val="000000"/>
                </a:solidFill>
                <a:effectLst/>
                <a:latin typeface="Arial" panose="020B0604020202020204" pitchFamily="34" charset="0"/>
                <a:ea typeface="segoe-ui_normal"/>
              </a:rPr>
              <a:t>and </a:t>
            </a:r>
            <a:r>
              <a:rPr kumimoji="0" lang="en-US" altLang="en-US" sz="2800" b="0" i="0" u="none" strike="noStrike" cap="none" normalizeH="0" baseline="0" dirty="0">
                <a:ln>
                  <a:noFill/>
                </a:ln>
                <a:solidFill>
                  <a:srgbClr val="000000"/>
                </a:solidFill>
                <a:effectLst/>
                <a:highlight>
                  <a:srgbClr val="FFFF00"/>
                </a:highlight>
                <a:latin typeface="Consolas" panose="020B0609020204030204" pitchFamily="49" charset="0"/>
              </a:rPr>
              <a:t>out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000000"/>
                </a:solidFill>
                <a:effectLst/>
                <a:ea typeface="segoe-ui_normal"/>
              </a:rPr>
              <a:t>parameter variables).</a:t>
            </a: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42606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A9C4-C668-4CE3-9FE0-4AA2C39315B5}"/>
              </a:ext>
            </a:extLst>
          </p:cNvPr>
          <p:cNvSpPr>
            <a:spLocks noGrp="1"/>
          </p:cNvSpPr>
          <p:nvPr>
            <p:ph type="title"/>
          </p:nvPr>
        </p:nvSpPr>
        <p:spPr/>
        <p:txBody>
          <a:bodyPr/>
          <a:lstStyle/>
          <a:p>
            <a:endParaRPr lang="en-CA"/>
          </a:p>
        </p:txBody>
      </p:sp>
      <p:pic>
        <p:nvPicPr>
          <p:cNvPr id="6" name="Content Placeholder 5">
            <a:extLst>
              <a:ext uri="{FF2B5EF4-FFF2-40B4-BE49-F238E27FC236}">
                <a16:creationId xmlns:a16="http://schemas.microsoft.com/office/drawing/2014/main" id="{EF5C96DE-C56D-4581-937A-5DA18626C89B}"/>
              </a:ext>
            </a:extLst>
          </p:cNvPr>
          <p:cNvPicPr>
            <a:picLocks noGrp="1" noChangeAspect="1"/>
          </p:cNvPicPr>
          <p:nvPr>
            <p:ph idx="1"/>
          </p:nvPr>
        </p:nvPicPr>
        <p:blipFill>
          <a:blip r:embed="rId3"/>
          <a:stretch>
            <a:fillRect/>
          </a:stretch>
        </p:blipFill>
        <p:spPr>
          <a:xfrm>
            <a:off x="1141413" y="0"/>
            <a:ext cx="9753600" cy="7322845"/>
          </a:xfrm>
        </p:spPr>
      </p:pic>
      <p:sp>
        <p:nvSpPr>
          <p:cNvPr id="4" name="AutoShape 2" descr="Related image">
            <a:extLst>
              <a:ext uri="{FF2B5EF4-FFF2-40B4-BE49-F238E27FC236}">
                <a16:creationId xmlns:a16="http://schemas.microsoft.com/office/drawing/2014/main" id="{9F12FC54-5F83-4027-8B1B-FFCDA7E241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400183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E4DF-FFE1-4F00-93F7-B38741E8506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8D24BEE-CFDB-4A7A-B89B-02FFA4A7B751}"/>
              </a:ext>
            </a:extLst>
          </p:cNvPr>
          <p:cNvSpPr>
            <a:spLocks noGrp="1"/>
          </p:cNvSpPr>
          <p:nvPr>
            <p:ph idx="1"/>
          </p:nvPr>
        </p:nvSpPr>
        <p:spPr/>
        <p:txBody>
          <a:bodyPr/>
          <a:lstStyle/>
          <a:p>
            <a:r>
              <a:rPr lang="en-CA" dirty="0"/>
              <a:t>All the intrinsic types are value types except for Object and String</a:t>
            </a:r>
          </a:p>
          <a:p>
            <a:r>
              <a:rPr lang="en-CA" dirty="0"/>
              <a:t>All user-defined types are reference types except for </a:t>
            </a:r>
            <a:r>
              <a:rPr lang="en-CA" dirty="0" err="1"/>
              <a:t>stucts</a:t>
            </a:r>
            <a:r>
              <a:rPr lang="en-CA" dirty="0"/>
              <a:t> </a:t>
            </a:r>
          </a:p>
        </p:txBody>
      </p:sp>
    </p:spTree>
    <p:extLst>
      <p:ext uri="{BB962C8B-B14F-4D97-AF65-F5344CB8AC3E}">
        <p14:creationId xmlns:p14="http://schemas.microsoft.com/office/powerpoint/2010/main" val="173980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AE39-3C1E-45EB-B6E0-3E16CE5DF9F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91C2B0FA-7021-4990-817D-CE8B977B86A4}"/>
              </a:ext>
            </a:extLst>
          </p:cNvPr>
          <p:cNvSpPr>
            <a:spLocks noGrp="1"/>
          </p:cNvSpPr>
          <p:nvPr>
            <p:ph idx="1"/>
          </p:nvPr>
        </p:nvSpPr>
        <p:spPr>
          <a:xfrm>
            <a:off x="1141412" y="5730986"/>
            <a:ext cx="9905999" cy="792990"/>
          </a:xfrm>
        </p:spPr>
        <p:txBody>
          <a:bodyPr/>
          <a:lstStyle/>
          <a:p>
            <a:r>
              <a:rPr lang="en-CA" dirty="0"/>
              <a:t>These would be the test questions</a:t>
            </a:r>
          </a:p>
        </p:txBody>
      </p:sp>
      <p:pic>
        <p:nvPicPr>
          <p:cNvPr id="4" name="Picture 3">
            <a:extLst>
              <a:ext uri="{FF2B5EF4-FFF2-40B4-BE49-F238E27FC236}">
                <a16:creationId xmlns:a16="http://schemas.microsoft.com/office/drawing/2014/main" id="{A25B9AB0-F8FF-42B4-81B9-0AF911C90CBB}"/>
              </a:ext>
            </a:extLst>
          </p:cNvPr>
          <p:cNvPicPr>
            <a:picLocks noChangeAspect="1"/>
          </p:cNvPicPr>
          <p:nvPr/>
        </p:nvPicPr>
        <p:blipFill rotWithShape="1">
          <a:blip r:embed="rId2"/>
          <a:srcRect l="24063" t="18595" r="25923" b="37020"/>
          <a:stretch/>
        </p:blipFill>
        <p:spPr>
          <a:xfrm>
            <a:off x="318060" y="-3362"/>
            <a:ext cx="10996051" cy="5486400"/>
          </a:xfrm>
          <a:prstGeom prst="rect">
            <a:avLst/>
          </a:prstGeom>
        </p:spPr>
      </p:pic>
      <p:sp>
        <p:nvSpPr>
          <p:cNvPr id="9" name="TextBox 8">
            <a:extLst>
              <a:ext uri="{FF2B5EF4-FFF2-40B4-BE49-F238E27FC236}">
                <a16:creationId xmlns:a16="http://schemas.microsoft.com/office/drawing/2014/main" id="{A4A76918-66A9-442C-A9F8-DF2BE0A8791A}"/>
              </a:ext>
            </a:extLst>
          </p:cNvPr>
          <p:cNvSpPr txBox="1"/>
          <p:nvPr/>
        </p:nvSpPr>
        <p:spPr>
          <a:xfrm>
            <a:off x="4386464" y="1727756"/>
            <a:ext cx="6927647" cy="369332"/>
          </a:xfrm>
          <a:prstGeom prst="rect">
            <a:avLst/>
          </a:prstGeom>
          <a:noFill/>
        </p:spPr>
        <p:txBody>
          <a:bodyPr wrap="square" rtlCol="0">
            <a:spAutoFit/>
          </a:bodyPr>
          <a:lstStyle/>
          <a:p>
            <a:r>
              <a:rPr lang="en-CA" dirty="0">
                <a:solidFill>
                  <a:schemeClr val="bg1"/>
                </a:solidFill>
              </a:rPr>
              <a:t>Value Type</a:t>
            </a:r>
            <a:r>
              <a:rPr lang="en-CA" dirty="0"/>
              <a:t> </a:t>
            </a:r>
          </a:p>
        </p:txBody>
      </p:sp>
      <p:sp>
        <p:nvSpPr>
          <p:cNvPr id="10" name="TextBox 9">
            <a:extLst>
              <a:ext uri="{FF2B5EF4-FFF2-40B4-BE49-F238E27FC236}">
                <a16:creationId xmlns:a16="http://schemas.microsoft.com/office/drawing/2014/main" id="{82FA7F98-F50C-4DF8-9ADF-A1BFCF66F365}"/>
              </a:ext>
            </a:extLst>
          </p:cNvPr>
          <p:cNvSpPr txBox="1"/>
          <p:nvPr/>
        </p:nvSpPr>
        <p:spPr>
          <a:xfrm>
            <a:off x="3564251" y="2718968"/>
            <a:ext cx="6927647" cy="369332"/>
          </a:xfrm>
          <a:prstGeom prst="rect">
            <a:avLst/>
          </a:prstGeom>
          <a:noFill/>
        </p:spPr>
        <p:txBody>
          <a:bodyPr wrap="square" rtlCol="0">
            <a:spAutoFit/>
          </a:bodyPr>
          <a:lstStyle/>
          <a:p>
            <a:r>
              <a:rPr lang="en-CA" dirty="0">
                <a:solidFill>
                  <a:schemeClr val="bg1"/>
                </a:solidFill>
              </a:rPr>
              <a:t>Reference Type</a:t>
            </a:r>
            <a:r>
              <a:rPr lang="en-CA" dirty="0"/>
              <a:t> </a:t>
            </a:r>
          </a:p>
        </p:txBody>
      </p:sp>
    </p:spTree>
    <p:extLst>
      <p:ext uri="{BB962C8B-B14F-4D97-AF65-F5344CB8AC3E}">
        <p14:creationId xmlns:p14="http://schemas.microsoft.com/office/powerpoint/2010/main" val="11582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A0FE-BC1A-4C68-A754-B0DBB6FA680A}"/>
              </a:ext>
            </a:extLst>
          </p:cNvPr>
          <p:cNvSpPr>
            <a:spLocks noGrp="1"/>
          </p:cNvSpPr>
          <p:nvPr>
            <p:ph type="title"/>
          </p:nvPr>
        </p:nvSpPr>
        <p:spPr/>
        <p:txBody>
          <a:bodyPr/>
          <a:lstStyle/>
          <a:p>
            <a:r>
              <a:rPr lang="en-CA" dirty="0"/>
              <a:t>VS lab</a:t>
            </a:r>
          </a:p>
        </p:txBody>
      </p:sp>
      <p:sp>
        <p:nvSpPr>
          <p:cNvPr id="3" name="Content Placeholder 2">
            <a:extLst>
              <a:ext uri="{FF2B5EF4-FFF2-40B4-BE49-F238E27FC236}">
                <a16:creationId xmlns:a16="http://schemas.microsoft.com/office/drawing/2014/main" id="{1F8A8399-1012-4209-8A49-2A8B3531F9AB}"/>
              </a:ext>
            </a:extLst>
          </p:cNvPr>
          <p:cNvSpPr>
            <a:spLocks noGrp="1"/>
          </p:cNvSpPr>
          <p:nvPr>
            <p:ph idx="1"/>
          </p:nvPr>
        </p:nvSpPr>
        <p:spPr/>
        <p:txBody>
          <a:bodyPr/>
          <a:lstStyle/>
          <a:p>
            <a:r>
              <a:rPr lang="en-CA" dirty="0"/>
              <a:t>Test to change </a:t>
            </a:r>
            <a:r>
              <a:rPr lang="en-CA" dirty="0" err="1"/>
              <a:t>int</a:t>
            </a:r>
            <a:r>
              <a:rPr lang="en-CA" dirty="0"/>
              <a:t> and </a:t>
            </a:r>
            <a:r>
              <a:rPr lang="en-CA" dirty="0" err="1"/>
              <a:t>int</a:t>
            </a:r>
            <a:r>
              <a:rPr lang="en-CA" dirty="0"/>
              <a:t>[]</a:t>
            </a:r>
          </a:p>
          <a:p>
            <a:pPr marL="0" indent="0">
              <a:buNone/>
            </a:pPr>
            <a:endParaRPr lang="en-CA" dirty="0"/>
          </a:p>
        </p:txBody>
      </p:sp>
    </p:spTree>
    <p:extLst>
      <p:ext uri="{BB962C8B-B14F-4D97-AF65-F5344CB8AC3E}">
        <p14:creationId xmlns:p14="http://schemas.microsoft.com/office/powerpoint/2010/main" val="413978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D522-6BAC-46E1-9404-3582115519C2}"/>
              </a:ext>
            </a:extLst>
          </p:cNvPr>
          <p:cNvSpPr>
            <a:spLocks noGrp="1"/>
          </p:cNvSpPr>
          <p:nvPr>
            <p:ph type="title"/>
          </p:nvPr>
        </p:nvSpPr>
        <p:spPr/>
        <p:txBody>
          <a:bodyPr/>
          <a:lstStyle/>
          <a:p>
            <a:r>
              <a:rPr lang="en-CA" dirty="0"/>
              <a:t>3. Value types</a:t>
            </a:r>
          </a:p>
        </p:txBody>
      </p:sp>
      <p:sp>
        <p:nvSpPr>
          <p:cNvPr id="3" name="Content Placeholder 2">
            <a:extLst>
              <a:ext uri="{FF2B5EF4-FFF2-40B4-BE49-F238E27FC236}">
                <a16:creationId xmlns:a16="http://schemas.microsoft.com/office/drawing/2014/main" id="{062AD7C0-DBAD-42B0-8FB8-EE5C2E4A189F}"/>
              </a:ext>
            </a:extLst>
          </p:cNvPr>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75A234ED-7BE2-4D86-A2ED-4E649A946228}"/>
              </a:ext>
            </a:extLst>
          </p:cNvPr>
          <p:cNvPicPr>
            <a:picLocks noChangeAspect="1"/>
          </p:cNvPicPr>
          <p:nvPr/>
        </p:nvPicPr>
        <p:blipFill rotWithShape="1">
          <a:blip r:embed="rId2"/>
          <a:srcRect l="25469" t="26839" r="39077" b="7728"/>
          <a:stretch/>
        </p:blipFill>
        <p:spPr>
          <a:xfrm>
            <a:off x="4174293" y="378758"/>
            <a:ext cx="7023589" cy="6908346"/>
          </a:xfrm>
          <a:prstGeom prst="rect">
            <a:avLst/>
          </a:prstGeom>
        </p:spPr>
      </p:pic>
    </p:spTree>
    <p:extLst>
      <p:ext uri="{BB962C8B-B14F-4D97-AF65-F5344CB8AC3E}">
        <p14:creationId xmlns:p14="http://schemas.microsoft.com/office/powerpoint/2010/main" val="34176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AF9B-BAB1-410D-84EB-428CD24E0384}"/>
              </a:ext>
            </a:extLst>
          </p:cNvPr>
          <p:cNvSpPr>
            <a:spLocks noGrp="1"/>
          </p:cNvSpPr>
          <p:nvPr>
            <p:ph type="title"/>
          </p:nvPr>
        </p:nvSpPr>
        <p:spPr/>
        <p:txBody>
          <a:bodyPr/>
          <a:lstStyle/>
          <a:p>
            <a:r>
              <a:rPr lang="en-CA" dirty="0"/>
              <a:t>Initializing Value Types</a:t>
            </a:r>
          </a:p>
        </p:txBody>
      </p:sp>
      <p:sp>
        <p:nvSpPr>
          <p:cNvPr id="3" name="Content Placeholder 2">
            <a:extLst>
              <a:ext uri="{FF2B5EF4-FFF2-40B4-BE49-F238E27FC236}">
                <a16:creationId xmlns:a16="http://schemas.microsoft.com/office/drawing/2014/main" id="{2E6F5864-C708-46DF-BF53-ACEF1F795707}"/>
              </a:ext>
            </a:extLst>
          </p:cNvPr>
          <p:cNvSpPr>
            <a:spLocks noGrp="1"/>
          </p:cNvSpPr>
          <p:nvPr>
            <p:ph idx="1"/>
          </p:nvPr>
        </p:nvSpPr>
        <p:spPr/>
        <p:txBody>
          <a:bodyPr/>
          <a:lstStyle/>
          <a:p>
            <a:r>
              <a:rPr lang="en-CA" dirty="0"/>
              <a:t>Local variables in C# must be initialized before they are used. </a:t>
            </a:r>
          </a:p>
          <a:p>
            <a:pPr marL="0" indent="0">
              <a:buNone/>
            </a:pPr>
            <a:r>
              <a:rPr lang="en-CA" dirty="0"/>
              <a:t> </a:t>
            </a:r>
            <a:r>
              <a:rPr lang="en-CA" dirty="0" err="1"/>
              <a:t>int</a:t>
            </a:r>
            <a:r>
              <a:rPr lang="en-CA" dirty="0"/>
              <a:t> </a:t>
            </a:r>
            <a:r>
              <a:rPr lang="en-CA" dirty="0" err="1"/>
              <a:t>myInt</a:t>
            </a:r>
            <a:r>
              <a:rPr lang="en-CA" dirty="0"/>
              <a:t>; </a:t>
            </a:r>
          </a:p>
          <a:p>
            <a:pPr marL="0" indent="0">
              <a:buNone/>
            </a:pPr>
            <a:r>
              <a:rPr lang="en-CA" dirty="0"/>
              <a:t> </a:t>
            </a:r>
            <a:r>
              <a:rPr lang="en-CA" dirty="0" err="1"/>
              <a:t>myInt</a:t>
            </a:r>
            <a:r>
              <a:rPr lang="en-CA" dirty="0"/>
              <a:t> = 0; </a:t>
            </a:r>
            <a:br>
              <a:rPr lang="en-CA" dirty="0"/>
            </a:br>
            <a:endParaRPr lang="en-CA" dirty="0"/>
          </a:p>
          <a:p>
            <a:endParaRPr lang="en-CA" dirty="0"/>
          </a:p>
        </p:txBody>
      </p:sp>
    </p:spTree>
    <p:extLst>
      <p:ext uri="{BB962C8B-B14F-4D97-AF65-F5344CB8AC3E}">
        <p14:creationId xmlns:p14="http://schemas.microsoft.com/office/powerpoint/2010/main" val="2961965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1BDC-532E-4436-9D4A-A1B778B85E71}"/>
              </a:ext>
            </a:extLst>
          </p:cNvPr>
          <p:cNvSpPr>
            <a:spLocks noGrp="1"/>
          </p:cNvSpPr>
          <p:nvPr>
            <p:ph type="title"/>
          </p:nvPr>
        </p:nvSpPr>
        <p:spPr/>
        <p:txBody>
          <a:bodyPr/>
          <a:lstStyle/>
          <a:p>
            <a:r>
              <a:rPr lang="en-CA" dirty="0"/>
              <a:t>Value types Lab</a:t>
            </a:r>
          </a:p>
        </p:txBody>
      </p:sp>
      <p:sp>
        <p:nvSpPr>
          <p:cNvPr id="3" name="Content Placeholder 2">
            <a:extLst>
              <a:ext uri="{FF2B5EF4-FFF2-40B4-BE49-F238E27FC236}">
                <a16:creationId xmlns:a16="http://schemas.microsoft.com/office/drawing/2014/main" id="{C4DAA8B7-C457-4B88-9E1C-77DE14AF407F}"/>
              </a:ext>
            </a:extLst>
          </p:cNvPr>
          <p:cNvSpPr>
            <a:spLocks noGrp="1"/>
          </p:cNvSpPr>
          <p:nvPr>
            <p:ph idx="1"/>
          </p:nvPr>
        </p:nvSpPr>
        <p:spPr>
          <a:xfrm>
            <a:off x="1141412" y="2249487"/>
            <a:ext cx="10126810" cy="4474870"/>
          </a:xfrm>
        </p:spPr>
        <p:txBody>
          <a:bodyPr>
            <a:normAutofit/>
          </a:bodyPr>
          <a:lstStyle/>
          <a:p>
            <a:r>
              <a:rPr lang="en-CA" dirty="0"/>
              <a:t>Simple types: </a:t>
            </a:r>
          </a:p>
          <a:p>
            <a:pPr lvl="1"/>
            <a:r>
              <a:rPr lang="en-CA" dirty="0" err="1"/>
              <a:t>Console.WriteLine</a:t>
            </a:r>
            <a:r>
              <a:rPr lang="en-CA" dirty="0"/>
              <a:t>("</a:t>
            </a:r>
            <a:r>
              <a:rPr lang="en-CA" dirty="0" err="1"/>
              <a:t>int</a:t>
            </a:r>
            <a:r>
              <a:rPr lang="en-CA" dirty="0"/>
              <a:t> Max Value is " + </a:t>
            </a:r>
            <a:r>
              <a:rPr lang="en-CA" dirty="0" err="1"/>
              <a:t>int.MaxValue</a:t>
            </a:r>
            <a:r>
              <a:rPr lang="en-CA" dirty="0"/>
              <a:t>);</a:t>
            </a:r>
          </a:p>
          <a:p>
            <a:pPr lvl="1"/>
            <a:r>
              <a:rPr lang="en-CA" dirty="0" err="1"/>
              <a:t>Console.WriteLine</a:t>
            </a:r>
            <a:r>
              <a:rPr lang="en-CA" dirty="0"/>
              <a:t>("</a:t>
            </a:r>
            <a:r>
              <a:rPr lang="en-CA" dirty="0" err="1"/>
              <a:t>int</a:t>
            </a:r>
            <a:r>
              <a:rPr lang="en-CA" dirty="0"/>
              <a:t> Min Value is " + </a:t>
            </a:r>
            <a:r>
              <a:rPr lang="en-CA" dirty="0" err="1"/>
              <a:t>int.MinValue</a:t>
            </a:r>
            <a:r>
              <a:rPr lang="en-CA" dirty="0"/>
              <a:t>);</a:t>
            </a:r>
          </a:p>
          <a:p>
            <a:r>
              <a:rPr lang="en-CA" dirty="0" err="1"/>
              <a:t>Enum</a:t>
            </a:r>
            <a:r>
              <a:rPr lang="en-CA" dirty="0"/>
              <a:t>:  </a:t>
            </a:r>
          </a:p>
          <a:p>
            <a:pPr marL="457200" lvl="1" indent="0">
              <a:buNone/>
            </a:pPr>
            <a:r>
              <a:rPr lang="en-CA" dirty="0" err="1"/>
              <a:t>enum</a:t>
            </a:r>
            <a:r>
              <a:rPr lang="en-CA" dirty="0"/>
              <a:t> Day { Sat, Sun, Mon, Tue, Wed, Thu, Fri }; </a:t>
            </a:r>
          </a:p>
          <a:p>
            <a:pPr marL="457200" lvl="1" indent="0">
              <a:buNone/>
            </a:pPr>
            <a:r>
              <a:rPr lang="en-CA" dirty="0" err="1"/>
              <a:t>Console.WriteLine</a:t>
            </a:r>
            <a:r>
              <a:rPr lang="en-CA" dirty="0"/>
              <a:t>("1st day is " + </a:t>
            </a:r>
            <a:r>
              <a:rPr lang="en-CA" dirty="0" err="1"/>
              <a:t>Day.Sat</a:t>
            </a:r>
            <a:r>
              <a:rPr lang="en-CA" dirty="0"/>
              <a:t>);</a:t>
            </a:r>
          </a:p>
          <a:p>
            <a:pPr marL="457200" lvl="1" indent="0">
              <a:buNone/>
            </a:pPr>
            <a:r>
              <a:rPr lang="en-CA" dirty="0"/>
              <a:t>Every enumeration type has an underlying type, which can be any integral type except </a:t>
            </a:r>
            <a:r>
              <a:rPr lang="en-CA" u="sng" dirty="0">
                <a:hlinkClick r:id="rId2"/>
              </a:rPr>
              <a:t>char</a:t>
            </a:r>
            <a:r>
              <a:rPr lang="en-CA" dirty="0"/>
              <a:t>.</a:t>
            </a:r>
          </a:p>
          <a:p>
            <a:pPr marL="457200" lvl="1" indent="0">
              <a:buNone/>
            </a:pPr>
            <a:r>
              <a:rPr lang="en-CA" dirty="0"/>
              <a:t>Usually it is best to define an </a:t>
            </a:r>
            <a:r>
              <a:rPr lang="en-CA" dirty="0" err="1"/>
              <a:t>enum</a:t>
            </a:r>
            <a:r>
              <a:rPr lang="en-CA" dirty="0"/>
              <a:t> directly within a namespace so that all classes in the namespace can access it with equal convenience. However, an </a:t>
            </a:r>
            <a:r>
              <a:rPr lang="en-CA" dirty="0" err="1"/>
              <a:t>enum</a:t>
            </a:r>
            <a:r>
              <a:rPr lang="en-CA" dirty="0"/>
              <a:t> can also be nested within a class or struct.</a:t>
            </a:r>
          </a:p>
          <a:p>
            <a:pPr marL="457200" lvl="1" indent="0">
              <a:buNone/>
            </a:pPr>
            <a:endParaRPr lang="en-CA" dirty="0"/>
          </a:p>
        </p:txBody>
      </p:sp>
    </p:spTree>
    <p:extLst>
      <p:ext uri="{BB962C8B-B14F-4D97-AF65-F5344CB8AC3E}">
        <p14:creationId xmlns:p14="http://schemas.microsoft.com/office/powerpoint/2010/main" val="390715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42F7-EEA4-462C-A3CF-08B4DB11CBC8}"/>
              </a:ext>
            </a:extLst>
          </p:cNvPr>
          <p:cNvSpPr>
            <a:spLocks noGrp="1"/>
          </p:cNvSpPr>
          <p:nvPr>
            <p:ph type="title"/>
          </p:nvPr>
        </p:nvSpPr>
        <p:spPr/>
        <p:txBody>
          <a:bodyPr/>
          <a:lstStyle/>
          <a:p>
            <a:r>
              <a:rPr lang="en-CA" dirty="0"/>
              <a:t>Value types Lab</a:t>
            </a:r>
          </a:p>
        </p:txBody>
      </p:sp>
      <p:sp>
        <p:nvSpPr>
          <p:cNvPr id="3" name="Content Placeholder 2">
            <a:extLst>
              <a:ext uri="{FF2B5EF4-FFF2-40B4-BE49-F238E27FC236}">
                <a16:creationId xmlns:a16="http://schemas.microsoft.com/office/drawing/2014/main" id="{5BBBAAE3-CF2B-4B61-AA3B-659010273C0A}"/>
              </a:ext>
            </a:extLst>
          </p:cNvPr>
          <p:cNvSpPr>
            <a:spLocks noGrp="1"/>
          </p:cNvSpPr>
          <p:nvPr>
            <p:ph idx="1"/>
          </p:nvPr>
        </p:nvSpPr>
        <p:spPr>
          <a:xfrm>
            <a:off x="1141412" y="2249486"/>
            <a:ext cx="9905999" cy="4608513"/>
          </a:xfrm>
        </p:spPr>
        <p:txBody>
          <a:bodyPr>
            <a:normAutofit lnSpcReduction="10000"/>
          </a:bodyPr>
          <a:lstStyle/>
          <a:p>
            <a:r>
              <a:rPr lang="en-CA" dirty="0"/>
              <a:t>Struct</a:t>
            </a:r>
          </a:p>
          <a:p>
            <a:r>
              <a:rPr lang="en-US" altLang="en-US" dirty="0">
                <a:solidFill>
                  <a:srgbClr val="000000"/>
                </a:solidFill>
                <a:latin typeface="Arial" panose="020B0604020202020204" pitchFamily="34" charset="0"/>
                <a:ea typeface="segoe-ui_normal"/>
              </a:rPr>
              <a:t>typically used to encapsulate small groups of related variables, such as the coordinates of a rectangle</a:t>
            </a:r>
            <a:r>
              <a:rPr lang="en-US" altLang="en-US" sz="2000" dirty="0">
                <a:latin typeface="Arial" panose="020B0604020202020204" pitchFamily="34" charset="0"/>
              </a:rPr>
              <a:t> </a:t>
            </a:r>
          </a:p>
          <a:p>
            <a:pPr marL="0" indent="0">
              <a:buNone/>
            </a:pPr>
            <a:r>
              <a:rPr lang="en-CA" dirty="0"/>
              <a:t>public struct Book </a:t>
            </a:r>
          </a:p>
          <a:p>
            <a:pPr marL="0" indent="0">
              <a:buNone/>
            </a:pPr>
            <a:r>
              <a:rPr lang="en-CA" dirty="0"/>
              <a:t>{ </a:t>
            </a:r>
          </a:p>
          <a:p>
            <a:pPr marL="0" indent="0">
              <a:buNone/>
            </a:pPr>
            <a:r>
              <a:rPr lang="en-CA" dirty="0"/>
              <a:t>public decimal price; </a:t>
            </a:r>
          </a:p>
          <a:p>
            <a:pPr marL="0" indent="0">
              <a:buNone/>
            </a:pPr>
            <a:r>
              <a:rPr lang="en-CA" dirty="0"/>
              <a:t>public string title; </a:t>
            </a:r>
          </a:p>
          <a:p>
            <a:pPr marL="0" indent="0">
              <a:buNone/>
            </a:pPr>
            <a:r>
              <a:rPr lang="en-CA" dirty="0"/>
              <a:t>public string author; </a:t>
            </a:r>
          </a:p>
          <a:p>
            <a:pPr marL="0" indent="0">
              <a:buNone/>
            </a:pPr>
            <a:r>
              <a:rPr lang="en-CA" dirty="0"/>
              <a:t>} </a:t>
            </a:r>
            <a:endParaRPr lang="en-US" altLang="en-US" sz="3600" dirty="0">
              <a:latin typeface="Arial" panose="020B0604020202020204" pitchFamily="34" charset="0"/>
            </a:endParaRPr>
          </a:p>
          <a:p>
            <a:endParaRPr lang="en-CA" dirty="0"/>
          </a:p>
          <a:p>
            <a:endParaRPr lang="en-CA" dirty="0"/>
          </a:p>
        </p:txBody>
      </p:sp>
      <p:sp>
        <p:nvSpPr>
          <p:cNvPr id="4" name="Rectangle 1">
            <a:extLst>
              <a:ext uri="{FF2B5EF4-FFF2-40B4-BE49-F238E27FC236}">
                <a16:creationId xmlns:a16="http://schemas.microsoft.com/office/drawing/2014/main" id="{517B6DA5-DE5D-4DCD-B297-38180ED4B0A2}"/>
              </a:ext>
            </a:extLst>
          </p:cNvPr>
          <p:cNvSpPr>
            <a:spLocks noChangeArrowheads="1"/>
          </p:cNvSpPr>
          <p:nvPr/>
        </p:nvSpPr>
        <p:spPr bwMode="auto">
          <a:xfrm>
            <a:off x="0" y="-184666"/>
            <a:ext cx="184731"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11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DE01-580E-41CD-B617-F1DBA746D793}"/>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704E451C-D413-4C34-8429-EFE997B474E6}"/>
              </a:ext>
            </a:extLst>
          </p:cNvPr>
          <p:cNvSpPr>
            <a:spLocks noGrp="1"/>
          </p:cNvSpPr>
          <p:nvPr>
            <p:ph idx="1"/>
          </p:nvPr>
        </p:nvSpPr>
        <p:spPr/>
        <p:txBody>
          <a:bodyPr vert="horz" lIns="91440" tIns="45720" rIns="91440" bIns="45720" rtlCol="0" anchor="t">
            <a:normAutofit/>
          </a:bodyPr>
          <a:lstStyle/>
          <a:p>
            <a:r>
              <a:rPr lang="en-US" dirty="0"/>
              <a:t>1. Program Structure Review</a:t>
            </a:r>
          </a:p>
          <a:p>
            <a:r>
              <a:rPr lang="en-US" dirty="0"/>
              <a:t>  Lab: Create a project; create the 2nd Project, Write codes, debug </a:t>
            </a:r>
          </a:p>
          <a:p>
            <a:r>
              <a:rPr lang="en-US" dirty="0"/>
              <a:t>2. </a:t>
            </a:r>
            <a:r>
              <a:rPr lang="en-CA" dirty="0"/>
              <a:t>Types</a:t>
            </a:r>
          </a:p>
          <a:p>
            <a:r>
              <a:rPr lang="en-CA" dirty="0"/>
              <a:t>3. Value Types</a:t>
            </a:r>
          </a:p>
          <a:p>
            <a:r>
              <a:rPr lang="en-CA" dirty="0"/>
              <a:t>4. Reference Types</a:t>
            </a:r>
          </a:p>
          <a:p>
            <a:r>
              <a:rPr lang="en-CA" dirty="0"/>
              <a:t>5. Variables</a:t>
            </a:r>
          </a:p>
          <a:p>
            <a:endParaRPr lang="en-US" dirty="0"/>
          </a:p>
        </p:txBody>
      </p:sp>
    </p:spTree>
    <p:extLst>
      <p:ext uri="{BB962C8B-B14F-4D97-AF65-F5344CB8AC3E}">
        <p14:creationId xmlns:p14="http://schemas.microsoft.com/office/powerpoint/2010/main" val="927191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00B6-1AA2-4070-8C9E-735A676CDC17}"/>
              </a:ext>
            </a:extLst>
          </p:cNvPr>
          <p:cNvSpPr>
            <a:spLocks noGrp="1"/>
          </p:cNvSpPr>
          <p:nvPr>
            <p:ph type="title"/>
          </p:nvPr>
        </p:nvSpPr>
        <p:spPr/>
        <p:txBody>
          <a:bodyPr/>
          <a:lstStyle/>
          <a:p>
            <a:r>
              <a:rPr lang="en-CA" dirty="0"/>
              <a:t>Nullable value types</a:t>
            </a:r>
          </a:p>
        </p:txBody>
      </p:sp>
      <p:sp>
        <p:nvSpPr>
          <p:cNvPr id="3" name="Content Placeholder 2">
            <a:extLst>
              <a:ext uri="{FF2B5EF4-FFF2-40B4-BE49-F238E27FC236}">
                <a16:creationId xmlns:a16="http://schemas.microsoft.com/office/drawing/2014/main" id="{7617F7BC-1303-4EB7-B0E5-6694BCCEF50A}"/>
              </a:ext>
            </a:extLst>
          </p:cNvPr>
          <p:cNvSpPr>
            <a:spLocks noGrp="1"/>
          </p:cNvSpPr>
          <p:nvPr>
            <p:ph idx="1"/>
          </p:nvPr>
        </p:nvSpPr>
        <p:spPr/>
        <p:txBody>
          <a:bodyPr/>
          <a:lstStyle/>
          <a:p>
            <a:r>
              <a:rPr lang="en-CA" sz="2800" dirty="0"/>
              <a:t>Allow you to assign null to value </a:t>
            </a:r>
            <a:r>
              <a:rPr lang="en-CA" sz="2800" b="1" dirty="0"/>
              <a:t>type</a:t>
            </a:r>
            <a:r>
              <a:rPr lang="en-CA" sz="2800" dirty="0"/>
              <a:t> variables</a:t>
            </a:r>
          </a:p>
          <a:p>
            <a:r>
              <a:rPr lang="en-US" altLang="en-US" sz="2800" dirty="0">
                <a:solidFill>
                  <a:srgbClr val="000000"/>
                </a:solidFill>
                <a:latin typeface="Arial" panose="020B0604020202020204" pitchFamily="34" charset="0"/>
                <a:ea typeface="segoe-ui_normal"/>
              </a:rPr>
              <a:t>A nullable type can represent the correct range of values for its underlying value type, plus an additional </a:t>
            </a:r>
            <a:r>
              <a:rPr lang="en-US" altLang="en-US" sz="2800" dirty="0">
                <a:solidFill>
                  <a:srgbClr val="000000"/>
                </a:solidFill>
                <a:latin typeface="Consolas" panose="020B0609020204030204" pitchFamily="49" charset="0"/>
              </a:rPr>
              <a:t>null</a:t>
            </a:r>
            <a:r>
              <a:rPr lang="en-US" altLang="en-US" sz="2800" dirty="0">
                <a:solidFill>
                  <a:srgbClr val="000000"/>
                </a:solidFill>
                <a:ea typeface="segoe-ui_normal"/>
              </a:rPr>
              <a:t> </a:t>
            </a:r>
            <a:r>
              <a:rPr lang="en-US" altLang="en-US" sz="2800" dirty="0">
                <a:solidFill>
                  <a:srgbClr val="000000"/>
                </a:solidFill>
                <a:latin typeface="Arial" panose="020B0604020202020204" pitchFamily="34" charset="0"/>
                <a:ea typeface="segoe-ui_normal"/>
              </a:rPr>
              <a:t>value.</a:t>
            </a:r>
          </a:p>
          <a:p>
            <a:r>
              <a:rPr lang="en-US" altLang="en-US" sz="2800" dirty="0">
                <a:latin typeface="Arial" panose="020B0604020202020204" pitchFamily="34" charset="0"/>
              </a:rPr>
              <a:t> </a:t>
            </a:r>
            <a:r>
              <a:rPr lang="en-US" altLang="en-US" sz="2800" dirty="0">
                <a:solidFill>
                  <a:srgbClr val="000000"/>
                </a:solidFill>
                <a:latin typeface="Consolas" panose="020B0609020204030204" pitchFamily="49" charset="0"/>
              </a:rPr>
              <a:t>Nullable&lt;Int32&gt;</a:t>
            </a:r>
            <a:r>
              <a:rPr lang="en-US" altLang="en-US" sz="2800" dirty="0">
                <a:solidFill>
                  <a:srgbClr val="000000"/>
                </a:solidFill>
                <a:ea typeface="segoe-ui_normal"/>
              </a:rPr>
              <a:t>, pronounced "Nullable of Int32,"</a:t>
            </a:r>
            <a:r>
              <a:rPr lang="en-US" altLang="en-US" sz="2800" dirty="0">
                <a:latin typeface="Arial" panose="020B0604020202020204" pitchFamily="34" charset="0"/>
              </a:rPr>
              <a:t> </a:t>
            </a:r>
          </a:p>
          <a:p>
            <a:r>
              <a:rPr lang="en-US" altLang="en-US" sz="2800" dirty="0" err="1">
                <a:latin typeface="Arial" panose="020B0604020202020204" pitchFamily="34" charset="0"/>
              </a:rPr>
              <a:t>int</a:t>
            </a:r>
            <a:r>
              <a:rPr lang="en-US" altLang="en-US" sz="2800" dirty="0">
                <a:latin typeface="Arial" panose="020B0604020202020204" pitchFamily="34" charset="0"/>
              </a:rPr>
              <a:t>?  For short (What is the default value? </a:t>
            </a:r>
            <a:r>
              <a:rPr lang="en-US" altLang="en-US" sz="2800">
                <a:latin typeface="Arial" panose="020B0604020202020204" pitchFamily="34" charset="0"/>
              </a:rPr>
              <a:t>null) </a:t>
            </a:r>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CA" dirty="0"/>
          </a:p>
          <a:p>
            <a:endParaRPr lang="en-CA" dirty="0"/>
          </a:p>
        </p:txBody>
      </p:sp>
      <p:sp>
        <p:nvSpPr>
          <p:cNvPr id="4" name="Rectangle 1">
            <a:extLst>
              <a:ext uri="{FF2B5EF4-FFF2-40B4-BE49-F238E27FC236}">
                <a16:creationId xmlns:a16="http://schemas.microsoft.com/office/drawing/2014/main" id="{C770E191-C6E7-4E5C-B466-D8337A195A89}"/>
              </a:ext>
            </a:extLst>
          </p:cNvPr>
          <p:cNvSpPr>
            <a:spLocks noChangeArrowheads="1"/>
          </p:cNvSpPr>
          <p:nvPr/>
        </p:nvSpPr>
        <p:spPr bwMode="auto">
          <a:xfrm>
            <a:off x="0" y="-184666"/>
            <a:ext cx="184731"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1E1B0B3-1778-43C0-BCED-0081B23B2F00}"/>
              </a:ext>
            </a:extLst>
          </p:cNvPr>
          <p:cNvSpPr>
            <a:spLocks noChangeArrowheads="1"/>
          </p:cNvSpPr>
          <p:nvPr/>
        </p:nvSpPr>
        <p:spPr bwMode="auto">
          <a:xfrm>
            <a:off x="0" y="43934"/>
            <a:ext cx="184731"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2705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27B0-E0FB-4E12-B757-2586DBF30B8C}"/>
              </a:ext>
            </a:extLst>
          </p:cNvPr>
          <p:cNvSpPr>
            <a:spLocks noGrp="1"/>
          </p:cNvSpPr>
          <p:nvPr>
            <p:ph type="title"/>
          </p:nvPr>
        </p:nvSpPr>
        <p:spPr/>
        <p:txBody>
          <a:bodyPr/>
          <a:lstStyle/>
          <a:p>
            <a:r>
              <a:rPr lang="en-CA" dirty="0"/>
              <a:t>4. Reference types</a:t>
            </a:r>
          </a:p>
        </p:txBody>
      </p:sp>
      <p:sp>
        <p:nvSpPr>
          <p:cNvPr id="3" name="Content Placeholder 2">
            <a:extLst>
              <a:ext uri="{FF2B5EF4-FFF2-40B4-BE49-F238E27FC236}">
                <a16:creationId xmlns:a16="http://schemas.microsoft.com/office/drawing/2014/main" id="{CDA50F6E-803D-4CD9-BCFF-2FBA54C8D8EE}"/>
              </a:ext>
            </a:extLst>
          </p:cNvPr>
          <p:cNvSpPr>
            <a:spLocks noGrp="1"/>
          </p:cNvSpPr>
          <p:nvPr>
            <p:ph idx="1"/>
          </p:nvPr>
        </p:nvSpPr>
        <p:spPr>
          <a:xfrm>
            <a:off x="661182" y="2249487"/>
            <a:ext cx="10386229" cy="3541714"/>
          </a:xfrm>
        </p:spPr>
        <p:txBody>
          <a:bodyPr/>
          <a:lstStyle/>
          <a:p>
            <a:endParaRPr lang="en-CA" dirty="0"/>
          </a:p>
        </p:txBody>
      </p:sp>
      <p:sp>
        <p:nvSpPr>
          <p:cNvPr id="4" name="Rectangle 1">
            <a:extLst>
              <a:ext uri="{FF2B5EF4-FFF2-40B4-BE49-F238E27FC236}">
                <a16:creationId xmlns:a16="http://schemas.microsoft.com/office/drawing/2014/main" id="{508F1283-F560-424F-A1CA-9FD51059C3E6}"/>
              </a:ext>
            </a:extLst>
          </p:cNvPr>
          <p:cNvSpPr>
            <a:spLocks noChangeArrowheads="1"/>
          </p:cNvSpPr>
          <p:nvPr/>
        </p:nvSpPr>
        <p:spPr bwMode="auto">
          <a:xfrm>
            <a:off x="0" y="-184666"/>
            <a:ext cx="184731"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35F967C-D621-4457-9DBD-D062EBBA7653}"/>
              </a:ext>
            </a:extLst>
          </p:cNvPr>
          <p:cNvPicPr>
            <a:picLocks noChangeAspect="1"/>
          </p:cNvPicPr>
          <p:nvPr/>
        </p:nvPicPr>
        <p:blipFill rotWithShape="1">
          <a:blip r:embed="rId2"/>
          <a:srcRect l="25325" t="15155" r="31910" b="30935"/>
          <a:stretch/>
        </p:blipFill>
        <p:spPr>
          <a:xfrm>
            <a:off x="3391123" y="1578110"/>
            <a:ext cx="7878595" cy="5293142"/>
          </a:xfrm>
          <a:prstGeom prst="rect">
            <a:avLst/>
          </a:prstGeom>
        </p:spPr>
      </p:pic>
    </p:spTree>
    <p:extLst>
      <p:ext uri="{BB962C8B-B14F-4D97-AF65-F5344CB8AC3E}">
        <p14:creationId xmlns:p14="http://schemas.microsoft.com/office/powerpoint/2010/main" val="188905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27B0-E0FB-4E12-B757-2586DBF30B8C}"/>
              </a:ext>
            </a:extLst>
          </p:cNvPr>
          <p:cNvSpPr>
            <a:spLocks noGrp="1"/>
          </p:cNvSpPr>
          <p:nvPr>
            <p:ph type="title"/>
          </p:nvPr>
        </p:nvSpPr>
        <p:spPr/>
        <p:txBody>
          <a:bodyPr/>
          <a:lstStyle/>
          <a:p>
            <a:r>
              <a:rPr lang="en-CA" dirty="0"/>
              <a:t>4. Reference types</a:t>
            </a:r>
          </a:p>
        </p:txBody>
      </p:sp>
      <p:sp>
        <p:nvSpPr>
          <p:cNvPr id="3" name="Content Placeholder 2">
            <a:extLst>
              <a:ext uri="{FF2B5EF4-FFF2-40B4-BE49-F238E27FC236}">
                <a16:creationId xmlns:a16="http://schemas.microsoft.com/office/drawing/2014/main" id="{CDA50F6E-803D-4CD9-BCFF-2FBA54C8D8EE}"/>
              </a:ext>
            </a:extLst>
          </p:cNvPr>
          <p:cNvSpPr>
            <a:spLocks noGrp="1"/>
          </p:cNvSpPr>
          <p:nvPr>
            <p:ph idx="1"/>
          </p:nvPr>
        </p:nvSpPr>
        <p:spPr>
          <a:xfrm>
            <a:off x="661182" y="1702191"/>
            <a:ext cx="10386229" cy="4089010"/>
          </a:xfrm>
        </p:spPr>
        <p:txBody>
          <a:bodyPr/>
          <a:lstStyle/>
          <a:p>
            <a:r>
              <a:rPr lang="en-CA" dirty="0"/>
              <a:t>String </a:t>
            </a:r>
          </a:p>
          <a:p>
            <a:r>
              <a:rPr lang="en-US" altLang="en-US" sz="2800" dirty="0">
                <a:solidFill>
                  <a:srgbClr val="000000"/>
                </a:solidFill>
                <a:latin typeface="Arial" panose="020B0604020202020204" pitchFamily="34" charset="0"/>
                <a:ea typeface="segoe-ui_normal"/>
              </a:rPr>
              <a:t>the </a:t>
            </a:r>
            <a:r>
              <a:rPr lang="en-US" altLang="en-US" sz="2800" dirty="0">
                <a:solidFill>
                  <a:srgbClr val="000000"/>
                </a:solidFill>
                <a:latin typeface="Consolas" panose="020B0609020204030204" pitchFamily="49" charset="0"/>
              </a:rPr>
              <a:t>string</a:t>
            </a:r>
            <a:r>
              <a:rPr lang="en-US" altLang="en-US" sz="2800" dirty="0">
                <a:solidFill>
                  <a:srgbClr val="000000"/>
                </a:solidFill>
                <a:ea typeface="segoe-ui_normal"/>
              </a:rPr>
              <a:t> </a:t>
            </a:r>
            <a:r>
              <a:rPr lang="en-US" altLang="en-US" sz="2800" dirty="0">
                <a:solidFill>
                  <a:srgbClr val="000000"/>
                </a:solidFill>
                <a:latin typeface="Arial" panose="020B0604020202020204" pitchFamily="34" charset="0"/>
                <a:ea typeface="segoe-ui_normal"/>
              </a:rPr>
              <a:t>type represents a sequence of UTF-16 code units.</a:t>
            </a:r>
            <a:r>
              <a:rPr lang="en-US" altLang="en-US" sz="2800" dirty="0">
                <a:latin typeface="Arial" panose="020B0604020202020204" pitchFamily="34" charset="0"/>
              </a:rPr>
              <a:t> </a:t>
            </a:r>
          </a:p>
          <a:p>
            <a:r>
              <a:rPr lang="en-CA" dirty="0"/>
              <a:t>The + operator concatenates strings: string a = "good " + "morning";</a:t>
            </a:r>
          </a:p>
        </p:txBody>
      </p:sp>
      <p:sp>
        <p:nvSpPr>
          <p:cNvPr id="4" name="Rectangle 1">
            <a:extLst>
              <a:ext uri="{FF2B5EF4-FFF2-40B4-BE49-F238E27FC236}">
                <a16:creationId xmlns:a16="http://schemas.microsoft.com/office/drawing/2014/main" id="{508F1283-F560-424F-A1CA-9FD51059C3E6}"/>
              </a:ext>
            </a:extLst>
          </p:cNvPr>
          <p:cNvSpPr>
            <a:spLocks noChangeArrowheads="1"/>
          </p:cNvSpPr>
          <p:nvPr/>
        </p:nvSpPr>
        <p:spPr bwMode="auto">
          <a:xfrm>
            <a:off x="0" y="-184666"/>
            <a:ext cx="184731" cy="369332"/>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0708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D752-5641-4B1A-BAD3-93F9D2360B7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643F6D7-4B0F-40DE-BDBE-E80EC5F68A56}"/>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DBD955A0-23B3-43AE-9255-DD6F119E7A16}"/>
              </a:ext>
            </a:extLst>
          </p:cNvPr>
          <p:cNvPicPr>
            <a:picLocks noChangeAspect="1"/>
          </p:cNvPicPr>
          <p:nvPr/>
        </p:nvPicPr>
        <p:blipFill rotWithShape="1">
          <a:blip r:embed="rId2"/>
          <a:srcRect l="22030" t="54104" r="30539" b="22234"/>
          <a:stretch/>
        </p:blipFill>
        <p:spPr>
          <a:xfrm>
            <a:off x="1141412" y="2249487"/>
            <a:ext cx="10740875" cy="2855742"/>
          </a:xfrm>
          <a:prstGeom prst="rect">
            <a:avLst/>
          </a:prstGeom>
        </p:spPr>
      </p:pic>
    </p:spTree>
    <p:extLst>
      <p:ext uri="{BB962C8B-B14F-4D97-AF65-F5344CB8AC3E}">
        <p14:creationId xmlns:p14="http://schemas.microsoft.com/office/powerpoint/2010/main" val="1172553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F52B-5E19-4F68-A631-12EB22A006C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9E542B1-AA33-4E6B-85A8-A9D09A6F0903}"/>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D477AFBB-147D-4D11-A71E-4A88B1EA17CE}"/>
              </a:ext>
            </a:extLst>
          </p:cNvPr>
          <p:cNvPicPr>
            <a:picLocks noChangeAspect="1"/>
          </p:cNvPicPr>
          <p:nvPr/>
        </p:nvPicPr>
        <p:blipFill rotWithShape="1">
          <a:blip r:embed="rId2"/>
          <a:srcRect l="22030" t="12766" r="24655" b="149"/>
          <a:stretch/>
        </p:blipFill>
        <p:spPr>
          <a:xfrm>
            <a:off x="1349619" y="0"/>
            <a:ext cx="8005396" cy="6968762"/>
          </a:xfrm>
          <a:prstGeom prst="rect">
            <a:avLst/>
          </a:prstGeom>
        </p:spPr>
      </p:pic>
    </p:spTree>
    <p:extLst>
      <p:ext uri="{BB962C8B-B14F-4D97-AF65-F5344CB8AC3E}">
        <p14:creationId xmlns:p14="http://schemas.microsoft.com/office/powerpoint/2010/main" val="332522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FA36-57AE-46E9-8D15-70707B4BA35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8BAB607-F199-4B79-A812-322DC5B69D0E}"/>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863B2632-786F-4BF7-AD11-5FEEE0628C85}"/>
              </a:ext>
            </a:extLst>
          </p:cNvPr>
          <p:cNvPicPr>
            <a:picLocks noChangeAspect="1"/>
          </p:cNvPicPr>
          <p:nvPr/>
        </p:nvPicPr>
        <p:blipFill rotWithShape="1">
          <a:blip r:embed="rId2"/>
          <a:srcRect l="22344" t="31847" r="24653" b="26130"/>
          <a:stretch/>
        </p:blipFill>
        <p:spPr>
          <a:xfrm>
            <a:off x="345647" y="618518"/>
            <a:ext cx="12241873" cy="5172683"/>
          </a:xfrm>
          <a:prstGeom prst="rect">
            <a:avLst/>
          </a:prstGeom>
        </p:spPr>
      </p:pic>
    </p:spTree>
    <p:extLst>
      <p:ext uri="{BB962C8B-B14F-4D97-AF65-F5344CB8AC3E}">
        <p14:creationId xmlns:p14="http://schemas.microsoft.com/office/powerpoint/2010/main" val="1034803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0A48-4D69-432D-B22B-AB21C0D6316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D613E82-3534-46C8-BB50-91F0408650A4}"/>
              </a:ext>
            </a:extLst>
          </p:cNvPr>
          <p:cNvSpPr>
            <a:spLocks noGrp="1"/>
          </p:cNvSpPr>
          <p:nvPr>
            <p:ph idx="1"/>
          </p:nvPr>
        </p:nvSpPr>
        <p:spPr>
          <a:xfrm>
            <a:off x="1141413" y="4792310"/>
            <a:ext cx="9905998" cy="1777302"/>
          </a:xfrm>
        </p:spPr>
        <p:txBody>
          <a:bodyPr>
            <a:normAutofit fontScale="85000" lnSpcReduction="20000"/>
          </a:bodyPr>
          <a:lstStyle/>
          <a:p>
            <a:r>
              <a:rPr lang="en-CA" dirty="0"/>
              <a:t>each operation that appears to modify a </a:t>
            </a:r>
            <a:r>
              <a:rPr lang="en-CA" dirty="0">
                <a:hlinkClick r:id="rId2"/>
              </a:rPr>
              <a:t>String</a:t>
            </a:r>
            <a:r>
              <a:rPr lang="en-CA" dirty="0"/>
              <a:t> object actually creates a new string.</a:t>
            </a:r>
          </a:p>
          <a:p>
            <a:r>
              <a:rPr lang="en-CA" dirty="0"/>
              <a:t>Every time you use one of the methods in the </a:t>
            </a:r>
            <a:r>
              <a:rPr lang="en-CA" u="sng" dirty="0" err="1">
                <a:hlinkClick r:id="rId3"/>
              </a:rPr>
              <a:t>System.String</a:t>
            </a:r>
            <a:r>
              <a:rPr lang="en-CA" dirty="0"/>
              <a:t> class, you create a new string object in memory, which requires a new allocation of space for that new object. In situations where you need to perform repeated modifications to a string, the overhead associated with creating a new </a:t>
            </a:r>
            <a:r>
              <a:rPr lang="en-CA" u="sng" dirty="0">
                <a:hlinkClick r:id="rId3"/>
              </a:rPr>
              <a:t>String</a:t>
            </a:r>
            <a:r>
              <a:rPr lang="en-CA" dirty="0"/>
              <a:t> object can be costly.</a:t>
            </a:r>
          </a:p>
        </p:txBody>
      </p:sp>
      <p:pic>
        <p:nvPicPr>
          <p:cNvPr id="4" name="Picture 3">
            <a:extLst>
              <a:ext uri="{FF2B5EF4-FFF2-40B4-BE49-F238E27FC236}">
                <a16:creationId xmlns:a16="http://schemas.microsoft.com/office/drawing/2014/main" id="{C0135C69-5E8D-474C-A7F3-628B6133C60E}"/>
              </a:ext>
            </a:extLst>
          </p:cNvPr>
          <p:cNvPicPr>
            <a:picLocks noChangeAspect="1"/>
          </p:cNvPicPr>
          <p:nvPr/>
        </p:nvPicPr>
        <p:blipFill rotWithShape="1">
          <a:blip r:embed="rId4"/>
          <a:srcRect l="21718" t="20975" r="24077" b="44100"/>
          <a:stretch/>
        </p:blipFill>
        <p:spPr>
          <a:xfrm>
            <a:off x="196837" y="618518"/>
            <a:ext cx="12154827" cy="4173792"/>
          </a:xfrm>
          <a:prstGeom prst="rect">
            <a:avLst/>
          </a:prstGeom>
        </p:spPr>
      </p:pic>
    </p:spTree>
    <p:extLst>
      <p:ext uri="{BB962C8B-B14F-4D97-AF65-F5344CB8AC3E}">
        <p14:creationId xmlns:p14="http://schemas.microsoft.com/office/powerpoint/2010/main" val="259060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55E5-E07A-4FF5-8492-3B98D97BA22C}"/>
              </a:ext>
            </a:extLst>
          </p:cNvPr>
          <p:cNvSpPr>
            <a:spLocks noGrp="1"/>
          </p:cNvSpPr>
          <p:nvPr>
            <p:ph type="title"/>
          </p:nvPr>
        </p:nvSpPr>
        <p:spPr/>
        <p:txBody>
          <a:bodyPr/>
          <a:lstStyle/>
          <a:p>
            <a:r>
              <a:rPr lang="en-CA" u="sng" dirty="0" err="1">
                <a:hlinkClick r:id="rId2"/>
              </a:rPr>
              <a:t>System.Text.StringBuilder</a:t>
            </a:r>
            <a:endParaRPr lang="en-CA" dirty="0"/>
          </a:p>
        </p:txBody>
      </p:sp>
      <p:sp>
        <p:nvSpPr>
          <p:cNvPr id="3" name="Content Placeholder 2">
            <a:extLst>
              <a:ext uri="{FF2B5EF4-FFF2-40B4-BE49-F238E27FC236}">
                <a16:creationId xmlns:a16="http://schemas.microsoft.com/office/drawing/2014/main" id="{48970E2F-9447-4701-94DA-ED39EBD15D66}"/>
              </a:ext>
            </a:extLst>
          </p:cNvPr>
          <p:cNvSpPr>
            <a:spLocks noGrp="1"/>
          </p:cNvSpPr>
          <p:nvPr>
            <p:ph idx="1"/>
          </p:nvPr>
        </p:nvSpPr>
        <p:spPr/>
        <p:txBody>
          <a:bodyPr/>
          <a:lstStyle/>
          <a:p>
            <a:r>
              <a:rPr lang="en-CA" dirty="0" err="1"/>
              <a:t>StringBuilder</a:t>
            </a:r>
            <a:r>
              <a:rPr lang="en-CA" dirty="0"/>
              <a:t> Class represents a mutable string of characters.</a:t>
            </a:r>
          </a:p>
          <a:p>
            <a:r>
              <a:rPr lang="en-CA" dirty="0"/>
              <a:t>Can be used when you want to modify a string without creating a new object. (In situations where you need to perform repeated modifications to a string)</a:t>
            </a:r>
          </a:p>
          <a:p>
            <a:endParaRPr lang="en-CA" dirty="0"/>
          </a:p>
        </p:txBody>
      </p:sp>
    </p:spTree>
    <p:extLst>
      <p:ext uri="{BB962C8B-B14F-4D97-AF65-F5344CB8AC3E}">
        <p14:creationId xmlns:p14="http://schemas.microsoft.com/office/powerpoint/2010/main" val="188132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38AD-E9C2-4C1B-86B6-F691F10B0A45}"/>
              </a:ext>
            </a:extLst>
          </p:cNvPr>
          <p:cNvSpPr>
            <a:spLocks noGrp="1"/>
          </p:cNvSpPr>
          <p:nvPr>
            <p:ph type="title"/>
          </p:nvPr>
        </p:nvSpPr>
        <p:spPr/>
        <p:txBody>
          <a:bodyPr/>
          <a:lstStyle/>
          <a:p>
            <a:r>
              <a:rPr lang="en-CA" dirty="0"/>
              <a:t>5. Variables</a:t>
            </a:r>
          </a:p>
        </p:txBody>
      </p:sp>
      <p:sp>
        <p:nvSpPr>
          <p:cNvPr id="3" name="Content Placeholder 2">
            <a:extLst>
              <a:ext uri="{FF2B5EF4-FFF2-40B4-BE49-F238E27FC236}">
                <a16:creationId xmlns:a16="http://schemas.microsoft.com/office/drawing/2014/main" id="{7F2B38F1-8C11-4635-9C93-009EBFC54E66}"/>
              </a:ext>
            </a:extLst>
          </p:cNvPr>
          <p:cNvSpPr>
            <a:spLocks noGrp="1"/>
          </p:cNvSpPr>
          <p:nvPr>
            <p:ph idx="1"/>
          </p:nvPr>
        </p:nvSpPr>
        <p:spPr/>
        <p:txBody>
          <a:bodyPr>
            <a:normAutofit/>
          </a:bodyPr>
          <a:lstStyle/>
          <a:p>
            <a:r>
              <a:rPr lang="en-CA" dirty="0"/>
              <a:t>A variable is nothing but a name given to a storage area that our programs can manipulate.  (Variables represent storage locations)</a:t>
            </a:r>
          </a:p>
          <a:p>
            <a:r>
              <a:rPr lang="en-CA" dirty="0"/>
              <a:t>Each variable in C# has a specific type, which determines the size and layout of the variable's memory the range of values that can be stored within that memory and the set of operations that can be applied to the variable.</a:t>
            </a:r>
          </a:p>
          <a:p>
            <a:r>
              <a:rPr lang="en-CA" dirty="0"/>
              <a:t>There are several kinds of </a:t>
            </a:r>
            <a:r>
              <a:rPr lang="en-CA" i="1" dirty="0"/>
              <a:t>variables:</a:t>
            </a:r>
          </a:p>
          <a:p>
            <a:pPr lvl="1"/>
            <a:r>
              <a:rPr lang="en-CA" dirty="0"/>
              <a:t>fields, array elements, local variables, and parameters. </a:t>
            </a:r>
          </a:p>
        </p:txBody>
      </p:sp>
    </p:spTree>
    <p:extLst>
      <p:ext uri="{BB962C8B-B14F-4D97-AF65-F5344CB8AC3E}">
        <p14:creationId xmlns:p14="http://schemas.microsoft.com/office/powerpoint/2010/main" val="3075800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5DF4-1F4B-4E0C-9391-7F85CE04B813}"/>
              </a:ext>
            </a:extLst>
          </p:cNvPr>
          <p:cNvSpPr>
            <a:spLocks noGrp="1"/>
          </p:cNvSpPr>
          <p:nvPr>
            <p:ph type="title"/>
          </p:nvPr>
        </p:nvSpPr>
        <p:spPr/>
        <p:txBody>
          <a:bodyPr/>
          <a:lstStyle/>
          <a:p>
            <a:r>
              <a:rPr lang="en-CA" dirty="0"/>
              <a:t>Defining Variables</a:t>
            </a:r>
          </a:p>
        </p:txBody>
      </p:sp>
      <p:sp>
        <p:nvSpPr>
          <p:cNvPr id="3" name="Content Placeholder 2">
            <a:extLst>
              <a:ext uri="{FF2B5EF4-FFF2-40B4-BE49-F238E27FC236}">
                <a16:creationId xmlns:a16="http://schemas.microsoft.com/office/drawing/2014/main" id="{6A2F99B9-BDC2-4CBA-8B57-015A343C5F08}"/>
              </a:ext>
            </a:extLst>
          </p:cNvPr>
          <p:cNvSpPr>
            <a:spLocks noGrp="1"/>
          </p:cNvSpPr>
          <p:nvPr>
            <p:ph idx="1"/>
          </p:nvPr>
        </p:nvSpPr>
        <p:spPr/>
        <p:txBody>
          <a:bodyPr/>
          <a:lstStyle/>
          <a:p>
            <a:r>
              <a:rPr lang="en-CA" dirty="0" err="1"/>
              <a:t>int</a:t>
            </a:r>
            <a:r>
              <a:rPr lang="en-CA" dirty="0"/>
              <a:t> </a:t>
            </a:r>
            <a:r>
              <a:rPr lang="en-CA" dirty="0" err="1"/>
              <a:t>i</a:t>
            </a:r>
            <a:r>
              <a:rPr lang="en-CA" dirty="0"/>
              <a:t>, j, k; </a:t>
            </a:r>
          </a:p>
          <a:p>
            <a:r>
              <a:rPr lang="en-CA" dirty="0"/>
              <a:t>char c, </a:t>
            </a:r>
            <a:r>
              <a:rPr lang="en-CA" dirty="0" err="1"/>
              <a:t>ch</a:t>
            </a:r>
            <a:r>
              <a:rPr lang="en-CA" dirty="0"/>
              <a:t>; </a:t>
            </a:r>
          </a:p>
          <a:p>
            <a:r>
              <a:rPr lang="en-CA" dirty="0"/>
              <a:t>float f; </a:t>
            </a:r>
          </a:p>
          <a:p>
            <a:r>
              <a:rPr lang="en-CA" dirty="0"/>
              <a:t>double d;</a:t>
            </a:r>
          </a:p>
        </p:txBody>
      </p:sp>
    </p:spTree>
    <p:extLst>
      <p:ext uri="{BB962C8B-B14F-4D97-AF65-F5344CB8AC3E}">
        <p14:creationId xmlns:p14="http://schemas.microsoft.com/office/powerpoint/2010/main" val="413774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7C7B-FE33-4E38-A687-F38431AAF648}"/>
              </a:ext>
            </a:extLst>
          </p:cNvPr>
          <p:cNvSpPr>
            <a:spLocks noGrp="1"/>
          </p:cNvSpPr>
          <p:nvPr>
            <p:ph type="title"/>
          </p:nvPr>
        </p:nvSpPr>
        <p:spPr>
          <a:xfrm>
            <a:off x="1141413" y="0"/>
            <a:ext cx="9905998" cy="787791"/>
          </a:xfrm>
        </p:spPr>
        <p:txBody>
          <a:bodyPr/>
          <a:lstStyle/>
          <a:p>
            <a:r>
              <a:rPr lang="en-US" dirty="0"/>
              <a:t>Program Structure </a:t>
            </a:r>
          </a:p>
        </p:txBody>
      </p:sp>
      <p:sp>
        <p:nvSpPr>
          <p:cNvPr id="3" name="Content Placeholder 2">
            <a:extLst>
              <a:ext uri="{FF2B5EF4-FFF2-40B4-BE49-F238E27FC236}">
                <a16:creationId xmlns:a16="http://schemas.microsoft.com/office/drawing/2014/main" id="{ABE3AB4F-67E6-4603-AEE7-101C843617F8}"/>
              </a:ext>
            </a:extLst>
          </p:cNvPr>
          <p:cNvSpPr>
            <a:spLocks noGrp="1"/>
          </p:cNvSpPr>
          <p:nvPr>
            <p:ph idx="1"/>
          </p:nvPr>
        </p:nvSpPr>
        <p:spPr>
          <a:xfrm>
            <a:off x="661183" y="576775"/>
            <a:ext cx="11099408" cy="7174523"/>
          </a:xfrm>
        </p:spPr>
        <p:txBody>
          <a:bodyPr vert="horz" lIns="91440" tIns="45720" rIns="91440" bIns="45720" rtlCol="0" anchor="t">
            <a:noAutofit/>
          </a:bodyPr>
          <a:lstStyle/>
          <a:p>
            <a:r>
              <a:rPr lang="en-US" sz="2800" u="sng" dirty="0"/>
              <a:t>The key organizational concepts in C# are </a:t>
            </a:r>
            <a:r>
              <a:rPr lang="en-US" sz="2800" b="1" i="1" u="sng" dirty="0"/>
              <a:t>programs</a:t>
            </a:r>
            <a:r>
              <a:rPr lang="en-US" sz="2800" u="sng" dirty="0"/>
              <a:t>, </a:t>
            </a:r>
            <a:r>
              <a:rPr lang="en-US" sz="2800" b="1" i="1" u="sng" dirty="0"/>
              <a:t>namespaces</a:t>
            </a:r>
            <a:r>
              <a:rPr lang="en-US" sz="2800" u="sng" dirty="0"/>
              <a:t>, </a:t>
            </a:r>
            <a:r>
              <a:rPr lang="en-US" sz="2800" b="1" i="1" u="sng" dirty="0"/>
              <a:t>types</a:t>
            </a:r>
            <a:r>
              <a:rPr lang="en-US" sz="2800" u="sng" dirty="0"/>
              <a:t>, </a:t>
            </a:r>
            <a:r>
              <a:rPr lang="en-US" sz="2800" b="1" i="1" u="sng" dirty="0"/>
              <a:t>members</a:t>
            </a:r>
            <a:r>
              <a:rPr lang="en-US" sz="2800" u="sng" dirty="0"/>
              <a:t>, and </a:t>
            </a:r>
            <a:r>
              <a:rPr lang="en-US" sz="2800" b="1" i="1" u="sng" dirty="0"/>
              <a:t>assemblies</a:t>
            </a:r>
            <a:r>
              <a:rPr lang="en-US" sz="2800" u="sng" dirty="0"/>
              <a:t>. </a:t>
            </a:r>
          </a:p>
          <a:p>
            <a:r>
              <a:rPr lang="en-US" sz="2800" dirty="0"/>
              <a:t>C# </a:t>
            </a:r>
            <a:r>
              <a:rPr lang="en-US" sz="2800" b="1" dirty="0"/>
              <a:t>programs</a:t>
            </a:r>
            <a:r>
              <a:rPr lang="en-US" sz="2800" dirty="0"/>
              <a:t> consist of one or more source files. </a:t>
            </a:r>
          </a:p>
          <a:p>
            <a:pPr lvl="1"/>
            <a:r>
              <a:rPr lang="en-US" sz="2800" dirty="0"/>
              <a:t>Programs declare </a:t>
            </a:r>
            <a:r>
              <a:rPr lang="en-US" sz="2800" b="1" dirty="0"/>
              <a:t>types</a:t>
            </a:r>
            <a:r>
              <a:rPr lang="en-US" sz="2800" dirty="0"/>
              <a:t>, which contain </a:t>
            </a:r>
            <a:r>
              <a:rPr lang="en-US" sz="2800" b="1" dirty="0"/>
              <a:t>members</a:t>
            </a:r>
            <a:r>
              <a:rPr lang="en-US" sz="2800" dirty="0"/>
              <a:t> and can be organized into </a:t>
            </a:r>
            <a:r>
              <a:rPr lang="en-US" sz="2800" b="1" dirty="0"/>
              <a:t>namespaces</a:t>
            </a:r>
            <a:r>
              <a:rPr lang="en-US" sz="2800" dirty="0"/>
              <a:t>.</a:t>
            </a:r>
          </a:p>
          <a:p>
            <a:pPr lvl="2"/>
            <a:r>
              <a:rPr lang="en-US" sz="2800" b="1" dirty="0"/>
              <a:t>Classes</a:t>
            </a:r>
            <a:r>
              <a:rPr lang="en-US" sz="2800" dirty="0"/>
              <a:t> and </a:t>
            </a:r>
            <a:r>
              <a:rPr lang="en-US" sz="2800" b="1" dirty="0"/>
              <a:t>interfaces</a:t>
            </a:r>
            <a:r>
              <a:rPr lang="en-US" sz="2800" dirty="0"/>
              <a:t> are examples of </a:t>
            </a:r>
            <a:r>
              <a:rPr lang="en-US" sz="2800" b="1" dirty="0"/>
              <a:t>types</a:t>
            </a:r>
            <a:r>
              <a:rPr lang="en-US" sz="2800" dirty="0"/>
              <a:t>. </a:t>
            </a:r>
          </a:p>
          <a:p>
            <a:pPr lvl="2"/>
            <a:r>
              <a:rPr lang="en-US" sz="2800" b="1" dirty="0"/>
              <a:t>Fields</a:t>
            </a:r>
            <a:r>
              <a:rPr lang="en-US" sz="2800" dirty="0"/>
              <a:t>, </a:t>
            </a:r>
            <a:r>
              <a:rPr lang="en-US" sz="2800" b="1" dirty="0"/>
              <a:t>methods</a:t>
            </a:r>
            <a:r>
              <a:rPr lang="en-US" sz="2800" dirty="0"/>
              <a:t>, </a:t>
            </a:r>
            <a:r>
              <a:rPr lang="en-US" sz="2800" b="1" dirty="0"/>
              <a:t>properties</a:t>
            </a:r>
            <a:r>
              <a:rPr lang="en-US" sz="2800" dirty="0"/>
              <a:t>, and </a:t>
            </a:r>
            <a:r>
              <a:rPr lang="en-US" sz="2800" b="1" dirty="0"/>
              <a:t>events</a:t>
            </a:r>
            <a:r>
              <a:rPr lang="en-US" sz="2800" dirty="0"/>
              <a:t> are examples of </a:t>
            </a:r>
            <a:r>
              <a:rPr lang="en-US" sz="2800" b="1" dirty="0"/>
              <a:t>members</a:t>
            </a:r>
            <a:r>
              <a:rPr lang="en-US" sz="2800" dirty="0"/>
              <a:t>. </a:t>
            </a:r>
          </a:p>
          <a:p>
            <a:r>
              <a:rPr lang="en-US" sz="2800" u="sng" dirty="0"/>
              <a:t>When C# programs are compiled, they are physically packaged into assemblies. Assemblies typically have the file extension </a:t>
            </a:r>
            <a:r>
              <a:rPr lang="en-US" sz="2800" u="sng" dirty="0">
                <a:latin typeface="Consolas"/>
              </a:rPr>
              <a:t>.exe</a:t>
            </a:r>
            <a:r>
              <a:rPr lang="en-US" sz="2800" u="sng" dirty="0"/>
              <a:t> or </a:t>
            </a:r>
            <a:r>
              <a:rPr lang="en-US" sz="2800" u="sng" dirty="0">
                <a:latin typeface="Consolas"/>
              </a:rPr>
              <a:t>.</a:t>
            </a:r>
            <a:r>
              <a:rPr lang="en-US" sz="2800" u="sng" dirty="0" err="1">
                <a:latin typeface="Consolas"/>
              </a:rPr>
              <a:t>dll</a:t>
            </a:r>
            <a:r>
              <a:rPr lang="en-US" sz="2800" u="sng" dirty="0"/>
              <a:t>, depending on whether they implement </a:t>
            </a:r>
            <a:r>
              <a:rPr lang="en-US" sz="2800" b="1" i="1" u="sng" dirty="0"/>
              <a:t>applications</a:t>
            </a:r>
            <a:r>
              <a:rPr lang="en-US" sz="2800" u="sng" dirty="0"/>
              <a:t> or </a:t>
            </a:r>
            <a:r>
              <a:rPr lang="en-US" sz="2800" b="1" i="1" u="sng" dirty="0"/>
              <a:t>libraries</a:t>
            </a:r>
            <a:r>
              <a:rPr lang="en-US" sz="2800" u="sng" dirty="0"/>
              <a:t>, respectively.</a:t>
            </a:r>
          </a:p>
        </p:txBody>
      </p:sp>
      <p:sp>
        <p:nvSpPr>
          <p:cNvPr id="4" name="TextBox 3">
            <a:extLst>
              <a:ext uri="{FF2B5EF4-FFF2-40B4-BE49-F238E27FC236}">
                <a16:creationId xmlns:a16="http://schemas.microsoft.com/office/drawing/2014/main" id="{9F2170F5-CDFE-416D-95EC-50B2875DC0D3}"/>
              </a:ext>
            </a:extLst>
          </p:cNvPr>
          <p:cNvSpPr txBox="1"/>
          <p:nvPr/>
        </p:nvSpPr>
        <p:spPr>
          <a:xfrm>
            <a:off x="7779895" y="6190938"/>
            <a:ext cx="1978702" cy="369332"/>
          </a:xfrm>
          <a:prstGeom prst="rect">
            <a:avLst/>
          </a:prstGeom>
          <a:noFill/>
        </p:spPr>
        <p:txBody>
          <a:bodyPr wrap="square" rtlCol="0">
            <a:spAutoFit/>
          </a:bodyPr>
          <a:lstStyle/>
          <a:p>
            <a:r>
              <a:rPr lang="en-CA" dirty="0"/>
              <a:t>How?</a:t>
            </a:r>
          </a:p>
        </p:txBody>
      </p:sp>
    </p:spTree>
    <p:extLst>
      <p:ext uri="{BB962C8B-B14F-4D97-AF65-F5344CB8AC3E}">
        <p14:creationId xmlns:p14="http://schemas.microsoft.com/office/powerpoint/2010/main" val="2734715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B289-D0DD-47BB-987A-722BB2777ABB}"/>
              </a:ext>
            </a:extLst>
          </p:cNvPr>
          <p:cNvSpPr>
            <a:spLocks noGrp="1"/>
          </p:cNvSpPr>
          <p:nvPr>
            <p:ph type="title"/>
          </p:nvPr>
        </p:nvSpPr>
        <p:spPr/>
        <p:txBody>
          <a:bodyPr>
            <a:normAutofit/>
          </a:bodyPr>
          <a:lstStyle/>
          <a:p>
            <a:r>
              <a:rPr lang="en-CA" dirty="0"/>
              <a:t>Initializing Variables</a:t>
            </a:r>
          </a:p>
        </p:txBody>
      </p:sp>
      <p:sp>
        <p:nvSpPr>
          <p:cNvPr id="3" name="Content Placeholder 2">
            <a:extLst>
              <a:ext uri="{FF2B5EF4-FFF2-40B4-BE49-F238E27FC236}">
                <a16:creationId xmlns:a16="http://schemas.microsoft.com/office/drawing/2014/main" id="{08313D9E-2376-43AC-8D5C-F8BB2912B89C}"/>
              </a:ext>
            </a:extLst>
          </p:cNvPr>
          <p:cNvSpPr>
            <a:spLocks noGrp="1"/>
          </p:cNvSpPr>
          <p:nvPr>
            <p:ph idx="1"/>
          </p:nvPr>
        </p:nvSpPr>
        <p:spPr/>
        <p:txBody>
          <a:bodyPr/>
          <a:lstStyle/>
          <a:p>
            <a:pPr marL="0" indent="0">
              <a:buNone/>
            </a:pPr>
            <a:r>
              <a:rPr lang="en-CA" dirty="0" err="1"/>
              <a:t>int</a:t>
            </a:r>
            <a:r>
              <a:rPr lang="en-CA" dirty="0"/>
              <a:t> d = 3, f = 5;    /* initializing d and f. */</a:t>
            </a:r>
          </a:p>
          <a:p>
            <a:pPr marL="0" indent="0">
              <a:buNone/>
            </a:pPr>
            <a:r>
              <a:rPr lang="en-US" altLang="en-US" dirty="0" err="1">
                <a:solidFill>
                  <a:srgbClr val="000088"/>
                </a:solidFill>
                <a:latin typeface="Arial Unicode MS" panose="020B0604020202020204" pitchFamily="34" charset="-128"/>
                <a:ea typeface="Menlo"/>
              </a:rPr>
              <a:t>int</a:t>
            </a:r>
            <a:r>
              <a:rPr lang="en-US" altLang="en-US" dirty="0">
                <a:solidFill>
                  <a:srgbClr val="313131"/>
                </a:solidFill>
                <a:latin typeface="Arial Unicode MS" panose="020B0604020202020204" pitchFamily="34" charset="-128"/>
                <a:ea typeface="Menlo"/>
              </a:rPr>
              <a:t> </a:t>
            </a:r>
            <a:r>
              <a:rPr lang="en-US" altLang="en-US" dirty="0" err="1">
                <a:solidFill>
                  <a:srgbClr val="313131"/>
                </a:solidFill>
                <a:latin typeface="Arial Unicode MS" panose="020B0604020202020204" pitchFamily="34" charset="-128"/>
                <a:ea typeface="Menlo"/>
              </a:rPr>
              <a:t>num</a:t>
            </a:r>
            <a:r>
              <a:rPr lang="en-US" altLang="en-US" dirty="0">
                <a:solidFill>
                  <a:srgbClr val="666600"/>
                </a:solidFill>
                <a:latin typeface="Arial Unicode MS" panose="020B0604020202020204" pitchFamily="34" charset="-128"/>
                <a:ea typeface="Menlo"/>
              </a:rPr>
              <a:t>;</a:t>
            </a:r>
            <a:r>
              <a:rPr lang="en-US" altLang="en-US" dirty="0">
                <a:solidFill>
                  <a:srgbClr val="313131"/>
                </a:solidFill>
                <a:latin typeface="Arial Unicode MS" panose="020B0604020202020204" pitchFamily="34" charset="-128"/>
                <a:ea typeface="Menlo"/>
              </a:rPr>
              <a:t> </a:t>
            </a:r>
          </a:p>
          <a:p>
            <a:pPr marL="0" indent="0">
              <a:buNone/>
            </a:pPr>
            <a:r>
              <a:rPr lang="en-US" altLang="en-US" dirty="0" err="1">
                <a:solidFill>
                  <a:srgbClr val="313131"/>
                </a:solidFill>
                <a:latin typeface="Arial Unicode MS" panose="020B0604020202020204" pitchFamily="34" charset="-128"/>
                <a:ea typeface="Menlo"/>
              </a:rPr>
              <a:t>num</a:t>
            </a:r>
            <a:r>
              <a:rPr lang="en-US" altLang="en-US" dirty="0">
                <a:solidFill>
                  <a:srgbClr val="313131"/>
                </a:solidFill>
                <a:latin typeface="Arial Unicode MS" panose="020B0604020202020204" pitchFamily="34" charset="-128"/>
                <a:ea typeface="Menlo"/>
              </a:rPr>
              <a:t> </a:t>
            </a:r>
            <a:r>
              <a:rPr lang="en-US" altLang="en-US" dirty="0">
                <a:solidFill>
                  <a:srgbClr val="666600"/>
                </a:solidFill>
                <a:latin typeface="Arial Unicode MS" panose="020B0604020202020204" pitchFamily="34" charset="-128"/>
                <a:ea typeface="Menlo"/>
              </a:rPr>
              <a:t>=</a:t>
            </a:r>
            <a:r>
              <a:rPr lang="en-US" altLang="en-US" dirty="0">
                <a:solidFill>
                  <a:srgbClr val="313131"/>
                </a:solidFill>
                <a:latin typeface="Arial Unicode MS" panose="020B0604020202020204" pitchFamily="34" charset="-128"/>
                <a:ea typeface="Menlo"/>
              </a:rPr>
              <a:t> </a:t>
            </a:r>
            <a:r>
              <a:rPr lang="en-US" altLang="en-US" dirty="0">
                <a:solidFill>
                  <a:srgbClr val="7F0055"/>
                </a:solidFill>
                <a:latin typeface="Arial Unicode MS" panose="020B0604020202020204" pitchFamily="34" charset="-128"/>
                <a:ea typeface="Menlo"/>
              </a:rPr>
              <a:t>Convert</a:t>
            </a:r>
            <a:r>
              <a:rPr lang="en-US" altLang="en-US" dirty="0">
                <a:solidFill>
                  <a:srgbClr val="666600"/>
                </a:solidFill>
                <a:latin typeface="Arial Unicode MS" panose="020B0604020202020204" pitchFamily="34" charset="-128"/>
                <a:ea typeface="Menlo"/>
              </a:rPr>
              <a:t>.</a:t>
            </a:r>
            <a:r>
              <a:rPr lang="en-US" altLang="en-US" dirty="0">
                <a:solidFill>
                  <a:srgbClr val="7F0055"/>
                </a:solidFill>
                <a:latin typeface="Arial Unicode MS" panose="020B0604020202020204" pitchFamily="34" charset="-128"/>
                <a:ea typeface="Menlo"/>
              </a:rPr>
              <a:t>ToInt32</a:t>
            </a:r>
            <a:r>
              <a:rPr lang="en-US" altLang="en-US" dirty="0">
                <a:solidFill>
                  <a:srgbClr val="666600"/>
                </a:solidFill>
                <a:latin typeface="Arial Unicode MS" panose="020B0604020202020204" pitchFamily="34" charset="-128"/>
                <a:ea typeface="Menlo"/>
              </a:rPr>
              <a:t>(</a:t>
            </a:r>
            <a:r>
              <a:rPr lang="en-US" altLang="en-US" dirty="0" err="1">
                <a:solidFill>
                  <a:srgbClr val="7F0055"/>
                </a:solidFill>
                <a:latin typeface="Arial Unicode MS" panose="020B0604020202020204" pitchFamily="34" charset="-128"/>
                <a:ea typeface="Menlo"/>
              </a:rPr>
              <a:t>Console</a:t>
            </a:r>
            <a:r>
              <a:rPr lang="en-US" altLang="en-US" dirty="0" err="1">
                <a:solidFill>
                  <a:srgbClr val="666600"/>
                </a:solidFill>
                <a:latin typeface="Arial Unicode MS" panose="020B0604020202020204" pitchFamily="34" charset="-128"/>
                <a:ea typeface="Menlo"/>
              </a:rPr>
              <a:t>.</a:t>
            </a:r>
            <a:r>
              <a:rPr lang="en-US" altLang="en-US" dirty="0" err="1">
                <a:solidFill>
                  <a:srgbClr val="7F0055"/>
                </a:solidFill>
                <a:latin typeface="Arial Unicode MS" panose="020B0604020202020204" pitchFamily="34" charset="-128"/>
                <a:ea typeface="Menlo"/>
              </a:rPr>
              <a:t>ReadLine</a:t>
            </a:r>
            <a:r>
              <a:rPr lang="en-US" altLang="en-US" dirty="0">
                <a:solidFill>
                  <a:srgbClr val="666600"/>
                </a:solidFill>
                <a:latin typeface="Arial Unicode MS" panose="020B0604020202020204" pitchFamily="34" charset="-128"/>
                <a:ea typeface="Menlo"/>
              </a:rPr>
              <a:t>());</a:t>
            </a:r>
            <a:r>
              <a:rPr lang="en-US" altLang="en-US" sz="3600" dirty="0"/>
              <a:t> </a:t>
            </a:r>
            <a:endParaRPr lang="en-US" altLang="en-US" sz="5400" dirty="0">
              <a:latin typeface="Arial" panose="020B0604020202020204" pitchFamily="34" charset="0"/>
            </a:endParaRPr>
          </a:p>
          <a:p>
            <a:endParaRPr lang="en-CA" dirty="0"/>
          </a:p>
          <a:p>
            <a:endParaRPr lang="en-CA" dirty="0"/>
          </a:p>
        </p:txBody>
      </p:sp>
      <p:sp>
        <p:nvSpPr>
          <p:cNvPr id="5" name="Rectangle 2">
            <a:extLst>
              <a:ext uri="{FF2B5EF4-FFF2-40B4-BE49-F238E27FC236}">
                <a16:creationId xmlns:a16="http://schemas.microsoft.com/office/drawing/2014/main" id="{CC3EF180-F8EA-4AC4-9511-C973EAFF21BA}"/>
              </a:ext>
            </a:extLst>
          </p:cNvPr>
          <p:cNvSpPr>
            <a:spLocks noChangeArrowheads="1"/>
          </p:cNvSpPr>
          <p:nvPr/>
        </p:nvSpPr>
        <p:spPr bwMode="auto">
          <a:xfrm>
            <a:off x="0" y="-22074"/>
            <a:ext cx="65" cy="5013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3308"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5592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63D1-3F32-4D4B-8ABD-5757F5ACF8BE}"/>
              </a:ext>
            </a:extLst>
          </p:cNvPr>
          <p:cNvSpPr>
            <a:spLocks noGrp="1"/>
          </p:cNvSpPr>
          <p:nvPr>
            <p:ph type="title"/>
          </p:nvPr>
        </p:nvSpPr>
        <p:spPr/>
        <p:txBody>
          <a:bodyPr/>
          <a:lstStyle/>
          <a:p>
            <a:r>
              <a:rPr lang="en-CA" dirty="0"/>
              <a:t>6 Type Conversion</a:t>
            </a:r>
          </a:p>
        </p:txBody>
      </p:sp>
      <p:sp>
        <p:nvSpPr>
          <p:cNvPr id="3" name="Content Placeholder 2">
            <a:extLst>
              <a:ext uri="{FF2B5EF4-FFF2-40B4-BE49-F238E27FC236}">
                <a16:creationId xmlns:a16="http://schemas.microsoft.com/office/drawing/2014/main" id="{CB252C4A-28B2-45E4-B25F-E1C6FE559A6E}"/>
              </a:ext>
            </a:extLst>
          </p:cNvPr>
          <p:cNvSpPr>
            <a:spLocks noGrp="1"/>
          </p:cNvSpPr>
          <p:nvPr>
            <p:ph idx="1"/>
          </p:nvPr>
        </p:nvSpPr>
        <p:spPr>
          <a:xfrm>
            <a:off x="1141412" y="2249486"/>
            <a:ext cx="9905999" cy="4151313"/>
          </a:xfrm>
        </p:spPr>
        <p:txBody>
          <a:bodyPr>
            <a:noAutofit/>
          </a:bodyPr>
          <a:lstStyle/>
          <a:p>
            <a:r>
              <a:rPr lang="en-CA" sz="2800" b="1" dirty="0"/>
              <a:t>Implicit type conversion</a:t>
            </a:r>
            <a:r>
              <a:rPr lang="en-CA" sz="2800" dirty="0"/>
              <a:t> − These conversions are performed by C# in a </a:t>
            </a:r>
            <a:r>
              <a:rPr lang="en-CA" sz="2800" b="1" dirty="0"/>
              <a:t>type-safe </a:t>
            </a:r>
            <a:r>
              <a:rPr lang="en-CA" sz="2800" dirty="0"/>
              <a:t>manner. For example, are conversions from smaller to larger integral types and conversions from derived classes to base classes.</a:t>
            </a:r>
          </a:p>
          <a:p>
            <a:r>
              <a:rPr lang="en-CA" sz="2800" b="1" dirty="0"/>
              <a:t>Explicit type conversion</a:t>
            </a:r>
            <a:r>
              <a:rPr lang="en-CA" sz="2800" dirty="0"/>
              <a:t> − These conversions are done explicitly by users using the pre-defined functions. Explicit conversions require a </a:t>
            </a:r>
            <a:r>
              <a:rPr lang="en-CA" sz="2800" b="1" dirty="0"/>
              <a:t>cast</a:t>
            </a:r>
            <a:r>
              <a:rPr lang="en-CA" sz="2800" dirty="0"/>
              <a:t> operator.</a:t>
            </a:r>
          </a:p>
        </p:txBody>
      </p:sp>
    </p:spTree>
    <p:extLst>
      <p:ext uri="{BB962C8B-B14F-4D97-AF65-F5344CB8AC3E}">
        <p14:creationId xmlns:p14="http://schemas.microsoft.com/office/powerpoint/2010/main" val="280933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CDD8-F64D-48E4-9E7B-6D517481479E}"/>
              </a:ext>
            </a:extLst>
          </p:cNvPr>
          <p:cNvSpPr>
            <a:spLocks noGrp="1"/>
          </p:cNvSpPr>
          <p:nvPr>
            <p:ph type="title"/>
          </p:nvPr>
        </p:nvSpPr>
        <p:spPr/>
        <p:txBody>
          <a:bodyPr/>
          <a:lstStyle/>
          <a:p>
            <a:r>
              <a:rPr lang="en-CA" b="1" dirty="0"/>
              <a:t>Implicit type conversion - </a:t>
            </a:r>
            <a:endParaRPr lang="en-CA" dirty="0"/>
          </a:p>
        </p:txBody>
      </p:sp>
      <p:sp>
        <p:nvSpPr>
          <p:cNvPr id="3" name="Content Placeholder 2">
            <a:extLst>
              <a:ext uri="{FF2B5EF4-FFF2-40B4-BE49-F238E27FC236}">
                <a16:creationId xmlns:a16="http://schemas.microsoft.com/office/drawing/2014/main" id="{708B528A-F82E-4C88-9133-82DA7BE9EFA0}"/>
              </a:ext>
            </a:extLst>
          </p:cNvPr>
          <p:cNvSpPr>
            <a:spLocks noGrp="1"/>
          </p:cNvSpPr>
          <p:nvPr>
            <p:ph idx="1"/>
          </p:nvPr>
        </p:nvSpPr>
        <p:spPr>
          <a:xfrm>
            <a:off x="1141412" y="5247249"/>
            <a:ext cx="9905999" cy="970671"/>
          </a:xfrm>
        </p:spPr>
        <p:txBody>
          <a:bodyPr/>
          <a:lstStyle/>
          <a:p>
            <a:r>
              <a:rPr lang="en-US" dirty="0"/>
              <a:t>If conversion is unavailable you’d know about it at compile time</a:t>
            </a:r>
          </a:p>
          <a:p>
            <a:pPr marL="0" indent="0">
              <a:buNone/>
            </a:pPr>
            <a:endParaRPr lang="en-CA" dirty="0"/>
          </a:p>
        </p:txBody>
      </p:sp>
      <p:sp>
        <p:nvSpPr>
          <p:cNvPr id="6" name="TextBox 5"/>
          <p:cNvSpPr txBox="1"/>
          <p:nvPr/>
        </p:nvSpPr>
        <p:spPr>
          <a:xfrm>
            <a:off x="821094" y="2514600"/>
            <a:ext cx="14184214" cy="1200329"/>
          </a:xfrm>
          <a:prstGeom prst="rect">
            <a:avLst/>
          </a:prstGeom>
          <a:noFill/>
        </p:spPr>
        <p:txBody>
          <a:bodyPr wrap="square" rtlCol="0">
            <a:spAutoFit/>
          </a:bodyPr>
          <a:lstStyle/>
          <a:p>
            <a:r>
              <a:rPr lang="en-CA" dirty="0"/>
              <a:t>// Implicit conversion. A long can </a:t>
            </a:r>
          </a:p>
          <a:p>
            <a:r>
              <a:rPr lang="en-CA" dirty="0"/>
              <a:t>// hold any value an </a:t>
            </a:r>
            <a:r>
              <a:rPr lang="en-CA" dirty="0" err="1"/>
              <a:t>int</a:t>
            </a:r>
            <a:r>
              <a:rPr lang="en-CA" dirty="0"/>
              <a:t> can hold, and more! </a:t>
            </a:r>
          </a:p>
          <a:p>
            <a:r>
              <a:rPr lang="en-CA" dirty="0" err="1"/>
              <a:t>int</a:t>
            </a:r>
            <a:r>
              <a:rPr lang="en-CA" dirty="0"/>
              <a:t> </a:t>
            </a:r>
            <a:r>
              <a:rPr lang="en-CA" dirty="0" err="1"/>
              <a:t>num</a:t>
            </a:r>
            <a:r>
              <a:rPr lang="en-CA" dirty="0"/>
              <a:t> = 2147483647; </a:t>
            </a:r>
          </a:p>
          <a:p>
            <a:r>
              <a:rPr lang="en-CA" dirty="0"/>
              <a:t>long </a:t>
            </a:r>
            <a:r>
              <a:rPr lang="en-CA" dirty="0" err="1"/>
              <a:t>bigNum</a:t>
            </a:r>
            <a:r>
              <a:rPr lang="en-CA" dirty="0"/>
              <a:t> = </a:t>
            </a:r>
            <a:r>
              <a:rPr lang="en-CA" dirty="0" err="1"/>
              <a:t>num</a:t>
            </a:r>
            <a:r>
              <a:rPr lang="en-CA" dirty="0"/>
              <a:t>;</a:t>
            </a:r>
          </a:p>
        </p:txBody>
      </p:sp>
    </p:spTree>
    <p:extLst>
      <p:ext uri="{BB962C8B-B14F-4D97-AF65-F5344CB8AC3E}">
        <p14:creationId xmlns:p14="http://schemas.microsoft.com/office/powerpoint/2010/main" val="2085271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2709-7F88-40F4-A2C5-7CFCB3A400F4}"/>
              </a:ext>
            </a:extLst>
          </p:cNvPr>
          <p:cNvSpPr>
            <a:spLocks noGrp="1"/>
          </p:cNvSpPr>
          <p:nvPr>
            <p:ph type="title"/>
          </p:nvPr>
        </p:nvSpPr>
        <p:spPr/>
        <p:txBody>
          <a:bodyPr/>
          <a:lstStyle/>
          <a:p>
            <a:r>
              <a:rPr lang="en-CA" b="1" dirty="0"/>
              <a:t>Explicit type conversion - Cast</a:t>
            </a:r>
            <a:endParaRPr lang="en-CA" dirty="0"/>
          </a:p>
        </p:txBody>
      </p:sp>
      <p:sp>
        <p:nvSpPr>
          <p:cNvPr id="3" name="Content Placeholder 2">
            <a:extLst>
              <a:ext uri="{FF2B5EF4-FFF2-40B4-BE49-F238E27FC236}">
                <a16:creationId xmlns:a16="http://schemas.microsoft.com/office/drawing/2014/main" id="{80E3D942-B723-412E-A1A3-604FBDB2FFF5}"/>
              </a:ext>
            </a:extLst>
          </p:cNvPr>
          <p:cNvSpPr>
            <a:spLocks noGrp="1"/>
          </p:cNvSpPr>
          <p:nvPr>
            <p:ph idx="1"/>
          </p:nvPr>
        </p:nvSpPr>
        <p:spPr/>
        <p:txBody>
          <a:bodyPr/>
          <a:lstStyle/>
          <a:p>
            <a:pPr marL="0" indent="0">
              <a:buNone/>
            </a:pPr>
            <a:r>
              <a:rPr lang="en-CA" dirty="0"/>
              <a:t>double d = 5673.74; </a:t>
            </a:r>
          </a:p>
          <a:p>
            <a:pPr marL="0" indent="0">
              <a:buNone/>
            </a:pPr>
            <a:r>
              <a:rPr lang="en-CA" dirty="0" err="1"/>
              <a:t>int</a:t>
            </a:r>
            <a:r>
              <a:rPr lang="en-CA" dirty="0"/>
              <a:t> </a:t>
            </a:r>
            <a:r>
              <a:rPr lang="en-CA" dirty="0" err="1"/>
              <a:t>i</a:t>
            </a:r>
            <a:r>
              <a:rPr lang="en-CA" dirty="0"/>
              <a:t>;</a:t>
            </a:r>
          </a:p>
          <a:p>
            <a:pPr marL="0" indent="0">
              <a:buNone/>
            </a:pPr>
            <a:r>
              <a:rPr lang="en-CA" dirty="0"/>
              <a:t>// cast double to int.</a:t>
            </a:r>
          </a:p>
          <a:p>
            <a:pPr marL="0" indent="0">
              <a:buNone/>
            </a:pPr>
            <a:r>
              <a:rPr lang="en-CA" dirty="0" err="1"/>
              <a:t>i</a:t>
            </a:r>
            <a:r>
              <a:rPr lang="en-CA" dirty="0"/>
              <a:t> = (</a:t>
            </a:r>
            <a:r>
              <a:rPr lang="en-CA" dirty="0" err="1"/>
              <a:t>int</a:t>
            </a:r>
            <a:r>
              <a:rPr lang="en-CA" dirty="0"/>
              <a:t>)d;</a:t>
            </a:r>
          </a:p>
        </p:txBody>
      </p:sp>
    </p:spTree>
    <p:extLst>
      <p:ext uri="{BB962C8B-B14F-4D97-AF65-F5344CB8AC3E}">
        <p14:creationId xmlns:p14="http://schemas.microsoft.com/office/powerpoint/2010/main" val="863508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66C5-CBC1-456B-8F58-B0FADC2FC994}"/>
              </a:ext>
            </a:extLst>
          </p:cNvPr>
          <p:cNvSpPr>
            <a:spLocks noGrp="1"/>
          </p:cNvSpPr>
          <p:nvPr>
            <p:ph type="title"/>
          </p:nvPr>
        </p:nvSpPr>
        <p:spPr/>
        <p:txBody>
          <a:bodyPr/>
          <a:lstStyle/>
          <a:p>
            <a:r>
              <a:rPr lang="en-CA" dirty="0"/>
              <a:t>BOXING and Unboxing – Next time</a:t>
            </a:r>
          </a:p>
        </p:txBody>
      </p:sp>
      <p:sp>
        <p:nvSpPr>
          <p:cNvPr id="3" name="Content Placeholder 2">
            <a:extLst>
              <a:ext uri="{FF2B5EF4-FFF2-40B4-BE49-F238E27FC236}">
                <a16:creationId xmlns:a16="http://schemas.microsoft.com/office/drawing/2014/main" id="{7CAD4AE7-0B8C-43A1-9E33-9EF9ED93C14B}"/>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5667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5DE3-1F8C-482E-85FF-0464060BFE20}"/>
              </a:ext>
            </a:extLst>
          </p:cNvPr>
          <p:cNvSpPr>
            <a:spLocks noGrp="1"/>
          </p:cNvSpPr>
          <p:nvPr>
            <p:ph type="title"/>
          </p:nvPr>
        </p:nvSpPr>
        <p:spPr/>
        <p:txBody>
          <a:bodyPr/>
          <a:lstStyle/>
          <a:p>
            <a:r>
              <a:rPr lang="en-CA" dirty="0"/>
              <a:t>Assignment 2 step2</a:t>
            </a:r>
          </a:p>
        </p:txBody>
      </p:sp>
      <p:sp>
        <p:nvSpPr>
          <p:cNvPr id="3" name="Content Placeholder 2">
            <a:extLst>
              <a:ext uri="{FF2B5EF4-FFF2-40B4-BE49-F238E27FC236}">
                <a16:creationId xmlns:a16="http://schemas.microsoft.com/office/drawing/2014/main" id="{10833EC6-73F4-488A-92B2-AA3B130847FA}"/>
              </a:ext>
            </a:extLst>
          </p:cNvPr>
          <p:cNvSpPr>
            <a:spLocks noGrp="1"/>
          </p:cNvSpPr>
          <p:nvPr>
            <p:ph idx="1"/>
          </p:nvPr>
        </p:nvSpPr>
        <p:spPr/>
        <p:txBody>
          <a:bodyPr/>
          <a:lstStyle/>
          <a:p>
            <a:r>
              <a:rPr lang="en-CA" dirty="0"/>
              <a:t>The codes for the console app have been changed a little bit because I found someone could not run it: </a:t>
            </a:r>
          </a:p>
          <a:p>
            <a:pPr marL="457200" lvl="1" indent="0">
              <a:buNone/>
            </a:pPr>
            <a:r>
              <a:rPr lang="en-CA" dirty="0"/>
              <a:t>  </a:t>
            </a:r>
            <a:r>
              <a:rPr lang="en-CA" dirty="0" err="1"/>
              <a:t>var</a:t>
            </a:r>
            <a:r>
              <a:rPr lang="en-CA" dirty="0"/>
              <a:t> city = </a:t>
            </a:r>
            <a:r>
              <a:rPr lang="en-CA" dirty="0" err="1"/>
              <a:t>Console.ReadKey</a:t>
            </a:r>
            <a:r>
              <a:rPr lang="en-CA" dirty="0"/>
              <a:t>().</a:t>
            </a:r>
            <a:r>
              <a:rPr lang="en-CA" dirty="0" err="1"/>
              <a:t>KeyChar</a:t>
            </a:r>
            <a:r>
              <a:rPr lang="en-CA" dirty="0"/>
              <a:t>;</a:t>
            </a:r>
          </a:p>
          <a:p>
            <a:r>
              <a:rPr lang="en-CA" dirty="0"/>
              <a:t>If you got errors and did research online, you may attach the links that helped you to get more </a:t>
            </a:r>
            <a:r>
              <a:rPr lang="en-CA" dirty="0" err="1"/>
              <a:t>cedits</a:t>
            </a:r>
            <a:r>
              <a:rPr lang="en-CA" dirty="0"/>
              <a:t>. </a:t>
            </a:r>
          </a:p>
        </p:txBody>
      </p:sp>
    </p:spTree>
    <p:extLst>
      <p:ext uri="{BB962C8B-B14F-4D97-AF65-F5344CB8AC3E}">
        <p14:creationId xmlns:p14="http://schemas.microsoft.com/office/powerpoint/2010/main" val="427005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BDBF-C011-40DC-A6E3-4BEA5CFF4876}"/>
              </a:ext>
            </a:extLst>
          </p:cNvPr>
          <p:cNvSpPr>
            <a:spLocks noGrp="1"/>
          </p:cNvSpPr>
          <p:nvPr>
            <p:ph type="title"/>
          </p:nvPr>
        </p:nvSpPr>
        <p:spPr/>
        <p:txBody>
          <a:bodyPr/>
          <a:lstStyle/>
          <a:p>
            <a:r>
              <a:rPr lang="en-US" dirty="0"/>
              <a:t>C# Programs</a:t>
            </a:r>
          </a:p>
        </p:txBody>
      </p:sp>
      <p:sp>
        <p:nvSpPr>
          <p:cNvPr id="8" name="Rectangle: Rounded Corners 7">
            <a:extLst>
              <a:ext uri="{FF2B5EF4-FFF2-40B4-BE49-F238E27FC236}">
                <a16:creationId xmlns:a16="http://schemas.microsoft.com/office/drawing/2014/main" id="{3BD6F3E6-83E4-48D4-83EB-72E4C3395748}"/>
              </a:ext>
            </a:extLst>
          </p:cNvPr>
          <p:cNvSpPr/>
          <p:nvPr/>
        </p:nvSpPr>
        <p:spPr>
          <a:xfrm>
            <a:off x="2905125" y="5867400"/>
            <a:ext cx="589725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Assemblies (</a:t>
            </a:r>
            <a:r>
              <a:rPr lang="en-US" sz="2800" err="1"/>
              <a:t>dll</a:t>
            </a:r>
            <a:r>
              <a:rPr lang="en-US" sz="2800"/>
              <a:t> or exe files)</a:t>
            </a:r>
          </a:p>
        </p:txBody>
      </p:sp>
      <p:sp>
        <p:nvSpPr>
          <p:cNvPr id="9" name="Rectangle: Rounded Corners 8">
            <a:extLst>
              <a:ext uri="{FF2B5EF4-FFF2-40B4-BE49-F238E27FC236}">
                <a16:creationId xmlns:a16="http://schemas.microsoft.com/office/drawing/2014/main" id="{7AB7E235-5BA5-40FE-A967-5D0FACE2139C}"/>
              </a:ext>
            </a:extLst>
          </p:cNvPr>
          <p:cNvSpPr/>
          <p:nvPr/>
        </p:nvSpPr>
        <p:spPr>
          <a:xfrm>
            <a:off x="71065" y="1787525"/>
            <a:ext cx="10889035" cy="3449638"/>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r>
              <a:rPr lang="en-US" sz="2800"/>
              <a:t>Source file(s)</a:t>
            </a:r>
            <a:endParaRPr lang="en-US"/>
          </a:p>
        </p:txBody>
      </p:sp>
      <p:sp>
        <p:nvSpPr>
          <p:cNvPr id="3" name="Rectangle 2">
            <a:extLst>
              <a:ext uri="{FF2B5EF4-FFF2-40B4-BE49-F238E27FC236}">
                <a16:creationId xmlns:a16="http://schemas.microsoft.com/office/drawing/2014/main" id="{97804743-63B6-4200-A5BA-CC5A7FF9C694}"/>
              </a:ext>
            </a:extLst>
          </p:cNvPr>
          <p:cNvSpPr/>
          <p:nvPr/>
        </p:nvSpPr>
        <p:spPr>
          <a:xfrm>
            <a:off x="2298004" y="1981200"/>
            <a:ext cx="8060434" cy="3057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800"/>
              <a:t>Namespaces</a:t>
            </a:r>
            <a:endParaRPr lang="en-US"/>
          </a:p>
        </p:txBody>
      </p:sp>
      <p:sp>
        <p:nvSpPr>
          <p:cNvPr id="4" name="Rectangle 3">
            <a:extLst>
              <a:ext uri="{FF2B5EF4-FFF2-40B4-BE49-F238E27FC236}">
                <a16:creationId xmlns:a16="http://schemas.microsoft.com/office/drawing/2014/main" id="{536E72D7-E76C-4CD5-8918-4C6D9AB2FE34}"/>
              </a:ext>
            </a:extLst>
          </p:cNvPr>
          <p:cNvSpPr/>
          <p:nvPr/>
        </p:nvSpPr>
        <p:spPr>
          <a:xfrm>
            <a:off x="2728913" y="2608476"/>
            <a:ext cx="7342187" cy="220323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800"/>
              <a:t>Types ( </a:t>
            </a:r>
            <a:r>
              <a:rPr lang="en-US" sz="2800" err="1"/>
              <a:t>eg</a:t>
            </a:r>
            <a:r>
              <a:rPr lang="en-US" sz="2800"/>
              <a:t>. Classes and interfaces )</a:t>
            </a:r>
            <a:endParaRPr lang="en-US"/>
          </a:p>
        </p:txBody>
      </p:sp>
      <p:sp>
        <p:nvSpPr>
          <p:cNvPr id="5" name="Arrow: Right 4">
            <a:extLst>
              <a:ext uri="{FF2B5EF4-FFF2-40B4-BE49-F238E27FC236}">
                <a16:creationId xmlns:a16="http://schemas.microsoft.com/office/drawing/2014/main" id="{21BD7014-C018-44F1-A829-12F1143CB256}"/>
              </a:ext>
            </a:extLst>
          </p:cNvPr>
          <p:cNvSpPr/>
          <p:nvPr/>
        </p:nvSpPr>
        <p:spPr>
          <a:xfrm rot="5400000">
            <a:off x="5334899" y="5314950"/>
            <a:ext cx="547716"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944B3A-31FC-4A10-BA5E-F28318516431}"/>
              </a:ext>
            </a:extLst>
          </p:cNvPr>
          <p:cNvSpPr/>
          <p:nvPr/>
        </p:nvSpPr>
        <p:spPr>
          <a:xfrm>
            <a:off x="3859213" y="3135068"/>
            <a:ext cx="5708650" cy="1365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800"/>
              <a:t>Members:</a:t>
            </a:r>
          </a:p>
          <a:p>
            <a:r>
              <a:rPr lang="en-US" sz="2800"/>
              <a:t>Fields, methods, properties, and events</a:t>
            </a:r>
            <a:endParaRPr lang="en-US"/>
          </a:p>
        </p:txBody>
      </p:sp>
      <p:sp>
        <p:nvSpPr>
          <p:cNvPr id="12" name="TextBox 11">
            <a:extLst>
              <a:ext uri="{FF2B5EF4-FFF2-40B4-BE49-F238E27FC236}">
                <a16:creationId xmlns:a16="http://schemas.microsoft.com/office/drawing/2014/main" id="{DE78C87A-827B-4F37-A613-F558A117DA42}"/>
              </a:ext>
            </a:extLst>
          </p:cNvPr>
          <p:cNvSpPr txBox="1"/>
          <p:nvPr/>
        </p:nvSpPr>
        <p:spPr>
          <a:xfrm>
            <a:off x="5036479" y="5324475"/>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Compiled</a:t>
            </a:r>
          </a:p>
        </p:txBody>
      </p:sp>
    </p:spTree>
    <p:extLst>
      <p:ext uri="{BB962C8B-B14F-4D97-AF65-F5344CB8AC3E}">
        <p14:creationId xmlns:p14="http://schemas.microsoft.com/office/powerpoint/2010/main" val="176033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5111-5FBD-4EF2-90A1-7F0338552D76}"/>
              </a:ext>
            </a:extLst>
          </p:cNvPr>
          <p:cNvSpPr>
            <a:spLocks noGrp="1"/>
          </p:cNvSpPr>
          <p:nvPr>
            <p:ph type="title"/>
          </p:nvPr>
        </p:nvSpPr>
        <p:spPr>
          <a:xfrm>
            <a:off x="1141412" y="0"/>
            <a:ext cx="9905998" cy="1478570"/>
          </a:xfrm>
        </p:spPr>
        <p:txBody>
          <a:bodyPr/>
          <a:lstStyle/>
          <a:p>
            <a:r>
              <a:rPr lang="en-US" dirty="0"/>
              <a:t>Assemblies – deliverable </a:t>
            </a:r>
          </a:p>
        </p:txBody>
      </p:sp>
      <p:sp>
        <p:nvSpPr>
          <p:cNvPr id="3" name="Content Placeholder 2">
            <a:extLst>
              <a:ext uri="{FF2B5EF4-FFF2-40B4-BE49-F238E27FC236}">
                <a16:creationId xmlns:a16="http://schemas.microsoft.com/office/drawing/2014/main" id="{B05A27D1-6700-4309-B694-51C14642CE8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2DE85B9-7769-4B11-80CA-72241266EA0F}"/>
              </a:ext>
            </a:extLst>
          </p:cNvPr>
          <p:cNvPicPr>
            <a:picLocks noChangeAspect="1"/>
          </p:cNvPicPr>
          <p:nvPr/>
        </p:nvPicPr>
        <p:blipFill rotWithShape="1">
          <a:blip r:embed="rId3"/>
          <a:srcRect r="20750" b="41319"/>
          <a:stretch/>
        </p:blipFill>
        <p:spPr>
          <a:xfrm>
            <a:off x="0" y="1062112"/>
            <a:ext cx="13922294" cy="5795888"/>
          </a:xfrm>
          <a:prstGeom prst="rect">
            <a:avLst/>
          </a:prstGeom>
        </p:spPr>
      </p:pic>
    </p:spTree>
    <p:extLst>
      <p:ext uri="{BB962C8B-B14F-4D97-AF65-F5344CB8AC3E}">
        <p14:creationId xmlns:p14="http://schemas.microsoft.com/office/powerpoint/2010/main" val="301706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8BDA-7416-477E-B5E6-4E13FE66EE20}"/>
              </a:ext>
            </a:extLst>
          </p:cNvPr>
          <p:cNvSpPr>
            <a:spLocks noGrp="1"/>
          </p:cNvSpPr>
          <p:nvPr>
            <p:ph type="title"/>
          </p:nvPr>
        </p:nvSpPr>
        <p:spPr/>
        <p:txBody>
          <a:bodyPr/>
          <a:lstStyle/>
          <a:p>
            <a:r>
              <a:rPr lang="en-CA" dirty="0"/>
              <a:t>Source files</a:t>
            </a:r>
          </a:p>
        </p:txBody>
      </p:sp>
      <p:sp>
        <p:nvSpPr>
          <p:cNvPr id="3" name="Content Placeholder 2">
            <a:extLst>
              <a:ext uri="{FF2B5EF4-FFF2-40B4-BE49-F238E27FC236}">
                <a16:creationId xmlns:a16="http://schemas.microsoft.com/office/drawing/2014/main" id="{33EF5F1A-741F-4AC6-8429-25CA48B1970C}"/>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7AC5986C-B8D5-4F7E-87BA-5F4EF754E179}"/>
              </a:ext>
            </a:extLst>
          </p:cNvPr>
          <p:cNvPicPr>
            <a:picLocks noChangeAspect="1"/>
          </p:cNvPicPr>
          <p:nvPr/>
        </p:nvPicPr>
        <p:blipFill>
          <a:blip r:embed="rId2"/>
          <a:stretch>
            <a:fillRect/>
          </a:stretch>
        </p:blipFill>
        <p:spPr>
          <a:xfrm>
            <a:off x="0" y="1640459"/>
            <a:ext cx="12192000" cy="6569042"/>
          </a:xfrm>
          <a:prstGeom prst="rect">
            <a:avLst/>
          </a:prstGeom>
        </p:spPr>
      </p:pic>
      <p:sp>
        <p:nvSpPr>
          <p:cNvPr id="16" name="TextBox 15">
            <a:extLst>
              <a:ext uri="{FF2B5EF4-FFF2-40B4-BE49-F238E27FC236}">
                <a16:creationId xmlns:a16="http://schemas.microsoft.com/office/drawing/2014/main" id="{184C99DB-02AD-487B-B6EE-B48957B06228}"/>
              </a:ext>
            </a:extLst>
          </p:cNvPr>
          <p:cNvSpPr txBox="1"/>
          <p:nvPr/>
        </p:nvSpPr>
        <p:spPr>
          <a:xfrm>
            <a:off x="5460401" y="4278649"/>
            <a:ext cx="3207333" cy="646331"/>
          </a:xfrm>
          <a:prstGeom prst="rect">
            <a:avLst/>
          </a:prstGeom>
          <a:noFill/>
        </p:spPr>
        <p:txBody>
          <a:bodyPr wrap="square" rtlCol="0">
            <a:spAutoFit/>
          </a:bodyPr>
          <a:lstStyle/>
          <a:p>
            <a:r>
              <a:rPr lang="en-CA" dirty="0">
                <a:solidFill>
                  <a:schemeClr val="bg1"/>
                </a:solidFill>
              </a:rPr>
              <a:t>A method member: the name (identity) is Main</a:t>
            </a:r>
            <a:r>
              <a:rPr lang="en-CA" dirty="0"/>
              <a:t>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9D843FE-AADC-492F-96F3-EF08B774240B}"/>
                  </a:ext>
                </a:extLst>
              </p14:cNvPr>
              <p14:cNvContentPartPr/>
              <p14:nvPr/>
            </p14:nvContentPartPr>
            <p14:xfrm>
              <a:off x="3770280" y="4894560"/>
              <a:ext cx="664920" cy="360"/>
            </p14:xfrm>
          </p:contentPart>
        </mc:Choice>
        <mc:Fallback xmlns="">
          <p:pic>
            <p:nvPicPr>
              <p:cNvPr id="5" name="Ink 4">
                <a:extLst>
                  <a:ext uri="{FF2B5EF4-FFF2-40B4-BE49-F238E27FC236}">
                    <a16:creationId xmlns:a16="http://schemas.microsoft.com/office/drawing/2014/main" id="{69D843FE-AADC-492F-96F3-EF08B774240B}"/>
                  </a:ext>
                </a:extLst>
              </p:cNvPr>
              <p:cNvPicPr/>
              <p:nvPr/>
            </p:nvPicPr>
            <p:blipFill>
              <a:blip r:embed="rId14"/>
              <a:stretch>
                <a:fillRect/>
              </a:stretch>
            </p:blipFill>
            <p:spPr>
              <a:xfrm>
                <a:off x="3760920" y="4885200"/>
                <a:ext cx="683640" cy="19080"/>
              </a:xfrm>
              <a:prstGeom prst="rect">
                <a:avLst/>
              </a:prstGeom>
            </p:spPr>
          </p:pic>
        </mc:Fallback>
      </mc:AlternateContent>
    </p:spTree>
    <p:extLst>
      <p:ext uri="{BB962C8B-B14F-4D97-AF65-F5344CB8AC3E}">
        <p14:creationId xmlns:p14="http://schemas.microsoft.com/office/powerpoint/2010/main" val="132141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2E39-29F2-4523-9C77-D066F5D238E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03B95AD-4266-4EA5-A2C5-61DD20D7C947}"/>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B09CB98F-77A3-4EB4-8B16-C96A2ACC2C2F}"/>
              </a:ext>
            </a:extLst>
          </p:cNvPr>
          <p:cNvPicPr>
            <a:picLocks noChangeAspect="1"/>
          </p:cNvPicPr>
          <p:nvPr/>
        </p:nvPicPr>
        <p:blipFill>
          <a:blip r:embed="rId2"/>
          <a:stretch>
            <a:fillRect/>
          </a:stretch>
        </p:blipFill>
        <p:spPr>
          <a:xfrm>
            <a:off x="0" y="2196232"/>
            <a:ext cx="17304280" cy="9323535"/>
          </a:xfrm>
          <a:prstGeom prst="rect">
            <a:avLst/>
          </a:prstGeom>
        </p:spPr>
      </p:pic>
      <p:sp>
        <p:nvSpPr>
          <p:cNvPr id="5" name="TextBox 4">
            <a:extLst>
              <a:ext uri="{FF2B5EF4-FFF2-40B4-BE49-F238E27FC236}">
                <a16:creationId xmlns:a16="http://schemas.microsoft.com/office/drawing/2014/main" id="{7A7F203B-DB7F-429E-B7BC-AFC964B20303}"/>
              </a:ext>
            </a:extLst>
          </p:cNvPr>
          <p:cNvSpPr txBox="1"/>
          <p:nvPr/>
        </p:nvSpPr>
        <p:spPr>
          <a:xfrm>
            <a:off x="6915150" y="5962650"/>
            <a:ext cx="4572000" cy="523220"/>
          </a:xfrm>
          <a:prstGeom prst="rect">
            <a:avLst/>
          </a:prstGeom>
          <a:noFill/>
        </p:spPr>
        <p:txBody>
          <a:bodyPr wrap="square" rtlCol="0">
            <a:spAutoFit/>
          </a:bodyPr>
          <a:lstStyle/>
          <a:p>
            <a:r>
              <a:rPr lang="en-CA" sz="2800" dirty="0">
                <a:solidFill>
                  <a:schemeClr val="bg1"/>
                </a:solidFill>
              </a:rPr>
              <a:t>A field member of the class</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6E94F14-445F-4366-B150-E8A335675E7C}"/>
                  </a:ext>
                </a:extLst>
              </p14:cNvPr>
              <p14:cNvContentPartPr/>
              <p14:nvPr/>
            </p14:nvContentPartPr>
            <p14:xfrm>
              <a:off x="4194629" y="5515383"/>
              <a:ext cx="5312520" cy="117000"/>
            </p14:xfrm>
          </p:contentPart>
        </mc:Choice>
        <mc:Fallback xmlns="">
          <p:pic>
            <p:nvPicPr>
              <p:cNvPr id="6" name="Ink 5">
                <a:extLst>
                  <a:ext uri="{FF2B5EF4-FFF2-40B4-BE49-F238E27FC236}">
                    <a16:creationId xmlns:a16="http://schemas.microsoft.com/office/drawing/2014/main" id="{26E94F14-445F-4366-B150-E8A335675E7C}"/>
                  </a:ext>
                </a:extLst>
              </p:cNvPr>
              <p:cNvPicPr/>
              <p:nvPr/>
            </p:nvPicPr>
            <p:blipFill>
              <a:blip r:embed="rId4"/>
              <a:stretch>
                <a:fillRect/>
              </a:stretch>
            </p:blipFill>
            <p:spPr>
              <a:xfrm>
                <a:off x="4163309" y="5452383"/>
                <a:ext cx="53751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E17536A-0BBE-45F7-9A3A-130BAAA5A925}"/>
                  </a:ext>
                </a:extLst>
              </p14:cNvPr>
              <p14:cNvContentPartPr/>
              <p14:nvPr/>
            </p14:nvContentPartPr>
            <p14:xfrm>
              <a:off x="3643109" y="5747583"/>
              <a:ext cx="2757960" cy="160200"/>
            </p14:xfrm>
          </p:contentPart>
        </mc:Choice>
        <mc:Fallback xmlns="">
          <p:pic>
            <p:nvPicPr>
              <p:cNvPr id="7" name="Ink 6">
                <a:extLst>
                  <a:ext uri="{FF2B5EF4-FFF2-40B4-BE49-F238E27FC236}">
                    <a16:creationId xmlns:a16="http://schemas.microsoft.com/office/drawing/2014/main" id="{DE17536A-0BBE-45F7-9A3A-130BAAA5A925}"/>
                  </a:ext>
                </a:extLst>
              </p:cNvPr>
              <p:cNvPicPr/>
              <p:nvPr/>
            </p:nvPicPr>
            <p:blipFill>
              <a:blip r:embed="rId6"/>
              <a:stretch>
                <a:fillRect/>
              </a:stretch>
            </p:blipFill>
            <p:spPr>
              <a:xfrm>
                <a:off x="3607109" y="5675583"/>
                <a:ext cx="28296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B4ABEB2-C3BE-4B35-B79A-2D70D7B85536}"/>
                  </a:ext>
                </a:extLst>
              </p14:cNvPr>
              <p14:cNvContentPartPr/>
              <p14:nvPr/>
            </p14:nvContentPartPr>
            <p14:xfrm>
              <a:off x="3425309" y="6066903"/>
              <a:ext cx="2293560" cy="73080"/>
            </p14:xfrm>
          </p:contentPart>
        </mc:Choice>
        <mc:Fallback xmlns="">
          <p:pic>
            <p:nvPicPr>
              <p:cNvPr id="8" name="Ink 7">
                <a:extLst>
                  <a:ext uri="{FF2B5EF4-FFF2-40B4-BE49-F238E27FC236}">
                    <a16:creationId xmlns:a16="http://schemas.microsoft.com/office/drawing/2014/main" id="{AB4ABEB2-C3BE-4B35-B79A-2D70D7B85536}"/>
                  </a:ext>
                </a:extLst>
              </p:cNvPr>
              <p:cNvPicPr/>
              <p:nvPr/>
            </p:nvPicPr>
            <p:blipFill>
              <a:blip r:embed="rId8"/>
              <a:stretch>
                <a:fillRect/>
              </a:stretch>
            </p:blipFill>
            <p:spPr>
              <a:xfrm>
                <a:off x="3389309" y="5994903"/>
                <a:ext cx="2365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0D9C64D7-9ECE-439E-A702-18E13710734F}"/>
                  </a:ext>
                </a:extLst>
              </p14:cNvPr>
              <p14:cNvContentPartPr/>
              <p14:nvPr/>
            </p14:nvContentPartPr>
            <p14:xfrm>
              <a:off x="3976829" y="7111983"/>
              <a:ext cx="1699920" cy="189000"/>
            </p14:xfrm>
          </p:contentPart>
        </mc:Choice>
        <mc:Fallback xmlns="">
          <p:pic>
            <p:nvPicPr>
              <p:cNvPr id="9" name="Ink 8">
                <a:extLst>
                  <a:ext uri="{FF2B5EF4-FFF2-40B4-BE49-F238E27FC236}">
                    <a16:creationId xmlns:a16="http://schemas.microsoft.com/office/drawing/2014/main" id="{0D9C64D7-9ECE-439E-A702-18E13710734F}"/>
                  </a:ext>
                </a:extLst>
              </p:cNvPr>
              <p:cNvPicPr/>
              <p:nvPr/>
            </p:nvPicPr>
            <p:blipFill>
              <a:blip r:embed="rId10"/>
              <a:stretch>
                <a:fillRect/>
              </a:stretch>
            </p:blipFill>
            <p:spPr>
              <a:xfrm>
                <a:off x="3940829" y="7039983"/>
                <a:ext cx="17715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85D40115-29BB-41DB-BADB-6DFEE08BDAF1}"/>
                  </a:ext>
                </a:extLst>
              </p14:cNvPr>
              <p14:cNvContentPartPr/>
              <p14:nvPr/>
            </p14:nvContentPartPr>
            <p14:xfrm>
              <a:off x="4136669" y="7808583"/>
              <a:ext cx="1413000" cy="218160"/>
            </p14:xfrm>
          </p:contentPart>
        </mc:Choice>
        <mc:Fallback xmlns="">
          <p:pic>
            <p:nvPicPr>
              <p:cNvPr id="10" name="Ink 9">
                <a:extLst>
                  <a:ext uri="{FF2B5EF4-FFF2-40B4-BE49-F238E27FC236}">
                    <a16:creationId xmlns:a16="http://schemas.microsoft.com/office/drawing/2014/main" id="{85D40115-29BB-41DB-BADB-6DFEE08BDAF1}"/>
                  </a:ext>
                </a:extLst>
              </p:cNvPr>
              <p:cNvPicPr/>
              <p:nvPr/>
            </p:nvPicPr>
            <p:blipFill>
              <a:blip r:embed="rId12"/>
              <a:stretch>
                <a:fillRect/>
              </a:stretch>
            </p:blipFill>
            <p:spPr>
              <a:xfrm>
                <a:off x="4100669" y="7736583"/>
                <a:ext cx="148464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AEAA047F-EE4C-49B1-88EB-51889503C063}"/>
                  </a:ext>
                </a:extLst>
              </p14:cNvPr>
              <p14:cNvContentPartPr/>
              <p14:nvPr/>
            </p14:nvContentPartPr>
            <p14:xfrm>
              <a:off x="4136669" y="6589623"/>
              <a:ext cx="1292040" cy="72720"/>
            </p14:xfrm>
          </p:contentPart>
        </mc:Choice>
        <mc:Fallback xmlns="">
          <p:pic>
            <p:nvPicPr>
              <p:cNvPr id="11" name="Ink 10">
                <a:extLst>
                  <a:ext uri="{FF2B5EF4-FFF2-40B4-BE49-F238E27FC236}">
                    <a16:creationId xmlns:a16="http://schemas.microsoft.com/office/drawing/2014/main" id="{AEAA047F-EE4C-49B1-88EB-51889503C063}"/>
                  </a:ext>
                </a:extLst>
              </p:cNvPr>
              <p:cNvPicPr/>
              <p:nvPr/>
            </p:nvPicPr>
            <p:blipFill>
              <a:blip r:embed="rId14"/>
              <a:stretch>
                <a:fillRect/>
              </a:stretch>
            </p:blipFill>
            <p:spPr>
              <a:xfrm>
                <a:off x="4100669" y="6517623"/>
                <a:ext cx="13636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6A3C37A1-914B-4563-A5A4-1EDDD059B265}"/>
                  </a:ext>
                </a:extLst>
              </p14:cNvPr>
              <p14:cNvContentPartPr/>
              <p14:nvPr/>
            </p14:nvContentPartPr>
            <p14:xfrm>
              <a:off x="4543109" y="6313863"/>
              <a:ext cx="972720" cy="29160"/>
            </p14:xfrm>
          </p:contentPart>
        </mc:Choice>
        <mc:Fallback xmlns="">
          <p:pic>
            <p:nvPicPr>
              <p:cNvPr id="12" name="Ink 11">
                <a:extLst>
                  <a:ext uri="{FF2B5EF4-FFF2-40B4-BE49-F238E27FC236}">
                    <a16:creationId xmlns:a16="http://schemas.microsoft.com/office/drawing/2014/main" id="{6A3C37A1-914B-4563-A5A4-1EDDD059B265}"/>
                  </a:ext>
                </a:extLst>
              </p:cNvPr>
              <p:cNvPicPr/>
              <p:nvPr/>
            </p:nvPicPr>
            <p:blipFill>
              <a:blip r:embed="rId16"/>
              <a:stretch>
                <a:fillRect/>
              </a:stretch>
            </p:blipFill>
            <p:spPr>
              <a:xfrm>
                <a:off x="4507109" y="6241863"/>
                <a:ext cx="1044360" cy="172800"/>
              </a:xfrm>
              <a:prstGeom prst="rect">
                <a:avLst/>
              </a:prstGeom>
            </p:spPr>
          </p:pic>
        </mc:Fallback>
      </mc:AlternateContent>
    </p:spTree>
    <p:extLst>
      <p:ext uri="{BB962C8B-B14F-4D97-AF65-F5344CB8AC3E}">
        <p14:creationId xmlns:p14="http://schemas.microsoft.com/office/powerpoint/2010/main" val="177293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46C1-8AF1-4D63-B16A-5956D31EAA00}"/>
              </a:ext>
            </a:extLst>
          </p:cNvPr>
          <p:cNvSpPr>
            <a:spLocks noGrp="1"/>
          </p:cNvSpPr>
          <p:nvPr>
            <p:ph type="title"/>
          </p:nvPr>
        </p:nvSpPr>
        <p:spPr/>
        <p:txBody>
          <a:bodyPr/>
          <a:lstStyle/>
          <a:p>
            <a:r>
              <a:rPr lang="en-CA" dirty="0"/>
              <a:t>Lab</a:t>
            </a:r>
          </a:p>
        </p:txBody>
      </p:sp>
      <p:sp>
        <p:nvSpPr>
          <p:cNvPr id="3" name="Content Placeholder 2">
            <a:extLst>
              <a:ext uri="{FF2B5EF4-FFF2-40B4-BE49-F238E27FC236}">
                <a16:creationId xmlns:a16="http://schemas.microsoft.com/office/drawing/2014/main" id="{F884131C-498D-4A75-92B4-C4A964EB2CE7}"/>
              </a:ext>
            </a:extLst>
          </p:cNvPr>
          <p:cNvSpPr>
            <a:spLocks noGrp="1"/>
          </p:cNvSpPr>
          <p:nvPr>
            <p:ph idx="1"/>
          </p:nvPr>
        </p:nvSpPr>
        <p:spPr/>
        <p:txBody>
          <a:bodyPr/>
          <a:lstStyle/>
          <a:p>
            <a:r>
              <a:rPr lang="en-CA" dirty="0"/>
              <a:t>Review Assignment 2: Step 1</a:t>
            </a:r>
          </a:p>
        </p:txBody>
      </p:sp>
    </p:spTree>
    <p:extLst>
      <p:ext uri="{BB962C8B-B14F-4D97-AF65-F5344CB8AC3E}">
        <p14:creationId xmlns:p14="http://schemas.microsoft.com/office/powerpoint/2010/main" val="762038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C0B4-ABA8-4595-868C-D3D55F30F55F}"/>
              </a:ext>
            </a:extLst>
          </p:cNvPr>
          <p:cNvSpPr>
            <a:spLocks noGrp="1"/>
          </p:cNvSpPr>
          <p:nvPr>
            <p:ph type="title"/>
          </p:nvPr>
        </p:nvSpPr>
        <p:spPr/>
        <p:txBody>
          <a:bodyPr>
            <a:normAutofit/>
          </a:bodyPr>
          <a:lstStyle/>
          <a:p>
            <a:r>
              <a:rPr lang="en-CA" dirty="0"/>
              <a:t>2. Types</a:t>
            </a:r>
          </a:p>
        </p:txBody>
      </p:sp>
      <p:sp>
        <p:nvSpPr>
          <p:cNvPr id="5" name="Rectangle 2">
            <a:extLst>
              <a:ext uri="{FF2B5EF4-FFF2-40B4-BE49-F238E27FC236}">
                <a16:creationId xmlns:a16="http://schemas.microsoft.com/office/drawing/2014/main" id="{C975D15C-810A-4029-A80A-DB72A3E4CE66}"/>
              </a:ext>
            </a:extLst>
          </p:cNvPr>
          <p:cNvSpPr>
            <a:spLocks noGrp="1" noChangeArrowheads="1"/>
          </p:cNvSpPr>
          <p:nvPr>
            <p:ph idx="1"/>
          </p:nvPr>
        </p:nvSpPr>
        <p:spPr bwMode="auto">
          <a:xfrm>
            <a:off x="754743" y="1679713"/>
            <a:ext cx="11654971" cy="3108543"/>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There are two kinds of types in C#: </a:t>
            </a:r>
            <a:r>
              <a:rPr kumimoji="0" lang="en-US" altLang="en-US" sz="2800" b="1" i="1" u="none" strike="noStrike" cap="none" normalizeH="0" baseline="0" dirty="0">
                <a:ln>
                  <a:noFill/>
                </a:ln>
                <a:solidFill>
                  <a:srgbClr val="000000"/>
                </a:solidFill>
                <a:effectLst/>
                <a:latin typeface="Arial" panose="020B0604020202020204" pitchFamily="34" charset="0"/>
                <a:ea typeface="segoe-ui_normal"/>
              </a:rPr>
              <a:t>value types</a:t>
            </a: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 and </a:t>
            </a:r>
            <a:r>
              <a:rPr kumimoji="0" lang="en-US" altLang="en-US" sz="2800" b="1" i="1" u="none" strike="noStrike" cap="none" normalizeH="0" baseline="0" dirty="0">
                <a:ln>
                  <a:noFill/>
                </a:ln>
                <a:solidFill>
                  <a:srgbClr val="000000"/>
                </a:solidFill>
                <a:effectLst/>
                <a:latin typeface="Arial" panose="020B0604020202020204" pitchFamily="34" charset="0"/>
                <a:ea typeface="segoe-ui_normal"/>
              </a:rPr>
              <a:t>reference types</a:t>
            </a: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*Variables of </a:t>
            </a:r>
            <a:r>
              <a:rPr kumimoji="0" lang="en-US" altLang="en-US" sz="2800" b="1" i="0" u="none" strike="noStrike" cap="none" normalizeH="0" baseline="0" dirty="0">
                <a:ln>
                  <a:noFill/>
                </a:ln>
                <a:solidFill>
                  <a:srgbClr val="000000"/>
                </a:solidFill>
                <a:effectLst/>
                <a:highlight>
                  <a:srgbClr val="FFFF00"/>
                </a:highlight>
                <a:latin typeface="Arial" panose="020B0604020202020204" pitchFamily="34" charset="0"/>
                <a:ea typeface="segoe-ui_normal"/>
              </a:rPr>
              <a:t>value types directly contain their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*variables of </a:t>
            </a:r>
            <a:r>
              <a:rPr kumimoji="0" lang="en-US" altLang="en-US" sz="2800" b="1" i="0" u="none" strike="noStrike" cap="none" normalizeH="0" baseline="0" dirty="0">
                <a:ln>
                  <a:noFill/>
                </a:ln>
                <a:solidFill>
                  <a:srgbClr val="000000"/>
                </a:solidFill>
                <a:effectLst/>
                <a:highlight>
                  <a:srgbClr val="FFFF00"/>
                </a:highlight>
                <a:latin typeface="Arial" panose="020B0604020202020204" pitchFamily="34" charset="0"/>
                <a:ea typeface="segoe-ui_normal"/>
              </a:rPr>
              <a:t>reference types store references to their data</a:t>
            </a: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 being known as objects.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solidFill>
                <a:srgbClr val="000000"/>
              </a:solidFill>
              <a:ea typeface="segoe-ui_norm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Arial" panose="020B0604020202020204" pitchFamily="34" charset="0"/>
                <a:ea typeface="segoe-ui_normal"/>
              </a:rPr>
              <a:t>These would be asked in the test. </a:t>
            </a:r>
          </a:p>
        </p:txBody>
      </p:sp>
    </p:spTree>
    <p:extLst>
      <p:ext uri="{BB962C8B-B14F-4D97-AF65-F5344CB8AC3E}">
        <p14:creationId xmlns:p14="http://schemas.microsoft.com/office/powerpoint/2010/main" val="2093928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4A05A4197C59409E7B570369F74C4E" ma:contentTypeVersion="13" ma:contentTypeDescription="Create a new document." ma:contentTypeScope="" ma:versionID="0e63d315a94f20f5a764d0041f1592d4">
  <xsd:schema xmlns:xsd="http://www.w3.org/2001/XMLSchema" xmlns:xs="http://www.w3.org/2001/XMLSchema" xmlns:p="http://schemas.microsoft.com/office/2006/metadata/properties" xmlns:ns3="314e9384-4f21-4684-9ec7-4710b26e8a94" xmlns:ns4="ccbf7843-e186-41ce-909f-780a927d0f38" targetNamespace="http://schemas.microsoft.com/office/2006/metadata/properties" ma:root="true" ma:fieldsID="33e0a4a99f71b30adcdacaccad14835e" ns3:_="" ns4:_="">
    <xsd:import namespace="314e9384-4f21-4684-9ec7-4710b26e8a94"/>
    <xsd:import namespace="ccbf7843-e186-41ce-909f-780a927d0f3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4e9384-4f21-4684-9ec7-4710b26e8a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cbf7843-e186-41ce-909f-780a927d0f3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64BA5E-8D76-42B6-B6A3-423CCACBCB5E}">
  <ds:schemaRefs>
    <ds:schemaRef ds:uri="http://schemas.microsoft.com/sharepoint/v3/contenttype/forms"/>
  </ds:schemaRefs>
</ds:datastoreItem>
</file>

<file path=customXml/itemProps2.xml><?xml version="1.0" encoding="utf-8"?>
<ds:datastoreItem xmlns:ds="http://schemas.openxmlformats.org/officeDocument/2006/customXml" ds:itemID="{51560B1B-B0C7-44B5-850F-BD3F667009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4e9384-4f21-4684-9ec7-4710b26e8a94"/>
    <ds:schemaRef ds:uri="ccbf7843-e186-41ce-909f-780a927d0f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6C09F5B-5679-49C8-A2F7-F74247FE9AD5}">
  <ds:schemaRefs>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314e9384-4f21-4684-9ec7-4710b26e8a94"/>
    <ds:schemaRef ds:uri="http://www.w3.org/XML/1998/namespace"/>
    <ds:schemaRef ds:uri="http://purl.org/dc/dcmitype/"/>
    <ds:schemaRef ds:uri="ccbf7843-e186-41ce-909f-780a927d0f38"/>
  </ds:schemaRefs>
</ds:datastoreItem>
</file>

<file path=docProps/app.xml><?xml version="1.0" encoding="utf-8"?>
<Properties xmlns="http://schemas.openxmlformats.org/officeDocument/2006/extended-properties" xmlns:vt="http://schemas.openxmlformats.org/officeDocument/2006/docPropsVTypes">
  <TotalTime>1753</TotalTime>
  <Words>757</Words>
  <Application>Microsoft Macintosh PowerPoint</Application>
  <PresentationFormat>Widescreen</PresentationFormat>
  <Paragraphs>140</Paragraphs>
  <Slides>35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 Unicode MS</vt:lpstr>
      <vt:lpstr>Arial</vt:lpstr>
      <vt:lpstr>Calibri</vt:lpstr>
      <vt:lpstr>Consolas</vt:lpstr>
      <vt:lpstr>Tw Cen MT</vt:lpstr>
      <vt:lpstr>Circuit</vt:lpstr>
      <vt:lpstr>CSharp-3</vt:lpstr>
      <vt:lpstr>Outline</vt:lpstr>
      <vt:lpstr>Program Structure </vt:lpstr>
      <vt:lpstr>C# Programs</vt:lpstr>
      <vt:lpstr>Assemblies – deliverable </vt:lpstr>
      <vt:lpstr>Source files</vt:lpstr>
      <vt:lpstr>PowerPoint Presentation</vt:lpstr>
      <vt:lpstr>Lab</vt:lpstr>
      <vt:lpstr>2. Types</vt:lpstr>
      <vt:lpstr>value types and reference types</vt:lpstr>
      <vt:lpstr>value types and reference types</vt:lpstr>
      <vt:lpstr>PowerPoint Presentation</vt:lpstr>
      <vt:lpstr>PowerPoint Presentation</vt:lpstr>
      <vt:lpstr>PowerPoint Presentation</vt:lpstr>
      <vt:lpstr>VS lab</vt:lpstr>
      <vt:lpstr>3. Value types</vt:lpstr>
      <vt:lpstr>Initializing Value Types</vt:lpstr>
      <vt:lpstr>Value types Lab</vt:lpstr>
      <vt:lpstr>Value types Lab</vt:lpstr>
      <vt:lpstr>Nullable value types</vt:lpstr>
      <vt:lpstr>4. Reference types</vt:lpstr>
      <vt:lpstr>4. Reference types</vt:lpstr>
      <vt:lpstr>PowerPoint Presentation</vt:lpstr>
      <vt:lpstr>PowerPoint Presentation</vt:lpstr>
      <vt:lpstr>PowerPoint Presentation</vt:lpstr>
      <vt:lpstr>PowerPoint Presentation</vt:lpstr>
      <vt:lpstr>System.Text.StringBuilder</vt:lpstr>
      <vt:lpstr>5. Variables</vt:lpstr>
      <vt:lpstr>Defining Variables</vt:lpstr>
      <vt:lpstr>Initializing Variables</vt:lpstr>
      <vt:lpstr>6 Type Conversion</vt:lpstr>
      <vt:lpstr>Implicit type conversion - </vt:lpstr>
      <vt:lpstr>Explicit type conversion - Cast</vt:lpstr>
      <vt:lpstr>BOXING and Unboxing – Next time</vt:lpstr>
      <vt:lpstr>Assignment 2 step2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CSharp-3</dc:title>
  <cp:lastModifiedBy>Microsoft Office User</cp:lastModifiedBy>
  <cp:revision>55</cp:revision>
  <dcterms:modified xsi:type="dcterms:W3CDTF">2020-06-09T14:00:28Z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0x0101005E4A05A4197C59409E7B570369F74C4E</vt:lpwstr>
  </property>
</Properties>
</file>