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47"/>
  </p:notesMasterIdLst>
  <p:sldIdLst>
    <p:sldId id="256" r:id="rId5"/>
    <p:sldId id="257" r:id="rId6"/>
    <p:sldId id="258" r:id="rId7"/>
    <p:sldId id="260" r:id="rId8"/>
    <p:sldId id="259" r:id="rId9"/>
    <p:sldId id="261" r:id="rId10"/>
    <p:sldId id="264" r:id="rId11"/>
    <p:sldId id="266" r:id="rId12"/>
    <p:sldId id="267" r:id="rId13"/>
    <p:sldId id="263" r:id="rId14"/>
    <p:sldId id="268" r:id="rId15"/>
    <p:sldId id="269" r:id="rId16"/>
    <p:sldId id="270" r:id="rId17"/>
    <p:sldId id="274" r:id="rId18"/>
    <p:sldId id="271" r:id="rId19"/>
    <p:sldId id="272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6" r:id="rId30"/>
    <p:sldId id="283" r:id="rId31"/>
    <p:sldId id="287" r:id="rId32"/>
    <p:sldId id="288" r:id="rId33"/>
    <p:sldId id="289" r:id="rId34"/>
    <p:sldId id="290" r:id="rId35"/>
    <p:sldId id="291" r:id="rId36"/>
    <p:sldId id="293" r:id="rId37"/>
    <p:sldId id="294" r:id="rId38"/>
    <p:sldId id="295" r:id="rId39"/>
    <p:sldId id="298" r:id="rId40"/>
    <p:sldId id="300" r:id="rId41"/>
    <p:sldId id="301" r:id="rId42"/>
    <p:sldId id="303" r:id="rId43"/>
    <p:sldId id="305" r:id="rId44"/>
    <p:sldId id="299" r:id="rId45"/>
    <p:sldId id="304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5" autoAdjust="0"/>
    <p:restoredTop sz="94679"/>
  </p:normalViewPr>
  <p:slideViewPr>
    <p:cSldViewPr snapToGrid="0">
      <p:cViewPr varScale="1">
        <p:scale>
          <a:sx n="96" d="100"/>
          <a:sy n="96" d="100"/>
        </p:scale>
        <p:origin x="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368DD-8C9A-4A96-A538-2EE85E1342FD}" type="datetimeFigureOut">
              <a:rPr lang="en-CA" smtClean="0"/>
              <a:t>2020-06-09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B2EA7-FFC1-4527-8CEF-F11937B1F9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2565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https://stackoverflow.com/questions/2111857/why-do-we-need-boxing-and-unboxing-in-c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B2EA7-FFC1-4527-8CEF-F11937B1F98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2662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s1ax56ch.asp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invalidcastexception.aspx" TargetMode="External"/><Relationship Id="rId2" Type="http://schemas.openxmlformats.org/officeDocument/2006/relationships/hyperlink" Target="http://msdn.microsoft.com/en-us/library/system.nullreferenceexception.asp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sharp/if_else_statement_in_csharp.htm" TargetMode="External"/><Relationship Id="rId2" Type="http://schemas.openxmlformats.org/officeDocument/2006/relationships/hyperlink" Target="https://www.tutorialspoint.com/csharp/if_statement_in_csharp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csharp/nested_switch_statements_in_csharp.htm" TargetMode="External"/><Relationship Id="rId5" Type="http://schemas.openxmlformats.org/officeDocument/2006/relationships/hyperlink" Target="https://www.tutorialspoint.com/csharp/switch_statement_in_csharp.htm" TargetMode="External"/><Relationship Id="rId4" Type="http://schemas.openxmlformats.org/officeDocument/2006/relationships/hyperlink" Target="https://www.tutorialspoint.com/csharp/nested_if_statements_in_csharp.htm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keywords/string" TargetMode="External"/><Relationship Id="rId7" Type="http://schemas.openxmlformats.org/officeDocument/2006/relationships/hyperlink" Target="https://docs.microsoft.com/en-us/dotnet/csharp/language-reference/keywords/enum" TargetMode="External"/><Relationship Id="rId2" Type="http://schemas.openxmlformats.org/officeDocument/2006/relationships/hyperlink" Target="https://docs.microsoft.com/en-us/dotnet/csharp/language-reference/keywords/cha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csharp/language-reference/keywords/long" TargetMode="External"/><Relationship Id="rId5" Type="http://schemas.openxmlformats.org/officeDocument/2006/relationships/hyperlink" Target="https://docs.microsoft.com/en-us/dotnet/csharp/language-reference/keywords/int" TargetMode="External"/><Relationship Id="rId4" Type="http://schemas.openxmlformats.org/officeDocument/2006/relationships/hyperlink" Target="https://docs.microsoft.com/en-us/dotnet/csharp/language-reference/keywords/boo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sharp/csharp_break_statement.htm" TargetMode="External"/><Relationship Id="rId2" Type="http://schemas.openxmlformats.org/officeDocument/2006/relationships/hyperlink" Target="https://www.tutorialspoint.com/csharp/csharp_loops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csharp/csharp_continue_statement.htm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111857/why-do-we-need-boxing-and-unboxing-in-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s1ax56ch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6B1C-026F-4096-82AF-953F9D030B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Csharp</a:t>
            </a:r>
            <a:r>
              <a:rPr lang="en-CA" dirty="0"/>
              <a:t> – 4 - program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DA9CE-9A91-4A07-9F4E-3509D91DD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2741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In relation to simple assignments, boxing and unboxing are computationally </a:t>
            </a:r>
            <a:r>
              <a:rPr lang="en-US" sz="2800" dirty="0">
                <a:solidFill>
                  <a:srgbClr val="002060"/>
                </a:solidFill>
              </a:rPr>
              <a:t>expensive processes</a:t>
            </a:r>
            <a:r>
              <a:rPr lang="en-US" sz="2800" dirty="0"/>
              <a:t>. </a:t>
            </a:r>
          </a:p>
          <a:p>
            <a:pPr>
              <a:buNone/>
            </a:pPr>
            <a:r>
              <a:rPr lang="en-US" sz="2800" dirty="0"/>
              <a:t>When a value type is boxed, a new object must be allocated and constructed. To a lesser degree, the cast required for </a:t>
            </a:r>
            <a:r>
              <a:rPr lang="en-US" sz="2800" dirty="0" err="1"/>
              <a:t>unboxing</a:t>
            </a:r>
            <a:r>
              <a:rPr lang="en-US" sz="2800" dirty="0"/>
              <a:t> is also expensive computationally.</a:t>
            </a:r>
          </a:p>
        </p:txBody>
      </p:sp>
    </p:spTree>
    <p:extLst>
      <p:ext uri="{BB962C8B-B14F-4D97-AF65-F5344CB8AC3E}">
        <p14:creationId xmlns:p14="http://schemas.microsoft.com/office/powerpoint/2010/main" val="4153808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Unboxing</a:t>
            </a:r>
            <a:r>
              <a:rPr lang="en-US" dirty="0"/>
              <a:t>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9199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200" dirty="0" err="1"/>
              <a:t>Unboxing</a:t>
            </a:r>
            <a:r>
              <a:rPr lang="en-US" sz="3200" dirty="0"/>
              <a:t> is an explicit conversion from the type object to a </a:t>
            </a:r>
            <a:r>
              <a:rPr lang="en-US" sz="3200" dirty="0">
                <a:hlinkClick r:id="rId2"/>
              </a:rPr>
              <a:t>value type</a:t>
            </a:r>
            <a:r>
              <a:rPr lang="en-US" sz="3200" dirty="0"/>
              <a:t> or from an interface type to a value type that implements the interface. An </a:t>
            </a:r>
            <a:r>
              <a:rPr lang="en-US" sz="3200" dirty="0" err="1"/>
              <a:t>unboxing</a:t>
            </a:r>
            <a:r>
              <a:rPr lang="en-US" sz="3200" dirty="0"/>
              <a:t> operation consists of:</a:t>
            </a:r>
          </a:p>
          <a:p>
            <a:pPr lvl="1"/>
            <a:r>
              <a:rPr lang="en-US" sz="2800" dirty="0"/>
              <a:t>Checking the object instance to make sure that it is a boxed value of the given value type.</a:t>
            </a:r>
          </a:p>
          <a:p>
            <a:pPr lvl="1"/>
            <a:r>
              <a:rPr lang="en-US" sz="2800" dirty="0"/>
              <a:t>Copying the value from the instance into the value-type variable.</a:t>
            </a:r>
          </a:p>
        </p:txBody>
      </p:sp>
    </p:spTree>
    <p:extLst>
      <p:ext uri="{BB962C8B-B14F-4D97-AF65-F5344CB8AC3E}">
        <p14:creationId xmlns:p14="http://schemas.microsoft.com/office/powerpoint/2010/main" val="1174874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Unboxing</a:t>
            </a:r>
            <a:r>
              <a:rPr lang="en-US" dirty="0"/>
              <a:t>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/>
              <a:t>For the unboxing of value types to succeed at run time, the item being unboxed must be a reference to an object that was previously created by boxing an instance of that value type. </a:t>
            </a:r>
          </a:p>
          <a:p>
            <a:pPr>
              <a:buNone/>
            </a:pPr>
            <a:r>
              <a:rPr lang="en-US" sz="3200" dirty="0"/>
              <a:t>Attempting to unbox null causes a </a:t>
            </a:r>
            <a:r>
              <a:rPr lang="en-US" sz="3200" dirty="0" err="1">
                <a:hlinkClick r:id="rId2"/>
              </a:rPr>
              <a:t>NullReferenceException</a:t>
            </a:r>
            <a:r>
              <a:rPr lang="en-US" sz="3200" dirty="0"/>
              <a:t>. </a:t>
            </a:r>
          </a:p>
          <a:p>
            <a:pPr>
              <a:buNone/>
            </a:pPr>
            <a:r>
              <a:rPr lang="en-US" sz="3200" dirty="0"/>
              <a:t>Attempting to unbox a reference to an incompatible value type causes an </a:t>
            </a:r>
            <a:r>
              <a:rPr lang="en-US" sz="3200" dirty="0" err="1">
                <a:hlinkClick r:id="rId3"/>
              </a:rPr>
              <a:t>InvalidCastException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7083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04531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800" dirty="0"/>
              <a:t>Using the as operator differs from a cast in C# in three important ways:</a:t>
            </a:r>
          </a:p>
          <a:p>
            <a:r>
              <a:rPr lang="en-US" sz="2800" dirty="0"/>
              <a:t>It returns null when the variable you are trying to convert is not of the requested type or in it's inheritance chain, instead of throwing an exception.</a:t>
            </a:r>
          </a:p>
          <a:p>
            <a:r>
              <a:rPr lang="en-US" sz="2800" dirty="0"/>
              <a:t>It can </a:t>
            </a:r>
            <a:r>
              <a:rPr lang="en-US" sz="2800" b="1" dirty="0"/>
              <a:t>only be applied to reference type variables converting to reference types</a:t>
            </a:r>
            <a:r>
              <a:rPr lang="en-US" sz="2800" dirty="0"/>
              <a:t>.</a:t>
            </a:r>
          </a:p>
          <a:p>
            <a:r>
              <a:rPr lang="en-US" sz="2800" dirty="0"/>
              <a:t>Using as will not perform user-defined conversions, such as implicit or explicit conversion operators, which casting syntax will do.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06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6F163-4F43-4EFA-B5D6-95D34361E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82436-A3B2-4A3B-8AEC-A79785466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as operator is used to tell the application "I want you to try and convert this. It might not, and I know this, so don't throw an exception. I'll deal with it accordingly."</a:t>
            </a:r>
          </a:p>
        </p:txBody>
      </p:sp>
    </p:spTree>
    <p:extLst>
      <p:ext uri="{BB962C8B-B14F-4D97-AF65-F5344CB8AC3E}">
        <p14:creationId xmlns:p14="http://schemas.microsoft.com/office/powerpoint/2010/main" val="968071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Conversion Operator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2012" y="1869830"/>
            <a:ext cx="79247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791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Conversion Operator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8712" y="1763151"/>
            <a:ext cx="7391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4071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example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2539" y="1828800"/>
            <a:ext cx="7620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6973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EE5A-5F00-4E11-A444-FB778B81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8B2D-73B0-4BC1-8F16-D7F0B0599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Running the codes will be helpful to understand boxing and unboxing. </a:t>
            </a:r>
          </a:p>
        </p:txBody>
      </p:sp>
    </p:spTree>
    <p:extLst>
      <p:ext uri="{BB962C8B-B14F-4D97-AF65-F5344CB8AC3E}">
        <p14:creationId xmlns:p14="http://schemas.microsoft.com/office/powerpoint/2010/main" val="3499183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91C5-056D-4FF5-BEEC-BC536000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4.3 Flow control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C581A-60C2-498B-BDC2-C430B1EA4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200" dirty="0"/>
              <a:t>Operators</a:t>
            </a:r>
            <a:r>
              <a:rPr lang="en-CA" sz="2000" dirty="0"/>
              <a:t> </a:t>
            </a:r>
          </a:p>
          <a:p>
            <a:r>
              <a:rPr lang="en-CA" sz="3200" dirty="0"/>
              <a:t>Decision Making</a:t>
            </a:r>
          </a:p>
          <a:p>
            <a:r>
              <a:rPr lang="en-CA" sz="3200" dirty="0"/>
              <a:t>Error handling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424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7F99-3193-4546-9727-86168588C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B8F8-1275-4B72-AE48-DB728E05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Assignment 2 Review</a:t>
            </a:r>
          </a:p>
          <a:p>
            <a:r>
              <a:rPr lang="en-CA" dirty="0"/>
              <a:t>Boxing and Unboxing</a:t>
            </a:r>
          </a:p>
          <a:p>
            <a:r>
              <a:rPr lang="en-CA" dirty="0"/>
              <a:t>Flow control </a:t>
            </a:r>
          </a:p>
          <a:p>
            <a:r>
              <a:rPr lang="en-CA"/>
              <a:t>Lab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9073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48B9-305F-452C-826E-61610EA0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37C4F-96F6-4A9D-BFCE-A10786D7F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Arithmetic Operators</a:t>
            </a:r>
          </a:p>
          <a:p>
            <a:r>
              <a:rPr lang="en-CA" dirty="0"/>
              <a:t>Relational Operators</a:t>
            </a:r>
          </a:p>
          <a:p>
            <a:r>
              <a:rPr lang="en-CA" b="1" dirty="0"/>
              <a:t>Logical Operators</a:t>
            </a:r>
          </a:p>
          <a:p>
            <a:r>
              <a:rPr lang="en-CA" dirty="0"/>
              <a:t>Bitwise Operators</a:t>
            </a:r>
          </a:p>
          <a:p>
            <a:r>
              <a:rPr lang="en-CA" dirty="0"/>
              <a:t>Assignment Operators</a:t>
            </a:r>
          </a:p>
          <a:p>
            <a:r>
              <a:rPr lang="en-CA" dirty="0" err="1"/>
              <a:t>Misc</a:t>
            </a:r>
            <a:r>
              <a:rPr lang="en-CA" dirty="0"/>
              <a:t> Operators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2322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1C17-19DE-46FB-A649-31C231D0C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55077"/>
          </a:xfrm>
        </p:spPr>
        <p:txBody>
          <a:bodyPr>
            <a:normAutofit/>
          </a:bodyPr>
          <a:lstStyle/>
          <a:p>
            <a:r>
              <a:rPr lang="en-CA" dirty="0"/>
              <a:t>Arithmetic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013395-DBAC-4169-9D35-ACD1E31470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215231"/>
              </p:ext>
            </p:extLst>
          </p:nvPr>
        </p:nvGraphicFramePr>
        <p:xfrm>
          <a:off x="1141413" y="844062"/>
          <a:ext cx="10635175" cy="6115584"/>
        </p:xfrm>
        <a:graphic>
          <a:graphicData uri="http://schemas.openxmlformats.org/drawingml/2006/table">
            <a:tbl>
              <a:tblPr/>
              <a:tblGrid>
                <a:gridCol w="1304716">
                  <a:extLst>
                    <a:ext uri="{9D8B030D-6E8A-4147-A177-3AD203B41FA5}">
                      <a16:colId xmlns:a16="http://schemas.microsoft.com/office/drawing/2014/main" val="3789442907"/>
                    </a:ext>
                  </a:extLst>
                </a:gridCol>
                <a:gridCol w="6840477">
                  <a:extLst>
                    <a:ext uri="{9D8B030D-6E8A-4147-A177-3AD203B41FA5}">
                      <a16:colId xmlns:a16="http://schemas.microsoft.com/office/drawing/2014/main" val="308995463"/>
                    </a:ext>
                  </a:extLst>
                </a:gridCol>
                <a:gridCol w="2489982">
                  <a:extLst>
                    <a:ext uri="{9D8B030D-6E8A-4147-A177-3AD203B41FA5}">
                      <a16:colId xmlns:a16="http://schemas.microsoft.com/office/drawing/2014/main" val="1885621819"/>
                    </a:ext>
                  </a:extLst>
                </a:gridCol>
              </a:tblGrid>
              <a:tr h="579255">
                <a:tc>
                  <a:txBody>
                    <a:bodyPr/>
                    <a:lstStyle/>
                    <a:p>
                      <a:pPr algn="ctr" fontAlgn="t"/>
                      <a:r>
                        <a:rPr lang="en-CA" sz="3200" dirty="0">
                          <a:effectLst/>
                        </a:rPr>
                        <a:t>+</a:t>
                      </a:r>
                    </a:p>
                  </a:txBody>
                  <a:tcPr marL="56397" marR="56397" marT="56397" marB="56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3200" dirty="0">
                          <a:effectLst/>
                        </a:rPr>
                        <a:t>Adds two operands</a:t>
                      </a:r>
                    </a:p>
                  </a:txBody>
                  <a:tcPr marL="56397" marR="56397" marT="56397" marB="56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3200" dirty="0">
                          <a:effectLst/>
                        </a:rPr>
                        <a:t>A + B = 30</a:t>
                      </a:r>
                    </a:p>
                  </a:txBody>
                  <a:tcPr marL="56397" marR="56397" marT="56397" marB="56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380285"/>
                  </a:ext>
                </a:extLst>
              </a:tr>
              <a:tr h="1049700">
                <a:tc>
                  <a:txBody>
                    <a:bodyPr/>
                    <a:lstStyle/>
                    <a:p>
                      <a:pPr algn="ctr" fontAlgn="t"/>
                      <a:r>
                        <a:rPr lang="en-CA" sz="3200">
                          <a:effectLst/>
                        </a:rPr>
                        <a:t>-</a:t>
                      </a:r>
                    </a:p>
                  </a:txBody>
                  <a:tcPr marL="56397" marR="56397" marT="56397" marB="56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3200">
                          <a:effectLst/>
                        </a:rPr>
                        <a:t>Subtracts second operand from the first</a:t>
                      </a:r>
                    </a:p>
                  </a:txBody>
                  <a:tcPr marL="56397" marR="56397" marT="56397" marB="56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3200">
                          <a:effectLst/>
                        </a:rPr>
                        <a:t>A - B = -10</a:t>
                      </a:r>
                    </a:p>
                  </a:txBody>
                  <a:tcPr marL="56397" marR="56397" marT="56397" marB="56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04377"/>
                  </a:ext>
                </a:extLst>
              </a:tr>
              <a:tr h="579255">
                <a:tc>
                  <a:txBody>
                    <a:bodyPr/>
                    <a:lstStyle/>
                    <a:p>
                      <a:pPr algn="ctr" fontAlgn="t"/>
                      <a:r>
                        <a:rPr lang="en-CA" sz="3200">
                          <a:effectLst/>
                        </a:rPr>
                        <a:t>*</a:t>
                      </a:r>
                    </a:p>
                  </a:txBody>
                  <a:tcPr marL="56397" marR="56397" marT="56397" marB="56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3200">
                          <a:effectLst/>
                        </a:rPr>
                        <a:t>Multiplies both operands</a:t>
                      </a:r>
                    </a:p>
                  </a:txBody>
                  <a:tcPr marL="56397" marR="56397" marT="56397" marB="56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3200">
                          <a:effectLst/>
                        </a:rPr>
                        <a:t>A * B = 200</a:t>
                      </a:r>
                    </a:p>
                  </a:txBody>
                  <a:tcPr marL="56397" marR="56397" marT="56397" marB="56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358068"/>
                  </a:ext>
                </a:extLst>
              </a:tr>
              <a:tr h="579255">
                <a:tc>
                  <a:txBody>
                    <a:bodyPr/>
                    <a:lstStyle/>
                    <a:p>
                      <a:pPr algn="ctr" fontAlgn="t"/>
                      <a:r>
                        <a:rPr lang="en-CA" sz="3200">
                          <a:effectLst/>
                        </a:rPr>
                        <a:t>/</a:t>
                      </a:r>
                    </a:p>
                  </a:txBody>
                  <a:tcPr marL="56397" marR="56397" marT="56397" marB="56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3200">
                          <a:effectLst/>
                        </a:rPr>
                        <a:t>Divides numerator by de-numerator</a:t>
                      </a:r>
                    </a:p>
                  </a:txBody>
                  <a:tcPr marL="56397" marR="56397" marT="56397" marB="56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3200">
                          <a:effectLst/>
                        </a:rPr>
                        <a:t>B / A = 2</a:t>
                      </a:r>
                    </a:p>
                  </a:txBody>
                  <a:tcPr marL="56397" marR="56397" marT="56397" marB="56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618502"/>
                  </a:ext>
                </a:extLst>
              </a:tr>
              <a:tr h="1049700">
                <a:tc>
                  <a:txBody>
                    <a:bodyPr/>
                    <a:lstStyle/>
                    <a:p>
                      <a:pPr algn="ctr" fontAlgn="t"/>
                      <a:r>
                        <a:rPr lang="en-CA" sz="3200" dirty="0">
                          <a:effectLst/>
                        </a:rPr>
                        <a:t>%</a:t>
                      </a:r>
                    </a:p>
                  </a:txBody>
                  <a:tcPr marL="56397" marR="56397" marT="56397" marB="56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3200">
                          <a:effectLst/>
                        </a:rPr>
                        <a:t>Modulus Operator and remainder of after an integer division</a:t>
                      </a:r>
                    </a:p>
                  </a:txBody>
                  <a:tcPr marL="56397" marR="56397" marT="56397" marB="56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3200">
                          <a:effectLst/>
                        </a:rPr>
                        <a:t>B % A = 0</a:t>
                      </a:r>
                    </a:p>
                  </a:txBody>
                  <a:tcPr marL="56397" marR="56397" marT="56397" marB="56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615089"/>
                  </a:ext>
                </a:extLst>
              </a:tr>
              <a:tr h="1049700">
                <a:tc>
                  <a:txBody>
                    <a:bodyPr/>
                    <a:lstStyle/>
                    <a:p>
                      <a:pPr algn="ctr" fontAlgn="t"/>
                      <a:r>
                        <a:rPr lang="en-CA" sz="3200" b="1" dirty="0">
                          <a:effectLst/>
                        </a:rPr>
                        <a:t>++</a:t>
                      </a:r>
                    </a:p>
                  </a:txBody>
                  <a:tcPr marL="56397" marR="56397" marT="56397" marB="56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3200" b="1" dirty="0">
                          <a:effectLst/>
                        </a:rPr>
                        <a:t>Increment operator increases integer value by one</a:t>
                      </a:r>
                    </a:p>
                  </a:txBody>
                  <a:tcPr marL="56397" marR="56397" marT="56397" marB="56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3200" b="1" dirty="0">
                          <a:effectLst/>
                        </a:rPr>
                        <a:t>A++ = 11</a:t>
                      </a:r>
                    </a:p>
                  </a:txBody>
                  <a:tcPr marL="56397" marR="56397" marT="56397" marB="56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532514"/>
                  </a:ext>
                </a:extLst>
              </a:tr>
              <a:tr h="1049700">
                <a:tc>
                  <a:txBody>
                    <a:bodyPr/>
                    <a:lstStyle/>
                    <a:p>
                      <a:pPr algn="ctr" fontAlgn="t"/>
                      <a:r>
                        <a:rPr lang="en-CA" sz="3200" b="1" dirty="0">
                          <a:effectLst/>
                        </a:rPr>
                        <a:t>--</a:t>
                      </a:r>
                    </a:p>
                  </a:txBody>
                  <a:tcPr marL="56397" marR="56397" marT="56397" marB="56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3200" b="1" dirty="0">
                          <a:effectLst/>
                        </a:rPr>
                        <a:t>Decrement operator decreases integer value by one</a:t>
                      </a:r>
                    </a:p>
                  </a:txBody>
                  <a:tcPr marL="56397" marR="56397" marT="56397" marB="56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3200" b="1" dirty="0">
                          <a:effectLst/>
                        </a:rPr>
                        <a:t>A-- = 9</a:t>
                      </a:r>
                    </a:p>
                  </a:txBody>
                  <a:tcPr marL="56397" marR="56397" marT="56397" marB="563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85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391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490B-9188-4006-AC26-C883C165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a++ vs ++a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4EEA6-1762-4C0D-94E4-D71A59BC4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Codes </a:t>
            </a:r>
          </a:p>
        </p:txBody>
      </p:sp>
    </p:spTree>
    <p:extLst>
      <p:ext uri="{BB962C8B-B14F-4D97-AF65-F5344CB8AC3E}">
        <p14:creationId xmlns:p14="http://schemas.microsoft.com/office/powerpoint/2010/main" val="4068752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DDC6-2A97-4692-BF6A-DBC88982E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12113"/>
            <a:ext cx="9905998" cy="1041438"/>
          </a:xfrm>
        </p:spPr>
        <p:txBody>
          <a:bodyPr>
            <a:normAutofit/>
          </a:bodyPr>
          <a:lstStyle/>
          <a:p>
            <a:r>
              <a:rPr lang="en-CA" dirty="0"/>
              <a:t>Relational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67CDD8-961F-4EF6-B583-D691F12EF7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1304473"/>
              </p:ext>
            </p:extLst>
          </p:nvPr>
        </p:nvGraphicFramePr>
        <p:xfrm>
          <a:off x="835438" y="971705"/>
          <a:ext cx="10517945" cy="5515632"/>
        </p:xfrm>
        <a:graphic>
          <a:graphicData uri="http://schemas.openxmlformats.org/drawingml/2006/table">
            <a:tbl>
              <a:tblPr/>
              <a:tblGrid>
                <a:gridCol w="1504818">
                  <a:extLst>
                    <a:ext uri="{9D8B030D-6E8A-4147-A177-3AD203B41FA5}">
                      <a16:colId xmlns:a16="http://schemas.microsoft.com/office/drawing/2014/main" val="2984301056"/>
                    </a:ext>
                  </a:extLst>
                </a:gridCol>
                <a:gridCol w="7310180">
                  <a:extLst>
                    <a:ext uri="{9D8B030D-6E8A-4147-A177-3AD203B41FA5}">
                      <a16:colId xmlns:a16="http://schemas.microsoft.com/office/drawing/2014/main" val="382676062"/>
                    </a:ext>
                  </a:extLst>
                </a:gridCol>
                <a:gridCol w="1702947">
                  <a:extLst>
                    <a:ext uri="{9D8B030D-6E8A-4147-A177-3AD203B41FA5}">
                      <a16:colId xmlns:a16="http://schemas.microsoft.com/office/drawing/2014/main" val="673711193"/>
                    </a:ext>
                  </a:extLst>
                </a:gridCol>
              </a:tblGrid>
              <a:tr h="421319"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 dirty="0">
                          <a:effectLst/>
                        </a:rPr>
                        <a:t>==</a:t>
                      </a:r>
                    </a:p>
                  </a:txBody>
                  <a:tcPr marL="32916" marR="32916" marT="32916" marB="329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2400" dirty="0">
                          <a:effectLst/>
                        </a:rPr>
                        <a:t>Checks if the values of two operands are equal or not, if yes then condition becomes true.</a:t>
                      </a:r>
                    </a:p>
                  </a:txBody>
                  <a:tcPr marL="32916" marR="32916" marT="32916" marB="329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 dirty="0">
                          <a:effectLst/>
                        </a:rPr>
                        <a:t>(A == B)  </a:t>
                      </a:r>
                    </a:p>
                  </a:txBody>
                  <a:tcPr marL="32916" marR="32916" marT="32916" marB="329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343704"/>
                  </a:ext>
                </a:extLst>
              </a:tr>
              <a:tr h="539815"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 dirty="0">
                          <a:effectLst/>
                        </a:rPr>
                        <a:t>!=</a:t>
                      </a:r>
                    </a:p>
                  </a:txBody>
                  <a:tcPr marL="32916" marR="32916" marT="32916" marB="329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2400" dirty="0">
                          <a:effectLst/>
                        </a:rPr>
                        <a:t>Checks if the values of two operands are equal or not, if values are not equal then condition becomes true.</a:t>
                      </a:r>
                    </a:p>
                  </a:txBody>
                  <a:tcPr marL="32916" marR="32916" marT="32916" marB="329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 dirty="0">
                          <a:effectLst/>
                        </a:rPr>
                        <a:t>(A != B)  </a:t>
                      </a:r>
                    </a:p>
                  </a:txBody>
                  <a:tcPr marL="32916" marR="32916" marT="32916" marB="329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52518"/>
                  </a:ext>
                </a:extLst>
              </a:tr>
              <a:tr h="539815"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>
                          <a:effectLst/>
                        </a:rPr>
                        <a:t>&gt;</a:t>
                      </a:r>
                    </a:p>
                  </a:txBody>
                  <a:tcPr marL="32916" marR="32916" marT="32916" marB="329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2400" dirty="0">
                          <a:effectLst/>
                        </a:rPr>
                        <a:t>Checks if the value of left operand is greater than the value of right operand, if yes then condition becomes true.</a:t>
                      </a:r>
                    </a:p>
                  </a:txBody>
                  <a:tcPr marL="32916" marR="32916" marT="32916" marB="329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 dirty="0">
                          <a:effectLst/>
                        </a:rPr>
                        <a:t>(A &gt; B)  </a:t>
                      </a:r>
                    </a:p>
                  </a:txBody>
                  <a:tcPr marL="32916" marR="32916" marT="32916" marB="329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310019"/>
                  </a:ext>
                </a:extLst>
              </a:tr>
              <a:tr h="539815"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>
                          <a:effectLst/>
                        </a:rPr>
                        <a:t>&lt;</a:t>
                      </a:r>
                    </a:p>
                  </a:txBody>
                  <a:tcPr marL="32916" marR="32916" marT="32916" marB="329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2400" dirty="0">
                          <a:effectLst/>
                        </a:rPr>
                        <a:t>Checks if the value of left operand is less than the value of right operand, if yes then condition becomes true.</a:t>
                      </a:r>
                    </a:p>
                  </a:txBody>
                  <a:tcPr marL="32916" marR="32916" marT="32916" marB="329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 dirty="0">
                          <a:effectLst/>
                        </a:rPr>
                        <a:t> A &lt; B </a:t>
                      </a:r>
                    </a:p>
                  </a:txBody>
                  <a:tcPr marL="32916" marR="32916" marT="32916" marB="329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463759"/>
                  </a:ext>
                </a:extLst>
              </a:tr>
              <a:tr h="658311"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>
                          <a:effectLst/>
                        </a:rPr>
                        <a:t>&gt;=</a:t>
                      </a:r>
                    </a:p>
                  </a:txBody>
                  <a:tcPr marL="32916" marR="32916" marT="32916" marB="329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2400" dirty="0">
                          <a:effectLst/>
                        </a:rPr>
                        <a:t>Checks if the value of left operand is greater than or equal to the value of right operand, if yes then condition becomes true.</a:t>
                      </a:r>
                    </a:p>
                  </a:txBody>
                  <a:tcPr marL="32916" marR="32916" marT="32916" marB="329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 dirty="0">
                          <a:effectLst/>
                        </a:rPr>
                        <a:t>(A &gt;= B)  </a:t>
                      </a:r>
                    </a:p>
                  </a:txBody>
                  <a:tcPr marL="32916" marR="32916" marT="32916" marB="329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312939"/>
                  </a:ext>
                </a:extLst>
              </a:tr>
              <a:tr h="539815"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>
                          <a:effectLst/>
                        </a:rPr>
                        <a:t>&lt;=</a:t>
                      </a:r>
                    </a:p>
                  </a:txBody>
                  <a:tcPr marL="32916" marR="32916" marT="32916" marB="329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2400" dirty="0">
                          <a:effectLst/>
                        </a:rPr>
                        <a:t>Checks if the value of left operand is less than or equal to the value of right operand, if yes then condition becomes true.</a:t>
                      </a:r>
                    </a:p>
                  </a:txBody>
                  <a:tcPr marL="32916" marR="32916" marT="32916" marB="329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 dirty="0">
                          <a:effectLst/>
                        </a:rPr>
                        <a:t>(A &lt;= B)  </a:t>
                      </a:r>
                    </a:p>
                  </a:txBody>
                  <a:tcPr marL="32916" marR="32916" marT="32916" marB="329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229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013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A1EC-960B-4E00-8DB2-136A31EF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Logical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EDA154-8323-491F-A3E5-50B6DB9643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653690"/>
              </p:ext>
            </p:extLst>
          </p:nvPr>
        </p:nvGraphicFramePr>
        <p:xfrm>
          <a:off x="1141413" y="1996269"/>
          <a:ext cx="9720777" cy="3541713"/>
        </p:xfrm>
        <a:graphic>
          <a:graphicData uri="http://schemas.openxmlformats.org/drawingml/2006/table">
            <a:tbl>
              <a:tblPr/>
              <a:tblGrid>
                <a:gridCol w="1151621">
                  <a:extLst>
                    <a:ext uri="{9D8B030D-6E8A-4147-A177-3AD203B41FA5}">
                      <a16:colId xmlns:a16="http://schemas.microsoft.com/office/drawing/2014/main" val="3381519760"/>
                    </a:ext>
                  </a:extLst>
                </a:gridCol>
                <a:gridCol w="5328897">
                  <a:extLst>
                    <a:ext uri="{9D8B030D-6E8A-4147-A177-3AD203B41FA5}">
                      <a16:colId xmlns:a16="http://schemas.microsoft.com/office/drawing/2014/main" val="3825302508"/>
                    </a:ext>
                  </a:extLst>
                </a:gridCol>
                <a:gridCol w="3240259">
                  <a:extLst>
                    <a:ext uri="{9D8B030D-6E8A-4147-A177-3AD203B41FA5}">
                      <a16:colId xmlns:a16="http://schemas.microsoft.com/office/drawing/2014/main" val="205542880"/>
                    </a:ext>
                  </a:extLst>
                </a:gridCol>
              </a:tblGrid>
              <a:tr h="1024319"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b="1" dirty="0">
                          <a:effectLst/>
                        </a:rPr>
                        <a:t>&amp;&amp;</a:t>
                      </a:r>
                    </a:p>
                  </a:txBody>
                  <a:tcPr marL="43403" marR="43403" marT="43403" marB="43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 b="1" dirty="0">
                          <a:effectLst/>
                        </a:rPr>
                        <a:t>Called Logical AND operator. If both the operands are non zero then condition becomes true.</a:t>
                      </a:r>
                    </a:p>
                  </a:txBody>
                  <a:tcPr marL="43403" marR="43403" marT="43403" marB="43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b="1" dirty="0">
                          <a:effectLst/>
                        </a:rPr>
                        <a:t>(A &amp;&amp; B) </a:t>
                      </a:r>
                    </a:p>
                  </a:txBody>
                  <a:tcPr marL="43403" marR="43403" marT="43403" marB="43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428203"/>
                  </a:ext>
                </a:extLst>
              </a:tr>
              <a:tr h="1024319"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b="1">
                          <a:effectLst/>
                        </a:rPr>
                        <a:t>||</a:t>
                      </a:r>
                    </a:p>
                  </a:txBody>
                  <a:tcPr marL="43403" marR="43403" marT="43403" marB="43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 b="1" dirty="0">
                          <a:effectLst/>
                        </a:rPr>
                        <a:t>Called Logical OR Operator. If any of the two operands is non zero then condition becomes true.</a:t>
                      </a:r>
                    </a:p>
                  </a:txBody>
                  <a:tcPr marL="43403" marR="43403" marT="43403" marB="43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b="1" dirty="0">
                          <a:effectLst/>
                        </a:rPr>
                        <a:t>(A || B) </a:t>
                      </a:r>
                    </a:p>
                    <a:p>
                      <a:pPr algn="ctr" fontAlgn="t"/>
                      <a:endParaRPr lang="en-CA" sz="1800" b="1" dirty="0">
                        <a:effectLst/>
                      </a:endParaRPr>
                    </a:p>
                  </a:txBody>
                  <a:tcPr marL="43403" marR="43403" marT="43403" marB="43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11231"/>
                  </a:ext>
                </a:extLst>
              </a:tr>
              <a:tr h="1493075"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b="1">
                          <a:effectLst/>
                        </a:rPr>
                        <a:t>!</a:t>
                      </a:r>
                    </a:p>
                  </a:txBody>
                  <a:tcPr marL="43403" marR="43403" marT="43403" marB="43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 b="1">
                          <a:effectLst/>
                        </a:rPr>
                        <a:t>Called Logical NOT Operator. Use to reverses the logical state of its operand. If a condition is true then Logical NOT operator will make false.</a:t>
                      </a:r>
                    </a:p>
                  </a:txBody>
                  <a:tcPr marL="43403" marR="43403" marT="43403" marB="43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b="1" dirty="0">
                          <a:effectLst/>
                        </a:rPr>
                        <a:t>!(A &amp;&amp; B) </a:t>
                      </a:r>
                    </a:p>
                    <a:p>
                      <a:pPr algn="ctr" fontAlgn="t"/>
                      <a:endParaRPr lang="en-CA" sz="1800" b="1" dirty="0">
                        <a:effectLst/>
                      </a:endParaRPr>
                    </a:p>
                  </a:txBody>
                  <a:tcPr marL="43403" marR="43403" marT="43403" marB="43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01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205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6E78-0A5F-49D5-87B3-F4F524E0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Bitwise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6F05A9-04B3-4199-A0CA-5BE3B62C02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342512"/>
              </p:ext>
            </p:extLst>
          </p:nvPr>
        </p:nvGraphicFramePr>
        <p:xfrm>
          <a:off x="1691223" y="2222695"/>
          <a:ext cx="8806378" cy="4663440"/>
        </p:xfrm>
        <a:graphic>
          <a:graphicData uri="http://schemas.openxmlformats.org/drawingml/2006/table">
            <a:tbl>
              <a:tblPr/>
              <a:tblGrid>
                <a:gridCol w="1766588">
                  <a:extLst>
                    <a:ext uri="{9D8B030D-6E8A-4147-A177-3AD203B41FA5}">
                      <a16:colId xmlns:a16="http://schemas.microsoft.com/office/drawing/2014/main" val="3600689568"/>
                    </a:ext>
                  </a:extLst>
                </a:gridCol>
                <a:gridCol w="1766588">
                  <a:extLst>
                    <a:ext uri="{9D8B030D-6E8A-4147-A177-3AD203B41FA5}">
                      <a16:colId xmlns:a16="http://schemas.microsoft.com/office/drawing/2014/main" val="2578264320"/>
                    </a:ext>
                  </a:extLst>
                </a:gridCol>
                <a:gridCol w="1766588">
                  <a:extLst>
                    <a:ext uri="{9D8B030D-6E8A-4147-A177-3AD203B41FA5}">
                      <a16:colId xmlns:a16="http://schemas.microsoft.com/office/drawing/2014/main" val="3734373380"/>
                    </a:ext>
                  </a:extLst>
                </a:gridCol>
                <a:gridCol w="1753307">
                  <a:extLst>
                    <a:ext uri="{9D8B030D-6E8A-4147-A177-3AD203B41FA5}">
                      <a16:colId xmlns:a16="http://schemas.microsoft.com/office/drawing/2014/main" val="330041948"/>
                    </a:ext>
                  </a:extLst>
                </a:gridCol>
                <a:gridCol w="1753307">
                  <a:extLst>
                    <a:ext uri="{9D8B030D-6E8A-4147-A177-3AD203B41FA5}">
                      <a16:colId xmlns:a16="http://schemas.microsoft.com/office/drawing/2014/main" val="2031371910"/>
                    </a:ext>
                  </a:extLst>
                </a:gridCol>
              </a:tblGrid>
              <a:tr h="682618">
                <a:tc>
                  <a:txBody>
                    <a:bodyPr/>
                    <a:lstStyle/>
                    <a:p>
                      <a:pPr algn="ctr" fontAlgn="t"/>
                      <a:r>
                        <a:rPr lang="en-CA" sz="4400" dirty="0">
                          <a:solidFill>
                            <a:srgbClr val="002060"/>
                          </a:solidFill>
                          <a:effectLst/>
                        </a:rPr>
                        <a:t>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4400" dirty="0">
                          <a:solidFill>
                            <a:srgbClr val="002060"/>
                          </a:solidFill>
                          <a:effectLst/>
                        </a:rPr>
                        <a:t>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4400" dirty="0">
                          <a:solidFill>
                            <a:srgbClr val="002060"/>
                          </a:solidFill>
                          <a:effectLst/>
                        </a:rPr>
                        <a:t>p &amp; 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4400" dirty="0">
                          <a:solidFill>
                            <a:srgbClr val="002060"/>
                          </a:solidFill>
                          <a:effectLst/>
                        </a:rPr>
                        <a:t>p | 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4400" dirty="0">
                          <a:solidFill>
                            <a:srgbClr val="002060"/>
                          </a:solidFill>
                          <a:effectLst/>
                        </a:rPr>
                        <a:t>p ^ q</a:t>
                      </a:r>
                    </a:p>
                    <a:p>
                      <a:pPr algn="ctr" fontAlgn="t"/>
                      <a:r>
                        <a:rPr lang="en-CA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one operand but not both</a:t>
                      </a:r>
                      <a:endParaRPr lang="en-CA" sz="44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822636"/>
                  </a:ext>
                </a:extLst>
              </a:tr>
              <a:tr h="682618">
                <a:tc>
                  <a:txBody>
                    <a:bodyPr/>
                    <a:lstStyle/>
                    <a:p>
                      <a:pPr fontAlgn="t"/>
                      <a:r>
                        <a:rPr lang="en-CA" sz="44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44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44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44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44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968539"/>
                  </a:ext>
                </a:extLst>
              </a:tr>
              <a:tr h="682618">
                <a:tc>
                  <a:txBody>
                    <a:bodyPr/>
                    <a:lstStyle/>
                    <a:p>
                      <a:pPr fontAlgn="t"/>
                      <a:r>
                        <a:rPr lang="en-CA" sz="440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4400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44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4400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440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533301"/>
                  </a:ext>
                </a:extLst>
              </a:tr>
              <a:tr h="682618">
                <a:tc>
                  <a:txBody>
                    <a:bodyPr/>
                    <a:lstStyle/>
                    <a:p>
                      <a:pPr fontAlgn="t"/>
                      <a:r>
                        <a:rPr lang="en-CA" sz="440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4400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440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4400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44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956102"/>
                  </a:ext>
                </a:extLst>
              </a:tr>
              <a:tr h="682618">
                <a:tc>
                  <a:txBody>
                    <a:bodyPr/>
                    <a:lstStyle/>
                    <a:p>
                      <a:pPr fontAlgn="t"/>
                      <a:r>
                        <a:rPr lang="en-CA" sz="440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44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440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440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4400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256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080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7950-5D4C-44FA-A5AE-DC67FED3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 Interview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CEBAD-A3EE-46F6-8180-1CF0AD6C7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rmAutofit/>
          </a:bodyPr>
          <a:lstStyle/>
          <a:p>
            <a:r>
              <a:rPr lang="en-CA" sz="2800" dirty="0"/>
              <a:t>Swapping two integer variables without an intermediary variable</a:t>
            </a:r>
          </a:p>
          <a:p>
            <a:r>
              <a:rPr lang="en-CA" sz="2800" dirty="0"/>
              <a:t>Normal codes: </a:t>
            </a:r>
          </a:p>
          <a:p>
            <a:pPr marL="457200" lvl="1" indent="0">
              <a:buNone/>
            </a:pPr>
            <a:r>
              <a:rPr lang="en-CA" sz="2800" dirty="0" err="1"/>
              <a:t>int</a:t>
            </a:r>
            <a:r>
              <a:rPr lang="en-CA" sz="2800" dirty="0"/>
              <a:t> </a:t>
            </a:r>
            <a:r>
              <a:rPr lang="en-CA" sz="2800" dirty="0" err="1"/>
              <a:t>i</a:t>
            </a:r>
            <a:r>
              <a:rPr lang="en-CA" sz="2800" dirty="0"/>
              <a:t> = 3; </a:t>
            </a:r>
            <a:r>
              <a:rPr lang="en-CA" sz="2800" dirty="0" err="1"/>
              <a:t>int</a:t>
            </a:r>
            <a:r>
              <a:rPr lang="en-CA" sz="2800" dirty="0"/>
              <a:t> j = 4; </a:t>
            </a:r>
            <a:r>
              <a:rPr lang="en-CA" sz="2800" dirty="0" err="1"/>
              <a:t>int</a:t>
            </a:r>
            <a:r>
              <a:rPr lang="en-CA" sz="2800" dirty="0"/>
              <a:t> x = </a:t>
            </a:r>
            <a:r>
              <a:rPr lang="en-CA" sz="2800" dirty="0" err="1"/>
              <a:t>i</a:t>
            </a:r>
            <a:r>
              <a:rPr lang="en-CA" sz="2800" dirty="0"/>
              <a:t>;   </a:t>
            </a:r>
            <a:r>
              <a:rPr lang="en-CA" sz="2800" dirty="0" err="1"/>
              <a:t>i</a:t>
            </a:r>
            <a:r>
              <a:rPr lang="en-CA" sz="2800" dirty="0"/>
              <a:t>= j; j=x;</a:t>
            </a:r>
          </a:p>
          <a:p>
            <a:r>
              <a:rPr lang="en-CA" sz="3200" dirty="0"/>
              <a:t>Bitwise version- Lab </a:t>
            </a:r>
          </a:p>
          <a:p>
            <a:pPr lvl="1"/>
            <a:r>
              <a:rPr lang="en-CA" sz="2800" dirty="0"/>
              <a:t>A = A^B // A is now XOR of A and B</a:t>
            </a:r>
          </a:p>
          <a:p>
            <a:pPr lvl="1"/>
            <a:r>
              <a:rPr lang="en-CA" sz="2800" dirty="0"/>
              <a:t>B = A^B // B is now the original A</a:t>
            </a:r>
          </a:p>
          <a:p>
            <a:pPr lvl="1"/>
            <a:r>
              <a:rPr lang="en-CA" sz="2800" dirty="0"/>
              <a:t>A = A^B // A is now the original B</a:t>
            </a:r>
          </a:p>
          <a:p>
            <a:pPr lvl="1"/>
            <a:endParaRPr lang="en-CA" sz="28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0830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7950-5D4C-44FA-A5AE-DC67FED3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CEBAD-A3EE-46F6-8180-1CF0AD6C7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Learn more when you need it</a:t>
            </a:r>
          </a:p>
        </p:txBody>
      </p:sp>
    </p:spTree>
    <p:extLst>
      <p:ext uri="{BB962C8B-B14F-4D97-AF65-F5344CB8AC3E}">
        <p14:creationId xmlns:p14="http://schemas.microsoft.com/office/powerpoint/2010/main" val="1742011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49432-57EF-4AF8-A18E-72F67F2DE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Assignment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0ACA21-8658-4F5C-810D-EE55D19D71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364955"/>
              </p:ext>
            </p:extLst>
          </p:nvPr>
        </p:nvGraphicFramePr>
        <p:xfrm>
          <a:off x="1141413" y="2557023"/>
          <a:ext cx="8904849" cy="5168035"/>
        </p:xfrm>
        <a:graphic>
          <a:graphicData uri="http://schemas.openxmlformats.org/drawingml/2006/table">
            <a:tbl>
              <a:tblPr/>
              <a:tblGrid>
                <a:gridCol w="2968283">
                  <a:extLst>
                    <a:ext uri="{9D8B030D-6E8A-4147-A177-3AD203B41FA5}">
                      <a16:colId xmlns:a16="http://schemas.microsoft.com/office/drawing/2014/main" val="3538822582"/>
                    </a:ext>
                  </a:extLst>
                </a:gridCol>
                <a:gridCol w="2968283">
                  <a:extLst>
                    <a:ext uri="{9D8B030D-6E8A-4147-A177-3AD203B41FA5}">
                      <a16:colId xmlns:a16="http://schemas.microsoft.com/office/drawing/2014/main" val="4126000543"/>
                    </a:ext>
                  </a:extLst>
                </a:gridCol>
                <a:gridCol w="2968283">
                  <a:extLst>
                    <a:ext uri="{9D8B030D-6E8A-4147-A177-3AD203B41FA5}">
                      <a16:colId xmlns:a16="http://schemas.microsoft.com/office/drawing/2014/main" val="726747784"/>
                    </a:ext>
                  </a:extLst>
                </a:gridCol>
              </a:tblGrid>
              <a:tr h="868067"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 dirty="0">
                          <a:effectLst/>
                        </a:rPr>
                        <a:t>=</a:t>
                      </a:r>
                    </a:p>
                  </a:txBody>
                  <a:tcPr marL="43403" marR="43403" marT="43403" marB="43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2400" dirty="0">
                          <a:effectLst/>
                        </a:rPr>
                        <a:t>Simple assignment operator, Assigns values from right side operands to left side operand</a:t>
                      </a:r>
                    </a:p>
                  </a:txBody>
                  <a:tcPr marL="43403" marR="43403" marT="43403" marB="43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CA" sz="2400">
                          <a:effectLst/>
                        </a:rPr>
                        <a:t>C = A + B assigns value of A + B into C</a:t>
                      </a:r>
                    </a:p>
                  </a:txBody>
                  <a:tcPr marL="43403" marR="43403" marT="43403" marB="434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787492"/>
                  </a:ext>
                </a:extLst>
              </a:tr>
              <a:tr h="1336823"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 dirty="0">
                          <a:effectLst/>
                        </a:rPr>
                        <a:t>+=</a:t>
                      </a:r>
                    </a:p>
                  </a:txBody>
                  <a:tcPr marL="43403" marR="43403" marT="43403" marB="43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2400" dirty="0">
                          <a:effectLst/>
                        </a:rPr>
                        <a:t>Add AND assignment operator, It adds right operand to the left operand and assign the result to left operand</a:t>
                      </a:r>
                    </a:p>
                  </a:txBody>
                  <a:tcPr marL="43403" marR="43403" marT="43403" marB="43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CA" sz="2400" dirty="0">
                          <a:effectLst/>
                        </a:rPr>
                        <a:t>C += A is equivalent to C = C + A</a:t>
                      </a:r>
                    </a:p>
                  </a:txBody>
                  <a:tcPr marL="43403" marR="43403" marT="43403" marB="434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151173"/>
                  </a:ext>
                </a:extLst>
              </a:tr>
              <a:tr h="1336823"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 dirty="0">
                          <a:effectLst/>
                        </a:rPr>
                        <a:t>……</a:t>
                      </a:r>
                    </a:p>
                  </a:txBody>
                  <a:tcPr marL="43403" marR="43403" marT="43403" marB="43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CA" sz="2400" dirty="0">
                        <a:effectLst/>
                      </a:endParaRPr>
                    </a:p>
                  </a:txBody>
                  <a:tcPr marL="43403" marR="43403" marT="43403" marB="4340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CA" sz="2400" dirty="0">
                        <a:effectLst/>
                      </a:endParaRPr>
                    </a:p>
                  </a:txBody>
                  <a:tcPr marL="43403" marR="43403" marT="43403" marB="434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277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997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EE72-A8ED-42F4-B195-7C0924E5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07" y="0"/>
            <a:ext cx="9905998" cy="1478570"/>
          </a:xfrm>
        </p:spPr>
        <p:txBody>
          <a:bodyPr>
            <a:normAutofit/>
          </a:bodyPr>
          <a:lstStyle/>
          <a:p>
            <a:r>
              <a:rPr lang="en-CA" dirty="0"/>
              <a:t>Miscellaneous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FA5B15-5DC7-49E3-BBB7-55FDB3AC9B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341921"/>
              </p:ext>
            </p:extLst>
          </p:nvPr>
        </p:nvGraphicFramePr>
        <p:xfrm>
          <a:off x="422032" y="1280160"/>
          <a:ext cx="10438227" cy="5711538"/>
        </p:xfrm>
        <a:graphic>
          <a:graphicData uri="http://schemas.openxmlformats.org/drawingml/2006/table">
            <a:tbl>
              <a:tblPr/>
              <a:tblGrid>
                <a:gridCol w="1645919">
                  <a:extLst>
                    <a:ext uri="{9D8B030D-6E8A-4147-A177-3AD203B41FA5}">
                      <a16:colId xmlns:a16="http://schemas.microsoft.com/office/drawing/2014/main" val="2746258287"/>
                    </a:ext>
                  </a:extLst>
                </a:gridCol>
                <a:gridCol w="4206240">
                  <a:extLst>
                    <a:ext uri="{9D8B030D-6E8A-4147-A177-3AD203B41FA5}">
                      <a16:colId xmlns:a16="http://schemas.microsoft.com/office/drawing/2014/main" val="1683968834"/>
                    </a:ext>
                  </a:extLst>
                </a:gridCol>
                <a:gridCol w="4586068">
                  <a:extLst>
                    <a:ext uri="{9D8B030D-6E8A-4147-A177-3AD203B41FA5}">
                      <a16:colId xmlns:a16="http://schemas.microsoft.com/office/drawing/2014/main" val="3602253284"/>
                    </a:ext>
                  </a:extLst>
                </a:gridCol>
              </a:tblGrid>
              <a:tr h="807689"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 dirty="0" err="1">
                          <a:effectLst/>
                        </a:rPr>
                        <a:t>sizeof</a:t>
                      </a:r>
                      <a:r>
                        <a:rPr lang="en-CA" sz="2400" dirty="0">
                          <a:effectLst/>
                        </a:rPr>
                        <a:t>()</a:t>
                      </a:r>
                    </a:p>
                  </a:txBody>
                  <a:tcPr marL="38001" marR="38001" marT="38001" marB="380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2400" dirty="0">
                          <a:effectLst/>
                        </a:rPr>
                        <a:t>Returns the size of a data type.</a:t>
                      </a:r>
                    </a:p>
                  </a:txBody>
                  <a:tcPr marL="38001" marR="38001" marT="38001" marB="380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2400">
                          <a:effectLst/>
                        </a:rPr>
                        <a:t>sizeof(int), returns 4.</a:t>
                      </a:r>
                    </a:p>
                  </a:txBody>
                  <a:tcPr marL="38001" marR="38001" marT="38001" marB="380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18388"/>
                  </a:ext>
                </a:extLst>
              </a:tr>
              <a:tr h="470063"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>
                          <a:effectLst/>
                        </a:rPr>
                        <a:t>typeof()</a:t>
                      </a:r>
                    </a:p>
                  </a:txBody>
                  <a:tcPr marL="38001" marR="38001" marT="38001" marB="380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2400" dirty="0">
                          <a:effectLst/>
                        </a:rPr>
                        <a:t>Returns the type of a class.</a:t>
                      </a:r>
                    </a:p>
                  </a:txBody>
                  <a:tcPr marL="38001" marR="38001" marT="38001" marB="380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2400">
                          <a:effectLst/>
                        </a:rPr>
                        <a:t>typeof(StreamReader);</a:t>
                      </a:r>
                    </a:p>
                  </a:txBody>
                  <a:tcPr marL="38001" marR="38001" marT="38001" marB="380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736032"/>
                  </a:ext>
                </a:extLst>
              </a:tr>
              <a:tr h="756128"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>
                          <a:effectLst/>
                        </a:rPr>
                        <a:t>&amp;</a:t>
                      </a:r>
                    </a:p>
                  </a:txBody>
                  <a:tcPr marL="38001" marR="38001" marT="38001" marB="380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CA" sz="2400" dirty="0">
                          <a:effectLst/>
                        </a:rPr>
                        <a:t>Returns the address of an variable.</a:t>
                      </a:r>
                    </a:p>
                  </a:txBody>
                  <a:tcPr marL="38001" marR="38001" marT="38001" marB="38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2400">
                          <a:effectLst/>
                        </a:rPr>
                        <a:t>&amp;a; returns actual address of the variable.</a:t>
                      </a:r>
                    </a:p>
                  </a:txBody>
                  <a:tcPr marL="38001" marR="38001" marT="38001" marB="380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80542"/>
                  </a:ext>
                </a:extLst>
              </a:tr>
              <a:tr h="756128"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>
                          <a:effectLst/>
                        </a:rPr>
                        <a:t>*</a:t>
                      </a:r>
                    </a:p>
                  </a:txBody>
                  <a:tcPr marL="38001" marR="38001" marT="38001" marB="380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CA" sz="2400" dirty="0">
                          <a:effectLst/>
                        </a:rPr>
                        <a:t>Pointer to a variable.</a:t>
                      </a:r>
                    </a:p>
                  </a:txBody>
                  <a:tcPr marL="38001" marR="38001" marT="38001" marB="38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2400" dirty="0">
                          <a:effectLst/>
                        </a:rPr>
                        <a:t>*a; creates pointer named 'a' to a variable.</a:t>
                      </a:r>
                    </a:p>
                  </a:txBody>
                  <a:tcPr marL="38001" marR="38001" marT="38001" marB="380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856098"/>
                  </a:ext>
                </a:extLst>
              </a:tr>
              <a:tr h="756128"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 :</a:t>
                      </a:r>
                    </a:p>
                  </a:txBody>
                  <a:tcPr marL="38001" marR="38001" marT="38001" marB="380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CA" sz="2400" dirty="0">
                          <a:effectLst/>
                        </a:rPr>
                        <a:t>Conditional Expression</a:t>
                      </a:r>
                    </a:p>
                  </a:txBody>
                  <a:tcPr marL="38001" marR="38001" marT="38001" marB="38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2400" dirty="0">
                          <a:effectLst/>
                        </a:rPr>
                        <a:t>If Condition is true ? Then value X : Otherwise value Y</a:t>
                      </a:r>
                    </a:p>
                  </a:txBody>
                  <a:tcPr marL="38001" marR="38001" marT="38001" marB="380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732586"/>
                  </a:ext>
                </a:extLst>
              </a:tr>
              <a:tr h="837938"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 dirty="0">
                          <a:effectLst/>
                        </a:rPr>
                        <a:t>is</a:t>
                      </a:r>
                    </a:p>
                  </a:txBody>
                  <a:tcPr marL="38001" marR="38001" marT="38001" marB="380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CA" sz="2400" dirty="0">
                          <a:effectLst/>
                        </a:rPr>
                        <a:t>Determines whether an object is of a certain type.</a:t>
                      </a:r>
                    </a:p>
                  </a:txBody>
                  <a:tcPr marL="38001" marR="38001" marT="38001" marB="38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2400" dirty="0">
                          <a:effectLst/>
                        </a:rPr>
                        <a:t>If( Ford is Car) // checks if Ford is an object of the Car class.</a:t>
                      </a:r>
                    </a:p>
                  </a:txBody>
                  <a:tcPr marL="38001" marR="38001" marT="38001" marB="380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467125"/>
                  </a:ext>
                </a:extLst>
              </a:tr>
              <a:tr h="1092282">
                <a:tc>
                  <a:txBody>
                    <a:bodyPr/>
                    <a:lstStyle/>
                    <a:p>
                      <a:pPr algn="ctr" fontAlgn="t"/>
                      <a:r>
                        <a:rPr lang="en-CA" sz="2400" dirty="0">
                          <a:effectLst/>
                        </a:rPr>
                        <a:t>as</a:t>
                      </a:r>
                    </a:p>
                  </a:txBody>
                  <a:tcPr marL="38001" marR="38001" marT="38001" marB="380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CA" sz="2400" dirty="0">
                          <a:effectLst/>
                        </a:rPr>
                        <a:t>Cast without raising an exception if the cast fails.</a:t>
                      </a:r>
                    </a:p>
                  </a:txBody>
                  <a:tcPr marL="38001" marR="38001" marT="38001" marB="38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2400" dirty="0">
                          <a:effectLst/>
                        </a:rPr>
                        <a:t>Object </a:t>
                      </a:r>
                      <a:r>
                        <a:rPr lang="en-CA" sz="2400" dirty="0" err="1">
                          <a:effectLst/>
                        </a:rPr>
                        <a:t>obj</a:t>
                      </a:r>
                      <a:r>
                        <a:rPr lang="en-CA" sz="2400" dirty="0">
                          <a:effectLst/>
                        </a:rPr>
                        <a:t> = new </a:t>
                      </a:r>
                      <a:r>
                        <a:rPr lang="en-CA" sz="2400" dirty="0" err="1">
                          <a:effectLst/>
                        </a:rPr>
                        <a:t>StringReader</a:t>
                      </a:r>
                      <a:r>
                        <a:rPr lang="en-CA" sz="2400" dirty="0">
                          <a:effectLst/>
                        </a:rPr>
                        <a:t>("Hello");</a:t>
                      </a:r>
                      <a:r>
                        <a:rPr lang="en-CA" sz="2400" dirty="0" err="1">
                          <a:solidFill>
                            <a:srgbClr val="000000"/>
                          </a:solidFill>
                          <a:effectLst/>
                        </a:rPr>
                        <a:t>StringReader</a:t>
                      </a:r>
                      <a:r>
                        <a:rPr lang="en-CA" sz="2400" dirty="0">
                          <a:solidFill>
                            <a:srgbClr val="000000"/>
                          </a:solidFill>
                          <a:effectLst/>
                        </a:rPr>
                        <a:t> r = </a:t>
                      </a:r>
                      <a:r>
                        <a:rPr lang="en-CA" sz="2400" dirty="0" err="1">
                          <a:solidFill>
                            <a:srgbClr val="000000"/>
                          </a:solidFill>
                          <a:effectLst/>
                        </a:rPr>
                        <a:t>obj</a:t>
                      </a:r>
                      <a:r>
                        <a:rPr lang="en-CA" sz="2400" dirty="0">
                          <a:solidFill>
                            <a:srgbClr val="000000"/>
                          </a:solidFill>
                          <a:effectLst/>
                        </a:rPr>
                        <a:t> as </a:t>
                      </a:r>
                      <a:r>
                        <a:rPr lang="en-CA" sz="2400" dirty="0" err="1">
                          <a:solidFill>
                            <a:srgbClr val="000000"/>
                          </a:solidFill>
                          <a:effectLst/>
                        </a:rPr>
                        <a:t>StringReader</a:t>
                      </a:r>
                      <a:r>
                        <a:rPr lang="en-CA" sz="2400" dirty="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</a:p>
                  </a:txBody>
                  <a:tcPr marL="38001" marR="38001" marT="38001" marB="380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955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233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5E15-4E00-45EA-9952-495DED3F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4.1 Assignment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C8363-61A8-4C49-8D19-EDF296255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9530"/>
            <a:ext cx="9905999" cy="4929809"/>
          </a:xfrm>
        </p:spPr>
        <p:txBody>
          <a:bodyPr>
            <a:normAutofit/>
          </a:bodyPr>
          <a:lstStyle/>
          <a:p>
            <a:r>
              <a:rPr lang="en-CA" dirty="0"/>
              <a:t>Program Structure </a:t>
            </a:r>
          </a:p>
          <a:p>
            <a:r>
              <a:rPr lang="en-CA" dirty="0"/>
              <a:t>Types</a:t>
            </a:r>
          </a:p>
          <a:p>
            <a:pPr lvl="1"/>
            <a:r>
              <a:rPr lang="en-CA" dirty="0"/>
              <a:t>Value Types</a:t>
            </a:r>
          </a:p>
          <a:p>
            <a:pPr lvl="1"/>
            <a:r>
              <a:rPr lang="en-CA" dirty="0"/>
              <a:t>Reference Types: String, Class </a:t>
            </a:r>
          </a:p>
          <a:p>
            <a:pPr lvl="1"/>
            <a:r>
              <a:rPr lang="en-CA" dirty="0"/>
              <a:t>Conversions</a:t>
            </a:r>
          </a:p>
          <a:p>
            <a:pPr lvl="1"/>
            <a:r>
              <a:rPr lang="en-CA" dirty="0"/>
              <a:t>Declaration </a:t>
            </a:r>
          </a:p>
          <a:p>
            <a:pPr lvl="1"/>
            <a:r>
              <a:rPr lang="en-CA" dirty="0"/>
              <a:t>Assignment </a:t>
            </a:r>
          </a:p>
          <a:p>
            <a:r>
              <a:rPr lang="en-CA" dirty="0"/>
              <a:t>Flows </a:t>
            </a:r>
          </a:p>
        </p:txBody>
      </p:sp>
    </p:spTree>
    <p:extLst>
      <p:ext uri="{BB962C8B-B14F-4D97-AF65-F5344CB8AC3E}">
        <p14:creationId xmlns:p14="http://schemas.microsoft.com/office/powerpoint/2010/main" val="912143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A95C-CF72-47F4-AFF1-55C846A5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990E2-5BE9-4063-B27E-71C801731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// Set y to the value of x if x is NOT null; otherwise, </a:t>
            </a:r>
          </a:p>
          <a:p>
            <a:pPr marL="0" indent="0">
              <a:buNone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// if x == null, set y to -1. </a:t>
            </a:r>
          </a:p>
          <a:p>
            <a:pPr marL="0" indent="0">
              <a:buNone/>
            </a:pP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y = x ?? -1;</a:t>
            </a:r>
          </a:p>
        </p:txBody>
      </p:sp>
    </p:spTree>
    <p:extLst>
      <p:ext uri="{BB962C8B-B14F-4D97-AF65-F5344CB8AC3E}">
        <p14:creationId xmlns:p14="http://schemas.microsoft.com/office/powerpoint/2010/main" val="617959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AA59-5B52-4FC8-B6FC-7FFDA6C7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Null-conditional Operators (C# 6.0)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B65B4-CB47-43E4-90D8-319036D06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4000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> length =  </a:t>
            </a:r>
            <a:r>
              <a:rPr lang="en-CA" sz="4000" dirty="0" err="1">
                <a:latin typeface="Arial" panose="020B0604020202020204" pitchFamily="34" charset="0"/>
                <a:cs typeface="Arial" panose="020B0604020202020204" pitchFamily="34" charset="0"/>
              </a:rPr>
              <a:t>customers?.Substring</a:t>
            </a:r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256930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2B01-0E94-4498-8A25-213A4484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9FB8-71AE-45FE-84B4-EEE0C5108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098" name="Picture 2" descr="Decision making statements in C#">
            <a:extLst>
              <a:ext uri="{FF2B5EF4-FFF2-40B4-BE49-F238E27FC236}">
                <a16:creationId xmlns:a16="http://schemas.microsoft.com/office/drawing/2014/main" id="{516198C4-BF02-49FA-822B-84DAF5B9F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032" y="618518"/>
            <a:ext cx="4726639" cy="604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478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E8EECB-1E4B-4F53-B46A-8974F63752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9728050"/>
              </p:ext>
            </p:extLst>
          </p:nvPr>
        </p:nvGraphicFramePr>
        <p:xfrm>
          <a:off x="958531" y="703385"/>
          <a:ext cx="10140878" cy="5537518"/>
        </p:xfrm>
        <a:graphic>
          <a:graphicData uri="http://schemas.openxmlformats.org/drawingml/2006/table">
            <a:tbl>
              <a:tblPr/>
              <a:tblGrid>
                <a:gridCol w="709328">
                  <a:extLst>
                    <a:ext uri="{9D8B030D-6E8A-4147-A177-3AD203B41FA5}">
                      <a16:colId xmlns:a16="http://schemas.microsoft.com/office/drawing/2014/main" val="4036425736"/>
                    </a:ext>
                  </a:extLst>
                </a:gridCol>
                <a:gridCol w="9431550">
                  <a:extLst>
                    <a:ext uri="{9D8B030D-6E8A-4147-A177-3AD203B41FA5}">
                      <a16:colId xmlns:a16="http://schemas.microsoft.com/office/drawing/2014/main" val="2226043461"/>
                    </a:ext>
                  </a:extLst>
                </a:gridCol>
              </a:tblGrid>
              <a:tr h="1082619"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dirty="0">
                          <a:effectLst/>
                        </a:rPr>
                        <a:t>1</a:t>
                      </a:r>
                    </a:p>
                  </a:txBody>
                  <a:tcPr marL="38165" marR="38165" marT="38165" marB="381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2400" b="1" u="none" strike="noStrike" dirty="0">
                          <a:solidFill>
                            <a:srgbClr val="313131"/>
                          </a:solidFill>
                          <a:effectLst/>
                          <a:hlinkClick r:id="rId2" tooltip="if statement in C#"/>
                        </a:rPr>
                        <a:t>if </a:t>
                      </a:r>
                      <a:r>
                        <a:rPr lang="en-CA" sz="2400" b="1" u="none" strike="noStrike" dirty="0" err="1">
                          <a:solidFill>
                            <a:srgbClr val="313131"/>
                          </a:solidFill>
                          <a:effectLst/>
                          <a:hlinkClick r:id="rId2" tooltip="if statement in C#"/>
                        </a:rPr>
                        <a:t>statement</a:t>
                      </a:r>
                      <a:r>
                        <a:rPr lang="en-CA" sz="2400" dirty="0" err="1">
                          <a:solidFill>
                            <a:srgbClr val="000000"/>
                          </a:solidFill>
                          <a:effectLst/>
                        </a:rPr>
                        <a:t>An</a:t>
                      </a:r>
                      <a:r>
                        <a:rPr lang="en-CA" sz="24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CA" sz="2400" b="1" dirty="0">
                          <a:solidFill>
                            <a:srgbClr val="000000"/>
                          </a:solidFill>
                          <a:effectLst/>
                        </a:rPr>
                        <a:t>if statement</a:t>
                      </a:r>
                      <a:r>
                        <a:rPr lang="en-CA" sz="2400" dirty="0">
                          <a:solidFill>
                            <a:srgbClr val="000000"/>
                          </a:solidFill>
                          <a:effectLst/>
                        </a:rPr>
                        <a:t> consists of a </a:t>
                      </a:r>
                      <a:r>
                        <a:rPr lang="en-CA" sz="2400" dirty="0" err="1">
                          <a:solidFill>
                            <a:srgbClr val="000000"/>
                          </a:solidFill>
                          <a:effectLst/>
                        </a:rPr>
                        <a:t>boolean</a:t>
                      </a:r>
                      <a:r>
                        <a:rPr lang="en-CA" sz="2400" dirty="0">
                          <a:solidFill>
                            <a:srgbClr val="000000"/>
                          </a:solidFill>
                          <a:effectLst/>
                        </a:rPr>
                        <a:t> expression followed by one or more statements.</a:t>
                      </a:r>
                    </a:p>
                  </a:txBody>
                  <a:tcPr marL="38165" marR="38165" marT="38165" marB="381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383148"/>
                  </a:ext>
                </a:extLst>
              </a:tr>
              <a:tr h="1207042"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dirty="0">
                          <a:effectLst/>
                        </a:rPr>
                        <a:t>2</a:t>
                      </a:r>
                    </a:p>
                  </a:txBody>
                  <a:tcPr marL="38165" marR="38165" marT="38165" marB="381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2400" b="1" u="none" strike="noStrike" dirty="0">
                          <a:solidFill>
                            <a:srgbClr val="313131"/>
                          </a:solidFill>
                          <a:effectLst/>
                          <a:hlinkClick r:id="rId3" tooltip="if...else statement in C#"/>
                        </a:rPr>
                        <a:t>if...else </a:t>
                      </a:r>
                      <a:r>
                        <a:rPr lang="en-CA" sz="2400" b="1" u="none" strike="noStrike" dirty="0" err="1">
                          <a:solidFill>
                            <a:srgbClr val="313131"/>
                          </a:solidFill>
                          <a:effectLst/>
                          <a:hlinkClick r:id="rId3" tooltip="if...else statement in C#"/>
                        </a:rPr>
                        <a:t>statement</a:t>
                      </a:r>
                      <a:r>
                        <a:rPr lang="en-CA" sz="2400" dirty="0" err="1">
                          <a:solidFill>
                            <a:srgbClr val="000000"/>
                          </a:solidFill>
                          <a:effectLst/>
                        </a:rPr>
                        <a:t>An</a:t>
                      </a:r>
                      <a:r>
                        <a:rPr lang="en-CA" sz="24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CA" sz="2400" b="1" dirty="0">
                          <a:solidFill>
                            <a:srgbClr val="000000"/>
                          </a:solidFill>
                          <a:effectLst/>
                        </a:rPr>
                        <a:t>if statement</a:t>
                      </a:r>
                      <a:r>
                        <a:rPr lang="en-CA" sz="2400" dirty="0">
                          <a:solidFill>
                            <a:srgbClr val="000000"/>
                          </a:solidFill>
                          <a:effectLst/>
                        </a:rPr>
                        <a:t> can be followed by an optional </a:t>
                      </a:r>
                      <a:r>
                        <a:rPr lang="en-CA" sz="2400" b="1" dirty="0">
                          <a:solidFill>
                            <a:srgbClr val="000000"/>
                          </a:solidFill>
                          <a:effectLst/>
                        </a:rPr>
                        <a:t>else statement</a:t>
                      </a:r>
                      <a:r>
                        <a:rPr lang="en-CA" sz="2400" dirty="0">
                          <a:solidFill>
                            <a:srgbClr val="000000"/>
                          </a:solidFill>
                          <a:effectLst/>
                        </a:rPr>
                        <a:t>, which executes when the </a:t>
                      </a:r>
                      <a:r>
                        <a:rPr lang="en-CA" sz="2400" dirty="0" err="1">
                          <a:solidFill>
                            <a:srgbClr val="000000"/>
                          </a:solidFill>
                          <a:effectLst/>
                        </a:rPr>
                        <a:t>boolean</a:t>
                      </a:r>
                      <a:r>
                        <a:rPr lang="en-CA" sz="2400" dirty="0">
                          <a:solidFill>
                            <a:srgbClr val="000000"/>
                          </a:solidFill>
                          <a:effectLst/>
                        </a:rPr>
                        <a:t> expression is false.</a:t>
                      </a:r>
                    </a:p>
                  </a:txBody>
                  <a:tcPr marL="38165" marR="38165" marT="38165" marB="381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233396"/>
                  </a:ext>
                </a:extLst>
              </a:tr>
              <a:tr h="1082619"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dirty="0">
                          <a:effectLst/>
                        </a:rPr>
                        <a:t>3</a:t>
                      </a:r>
                    </a:p>
                  </a:txBody>
                  <a:tcPr marL="38165" marR="38165" marT="38165" marB="381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2400" b="1" u="none" strike="noStrike" dirty="0">
                          <a:solidFill>
                            <a:srgbClr val="313131"/>
                          </a:solidFill>
                          <a:effectLst/>
                          <a:hlinkClick r:id="rId4" tooltip="nested if statements in C#"/>
                        </a:rPr>
                        <a:t>nested if </a:t>
                      </a:r>
                      <a:r>
                        <a:rPr lang="en-CA" sz="2400" b="1" u="none" strike="noStrike" dirty="0" err="1">
                          <a:solidFill>
                            <a:srgbClr val="313131"/>
                          </a:solidFill>
                          <a:effectLst/>
                          <a:hlinkClick r:id="rId4" tooltip="nested if statements in C#"/>
                        </a:rPr>
                        <a:t>statements</a:t>
                      </a:r>
                      <a:r>
                        <a:rPr lang="en-CA" sz="2400" dirty="0" err="1">
                          <a:solidFill>
                            <a:srgbClr val="000000"/>
                          </a:solidFill>
                          <a:effectLst/>
                        </a:rPr>
                        <a:t>You</a:t>
                      </a:r>
                      <a:r>
                        <a:rPr lang="en-CA" sz="2400" dirty="0">
                          <a:solidFill>
                            <a:srgbClr val="000000"/>
                          </a:solidFill>
                          <a:effectLst/>
                        </a:rPr>
                        <a:t> can use one </a:t>
                      </a:r>
                      <a:r>
                        <a:rPr lang="en-CA" sz="2400" b="1" dirty="0">
                          <a:solidFill>
                            <a:srgbClr val="000000"/>
                          </a:solidFill>
                          <a:effectLst/>
                        </a:rPr>
                        <a:t>if</a:t>
                      </a:r>
                      <a:r>
                        <a:rPr lang="en-CA" sz="2400" dirty="0">
                          <a:solidFill>
                            <a:srgbClr val="000000"/>
                          </a:solidFill>
                          <a:effectLst/>
                        </a:rPr>
                        <a:t> or </a:t>
                      </a:r>
                      <a:r>
                        <a:rPr lang="en-CA" sz="2400" b="1" dirty="0">
                          <a:solidFill>
                            <a:srgbClr val="000000"/>
                          </a:solidFill>
                          <a:effectLst/>
                        </a:rPr>
                        <a:t>else if</a:t>
                      </a:r>
                      <a:r>
                        <a:rPr lang="en-CA" sz="2400" dirty="0">
                          <a:solidFill>
                            <a:srgbClr val="000000"/>
                          </a:solidFill>
                          <a:effectLst/>
                        </a:rPr>
                        <a:t> statement inside another </a:t>
                      </a:r>
                      <a:r>
                        <a:rPr lang="en-CA" sz="2400" b="1" dirty="0">
                          <a:solidFill>
                            <a:srgbClr val="000000"/>
                          </a:solidFill>
                          <a:effectLst/>
                        </a:rPr>
                        <a:t>if</a:t>
                      </a:r>
                      <a:r>
                        <a:rPr lang="en-CA" sz="2400" dirty="0">
                          <a:solidFill>
                            <a:srgbClr val="000000"/>
                          </a:solidFill>
                          <a:effectLst/>
                        </a:rPr>
                        <a:t> or </a:t>
                      </a:r>
                      <a:r>
                        <a:rPr lang="en-CA" sz="2400" b="1" dirty="0">
                          <a:solidFill>
                            <a:srgbClr val="000000"/>
                          </a:solidFill>
                          <a:effectLst/>
                        </a:rPr>
                        <a:t>else </a:t>
                      </a:r>
                      <a:r>
                        <a:rPr lang="en-CA" sz="2400" b="1" dirty="0" err="1">
                          <a:solidFill>
                            <a:srgbClr val="000000"/>
                          </a:solidFill>
                          <a:effectLst/>
                        </a:rPr>
                        <a:t>if</a:t>
                      </a:r>
                      <a:r>
                        <a:rPr lang="en-CA" sz="2400" dirty="0" err="1">
                          <a:solidFill>
                            <a:srgbClr val="000000"/>
                          </a:solidFill>
                          <a:effectLst/>
                        </a:rPr>
                        <a:t>statement</a:t>
                      </a:r>
                      <a:r>
                        <a:rPr lang="en-CA" sz="2400" dirty="0">
                          <a:solidFill>
                            <a:srgbClr val="000000"/>
                          </a:solidFill>
                          <a:effectLst/>
                        </a:rPr>
                        <a:t>(s).</a:t>
                      </a:r>
                    </a:p>
                  </a:txBody>
                  <a:tcPr marL="38165" marR="38165" marT="38165" marB="381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425257"/>
                  </a:ext>
                </a:extLst>
              </a:tr>
              <a:tr h="1082619"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dirty="0">
                          <a:effectLst/>
                        </a:rPr>
                        <a:t>4</a:t>
                      </a:r>
                    </a:p>
                  </a:txBody>
                  <a:tcPr marL="38165" marR="38165" marT="38165" marB="381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2400" b="1" u="none" strike="noStrike" dirty="0">
                          <a:solidFill>
                            <a:srgbClr val="313131"/>
                          </a:solidFill>
                          <a:effectLst/>
                          <a:hlinkClick r:id="rId5" tooltip="switch statement in C#"/>
                        </a:rPr>
                        <a:t>switch </a:t>
                      </a:r>
                      <a:r>
                        <a:rPr lang="en-CA" sz="2400" b="1" u="none" strike="noStrike" dirty="0" err="1">
                          <a:solidFill>
                            <a:srgbClr val="313131"/>
                          </a:solidFill>
                          <a:effectLst/>
                          <a:hlinkClick r:id="rId5" tooltip="switch statement in C#"/>
                        </a:rPr>
                        <a:t>statement</a:t>
                      </a:r>
                      <a:r>
                        <a:rPr lang="en-CA" sz="2400" dirty="0" err="1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r>
                        <a:rPr lang="en-CA" sz="24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CA" sz="2400" b="1" dirty="0">
                          <a:solidFill>
                            <a:srgbClr val="000000"/>
                          </a:solidFill>
                          <a:effectLst/>
                        </a:rPr>
                        <a:t>switch</a:t>
                      </a:r>
                      <a:r>
                        <a:rPr lang="en-CA" sz="2400" dirty="0">
                          <a:solidFill>
                            <a:srgbClr val="000000"/>
                          </a:solidFill>
                          <a:effectLst/>
                        </a:rPr>
                        <a:t> statement allows a variable to be tested for equality against a list of values.</a:t>
                      </a:r>
                    </a:p>
                  </a:txBody>
                  <a:tcPr marL="38165" marR="38165" marT="38165" marB="381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978067"/>
                  </a:ext>
                </a:extLst>
              </a:tr>
              <a:tr h="1082619"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dirty="0">
                          <a:effectLst/>
                        </a:rPr>
                        <a:t>5</a:t>
                      </a:r>
                    </a:p>
                  </a:txBody>
                  <a:tcPr marL="38165" marR="38165" marT="38165" marB="381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2400" b="1" u="none" strike="noStrike" dirty="0">
                          <a:solidFill>
                            <a:srgbClr val="313131"/>
                          </a:solidFill>
                          <a:effectLst/>
                          <a:hlinkClick r:id="rId6" tooltip="nested switch statements in C#"/>
                        </a:rPr>
                        <a:t>nested switch </a:t>
                      </a:r>
                      <a:r>
                        <a:rPr lang="en-CA" sz="2400" b="1" u="none" strike="noStrike" dirty="0" err="1">
                          <a:solidFill>
                            <a:srgbClr val="313131"/>
                          </a:solidFill>
                          <a:effectLst/>
                          <a:hlinkClick r:id="rId6" tooltip="nested switch statements in C#"/>
                        </a:rPr>
                        <a:t>statements</a:t>
                      </a:r>
                      <a:r>
                        <a:rPr lang="en-CA" sz="2400" dirty="0" err="1">
                          <a:solidFill>
                            <a:srgbClr val="000000"/>
                          </a:solidFill>
                          <a:effectLst/>
                        </a:rPr>
                        <a:t>You</a:t>
                      </a:r>
                      <a:r>
                        <a:rPr lang="en-CA" sz="2400" dirty="0">
                          <a:solidFill>
                            <a:srgbClr val="000000"/>
                          </a:solidFill>
                          <a:effectLst/>
                        </a:rPr>
                        <a:t> can use one </a:t>
                      </a:r>
                      <a:r>
                        <a:rPr lang="en-CA" sz="2400" b="1" dirty="0">
                          <a:solidFill>
                            <a:srgbClr val="000000"/>
                          </a:solidFill>
                          <a:effectLst/>
                        </a:rPr>
                        <a:t>switch</a:t>
                      </a:r>
                      <a:r>
                        <a:rPr lang="en-CA" sz="2400" dirty="0">
                          <a:solidFill>
                            <a:srgbClr val="000000"/>
                          </a:solidFill>
                          <a:effectLst/>
                        </a:rPr>
                        <a:t> statement inside another </a:t>
                      </a:r>
                      <a:r>
                        <a:rPr lang="en-CA" sz="2400" b="1" dirty="0" err="1">
                          <a:solidFill>
                            <a:srgbClr val="000000"/>
                          </a:solidFill>
                          <a:effectLst/>
                        </a:rPr>
                        <a:t>switch</a:t>
                      </a:r>
                      <a:r>
                        <a:rPr lang="en-CA" sz="2400" dirty="0" err="1">
                          <a:solidFill>
                            <a:srgbClr val="000000"/>
                          </a:solidFill>
                          <a:effectLst/>
                        </a:rPr>
                        <a:t>statement</a:t>
                      </a:r>
                      <a:r>
                        <a:rPr lang="en-CA" sz="2400" dirty="0">
                          <a:solidFill>
                            <a:srgbClr val="000000"/>
                          </a:solidFill>
                          <a:effectLst/>
                        </a:rPr>
                        <a:t>(s).</a:t>
                      </a:r>
                    </a:p>
                  </a:txBody>
                  <a:tcPr marL="38165" marR="38165" marT="38165" marB="381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684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680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5552-6E69-4AD7-9BA4-5633C91E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Study Some special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9451-9574-4E1E-8804-0F7586C85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Lab:</a:t>
            </a:r>
          </a:p>
          <a:p>
            <a:pPr marL="0" indent="0">
              <a:buNone/>
            </a:pPr>
            <a:r>
              <a:rPr lang="en-CA" dirty="0"/>
              <a:t>           </a:t>
            </a:r>
            <a:r>
              <a:rPr lang="en-CA" dirty="0" err="1"/>
              <a:t>int</a:t>
            </a:r>
            <a:r>
              <a:rPr lang="en-CA" dirty="0"/>
              <a:t> s = 6;</a:t>
            </a:r>
          </a:p>
          <a:p>
            <a:pPr marL="0" indent="0">
              <a:buNone/>
            </a:pPr>
            <a:r>
              <a:rPr lang="en-CA" dirty="0"/>
              <a:t>            if (s==6)</a:t>
            </a:r>
          </a:p>
          <a:p>
            <a:pPr marL="0" indent="0">
              <a:buNone/>
            </a:pPr>
            <a:r>
              <a:rPr lang="en-CA" dirty="0"/>
              <a:t>            {                </a:t>
            </a:r>
            <a:r>
              <a:rPr lang="en-CA" dirty="0" err="1"/>
              <a:t>Console.Write</a:t>
            </a:r>
            <a:r>
              <a:rPr lang="en-CA" dirty="0"/>
              <a:t>("==6");            }</a:t>
            </a:r>
          </a:p>
          <a:p>
            <a:pPr marL="0" indent="0">
              <a:buNone/>
            </a:pPr>
            <a:r>
              <a:rPr lang="en-CA" dirty="0"/>
              <a:t>            else if (s&gt;2)</a:t>
            </a:r>
          </a:p>
          <a:p>
            <a:pPr marL="0" indent="0">
              <a:buNone/>
            </a:pPr>
            <a:r>
              <a:rPr lang="en-CA" dirty="0"/>
              <a:t>            {                </a:t>
            </a:r>
            <a:r>
              <a:rPr lang="en-CA" dirty="0" err="1"/>
              <a:t>Console.Write</a:t>
            </a:r>
            <a:r>
              <a:rPr lang="en-CA" dirty="0"/>
              <a:t>("s&gt;9");            }</a:t>
            </a:r>
          </a:p>
          <a:p>
            <a:pPr marL="0" indent="0">
              <a:buNone/>
            </a:pPr>
            <a:r>
              <a:rPr lang="en-CA" dirty="0"/>
              <a:t>            else</a:t>
            </a:r>
          </a:p>
          <a:p>
            <a:pPr marL="0" indent="0">
              <a:buNone/>
            </a:pPr>
            <a:r>
              <a:rPr lang="en-CA" dirty="0"/>
              <a:t>            {                </a:t>
            </a:r>
            <a:r>
              <a:rPr lang="en-CA" dirty="0" err="1"/>
              <a:t>Console.WriteLine</a:t>
            </a:r>
            <a:r>
              <a:rPr lang="en-CA" dirty="0"/>
              <a:t>("3rd line </a:t>
            </a:r>
            <a:r>
              <a:rPr lang="en-CA" dirty="0" err="1"/>
              <a:t>fo</a:t>
            </a:r>
            <a:r>
              <a:rPr lang="en-CA" dirty="0"/>
              <a:t> conditions");            }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33840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E1AE-F07E-4AD0-974F-222462BE8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05482"/>
          </a:xfrm>
        </p:spPr>
        <p:txBody>
          <a:bodyPr/>
          <a:lstStyle/>
          <a:p>
            <a:r>
              <a:rPr lang="en-CA" dirty="0"/>
              <a:t>A typical test question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EFA8E-D586-4EDB-AAE9-BDD518E3D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54136"/>
            <a:ext cx="9905999" cy="514191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C# switch Statement with grouped cases</a:t>
            </a:r>
          </a:p>
          <a:p>
            <a:pPr marL="0" indent="0">
              <a:buNone/>
            </a:pPr>
            <a:r>
              <a:rPr lang="en-CA" dirty="0"/>
              <a:t>int </a:t>
            </a:r>
            <a:r>
              <a:rPr lang="en-CA" dirty="0" err="1"/>
              <a:t>caseSwitch</a:t>
            </a:r>
            <a:r>
              <a:rPr lang="en-CA" dirty="0"/>
              <a:t> = 1; </a:t>
            </a:r>
          </a:p>
          <a:p>
            <a:pPr marL="0" indent="0">
              <a:buNone/>
            </a:pPr>
            <a:r>
              <a:rPr lang="en-CA" dirty="0"/>
              <a:t>switch (</a:t>
            </a:r>
            <a:r>
              <a:rPr lang="en-CA" dirty="0" err="1"/>
              <a:t>caseSwitch</a:t>
            </a:r>
            <a:r>
              <a:rPr lang="en-CA" dirty="0"/>
              <a:t>) </a:t>
            </a:r>
          </a:p>
          <a:p>
            <a:pPr marL="0" indent="0">
              <a:buNone/>
            </a:pPr>
            <a:r>
              <a:rPr lang="en-CA" dirty="0"/>
              <a:t>{ </a:t>
            </a:r>
          </a:p>
          <a:p>
            <a:pPr marL="0" indent="0">
              <a:buNone/>
            </a:pPr>
            <a:r>
              <a:rPr lang="en-CA" dirty="0"/>
              <a:t>case 1: //break; </a:t>
            </a:r>
          </a:p>
          <a:p>
            <a:pPr marL="0" indent="0">
              <a:buNone/>
            </a:pPr>
            <a:r>
              <a:rPr lang="en-CA" dirty="0"/>
              <a:t>case 2: </a:t>
            </a:r>
            <a:r>
              <a:rPr lang="en-CA" dirty="0" err="1"/>
              <a:t>Console.WriteLine</a:t>
            </a:r>
            <a:r>
              <a:rPr lang="en-CA" dirty="0"/>
              <a:t>("Case 2"); </a:t>
            </a:r>
          </a:p>
          <a:p>
            <a:pPr marL="0" indent="0">
              <a:buNone/>
            </a:pPr>
            <a:r>
              <a:rPr lang="en-CA" dirty="0"/>
              <a:t>break; </a:t>
            </a:r>
          </a:p>
          <a:p>
            <a:pPr marL="0" indent="0">
              <a:buNone/>
            </a:pPr>
            <a:r>
              <a:rPr lang="en-CA" dirty="0"/>
              <a:t>default: </a:t>
            </a:r>
          </a:p>
          <a:p>
            <a:pPr marL="0" indent="0">
              <a:buNone/>
            </a:pPr>
            <a:r>
              <a:rPr lang="en-CA" dirty="0" err="1"/>
              <a:t>Console.WriteLine</a:t>
            </a:r>
            <a:r>
              <a:rPr lang="en-CA" dirty="0"/>
              <a:t>("Default case"); </a:t>
            </a:r>
          </a:p>
          <a:p>
            <a:pPr marL="0" indent="0">
              <a:buNone/>
            </a:pPr>
            <a:r>
              <a:rPr lang="en-CA" dirty="0"/>
              <a:t>break; 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What will you get? </a:t>
            </a:r>
          </a:p>
        </p:txBody>
      </p:sp>
    </p:spTree>
    <p:extLst>
      <p:ext uri="{BB962C8B-B14F-4D97-AF65-F5344CB8AC3E}">
        <p14:creationId xmlns:p14="http://schemas.microsoft.com/office/powerpoint/2010/main" val="27606187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D12B-1BA4-4F1F-9258-695F3408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5C4CA-18AD-460A-ADF6-5205121F0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In C# 6, the match expression must be an expression that returns a value of the following types:</a:t>
            </a:r>
          </a:p>
          <a:p>
            <a:pPr lvl="1"/>
            <a:r>
              <a:rPr lang="en-CA" dirty="0"/>
              <a:t>a </a:t>
            </a:r>
            <a:r>
              <a:rPr lang="en-CA" dirty="0">
                <a:hlinkClick r:id="rId2"/>
              </a:rPr>
              <a:t>char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a </a:t>
            </a:r>
            <a:r>
              <a:rPr lang="en-CA" dirty="0">
                <a:hlinkClick r:id="rId3"/>
              </a:rPr>
              <a:t>string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a </a:t>
            </a:r>
            <a:r>
              <a:rPr lang="en-CA" dirty="0">
                <a:hlinkClick r:id="rId4"/>
              </a:rPr>
              <a:t>bool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an integral value, such as an </a:t>
            </a:r>
            <a:r>
              <a:rPr lang="en-CA" dirty="0" err="1">
                <a:hlinkClick r:id="rId5"/>
              </a:rPr>
              <a:t>int</a:t>
            </a:r>
            <a:r>
              <a:rPr lang="en-CA" dirty="0"/>
              <a:t> or a </a:t>
            </a:r>
            <a:r>
              <a:rPr lang="en-CA" dirty="0">
                <a:hlinkClick r:id="rId6"/>
              </a:rPr>
              <a:t>long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an </a:t>
            </a:r>
            <a:r>
              <a:rPr lang="en-CA" dirty="0" err="1">
                <a:hlinkClick r:id="rId7"/>
              </a:rPr>
              <a:t>enum</a:t>
            </a:r>
            <a:r>
              <a:rPr lang="en-CA" dirty="0"/>
              <a:t> value.</a:t>
            </a:r>
          </a:p>
          <a:p>
            <a:r>
              <a:rPr lang="en-CA" dirty="0"/>
              <a:t>Starting with C# 7, the match expression can be any non-null expression.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35608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46A8-DA94-4814-8F9C-77B68B29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B6253-6BFB-42EE-B4CE-340A1A301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Show dynamic welcome messages with </a:t>
            </a:r>
          </a:p>
          <a:p>
            <a:pPr marL="0" indent="0">
              <a:buNone/>
            </a:pPr>
            <a:r>
              <a:rPr lang="en-CA" dirty="0"/>
              <a:t>	good morning/afternoon/evening</a:t>
            </a:r>
          </a:p>
          <a:p>
            <a:pPr marL="0" indent="0">
              <a:buNone/>
            </a:pPr>
            <a:r>
              <a:rPr lang="en-CA" dirty="0"/>
              <a:t>	using the condition of the current time.</a:t>
            </a:r>
          </a:p>
        </p:txBody>
      </p:sp>
    </p:spTree>
    <p:extLst>
      <p:ext uri="{BB962C8B-B14F-4D97-AF65-F5344CB8AC3E}">
        <p14:creationId xmlns:p14="http://schemas.microsoft.com/office/powerpoint/2010/main" val="42159911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46D4-F743-428D-ACA8-FB33D7F1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5F7F3-EA34-415E-AFFF-B5B37BB9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Learn by yourself </a:t>
            </a:r>
          </a:p>
          <a:p>
            <a:pPr lvl="1"/>
            <a:r>
              <a:rPr lang="en-CA" dirty="0">
                <a:hlinkClick r:id="rId2"/>
              </a:rPr>
              <a:t>https://www.tutorialspoint.com/csharp/csharp_loops.htm</a:t>
            </a:r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B6DDCB4-C0DE-4FAB-9B10-1CB23BA35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082031"/>
              </p:ext>
            </p:extLst>
          </p:nvPr>
        </p:nvGraphicFramePr>
        <p:xfrm>
          <a:off x="314325" y="3181349"/>
          <a:ext cx="7924800" cy="3701704"/>
        </p:xfrm>
        <a:graphic>
          <a:graphicData uri="http://schemas.openxmlformats.org/drawingml/2006/table">
            <a:tbl>
              <a:tblPr/>
              <a:tblGrid>
                <a:gridCol w="615414">
                  <a:extLst>
                    <a:ext uri="{9D8B030D-6E8A-4147-A177-3AD203B41FA5}">
                      <a16:colId xmlns:a16="http://schemas.microsoft.com/office/drawing/2014/main" val="3959111432"/>
                    </a:ext>
                  </a:extLst>
                </a:gridCol>
                <a:gridCol w="7309386">
                  <a:extLst>
                    <a:ext uri="{9D8B030D-6E8A-4147-A177-3AD203B41FA5}">
                      <a16:colId xmlns:a16="http://schemas.microsoft.com/office/drawing/2014/main" val="2620641318"/>
                    </a:ext>
                  </a:extLst>
                </a:gridCol>
              </a:tblGrid>
              <a:tr h="1076013">
                <a:tc>
                  <a:txBody>
                    <a:bodyPr/>
                    <a:lstStyle/>
                    <a:p>
                      <a:pPr algn="ctr" fontAlgn="t"/>
                      <a:r>
                        <a:rPr lang="en-CA" sz="2800" dirty="0">
                          <a:effectLst/>
                        </a:rPr>
                        <a:t>1</a:t>
                      </a:r>
                    </a:p>
                  </a:txBody>
                  <a:tcPr marL="71986" marR="71986" marT="71986" marB="71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2800" b="1" u="none" strike="noStrike" dirty="0">
                          <a:solidFill>
                            <a:srgbClr val="313131"/>
                          </a:solidFill>
                          <a:effectLst/>
                          <a:hlinkClick r:id="rId3" tooltip="break statement in C#"/>
                        </a:rPr>
                        <a:t>break statement</a:t>
                      </a:r>
                      <a:endParaRPr lang="en-CA" sz="2800" b="1" u="none" strike="noStrike" dirty="0">
                        <a:solidFill>
                          <a:srgbClr val="313131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CA" sz="2800" dirty="0" err="1">
                          <a:solidFill>
                            <a:srgbClr val="000000"/>
                          </a:solidFill>
                          <a:effectLst/>
                        </a:rPr>
                        <a:t>Terminatesthe</a:t>
                      </a:r>
                      <a:r>
                        <a:rPr lang="en-CA" sz="28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CA" sz="2800" b="1" dirty="0">
                          <a:solidFill>
                            <a:srgbClr val="000000"/>
                          </a:solidFill>
                          <a:effectLst/>
                        </a:rPr>
                        <a:t>loop</a:t>
                      </a:r>
                      <a:r>
                        <a:rPr lang="en-CA" sz="2800" dirty="0">
                          <a:solidFill>
                            <a:srgbClr val="000000"/>
                          </a:solidFill>
                          <a:effectLst/>
                        </a:rPr>
                        <a:t> or </a:t>
                      </a:r>
                      <a:r>
                        <a:rPr lang="en-CA" sz="2800" b="1" dirty="0">
                          <a:solidFill>
                            <a:srgbClr val="000000"/>
                          </a:solidFill>
                          <a:effectLst/>
                        </a:rPr>
                        <a:t>switch</a:t>
                      </a:r>
                      <a:r>
                        <a:rPr lang="en-CA" sz="2800" dirty="0">
                          <a:solidFill>
                            <a:srgbClr val="000000"/>
                          </a:solidFill>
                          <a:effectLst/>
                        </a:rPr>
                        <a:t> statement and transfers execution to the statement immediately following the loop or switch.</a:t>
                      </a:r>
                    </a:p>
                  </a:txBody>
                  <a:tcPr marL="71986" marR="71986" marT="71986" marB="71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011750"/>
                  </a:ext>
                </a:extLst>
              </a:tr>
              <a:tr h="1380212">
                <a:tc>
                  <a:txBody>
                    <a:bodyPr/>
                    <a:lstStyle/>
                    <a:p>
                      <a:pPr algn="ctr" fontAlgn="t"/>
                      <a:r>
                        <a:rPr lang="en-CA" sz="2800">
                          <a:effectLst/>
                        </a:rPr>
                        <a:t>2</a:t>
                      </a:r>
                    </a:p>
                  </a:txBody>
                  <a:tcPr marL="71986" marR="71986" marT="71986" marB="71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2800" b="1" u="none" strike="noStrike" dirty="0">
                          <a:solidFill>
                            <a:srgbClr val="313131"/>
                          </a:solidFill>
                          <a:effectLst/>
                          <a:hlinkClick r:id="rId4" tooltip="continue statement in C#"/>
                        </a:rPr>
                        <a:t>continue statement</a:t>
                      </a:r>
                      <a:endParaRPr lang="en-CA" sz="2800" b="1" u="none" strike="noStrike" dirty="0">
                        <a:solidFill>
                          <a:srgbClr val="313131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CA" sz="2800" dirty="0">
                          <a:solidFill>
                            <a:srgbClr val="000000"/>
                          </a:solidFill>
                          <a:effectLst/>
                        </a:rPr>
                        <a:t>Causes the loop to skip the remainder of its body and immediately retest its condition prior to reiterating.</a:t>
                      </a:r>
                    </a:p>
                  </a:txBody>
                  <a:tcPr marL="71986" marR="71986" marT="71986" marB="71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823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089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8085-E80A-44E4-9B46-A570B0D5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Best Practice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8E8B7-F732-4512-841F-87F473541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Avoid multiple-nested loops! </a:t>
            </a:r>
          </a:p>
          <a:p>
            <a:pPr marL="457200" lvl="1" indent="0">
              <a:buNone/>
            </a:pPr>
            <a:r>
              <a:rPr lang="en-CA" dirty="0"/>
              <a:t>(Reason: Learn Big O again if you forget) </a:t>
            </a:r>
          </a:p>
          <a:p>
            <a:pPr marL="457200" lvl="1" indent="0">
              <a:buNone/>
            </a:pPr>
            <a:r>
              <a:rPr lang="en-CA" dirty="0"/>
              <a:t>( not required in this class: </a:t>
            </a:r>
          </a:p>
          <a:p>
            <a:pPr marL="457200" lvl="1" indent="0">
              <a:buNone/>
            </a:pPr>
            <a:r>
              <a:rPr lang="en-CA" dirty="0"/>
              <a:t>Optimise your workflow</a:t>
            </a:r>
          </a:p>
          <a:p>
            <a:pPr marL="457200" lvl="1" indent="0">
              <a:buNone/>
            </a:pPr>
            <a:r>
              <a:rPr lang="en-CA" dirty="0"/>
              <a:t>Change your data model  </a:t>
            </a:r>
          </a:p>
          <a:p>
            <a:pPr marL="457200" lvl="1" indent="0">
              <a:buNone/>
            </a:pPr>
            <a:r>
              <a:rPr lang="en-CA" dirty="0"/>
              <a:t>Use stored procedures to do heavy tasks) 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544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627C-8391-4C30-B8B1-7E18B2A7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CA" dirty="0"/>
              <a:t>Why do we need boxing and unboxing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D8AA3-673D-4CF7-99A2-B12839415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rmAutofit/>
          </a:bodyPr>
          <a:lstStyle/>
          <a:p>
            <a:r>
              <a:rPr lang="en-CA" dirty="0"/>
              <a:t>For example, the old collection type </a:t>
            </a:r>
            <a:r>
              <a:rPr lang="en-CA" dirty="0" err="1"/>
              <a:t>ArrayList</a:t>
            </a:r>
            <a:r>
              <a:rPr lang="en-CA" dirty="0"/>
              <a:t> only eats objects. That is, it only stores references to somethings that live somewhere. Without boxing you cannot put an </a:t>
            </a:r>
            <a:r>
              <a:rPr lang="en-CA" dirty="0" err="1"/>
              <a:t>int</a:t>
            </a:r>
            <a:r>
              <a:rPr lang="en-CA" dirty="0"/>
              <a:t> into such a collection. But with boxing, you can.</a:t>
            </a:r>
          </a:p>
          <a:p>
            <a:pPr lvl="1">
              <a:buFontTx/>
              <a:buChar char="-"/>
            </a:pPr>
            <a:r>
              <a:rPr lang="en-CA" dirty="0"/>
              <a:t>(Now, in the days of generics you don't really need this)</a:t>
            </a:r>
          </a:p>
          <a:p>
            <a:pPr lvl="1">
              <a:buFontTx/>
              <a:buChar char="-"/>
            </a:pPr>
            <a:r>
              <a:rPr lang="en-CA" dirty="0">
                <a:hlinkClick r:id="rId3"/>
              </a:rPr>
              <a:t>https://stackoverflow.com/questions/2111857/why-do-we-need-boxing-and-unboxing-in-c</a:t>
            </a:r>
            <a:endParaRPr lang="en-CA" dirty="0"/>
          </a:p>
          <a:p>
            <a:pPr>
              <a:buFontTx/>
              <a:buChar char="-"/>
            </a:pPr>
            <a:r>
              <a:rPr lang="en-CA" sz="2800" dirty="0"/>
              <a:t>Test and Interview</a:t>
            </a:r>
          </a:p>
        </p:txBody>
      </p:sp>
    </p:spTree>
    <p:extLst>
      <p:ext uri="{BB962C8B-B14F-4D97-AF65-F5344CB8AC3E}">
        <p14:creationId xmlns:p14="http://schemas.microsoft.com/office/powerpoint/2010/main" val="22639931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Group Coding lab: </a:t>
            </a:r>
            <a:br>
              <a:rPr lang="en-CA" dirty="0"/>
            </a:br>
            <a:r>
              <a:rPr lang="en-CA" dirty="0"/>
              <a:t>select three checkboxes</a:t>
            </a:r>
            <a:br>
              <a:rPr lang="en-CA" dirty="0"/>
            </a:br>
            <a:r>
              <a:rPr lang="en-CA" dirty="0"/>
              <a:t>Click OK button to show a message box with the result text</a:t>
            </a:r>
            <a:br>
              <a:rPr lang="en-CA" dirty="0"/>
            </a:br>
            <a:r>
              <a:rPr lang="en-CA" dirty="0"/>
              <a:t>How many lines of codes for the button?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038745"/>
              </p:ext>
            </p:extLst>
          </p:nvPr>
        </p:nvGraphicFramePr>
        <p:xfrm>
          <a:off x="1141413" y="2584580"/>
          <a:ext cx="9906000" cy="3470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5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69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4690">
                <a:tc>
                  <a:txBody>
                    <a:bodyPr/>
                    <a:lstStyle/>
                    <a:p>
                      <a:r>
                        <a:rPr lang="en-CA" dirty="0"/>
                        <a:t>Invoice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753">
                <a:tc>
                  <a:txBody>
                    <a:bodyPr/>
                    <a:lstStyle/>
                    <a:p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Invoice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753">
                <a:tc>
                  <a:txBody>
                    <a:bodyPr/>
                    <a:lstStyle/>
                    <a:p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/>
                        <a:t>No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Invoice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753">
                <a:tc>
                  <a:txBody>
                    <a:bodyPr/>
                    <a:lstStyle/>
                    <a:p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Ye</a:t>
                      </a:r>
                      <a:r>
                        <a:rPr lang="en-CA" baseline="0" dirty="0"/>
                        <a:t>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Invoice and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753">
                <a:tc>
                  <a:txBody>
                    <a:bodyPr/>
                    <a:lstStyle/>
                    <a:p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aseline="0" dirty="0"/>
                        <a:t>No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Invoice and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444">
                <a:tc>
                  <a:txBody>
                    <a:bodyPr/>
                    <a:lstStyle/>
                    <a:p>
                      <a:r>
                        <a:rPr lang="en-CA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Statement and Ticket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753">
                <a:tc>
                  <a:txBody>
                    <a:bodyPr/>
                    <a:lstStyle/>
                    <a:p>
                      <a:r>
                        <a:rPr lang="en-CA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4690">
                <a:tc>
                  <a:txBody>
                    <a:bodyPr/>
                    <a:lstStyle/>
                    <a:p>
                      <a:r>
                        <a:rPr lang="en-CA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7562088" y="3685032"/>
            <a:ext cx="557784" cy="1014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5697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1364-1D3E-4FE5-863C-02F3C8B92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Error Handling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6C281-355C-42DE-BE25-F11F7A746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Next session</a:t>
            </a:r>
          </a:p>
        </p:txBody>
      </p:sp>
    </p:spTree>
    <p:extLst>
      <p:ext uri="{BB962C8B-B14F-4D97-AF65-F5344CB8AC3E}">
        <p14:creationId xmlns:p14="http://schemas.microsoft.com/office/powerpoint/2010/main" val="27154445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53CF-8EA1-4E39-AC72-19514656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Assignment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08D67-37A9-4BCB-B87F-23374154D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Run and learn the codes I am sharing </a:t>
            </a:r>
          </a:p>
          <a:p>
            <a:r>
              <a:rPr lang="en-CA" dirty="0"/>
              <a:t>Will do an in-class test next time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Do not need to submit.</a:t>
            </a:r>
          </a:p>
        </p:txBody>
      </p:sp>
    </p:spTree>
    <p:extLst>
      <p:ext uri="{BB962C8B-B14F-4D97-AF65-F5344CB8AC3E}">
        <p14:creationId xmlns:p14="http://schemas.microsoft.com/office/powerpoint/2010/main" val="401351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F4D3-2CEF-4381-B9D2-1A7F00EB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4.2 Boxing and Unboxing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9CA40-4685-435A-B71B-D27B04B3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Boxing is the process of converting a </a:t>
            </a:r>
            <a:r>
              <a:rPr lang="en-US" dirty="0">
                <a:solidFill>
                  <a:srgbClr val="0070C0"/>
                </a:solidFill>
                <a:hlinkClick r:id="rId2"/>
              </a:rPr>
              <a:t>value type</a:t>
            </a:r>
            <a:r>
              <a:rPr lang="en-US" dirty="0"/>
              <a:t> to the type object or to any </a:t>
            </a:r>
            <a:r>
              <a:rPr lang="en-US" dirty="0">
                <a:solidFill>
                  <a:srgbClr val="002060"/>
                </a:solidFill>
              </a:rPr>
              <a:t>interface</a:t>
            </a:r>
            <a:r>
              <a:rPr lang="en-US" dirty="0"/>
              <a:t> type implemented </a:t>
            </a:r>
            <a:r>
              <a:rPr lang="en-US" b="1" dirty="0">
                <a:solidFill>
                  <a:srgbClr val="002060"/>
                </a:solidFill>
                <a:highlight>
                  <a:srgbClr val="C0C0C0"/>
                </a:highlight>
              </a:rPr>
              <a:t>by this value type (Structure). </a:t>
            </a:r>
          </a:p>
          <a:p>
            <a:r>
              <a:rPr lang="en-US" dirty="0"/>
              <a:t>When the CLR boxes a value type, it wraps the value inside a </a:t>
            </a:r>
            <a:r>
              <a:rPr lang="en-US" dirty="0" err="1">
                <a:solidFill>
                  <a:srgbClr val="002060"/>
                </a:solidFill>
              </a:rPr>
              <a:t>System.Object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and stores it on the managed heap. </a:t>
            </a:r>
            <a:r>
              <a:rPr lang="en-US" dirty="0">
                <a:solidFill>
                  <a:srgbClr val="0070C0"/>
                </a:solidFill>
              </a:rPr>
              <a:t>Unboxing </a:t>
            </a:r>
            <a:r>
              <a:rPr lang="en-US" dirty="0"/>
              <a:t>extracts the value type from the object. (Microsoft)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374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E544-8B80-4418-81E8-EA084EF35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F32C9-AAFE-4F89-B308-C7E49621F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 = 123;</a:t>
            </a:r>
          </a:p>
          <a:p>
            <a:pPr marL="0" indent="0">
              <a:buNone/>
            </a:pPr>
            <a:r>
              <a:rPr lang="en-CA" b="1" dirty="0">
                <a:latin typeface="Courier New" pitchFamily="49" charset="0"/>
                <a:cs typeface="Courier New" pitchFamily="49" charset="0"/>
              </a:rPr>
              <a:t> object o = </a:t>
            </a:r>
            <a:r>
              <a:rPr lang="en-CA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;  // Implicit boxing</a:t>
            </a:r>
          </a:p>
          <a:p>
            <a:pPr marL="0" indent="0">
              <a:buNone/>
            </a:pPr>
            <a:r>
              <a:rPr lang="en-CA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 = 456;       // Change the contents of </a:t>
            </a:r>
            <a:r>
              <a:rPr lang="en-CA" b="1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CA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CA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("The value-type value = {0}", </a:t>
            </a:r>
            <a:r>
              <a:rPr lang="en-CA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CA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("The object-type value = {0}", o); </a:t>
            </a:r>
          </a:p>
          <a:p>
            <a:pPr marL="0" indent="0">
              <a:buNone/>
            </a:pPr>
            <a:r>
              <a:rPr lang="en-CA" b="1" dirty="0">
                <a:latin typeface="Courier New" pitchFamily="49" charset="0"/>
                <a:cs typeface="Courier New" pitchFamily="49" charset="0"/>
              </a:rPr>
              <a:t>(Run it in VS; Explanation in next slide)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0572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 in Boxing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6961" y="2097088"/>
            <a:ext cx="720449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5049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Quirks of </a:t>
            </a:r>
            <a:r>
              <a:rPr lang="en-US" dirty="0" err="1"/>
              <a:t>Unboxing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0112" y="2027751"/>
            <a:ext cx="7848600" cy="400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7393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 of </a:t>
            </a:r>
            <a:r>
              <a:rPr lang="en-US" dirty="0" err="1"/>
              <a:t>Unboxing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600200"/>
            <a:ext cx="6400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1777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4A05A4197C59409E7B570369F74C4E" ma:contentTypeVersion="13" ma:contentTypeDescription="Create a new document." ma:contentTypeScope="" ma:versionID="0e63d315a94f20f5a764d0041f1592d4">
  <xsd:schema xmlns:xsd="http://www.w3.org/2001/XMLSchema" xmlns:xs="http://www.w3.org/2001/XMLSchema" xmlns:p="http://schemas.microsoft.com/office/2006/metadata/properties" xmlns:ns3="314e9384-4f21-4684-9ec7-4710b26e8a94" xmlns:ns4="ccbf7843-e186-41ce-909f-780a927d0f38" targetNamespace="http://schemas.microsoft.com/office/2006/metadata/properties" ma:root="true" ma:fieldsID="33e0a4a99f71b30adcdacaccad14835e" ns3:_="" ns4:_="">
    <xsd:import namespace="314e9384-4f21-4684-9ec7-4710b26e8a94"/>
    <xsd:import namespace="ccbf7843-e186-41ce-909f-780a927d0f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4e9384-4f21-4684-9ec7-4710b26e8a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bf7843-e186-41ce-909f-780a927d0f3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C23932-1F1D-49C0-A5BC-B18546209C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9BD121-A3B1-419C-B333-7CC4332B7D19}">
  <ds:schemaRefs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ccbf7843-e186-41ce-909f-780a927d0f38"/>
    <ds:schemaRef ds:uri="http://schemas.openxmlformats.org/package/2006/metadata/core-properties"/>
    <ds:schemaRef ds:uri="314e9384-4f21-4684-9ec7-4710b26e8a94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8EA4EB9-069B-4423-A3D8-EDD53AF903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4e9384-4f21-4684-9ec7-4710b26e8a94"/>
    <ds:schemaRef ds:uri="ccbf7843-e186-41ce-909f-780a927d0f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4219</TotalTime>
  <Words>1447</Words>
  <Application>Microsoft Macintosh PowerPoint</Application>
  <PresentationFormat>Widescreen</PresentationFormat>
  <Paragraphs>292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Courier New</vt:lpstr>
      <vt:lpstr>Tw Cen MT</vt:lpstr>
      <vt:lpstr>Circuit</vt:lpstr>
      <vt:lpstr>Csharp – 4 - program flow</vt:lpstr>
      <vt:lpstr>Outline</vt:lpstr>
      <vt:lpstr>4.1 Assignment Review</vt:lpstr>
      <vt:lpstr>Why do we need boxing and unboxing</vt:lpstr>
      <vt:lpstr>4.2 Boxing and Unboxing</vt:lpstr>
      <vt:lpstr>PowerPoint Presentation</vt:lpstr>
      <vt:lpstr>Memory Allocation in Boxing</vt:lpstr>
      <vt:lpstr>Quirks of Unboxing</vt:lpstr>
      <vt:lpstr>Memory Allocation of Unboxing</vt:lpstr>
      <vt:lpstr>Boxing Performance</vt:lpstr>
      <vt:lpstr>Unboxing (Cont’d)</vt:lpstr>
      <vt:lpstr>Unboxing (Cont’d)</vt:lpstr>
      <vt:lpstr>As Operator</vt:lpstr>
      <vt:lpstr>PowerPoint Presentation</vt:lpstr>
      <vt:lpstr>Implicit Conversion Operator</vt:lpstr>
      <vt:lpstr>Explicit Conversion Operator</vt:lpstr>
      <vt:lpstr>As example</vt:lpstr>
      <vt:lpstr>PowerPoint Presentation</vt:lpstr>
      <vt:lpstr>4.3 Flow control </vt:lpstr>
      <vt:lpstr>Operators </vt:lpstr>
      <vt:lpstr>Arithmetic Operators</vt:lpstr>
      <vt:lpstr>a++ vs ++a</vt:lpstr>
      <vt:lpstr>Relational Operators</vt:lpstr>
      <vt:lpstr>Logical Operators</vt:lpstr>
      <vt:lpstr>Bitwise Operators</vt:lpstr>
      <vt:lpstr>An Interview Question</vt:lpstr>
      <vt:lpstr>PowerPoint Presentation</vt:lpstr>
      <vt:lpstr>Assignment Operators</vt:lpstr>
      <vt:lpstr>Miscellaneous Operators</vt:lpstr>
      <vt:lpstr>??</vt:lpstr>
      <vt:lpstr>Null-conditional Operators (C# 6.0)</vt:lpstr>
      <vt:lpstr>Decision Making</vt:lpstr>
      <vt:lpstr>PowerPoint Presentation</vt:lpstr>
      <vt:lpstr>Study Some special cases</vt:lpstr>
      <vt:lpstr>A typical test question </vt:lpstr>
      <vt:lpstr>PowerPoint Presentation</vt:lpstr>
      <vt:lpstr>Lab </vt:lpstr>
      <vt:lpstr>Loops</vt:lpstr>
      <vt:lpstr>Best Practice </vt:lpstr>
      <vt:lpstr>Group Coding lab:  select three checkboxes Click OK button to show a message box with the result text How many lines of codes for the button?</vt:lpstr>
      <vt:lpstr>Error Handling </vt:lpstr>
      <vt:lpstr>Assignment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- 4</dc:title>
  <dc:creator>Zhongkai Kevin Li</dc:creator>
  <cp:lastModifiedBy>Microsoft Office User</cp:lastModifiedBy>
  <cp:revision>45</cp:revision>
  <dcterms:created xsi:type="dcterms:W3CDTF">2018-02-11T02:22:03Z</dcterms:created>
  <dcterms:modified xsi:type="dcterms:W3CDTF">2020-06-09T14:02:16Z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0x0101005E4A05A4197C59409E7B570369F74C4E</vt:lpwstr>
  </property>
</Properties>
</file>