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3" r:id="rId2"/>
  </p:sldMasterIdLst>
  <p:notesMasterIdLst>
    <p:notesMasterId r:id="rId36"/>
  </p:notesMasterIdLst>
  <p:sldIdLst>
    <p:sldId id="258" r:id="rId3"/>
    <p:sldId id="259" r:id="rId4"/>
    <p:sldId id="369" r:id="rId5"/>
    <p:sldId id="370" r:id="rId6"/>
    <p:sldId id="371" r:id="rId7"/>
    <p:sldId id="261" r:id="rId8"/>
    <p:sldId id="372" r:id="rId9"/>
    <p:sldId id="262" r:id="rId10"/>
    <p:sldId id="263" r:id="rId11"/>
    <p:sldId id="266" r:id="rId12"/>
    <p:sldId id="340" r:id="rId13"/>
    <p:sldId id="373" r:id="rId14"/>
    <p:sldId id="341" r:id="rId15"/>
    <p:sldId id="342" r:id="rId16"/>
    <p:sldId id="343" r:id="rId17"/>
    <p:sldId id="344" r:id="rId18"/>
    <p:sldId id="345" r:id="rId19"/>
    <p:sldId id="346" r:id="rId20"/>
    <p:sldId id="348" r:id="rId21"/>
    <p:sldId id="347" r:id="rId22"/>
    <p:sldId id="280" r:id="rId23"/>
    <p:sldId id="281" r:id="rId24"/>
    <p:sldId id="282" r:id="rId25"/>
    <p:sldId id="283" r:id="rId26"/>
    <p:sldId id="284" r:id="rId27"/>
    <p:sldId id="375" r:id="rId28"/>
    <p:sldId id="285" r:id="rId29"/>
    <p:sldId id="314" r:id="rId30"/>
    <p:sldId id="315" r:id="rId31"/>
    <p:sldId id="376" r:id="rId32"/>
    <p:sldId id="378" r:id="rId33"/>
    <p:sldId id="379" r:id="rId34"/>
    <p:sldId id="381" r:id="rId35"/>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EBDB7-E7F1-4661-894F-B1806BB73A5F}" v="98" dt="2018-02-02T01:02:03.162"/>
    <p1510:client id="{5B75A5FF-23F0-FDB9-7207-279B8E9078E0}" v="11" dt="2020-01-13T02:36:04.259"/>
    <p1510:client id="{87CDFE17-F89D-EC1B-1B6B-E6EE6CD31147}" v="10" dt="2020-01-13T23:24:27.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zh-CN"/>
              <a:t>‹#›</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r>
              <a:rPr lang="en-US" altLang="zh-CN"/>
              <a:t>‹#›</a:t>
            </a:r>
          </a:p>
        </p:txBody>
      </p:sp>
      <p:sp>
        <p:nvSpPr>
          <p:cNvPr id="7065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a:t>
            </a:r>
          </a:p>
        </p:txBody>
      </p:sp>
      <p:sp>
        <p:nvSpPr>
          <p:cNvPr id="70660" name="Rectangle 3"/>
          <p:cNvSpPr>
            <a:spLocks noGrp="1" noRot="1" noChangeAspect="1" noChangeArrowheads="1" noTextEdit="1"/>
          </p:cNvSpPr>
          <p:nvPr>
            <p:ph type="sldImg"/>
          </p:nvPr>
        </p:nvSpPr>
        <p:spPr>
          <a:ln/>
        </p:spPr>
      </p:sp>
      <p:sp>
        <p:nvSpPr>
          <p:cNvPr id="70661" name="Rectangle 4"/>
          <p:cNvSpPr>
            <a:spLocks noGrp="1" noChangeArrowheads="1"/>
          </p:cNvSpPr>
          <p:nvPr>
            <p:ph type="body" idx="1"/>
          </p:nvPr>
        </p:nvSpPr>
        <p:spPr>
          <a:noFill/>
          <a:ln/>
        </p:spPr>
        <p:txBody>
          <a:bodyPr/>
          <a:lstStyle/>
          <a:p>
            <a:pPr marL="118745" indent="-118745" eaLnBrk="1" hangingPunct="1"/>
            <a:endParaRPr lang="zh-CN" altLang="en-US">
              <a:latin typeface="宋体"/>
              <a:ea typeface="宋体"/>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r>
              <a:rPr lang="en-US" altLang="zh-CN"/>
              <a:t>‹#›</a:t>
            </a:r>
          </a:p>
        </p:txBody>
      </p:sp>
      <p:sp>
        <p:nvSpPr>
          <p:cNvPr id="7885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9</a:t>
            </a:r>
          </a:p>
        </p:txBody>
      </p:sp>
      <p:sp>
        <p:nvSpPr>
          <p:cNvPr id="78852" name="Rectangle 3"/>
          <p:cNvSpPr>
            <a:spLocks noGrp="1" noRot="1" noChangeAspect="1" noChangeArrowheads="1" noTextEdit="1"/>
          </p:cNvSpPr>
          <p:nvPr>
            <p:ph type="sldImg"/>
          </p:nvPr>
        </p:nvSpPr>
        <p:spPr>
          <a:ln/>
        </p:spPr>
      </p:sp>
      <p:sp>
        <p:nvSpPr>
          <p:cNvPr id="78853" name="Rectangle 4"/>
          <p:cNvSpPr>
            <a:spLocks noGrp="1" noChangeArrowheads="1"/>
          </p:cNvSpPr>
          <p:nvPr>
            <p:ph type="body" idx="1"/>
          </p:nvPr>
        </p:nvSpPr>
        <p:spPr>
          <a:noFill/>
          <a:ln/>
        </p:spPr>
        <p:txBody>
          <a:bodyPr/>
          <a:lstStyle/>
          <a:p>
            <a:pPr eaLnBrk="1" hangingPunct="1"/>
            <a:r>
              <a:rPr lang="zh-CN" altLang="en-US"/>
              <a:t>该图显示 </a:t>
            </a:r>
            <a:r>
              <a:rPr lang="en-US" altLang="zh-CN"/>
              <a:t>Word </a:t>
            </a:r>
            <a:r>
              <a:rPr lang="zh-CN" altLang="en-US"/>
              <a:t>中的功能区。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r>
              <a:rPr lang="en-US" altLang="zh-CN"/>
              <a:t>‹#›</a:t>
            </a:r>
          </a:p>
        </p:txBody>
      </p:sp>
      <p:sp>
        <p:nvSpPr>
          <p:cNvPr id="7987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10</a:t>
            </a:r>
          </a:p>
        </p:txBody>
      </p:sp>
      <p:sp>
        <p:nvSpPr>
          <p:cNvPr id="79876" name="Rectangle 3"/>
          <p:cNvSpPr>
            <a:spLocks noGrp="1" noRot="1" noChangeAspect="1" noChangeArrowheads="1" noTextEdit="1"/>
          </p:cNvSpPr>
          <p:nvPr>
            <p:ph type="sldImg"/>
          </p:nvPr>
        </p:nvSpPr>
        <p:spPr>
          <a:ln/>
        </p:spPr>
      </p:sp>
      <p:sp>
        <p:nvSpPr>
          <p:cNvPr id="7987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r>
              <a:rPr lang="en-US" altLang="zh-CN"/>
              <a:t>‹#›</a:t>
            </a:r>
          </a:p>
        </p:txBody>
      </p:sp>
      <p:sp>
        <p:nvSpPr>
          <p:cNvPr id="8089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11</a:t>
            </a:r>
          </a:p>
        </p:txBody>
      </p:sp>
      <p:sp>
        <p:nvSpPr>
          <p:cNvPr id="80900" name="Rectangle 3"/>
          <p:cNvSpPr>
            <a:spLocks noGrp="1" noRot="1" noChangeAspect="1" noChangeArrowheads="1" noTextEdit="1"/>
          </p:cNvSpPr>
          <p:nvPr>
            <p:ph type="sldImg"/>
          </p:nvPr>
        </p:nvSpPr>
        <p:spPr>
          <a:ln/>
        </p:spPr>
      </p:sp>
      <p:sp>
        <p:nvSpPr>
          <p:cNvPr id="8090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r>
              <a:rPr lang="en-US" altLang="zh-CN"/>
              <a:t>‹#›</a:t>
            </a:r>
          </a:p>
        </p:txBody>
      </p:sp>
      <p:sp>
        <p:nvSpPr>
          <p:cNvPr id="8192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12</a:t>
            </a:r>
          </a:p>
        </p:txBody>
      </p:sp>
      <p:sp>
        <p:nvSpPr>
          <p:cNvPr id="81924" name="Rectangle 3"/>
          <p:cNvSpPr>
            <a:spLocks noGrp="1" noRot="1" noChangeAspect="1" noChangeArrowheads="1" noTextEdit="1"/>
          </p:cNvSpPr>
          <p:nvPr>
            <p:ph type="sldImg"/>
          </p:nvPr>
        </p:nvSpPr>
        <p:spPr>
          <a:ln/>
        </p:spPr>
      </p:sp>
      <p:sp>
        <p:nvSpPr>
          <p:cNvPr id="81925"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r>
              <a:rPr lang="en-US" altLang="zh-CN"/>
              <a:t>‹#›</a:t>
            </a:r>
          </a:p>
        </p:txBody>
      </p:sp>
      <p:sp>
        <p:nvSpPr>
          <p:cNvPr id="8294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13</a:t>
            </a:r>
          </a:p>
        </p:txBody>
      </p:sp>
      <p:sp>
        <p:nvSpPr>
          <p:cNvPr id="82948" name="Rectangle 3"/>
          <p:cNvSpPr>
            <a:spLocks noGrp="1" noRot="1" noChangeAspect="1" noChangeArrowheads="1" noTextEdit="1"/>
          </p:cNvSpPr>
          <p:nvPr>
            <p:ph type="sldImg"/>
          </p:nvPr>
        </p:nvSpPr>
        <p:spPr>
          <a:ln/>
        </p:spPr>
      </p:sp>
      <p:sp>
        <p:nvSpPr>
          <p:cNvPr id="82949" name="Rectangle 4"/>
          <p:cNvSpPr>
            <a:spLocks noGrp="1" noChangeArrowheads="1"/>
          </p:cNvSpPr>
          <p:nvPr>
            <p:ph type="body" idx="1"/>
          </p:nvPr>
        </p:nvSpPr>
        <p:spPr>
          <a:noFill/>
          <a:ln/>
        </p:spPr>
        <p:txBody>
          <a:bodyPr/>
          <a:lstStyle/>
          <a:p>
            <a:pPr eaLnBrk="1" hangingPunct="1"/>
            <a:r>
              <a:rPr lang="zh-CN" altLang="en-US"/>
              <a:t>如果您熟悉旧形式（菜单项中带下划线的字母），请将键提示视为它们的新形式。您将在稍后部分中了解有关键提示的更多内容。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r>
              <a:rPr lang="en-US" altLang="zh-CN"/>
              <a:t>‹#›</a:t>
            </a:r>
          </a:p>
        </p:txBody>
      </p:sp>
      <p:sp>
        <p:nvSpPr>
          <p:cNvPr id="8397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14</a:t>
            </a:r>
          </a:p>
        </p:txBody>
      </p:sp>
      <p:sp>
        <p:nvSpPr>
          <p:cNvPr id="83972" name="Rectangle 3"/>
          <p:cNvSpPr>
            <a:spLocks noGrp="1" noRot="1" noChangeAspect="1" noChangeArrowheads="1" noTextEdit="1"/>
          </p:cNvSpPr>
          <p:nvPr>
            <p:ph type="sldImg"/>
          </p:nvPr>
        </p:nvSpPr>
        <p:spPr>
          <a:ln/>
        </p:spPr>
      </p:sp>
      <p:sp>
        <p:nvSpPr>
          <p:cNvPr id="8397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r>
              <a:rPr lang="en-US" altLang="zh-CN"/>
              <a:t>‹#›</a:t>
            </a:r>
          </a:p>
        </p:txBody>
      </p:sp>
      <p:sp>
        <p:nvSpPr>
          <p:cNvPr id="8499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15</a:t>
            </a:r>
          </a:p>
        </p:txBody>
      </p:sp>
      <p:sp>
        <p:nvSpPr>
          <p:cNvPr id="84996" name="Rectangle 3"/>
          <p:cNvSpPr>
            <a:spLocks noGrp="1" noRot="1" noChangeAspect="1" noChangeArrowheads="1" noTextEdit="1"/>
          </p:cNvSpPr>
          <p:nvPr>
            <p:ph type="sldImg"/>
          </p:nvPr>
        </p:nvSpPr>
        <p:spPr>
          <a:ln/>
        </p:spPr>
      </p:sp>
      <p:sp>
        <p:nvSpPr>
          <p:cNvPr id="84997" name="Rectangle 4"/>
          <p:cNvSpPr>
            <a:spLocks noGrp="1" noChangeArrowheads="1"/>
          </p:cNvSpPr>
          <p:nvPr>
            <p:ph type="body" idx="1"/>
          </p:nvPr>
        </p:nvSpPr>
        <p:spPr>
          <a:noFill/>
          <a:ln/>
        </p:spPr>
        <p:txBody>
          <a:bodyPr/>
          <a:lstStyle/>
          <a:p>
            <a:pPr eaLnBrk="1" hangingPunct="1"/>
            <a:r>
              <a:rPr lang="zh-CN" altLang="en-US"/>
              <a:t>本课程结尾的课程摘要卡包含指向“帮助”主题的链接，您可以在“帮助”主题中找到有关各种类型的键盘快捷方式的信息以及组合键列表。</a:t>
            </a:r>
          </a:p>
          <a:p>
            <a:pPr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r>
              <a:rPr lang="en-US" altLang="zh-CN"/>
              <a:t>‹#›</a:t>
            </a:r>
          </a:p>
        </p:txBody>
      </p:sp>
      <p:sp>
        <p:nvSpPr>
          <p:cNvPr id="8601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16</a:t>
            </a:r>
          </a:p>
        </p:txBody>
      </p:sp>
      <p:sp>
        <p:nvSpPr>
          <p:cNvPr id="86020" name="Rectangle 3"/>
          <p:cNvSpPr>
            <a:spLocks noGrp="1" noRot="1" noChangeAspect="1" noChangeArrowheads="1" noTextEdit="1"/>
          </p:cNvSpPr>
          <p:nvPr>
            <p:ph type="sldImg"/>
          </p:nvPr>
        </p:nvSpPr>
        <p:spPr>
          <a:ln/>
        </p:spPr>
      </p:sp>
      <p:sp>
        <p:nvSpPr>
          <p:cNvPr id="8602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r>
              <a:rPr lang="en-US" altLang="zh-CN"/>
              <a:t>‹#›</a:t>
            </a:r>
          </a:p>
        </p:txBody>
      </p:sp>
      <p:sp>
        <p:nvSpPr>
          <p:cNvPr id="8704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17</a:t>
            </a:r>
          </a:p>
        </p:txBody>
      </p:sp>
      <p:sp>
        <p:nvSpPr>
          <p:cNvPr id="87044" name="Rectangle 3"/>
          <p:cNvSpPr>
            <a:spLocks noGrp="1" noRot="1" noChangeAspect="1" noChangeArrowheads="1" noTextEdit="1"/>
          </p:cNvSpPr>
          <p:nvPr>
            <p:ph type="sldImg"/>
          </p:nvPr>
        </p:nvSpPr>
        <p:spPr>
          <a:ln/>
        </p:spPr>
      </p:sp>
      <p:sp>
        <p:nvSpPr>
          <p:cNvPr id="87045"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r>
              <a:rPr lang="en-US" altLang="zh-CN"/>
              <a:t>‹#›</a:t>
            </a:r>
          </a:p>
        </p:txBody>
      </p:sp>
      <p:sp>
        <p:nvSpPr>
          <p:cNvPr id="8806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18</a:t>
            </a:r>
          </a:p>
        </p:txBody>
      </p:sp>
      <p:sp>
        <p:nvSpPr>
          <p:cNvPr id="88068" name="Rectangle 3"/>
          <p:cNvSpPr>
            <a:spLocks noGrp="1" noRot="1" noChangeAspect="1" noChangeArrowheads="1" noTextEdit="1"/>
          </p:cNvSpPr>
          <p:nvPr>
            <p:ph type="sldImg"/>
          </p:nvPr>
        </p:nvSpPr>
        <p:spPr>
          <a:ln/>
        </p:spPr>
      </p:sp>
      <p:sp>
        <p:nvSpPr>
          <p:cNvPr id="8806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r>
              <a:rPr lang="en-US" altLang="zh-CN"/>
              <a:t>‹#›</a:t>
            </a:r>
          </a:p>
        </p:txBody>
      </p:sp>
      <p:sp>
        <p:nvSpPr>
          <p:cNvPr id="716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a:t>
            </a:r>
          </a:p>
        </p:txBody>
      </p:sp>
      <p:sp>
        <p:nvSpPr>
          <p:cNvPr id="71684" name="Rectangle 3"/>
          <p:cNvSpPr>
            <a:spLocks noGrp="1" noRot="1" noChangeAspect="1" noChangeArrowheads="1" noTextEdit="1"/>
          </p:cNvSpPr>
          <p:nvPr>
            <p:ph type="sldImg"/>
          </p:nvPr>
        </p:nvSpPr>
        <p:spPr>
          <a:ln/>
        </p:spPr>
      </p:sp>
      <p:sp>
        <p:nvSpPr>
          <p:cNvPr id="71685" name="Rectangle 4"/>
          <p:cNvSpPr>
            <a:spLocks noGrp="1" noChangeArrowheads="1"/>
          </p:cNvSpPr>
          <p:nvPr>
            <p:ph type="body" idx="1"/>
          </p:nvPr>
        </p:nvSpPr>
        <p:spPr>
          <a:noFill/>
          <a:ln/>
        </p:spPr>
        <p:txBody>
          <a:bodyPr/>
          <a:lstStyle/>
          <a:p>
            <a:pPr eaLnBrk="1" hangingPunct="1"/>
            <a:r>
              <a:rPr lang="en-CA" altLang="zh-CN"/>
              <a:t>Templates</a:t>
            </a:r>
          </a:p>
          <a:p>
            <a:pPr eaLnBrk="1" hangingPunct="1"/>
            <a:r>
              <a:rPr lang="en-US" altLang="zh-CN"/>
              <a:t>Multiple projects</a:t>
            </a:r>
            <a:r>
              <a:rPr lang="en-US" altLang="zh-CN" baseline="0"/>
              <a:t> and debug, start up project, debug 2</a:t>
            </a:r>
            <a:r>
              <a:rPr lang="en-US" altLang="zh-CN" baseline="30000"/>
              <a:t>nd</a:t>
            </a:r>
            <a:r>
              <a:rPr lang="en-US" altLang="zh-CN" baseline="0"/>
              <a:t> </a:t>
            </a:r>
            <a:endParaRPr lang="en-CA" altLang="zh-CN"/>
          </a:p>
          <a:p>
            <a:pPr eaLnBrk="1" hangingPunct="1"/>
            <a:r>
              <a:rPr lang="en-CA" altLang="zh-CN" err="1"/>
              <a:t>BreakPoints</a:t>
            </a:r>
            <a:r>
              <a:rPr lang="en-CA" altLang="zh-CN"/>
              <a:t>:</a:t>
            </a:r>
            <a:r>
              <a:rPr lang="en-CA" altLang="zh-CN" baseline="0"/>
              <a:t> Watch, local, Auto, </a:t>
            </a:r>
          </a:p>
          <a:p>
            <a:pPr eaLnBrk="1" hangingPunct="1"/>
            <a:r>
              <a:rPr lang="en-CA" altLang="zh-CN" baseline="0"/>
              <a:t>Shortcuts: Tag; </a:t>
            </a:r>
          </a:p>
          <a:p>
            <a:pPr eaLnBrk="1" hangingPunct="1"/>
            <a:r>
              <a:rPr lang="en-CA" altLang="zh-CN" baseline="0"/>
              <a:t>Search </a:t>
            </a:r>
          </a:p>
          <a:p>
            <a:pPr eaLnBrk="1" hangingPunct="1"/>
            <a:endParaRPr lang="en-CA" altLang="zh-CN" baseline="0"/>
          </a:p>
          <a:p>
            <a:pPr eaLnBrk="1" hangingPunct="1"/>
            <a:r>
              <a:rPr lang="en-CA" altLang="zh-CN" baseline="0"/>
              <a:t>Keywords, Name space, reference/web reference/service reference, Nugget, </a:t>
            </a:r>
          </a:p>
          <a:p>
            <a:pPr eaLnBrk="1" hangingPunct="1"/>
            <a:r>
              <a:rPr lang="en-CA" altLang="zh-CN" baseline="0"/>
              <a:t>Naming conventions. </a:t>
            </a:r>
          </a:p>
          <a:p>
            <a:pPr eaLnBrk="1" hangingPunct="1"/>
            <a:r>
              <a:rPr lang="en-CA" altLang="zh-CN" baseline="0"/>
              <a:t>Console: read write; </a:t>
            </a:r>
          </a:p>
          <a:p>
            <a:pPr eaLnBrk="1" hangingPunct="1"/>
            <a:r>
              <a:rPr lang="en-CA" altLang="zh-CN" baseline="0"/>
              <a:t>Statements; comments; regions;</a:t>
            </a:r>
          </a:p>
          <a:p>
            <a:pPr eaLnBrk="1" hangingPunct="1"/>
            <a:endParaRPr lang="en-CA" altLang="zh-CN" baseline="0"/>
          </a:p>
          <a:p>
            <a:pPr eaLnBrk="1" hangingPunct="1"/>
            <a:r>
              <a:rPr lang="en-CA" altLang="zh-CN" baseline="0"/>
              <a:t>Built-In types </a:t>
            </a:r>
          </a:p>
          <a:p>
            <a:pPr eaLnBrk="1" hangingPunct="1"/>
            <a:r>
              <a:rPr lang="en-CA" altLang="zh-CN" baseline="0" err="1"/>
              <a:t>Int</a:t>
            </a:r>
            <a:r>
              <a:rPr lang="en-CA" altLang="zh-CN" baseline="0"/>
              <a:t> </a:t>
            </a:r>
          </a:p>
          <a:p>
            <a:pPr eaLnBrk="1" hangingPunct="1"/>
            <a:r>
              <a:rPr lang="en-CA" altLang="zh-CN" baseline="0"/>
              <a:t>String</a:t>
            </a:r>
          </a:p>
          <a:p>
            <a:pPr eaLnBrk="1" hangingPunct="1"/>
            <a:endParaRPr lang="en-CA" altLang="zh-CN" baseline="0"/>
          </a:p>
          <a:p>
            <a:pPr eaLnBrk="1" hangingPunct="1"/>
            <a:r>
              <a:rPr lang="en-CA" altLang="zh-CN" baseline="0"/>
              <a:t>Lab</a:t>
            </a:r>
          </a:p>
          <a:p>
            <a:pPr eaLnBrk="1" hangingPunct="1"/>
            <a:endParaRPr lang="en-CA" altLang="zh-CN" baseline="0"/>
          </a:p>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r>
              <a:rPr lang="en-US" altLang="zh-CN"/>
              <a:t>‹#›</a:t>
            </a:r>
          </a:p>
        </p:txBody>
      </p:sp>
      <p:sp>
        <p:nvSpPr>
          <p:cNvPr id="8909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19</a:t>
            </a:r>
          </a:p>
        </p:txBody>
      </p:sp>
      <p:sp>
        <p:nvSpPr>
          <p:cNvPr id="89092" name="Rectangle 3"/>
          <p:cNvSpPr>
            <a:spLocks noGrp="1" noRot="1" noChangeAspect="1" noChangeArrowheads="1" noTextEdit="1"/>
          </p:cNvSpPr>
          <p:nvPr>
            <p:ph type="sldImg"/>
          </p:nvPr>
        </p:nvSpPr>
        <p:spPr>
          <a:ln/>
        </p:spPr>
      </p:sp>
      <p:sp>
        <p:nvSpPr>
          <p:cNvPr id="8909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r>
              <a:rPr lang="en-US" altLang="zh-CN"/>
              <a:t>‹#›</a:t>
            </a:r>
          </a:p>
        </p:txBody>
      </p:sp>
      <p:sp>
        <p:nvSpPr>
          <p:cNvPr id="9011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20</a:t>
            </a:r>
          </a:p>
        </p:txBody>
      </p:sp>
      <p:sp>
        <p:nvSpPr>
          <p:cNvPr id="90116" name="Rectangle 3"/>
          <p:cNvSpPr>
            <a:spLocks noGrp="1" noRot="1" noChangeAspect="1" noChangeArrowheads="1" noTextEdit="1"/>
          </p:cNvSpPr>
          <p:nvPr>
            <p:ph type="sldImg"/>
          </p:nvPr>
        </p:nvSpPr>
        <p:spPr>
          <a:ln/>
        </p:spPr>
      </p:sp>
      <p:sp>
        <p:nvSpPr>
          <p:cNvPr id="9011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r>
              <a:rPr lang="en-US" altLang="zh-CN"/>
              <a:t>‹#›</a:t>
            </a:r>
          </a:p>
        </p:txBody>
      </p:sp>
      <p:sp>
        <p:nvSpPr>
          <p:cNvPr id="911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21</a:t>
            </a:r>
          </a:p>
        </p:txBody>
      </p:sp>
      <p:sp>
        <p:nvSpPr>
          <p:cNvPr id="91140" name="Rectangle 3"/>
          <p:cNvSpPr>
            <a:spLocks noGrp="1" noRot="1" noChangeAspect="1" noChangeArrowheads="1" noTextEdit="1"/>
          </p:cNvSpPr>
          <p:nvPr>
            <p:ph type="sldImg"/>
          </p:nvPr>
        </p:nvSpPr>
        <p:spPr>
          <a:ln/>
        </p:spPr>
      </p:sp>
      <p:sp>
        <p:nvSpPr>
          <p:cNvPr id="911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r>
              <a:rPr lang="en-US" altLang="zh-CN"/>
              <a:t>‹#›</a:t>
            </a:r>
          </a:p>
        </p:txBody>
      </p:sp>
      <p:sp>
        <p:nvSpPr>
          <p:cNvPr id="11571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45</a:t>
            </a:r>
          </a:p>
        </p:txBody>
      </p:sp>
      <p:sp>
        <p:nvSpPr>
          <p:cNvPr id="115716" name="Rectangle 3"/>
          <p:cNvSpPr>
            <a:spLocks noGrp="1" noRot="1" noChangeAspect="1" noChangeArrowheads="1" noTextEdit="1"/>
          </p:cNvSpPr>
          <p:nvPr>
            <p:ph type="sldImg"/>
          </p:nvPr>
        </p:nvSpPr>
        <p:spPr>
          <a:ln/>
        </p:spPr>
      </p:sp>
      <p:sp>
        <p:nvSpPr>
          <p:cNvPr id="11571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r>
              <a:rPr lang="en-US" altLang="zh-CN"/>
              <a:t>‹#›</a:t>
            </a:r>
          </a:p>
        </p:txBody>
      </p:sp>
      <p:sp>
        <p:nvSpPr>
          <p:cNvPr id="11673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46</a:t>
            </a:r>
          </a:p>
        </p:txBody>
      </p:sp>
      <p:sp>
        <p:nvSpPr>
          <p:cNvPr id="116740" name="Rectangle 3"/>
          <p:cNvSpPr>
            <a:spLocks noGrp="1" noRot="1" noChangeAspect="1" noChangeArrowheads="1" noTextEdit="1"/>
          </p:cNvSpPr>
          <p:nvPr>
            <p:ph type="sldImg"/>
          </p:nvPr>
        </p:nvSpPr>
        <p:spPr>
          <a:ln/>
        </p:spPr>
      </p:sp>
      <p:sp>
        <p:nvSpPr>
          <p:cNvPr id="116741"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CA"/>
          </a:p>
        </p:txBody>
      </p:sp>
      <p:sp>
        <p:nvSpPr>
          <p:cNvPr id="4" name="灯片编号占位符 3"/>
          <p:cNvSpPr>
            <a:spLocks noGrp="1"/>
          </p:cNvSpPr>
          <p:nvPr>
            <p:ph type="sldNum" sz="quarter" idx="10"/>
          </p:nvPr>
        </p:nvSpPr>
        <p:spPr/>
        <p:txBody>
          <a:bodyPr/>
          <a:lstStyle/>
          <a:p>
            <a:pPr>
              <a:defRPr/>
            </a:pPr>
            <a:r>
              <a:rPr lang="en-US" altLang="zh-C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r>
              <a:rPr lang="en-US" altLang="zh-CN"/>
              <a:t>‹#›</a:t>
            </a:r>
          </a:p>
        </p:txBody>
      </p:sp>
      <p:sp>
        <p:nvSpPr>
          <p:cNvPr id="7270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3</a:t>
            </a:r>
          </a:p>
        </p:txBody>
      </p:sp>
      <p:sp>
        <p:nvSpPr>
          <p:cNvPr id="72708" name="Rectangle 3"/>
          <p:cNvSpPr>
            <a:spLocks noGrp="1" noRot="1" noChangeAspect="1" noChangeArrowheads="1" noTextEdit="1"/>
          </p:cNvSpPr>
          <p:nvPr>
            <p:ph type="sldImg"/>
          </p:nvPr>
        </p:nvSpPr>
        <p:spPr>
          <a:ln/>
        </p:spPr>
      </p:sp>
      <p:sp>
        <p:nvSpPr>
          <p:cNvPr id="7270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r>
              <a:rPr lang="en-US" altLang="zh-CN"/>
              <a:t>‹#›</a:t>
            </a:r>
          </a:p>
        </p:txBody>
      </p:sp>
      <p:sp>
        <p:nvSpPr>
          <p:cNvPr id="7373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4</a:t>
            </a:r>
          </a:p>
        </p:txBody>
      </p:sp>
      <p:sp>
        <p:nvSpPr>
          <p:cNvPr id="73732" name="Rectangle 3"/>
          <p:cNvSpPr>
            <a:spLocks noGrp="1" noRot="1" noChangeAspect="1" noChangeArrowheads="1" noTextEdit="1"/>
          </p:cNvSpPr>
          <p:nvPr>
            <p:ph type="sldImg"/>
          </p:nvPr>
        </p:nvSpPr>
        <p:spPr>
          <a:ln/>
        </p:spPr>
      </p:sp>
      <p:sp>
        <p:nvSpPr>
          <p:cNvPr id="73733"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r>
              <a:rPr lang="en-US" altLang="zh-CN"/>
              <a:t>‹#›</a:t>
            </a:r>
          </a:p>
        </p:txBody>
      </p:sp>
      <p:sp>
        <p:nvSpPr>
          <p:cNvPr id="7475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5</a:t>
            </a:r>
          </a:p>
        </p:txBody>
      </p:sp>
      <p:sp>
        <p:nvSpPr>
          <p:cNvPr id="74756" name="Rectangle 3"/>
          <p:cNvSpPr>
            <a:spLocks noGrp="1" noRot="1" noChangeAspect="1" noChangeArrowheads="1" noTextEdit="1"/>
          </p:cNvSpPr>
          <p:nvPr>
            <p:ph type="sldImg"/>
          </p:nvPr>
        </p:nvSpPr>
        <p:spPr>
          <a:ln/>
        </p:spPr>
      </p:sp>
      <p:sp>
        <p:nvSpPr>
          <p:cNvPr id="74757"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r>
              <a:rPr lang="en-US" altLang="zh-CN"/>
              <a:t>‹#›</a:t>
            </a:r>
          </a:p>
        </p:txBody>
      </p:sp>
      <p:sp>
        <p:nvSpPr>
          <p:cNvPr id="757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6</a:t>
            </a:r>
          </a:p>
        </p:txBody>
      </p:sp>
      <p:sp>
        <p:nvSpPr>
          <p:cNvPr id="75780" name="Rectangle 3"/>
          <p:cNvSpPr>
            <a:spLocks noGrp="1" noRot="1" noChangeAspect="1" noChangeArrowheads="1" noTextEdit="1"/>
          </p:cNvSpPr>
          <p:nvPr>
            <p:ph type="sldImg"/>
          </p:nvPr>
        </p:nvSpPr>
        <p:spPr>
          <a:ln/>
        </p:spPr>
      </p:sp>
      <p:sp>
        <p:nvSpPr>
          <p:cNvPr id="75781" name="Rectangle 4"/>
          <p:cNvSpPr>
            <a:spLocks noGrp="1" noChangeArrowheads="1"/>
          </p:cNvSpPr>
          <p:nvPr>
            <p:ph type="body" idx="1"/>
          </p:nvPr>
        </p:nvSpPr>
        <p:spPr>
          <a:noFill/>
          <a:ln/>
        </p:spPr>
        <p:txBody>
          <a:bodyPr/>
          <a:lstStyle/>
          <a:p>
            <a:pPr eaLnBrk="1" hangingPunct="1"/>
            <a:r>
              <a:rPr lang="zh-CN" altLang="en-US"/>
              <a:t>在功能区上，现已将命令和功能组合在一起，以反映它们的使用方法。这意味着您在工作时将只需执行很少的搜索。</a:t>
            </a:r>
          </a:p>
          <a:p>
            <a:pPr eaLnBrk="1" hangingPunct="1"/>
            <a:r>
              <a:rPr lang="zh-CN" altLang="en-US"/>
              <a:t>功能区是下列 </a:t>
            </a:r>
            <a:r>
              <a:rPr lang="en-US" altLang="zh-CN"/>
              <a:t>2007 Office system </a:t>
            </a:r>
            <a:r>
              <a:rPr lang="zh-CN" altLang="en-US"/>
              <a:t>程序的组成部分：</a:t>
            </a:r>
            <a:r>
              <a:rPr lang="en-US" altLang="zh-CN"/>
              <a:t>Microsoft Office Word 2007</a:t>
            </a:r>
            <a:r>
              <a:rPr lang="zh-CN" altLang="en-US"/>
              <a:t>、</a:t>
            </a:r>
            <a:r>
              <a:rPr lang="en-US" altLang="zh-CN"/>
              <a:t>Microsoft Office Excel</a:t>
            </a:r>
            <a:r>
              <a:rPr lang="en-US" altLang="zh-CN" sz="800" baseline="30000"/>
              <a:t>®</a:t>
            </a:r>
            <a:r>
              <a:rPr lang="en-US" altLang="zh-CN"/>
              <a:t> 2007</a:t>
            </a:r>
            <a:r>
              <a:rPr lang="zh-CN" altLang="en-US"/>
              <a:t>、</a:t>
            </a:r>
            <a:r>
              <a:rPr lang="en-US" altLang="zh-CN"/>
              <a:t>Microsoft Office PowerPoint</a:t>
            </a:r>
            <a:r>
              <a:rPr lang="en-US" altLang="zh-CN" sz="800" baseline="30000"/>
              <a:t>®</a:t>
            </a:r>
            <a:r>
              <a:rPr lang="en-US" altLang="zh-CN"/>
              <a:t> 2007</a:t>
            </a:r>
            <a:r>
              <a:rPr lang="zh-CN" altLang="en-US"/>
              <a:t>、</a:t>
            </a:r>
            <a:r>
              <a:rPr lang="en-US" altLang="zh-CN"/>
              <a:t>Microsoft Office Access 2007 </a:t>
            </a:r>
            <a:r>
              <a:rPr lang="zh-CN" altLang="en-US"/>
              <a:t>和 </a:t>
            </a:r>
            <a:r>
              <a:rPr lang="en-US" altLang="zh-CN"/>
              <a:t>Microsoft Office Outlook</a:t>
            </a:r>
            <a:r>
              <a:rPr lang="en-US" altLang="zh-CN" sz="800" baseline="30000"/>
              <a:t>®</a:t>
            </a:r>
            <a:r>
              <a:rPr lang="en-US" altLang="zh-CN"/>
              <a:t> 2007</a:t>
            </a:r>
            <a:r>
              <a:rPr lang="zh-CN" altLang="en-US"/>
              <a:t>。在 </a:t>
            </a:r>
            <a:r>
              <a:rPr lang="en-US" altLang="zh-CN"/>
              <a:t>2007 Office </a:t>
            </a:r>
            <a:r>
              <a:rPr lang="zh-CN" altLang="en-US"/>
              <a:t>版本的所有“非功能区”程序中，键盘快捷方式的工作方式与以前完全相同。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r>
              <a:rPr lang="en-US" altLang="zh-CN"/>
              <a:t>‹#›</a:t>
            </a:r>
          </a:p>
        </p:txBody>
      </p:sp>
      <p:sp>
        <p:nvSpPr>
          <p:cNvPr id="7680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7</a:t>
            </a:r>
          </a:p>
        </p:txBody>
      </p:sp>
      <p:sp>
        <p:nvSpPr>
          <p:cNvPr id="76804" name="Rectangle 3"/>
          <p:cNvSpPr>
            <a:spLocks noGrp="1" noRot="1" noChangeAspect="1" noChangeArrowheads="1" noTextEdit="1"/>
          </p:cNvSpPr>
          <p:nvPr>
            <p:ph type="sldImg"/>
          </p:nvPr>
        </p:nvSpPr>
        <p:spPr>
          <a:ln/>
        </p:spPr>
      </p:sp>
      <p:sp>
        <p:nvSpPr>
          <p:cNvPr id="76805" name="Rectangle 4"/>
          <p:cNvSpPr>
            <a:spLocks noGrp="1" noChangeArrowheads="1"/>
          </p:cNvSpPr>
          <p:nvPr>
            <p:ph type="body" idx="1"/>
          </p:nvPr>
        </p:nvSpPr>
        <p:spPr>
          <a:noFill/>
          <a:ln/>
        </p:spPr>
        <p:txBody>
          <a:bodyPr/>
          <a:lstStyle/>
          <a:p>
            <a:pPr eaLnBrk="1" hangingPunct="1"/>
            <a:r>
              <a:rPr lang="zh-CN"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r>
              <a:rPr lang="en-US" altLang="zh-CN"/>
              <a:t>‹#›</a:t>
            </a:r>
          </a:p>
        </p:txBody>
      </p:sp>
      <p:sp>
        <p:nvSpPr>
          <p:cNvPr id="77827"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altLang="zh-CN" sz="1200"/>
              <a:t>8</a:t>
            </a:r>
          </a:p>
        </p:txBody>
      </p:sp>
      <p:sp>
        <p:nvSpPr>
          <p:cNvPr id="77828" name="Rectangle 3"/>
          <p:cNvSpPr>
            <a:spLocks noGrp="1" noRot="1" noChangeAspect="1" noChangeArrowheads="1" noTextEdit="1"/>
          </p:cNvSpPr>
          <p:nvPr>
            <p:ph type="sldImg"/>
          </p:nvPr>
        </p:nvSpPr>
        <p:spPr>
          <a:ln/>
        </p:spPr>
      </p:sp>
      <p:sp>
        <p:nvSpPr>
          <p:cNvPr id="77829" name="Rectangle 4"/>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6"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9"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5"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4"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r>
              <a:rPr lang="en-US" altLang="zh-CN"/>
              <a:t>Office 2007 </a:t>
            </a:r>
            <a:r>
              <a:rPr lang="zh-CN" altLang="en-US"/>
              <a:t>键盘快捷方式</a:t>
            </a:r>
          </a:p>
        </p:txBody>
      </p:sp>
      <p:sp>
        <p:nvSpPr>
          <p:cNvPr id="7" name="Rectangle 8"/>
          <p:cNvSpPr>
            <a:spLocks noGrp="1" noChangeArrowheads="1"/>
          </p:cNvSpPr>
          <p:nvPr>
            <p:ph type="sldNum" sz="quarter" idx="12"/>
          </p:nvPr>
        </p:nvSpPr>
        <p:spPr>
          <a:ln/>
        </p:spPr>
        <p:txBody>
          <a:bodyPr/>
          <a:lstStyle>
            <a:lvl1pPr>
              <a:defRPr/>
            </a:lvl1pPr>
          </a:lstStyle>
          <a:p>
            <a:pPr>
              <a:defRPr/>
            </a:pPr>
            <a:r>
              <a:rPr lang="en-US" altLang="zh-CN"/>
              <a:t>‹#›</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1" name="Rectangle 3"/>
          <p:cNvSpPr>
            <a:spLocks noChangeArrowheads="1"/>
          </p:cNvSpPr>
          <p:nvPr/>
        </p:nvSpPr>
        <p:spPr bwMode="auto">
          <a:xfrm>
            <a:off x="0" y="6200775"/>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altLang="zh-CN" sz="2400">
              <a:solidFill>
                <a:schemeClr val="tx2"/>
              </a:solidFill>
              <a:ea typeface="宋体" charset="-122"/>
            </a:endParaRPr>
          </a:p>
        </p:txBody>
      </p:sp>
      <p:sp>
        <p:nvSpPr>
          <p:cNvPr id="7172" name="Rectangle 4"/>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3" name="Rectangle 5"/>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4"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defRPr sz="1600">
                <a:solidFill>
                  <a:srgbClr val="005AB4"/>
                </a:solidFill>
                <a:ea typeface="宋体" charset="-122"/>
              </a:defRPr>
            </a:lvl1pPr>
          </a:lstStyle>
          <a:p>
            <a:pPr>
              <a:defRPr/>
            </a:pPr>
            <a:endParaRPr lang="en-US" altLang="zh-CN"/>
          </a:p>
        </p:txBody>
      </p:sp>
      <p:sp>
        <p:nvSpPr>
          <p:cNvPr id="7175" name="Rectangle 7"/>
          <p:cNvSpPr>
            <a:spLocks noGrp="1" noChangeArrowheads="1"/>
          </p:cNvSpPr>
          <p:nvPr>
            <p:ph type="ftr" sz="quarter" idx="3"/>
          </p:nvPr>
        </p:nvSpPr>
        <p:spPr bwMode="auto">
          <a:xfrm>
            <a:off x="2293938" y="6238875"/>
            <a:ext cx="4478337"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ctr">
              <a:defRPr sz="1600">
                <a:solidFill>
                  <a:srgbClr val="005AB4"/>
                </a:solidFill>
                <a:ea typeface="宋体" pitchFamily="2" charset="-122"/>
              </a:defRPr>
            </a:lvl1pPr>
          </a:lstStyle>
          <a:p>
            <a:r>
              <a:rPr lang="en-US" altLang="zh-CN"/>
              <a:t>Office 2007 </a:t>
            </a:r>
            <a:r>
              <a:rPr lang="zh-CN" altLang="en-US"/>
              <a:t>键盘快捷方式</a:t>
            </a:r>
          </a:p>
        </p:txBody>
      </p:sp>
      <p:sp>
        <p:nvSpPr>
          <p:cNvPr id="7176"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sz="1600">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ransition spd="med">
    <p:wipe dir="d"/>
  </p:transition>
  <p:hf sldNum="0" hdr="0" dt="0"/>
  <p:txStyles>
    <p:title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5" name="Rectangle 3"/>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defRPr>
                <a:solidFill>
                  <a:srgbClr val="005AB4"/>
                </a:solidFill>
                <a:ea typeface="宋体" charset="-122"/>
              </a:defRPr>
            </a:lvl1pPr>
          </a:lstStyle>
          <a:p>
            <a:pPr>
              <a:defRPr/>
            </a:pPr>
            <a:endParaRPr lang="en-US" altLang="zh-CN"/>
          </a:p>
        </p:txBody>
      </p:sp>
      <p:sp>
        <p:nvSpPr>
          <p:cNvPr id="10" name="Rectangle 5"/>
          <p:cNvSpPr>
            <a:spLocks noGrp="1" noChangeArrowheads="1"/>
          </p:cNvSpPr>
          <p:nvPr>
            <p:ph type="ftr" sz="quarter" idx="3"/>
          </p:nvPr>
        </p:nvSpPr>
        <p:spPr bwMode="auto">
          <a:xfrm>
            <a:off x="3124200" y="6200775"/>
            <a:ext cx="2895600" cy="476250"/>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lgn="ctr">
              <a:defRPr>
                <a:solidFill>
                  <a:srgbClr val="005AB4"/>
                </a:solidFill>
                <a:ea typeface="宋体" pitchFamily="2" charset="-122"/>
              </a:defRPr>
            </a:lvl1pPr>
          </a:lstStyle>
          <a:p>
            <a:r>
              <a:rPr lang="en-US" altLang="zh-CN"/>
              <a:t>Office 2007 </a:t>
            </a:r>
            <a:r>
              <a:rPr lang="zh-CN" altLang="en-US"/>
              <a:t>键盘快捷方式</a:t>
            </a:r>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a:defRPr>
                <a:solidFill>
                  <a:srgbClr val="005AB4"/>
                </a:solidFill>
                <a:ea typeface="宋体" charset="-122"/>
              </a:defRPr>
            </a:lvl1pPr>
          </a:lstStyle>
          <a:p>
            <a:pPr>
              <a:defRPr/>
            </a:pPr>
            <a:r>
              <a:rPr lang="en-US" altLang="zh-CN"/>
              <a:t>‹#›</a:t>
            </a:r>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Lst>
  <p:transition spd="med">
    <p:wipe dir="d"/>
  </p:transition>
  <p:hf sldNum="0" hdr="0" dt="0"/>
  <p:txStyles>
    <p:titleStyle>
      <a:lvl1pPr algn="l" rtl="0" eaLnBrk="0" fontAlgn="base" hangingPunct="0">
        <a:spcBef>
          <a:spcPct val="0"/>
        </a:spcBef>
        <a:spcAft>
          <a:spcPct val="0"/>
        </a:spcAft>
        <a:defRPr sz="3200" kern="1200">
          <a:solidFill>
            <a:srgbClr val="005AB4"/>
          </a:solidFill>
          <a:latin typeface="+mj-lt"/>
          <a:ea typeface="+mj-ea"/>
          <a:cs typeface="+mj-cs"/>
        </a:defRPr>
      </a:lvl1pPr>
      <a:lvl2pPr algn="l" rtl="0" eaLnBrk="0" fontAlgn="base" hangingPunct="0">
        <a:spcBef>
          <a:spcPct val="0"/>
        </a:spcBef>
        <a:spcAft>
          <a:spcPct val="0"/>
        </a:spcAft>
        <a:defRPr sz="3200">
          <a:solidFill>
            <a:srgbClr val="005AB4"/>
          </a:solidFill>
          <a:latin typeface="Arial" charset="0"/>
        </a:defRPr>
      </a:lvl2pPr>
      <a:lvl3pPr algn="l" rtl="0" eaLnBrk="0" fontAlgn="base" hangingPunct="0">
        <a:spcBef>
          <a:spcPct val="0"/>
        </a:spcBef>
        <a:spcAft>
          <a:spcPct val="0"/>
        </a:spcAft>
        <a:defRPr sz="3200">
          <a:solidFill>
            <a:srgbClr val="005AB4"/>
          </a:solidFill>
          <a:latin typeface="Arial" charset="0"/>
        </a:defRPr>
      </a:lvl3pPr>
      <a:lvl4pPr algn="l" rtl="0" eaLnBrk="0" fontAlgn="base" hangingPunct="0">
        <a:spcBef>
          <a:spcPct val="0"/>
        </a:spcBef>
        <a:spcAft>
          <a:spcPct val="0"/>
        </a:spcAft>
        <a:defRPr sz="3200">
          <a:solidFill>
            <a:srgbClr val="005AB4"/>
          </a:solidFill>
          <a:latin typeface="Arial" charset="0"/>
        </a:defRPr>
      </a:lvl4pPr>
      <a:lvl5pPr algn="l" rtl="0" eaLnBrk="0" fontAlgn="base" hangingPunct="0">
        <a:spcBef>
          <a:spcPct val="0"/>
        </a:spcBef>
        <a:spcAft>
          <a:spcPct val="0"/>
        </a:spcAft>
        <a:defRPr sz="3200">
          <a:solidFill>
            <a:srgbClr val="005AB4"/>
          </a:solidFill>
          <a:latin typeface="Arial" charset="0"/>
        </a:defRPr>
      </a:lvl5pPr>
      <a:lvl6pPr marL="457200" algn="l" rtl="0" eaLnBrk="0" fontAlgn="base" hangingPunct="0">
        <a:spcBef>
          <a:spcPct val="0"/>
        </a:spcBef>
        <a:spcAft>
          <a:spcPct val="0"/>
        </a:spcAft>
        <a:defRPr sz="3200">
          <a:solidFill>
            <a:srgbClr val="005AB4"/>
          </a:solidFill>
          <a:latin typeface="Arial" charset="0"/>
        </a:defRPr>
      </a:lvl6pPr>
      <a:lvl7pPr marL="914400" algn="l" rtl="0" eaLnBrk="0" fontAlgn="base" hangingPunct="0">
        <a:spcBef>
          <a:spcPct val="0"/>
        </a:spcBef>
        <a:spcAft>
          <a:spcPct val="0"/>
        </a:spcAft>
        <a:defRPr sz="3200">
          <a:solidFill>
            <a:srgbClr val="005AB4"/>
          </a:solidFill>
          <a:latin typeface="Arial" charset="0"/>
        </a:defRPr>
      </a:lvl7pPr>
      <a:lvl8pPr marL="1371600" algn="l" rtl="0" eaLnBrk="0" fontAlgn="base" hangingPunct="0">
        <a:spcBef>
          <a:spcPct val="0"/>
        </a:spcBef>
        <a:spcAft>
          <a:spcPct val="0"/>
        </a:spcAft>
        <a:defRPr sz="3200">
          <a:solidFill>
            <a:srgbClr val="005AB4"/>
          </a:solidFill>
          <a:latin typeface="Arial" charset="0"/>
        </a:defRPr>
      </a:lvl8pPr>
      <a:lvl9pPr marL="1828800" algn="l" rtl="0" eaLnBrk="0" fontAlgn="base" hangingPunct="0">
        <a:spcBef>
          <a:spcPct val="0"/>
        </a:spcBef>
        <a:spcAft>
          <a:spcPct val="0"/>
        </a:spcAft>
        <a:defRPr sz="3200">
          <a:solidFill>
            <a:srgbClr val="005AB4"/>
          </a:solidFill>
          <a:latin typeface="Arial" charset="0"/>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dotnet/csharp/programming-guide/inside-a-program/coding-convention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oIhNea3_vPw"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8194" name="Rectangle 2"/>
          <p:cNvSpPr>
            <a:spLocks noGrp="1" noChangeArrowheads="1"/>
          </p:cNvSpPr>
          <p:nvPr>
            <p:ph type="ctrTitle" idx="4294967295"/>
          </p:nvPr>
        </p:nvSpPr>
        <p:spPr>
          <a:xfrm>
            <a:off x="1112838" y="2219325"/>
            <a:ext cx="6919912" cy="1470025"/>
          </a:xfrm>
        </p:spPr>
        <p:txBody>
          <a:bodyPr/>
          <a:lstStyle/>
          <a:p>
            <a:pPr algn="ctr" eaLnBrk="1" hangingPunct="1"/>
            <a:r>
              <a:rPr lang="en-CA" altLang="zh-CN" sz="4400">
                <a:solidFill>
                  <a:schemeClr val="bg1"/>
                </a:solidFill>
                <a:ea typeface="宋体" pitchFamily="2" charset="-122"/>
              </a:rPr>
              <a:t>Visual Studio and C#</a:t>
            </a:r>
            <a:endParaRPr lang="zh-CN" altLang="en-US" sz="4400">
              <a:solidFill>
                <a:schemeClr val="bg1"/>
              </a:solidFill>
              <a:ea typeface="宋体" pitchFamily="2" charset="-122"/>
            </a:endParaRPr>
          </a:p>
        </p:txBody>
      </p:sp>
      <p:sp>
        <p:nvSpPr>
          <p:cNvPr id="8195" name="Rectangle 3"/>
          <p:cNvSpPr>
            <a:spLocks noGrp="1" noChangeArrowheads="1"/>
          </p:cNvSpPr>
          <p:nvPr>
            <p:ph type="subTitle" idx="4294967295"/>
          </p:nvPr>
        </p:nvSpPr>
        <p:spPr>
          <a:xfrm>
            <a:off x="423333" y="4291013"/>
            <a:ext cx="8280400" cy="1030287"/>
          </a:xfrm>
        </p:spPr>
        <p:txBody>
          <a:bodyPr/>
          <a:lstStyle/>
          <a:p>
            <a:pPr marL="0" indent="0" algn="ctr" eaLnBrk="1" hangingPunct="1">
              <a:buFontTx/>
              <a:buNone/>
            </a:pPr>
            <a:r>
              <a:rPr lang="en-US" altLang="en-US" sz="3200" b="1" dirty="0">
                <a:solidFill>
                  <a:srgbClr val="FF9900"/>
                </a:solidFill>
                <a:ea typeface="宋体"/>
              </a:rPr>
              <a:t>kevin.li@georgiancollege.ca</a:t>
            </a:r>
            <a:endParaRPr lang="zh-CN" altLang="en-US" sz="3200" b="1" dirty="0">
              <a:solidFill>
                <a:srgbClr val="FF9900"/>
              </a:solidFill>
              <a:ea typeface="宋体" pitchFamily="2" charset="-122"/>
              <a:cs typeface="Arial"/>
            </a:endParaRPr>
          </a:p>
        </p:txBody>
      </p:sp>
      <p:sp>
        <p:nvSpPr>
          <p:cNvPr id="8196" name="Text Box 4"/>
          <p:cNvSpPr txBox="1">
            <a:spLocks noChangeArrowheads="1"/>
          </p:cNvSpPr>
          <p:nvPr/>
        </p:nvSpPr>
        <p:spPr bwMode="gray">
          <a:xfrm>
            <a:off x="2019300" y="1201738"/>
            <a:ext cx="5105400" cy="457200"/>
          </a:xfrm>
          <a:prstGeom prst="rect">
            <a:avLst/>
          </a:prstGeom>
          <a:noFill/>
          <a:ln w="9525">
            <a:noFill/>
            <a:miter lim="800000"/>
            <a:headEnd/>
            <a:tailEnd/>
          </a:ln>
        </p:spPr>
        <p:txBody>
          <a:bodyPr>
            <a:spAutoFit/>
          </a:bodyPr>
          <a:lstStyle/>
          <a:p>
            <a:pPr algn="ctr">
              <a:spcBef>
                <a:spcPct val="50000"/>
              </a:spcBef>
            </a:pPr>
            <a:r>
              <a:rPr lang="en-CA" altLang="zh-CN" sz="2400" err="1">
                <a:solidFill>
                  <a:schemeClr val="bg1"/>
                </a:solidFill>
                <a:latin typeface="Tahoma" pitchFamily="34" charset="0"/>
                <a:ea typeface="宋体" pitchFamily="2" charset="-122"/>
              </a:rPr>
              <a:t>CSharp</a:t>
            </a:r>
            <a:r>
              <a:rPr lang="en-CA" altLang="zh-CN" sz="2400">
                <a:solidFill>
                  <a:schemeClr val="bg1"/>
                </a:solidFill>
                <a:latin typeface="Tahoma" pitchFamily="34" charset="0"/>
                <a:ea typeface="宋体" pitchFamily="2" charset="-122"/>
              </a:rPr>
              <a:t> -2 </a:t>
            </a:r>
            <a:endParaRPr lang="zh-CN" altLang="en-US" sz="2400">
              <a:solidFill>
                <a:schemeClr val="bg1"/>
              </a:solidFill>
              <a:latin typeface="Tahoma" pitchFamily="34" charset="0"/>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1000"/>
                                  </p:stCondLst>
                                  <p:childTnLst>
                                    <p:set>
                                      <p:cBhvr>
                                        <p:cTn id="11" dur="1" fill="hold">
                                          <p:stCondLst>
                                            <p:cond delay="0"/>
                                          </p:stCondLst>
                                        </p:cTn>
                                        <p:tgtEl>
                                          <p:spTgt spid="8194"/>
                                        </p:tgtEl>
                                        <p:attrNameLst>
                                          <p:attrName>style.visibility</p:attrName>
                                        </p:attrNameLst>
                                      </p:cBhvr>
                                      <p:to>
                                        <p:strVal val="visible"/>
                                      </p:to>
                                    </p:set>
                                    <p:animEffect transition="in" filter="slide(fromTop)">
                                      <p:cBhvr>
                                        <p:cTn id="12" dur="500"/>
                                        <p:tgtEl>
                                          <p:spTgt spid="8194"/>
                                        </p:tgtEl>
                                      </p:cBhvr>
                                    </p:animEffect>
                                  </p:childTnLst>
                                </p:cTn>
                              </p:par>
                            </p:childTnLst>
                          </p:cTn>
                        </p:par>
                        <p:par>
                          <p:cTn id="13" fill="hold">
                            <p:stCondLst>
                              <p:cond delay="2000"/>
                            </p:stCondLst>
                            <p:childTnLst>
                              <p:par>
                                <p:cTn id="14" presetID="12" presetClass="entr" presetSubtype="4" fill="hold" grpId="0" nodeType="afterEffect">
                                  <p:stCondLst>
                                    <p:cond delay="1000"/>
                                  </p:stCondLst>
                                  <p:childTnLst>
                                    <p:set>
                                      <p:cBhvr>
                                        <p:cTn id="15" dur="1" fill="hold">
                                          <p:stCondLst>
                                            <p:cond delay="0"/>
                                          </p:stCondLst>
                                        </p:cTn>
                                        <p:tgtEl>
                                          <p:spTgt spid="8195">
                                            <p:txEl>
                                              <p:pRg st="0" end="0"/>
                                            </p:txEl>
                                          </p:spTgt>
                                        </p:tgtEl>
                                        <p:attrNameLst>
                                          <p:attrName>style.visibility</p:attrName>
                                        </p:attrNameLst>
                                      </p:cBhvr>
                                      <p:to>
                                        <p:strVal val="visible"/>
                                      </p:to>
                                    </p:set>
                                    <p:animEffect transition="in" filter="slide(fromBottom)">
                                      <p:cBhvr>
                                        <p:cTn id="16"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P spid="819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4339"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4340" name="Rectangle 3"/>
          <p:cNvSpPr>
            <a:spLocks noGrp="1" noChangeArrowheads="1"/>
          </p:cNvSpPr>
          <p:nvPr>
            <p:ph type="title" idx="4294967295"/>
          </p:nvPr>
        </p:nvSpPr>
        <p:spPr>
          <a:xfrm>
            <a:off x="211138" y="73025"/>
            <a:ext cx="8027987" cy="614363"/>
          </a:xfrm>
        </p:spPr>
        <p:txBody>
          <a:bodyPr/>
          <a:lstStyle/>
          <a:p>
            <a:endParaRPr lang="zh-CN" altLang="en-US">
              <a:ea typeface="宋体" pitchFamily="2" charset="-122"/>
            </a:endParaRPr>
          </a:p>
        </p:txBody>
      </p:sp>
      <p:sp>
        <p:nvSpPr>
          <p:cNvPr id="14343" name="Line 6"/>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pic>
        <p:nvPicPr>
          <p:cNvPr id="47105" name="Picture 1"/>
          <p:cNvPicPr>
            <a:picLocks noChangeAspect="1" noChangeArrowheads="1"/>
          </p:cNvPicPr>
          <p:nvPr/>
        </p:nvPicPr>
        <p:blipFill>
          <a:blip r:embed="rId3" cstate="print"/>
          <a:srcRect/>
          <a:stretch>
            <a:fillRect/>
          </a:stretch>
        </p:blipFill>
        <p:spPr bwMode="auto">
          <a:xfrm>
            <a:off x="57150" y="656940"/>
            <a:ext cx="9086850" cy="5108859"/>
          </a:xfrm>
          <a:prstGeom prst="rect">
            <a:avLst/>
          </a:prstGeom>
          <a:noFill/>
          <a:ln w="9525">
            <a:noFill/>
            <a:miter lim="800000"/>
            <a:headEnd/>
            <a:tailEnd/>
          </a:ln>
        </p:spPr>
      </p:pic>
      <p:sp>
        <p:nvSpPr>
          <p:cNvPr id="10" name="椭圆 9"/>
          <p:cNvSpPr/>
          <p:nvPr/>
        </p:nvSpPr>
        <p:spPr>
          <a:xfrm>
            <a:off x="5143500" y="3784600"/>
            <a:ext cx="1562100" cy="444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Footer Placeholder 2"/>
          <p:cNvSpPr>
            <a:spLocks noGrp="1"/>
          </p:cNvSpPr>
          <p:nvPr>
            <p:ph type="ftr" sz="quarter" idx="11"/>
          </p:nvPr>
        </p:nvSpPr>
        <p:spPr>
          <a:noFill/>
        </p:spPr>
        <p:txBody>
          <a:bodyPr/>
          <a:lstStyle/>
          <a:p>
            <a:endParaRPr lang="zh-CN" altLang="en-US"/>
          </a:p>
        </p:txBody>
      </p:sp>
      <p:sp>
        <p:nvSpPr>
          <p:cNvPr id="1030" name="Rectangle 6"/>
          <p:cNvSpPr>
            <a:spLocks noGrp="1" noChangeArrowheads="1"/>
          </p:cNvSpPr>
          <p:nvPr>
            <p:ph type="title" idx="4294967295"/>
          </p:nvPr>
        </p:nvSpPr>
        <p:spPr>
          <a:xfrm>
            <a:off x="239713" y="63500"/>
            <a:ext cx="8904287" cy="614363"/>
          </a:xfrm>
        </p:spPr>
        <p:txBody>
          <a:bodyPr/>
          <a:lstStyle/>
          <a:p>
            <a:r>
              <a:rPr lang="en-US" altLang="zh-CN">
                <a:ea typeface="宋体" pitchFamily="2" charset="-122"/>
              </a:rPr>
              <a:t>Lab 1</a:t>
            </a:r>
            <a:endParaRPr lang="zh-CN" altLang="en-US">
              <a:ea typeface="宋体" pitchFamily="2" charset="-122"/>
            </a:endParaRPr>
          </a:p>
        </p:txBody>
      </p:sp>
      <p:sp>
        <p:nvSpPr>
          <p:cNvPr id="172035" name="Rectangle 7"/>
          <p:cNvSpPr>
            <a:spLocks noChangeArrowheads="1"/>
          </p:cNvSpPr>
          <p:nvPr/>
        </p:nvSpPr>
        <p:spPr bwMode="auto">
          <a:xfrm>
            <a:off x="1" y="854075"/>
            <a:ext cx="8864600"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graphicFrame>
        <p:nvGraphicFramePr>
          <p:cNvPr id="172036" name="Object 4"/>
          <p:cNvGraphicFramePr>
            <a:graphicFrameLocks noChangeAspect="1"/>
          </p:cNvGraphicFramePr>
          <p:nvPr>
            <p:extLst>
              <p:ext uri="{D42A27DB-BD31-4B8C-83A1-F6EECF244321}">
                <p14:modId xmlns:p14="http://schemas.microsoft.com/office/powerpoint/2010/main" val="400766774"/>
              </p:ext>
            </p:extLst>
          </p:nvPr>
        </p:nvGraphicFramePr>
        <p:xfrm>
          <a:off x="344445" y="856422"/>
          <a:ext cx="269875" cy="303212"/>
        </p:xfrm>
        <a:graphic>
          <a:graphicData uri="http://schemas.openxmlformats.org/presentationml/2006/ole">
            <mc:AlternateContent xmlns:mc="http://schemas.openxmlformats.org/markup-compatibility/2006">
              <mc:Choice xmlns:v="urn:schemas-microsoft-com:vml" Requires="v">
                <p:oleObj spid="_x0000_s44033" name="Visio" r:id="rId4" imgW="270231" imgH="303063" progId="">
                  <p:embed/>
                </p:oleObj>
              </mc:Choice>
              <mc:Fallback>
                <p:oleObj name="Visio" r:id="rId4" imgW="270231" imgH="303063" progId="">
                  <p:embed/>
                  <p:pic>
                    <p:nvPicPr>
                      <p:cNvPr id="1720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45" y="856422"/>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graphicFrame>
        <p:nvGraphicFramePr>
          <p:cNvPr id="172037" name="Object 5"/>
          <p:cNvGraphicFramePr>
            <a:graphicFrameLocks noChangeAspect="1"/>
          </p:cNvGraphicFramePr>
          <p:nvPr>
            <p:extLst>
              <p:ext uri="{D42A27DB-BD31-4B8C-83A1-F6EECF244321}">
                <p14:modId xmlns:p14="http://schemas.microsoft.com/office/powerpoint/2010/main" val="1676448790"/>
              </p:ext>
            </p:extLst>
          </p:nvPr>
        </p:nvGraphicFramePr>
        <p:xfrm>
          <a:off x="341860" y="1711171"/>
          <a:ext cx="269875" cy="303212"/>
        </p:xfrm>
        <a:graphic>
          <a:graphicData uri="http://schemas.openxmlformats.org/presentationml/2006/ole">
            <mc:AlternateContent xmlns:mc="http://schemas.openxmlformats.org/markup-compatibility/2006">
              <mc:Choice xmlns:v="urn:schemas-microsoft-com:vml" Requires="v">
                <p:oleObj spid="_x0000_s44034" name="Visio" r:id="rId6" imgW="270231" imgH="303063" progId="">
                  <p:embed/>
                </p:oleObj>
              </mc:Choice>
              <mc:Fallback>
                <p:oleObj name="Visio" r:id="rId6" imgW="270231" imgH="303063" progId="">
                  <p:embed/>
                  <p:pic>
                    <p:nvPicPr>
                      <p:cNvPr id="17203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60" y="1711171"/>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sp>
        <p:nvSpPr>
          <p:cNvPr id="1032" name="Line 8"/>
          <p:cNvSpPr>
            <a:spLocks noChangeShapeType="1"/>
          </p:cNvSpPr>
          <p:nvPr/>
        </p:nvSpPr>
        <p:spPr bwMode="auto">
          <a:xfrm>
            <a:off x="161925" y="4103688"/>
            <a:ext cx="8413750" cy="0"/>
          </a:xfrm>
          <a:prstGeom prst="line">
            <a:avLst/>
          </a:prstGeom>
          <a:noFill/>
          <a:ln w="12700">
            <a:solidFill>
              <a:srgbClr val="FFFFFF"/>
            </a:solidFill>
            <a:round/>
            <a:headEnd/>
            <a:tailEnd/>
          </a:ln>
        </p:spPr>
        <p:txBody>
          <a:bodyPr/>
          <a:lstStyle/>
          <a:p>
            <a:endParaRPr lang="en-CA"/>
          </a:p>
        </p:txBody>
      </p:sp>
      <p:sp>
        <p:nvSpPr>
          <p:cNvPr id="172041" name="Rectangle 9"/>
          <p:cNvSpPr>
            <a:spLocks noChangeArrowheads="1"/>
          </p:cNvSpPr>
          <p:nvPr/>
        </p:nvSpPr>
        <p:spPr bwMode="auto">
          <a:xfrm>
            <a:off x="625475" y="680574"/>
            <a:ext cx="5940425" cy="3287054"/>
          </a:xfrm>
          <a:prstGeom prst="rect">
            <a:avLst/>
          </a:prstGeom>
          <a:noFill/>
          <a:ln w="9525">
            <a:noFill/>
            <a:miter lim="800000"/>
            <a:headEnd/>
            <a:tailEnd/>
          </a:ln>
        </p:spPr>
        <p:txBody>
          <a:bodyPr wrap="square">
            <a:spAutoFit/>
          </a:bodyPr>
          <a:lstStyle/>
          <a:p>
            <a:pPr>
              <a:spcBef>
                <a:spcPct val="20000"/>
              </a:spcBef>
              <a:spcAft>
                <a:spcPct val="45000"/>
              </a:spcAft>
            </a:pPr>
            <a:r>
              <a:rPr lang="en-US" altLang="zh-CN" sz="2400" b="1">
                <a:solidFill>
                  <a:srgbClr val="FFCC00"/>
                </a:solidFill>
                <a:ea typeface="宋体" pitchFamily="2" charset="-122"/>
              </a:rPr>
              <a:t>Create a console/windows form project,  print greetings. Run it. </a:t>
            </a:r>
          </a:p>
          <a:p>
            <a:pPr>
              <a:spcBef>
                <a:spcPct val="20000"/>
              </a:spcBef>
              <a:spcAft>
                <a:spcPct val="45000"/>
              </a:spcAft>
            </a:pPr>
            <a:r>
              <a:rPr lang="en-US" altLang="zh-CN" sz="2400" b="1">
                <a:solidFill>
                  <a:srgbClr val="FFCC00"/>
                </a:solidFill>
                <a:ea typeface="宋体" pitchFamily="2" charset="-122"/>
              </a:rPr>
              <a:t>Create the 2</a:t>
            </a:r>
            <a:r>
              <a:rPr lang="en-US" altLang="zh-CN" sz="2400" b="1" baseline="30000">
                <a:solidFill>
                  <a:srgbClr val="FFCC00"/>
                </a:solidFill>
                <a:ea typeface="宋体" pitchFamily="2" charset="-122"/>
              </a:rPr>
              <a:t>nd</a:t>
            </a:r>
            <a:r>
              <a:rPr lang="en-US" altLang="zh-CN" sz="2400" b="1">
                <a:solidFill>
                  <a:srgbClr val="FFCC00"/>
                </a:solidFill>
                <a:ea typeface="宋体" pitchFamily="2" charset="-122"/>
              </a:rPr>
              <a:t> project in the same VS solution, show current time. Run it. </a:t>
            </a:r>
          </a:p>
          <a:p>
            <a:pPr>
              <a:spcBef>
                <a:spcPct val="20000"/>
              </a:spcBef>
              <a:spcAft>
                <a:spcPct val="45000"/>
              </a:spcAft>
            </a:pPr>
            <a:r>
              <a:rPr lang="en-US" altLang="zh-CN" sz="2400" b="1">
                <a:solidFill>
                  <a:srgbClr val="FFCC00"/>
                </a:solidFill>
                <a:ea typeface="宋体" pitchFamily="2" charset="-122"/>
              </a:rPr>
              <a:t>Can you show January 30, 2018 ***? (</a:t>
            </a:r>
            <a:r>
              <a:rPr lang="en-US" altLang="zh-CN" sz="2400" b="1" err="1">
                <a:solidFill>
                  <a:srgbClr val="FFCC00"/>
                </a:solidFill>
                <a:ea typeface="宋体" pitchFamily="2" charset="-122"/>
              </a:rPr>
              <a:t>google</a:t>
            </a:r>
            <a:r>
              <a:rPr lang="en-US" altLang="zh-CN" sz="2400" b="1">
                <a:solidFill>
                  <a:srgbClr val="FFCC00"/>
                </a:solidFill>
                <a:ea typeface="宋体" pitchFamily="2" charset="-122"/>
              </a:rPr>
              <a:t> it)</a:t>
            </a:r>
          </a:p>
          <a:p>
            <a:pPr>
              <a:spcBef>
                <a:spcPct val="20000"/>
              </a:spcBef>
              <a:spcAft>
                <a:spcPct val="45000"/>
              </a:spcAft>
            </a:pPr>
            <a:endParaRPr lang="zh-CN" altLang="en-US">
              <a:solidFill>
                <a:srgbClr val="FFCC00"/>
              </a:solidFill>
              <a:ea typeface="宋体" pitchFamily="2" charset="-122"/>
            </a:endParaRPr>
          </a:p>
        </p:txBody>
      </p:sp>
      <p:sp>
        <p:nvSpPr>
          <p:cNvPr id="13" name="TextBox 12"/>
          <p:cNvSpPr txBox="1"/>
          <p:nvPr/>
        </p:nvSpPr>
        <p:spPr>
          <a:xfrm>
            <a:off x="580163" y="3268936"/>
            <a:ext cx="6911160" cy="3046988"/>
          </a:xfrm>
          <a:prstGeom prst="rect">
            <a:avLst/>
          </a:prstGeom>
          <a:noFill/>
        </p:spPr>
        <p:txBody>
          <a:bodyPr wrap="square" rtlCol="0" anchor="t">
            <a:spAutoFit/>
          </a:bodyPr>
          <a:lstStyle/>
          <a:p>
            <a:r>
              <a:rPr lang="en-CA" sz="3200" dirty="0" err="1">
                <a:solidFill>
                  <a:schemeClr val="bg1"/>
                </a:solidFill>
                <a:latin typeface="Arial"/>
                <a:cs typeface="Arial"/>
              </a:rPr>
              <a:t>Console.WriteLine</a:t>
            </a:r>
            <a:r>
              <a:rPr lang="en-CA" sz="3200" dirty="0">
                <a:solidFill>
                  <a:schemeClr val="bg1"/>
                </a:solidFill>
                <a:latin typeface="Arial"/>
                <a:cs typeface="Arial"/>
              </a:rPr>
              <a:t>("Hello.");</a:t>
            </a:r>
          </a:p>
          <a:p>
            <a:r>
              <a:rPr lang="en-CA" sz="3200" dirty="0" err="1">
                <a:solidFill>
                  <a:schemeClr val="bg1"/>
                </a:solidFill>
                <a:latin typeface="Arial"/>
                <a:cs typeface="Arial"/>
              </a:rPr>
              <a:t>Console.Read</a:t>
            </a:r>
            <a:r>
              <a:rPr lang="en-CA" sz="3200" dirty="0">
                <a:solidFill>
                  <a:schemeClr val="bg1"/>
                </a:solidFill>
                <a:latin typeface="Arial"/>
                <a:cs typeface="Arial"/>
              </a:rPr>
              <a:t>();</a:t>
            </a:r>
            <a:endParaRPr lang="en-US" sz="3200" dirty="0">
              <a:solidFill>
                <a:schemeClr val="bg1"/>
              </a:solidFill>
              <a:latin typeface="Arial"/>
              <a:cs typeface="Arial"/>
            </a:endParaRPr>
          </a:p>
          <a:p>
            <a:endParaRPr lang="en-CA" sz="3200" dirty="0">
              <a:solidFill>
                <a:schemeClr val="bg1"/>
              </a:solidFill>
              <a:latin typeface="Arial"/>
              <a:cs typeface="Arial"/>
            </a:endParaRPr>
          </a:p>
          <a:p>
            <a:r>
              <a:rPr lang="en-CA" sz="3200" dirty="0" err="1">
                <a:solidFill>
                  <a:schemeClr val="bg1"/>
                </a:solidFill>
                <a:latin typeface="Arial"/>
                <a:cs typeface="Arial"/>
              </a:rPr>
              <a:t>Console.WriteLine</a:t>
            </a:r>
            <a:r>
              <a:rPr lang="en-CA" sz="3200" dirty="0">
                <a:solidFill>
                  <a:schemeClr val="bg1"/>
                </a:solidFill>
                <a:latin typeface="Arial"/>
                <a:cs typeface="Arial"/>
              </a:rPr>
              <a:t>("This was printed at " + </a:t>
            </a:r>
            <a:r>
              <a:rPr lang="en-CA" sz="3200" dirty="0" err="1">
                <a:solidFill>
                  <a:schemeClr val="bg1"/>
                </a:solidFill>
                <a:latin typeface="Arial"/>
                <a:cs typeface="Arial"/>
              </a:rPr>
              <a:t>DateTime.Now</a:t>
            </a:r>
            <a:r>
              <a:rPr lang="en-CA" sz="3200" dirty="0">
                <a:solidFill>
                  <a:schemeClr val="bg1"/>
                </a:solidFill>
                <a:latin typeface="Arial"/>
                <a:cs typeface="Arial"/>
              </a:rPr>
              <a:t>); </a:t>
            </a:r>
            <a:endParaRPr lang="en-CA" sz="3200" dirty="0">
              <a:solidFill>
                <a:schemeClr val="bg1"/>
              </a:solidFill>
              <a:cs typeface="Arial"/>
            </a:endParaRPr>
          </a:p>
          <a:p>
            <a:r>
              <a:rPr lang="en-CA" sz="3200" dirty="0" err="1">
                <a:solidFill>
                  <a:schemeClr val="bg1"/>
                </a:solidFill>
                <a:latin typeface="Arial"/>
                <a:cs typeface="Arial"/>
              </a:rPr>
              <a:t>Console.Read</a:t>
            </a:r>
            <a:r>
              <a:rPr lang="en-CA" sz="3200" dirty="0">
                <a:solidFill>
                  <a:schemeClr val="bg1"/>
                </a:solidFill>
                <a:latin typeface="Arial"/>
                <a:cs typeface="Arial"/>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2035"/>
                                        </p:tgtEl>
                                        <p:attrNameLst>
                                          <p:attrName>style.visibility</p:attrName>
                                        </p:attrNameLst>
                                      </p:cBhvr>
                                      <p:to>
                                        <p:strVal val="visible"/>
                                      </p:to>
                                    </p:set>
                                    <p:animEffect transition="in" filter="slide(fromTop)">
                                      <p:cBhvr>
                                        <p:cTn id="7" dur="500"/>
                                        <p:tgtEl>
                                          <p:spTgt spid="1720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dissolve">
                                      <p:cBhvr>
                                        <p:cTn id="12" dur="500"/>
                                        <p:tgtEl>
                                          <p:spTgt spid="17203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72037"/>
                                        </p:tgtEl>
                                        <p:attrNameLst>
                                          <p:attrName>style.visibility</p:attrName>
                                        </p:attrNameLst>
                                      </p:cBhvr>
                                      <p:to>
                                        <p:strVal val="visible"/>
                                      </p:to>
                                    </p:set>
                                    <p:animEffect transition="in" filter="dissolve">
                                      <p:cBhvr>
                                        <p:cTn id="16" dur="500"/>
                                        <p:tgtEl>
                                          <p:spTgt spid="17203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2041">
                                            <p:txEl>
                                              <p:pRg st="0" end="0"/>
                                            </p:txEl>
                                          </p:spTgt>
                                        </p:tgtEl>
                                        <p:attrNameLst>
                                          <p:attrName>style.visibility</p:attrName>
                                        </p:attrNameLst>
                                      </p:cBhvr>
                                      <p:to>
                                        <p:strVal val="visible"/>
                                      </p:to>
                                    </p:set>
                                    <p:animEffect transition="in" filter="checkerboard(across)">
                                      <p:cBhvr>
                                        <p:cTn id="21" dur="500"/>
                                        <p:tgtEl>
                                          <p:spTgt spid="17204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72041">
                                            <p:txEl>
                                              <p:pRg st="1" end="1"/>
                                            </p:txEl>
                                          </p:spTgt>
                                        </p:tgtEl>
                                        <p:attrNameLst>
                                          <p:attrName>style.visibility</p:attrName>
                                        </p:attrNameLst>
                                      </p:cBhvr>
                                      <p:to>
                                        <p:strVal val="visible"/>
                                      </p:to>
                                    </p:set>
                                    <p:animEffect transition="in" filter="checkerboard(across)">
                                      <p:cBhvr>
                                        <p:cTn id="26" dur="500"/>
                                        <p:tgtEl>
                                          <p:spTgt spid="17204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2041">
                                            <p:txEl>
                                              <p:pRg st="2" end="2"/>
                                            </p:txEl>
                                          </p:spTgt>
                                        </p:tgtEl>
                                        <p:attrNameLst>
                                          <p:attrName>style.visibility</p:attrName>
                                        </p:attrNameLst>
                                      </p:cBhvr>
                                      <p:to>
                                        <p:strVal val="visible"/>
                                      </p:to>
                                    </p:set>
                                    <p:animEffect transition="in" filter="checkerboard(across)">
                                      <p:cBhvr>
                                        <p:cTn id="31" dur="500"/>
                                        <p:tgtEl>
                                          <p:spTgt spid="1720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4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Rectangle 6"/>
          <p:cNvSpPr txBox="1">
            <a:spLocks noChangeArrowheads="1"/>
          </p:cNvSpPr>
          <p:nvPr/>
        </p:nvSpPr>
        <p:spPr bwMode="auto">
          <a:xfrm>
            <a:off x="239713" y="63500"/>
            <a:ext cx="8904287"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a:solidFill>
                  <a:srgbClr val="005AB4"/>
                </a:solidFill>
                <a:latin typeface="+mj-lt"/>
                <a:ea typeface="宋体" pitchFamily="2" charset="-122"/>
                <a:cs typeface="+mj-cs"/>
              </a:rPr>
              <a:t>Solution/Project Properties</a:t>
            </a:r>
            <a:endParaRPr kumimoji="0" lang="zh-CN" altLang="en-US" sz="3200" b="0" i="0" u="none" strike="noStrike" kern="1200" cap="none" spc="0" normalizeH="0" baseline="0" noProof="0">
              <a:ln>
                <a:noFill/>
              </a:ln>
              <a:solidFill>
                <a:srgbClr val="005AB4"/>
              </a:solidFill>
              <a:effectLst/>
              <a:uLnTx/>
              <a:uFillTx/>
              <a:latin typeface="+mj-lt"/>
              <a:ea typeface="宋体" pitchFamily="2" charset="-122"/>
              <a:cs typeface="+mj-cs"/>
            </a:endParaRPr>
          </a:p>
        </p:txBody>
      </p:sp>
      <p:sp>
        <p:nvSpPr>
          <p:cNvPr id="4" name="Rectangle 9"/>
          <p:cNvSpPr>
            <a:spLocks noChangeArrowheads="1"/>
          </p:cNvSpPr>
          <p:nvPr/>
        </p:nvSpPr>
        <p:spPr bwMode="auto">
          <a:xfrm>
            <a:off x="0" y="933450"/>
            <a:ext cx="8039099" cy="7054239"/>
          </a:xfrm>
          <a:prstGeom prst="rect">
            <a:avLst/>
          </a:prstGeom>
          <a:noFill/>
          <a:ln w="9525">
            <a:noFill/>
            <a:miter lim="800000"/>
            <a:headEnd/>
            <a:tailEnd/>
          </a:ln>
        </p:spPr>
        <p:txBody>
          <a:bodyPr wrap="square" anchor="t">
            <a:spAutoFit/>
          </a:bodyPr>
          <a:lstStyle/>
          <a:p>
            <a:pPr>
              <a:spcBef>
                <a:spcPct val="20000"/>
              </a:spcBef>
              <a:spcAft>
                <a:spcPct val="45000"/>
              </a:spcAft>
            </a:pPr>
            <a:r>
              <a:rPr lang="en-US" altLang="zh-CN" sz="2400" b="1">
                <a:solidFill>
                  <a:srgbClr val="FFCC00"/>
                </a:solidFill>
                <a:ea typeface="宋体" pitchFamily="2" charset="-122"/>
              </a:rPr>
              <a:t>Multiple start up projects.(</a:t>
            </a:r>
            <a:r>
              <a:rPr lang="en-US" altLang="zh-CN" sz="2400" b="1" err="1">
                <a:solidFill>
                  <a:srgbClr val="FFCC00"/>
                </a:solidFill>
                <a:ea typeface="宋体" pitchFamily="2" charset="-122"/>
              </a:rPr>
              <a:t>eg</a:t>
            </a:r>
            <a:r>
              <a:rPr lang="en-US" altLang="zh-CN" sz="2400" b="1">
                <a:solidFill>
                  <a:srgbClr val="FFCC00"/>
                </a:solidFill>
                <a:ea typeface="宋体" pitchFamily="2" charset="-122"/>
              </a:rPr>
              <a:t>. Web API + client app)</a:t>
            </a:r>
          </a:p>
          <a:p>
            <a:pPr>
              <a:spcBef>
                <a:spcPct val="20000"/>
              </a:spcBef>
              <a:spcAft>
                <a:spcPct val="45000"/>
              </a:spcAft>
            </a:pPr>
            <a:r>
              <a:rPr lang="en-US" altLang="zh-CN" sz="2400" b="1">
                <a:solidFill>
                  <a:srgbClr val="FFCC00"/>
                </a:solidFill>
                <a:ea typeface="宋体" pitchFamily="2" charset="-122"/>
              </a:rPr>
              <a:t>Application properties:</a:t>
            </a:r>
          </a:p>
          <a:p>
            <a:pPr>
              <a:spcBef>
                <a:spcPct val="20000"/>
              </a:spcBef>
              <a:spcAft>
                <a:spcPct val="45000"/>
              </a:spcAft>
            </a:pPr>
            <a:r>
              <a:rPr lang="en-US" altLang="zh-CN" sz="2400" b="1">
                <a:solidFill>
                  <a:srgbClr val="FFCC00"/>
                </a:solidFill>
                <a:ea typeface="宋体" pitchFamily="2" charset="-122"/>
              </a:rPr>
              <a:t>	Check when the project cannot be compiled</a:t>
            </a:r>
          </a:p>
          <a:p>
            <a:pPr>
              <a:spcBef>
                <a:spcPct val="20000"/>
              </a:spcBef>
              <a:spcAft>
                <a:spcPct val="45000"/>
              </a:spcAft>
            </a:pPr>
            <a:r>
              <a:rPr lang="en-US" altLang="zh-CN" sz="2400" b="1">
                <a:solidFill>
                  <a:srgbClr val="FFCC00"/>
                </a:solidFill>
                <a:ea typeface="宋体" pitchFamily="2" charset="-122"/>
              </a:rPr>
              <a:t>	Assemblies </a:t>
            </a:r>
          </a:p>
          <a:p>
            <a:pPr>
              <a:spcBef>
                <a:spcPct val="20000"/>
              </a:spcBef>
              <a:spcAft>
                <a:spcPct val="45000"/>
              </a:spcAft>
            </a:pPr>
            <a:r>
              <a:rPr lang="en-US" altLang="zh-CN" sz="2400" b="1">
                <a:solidFill>
                  <a:srgbClr val="FFCC00"/>
                </a:solidFill>
                <a:ea typeface="宋体" pitchFamily="2" charset="-122"/>
              </a:rPr>
              <a:t>Build and debug: </a:t>
            </a:r>
          </a:p>
          <a:p>
            <a:pPr>
              <a:spcBef>
                <a:spcPct val="20000"/>
              </a:spcBef>
              <a:spcAft>
                <a:spcPct val="45000"/>
              </a:spcAft>
            </a:pPr>
            <a:r>
              <a:rPr lang="en-US" altLang="zh-CN" sz="2400" b="1">
                <a:solidFill>
                  <a:srgbClr val="FFCC00"/>
                </a:solidFill>
                <a:ea typeface="宋体" pitchFamily="2" charset="-122"/>
              </a:rPr>
              <a:t>	Configuration manager </a:t>
            </a:r>
            <a:endParaRPr lang="en-US" altLang="zh-CN" sz="2400" b="1">
              <a:solidFill>
                <a:srgbClr val="FFCC00"/>
              </a:solidFill>
              <a:ea typeface="宋体" pitchFamily="2" charset="-122"/>
              <a:cs typeface="Arial"/>
            </a:endParaRPr>
          </a:p>
          <a:p>
            <a:pPr>
              <a:spcBef>
                <a:spcPct val="20000"/>
              </a:spcBef>
              <a:spcAft>
                <a:spcPct val="45000"/>
              </a:spcAft>
            </a:pPr>
            <a:r>
              <a:rPr lang="en-US" altLang="zh-CN" sz="2400" b="1">
                <a:solidFill>
                  <a:srgbClr val="FFCC00"/>
                </a:solidFill>
                <a:ea typeface="宋体" pitchFamily="2" charset="-122"/>
              </a:rPr>
              <a:t>	Command arguments </a:t>
            </a:r>
          </a:p>
          <a:p>
            <a:pPr>
              <a:spcBef>
                <a:spcPct val="20000"/>
              </a:spcBef>
              <a:spcAft>
                <a:spcPct val="45000"/>
              </a:spcAft>
            </a:pPr>
            <a:r>
              <a:rPr lang="en-US" altLang="zh-CN" sz="2400" b="1">
                <a:solidFill>
                  <a:srgbClr val="FFCC00"/>
                </a:solidFill>
                <a:ea typeface="宋体" pitchFamily="2" charset="-122"/>
              </a:rPr>
              <a:t>	Output window</a:t>
            </a:r>
          </a:p>
          <a:p>
            <a:pPr>
              <a:spcBef>
                <a:spcPct val="20000"/>
              </a:spcBef>
              <a:spcAft>
                <a:spcPct val="45000"/>
              </a:spcAft>
            </a:pPr>
            <a:r>
              <a:rPr lang="en-US" altLang="zh-CN" sz="2400" b="1">
                <a:solidFill>
                  <a:srgbClr val="FFCC00"/>
                </a:solidFill>
                <a:ea typeface="宋体" pitchFamily="2" charset="-122"/>
              </a:rPr>
              <a:t>Settings and Config files </a:t>
            </a:r>
          </a:p>
          <a:p>
            <a:pPr>
              <a:spcBef>
                <a:spcPct val="20000"/>
              </a:spcBef>
              <a:spcAft>
                <a:spcPct val="45000"/>
              </a:spcAft>
            </a:pPr>
            <a:r>
              <a:rPr lang="en-US" altLang="zh-CN" sz="2400" b="1">
                <a:solidFill>
                  <a:srgbClr val="FFCC00"/>
                </a:solidFill>
                <a:ea typeface="宋体" pitchFamily="2" charset="-122"/>
              </a:rPr>
              <a:t> </a:t>
            </a:r>
          </a:p>
          <a:p>
            <a:pPr>
              <a:spcBef>
                <a:spcPct val="20000"/>
              </a:spcBef>
              <a:spcAft>
                <a:spcPct val="45000"/>
              </a:spcAft>
            </a:pPr>
            <a:r>
              <a:rPr lang="en-US" altLang="zh-CN" sz="2400" b="1">
                <a:solidFill>
                  <a:srgbClr val="FFCC00"/>
                </a:solidFill>
                <a:ea typeface="宋体" pitchFamily="2" charset="-122"/>
              </a:rPr>
              <a:t> </a:t>
            </a:r>
          </a:p>
          <a:p>
            <a:pPr>
              <a:spcBef>
                <a:spcPct val="20000"/>
              </a:spcBef>
              <a:spcAft>
                <a:spcPct val="45000"/>
              </a:spcAft>
            </a:pPr>
            <a:endParaRPr lang="zh-CN" altLang="en-US">
              <a:solidFill>
                <a:srgbClr val="FFCC00"/>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heckerboard(across)">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heckerboard(across)">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checkerboard(across)">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checkerboard(across)">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checkerboard(across)">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053"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2054" name="Rectangle 5"/>
          <p:cNvSpPr>
            <a:spLocks noGrp="1" noChangeArrowheads="1"/>
          </p:cNvSpPr>
          <p:nvPr>
            <p:ph type="title" idx="4294967295"/>
          </p:nvPr>
        </p:nvSpPr>
        <p:spPr>
          <a:xfrm>
            <a:off x="239713" y="63500"/>
            <a:ext cx="8904287" cy="614363"/>
          </a:xfrm>
        </p:spPr>
        <p:txBody>
          <a:bodyPr/>
          <a:lstStyle/>
          <a:p>
            <a:r>
              <a:rPr lang="en-US" altLang="zh-CN">
                <a:ea typeface="宋体" pitchFamily="2" charset="-122"/>
              </a:rPr>
              <a:t>Debug</a:t>
            </a:r>
            <a:endParaRPr lang="zh-CN" altLang="en-US">
              <a:ea typeface="宋体" pitchFamily="2" charset="-122"/>
            </a:endParaRPr>
          </a:p>
        </p:txBody>
      </p:sp>
      <p:sp>
        <p:nvSpPr>
          <p:cNvPr id="2055" name="Rectangle 6"/>
          <p:cNvSpPr>
            <a:spLocks noChangeArrowheads="1"/>
          </p:cNvSpPr>
          <p:nvPr/>
        </p:nvSpPr>
        <p:spPr bwMode="auto">
          <a:xfrm>
            <a:off x="165101" y="854075"/>
            <a:ext cx="8699500" cy="2763838"/>
          </a:xfrm>
          <a:prstGeom prst="rect">
            <a:avLst/>
          </a:prstGeom>
          <a:noFill/>
          <a:ln w="9525">
            <a:noFill/>
            <a:miter lim="800000"/>
            <a:headEnd/>
            <a:tailEnd/>
          </a:ln>
        </p:spPr>
        <p:txBody>
          <a:bodyPr/>
          <a:lstStyle/>
          <a:p>
            <a:pPr>
              <a:spcBef>
                <a:spcPct val="20000"/>
              </a:spcBef>
              <a:spcAft>
                <a:spcPct val="75000"/>
              </a:spcAft>
            </a:pPr>
            <a:r>
              <a:rPr lang="en-US" altLang="zh-CN" sz="2800">
                <a:solidFill>
                  <a:schemeClr val="bg1"/>
                </a:solidFill>
                <a:ea typeface="宋体" pitchFamily="2" charset="-122"/>
              </a:rPr>
              <a:t>Add variables in your sample codes</a:t>
            </a:r>
          </a:p>
          <a:p>
            <a:r>
              <a:rPr lang="en-CA" sz="3200"/>
              <a:t>            </a:t>
            </a:r>
            <a:r>
              <a:rPr lang="en-CA" sz="3200" err="1"/>
              <a:t>var</a:t>
            </a:r>
            <a:r>
              <a:rPr lang="en-CA" sz="3200"/>
              <a:t> name = "</a:t>
            </a:r>
            <a:r>
              <a:rPr lang="en-CA" sz="3200" err="1"/>
              <a:t>Dilpreet</a:t>
            </a:r>
            <a:r>
              <a:rPr lang="en-CA" sz="3200"/>
              <a:t>";</a:t>
            </a:r>
          </a:p>
          <a:p>
            <a:r>
              <a:rPr lang="en-CA" sz="3200"/>
              <a:t>            </a:t>
            </a:r>
            <a:r>
              <a:rPr lang="en-CA" sz="3200" err="1"/>
              <a:t>var</a:t>
            </a:r>
            <a:r>
              <a:rPr lang="en-CA" sz="3200"/>
              <a:t> </a:t>
            </a:r>
            <a:r>
              <a:rPr lang="en-CA" sz="3200" err="1"/>
              <a:t>lastName</a:t>
            </a:r>
            <a:r>
              <a:rPr lang="en-CA" sz="3200"/>
              <a:t> = "</a:t>
            </a:r>
            <a:r>
              <a:rPr lang="en-CA" sz="3200" err="1"/>
              <a:t>Kaur</a:t>
            </a:r>
            <a:r>
              <a:rPr lang="en-CA" sz="3200"/>
              <a:t>";</a:t>
            </a:r>
          </a:p>
          <a:p>
            <a:r>
              <a:rPr lang="en-CA" sz="3200"/>
              <a:t>            </a:t>
            </a:r>
            <a:r>
              <a:rPr lang="en-CA" sz="3200" err="1"/>
              <a:t>var</a:t>
            </a:r>
            <a:r>
              <a:rPr lang="en-CA" sz="3200"/>
              <a:t> </a:t>
            </a:r>
            <a:r>
              <a:rPr lang="en-CA" sz="3200" err="1"/>
              <a:t>fullname</a:t>
            </a:r>
            <a:r>
              <a:rPr lang="en-CA" sz="3200"/>
              <a:t> = name + " " + </a:t>
            </a:r>
            <a:r>
              <a:rPr lang="en-CA" sz="3200" err="1"/>
              <a:t>lastName</a:t>
            </a:r>
            <a:r>
              <a:rPr lang="en-CA" sz="3200"/>
              <a:t>;</a:t>
            </a:r>
          </a:p>
          <a:p>
            <a:r>
              <a:rPr lang="en-CA" sz="3200"/>
              <a:t>            </a:t>
            </a:r>
            <a:r>
              <a:rPr lang="en-CA" sz="3200" err="1"/>
              <a:t>Console.WriteLine</a:t>
            </a:r>
            <a:r>
              <a:rPr lang="en-CA" sz="3200"/>
              <a:t>(</a:t>
            </a:r>
            <a:r>
              <a:rPr lang="en-CA" sz="3200" err="1"/>
              <a:t>fullname</a:t>
            </a:r>
            <a:r>
              <a:rPr lang="en-CA" sz="3200"/>
              <a:t>);</a:t>
            </a:r>
            <a:r>
              <a:rPr lang="en-US" altLang="zh-CN" sz="3200">
                <a:solidFill>
                  <a:schemeClr val="bg1"/>
                </a:solidFill>
                <a:ea typeface="宋体" pitchFamily="2" charset="-122"/>
              </a:rPr>
              <a:t> </a:t>
            </a:r>
          </a:p>
          <a:p>
            <a:pPr>
              <a:spcBef>
                <a:spcPct val="20000"/>
              </a:spcBef>
              <a:spcAft>
                <a:spcPct val="75000"/>
              </a:spcAft>
            </a:pPr>
            <a:endParaRPr lang="zh-CN" altLang="en-US" sz="2000">
              <a:solidFill>
                <a:schemeClr val="bg1"/>
              </a:solidFill>
              <a:ea typeface="宋体" pitchFamily="2" charset="-122"/>
            </a:endParaRPr>
          </a:p>
          <a:p>
            <a:pPr>
              <a:spcBef>
                <a:spcPct val="20000"/>
              </a:spcBef>
              <a:spcAft>
                <a:spcPct val="75000"/>
              </a:spcAft>
            </a:pPr>
            <a:endParaRPr lang="en-US" altLang="zh-CN" sz="2000">
              <a:solidFill>
                <a:schemeClr val="bg1"/>
              </a:solidFill>
              <a:ea typeface="宋体" pitchFamily="2" charset="-122"/>
            </a:endParaRPr>
          </a:p>
        </p:txBody>
      </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2"/>
          <p:cNvSpPr>
            <a:spLocks noGrp="1"/>
          </p:cNvSpPr>
          <p:nvPr>
            <p:ph type="ftr" sz="quarter" idx="11"/>
          </p:nvPr>
        </p:nvSpPr>
        <p:spPr>
          <a:noFill/>
        </p:spPr>
        <p:txBody>
          <a:bodyPr/>
          <a:lstStyle/>
          <a:p>
            <a:endParaRPr lang="zh-CN" altLang="en-US"/>
          </a:p>
        </p:txBody>
      </p:sp>
      <p:sp>
        <p:nvSpPr>
          <p:cNvPr id="15364"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15365"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Break Points </a:t>
            </a:r>
            <a:endParaRPr lang="zh-CN" altLang="en-US">
              <a:ea typeface="宋体" pitchFamily="2" charset="-122"/>
            </a:endParaRPr>
          </a:p>
        </p:txBody>
      </p:sp>
      <p:sp>
        <p:nvSpPr>
          <p:cNvPr id="176131" name="Rectangle 4"/>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sp>
        <p:nvSpPr>
          <p:cNvPr id="176135" name="Rectangle 6"/>
          <p:cNvSpPr>
            <a:spLocks noChangeArrowheads="1"/>
          </p:cNvSpPr>
          <p:nvPr/>
        </p:nvSpPr>
        <p:spPr bwMode="auto">
          <a:xfrm>
            <a:off x="277813" y="3994150"/>
            <a:ext cx="5926137" cy="1035050"/>
          </a:xfrm>
          <a:prstGeom prst="rect">
            <a:avLst/>
          </a:prstGeom>
          <a:noFill/>
          <a:ln w="9525">
            <a:noFill/>
            <a:miter lim="800000"/>
            <a:headEnd/>
            <a:tailEnd/>
          </a:ln>
        </p:spPr>
        <p:txBody>
          <a:bodyPr/>
          <a:lstStyle/>
          <a:p>
            <a:pPr>
              <a:spcBef>
                <a:spcPct val="20000"/>
              </a:spcBef>
              <a:spcAft>
                <a:spcPct val="75000"/>
              </a:spcAft>
            </a:pPr>
            <a:endParaRPr lang="zh-CN" altLang="en-US">
              <a:solidFill>
                <a:srgbClr val="FFCC00"/>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76131"/>
                                        </p:tgtEl>
                                        <p:attrNameLst>
                                          <p:attrName>style.visibility</p:attrName>
                                        </p:attrNameLst>
                                      </p:cBhvr>
                                      <p:to>
                                        <p:strVal val="visible"/>
                                      </p:to>
                                    </p:set>
                                    <p:animEffect transition="in" filter="slide(fromTop)">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176135"/>
                                        </p:tgtEl>
                                        <p:attrNameLst>
                                          <p:attrName>style.visibility</p:attrName>
                                        </p:attrNameLst>
                                      </p:cBhvr>
                                      <p:to>
                                        <p:strVal val="visible"/>
                                      </p:to>
                                    </p:set>
                                    <p:animEffect transition="in" filter="slide(fromLeft)">
                                      <p:cBhvr>
                                        <p:cTn id="12" dur="500"/>
                                        <p:tgtEl>
                                          <p:spTgt spid="17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3077"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3078" name="Rectangle 5"/>
          <p:cNvSpPr>
            <a:spLocks noGrp="1" noChangeArrowheads="1"/>
          </p:cNvSpPr>
          <p:nvPr>
            <p:ph type="title" idx="4294967295"/>
          </p:nvPr>
        </p:nvSpPr>
        <p:spPr>
          <a:xfrm>
            <a:off x="239713" y="63500"/>
            <a:ext cx="8904287" cy="614363"/>
          </a:xfrm>
        </p:spPr>
        <p:txBody>
          <a:bodyPr/>
          <a:lstStyle/>
          <a:p>
            <a:r>
              <a:rPr lang="en-CA" altLang="zh-CN"/>
              <a:t>Watch, local, Auto </a:t>
            </a:r>
            <a:endParaRPr lang="zh-CN" altLang="en-US">
              <a:ea typeface="宋体" pitchFamily="2" charset="-122"/>
            </a:endParaRPr>
          </a:p>
        </p:txBody>
      </p:sp>
      <p:sp>
        <p:nvSpPr>
          <p:cNvPr id="178179" name="Rectangle 6"/>
          <p:cNvSpPr>
            <a:spLocks noChangeArrowheads="1"/>
          </p:cNvSpPr>
          <p:nvPr/>
        </p:nvSpPr>
        <p:spPr bwMode="auto">
          <a:xfrm>
            <a:off x="215901" y="854075"/>
            <a:ext cx="8648700" cy="2763838"/>
          </a:xfrm>
          <a:prstGeom prst="rect">
            <a:avLst/>
          </a:prstGeom>
          <a:noFill/>
          <a:ln w="9525">
            <a:noFill/>
            <a:miter lim="800000"/>
            <a:headEnd/>
            <a:tailEnd/>
          </a:ln>
        </p:spPr>
        <p:txBody>
          <a:bodyPr/>
          <a:lstStyle/>
          <a:p>
            <a:pPr>
              <a:spcBef>
                <a:spcPct val="20000"/>
              </a:spcBef>
              <a:spcAft>
                <a:spcPct val="75000"/>
              </a:spcAft>
            </a:pPr>
            <a:endParaRPr lang="en-US" altLang="zh-CN" sz="20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78179"/>
                                        </p:tgtEl>
                                        <p:attrNameLst>
                                          <p:attrName>style.visibility</p:attrName>
                                        </p:attrNameLst>
                                      </p:cBhvr>
                                      <p:to>
                                        <p:strVal val="visible"/>
                                      </p:to>
                                    </p:set>
                                    <p:animEffect transition="in" filter="slide(fromTop)">
                                      <p:cBhvr>
                                        <p:cTn id="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101" name="Text Box 4"/>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102" name="Rectangle 5"/>
          <p:cNvSpPr>
            <a:spLocks noGrp="1" noChangeArrowheads="1"/>
          </p:cNvSpPr>
          <p:nvPr>
            <p:ph type="title" idx="4294967295"/>
          </p:nvPr>
        </p:nvSpPr>
        <p:spPr>
          <a:xfrm>
            <a:off x="239713" y="63500"/>
            <a:ext cx="8904287" cy="614363"/>
          </a:xfrm>
        </p:spPr>
        <p:txBody>
          <a:bodyPr/>
          <a:lstStyle/>
          <a:p>
            <a:r>
              <a:rPr lang="en-US" altLang="zh-CN">
                <a:ea typeface="宋体" pitchFamily="2" charset="-122"/>
              </a:rPr>
              <a:t>Immediate window</a:t>
            </a:r>
            <a:endParaRPr lang="zh-CN" altLang="en-US">
              <a:ea typeface="宋体" pitchFamily="2" charset="-122"/>
            </a:endParaRPr>
          </a:p>
        </p:txBody>
      </p:sp>
      <p:sp>
        <p:nvSpPr>
          <p:cNvPr id="4103" name="Rectangle 6"/>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新的功能区程序包含两个额外的功能，它们将帮助您方便快捷地完成工作。</a:t>
            </a:r>
          </a:p>
          <a:p>
            <a:pPr>
              <a:spcBef>
                <a:spcPct val="20000"/>
              </a:spcBef>
              <a:spcAft>
                <a:spcPct val="75000"/>
              </a:spcAft>
            </a:pPr>
            <a:endParaRPr lang="en-US" altLang="zh-CN" sz="2000">
              <a:solidFill>
                <a:schemeClr val="bg1"/>
              </a:solidFill>
              <a:ea typeface="宋体" pitchFamily="2" charset="-122"/>
            </a:endParaRPr>
          </a:p>
        </p:txBody>
      </p:sp>
      <p:graphicFrame>
        <p:nvGraphicFramePr>
          <p:cNvPr id="180229" name="Object 5"/>
          <p:cNvGraphicFramePr>
            <a:graphicFrameLocks noChangeAspect="1"/>
          </p:cNvGraphicFramePr>
          <p:nvPr/>
        </p:nvGraphicFramePr>
        <p:xfrm>
          <a:off x="339725" y="4030663"/>
          <a:ext cx="269875" cy="303212"/>
        </p:xfrm>
        <a:graphic>
          <a:graphicData uri="http://schemas.openxmlformats.org/presentationml/2006/ole">
            <mc:AlternateContent xmlns:mc="http://schemas.openxmlformats.org/markup-compatibility/2006">
              <mc:Choice xmlns:v="urn:schemas-microsoft-com:vml" Requires="v">
                <p:oleObj spid="_x0000_s53249" name="Visio" r:id="rId4" imgW="270231" imgH="303063" progId="">
                  <p:embed/>
                </p:oleObj>
              </mc:Choice>
              <mc:Fallback>
                <p:oleObj name="Visio" r:id="rId4" imgW="270231" imgH="303063" progId="">
                  <p:embed/>
                  <p:pic>
                    <p:nvPicPr>
                      <p:cNvPr id="1802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4030663"/>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7B7A8E"/>
                              </a:outerShdw>
                            </a:effectLst>
                          </a14:hiddenEffects>
                        </a:ext>
                      </a:extLst>
                    </p:spPr>
                  </p:pic>
                </p:oleObj>
              </mc:Fallback>
            </mc:AlternateContent>
          </a:graphicData>
        </a:graphic>
      </p:graphicFrame>
      <p:sp>
        <p:nvSpPr>
          <p:cNvPr id="4104" name="Line 7"/>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sp>
        <p:nvSpPr>
          <p:cNvPr id="180232" name="Rectangle 8"/>
          <p:cNvSpPr>
            <a:spLocks noChangeArrowheads="1"/>
          </p:cNvSpPr>
          <p:nvPr/>
        </p:nvSpPr>
        <p:spPr bwMode="auto">
          <a:xfrm>
            <a:off x="676275" y="4006850"/>
            <a:ext cx="5940425" cy="1190625"/>
          </a:xfrm>
          <a:prstGeom prst="rect">
            <a:avLst/>
          </a:prstGeom>
          <a:noFill/>
          <a:ln w="9525">
            <a:noFill/>
            <a:miter lim="800000"/>
            <a:headEnd/>
            <a:tailEnd/>
          </a:ln>
        </p:spPr>
        <p:txBody>
          <a:bodyPr>
            <a:spAutoFit/>
          </a:bodyPr>
          <a:lstStyle/>
          <a:p>
            <a:pPr>
              <a:spcBef>
                <a:spcPct val="20000"/>
              </a:spcBef>
              <a:spcAft>
                <a:spcPct val="45000"/>
              </a:spcAft>
            </a:pPr>
            <a:r>
              <a:rPr lang="en-US" altLang="zh-CN">
                <a:solidFill>
                  <a:srgbClr val="FFCC00"/>
                </a:solidFill>
                <a:ea typeface="宋体" pitchFamily="2" charset="-122"/>
              </a:rPr>
              <a:t>“</a:t>
            </a:r>
            <a:r>
              <a:rPr lang="zh-CN" altLang="en-US">
                <a:solidFill>
                  <a:srgbClr val="FFCC00"/>
                </a:solidFill>
                <a:ea typeface="宋体" pitchFamily="2" charset="-122"/>
              </a:rPr>
              <a:t>快速访问工具栏”位于功能区的上方，其中包含您希望触手可及的命令。默认情况下，快速访问工具栏中包含“保存”、“撤消”和“重复”（或“恢复”）命令。但是，您可以使用所需的任何命令自定义该工具栏。</a:t>
            </a:r>
          </a:p>
        </p:txBody>
      </p:sp>
      <p:pic>
        <p:nvPicPr>
          <p:cNvPr id="2" name="Picture 3"/>
          <p:cNvPicPr>
            <a:picLocks noChangeAspect="1" noChangeArrowheads="1"/>
          </p:cNvPicPr>
          <p:nvPr/>
        </p:nvPicPr>
        <p:blipFill>
          <a:blip r:embed="rId6" cstate="print"/>
          <a:srcRect/>
          <a:stretch>
            <a:fillRect/>
          </a:stretch>
        </p:blipFill>
        <p:spPr bwMode="auto">
          <a:xfrm>
            <a:off x="0" y="605006"/>
            <a:ext cx="10737850" cy="6037093"/>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dissolve">
                                      <p:cBhvr>
                                        <p:cTn id="7" dur="500"/>
                                        <p:tgtEl>
                                          <p:spTgt spid="180229"/>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0232">
                                            <p:txEl>
                                              <p:pRg st="0" end="0"/>
                                            </p:txEl>
                                          </p:spTgt>
                                        </p:tgtEl>
                                        <p:attrNameLst>
                                          <p:attrName>style.visibility</p:attrName>
                                        </p:attrNameLst>
                                      </p:cBhvr>
                                      <p:to>
                                        <p:strVal val="visible"/>
                                      </p:to>
                                    </p:set>
                                    <p:animEffect transition="in" filter="checkerboard(across)">
                                      <p:cBhvr>
                                        <p:cTn id="11" dur="500"/>
                                        <p:tgtEl>
                                          <p:spTgt spid="1802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图片 8" descr="of12Keyboard1_4_ZA10167810.gif"/>
          <p:cNvPicPr>
            <a:picLocks noChangeAspect="1"/>
          </p:cNvPicPr>
          <p:nvPr/>
        </p:nvPicPr>
        <p:blipFill>
          <a:blip r:embed="rId3" cstate="print"/>
          <a:srcRect/>
          <a:stretch>
            <a:fillRect/>
          </a:stretch>
        </p:blipFill>
        <p:spPr bwMode="auto">
          <a:xfrm>
            <a:off x="347663" y="947738"/>
            <a:ext cx="5667375" cy="2857500"/>
          </a:xfrm>
          <a:prstGeom prst="rect">
            <a:avLst/>
          </a:prstGeom>
          <a:noFill/>
          <a:ln w="9525">
            <a:noFill/>
            <a:miter lim="800000"/>
            <a:headEnd/>
            <a:tailEnd/>
          </a:ln>
        </p:spPr>
      </p:pic>
      <p:sp>
        <p:nvSpPr>
          <p:cNvPr id="16387"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6388"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6389"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Immediate to verify/test</a:t>
            </a:r>
            <a:endParaRPr lang="zh-CN" altLang="en-US">
              <a:ea typeface="宋体" pitchFamily="2" charset="-122"/>
            </a:endParaRPr>
          </a:p>
        </p:txBody>
      </p:sp>
      <p:sp>
        <p:nvSpPr>
          <p:cNvPr id="182275" name="Rectangle 4"/>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许多人都将“键盘快捷方式”视为用来执行某项操作的任意键击序列或组合。</a:t>
            </a:r>
          </a:p>
          <a:p>
            <a:pPr>
              <a:spcBef>
                <a:spcPct val="20000"/>
              </a:spcBef>
              <a:spcAft>
                <a:spcPct val="75000"/>
              </a:spcAft>
            </a:pPr>
            <a:r>
              <a:rPr lang="zh-CN" altLang="en-US" sz="2000">
                <a:solidFill>
                  <a:schemeClr val="bg1"/>
                </a:solidFill>
                <a:ea typeface="宋体" pitchFamily="2" charset="-122"/>
              </a:rPr>
              <a:t>通常，此定义是正确的。</a:t>
            </a:r>
          </a:p>
        </p:txBody>
      </p:sp>
      <p:sp>
        <p:nvSpPr>
          <p:cNvPr id="16391" name="Line 5"/>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n-CA"/>
          </a:p>
        </p:txBody>
      </p:sp>
      <p:sp>
        <p:nvSpPr>
          <p:cNvPr id="182282" name="Rectangle 6"/>
          <p:cNvSpPr>
            <a:spLocks noChangeArrowheads="1"/>
          </p:cNvSpPr>
          <p:nvPr/>
        </p:nvSpPr>
        <p:spPr bwMode="auto">
          <a:xfrm>
            <a:off x="277813" y="3994150"/>
            <a:ext cx="5926137" cy="1930400"/>
          </a:xfrm>
          <a:prstGeom prst="rect">
            <a:avLst/>
          </a:prstGeom>
          <a:noFill/>
          <a:ln w="9525">
            <a:noFill/>
            <a:miter lim="800000"/>
            <a:headEnd/>
            <a:tailEnd/>
          </a:ln>
        </p:spPr>
        <p:txBody>
          <a:bodyPr/>
          <a:lstStyle/>
          <a:p>
            <a:pPr>
              <a:spcBef>
                <a:spcPct val="20000"/>
              </a:spcBef>
              <a:spcAft>
                <a:spcPct val="75000"/>
              </a:spcAft>
            </a:pPr>
            <a:r>
              <a:rPr lang="zh-CN" altLang="en-US">
                <a:solidFill>
                  <a:srgbClr val="FFCC00"/>
                </a:solidFill>
                <a:ea typeface="宋体" pitchFamily="2" charset="-122"/>
              </a:rPr>
              <a:t>但是，在本课中，我们将更精确地定义键盘快捷方式。</a:t>
            </a:r>
          </a:p>
          <a:p>
            <a:pPr>
              <a:spcBef>
                <a:spcPct val="20000"/>
              </a:spcBef>
              <a:spcAft>
                <a:spcPct val="75000"/>
              </a:spcAft>
            </a:pPr>
            <a:r>
              <a:rPr lang="zh-CN" altLang="en-US">
                <a:solidFill>
                  <a:srgbClr val="FFCC00"/>
                </a:solidFill>
                <a:ea typeface="宋体" pitchFamily="2" charset="-122"/>
              </a:rPr>
              <a:t>有两种基本类型的键盘快捷方式，本课将对它们进行介绍。 定义二者之间的区别非常重要，因为类型不同，工作方式也会有所不同。</a:t>
            </a:r>
          </a:p>
        </p:txBody>
      </p:sp>
      <p:pic>
        <p:nvPicPr>
          <p:cNvPr id="55297" name="Picture 1"/>
          <p:cNvPicPr>
            <a:picLocks noChangeAspect="1" noChangeArrowheads="1"/>
          </p:cNvPicPr>
          <p:nvPr/>
        </p:nvPicPr>
        <p:blipFill>
          <a:blip r:embed="rId4" cstate="print"/>
          <a:srcRect/>
          <a:stretch>
            <a:fillRect/>
          </a:stretch>
        </p:blipFill>
        <p:spPr bwMode="auto">
          <a:xfrm>
            <a:off x="0" y="749300"/>
            <a:ext cx="13011150" cy="731520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slide(fromTop)">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slide(fromTop)">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82282">
                                            <p:txEl>
                                              <p:pRg st="0" end="0"/>
                                            </p:txEl>
                                          </p:spTgt>
                                        </p:tgtEl>
                                        <p:attrNameLst>
                                          <p:attrName>style.visibility</p:attrName>
                                        </p:attrNameLst>
                                      </p:cBhvr>
                                      <p:to>
                                        <p:strVal val="visible"/>
                                      </p:to>
                                    </p:set>
                                    <p:animEffect transition="in" filter="slide(fromLeft)">
                                      <p:cBhvr>
                                        <p:cTn id="17" dur="500"/>
                                        <p:tgtEl>
                                          <p:spTgt spid="18228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82282">
                                            <p:txEl>
                                              <p:pRg st="1" end="1"/>
                                            </p:txEl>
                                          </p:spTgt>
                                        </p:tgtEl>
                                        <p:attrNameLst>
                                          <p:attrName>style.visibility</p:attrName>
                                        </p:attrNameLst>
                                      </p:cBhvr>
                                      <p:to>
                                        <p:strVal val="visible"/>
                                      </p:to>
                                    </p:set>
                                    <p:animEffect transition="in" filter="slide(fromLeft)">
                                      <p:cBhvr>
                                        <p:cTn id="22" dur="500"/>
                                        <p:tgtEl>
                                          <p:spTgt spid="1822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P spid="18228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7412"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Question</a:t>
            </a:r>
            <a:endParaRPr lang="zh-CN" altLang="en-US">
              <a:ea typeface="宋体" pitchFamily="2" charset="-122"/>
            </a:endParaRPr>
          </a:p>
        </p:txBody>
      </p:sp>
      <p:sp>
        <p:nvSpPr>
          <p:cNvPr id="184323" name="Rectangle 4"/>
          <p:cNvSpPr>
            <a:spLocks noChangeArrowheads="1"/>
          </p:cNvSpPr>
          <p:nvPr/>
        </p:nvSpPr>
        <p:spPr bwMode="auto">
          <a:xfrm>
            <a:off x="6119813" y="854075"/>
            <a:ext cx="2744787" cy="439738"/>
          </a:xfrm>
          <a:prstGeom prst="rect">
            <a:avLst/>
          </a:prstGeom>
          <a:noFill/>
          <a:ln w="9525">
            <a:noFill/>
            <a:miter lim="800000"/>
            <a:headEnd/>
            <a:tailEnd/>
          </a:ln>
        </p:spPr>
        <p:txBody>
          <a:bodyPr/>
          <a:lstStyle/>
          <a:p>
            <a:pPr>
              <a:spcBef>
                <a:spcPct val="20000"/>
              </a:spcBef>
              <a:spcAft>
                <a:spcPct val="75000"/>
              </a:spcAft>
            </a:pPr>
            <a:endParaRPr lang="zh-CN" altLang="en-US" sz="2000">
              <a:solidFill>
                <a:schemeClr val="bg1"/>
              </a:solidFill>
              <a:ea typeface="宋体" pitchFamily="2" charset="-122"/>
            </a:endParaRPr>
          </a:p>
        </p:txBody>
      </p:sp>
      <p:sp>
        <p:nvSpPr>
          <p:cNvPr id="184329" name="Rectangle 6"/>
          <p:cNvSpPr>
            <a:spLocks noChangeArrowheads="1"/>
          </p:cNvSpPr>
          <p:nvPr/>
        </p:nvSpPr>
        <p:spPr bwMode="auto">
          <a:xfrm>
            <a:off x="277813" y="3994150"/>
            <a:ext cx="5926137" cy="2124075"/>
          </a:xfrm>
          <a:prstGeom prst="rect">
            <a:avLst/>
          </a:prstGeom>
          <a:noFill/>
          <a:ln w="9525">
            <a:noFill/>
            <a:miter lim="800000"/>
            <a:headEnd/>
            <a:tailEnd/>
          </a:ln>
        </p:spPr>
        <p:txBody>
          <a:bodyPr/>
          <a:lstStyle/>
          <a:p>
            <a:pPr>
              <a:spcBef>
                <a:spcPct val="20000"/>
              </a:spcBef>
              <a:spcAft>
                <a:spcPct val="75000"/>
              </a:spcAft>
            </a:pPr>
            <a:endParaRPr lang="zh-CN" altLang="en-US">
              <a:solidFill>
                <a:srgbClr val="FFCC00"/>
              </a:solidFill>
              <a:ea typeface="宋体" pitchFamily="2" charset="-122"/>
            </a:endParaRPr>
          </a:p>
        </p:txBody>
      </p:sp>
      <p:sp>
        <p:nvSpPr>
          <p:cNvPr id="184331" name="Rectangle 8"/>
          <p:cNvSpPr>
            <a:spLocks noChangeArrowheads="1"/>
          </p:cNvSpPr>
          <p:nvPr/>
        </p:nvSpPr>
        <p:spPr bwMode="auto">
          <a:xfrm>
            <a:off x="444501" y="914401"/>
            <a:ext cx="8699499" cy="3555999"/>
          </a:xfrm>
          <a:prstGeom prst="rect">
            <a:avLst/>
          </a:prstGeom>
          <a:noFill/>
          <a:ln w="9525">
            <a:noFill/>
            <a:miter lim="800000"/>
            <a:headEnd/>
            <a:tailEnd/>
          </a:ln>
        </p:spPr>
        <p:txBody>
          <a:bodyPr/>
          <a:lstStyle/>
          <a:p>
            <a:pPr>
              <a:spcBef>
                <a:spcPct val="20000"/>
              </a:spcBef>
              <a:spcAft>
                <a:spcPct val="75000"/>
              </a:spcAft>
            </a:pPr>
            <a:r>
              <a:rPr lang="en-US" altLang="zh-CN" sz="3200">
                <a:solidFill>
                  <a:schemeClr val="bg1"/>
                </a:solidFill>
                <a:ea typeface="宋体" pitchFamily="2" charset="-122"/>
              </a:rPr>
              <a:t>Requirement: </a:t>
            </a:r>
          </a:p>
          <a:p>
            <a:pPr>
              <a:spcBef>
                <a:spcPct val="20000"/>
              </a:spcBef>
              <a:spcAft>
                <a:spcPct val="75000"/>
              </a:spcAft>
            </a:pPr>
            <a:r>
              <a:rPr lang="en-US" altLang="zh-CN" sz="3200">
                <a:solidFill>
                  <a:schemeClr val="bg1"/>
                </a:solidFill>
                <a:ea typeface="宋体" pitchFamily="2" charset="-122"/>
              </a:rPr>
              <a:t>Show only the first 50 characters of any alert message, and a “…”</a:t>
            </a:r>
          </a:p>
          <a:p>
            <a:pPr>
              <a:spcBef>
                <a:spcPct val="20000"/>
              </a:spcBef>
              <a:spcAft>
                <a:spcPct val="75000"/>
              </a:spcAft>
            </a:pPr>
            <a:r>
              <a:rPr lang="en-US" altLang="zh-CN" sz="3200">
                <a:solidFill>
                  <a:schemeClr val="bg1"/>
                </a:solidFill>
                <a:ea typeface="宋体" pitchFamily="2" charset="-122"/>
              </a:rPr>
              <a:t>(to make the alert window small.)</a:t>
            </a:r>
            <a:endParaRPr lang="zh-CN" altLang="en-US" sz="32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nodePh="1">
                                  <p:stCondLst>
                                    <p:cond delay="0"/>
                                  </p:stCondLst>
                                  <p:endCondLst>
                                    <p:cond evt="begin" delay="0">
                                      <p:tn val="5"/>
                                    </p:cond>
                                  </p:endCondLst>
                                  <p:childTnLst>
                                    <p:set>
                                      <p:cBhvr>
                                        <p:cTn id="6" dur="1" fill="hold">
                                          <p:stCondLst>
                                            <p:cond delay="0"/>
                                          </p:stCondLst>
                                        </p:cTn>
                                        <p:tgtEl>
                                          <p:spTgt spid="184323"/>
                                        </p:tgtEl>
                                        <p:attrNameLst>
                                          <p:attrName>style.visibility</p:attrName>
                                        </p:attrNameLst>
                                      </p:cBhvr>
                                      <p:to>
                                        <p:strVal val="visible"/>
                                      </p:to>
                                    </p:set>
                                    <p:animEffect transition="in" filter="slide(fromTop)">
                                      <p:cBhvr>
                                        <p:cTn id="7" dur="500"/>
                                        <p:tgtEl>
                                          <p:spTgt spid="1843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84331"/>
                                        </p:tgtEl>
                                        <p:attrNameLst>
                                          <p:attrName>style.visibility</p:attrName>
                                        </p:attrNameLst>
                                      </p:cBhvr>
                                      <p:to>
                                        <p:strVal val="visible"/>
                                      </p:to>
                                    </p:set>
                                    <p:animEffect transition="in" filter="slide(fromTop)">
                                      <p:cBhvr>
                                        <p:cTn id="12" dur="500"/>
                                        <p:tgtEl>
                                          <p:spTgt spid="1843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84329">
                                            <p:txEl>
                                              <p:pRg st="0" end="0"/>
                                            </p:txEl>
                                          </p:spTgt>
                                        </p:tgtEl>
                                        <p:attrNameLst>
                                          <p:attrName>style.visibility</p:attrName>
                                        </p:attrNameLst>
                                      </p:cBhvr>
                                      <p:to>
                                        <p:strVal val="visible"/>
                                      </p:to>
                                    </p:set>
                                    <p:animEffect transition="in" filter="slide(fromLeft)">
                                      <p:cBhvr>
                                        <p:cTn id="17" dur="500"/>
                                        <p:tgtEl>
                                          <p:spTgt spid="1843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P spid="184329" grpId="0" build="p" autoUpdateAnimBg="0"/>
      <p:bldP spid="18433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8436" name="Rectangle 3"/>
          <p:cNvSpPr>
            <a:spLocks noGrp="1" noChangeArrowheads="1"/>
          </p:cNvSpPr>
          <p:nvPr>
            <p:ph type="title" idx="4294967295"/>
          </p:nvPr>
        </p:nvSpPr>
        <p:spPr>
          <a:xfrm>
            <a:off x="239713" y="63500"/>
            <a:ext cx="8904287" cy="614363"/>
          </a:xfrm>
        </p:spPr>
        <p:txBody>
          <a:bodyPr/>
          <a:lstStyle/>
          <a:p>
            <a:r>
              <a:rPr lang="en-US" altLang="zh-CN">
                <a:ea typeface="宋体" pitchFamily="2" charset="-122"/>
              </a:rPr>
              <a:t>Daily operations</a:t>
            </a:r>
            <a:endParaRPr lang="zh-CN" altLang="en-US">
              <a:ea typeface="宋体" pitchFamily="2" charset="-122"/>
            </a:endParaRPr>
          </a:p>
        </p:txBody>
      </p:sp>
      <p:sp>
        <p:nvSpPr>
          <p:cNvPr id="188419" name="Rectangle 4"/>
          <p:cNvSpPr>
            <a:spLocks noChangeArrowheads="1"/>
          </p:cNvSpPr>
          <p:nvPr/>
        </p:nvSpPr>
        <p:spPr bwMode="auto">
          <a:xfrm>
            <a:off x="342901" y="854074"/>
            <a:ext cx="8521700" cy="4759326"/>
          </a:xfrm>
          <a:prstGeom prst="rect">
            <a:avLst/>
          </a:prstGeom>
          <a:noFill/>
          <a:ln w="9525">
            <a:noFill/>
            <a:miter lim="800000"/>
            <a:headEnd/>
            <a:tailEnd/>
          </a:ln>
        </p:spPr>
        <p:txBody>
          <a:bodyPr anchor="t"/>
          <a:lstStyle/>
          <a:p>
            <a:pPr>
              <a:spcBef>
                <a:spcPct val="20000"/>
              </a:spcBef>
              <a:spcAft>
                <a:spcPct val="75000"/>
              </a:spcAft>
            </a:pPr>
            <a:r>
              <a:rPr lang="en-US" altLang="zh-CN" sz="2000" b="1" err="1">
                <a:solidFill>
                  <a:schemeClr val="bg1"/>
                </a:solidFill>
                <a:ea typeface="宋体" pitchFamily="2" charset="-122"/>
              </a:rPr>
              <a:t>Ctrl+f</a:t>
            </a:r>
            <a:r>
              <a:rPr lang="en-US" altLang="zh-CN" sz="2000" b="1">
                <a:solidFill>
                  <a:schemeClr val="bg1"/>
                </a:solidFill>
                <a:ea typeface="宋体" pitchFamily="2" charset="-122"/>
              </a:rPr>
              <a:t>: current document/project, solution</a:t>
            </a:r>
          </a:p>
          <a:p>
            <a:pPr>
              <a:spcBef>
                <a:spcPct val="20000"/>
              </a:spcBef>
              <a:spcAft>
                <a:spcPct val="75000"/>
              </a:spcAft>
            </a:pPr>
            <a:r>
              <a:rPr lang="en-US" altLang="zh-CN" sz="2000" b="1">
                <a:solidFill>
                  <a:schemeClr val="bg1"/>
                </a:solidFill>
                <a:ea typeface="宋体" pitchFamily="2" charset="-122"/>
              </a:rPr>
              <a:t>Tab </a:t>
            </a:r>
            <a:r>
              <a:rPr lang="en-US" altLang="zh-CN" sz="2000" b="1">
                <a:solidFill>
                  <a:schemeClr val="bg1"/>
                </a:solidFill>
                <a:ea typeface="宋体" pitchFamily="2" charset="-122"/>
                <a:cs typeface="Arial"/>
              </a:rPr>
              <a:t>(short cut)</a:t>
            </a:r>
          </a:p>
          <a:p>
            <a:pPr>
              <a:spcBef>
                <a:spcPct val="20000"/>
              </a:spcBef>
              <a:spcAft>
                <a:spcPct val="75000"/>
              </a:spcAft>
            </a:pPr>
            <a:r>
              <a:rPr lang="en-US" altLang="zh-CN" sz="2000" b="1">
                <a:solidFill>
                  <a:schemeClr val="bg1"/>
                </a:solidFill>
                <a:ea typeface="宋体" pitchFamily="2" charset="-122"/>
              </a:rPr>
              <a:t>Close all </a:t>
            </a:r>
          </a:p>
          <a:p>
            <a:pPr>
              <a:spcBef>
                <a:spcPct val="20000"/>
              </a:spcBef>
              <a:spcAft>
                <a:spcPct val="75000"/>
              </a:spcAft>
            </a:pPr>
            <a:r>
              <a:rPr lang="en-US" altLang="zh-CN" sz="2000" b="1">
                <a:solidFill>
                  <a:schemeClr val="bg1"/>
                </a:solidFill>
                <a:ea typeface="宋体" pitchFamily="2" charset="-122"/>
              </a:rPr>
              <a:t>Comment Out/ uncomment</a:t>
            </a:r>
          </a:p>
          <a:p>
            <a:pPr>
              <a:spcBef>
                <a:spcPct val="20000"/>
              </a:spcBef>
              <a:spcAft>
                <a:spcPct val="75000"/>
              </a:spcAft>
            </a:pPr>
            <a:r>
              <a:rPr lang="en-US" altLang="zh-CN" sz="2000" b="1">
                <a:solidFill>
                  <a:schemeClr val="bg1"/>
                </a:solidFill>
                <a:ea typeface="宋体" pitchFamily="2" charset="-122"/>
              </a:rPr>
              <a:t>Show all files /include new files</a:t>
            </a:r>
          </a:p>
          <a:p>
            <a:pPr>
              <a:spcBef>
                <a:spcPct val="20000"/>
              </a:spcBef>
              <a:spcAft>
                <a:spcPct val="75000"/>
              </a:spcAft>
            </a:pPr>
            <a:r>
              <a:rPr lang="en-US" altLang="zh-CN" sz="2000" b="1">
                <a:solidFill>
                  <a:schemeClr val="bg1"/>
                </a:solidFill>
                <a:ea typeface="宋体" pitchFamily="2" charset="-122"/>
              </a:rPr>
              <a:t>References </a:t>
            </a:r>
          </a:p>
          <a:p>
            <a:pPr>
              <a:spcBef>
                <a:spcPct val="20000"/>
              </a:spcBef>
              <a:spcAft>
                <a:spcPct val="75000"/>
              </a:spcAft>
            </a:pPr>
            <a:r>
              <a:rPr lang="en-US" altLang="zh-CN" sz="2000" b="1" err="1">
                <a:solidFill>
                  <a:schemeClr val="bg1"/>
                </a:solidFill>
                <a:ea typeface="宋体" pitchFamily="2" charset="-122"/>
              </a:rPr>
              <a:t>Nuget</a:t>
            </a:r>
            <a:endParaRPr lang="en-US" altLang="zh-CN" sz="2000" b="1">
              <a:solidFill>
                <a:schemeClr val="bg1"/>
              </a:solidFill>
              <a:ea typeface="宋体" pitchFamily="2" charset="-122"/>
            </a:endParaRPr>
          </a:p>
          <a:p>
            <a:pPr>
              <a:spcBef>
                <a:spcPct val="20000"/>
              </a:spcBef>
              <a:spcAft>
                <a:spcPct val="75000"/>
              </a:spcAft>
            </a:pPr>
            <a:r>
              <a:rPr lang="en-US" altLang="zh-CN" sz="2000" b="1">
                <a:solidFill>
                  <a:schemeClr val="bg1"/>
                </a:solidFill>
                <a:ea typeface="宋体" pitchFamily="2" charset="-122"/>
              </a:rPr>
              <a:t>Tools-Options: (Next page)</a:t>
            </a:r>
          </a:p>
          <a:p>
            <a:pPr>
              <a:spcBef>
                <a:spcPct val="20000"/>
              </a:spcBef>
              <a:spcAft>
                <a:spcPct val="75000"/>
              </a:spcAft>
            </a:pPr>
            <a:endParaRPr lang="en-US" altLang="zh-CN" sz="2000" b="1">
              <a:solidFill>
                <a:schemeClr val="bg1"/>
              </a:solidFill>
              <a:ea typeface="宋体" pitchFamily="2" charset="-122"/>
            </a:endParaRPr>
          </a:p>
        </p:txBody>
      </p:sp>
      <p:sp>
        <p:nvSpPr>
          <p:cNvPr id="188423" name="Rectangle 8"/>
          <p:cNvSpPr>
            <a:spLocks noChangeArrowheads="1"/>
          </p:cNvSpPr>
          <p:nvPr/>
        </p:nvSpPr>
        <p:spPr bwMode="auto">
          <a:xfrm>
            <a:off x="6119813" y="1444625"/>
            <a:ext cx="2744787" cy="1724025"/>
          </a:xfrm>
          <a:prstGeom prst="rect">
            <a:avLst/>
          </a:prstGeom>
          <a:noFill/>
          <a:ln w="9525">
            <a:noFill/>
            <a:miter lim="800000"/>
            <a:headEnd/>
            <a:tailEnd/>
          </a:ln>
        </p:spPr>
        <p:txBody>
          <a:bodyPr/>
          <a:lstStyle/>
          <a:p>
            <a:pPr>
              <a:spcBef>
                <a:spcPct val="20000"/>
              </a:spcBef>
              <a:spcAft>
                <a:spcPct val="75000"/>
              </a:spcAft>
            </a:pPr>
            <a:endParaRPr lang="zh-CN" altLang="en-US" sz="20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8419"/>
                                        </p:tgtEl>
                                        <p:attrNameLst>
                                          <p:attrName>style.visibility</p:attrName>
                                        </p:attrNameLst>
                                      </p:cBhvr>
                                      <p:to>
                                        <p:strVal val="visible"/>
                                      </p:to>
                                    </p:set>
                                    <p:animEffect transition="in" filter="slide(fromTop)">
                                      <p:cBhvr>
                                        <p:cTn id="7" dur="500"/>
                                        <p:tgtEl>
                                          <p:spTgt spid="1884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188423"/>
                                        </p:tgtEl>
                                        <p:attrNameLst>
                                          <p:attrName>style.visibility</p:attrName>
                                        </p:attrNameLst>
                                      </p:cBhvr>
                                      <p:to>
                                        <p:strVal val="visible"/>
                                      </p:to>
                                    </p:set>
                                    <p:animEffect transition="in" filter="slide(fromTop)">
                                      <p:cBhvr>
                                        <p:cTn id="12"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0243"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0244" name="Rectangle 3"/>
          <p:cNvSpPr>
            <a:spLocks noGrp="1" noChangeArrowheads="1"/>
          </p:cNvSpPr>
          <p:nvPr>
            <p:ph type="title" idx="4294967295"/>
          </p:nvPr>
        </p:nvSpPr>
        <p:spPr/>
        <p:txBody>
          <a:bodyPr/>
          <a:lstStyle/>
          <a:p>
            <a:r>
              <a:rPr lang="en-CA" altLang="zh-CN">
                <a:ea typeface="宋体" pitchFamily="2" charset="-122"/>
              </a:rPr>
              <a:t>Outline</a:t>
            </a:r>
            <a:endParaRPr lang="zh-CN" altLang="en-US">
              <a:ea typeface="宋体" pitchFamily="2" charset="-122"/>
            </a:endParaRPr>
          </a:p>
        </p:txBody>
      </p:sp>
      <p:sp>
        <p:nvSpPr>
          <p:cNvPr id="2" name="Rectangle 4"/>
          <p:cNvSpPr>
            <a:spLocks noGrp="1" noChangeArrowheads="1"/>
          </p:cNvSpPr>
          <p:nvPr>
            <p:ph type="body" idx="4294967295"/>
          </p:nvPr>
        </p:nvSpPr>
        <p:spPr>
          <a:xfrm>
            <a:off x="228600" y="828674"/>
            <a:ext cx="8431213" cy="4996393"/>
          </a:xfrm>
          <a:noFill/>
        </p:spPr>
        <p:txBody>
          <a:bodyPr/>
          <a:lstStyle/>
          <a:p>
            <a:pPr marL="276225" indent="-276225">
              <a:spcAft>
                <a:spcPct val="75000"/>
              </a:spcAft>
              <a:buClr>
                <a:srgbClr val="FF9900"/>
              </a:buClr>
            </a:pPr>
            <a:r>
              <a:rPr lang="en-CA" altLang="zh-CN" sz="2800">
                <a:solidFill>
                  <a:schemeClr val="bg1"/>
                </a:solidFill>
                <a:ea typeface="宋体" pitchFamily="2" charset="-122"/>
              </a:rPr>
              <a:t>Visual Studio</a:t>
            </a:r>
            <a:endParaRPr lang="zh-CN" altLang="en-US">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C#</a:t>
            </a:r>
            <a:endParaRPr lang="zh-CN" altLang="en-US">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Lab</a:t>
            </a:r>
            <a:endParaRPr lang="zh-CN" altLang="en-US" sz="2800">
              <a:solidFill>
                <a:schemeClr val="bg1"/>
              </a:solidFill>
              <a:ea typeface="宋体" pitchFamily="2" charset="-122"/>
            </a:endParaRPr>
          </a:p>
          <a:p>
            <a:pPr marL="276225" indent="-276225">
              <a:spcAft>
                <a:spcPct val="75000"/>
              </a:spcAft>
              <a:buClr>
                <a:srgbClr val="FF9900"/>
              </a:buClr>
            </a:pPr>
            <a:r>
              <a:rPr lang="en-CA" altLang="zh-CN" sz="2800">
                <a:solidFill>
                  <a:schemeClr val="bg1"/>
                </a:solidFill>
                <a:ea typeface="宋体" pitchFamily="2" charset="-122"/>
              </a:rPr>
              <a:t>Built in types </a:t>
            </a:r>
          </a:p>
          <a:p>
            <a:pPr marL="276225" indent="-276225">
              <a:spcAft>
                <a:spcPct val="75000"/>
              </a:spcAft>
              <a:buClr>
                <a:srgbClr val="FF9900"/>
              </a:buClr>
            </a:pPr>
            <a:r>
              <a:rPr lang="en-CA" altLang="zh-CN" sz="2800" err="1">
                <a:solidFill>
                  <a:schemeClr val="bg1"/>
                </a:solidFill>
                <a:ea typeface="宋体" pitchFamily="2" charset="-122"/>
              </a:rPr>
              <a:t>Int</a:t>
            </a:r>
            <a:r>
              <a:rPr lang="en-CA" altLang="zh-CN" sz="2800">
                <a:solidFill>
                  <a:schemeClr val="bg1"/>
                </a:solidFill>
                <a:ea typeface="宋体" pitchFamily="2" charset="-122"/>
              </a:rPr>
              <a:t> and String</a:t>
            </a:r>
          </a:p>
          <a:p>
            <a:pPr marL="276225" indent="-276225">
              <a:spcAft>
                <a:spcPct val="75000"/>
              </a:spcAft>
              <a:buClr>
                <a:srgbClr val="FF9900"/>
              </a:buClr>
            </a:pPr>
            <a:r>
              <a:rPr lang="en-CA" altLang="zh-CN" sz="2800">
                <a:solidFill>
                  <a:schemeClr val="bg1"/>
                </a:solidFill>
                <a:ea typeface="宋体" pitchFamily="2" charset="-122"/>
              </a:rPr>
              <a:t>Lab</a:t>
            </a:r>
            <a:endParaRPr lang="zh-CN" altLang="en-US" sz="2800">
              <a:solidFill>
                <a:schemeClr val="bg1"/>
              </a:solidFill>
              <a:ea typeface="宋体" pitchFamily="2" charset="-122"/>
            </a:endParaRPr>
          </a:p>
        </p:txBody>
      </p:sp>
      <p:sp>
        <p:nvSpPr>
          <p:cNvPr id="3" name="Rectangle 5"/>
          <p:cNvSpPr>
            <a:spLocks noChangeArrowheads="1"/>
          </p:cNvSpPr>
          <p:nvPr/>
        </p:nvSpPr>
        <p:spPr bwMode="auto">
          <a:xfrm>
            <a:off x="228600" y="4876800"/>
            <a:ext cx="8229600" cy="873125"/>
          </a:xfrm>
          <a:prstGeom prst="rect">
            <a:avLst/>
          </a:prstGeom>
          <a:noFill/>
          <a:ln w="9525">
            <a:noFill/>
            <a:miter lim="800000"/>
            <a:headEnd/>
            <a:tailEnd/>
          </a:ln>
        </p:spPr>
        <p:txBody>
          <a:bodyPr anchorCtr="1"/>
          <a:lstStyle/>
          <a:p>
            <a:pPr>
              <a:spcBef>
                <a:spcPct val="20000"/>
              </a:spcBef>
            </a:pPr>
            <a:endParaRPr lang="zh-CN" altLang="en-US" sz="2400">
              <a:solidFill>
                <a:schemeClr val="bg1"/>
              </a:solidFill>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To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To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lide(fromTo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lide(fromTo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lide(fromTo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slide(fromTop)">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nodePh="1">
                                  <p:stCondLst>
                                    <p:cond delay="0"/>
                                  </p:stCondLst>
                                  <p:endCondLst>
                                    <p:cond evt="begin" delay="0">
                                      <p:tn val="35"/>
                                    </p:cond>
                                  </p:endCondLst>
                                  <p:childTnLst>
                                    <p:set>
                                      <p:cBhvr>
                                        <p:cTn id="36" dur="1" fill="hold">
                                          <p:stCondLst>
                                            <p:cond delay="0"/>
                                          </p:stCondLst>
                                        </p:cTn>
                                        <p:tgtEl>
                                          <p:spTgt spid="3"/>
                                        </p:tgtEl>
                                        <p:attrNameLst>
                                          <p:attrName>style.visibility</p:attrName>
                                        </p:attrNameLst>
                                      </p:cBhvr>
                                      <p:to>
                                        <p:strVal val="visible"/>
                                      </p:to>
                                    </p:set>
                                    <p:animEffect transition="in" filter="slide(fromBottom)">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cstate="print"/>
          <a:srcRect/>
          <a:stretch>
            <a:fillRect/>
          </a:stretch>
        </p:blipFill>
        <p:spPr bwMode="auto">
          <a:xfrm>
            <a:off x="1033463" y="1362075"/>
            <a:ext cx="7077075" cy="4133850"/>
          </a:xfrm>
          <a:prstGeom prst="rect">
            <a:avLst/>
          </a:prstGeom>
          <a:noFill/>
          <a:ln w="9525">
            <a:noFill/>
            <a:miter lim="800000"/>
            <a:headEnd/>
            <a:tailEnd/>
          </a:ln>
        </p:spPr>
      </p:pic>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9459" name="Text Box 2"/>
          <p:cNvSpPr txBox="1">
            <a:spLocks noGrp="1"/>
          </p:cNvSpPr>
          <p:nvPr/>
        </p:nvSpPr>
        <p:spPr bwMode="auto">
          <a:xfrm>
            <a:off x="8620125" y="6343650"/>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latin typeface="宋体"/>
              <a:ea typeface="宋体" pitchFamily="2" charset="-122"/>
            </a:endParaRPr>
          </a:p>
        </p:txBody>
      </p:sp>
      <p:sp>
        <p:nvSpPr>
          <p:cNvPr id="19460" name="Rectangle 3"/>
          <p:cNvSpPr>
            <a:spLocks noGrp="1" noChangeArrowheads="1"/>
          </p:cNvSpPr>
          <p:nvPr>
            <p:ph type="title" idx="4294967295"/>
          </p:nvPr>
        </p:nvSpPr>
        <p:spPr/>
        <p:txBody>
          <a:bodyPr/>
          <a:lstStyle/>
          <a:p>
            <a:r>
              <a:rPr lang="en-US" altLang="zh-CN">
                <a:ea typeface="宋体" pitchFamily="2" charset="-122"/>
              </a:rPr>
              <a:t>2.2 Starting C# </a:t>
            </a:r>
          </a:p>
        </p:txBody>
      </p:sp>
      <p:sp>
        <p:nvSpPr>
          <p:cNvPr id="52227" name="Rectangle 4"/>
          <p:cNvSpPr>
            <a:spLocks noGrp="1" noChangeArrowheads="1"/>
          </p:cNvSpPr>
          <p:nvPr>
            <p:ph type="body" sz="half" idx="4294967295"/>
          </p:nvPr>
        </p:nvSpPr>
        <p:spPr>
          <a:xfrm>
            <a:off x="222250" y="850900"/>
            <a:ext cx="7685088" cy="5300293"/>
          </a:xfrm>
        </p:spPr>
        <p:txBody>
          <a:bodyPr/>
          <a:lstStyle/>
          <a:p>
            <a:pPr>
              <a:buNone/>
            </a:pPr>
            <a:r>
              <a:rPr lang="zh-CN">
                <a:solidFill>
                  <a:schemeClr val="bg1"/>
                </a:solidFill>
                <a:latin typeface="Consolas"/>
                <a:ea typeface="宋体" pitchFamily="2" charset="-122"/>
              </a:rPr>
              <a:t>using System;</a:t>
            </a:r>
            <a:r>
              <a:rPr lang="zh-CN"/>
              <a:t>
</a:t>
            </a:r>
            <a:endParaRPr lang="zh-CN" altLang="en-US"/>
          </a:p>
          <a:p>
            <a:pPr>
              <a:buNone/>
            </a:pPr>
            <a:r>
              <a:rPr lang="zh-CN">
                <a:solidFill>
                  <a:schemeClr val="bg1"/>
                </a:solidFill>
                <a:latin typeface="Consolas"/>
                <a:ea typeface="宋体" pitchFamily="2" charset="-122"/>
              </a:rPr>
              <a:t>namespace HelloWorldApplication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class HelloWorld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static void Main(string[] args)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 my first program in C# */</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Console.WriteLine("Hello World");</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Console.ReadKey();</a:t>
            </a: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a:t>
            </a:r>
            <a:endParaRPr lang="en-US" altLang="zh-CN">
              <a:cs typeface="Arial"/>
            </a:endParaRPr>
          </a:p>
          <a:p>
            <a:pPr>
              <a:buNone/>
            </a:pPr>
            <a:endParaRPr lang="zh-CN" altLang="en-US">
              <a:solidFill>
                <a:srgbClr val="FFFFFF"/>
              </a:solidFill>
              <a:latin typeface="Consolas"/>
            </a:endParaRPr>
          </a:p>
          <a:p>
            <a:pPr>
              <a:buNone/>
            </a:pPr>
            <a:r>
              <a:rPr lang="zh-CN"/>
              <a:t>
</a:t>
            </a:r>
            <a:r>
              <a:rPr lang="zh-CN" altLang="en-US">
                <a:solidFill>
                  <a:schemeClr val="bg1"/>
                </a:solidFill>
                <a:latin typeface="Consolas"/>
                <a:ea typeface="宋体" pitchFamily="2" charset="-122"/>
              </a:rPr>
              <a:t>  </a:t>
            </a:r>
            <a:r>
              <a:rPr lang="zh-CN">
                <a:solidFill>
                  <a:schemeClr val="bg1"/>
                </a:solidFill>
                <a:latin typeface="Consolas"/>
                <a:ea typeface="宋体" pitchFamily="2" charset="-122"/>
              </a:rPr>
              <a:t> }</a:t>
            </a:r>
            <a:r>
              <a:rPr lang="zh-CN"/>
              <a:t>
</a:t>
            </a:r>
            <a:r>
              <a:rPr lang="zh-CN">
                <a:solidFill>
                  <a:schemeClr val="bg1"/>
                </a:solidFill>
                <a:latin typeface="Consolas"/>
                <a:ea typeface="宋体" pitchFamily="2" charset="-122"/>
              </a:rPr>
              <a:t>}</a:t>
            </a:r>
            <a:endParaRPr lang="en-US" altLang="zh-CN">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slide(fromTop)">
                                      <p:cBhvr>
                                        <p:cTn id="7" dur="500"/>
                                        <p:tgtEl>
                                          <p:spTgt spid="5222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Effect transition="in" filter="slide(fromTop)">
                                      <p:cBhvr>
                                        <p:cTn id="11" dur="500"/>
                                        <p:tgtEl>
                                          <p:spTgt spid="52227">
                                            <p:txEl>
                                              <p:pRg st="1" end="1"/>
                                            </p:txEl>
                                          </p:spTgt>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slide(fromTop)">
                                      <p:cBhvr>
                                        <p:cTn id="15"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0483"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0484" name="Rectangle 3"/>
          <p:cNvSpPr>
            <a:spLocks noGrp="1" noChangeArrowheads="1"/>
          </p:cNvSpPr>
          <p:nvPr>
            <p:ph type="title" idx="4294967295"/>
          </p:nvPr>
        </p:nvSpPr>
        <p:spPr/>
        <p:txBody>
          <a:bodyPr/>
          <a:lstStyle/>
          <a:p>
            <a:r>
              <a:rPr lang="zh-CN" altLang="en-US">
                <a:latin typeface="宋体"/>
                <a:ea typeface="宋体" pitchFamily="2" charset="-122"/>
              </a:rPr>
              <a:t>Basic rules</a:t>
            </a:r>
          </a:p>
        </p:txBody>
      </p:sp>
      <p:sp>
        <p:nvSpPr>
          <p:cNvPr id="54275" name="Rectangle 4"/>
          <p:cNvSpPr>
            <a:spLocks noGrp="1" noChangeArrowheads="1"/>
          </p:cNvSpPr>
          <p:nvPr>
            <p:ph sz="half" idx="4294967295"/>
          </p:nvPr>
        </p:nvSpPr>
        <p:spPr>
          <a:xfrm rot="-60000">
            <a:off x="384181" y="666750"/>
            <a:ext cx="8350250" cy="5389667"/>
          </a:xfrm>
        </p:spPr>
        <p:txBody>
          <a:bodyPr/>
          <a:lstStyle/>
          <a:p>
            <a:pPr algn="just"/>
            <a:r>
              <a:rPr lang="zh-CN" sz="2800" b="1">
                <a:solidFill>
                  <a:schemeClr val="bg1"/>
                </a:solidFill>
                <a:latin typeface="宋体"/>
                <a:ea typeface="宋体" pitchFamily="2" charset="-122"/>
              </a:rPr>
              <a:t>C# is case sensitive.</a:t>
            </a:r>
            <a:endParaRPr lang="en-US" sz="2800" b="1">
              <a:cs typeface="Arial"/>
            </a:endParaRPr>
          </a:p>
          <a:p>
            <a:pPr algn="just"/>
            <a:r>
              <a:rPr lang="zh-CN" sz="2800" b="1">
                <a:solidFill>
                  <a:schemeClr val="bg1"/>
                </a:solidFill>
                <a:latin typeface="宋体"/>
                <a:ea typeface="宋体" pitchFamily="2" charset="-122"/>
              </a:rPr>
              <a:t>All statements and expression must end with a semicolon (;)</a:t>
            </a:r>
            <a:endParaRPr lang="zh-CN" sz="2800" b="1">
              <a:solidFill>
                <a:srgbClr val="FFFFFF"/>
              </a:solidFill>
              <a:latin typeface="宋体"/>
              <a:ea typeface="宋体"/>
            </a:endParaRPr>
          </a:p>
          <a:p>
            <a:pPr algn="just"/>
            <a:r>
              <a:rPr lang="en-US" altLang="zh-CN" sz="2800" b="1">
                <a:solidFill>
                  <a:srgbClr val="FFFFFF"/>
                </a:solidFill>
                <a:latin typeface="宋体"/>
                <a:ea typeface="宋体"/>
                <a:cs typeface="Arial"/>
              </a:rPr>
              <a:t>{} </a:t>
            </a:r>
            <a:r>
              <a:rPr lang="en-US" altLang="zh-CN" sz="2800" b="1" err="1">
                <a:solidFill>
                  <a:srgbClr val="FFFFFF"/>
                </a:solidFill>
                <a:latin typeface="宋体"/>
                <a:ea typeface="宋体"/>
                <a:cs typeface="Arial"/>
              </a:rPr>
              <a:t>popsitions</a:t>
            </a:r>
            <a:r>
              <a:rPr lang="en-US" altLang="zh-CN" sz="2800" b="1">
                <a:solidFill>
                  <a:srgbClr val="FFFFFF"/>
                </a:solidFill>
                <a:latin typeface="宋体"/>
                <a:ea typeface="宋体"/>
                <a:cs typeface="Arial"/>
              </a:rPr>
              <a:t> (different with JavaScript)</a:t>
            </a:r>
          </a:p>
          <a:p>
            <a:pPr algn="just"/>
            <a:r>
              <a:rPr lang="en-US" altLang="zh-CN" sz="2800" b="1">
                <a:solidFill>
                  <a:srgbClr val="FFFFFF"/>
                </a:solidFill>
                <a:latin typeface="宋体"/>
                <a:ea typeface="宋体"/>
                <a:cs typeface="Arial"/>
              </a:rPr>
              <a:t>Avoid keywords</a:t>
            </a:r>
          </a:p>
          <a:p>
            <a:pPr algn="just"/>
            <a:r>
              <a:rPr lang="en-US" altLang="zh-CN" sz="2800" b="1">
                <a:solidFill>
                  <a:srgbClr val="FFFFFF"/>
                </a:solidFill>
                <a:latin typeface="宋体"/>
                <a:ea typeface="宋体"/>
                <a:cs typeface="Arial"/>
              </a:rPr>
              <a:t>Intent styles  </a:t>
            </a:r>
            <a:endParaRPr lang="en-US" sz="2800">
              <a:cs typeface="Arial"/>
            </a:endParaRPr>
          </a:p>
          <a:p>
            <a:pPr algn="just"/>
            <a:endParaRPr lang="en-US" sz="2800" b="1">
              <a:cs typeface="Arial"/>
            </a:endParaRPr>
          </a:p>
          <a:p>
            <a:pPr algn="just"/>
            <a:r>
              <a:rPr lang="en-US" sz="2800">
                <a:solidFill>
                  <a:srgbClr val="FFFFFF"/>
                </a:solidFill>
                <a:hlinkClick r:id="rId3"/>
              </a:rPr>
              <a:t>C# Coding Conventions</a:t>
            </a:r>
            <a:r>
              <a:rPr lang="en-US" sz="2800">
                <a:solidFill>
                  <a:srgbClr val="FFFFFF"/>
                </a:solidFill>
                <a:latin typeface="Arial"/>
                <a:ea typeface="宋体" pitchFamily="2" charset="-122"/>
                <a:cs typeface="Arial"/>
              </a:rPr>
              <a:t> (Next page)</a:t>
            </a:r>
            <a:endParaRPr lang="en-US" altLang="zh-CN" sz="2800">
              <a:solidFill>
                <a:srgbClr val="FFFFFF"/>
              </a:solidFill>
              <a:latin typeface="Arial"/>
              <a:ea typeface="宋体" pitchFamily="2" charset="-122"/>
              <a:cs typeface="Arial"/>
            </a:endParaRPr>
          </a:p>
          <a:p>
            <a:pPr lvl="1" algn="just"/>
            <a:r>
              <a:rPr lang="en-US" sz="2800">
                <a:solidFill>
                  <a:srgbClr val="FFFFFF"/>
                </a:solidFill>
              </a:rPr>
              <a:t>Naming Conventions</a:t>
            </a:r>
            <a:endParaRPr lang="en-US" sz="2800">
              <a:solidFill>
                <a:srgbClr val="FFFFFF"/>
              </a:solidFill>
              <a:latin typeface="Arial"/>
              <a:ea typeface="宋体" pitchFamily="2" charset="-122"/>
              <a:cs typeface="Arial"/>
            </a:endParaRPr>
          </a:p>
          <a:p>
            <a:pPr lvl="1" algn="just"/>
            <a:r>
              <a:rPr lang="en-US" sz="2800">
                <a:solidFill>
                  <a:srgbClr val="FFFFFF"/>
                </a:solidFill>
              </a:rPr>
              <a:t>Layout Conventions</a:t>
            </a:r>
            <a:r>
              <a:rPr lang="en-US" sz="2800">
                <a:solidFill>
                  <a:srgbClr val="FFFFFF"/>
                </a:solidFill>
                <a:latin typeface="Arial"/>
                <a:ea typeface="宋体" pitchFamily="2" charset="-122"/>
                <a:cs typeface="Arial"/>
              </a:rPr>
              <a:t> </a:t>
            </a:r>
          </a:p>
          <a:p>
            <a:pPr lvl="1" algn="just"/>
            <a:r>
              <a:rPr lang="en-US" sz="2800">
                <a:solidFill>
                  <a:srgbClr val="FFFFFF"/>
                </a:solidFill>
                <a:latin typeface="Arial"/>
                <a:ea typeface="宋体" pitchFamily="2" charset="-122"/>
                <a:cs typeface="Arial"/>
              </a:rPr>
              <a:t>Comments</a:t>
            </a:r>
          </a:p>
          <a:p>
            <a:pPr algn="just"/>
            <a:endParaRPr lang="en-US" sz="2800">
              <a:solidFill>
                <a:srgbClr val="000000"/>
              </a:solidFill>
              <a:latin typeface="Arial"/>
              <a:ea typeface="宋体" pitchFamily="2" charset="-122"/>
              <a:cs typeface="Arial"/>
            </a:endParaRPr>
          </a:p>
          <a:p>
            <a:pPr algn="just"/>
            <a:endParaRPr lang="en-US" altLang="zh-CN" sz="2800">
              <a:solidFill>
                <a:schemeClr val="bg1"/>
              </a:solidFill>
              <a:latin typeface="宋体"/>
              <a:ea typeface="宋体" pitchFamily="2" charset="-122"/>
            </a:endParaRPr>
          </a:p>
          <a:p>
            <a:pPr algn="just"/>
            <a:endParaRPr lang="en-US" altLang="zh-CN" sz="2800">
              <a:solidFill>
                <a:schemeClr val="bg1"/>
              </a:solidFill>
              <a:latin typeface="宋体"/>
              <a:ea typeface="宋体" pitchFamily="2" charset="-122"/>
            </a:endParaRPr>
          </a:p>
          <a:p>
            <a:pPr marL="0" indent="0">
              <a:spcAft>
                <a:spcPct val="75000"/>
              </a:spcAft>
              <a:buNone/>
            </a:pPr>
            <a:endParaRPr lang="zh-CN" altLang="en-US" sz="2800">
              <a:solidFill>
                <a:schemeClr val="bg1"/>
              </a:solidFill>
              <a:latin typeface="宋体"/>
              <a:ea typeface="宋体" pitchFamily="2" charset="-122"/>
            </a:endParaRPr>
          </a:p>
        </p:txBody>
      </p:sp>
      <p:sp>
        <p:nvSpPr>
          <p:cNvPr id="54276" name="Rectangle 5"/>
          <p:cNvSpPr>
            <a:spLocks noChangeArrowheads="1"/>
          </p:cNvSpPr>
          <p:nvPr/>
        </p:nvSpPr>
        <p:spPr bwMode="auto">
          <a:xfrm>
            <a:off x="360183" y="6991350"/>
            <a:ext cx="8350250" cy="1171575"/>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选项卡中包含执行特定任务最可能用到的几组命令。</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p:cTn id="7" dur="500" fill="hold"/>
                                        <p:tgtEl>
                                          <p:spTgt spid="54275"/>
                                        </p:tgtEl>
                                        <p:attrNameLst>
                                          <p:attrName>ppt_w</p:attrName>
                                        </p:attrNameLst>
                                      </p:cBhvr>
                                      <p:tavLst>
                                        <p:tav tm="0">
                                          <p:val>
                                            <p:fltVal val="0"/>
                                          </p:val>
                                        </p:tav>
                                        <p:tav tm="100000">
                                          <p:val>
                                            <p:strVal val="#ppt_w"/>
                                          </p:val>
                                        </p:tav>
                                      </p:tavLst>
                                    </p:anim>
                                    <p:anim calcmode="lin" valueType="num">
                                      <p:cBhvr>
                                        <p:cTn id="8" dur="500" fill="hold"/>
                                        <p:tgtEl>
                                          <p:spTgt spid="5427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276"/>
                                        </p:tgtEl>
                                        <p:attrNameLst>
                                          <p:attrName>style.visibility</p:attrName>
                                        </p:attrNameLst>
                                      </p:cBhvr>
                                      <p:to>
                                        <p:strVal val="visible"/>
                                      </p:to>
                                    </p:set>
                                    <p:animEffect transition="in" filter="slide(fromBottom)">
                                      <p:cBhvr>
                                        <p:cTn id="13"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1507"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1508" name="Rectangle 3"/>
          <p:cNvSpPr>
            <a:spLocks noGrp="1" noChangeArrowheads="1"/>
          </p:cNvSpPr>
          <p:nvPr>
            <p:ph type="title" idx="4294967295"/>
          </p:nvPr>
        </p:nvSpPr>
        <p:spPr/>
        <p:txBody>
          <a:bodyPr/>
          <a:lstStyle/>
          <a:p>
            <a:pPr algn="just"/>
            <a:r>
              <a:rPr lang="en-US" altLang="zh-CN">
                <a:latin typeface="Arial"/>
                <a:ea typeface="宋体" pitchFamily="2" charset="-122"/>
                <a:cs typeface="Arial"/>
              </a:rPr>
              <a:t>Naming </a:t>
            </a:r>
            <a:r>
              <a:rPr lang="en-US">
                <a:ea typeface="宋体" pitchFamily="2" charset="-122"/>
              </a:rPr>
              <a:t>Conventions</a:t>
            </a:r>
            <a:endParaRPr lang="en-US">
              <a:solidFill>
                <a:schemeClr val="tx1"/>
              </a:solidFill>
            </a:endParaRPr>
          </a:p>
        </p:txBody>
      </p:sp>
      <p:sp>
        <p:nvSpPr>
          <p:cNvPr id="56324" name="Rectangle 5"/>
          <p:cNvSpPr>
            <a:spLocks noChangeArrowheads="1"/>
          </p:cNvSpPr>
          <p:nvPr/>
        </p:nvSpPr>
        <p:spPr bwMode="auto">
          <a:xfrm>
            <a:off x="214313" y="1343025"/>
            <a:ext cx="7624762" cy="4674535"/>
          </a:xfrm>
          <a:prstGeom prst="rect">
            <a:avLst/>
          </a:prstGeom>
          <a:noFill/>
          <a:ln w="9525">
            <a:noFill/>
            <a:miter lim="800000"/>
            <a:headEnd/>
            <a:tailEnd/>
          </a:ln>
        </p:spPr>
        <p:txBody>
          <a:bodyPr anchor="t"/>
          <a:lstStyle/>
          <a:p>
            <a:pPr marL="457200" indent="-457200">
              <a:spcBef>
                <a:spcPct val="20000"/>
              </a:spcBef>
              <a:spcAft>
                <a:spcPct val="75000"/>
              </a:spcAft>
              <a:buFontTx/>
              <a:buAutoNum type="arabicPeriod"/>
            </a:pPr>
            <a:r>
              <a:rPr lang="zh-CN" altLang="en-US" sz="3200" b="1">
                <a:solidFill>
                  <a:schemeClr val="bg1"/>
                </a:solidFill>
                <a:latin typeface="宋体"/>
                <a:ea typeface="宋体"/>
              </a:rPr>
              <a:t>V</a:t>
            </a:r>
            <a:r>
              <a:rPr lang="zh-CN" altLang="en-US" sz="3200" b="1">
                <a:solidFill>
                  <a:srgbClr val="FFFFFF"/>
                </a:solidFill>
                <a:latin typeface="宋体"/>
                <a:ea typeface="宋体"/>
              </a:rPr>
              <a:t>ariable name</a:t>
            </a:r>
            <a:endParaRPr lang="en-US" altLang="zh-CN" sz="3200" b="1">
              <a:cs typeface="Arial"/>
            </a:endParaRPr>
          </a:p>
          <a:p>
            <a:pPr marL="457200" indent="-457200">
              <a:spcBef>
                <a:spcPct val="20000"/>
              </a:spcBef>
              <a:spcAft>
                <a:spcPct val="75000"/>
              </a:spcAft>
              <a:buFontTx/>
              <a:buAutoNum type="arabicPeriod"/>
            </a:pPr>
            <a:r>
              <a:rPr lang="zh-CN" altLang="en-US" sz="3200" b="1">
                <a:solidFill>
                  <a:schemeClr val="bg1"/>
                </a:solidFill>
                <a:latin typeface="宋体"/>
                <a:ea typeface="宋体"/>
              </a:rPr>
              <a:t>Class</a:t>
            </a:r>
            <a:r>
              <a:rPr lang="zh-CN" altLang="en-US" sz="3200" b="1">
                <a:solidFill>
                  <a:srgbClr val="FFFFFF"/>
                </a:solidFill>
                <a:latin typeface="宋体"/>
                <a:ea typeface="宋体"/>
              </a:rPr>
              <a:t> name </a:t>
            </a:r>
            <a:endParaRPr lang="zh-CN" sz="3200" b="1">
              <a:cs typeface="Arial"/>
            </a:endParaRPr>
          </a:p>
          <a:p>
            <a:pPr marL="457200" indent="-457200">
              <a:spcBef>
                <a:spcPct val="20000"/>
              </a:spcBef>
              <a:spcAft>
                <a:spcPct val="75000"/>
              </a:spcAft>
              <a:buFontTx/>
              <a:buAutoNum type="arabicPeriod"/>
            </a:pPr>
            <a:r>
              <a:rPr lang="zh-CN" altLang="en-US" sz="3200" b="1">
                <a:solidFill>
                  <a:schemeClr val="bg1"/>
                </a:solidFill>
                <a:latin typeface="宋体"/>
                <a:ea typeface="宋体"/>
              </a:rPr>
              <a:t>Method nam</a:t>
            </a:r>
            <a:r>
              <a:rPr lang="en-US" altLang="zh-CN" sz="3200" b="1">
                <a:solidFill>
                  <a:srgbClr val="FFFFFF"/>
                </a:solidFill>
                <a:latin typeface="宋体"/>
                <a:ea typeface="宋体"/>
              </a:rPr>
              <a:t>e</a:t>
            </a:r>
            <a:r>
              <a:rPr lang="zh-CN" altLang="en-US" sz="3200" b="1">
                <a:solidFill>
                  <a:srgbClr val="FFFFFF"/>
                </a:solidFill>
                <a:latin typeface="宋体"/>
                <a:ea typeface="宋体"/>
              </a:rPr>
              <a:t> </a:t>
            </a:r>
          </a:p>
          <a:p>
            <a:pPr>
              <a:spcBef>
                <a:spcPct val="20000"/>
              </a:spcBef>
              <a:spcAft>
                <a:spcPct val="75000"/>
              </a:spcAft>
            </a:pPr>
            <a:r>
              <a:rPr lang="zh-CN" altLang="en-US" sz="3200" b="1">
                <a:solidFill>
                  <a:srgbClr val="FFFFFF"/>
                </a:solidFill>
                <a:latin typeface="宋体"/>
                <a:ea typeface="宋体"/>
              </a:rPr>
              <a:t>(Read sample codes and learn)</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slide(fromLeft)">
                                      <p:cBhvr>
                                        <p:cTn id="7" dur="500"/>
                                        <p:tgtEl>
                                          <p:spTgt spid="56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6324">
                                            <p:txEl>
                                              <p:pRg st="1" end="1"/>
                                            </p:txEl>
                                          </p:spTgt>
                                        </p:tgtEl>
                                        <p:attrNameLst>
                                          <p:attrName>style.visibility</p:attrName>
                                        </p:attrNameLst>
                                      </p:cBhvr>
                                      <p:to>
                                        <p:strVal val="visible"/>
                                      </p:to>
                                    </p:set>
                                    <p:animEffect transition="in" filter="slide(fromLeft)">
                                      <p:cBhvr>
                                        <p:cTn id="12" dur="500"/>
                                        <p:tgtEl>
                                          <p:spTgt spid="56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6324">
                                            <p:txEl>
                                              <p:pRg st="2" end="2"/>
                                            </p:txEl>
                                          </p:spTgt>
                                        </p:tgtEl>
                                        <p:attrNameLst>
                                          <p:attrName>style.visibility</p:attrName>
                                        </p:attrNameLst>
                                      </p:cBhvr>
                                      <p:to>
                                        <p:strVal val="visible"/>
                                      </p:to>
                                    </p:set>
                                    <p:animEffect transition="in" filter="slide(fromLeft)">
                                      <p:cBhvr>
                                        <p:cTn id="17" dur="500"/>
                                        <p:tgtEl>
                                          <p:spTgt spid="563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6324">
                                            <p:txEl>
                                              <p:pRg st="3" end="3"/>
                                            </p:txEl>
                                          </p:spTgt>
                                        </p:tgtEl>
                                        <p:attrNameLst>
                                          <p:attrName>style.visibility</p:attrName>
                                        </p:attrNameLst>
                                      </p:cBhvr>
                                      <p:to>
                                        <p:strVal val="visible"/>
                                      </p:to>
                                    </p:set>
                                    <p:animEffect transition="in" filter="slide(fromLeft)">
                                      <p:cBhvr>
                                        <p:cTn id="22" dur="500"/>
                                        <p:tgtEl>
                                          <p:spTgt spid="563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2532" name="Rectangle 3"/>
          <p:cNvSpPr>
            <a:spLocks noGrp="1" noChangeArrowheads="1"/>
          </p:cNvSpPr>
          <p:nvPr>
            <p:ph type="title" idx="4294967295"/>
          </p:nvPr>
        </p:nvSpPr>
        <p:spPr/>
        <p:txBody>
          <a:bodyPr/>
          <a:lstStyle/>
          <a:p>
            <a:r>
              <a:rPr lang="zh-CN">
                <a:solidFill>
                  <a:schemeClr val="tx1"/>
                </a:solidFill>
              </a:rPr>
              <a:t>Layout Conventions</a:t>
            </a:r>
            <a:endParaRPr lang="en-US" altLang="zh-CN">
              <a:solidFill>
                <a:schemeClr val="tx1"/>
              </a:solidFill>
            </a:endParaRPr>
          </a:p>
        </p:txBody>
      </p:sp>
      <p:sp>
        <p:nvSpPr>
          <p:cNvPr id="58371" name="Rectangle 4"/>
          <p:cNvSpPr>
            <a:spLocks noGrp="1" noChangeArrowheads="1"/>
          </p:cNvSpPr>
          <p:nvPr>
            <p:ph sz="half" idx="4294967295"/>
          </p:nvPr>
        </p:nvSpPr>
        <p:spPr>
          <a:xfrm>
            <a:off x="261938" y="836613"/>
            <a:ext cx="8350250" cy="5110440"/>
          </a:xfrm>
        </p:spPr>
        <p:txBody>
          <a:bodyPr/>
          <a:lstStyle/>
          <a:p>
            <a:pPr>
              <a:buNone/>
            </a:pPr>
            <a:endParaRPr lang="zh-CN">
              <a:solidFill>
                <a:schemeClr val="bg1"/>
              </a:solidFill>
              <a:ea typeface="宋体" pitchFamily="2" charset="-122"/>
              <a:cs typeface="Arial"/>
            </a:endParaRPr>
          </a:p>
          <a:p>
            <a:pPr marL="361950"/>
            <a:endParaRPr lang="zh-CN" altLang="en-US">
              <a:solidFill>
                <a:srgbClr val="FFFFFF"/>
              </a:solidFill>
              <a:cs typeface="Arial"/>
            </a:endParaRPr>
          </a:p>
          <a:p>
            <a:pPr marL="361950"/>
            <a:r>
              <a:rPr lang="en-US" altLang="zh-CN" sz="2800">
                <a:solidFill>
                  <a:srgbClr val="FFFFFF"/>
                </a:solidFill>
                <a:cs typeface="Arial"/>
              </a:rPr>
              <a:t>smart</a:t>
            </a:r>
            <a:r>
              <a:rPr lang="zh-CN" altLang="en-US" sz="2800">
                <a:solidFill>
                  <a:srgbClr val="FFFFFF"/>
                </a:solidFill>
                <a:cs typeface="Arial"/>
              </a:rPr>
              <a:t> </a:t>
            </a:r>
            <a:r>
              <a:rPr lang="en-US" altLang="zh-CN" sz="2800">
                <a:solidFill>
                  <a:srgbClr val="FFFFFF"/>
                </a:solidFill>
                <a:cs typeface="Arial"/>
              </a:rPr>
              <a:t>indenting,</a:t>
            </a:r>
            <a:r>
              <a:rPr lang="zh-CN" altLang="en-US" sz="2800">
                <a:solidFill>
                  <a:srgbClr val="FFFFFF"/>
                </a:solidFill>
                <a:cs typeface="Arial"/>
              </a:rPr>
              <a:t> </a:t>
            </a:r>
            <a:r>
              <a:rPr lang="en-US" altLang="zh-CN" sz="2800">
                <a:solidFill>
                  <a:srgbClr val="FFFFFF"/>
                </a:solidFill>
                <a:cs typeface="Arial"/>
              </a:rPr>
              <a:t>four-character</a:t>
            </a:r>
            <a:r>
              <a:rPr lang="zh-CN" altLang="en-US" sz="2800">
                <a:solidFill>
                  <a:srgbClr val="FFFFFF"/>
                </a:solidFill>
                <a:cs typeface="Arial"/>
              </a:rPr>
              <a:t> </a:t>
            </a:r>
            <a:r>
              <a:rPr lang="en-US" altLang="zh-CN" sz="2800">
                <a:solidFill>
                  <a:srgbClr val="FFFFFF"/>
                </a:solidFill>
                <a:cs typeface="Arial"/>
              </a:rPr>
              <a:t>indents,</a:t>
            </a:r>
            <a:r>
              <a:rPr lang="zh-CN" altLang="en-US" sz="2800">
                <a:solidFill>
                  <a:srgbClr val="FFFFFF"/>
                </a:solidFill>
                <a:cs typeface="Arial"/>
              </a:rPr>
              <a:t> </a:t>
            </a:r>
            <a:r>
              <a:rPr lang="en-US" altLang="zh-CN" sz="2800">
                <a:solidFill>
                  <a:srgbClr val="FFFFFF"/>
                </a:solidFill>
                <a:cs typeface="Arial"/>
              </a:rPr>
              <a:t>tabs</a:t>
            </a:r>
            <a:r>
              <a:rPr lang="zh-CN" altLang="en-US" sz="2800">
                <a:solidFill>
                  <a:srgbClr val="FFFFFF"/>
                </a:solidFill>
                <a:cs typeface="Arial"/>
              </a:rPr>
              <a:t> </a:t>
            </a:r>
            <a:r>
              <a:rPr lang="en-US" altLang="zh-CN" sz="2800">
                <a:solidFill>
                  <a:srgbClr val="FFFFFF"/>
                </a:solidFill>
                <a:cs typeface="Arial"/>
              </a:rPr>
              <a:t>saved</a:t>
            </a:r>
            <a:r>
              <a:rPr lang="zh-CN" altLang="en-US" sz="2800">
                <a:solidFill>
                  <a:srgbClr val="FFFFFF"/>
                </a:solidFill>
                <a:cs typeface="Arial"/>
              </a:rPr>
              <a:t> </a:t>
            </a:r>
            <a:r>
              <a:rPr lang="en-US" altLang="zh-CN" sz="2800">
                <a:solidFill>
                  <a:srgbClr val="FFFFFF"/>
                </a:solidFill>
                <a:cs typeface="Arial"/>
              </a:rPr>
              <a:t>as</a:t>
            </a:r>
            <a:r>
              <a:rPr lang="zh-CN" altLang="en-US" sz="2800">
                <a:solidFill>
                  <a:srgbClr val="FFFFFF"/>
                </a:solidFill>
                <a:cs typeface="Arial"/>
              </a:rPr>
              <a:t> </a:t>
            </a:r>
            <a:r>
              <a:rPr lang="en-US" altLang="zh-CN" sz="2800">
                <a:solidFill>
                  <a:srgbClr val="FFFFFF"/>
                </a:solidFill>
                <a:cs typeface="Arial"/>
              </a:rPr>
              <a:t>spaces</a:t>
            </a:r>
            <a:endParaRPr lang="zh-CN" sz="2800">
              <a:solidFill>
                <a:srgbClr val="000000"/>
              </a:solidFill>
              <a:cs typeface="Arial"/>
            </a:endParaRPr>
          </a:p>
          <a:p>
            <a:pPr marL="361950"/>
            <a:r>
              <a:rPr lang="zh-CN" sz="2800">
                <a:solidFill>
                  <a:srgbClr val="FFFFFF"/>
                </a:solidFill>
                <a:cs typeface="Arial"/>
              </a:rPr>
              <a:t>Write only one statement per line.</a:t>
            </a:r>
            <a:endParaRPr lang="zh-CN" sz="2800">
              <a:solidFill>
                <a:srgbClr val="000000"/>
              </a:solidFill>
              <a:cs typeface="Arial"/>
            </a:endParaRPr>
          </a:p>
          <a:p>
            <a:pPr marL="361950"/>
            <a:r>
              <a:rPr lang="zh-CN" sz="2800">
                <a:solidFill>
                  <a:srgbClr val="FFFFFF"/>
                </a:solidFill>
                <a:cs typeface="Arial"/>
              </a:rPr>
              <a:t>Write only one declaration per line.</a:t>
            </a:r>
            <a:endParaRPr lang="zh-CN" sz="2800">
              <a:cs typeface="Arial"/>
            </a:endParaRPr>
          </a:p>
          <a:p>
            <a:pPr marL="361950"/>
            <a:r>
              <a:rPr lang="en-US" altLang="zh-CN" sz="2800">
                <a:solidFill>
                  <a:srgbClr val="FFFFFF"/>
                </a:solidFill>
                <a:cs typeface="Arial"/>
              </a:rPr>
              <a:t>If</a:t>
            </a:r>
            <a:r>
              <a:rPr lang="zh-CN" altLang="en-US" sz="2800">
                <a:solidFill>
                  <a:srgbClr val="FFFFFF"/>
                </a:solidFill>
                <a:cs typeface="Arial"/>
              </a:rPr>
              <a:t> </a:t>
            </a:r>
            <a:r>
              <a:rPr lang="en-US" altLang="zh-CN" sz="2800">
                <a:solidFill>
                  <a:srgbClr val="FFFFFF"/>
                </a:solidFill>
                <a:cs typeface="Arial"/>
              </a:rPr>
              <a:t>continuation</a:t>
            </a:r>
            <a:r>
              <a:rPr lang="zh-CN" altLang="en-US" sz="2800">
                <a:solidFill>
                  <a:srgbClr val="FFFFFF"/>
                </a:solidFill>
                <a:cs typeface="Arial"/>
              </a:rPr>
              <a:t> </a:t>
            </a:r>
            <a:r>
              <a:rPr lang="en-US" altLang="zh-CN" sz="2800">
                <a:solidFill>
                  <a:srgbClr val="FFFFFF"/>
                </a:solidFill>
                <a:cs typeface="Arial"/>
              </a:rPr>
              <a:t>lines</a:t>
            </a:r>
            <a:r>
              <a:rPr lang="zh-CN" altLang="en-US" sz="2800">
                <a:solidFill>
                  <a:srgbClr val="FFFFFF"/>
                </a:solidFill>
                <a:cs typeface="Arial"/>
              </a:rPr>
              <a:t> </a:t>
            </a:r>
            <a:r>
              <a:rPr lang="en-US" altLang="zh-CN" sz="2800">
                <a:solidFill>
                  <a:srgbClr val="FFFFFF"/>
                </a:solidFill>
                <a:cs typeface="Arial"/>
              </a:rPr>
              <a:t>are</a:t>
            </a:r>
            <a:r>
              <a:rPr lang="zh-CN" altLang="en-US" sz="2800">
                <a:solidFill>
                  <a:srgbClr val="FFFFFF"/>
                </a:solidFill>
                <a:cs typeface="Arial"/>
              </a:rPr>
              <a:t> </a:t>
            </a:r>
            <a:r>
              <a:rPr lang="en-US" altLang="zh-CN" sz="2800">
                <a:solidFill>
                  <a:srgbClr val="FFFFFF"/>
                </a:solidFill>
                <a:cs typeface="Arial"/>
              </a:rPr>
              <a:t>not</a:t>
            </a:r>
            <a:r>
              <a:rPr lang="zh-CN" altLang="en-US" sz="2800">
                <a:solidFill>
                  <a:srgbClr val="FFFFFF"/>
                </a:solidFill>
                <a:cs typeface="Arial"/>
              </a:rPr>
              <a:t> </a:t>
            </a:r>
            <a:r>
              <a:rPr lang="en-US" altLang="zh-CN" sz="2800">
                <a:solidFill>
                  <a:srgbClr val="FFFFFF"/>
                </a:solidFill>
                <a:cs typeface="Arial"/>
              </a:rPr>
              <a:t>indented</a:t>
            </a:r>
            <a:r>
              <a:rPr lang="zh-CN" altLang="en-US" sz="2800">
                <a:solidFill>
                  <a:srgbClr val="FFFFFF"/>
                </a:solidFill>
                <a:cs typeface="Arial"/>
              </a:rPr>
              <a:t> </a:t>
            </a:r>
            <a:r>
              <a:rPr lang="en-US" altLang="zh-CN" sz="2800">
                <a:solidFill>
                  <a:srgbClr val="FFFFFF"/>
                </a:solidFill>
                <a:cs typeface="Arial"/>
              </a:rPr>
              <a:t>automatically,</a:t>
            </a:r>
            <a:r>
              <a:rPr lang="zh-CN" altLang="en-US" sz="2800">
                <a:solidFill>
                  <a:srgbClr val="FFFFFF"/>
                </a:solidFill>
                <a:cs typeface="Arial"/>
              </a:rPr>
              <a:t> </a:t>
            </a:r>
            <a:r>
              <a:rPr lang="en-US" altLang="zh-CN" sz="2800">
                <a:solidFill>
                  <a:srgbClr val="FFFFFF"/>
                </a:solidFill>
                <a:cs typeface="Arial"/>
              </a:rPr>
              <a:t>indent</a:t>
            </a:r>
            <a:r>
              <a:rPr lang="zh-CN" altLang="en-US" sz="2800">
                <a:solidFill>
                  <a:srgbClr val="FFFFFF"/>
                </a:solidFill>
                <a:cs typeface="Arial"/>
              </a:rPr>
              <a:t> </a:t>
            </a:r>
            <a:r>
              <a:rPr lang="en-US" altLang="zh-CN" sz="2800">
                <a:solidFill>
                  <a:srgbClr val="FFFFFF"/>
                </a:solidFill>
                <a:cs typeface="Arial"/>
              </a:rPr>
              <a:t>them</a:t>
            </a:r>
            <a:r>
              <a:rPr lang="zh-CN" altLang="en-US" sz="2800">
                <a:solidFill>
                  <a:srgbClr val="FFFFFF"/>
                </a:solidFill>
                <a:cs typeface="Arial"/>
              </a:rPr>
              <a:t> </a:t>
            </a:r>
            <a:r>
              <a:rPr lang="en-US" altLang="zh-CN" sz="2800">
                <a:solidFill>
                  <a:srgbClr val="FFFFFF"/>
                </a:solidFill>
                <a:cs typeface="Arial"/>
              </a:rPr>
              <a:t>one</a:t>
            </a:r>
            <a:r>
              <a:rPr lang="zh-CN" altLang="en-US" sz="2800">
                <a:solidFill>
                  <a:srgbClr val="FFFFFF"/>
                </a:solidFill>
                <a:cs typeface="Arial"/>
              </a:rPr>
              <a:t> </a:t>
            </a:r>
            <a:r>
              <a:rPr lang="en-US" altLang="zh-CN" sz="2800">
                <a:solidFill>
                  <a:srgbClr val="FFFFFF"/>
                </a:solidFill>
                <a:cs typeface="Arial"/>
              </a:rPr>
              <a:t>tab</a:t>
            </a:r>
            <a:r>
              <a:rPr lang="zh-CN" altLang="en-US" sz="2800">
                <a:solidFill>
                  <a:srgbClr val="FFFFFF"/>
                </a:solidFill>
                <a:cs typeface="Arial"/>
              </a:rPr>
              <a:t> </a:t>
            </a:r>
            <a:r>
              <a:rPr lang="en-US" altLang="zh-CN" sz="2800">
                <a:solidFill>
                  <a:srgbClr val="FFFFFF"/>
                </a:solidFill>
                <a:cs typeface="Arial"/>
              </a:rPr>
              <a:t>stop</a:t>
            </a:r>
            <a:r>
              <a:rPr lang="zh-CN" altLang="en-US" sz="2800">
                <a:solidFill>
                  <a:srgbClr val="FFFFFF"/>
                </a:solidFill>
                <a:cs typeface="Arial"/>
              </a:rPr>
              <a:t> </a:t>
            </a:r>
            <a:r>
              <a:rPr lang="en-US" altLang="zh-CN" sz="2800">
                <a:solidFill>
                  <a:srgbClr val="FFFFFF"/>
                </a:solidFill>
                <a:cs typeface="Arial"/>
              </a:rPr>
              <a:t>(four</a:t>
            </a:r>
            <a:r>
              <a:rPr lang="zh-CN" altLang="en-US" sz="2800">
                <a:solidFill>
                  <a:srgbClr val="FFFFFF"/>
                </a:solidFill>
                <a:cs typeface="Arial"/>
              </a:rPr>
              <a:t> </a:t>
            </a:r>
            <a:r>
              <a:rPr lang="en-US" altLang="zh-CN" sz="2800">
                <a:solidFill>
                  <a:srgbClr val="FFFFFF"/>
                </a:solidFill>
                <a:cs typeface="Arial"/>
              </a:rPr>
              <a:t>spaces).</a:t>
            </a:r>
            <a:endParaRPr lang="zh-CN" sz="2800">
              <a:solidFill>
                <a:srgbClr val="FFFFFF"/>
              </a:solidFill>
              <a:cs typeface="Arial"/>
            </a:endParaRPr>
          </a:p>
          <a:p>
            <a:pPr>
              <a:buNone/>
            </a:pPr>
            <a:endParaRPr lang="zh-CN" altLang="en-US">
              <a:solidFill>
                <a:srgbClr val="FFFFFF"/>
              </a:solidFill>
              <a:cs typeface="Arial"/>
            </a:endParaRPr>
          </a:p>
        </p:txBody>
      </p:sp>
      <p:sp>
        <p:nvSpPr>
          <p:cNvPr id="58372" name="Rectangle 5"/>
          <p:cNvSpPr>
            <a:spLocks noChangeArrowheads="1"/>
          </p:cNvSpPr>
          <p:nvPr/>
        </p:nvSpPr>
        <p:spPr bwMode="auto">
          <a:xfrm>
            <a:off x="-1133475" y="7439025"/>
            <a:ext cx="8350250" cy="1171575"/>
          </a:xfrm>
          <a:prstGeom prst="rect">
            <a:avLst/>
          </a:prstGeom>
          <a:noFill/>
          <a:ln w="9525">
            <a:noFill/>
            <a:miter lim="800000"/>
            <a:headEnd/>
            <a:tailEnd/>
          </a:ln>
        </p:spPr>
        <p:txBody>
          <a:bodyPr/>
          <a:lstStyle/>
          <a:p>
            <a:pPr>
              <a:spcBef>
                <a:spcPct val="20000"/>
              </a:spcBef>
              <a:spcAft>
                <a:spcPct val="75000"/>
              </a:spcAft>
            </a:pPr>
            <a:r>
              <a:rPr lang="zh-CN" altLang="en-US" sz="2000">
                <a:solidFill>
                  <a:schemeClr val="bg1"/>
                </a:solidFill>
                <a:ea typeface="宋体" pitchFamily="2" charset="-122"/>
              </a:rPr>
              <a:t>在这里，可以找到用来执行以下操作的基本命令：打开、保存和打印文档；设置程序选项；编辑文件属性等。</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ppt_w</p:attrName>
                                        </p:attrNameLst>
                                      </p:cBhvr>
                                      <p:tavLst>
                                        <p:tav tm="0">
                                          <p:val>
                                            <p:fltVal val="0"/>
                                          </p:val>
                                        </p:tav>
                                        <p:tav tm="100000">
                                          <p:val>
                                            <p:strVal val="#ppt_w"/>
                                          </p:val>
                                        </p:tav>
                                      </p:tavLst>
                                    </p:anim>
                                    <p:anim calcmode="lin" valueType="num">
                                      <p:cBhvr>
                                        <p:cTn id="8" dur="500" fill="hold"/>
                                        <p:tgtEl>
                                          <p:spTgt spid="5837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8372"/>
                                        </p:tgtEl>
                                        <p:attrNameLst>
                                          <p:attrName>style.visibility</p:attrName>
                                        </p:attrNameLst>
                                      </p:cBhvr>
                                      <p:to>
                                        <p:strVal val="visible"/>
                                      </p:to>
                                    </p:set>
                                    <p:animEffect transition="in" filter="slide(fromBottom)">
                                      <p:cBhvr>
                                        <p:cTn id="13"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35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3556" name="Rectangle 3"/>
          <p:cNvSpPr>
            <a:spLocks noGrp="1" noChangeArrowheads="1"/>
          </p:cNvSpPr>
          <p:nvPr>
            <p:ph type="title" idx="4294967295"/>
          </p:nvPr>
        </p:nvSpPr>
        <p:spPr/>
        <p:txBody>
          <a:bodyPr/>
          <a:lstStyle/>
          <a:p>
            <a:r>
              <a:rPr lang="zh-CN">
                <a:solidFill>
                  <a:schemeClr val="tx1"/>
                </a:solidFill>
              </a:rPr>
              <a:t>Commenting Conventions</a:t>
            </a:r>
            <a:endParaRPr lang="en-US" altLang="zh-CN">
              <a:solidFill>
                <a:schemeClr val="tx1"/>
              </a:solidFill>
            </a:endParaRPr>
          </a:p>
        </p:txBody>
      </p:sp>
      <p:sp>
        <p:nvSpPr>
          <p:cNvPr id="60420" name="Rectangle 5"/>
          <p:cNvSpPr>
            <a:spLocks noChangeArrowheads="1"/>
          </p:cNvSpPr>
          <p:nvPr/>
        </p:nvSpPr>
        <p:spPr bwMode="auto">
          <a:xfrm>
            <a:off x="214313" y="800100"/>
            <a:ext cx="8871671" cy="4976055"/>
          </a:xfrm>
          <a:prstGeom prst="rect">
            <a:avLst/>
          </a:prstGeom>
          <a:noFill/>
          <a:ln w="9525">
            <a:noFill/>
            <a:miter lim="800000"/>
            <a:headEnd/>
            <a:tailEnd/>
          </a:ln>
        </p:spPr>
        <p:txBody>
          <a:bodyPr anchor="t"/>
          <a:lstStyle/>
          <a:p>
            <a:pPr marL="858520" lvl="1" indent="-401320">
              <a:spcBef>
                <a:spcPct val="20000"/>
              </a:spcBef>
              <a:spcAft>
                <a:spcPct val="75000"/>
              </a:spcAft>
              <a:buFontTx/>
              <a:buChar char="•"/>
            </a:pPr>
            <a:r>
              <a:rPr lang="zh-CN" sz="2800">
                <a:solidFill>
                  <a:schemeClr val="bg1"/>
                </a:solidFill>
                <a:ea typeface="宋体" pitchFamily="2" charset="-122"/>
              </a:rPr>
              <a:t>Place the comment on a separate line, not at the end of a line of code.</a:t>
            </a:r>
            <a:endParaRPr lang="en-US" altLang="zh-CN" sz="2800">
              <a:cs typeface="Arial"/>
            </a:endParaRPr>
          </a:p>
          <a:p>
            <a:pPr marL="361950">
              <a:spcBef>
                <a:spcPct val="20000"/>
              </a:spcBef>
              <a:spcAft>
                <a:spcPct val="75000"/>
              </a:spcAft>
              <a:buFontTx/>
              <a:buChar char="•"/>
            </a:pPr>
            <a:r>
              <a:rPr lang="zh-CN" sz="2800">
                <a:solidFill>
                  <a:schemeClr val="bg1"/>
                </a:solidFill>
                <a:ea typeface="宋体" pitchFamily="2" charset="-122"/>
              </a:rPr>
              <a:t>Begin comment text with an uppercase letter.</a:t>
            </a:r>
            <a:endParaRPr lang="zh-CN" sz="2800">
              <a:cs typeface="Arial"/>
            </a:endParaRPr>
          </a:p>
          <a:p>
            <a:pPr marL="361950">
              <a:spcBef>
                <a:spcPct val="20000"/>
              </a:spcBef>
              <a:spcAft>
                <a:spcPct val="75000"/>
              </a:spcAft>
              <a:buFontTx/>
              <a:buChar char="•"/>
            </a:pPr>
            <a:r>
              <a:rPr lang="zh-CN" sz="2800">
                <a:solidFill>
                  <a:schemeClr val="bg1"/>
                </a:solidFill>
                <a:ea typeface="宋体" pitchFamily="2" charset="-122"/>
              </a:rPr>
              <a:t>End comment text with a period.</a:t>
            </a:r>
            <a:endParaRPr lang="zh-CN" sz="2800">
              <a:cs typeface="Arial"/>
            </a:endParaRPr>
          </a:p>
          <a:p>
            <a:pPr marL="819150" indent="-457200">
              <a:spcBef>
                <a:spcPct val="20000"/>
              </a:spcBef>
              <a:spcAft>
                <a:spcPct val="75000"/>
              </a:spcAft>
              <a:buFont typeface="Arial"/>
              <a:buChar char="•"/>
            </a:pPr>
            <a:r>
              <a:rPr lang="zh-CN" sz="2800">
                <a:solidFill>
                  <a:schemeClr val="bg1"/>
                </a:solidFill>
                <a:ea typeface="宋体" pitchFamily="2" charset="-122"/>
              </a:rPr>
              <a:t>Insert one space between the comment delimiter (//) and the comment text</a:t>
            </a:r>
            <a:endParaRPr lang="zh-CN" altLang="en-US" sz="2800">
              <a:solidFill>
                <a:schemeClr val="bg1"/>
              </a:solidFill>
              <a:latin typeface="宋体"/>
              <a:ea typeface="宋体"/>
            </a:endParaRPr>
          </a:p>
          <a:p>
            <a:pPr marL="361950">
              <a:spcBef>
                <a:spcPct val="20000"/>
              </a:spcBef>
              <a:spcAft>
                <a:spcPct val="75000"/>
              </a:spcAft>
              <a:buFontTx/>
              <a:buChar char="•"/>
            </a:pPr>
            <a:r>
              <a:rPr lang="zh-CN" sz="2800">
                <a:solidFill>
                  <a:schemeClr val="bg1"/>
                </a:solidFill>
                <a:ea typeface="宋体" pitchFamily="2" charset="-122"/>
              </a:rPr>
              <a:t>Do not create formatted blocks of asterisks ar</a:t>
            </a:r>
            <a:r>
              <a:rPr lang="zh-CN" sz="2800">
                <a:solidFill>
                  <a:schemeClr val="bg1"/>
                </a:solidFill>
                <a:latin typeface="宋体"/>
                <a:ea typeface="宋体" pitchFamily="2" charset="-122"/>
              </a:rPr>
              <a:t>o</a:t>
            </a:r>
            <a:r>
              <a:rPr lang="zh-CN" sz="2800">
                <a:solidFill>
                  <a:schemeClr val="bg1"/>
                </a:solidFill>
                <a:ea typeface="宋体" pitchFamily="2" charset="-122"/>
              </a:rPr>
              <a:t>und comments.</a:t>
            </a:r>
            <a:endParaRPr lang="zh-CN" altLang="en-US" sz="2800">
              <a:solidFill>
                <a:srgbClr val="FFFFFF"/>
              </a:solidFill>
              <a:latin typeface="宋体"/>
              <a:ea typeface="宋体"/>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Effect transition="in" filter="slide(fromLeft)">
                                      <p:cBhvr>
                                        <p:cTn id="7" dur="500"/>
                                        <p:tgtEl>
                                          <p:spTgt spid="60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0420">
                                            <p:txEl>
                                              <p:pRg st="1" end="1"/>
                                            </p:txEl>
                                          </p:spTgt>
                                        </p:tgtEl>
                                        <p:attrNameLst>
                                          <p:attrName>style.visibility</p:attrName>
                                        </p:attrNameLst>
                                      </p:cBhvr>
                                      <p:to>
                                        <p:strVal val="visible"/>
                                      </p:to>
                                    </p:set>
                                    <p:animEffect transition="in" filter="slide(fromLeft)">
                                      <p:cBhvr>
                                        <p:cTn id="12" dur="500"/>
                                        <p:tgtEl>
                                          <p:spTgt spid="60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0420">
                                            <p:txEl>
                                              <p:pRg st="2" end="2"/>
                                            </p:txEl>
                                          </p:spTgt>
                                        </p:tgtEl>
                                        <p:attrNameLst>
                                          <p:attrName>style.visibility</p:attrName>
                                        </p:attrNameLst>
                                      </p:cBhvr>
                                      <p:to>
                                        <p:strVal val="visible"/>
                                      </p:to>
                                    </p:set>
                                    <p:animEffect transition="in" filter="slide(fromLeft)">
                                      <p:cBhvr>
                                        <p:cTn id="17" dur="500"/>
                                        <p:tgtEl>
                                          <p:spTgt spid="60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60420">
                                            <p:txEl>
                                              <p:pRg st="3" end="3"/>
                                            </p:txEl>
                                          </p:spTgt>
                                        </p:tgtEl>
                                        <p:attrNameLst>
                                          <p:attrName>style.visibility</p:attrName>
                                        </p:attrNameLst>
                                      </p:cBhvr>
                                      <p:to>
                                        <p:strVal val="visible"/>
                                      </p:to>
                                    </p:set>
                                    <p:animEffect transition="in" filter="slide(fromLeft)">
                                      <p:cBhvr>
                                        <p:cTn id="22" dur="500"/>
                                        <p:tgtEl>
                                          <p:spTgt spid="60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0420">
                                            <p:txEl>
                                              <p:pRg st="4" end="4"/>
                                            </p:txEl>
                                          </p:spTgt>
                                        </p:tgtEl>
                                        <p:attrNameLst>
                                          <p:attrName>style.visibility</p:attrName>
                                        </p:attrNameLst>
                                      </p:cBhvr>
                                      <p:to>
                                        <p:strVal val="visible"/>
                                      </p:to>
                                    </p:set>
                                    <p:animEffect transition="in" filter="slide(fromLeft)">
                                      <p:cBhvr>
                                        <p:cTn id="27" dur="500"/>
                                        <p:tgtEl>
                                          <p:spTgt spid="60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19F3-6008-46C8-A0CC-7848BE5A9370}"/>
              </a:ext>
            </a:extLst>
          </p:cNvPr>
          <p:cNvSpPr>
            <a:spLocks noGrp="1"/>
          </p:cNvSpPr>
          <p:nvPr>
            <p:ph type="title"/>
          </p:nvPr>
        </p:nvSpPr>
        <p:spPr/>
        <p:txBody>
          <a:bodyPr/>
          <a:lstStyle/>
          <a:p>
            <a:r>
              <a:rPr lang="en-US">
                <a:solidFill>
                  <a:srgbClr val="FFFFFF"/>
                </a:solidFill>
                <a:cs typeface="Arial"/>
              </a:rPr>
              <a:t>Comments lab </a:t>
            </a:r>
          </a:p>
        </p:txBody>
      </p:sp>
      <p:sp>
        <p:nvSpPr>
          <p:cNvPr id="3" name="Content Placeholder 2">
            <a:extLst>
              <a:ext uri="{FF2B5EF4-FFF2-40B4-BE49-F238E27FC236}">
                <a16:creationId xmlns:a16="http://schemas.microsoft.com/office/drawing/2014/main" id="{56D74630-B83B-45FE-B0B9-96AA315AEBD3}"/>
              </a:ext>
            </a:extLst>
          </p:cNvPr>
          <p:cNvSpPr>
            <a:spLocks noGrp="1"/>
          </p:cNvSpPr>
          <p:nvPr>
            <p:ph idx="1"/>
          </p:nvPr>
        </p:nvSpPr>
        <p:spPr/>
        <p:txBody>
          <a:bodyPr/>
          <a:lstStyle/>
          <a:p>
            <a:r>
              <a:rPr lang="en-US" sz="3600">
                <a:solidFill>
                  <a:srgbClr val="FFFFFF"/>
                </a:solidFill>
                <a:cs typeface="Arial"/>
              </a:rPr>
              <a:t>Single line</a:t>
            </a:r>
          </a:p>
          <a:p>
            <a:r>
              <a:rPr lang="en-US" sz="3600">
                <a:solidFill>
                  <a:srgbClr val="FFFFFF"/>
                </a:solidFill>
                <a:cs typeface="Arial"/>
              </a:rPr>
              <a:t>Section comments</a:t>
            </a:r>
          </a:p>
          <a:p>
            <a:r>
              <a:rPr lang="en-US" sz="3600">
                <a:solidFill>
                  <a:srgbClr val="FFFFFF"/>
                </a:solidFill>
                <a:cs typeface="Arial"/>
              </a:rPr>
              <a:t>XML comments </a:t>
            </a:r>
          </a:p>
          <a:p>
            <a:r>
              <a:rPr lang="en-US" sz="3600">
                <a:solidFill>
                  <a:srgbClr val="FFFFFF"/>
                </a:solidFill>
                <a:cs typeface="Arial"/>
              </a:rPr>
              <a:t>Codes region</a:t>
            </a:r>
          </a:p>
        </p:txBody>
      </p:sp>
      <p:sp>
        <p:nvSpPr>
          <p:cNvPr id="4" name="Footer Placeholder 3">
            <a:extLst>
              <a:ext uri="{FF2B5EF4-FFF2-40B4-BE49-F238E27FC236}">
                <a16:creationId xmlns:a16="http://schemas.microsoft.com/office/drawing/2014/main" id="{B71409CC-3DDB-4C36-A5B6-62E133EB2D11}"/>
              </a:ext>
            </a:extLst>
          </p:cNvPr>
          <p:cNvSpPr>
            <a:spLocks noGrp="1"/>
          </p:cNvSpPr>
          <p:nvPr>
            <p:ph type="ftr" sz="quarter" idx="11"/>
          </p:nvPr>
        </p:nvSpPr>
        <p:spPr/>
        <p:txBody>
          <a:bodyPr/>
          <a:lstStyle/>
          <a:p>
            <a:r>
              <a:rPr lang="en-US" altLang="zh-CN"/>
              <a:t>Office 2007 </a:t>
            </a:r>
            <a:r>
              <a:rPr lang="zh-CN" altLang="en-US"/>
              <a:t>键盘快捷方式</a:t>
            </a:r>
          </a:p>
        </p:txBody>
      </p:sp>
    </p:spTree>
    <p:extLst>
      <p:ext uri="{BB962C8B-B14F-4D97-AF65-F5344CB8AC3E}">
        <p14:creationId xmlns:p14="http://schemas.microsoft.com/office/powerpoint/2010/main" val="3947164050"/>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24579"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24580" name="Rectangle 3"/>
          <p:cNvSpPr>
            <a:spLocks noGrp="1" noChangeArrowheads="1"/>
          </p:cNvSpPr>
          <p:nvPr>
            <p:ph type="title" idx="4294967295"/>
          </p:nvPr>
        </p:nvSpPr>
        <p:spPr/>
        <p:txBody>
          <a:bodyPr/>
          <a:lstStyle/>
          <a:p>
            <a:r>
              <a:rPr lang="en-CA" altLang="zh-CN">
                <a:ea typeface="宋体" pitchFamily="2" charset="-122"/>
              </a:rPr>
              <a:t>Console: read &amp; </a:t>
            </a:r>
            <a:r>
              <a:rPr lang="en-CA">
                <a:latin typeface="宋体"/>
                <a:ea typeface="宋体"/>
              </a:rPr>
              <a:t>write</a:t>
            </a:r>
            <a:endParaRPr lang="en-CA" altLang="zh-CN">
              <a:latin typeface="Arial"/>
              <a:ea typeface="宋体" pitchFamily="2" charset="-122"/>
              <a:cs typeface="Arial"/>
            </a:endParaRPr>
          </a:p>
        </p:txBody>
      </p:sp>
      <p:sp>
        <p:nvSpPr>
          <p:cNvPr id="62467" name="Rectangle 4"/>
          <p:cNvSpPr>
            <a:spLocks noGrp="1" noChangeArrowheads="1"/>
          </p:cNvSpPr>
          <p:nvPr>
            <p:ph sz="half" idx="4294967295"/>
          </p:nvPr>
        </p:nvSpPr>
        <p:spPr>
          <a:xfrm>
            <a:off x="261938" y="877888"/>
            <a:ext cx="8350250" cy="5970377"/>
          </a:xfrm>
        </p:spPr>
        <p:txBody>
          <a:bodyPr/>
          <a:lstStyle/>
          <a:p>
            <a:pPr>
              <a:buNone/>
            </a:pPr>
            <a:r>
              <a:rPr lang="zh-CN" altLang="en-US" sz="2800" b="1">
                <a:solidFill>
                  <a:srgbClr val="FFFFFF"/>
                </a:solidFill>
                <a:latin typeface="宋体"/>
                <a:ea typeface="宋体"/>
              </a:rPr>
              <a:t>Console app</a:t>
            </a:r>
          </a:p>
          <a:p>
            <a:pPr>
              <a:buNone/>
            </a:pPr>
            <a:r>
              <a:rPr lang="zh-CN" altLang="en-US" sz="2800" b="1">
                <a:solidFill>
                  <a:srgbClr val="FFFFFF"/>
                </a:solidFill>
                <a:latin typeface="宋体"/>
                <a:ea typeface="宋体"/>
              </a:rPr>
              <a:t>&amp; Winform App (Show how to check the output)</a:t>
            </a:r>
          </a:p>
          <a:p>
            <a:pPr>
              <a:buNone/>
            </a:pPr>
            <a:endParaRPr lang="zh-CN" altLang="en-US" sz="2800" b="1">
              <a:solidFill>
                <a:srgbClr val="FFFFFF"/>
              </a:solidFill>
              <a:latin typeface="宋体"/>
              <a:ea typeface="宋体"/>
            </a:endParaRPr>
          </a:p>
          <a:p>
            <a:pPr>
              <a:buNone/>
            </a:pPr>
            <a:r>
              <a:rPr lang="zh-CN" altLang="en-US" sz="2800" b="1">
                <a:solidFill>
                  <a:srgbClr val="FFFFFF"/>
                </a:solidFill>
                <a:latin typeface="宋体"/>
                <a:ea typeface="宋体"/>
              </a:rPr>
              <a:t>Write and Writeline</a:t>
            </a: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  </a:t>
            </a:r>
            <a:r>
              <a:rPr lang="zh-CN" sz="2800">
                <a:solidFill>
                  <a:srgbClr val="FFFFFF"/>
                </a:solidFill>
                <a:latin typeface="宋体"/>
                <a:ea typeface="宋体"/>
              </a:rPr>
              <a:t>one character </a:t>
            </a: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ReadKey: to idenfify </a:t>
            </a:r>
          </a:p>
          <a:p>
            <a:pPr>
              <a:buNone/>
            </a:pPr>
            <a:r>
              <a:rPr lang="zh-CN" altLang="en-US" sz="2800">
                <a:solidFill>
                  <a:srgbClr val="FFFFFF"/>
                </a:solidFill>
                <a:latin typeface="宋体"/>
                <a:ea typeface="宋体"/>
              </a:rPr>
              <a:t>ReadKey(Boolean)</a:t>
            </a:r>
          </a:p>
          <a:p>
            <a:pPr>
              <a:buNone/>
            </a:pPr>
            <a:r>
              <a:rPr lang="zh-CN" altLang="en-US" sz="2800">
                <a:solidFill>
                  <a:srgbClr val="FFFFFF"/>
                </a:solidFill>
                <a:latin typeface="宋体"/>
                <a:ea typeface="宋体"/>
              </a:rPr>
              <a:t>ReadLine: </a:t>
            </a:r>
          </a:p>
          <a:p>
            <a:pPr>
              <a:buNone/>
            </a:pPr>
            <a:endParaRPr lang="zh-CN" altLang="en-US" sz="2800">
              <a:solidFill>
                <a:srgbClr val="FFFFFF"/>
              </a:solidFill>
              <a:latin typeface="宋体"/>
              <a:ea typeface="宋体"/>
            </a:endParaRPr>
          </a:p>
          <a:p>
            <a:pPr>
              <a:buNone/>
            </a:pPr>
            <a:r>
              <a:rPr lang="zh-CN" altLang="en-US" sz="2800">
                <a:solidFill>
                  <a:srgbClr val="FFFFFF"/>
                </a:solidFill>
                <a:latin typeface="宋体"/>
                <a:ea typeface="宋体"/>
              </a:rPr>
              <a:t>Read more details when you need them.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p:cTn id="7" dur="500" fill="hold"/>
                                        <p:tgtEl>
                                          <p:spTgt spid="62467"/>
                                        </p:tgtEl>
                                        <p:attrNameLst>
                                          <p:attrName>ppt_w</p:attrName>
                                        </p:attrNameLst>
                                      </p:cBhvr>
                                      <p:tavLst>
                                        <p:tav tm="0">
                                          <p:val>
                                            <p:fltVal val="0"/>
                                          </p:val>
                                        </p:tav>
                                        <p:tav tm="100000">
                                          <p:val>
                                            <p:strVal val="#ppt_w"/>
                                          </p:val>
                                        </p:tav>
                                      </p:tavLst>
                                    </p:anim>
                                    <p:anim calcmode="lin" valueType="num">
                                      <p:cBhvr>
                                        <p:cTn id="8" dur="500" fill="hold"/>
                                        <p:tgtEl>
                                          <p:spTgt spid="624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8131"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8132" name="Rectangle 3"/>
          <p:cNvSpPr>
            <a:spLocks noGrp="1" noChangeArrowheads="1"/>
          </p:cNvSpPr>
          <p:nvPr>
            <p:ph type="title" idx="4294967295"/>
          </p:nvPr>
        </p:nvSpPr>
        <p:spPr>
          <a:xfrm>
            <a:off x="230188" y="73025"/>
            <a:ext cx="8229600" cy="609600"/>
          </a:xfrm>
        </p:spPr>
        <p:txBody>
          <a:bodyPr/>
          <a:lstStyle/>
          <a:p>
            <a:r>
              <a:rPr lang="zh-CN" altLang="en-US">
                <a:latin typeface="宋体"/>
                <a:ea typeface="宋体" pitchFamily="2" charset="-122"/>
              </a:rPr>
              <a:t>Built In Types</a:t>
            </a:r>
          </a:p>
        </p:txBody>
      </p:sp>
      <p:sp>
        <p:nvSpPr>
          <p:cNvPr id="118787" name="Rectangle 4"/>
          <p:cNvSpPr>
            <a:spLocks noGrp="1" noChangeArrowheads="1"/>
          </p:cNvSpPr>
          <p:nvPr>
            <p:ph type="body" sz="half" idx="4294967295"/>
          </p:nvPr>
        </p:nvSpPr>
        <p:spPr>
          <a:xfrm>
            <a:off x="222250" y="850900"/>
            <a:ext cx="7685088" cy="1189038"/>
          </a:xfrm>
        </p:spPr>
        <p:txBody>
          <a:bodyPr/>
          <a:lstStyle/>
          <a:p>
            <a:pPr>
              <a:buNone/>
            </a:pPr>
            <a:r>
              <a:rPr lang="zh-CN">
                <a:solidFill>
                  <a:schemeClr val="bg1"/>
                </a:solidFill>
                <a:latin typeface="宋体"/>
                <a:ea typeface="宋体" pitchFamily="2" charset="-122"/>
              </a:rPr>
              <a:t>https://www.tutorialspoint.com/csharp/csharp_data_types.htm</a:t>
            </a:r>
            <a:endParaRPr lang="en-US" altLang="zh-CN"/>
          </a:p>
          <a:p>
            <a:pPr>
              <a:buNone/>
            </a:pPr>
            <a:r>
              <a:rPr lang="zh-CN">
                <a:solidFill>
                  <a:schemeClr val="bg1"/>
                </a:solidFill>
                <a:ea typeface="宋体" pitchFamily="2" charset="-122"/>
              </a:rPr>
              <a:t>https://msdn.microsoft.co</a:t>
            </a:r>
            <a:r>
              <a:rPr lang="en-US" altLang="zh-CN">
                <a:solidFill>
                  <a:schemeClr val="bg1"/>
                </a:solidFill>
                <a:latin typeface="宋体"/>
                <a:ea typeface="宋体"/>
              </a:rPr>
              <a:t>m/e</a:t>
            </a:r>
            <a:r>
              <a:rPr lang="zh-CN">
                <a:solidFill>
                  <a:schemeClr val="bg1"/>
                </a:solidFill>
                <a:ea typeface="宋体" pitchFamily="2" charset="-122"/>
              </a:rPr>
              <a:t>n</a:t>
            </a:r>
            <a:r>
              <a:rPr lang="en-US" altLang="zh-CN">
                <a:solidFill>
                  <a:schemeClr val="bg1"/>
                </a:solidFill>
                <a:latin typeface="宋体"/>
                <a:ea typeface="宋体"/>
              </a:rPr>
              <a:t>-us/</a:t>
            </a:r>
            <a:r>
              <a:rPr lang="zh-CN">
                <a:solidFill>
                  <a:schemeClr val="bg1"/>
                </a:solidFill>
                <a:ea typeface="宋体" pitchFamily="2" charset="-122"/>
              </a:rPr>
              <a:t>li</a:t>
            </a:r>
            <a:r>
              <a:rPr lang="en-US" altLang="zh-CN">
                <a:solidFill>
                  <a:schemeClr val="bg1"/>
                </a:solidFill>
                <a:latin typeface="宋体"/>
                <a:ea typeface="宋体"/>
              </a:rPr>
              <a:t>brary/</a:t>
            </a:r>
            <a:r>
              <a:rPr lang="zh-CN">
                <a:solidFill>
                  <a:schemeClr val="bg1"/>
                </a:solidFill>
                <a:ea typeface="宋体" pitchFamily="2" charset="-122"/>
              </a:rPr>
              <a:t>ya5y69ds(v=vs.120).aspx</a:t>
            </a:r>
            <a:endParaRPr lang="en-US" altLang="zh-CN">
              <a:cs typeface="Aria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lide(fromTop)">
                                      <p:cBhvr>
                                        <p:cTn id="7" dur="500"/>
                                        <p:tgtEl>
                                          <p:spTgt spid="11878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Effect transition="in" filter="slide(fromTop)">
                                      <p:cBhvr>
                                        <p:cTn id="11" dur="500"/>
                                        <p:tgtEl>
                                          <p:spTgt spid="118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49155"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49156" name="Rectangle 3"/>
          <p:cNvSpPr>
            <a:spLocks noGrp="1" noChangeArrowheads="1"/>
          </p:cNvSpPr>
          <p:nvPr>
            <p:ph type="title" idx="4294967295"/>
          </p:nvPr>
        </p:nvSpPr>
        <p:spPr>
          <a:xfrm>
            <a:off x="230188" y="73025"/>
            <a:ext cx="9647274" cy="609600"/>
          </a:xfrm>
        </p:spPr>
        <p:txBody>
          <a:body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120835" name="Rectangle 4"/>
          <p:cNvSpPr>
            <a:spLocks noGrp="1" noChangeArrowheads="1"/>
          </p:cNvSpPr>
          <p:nvPr>
            <p:ph sz="half" idx="4294967295"/>
          </p:nvPr>
        </p:nvSpPr>
        <p:spPr>
          <a:xfrm>
            <a:off x="-85725" y="739140"/>
            <a:ext cx="9553600" cy="5927725"/>
          </a:xfrm>
        </p:spPr>
        <p:txBody>
          <a:bodyPr/>
          <a:lstStyle/>
          <a:p>
            <a:pPr marL="0" indent="0">
              <a:spcAft>
                <a:spcPct val="75000"/>
              </a:spcAft>
              <a:buNone/>
            </a:pPr>
            <a:r>
              <a:rPr lang="zh-CN" altLang="en-US" sz="2800" b="1">
                <a:solidFill>
                  <a:schemeClr val="bg1"/>
                </a:solidFill>
                <a:latin typeface="宋体"/>
                <a:ea typeface="宋体" pitchFamily="2" charset="-122"/>
              </a:rPr>
              <a:t>Create a mulitple-project solution:</a:t>
            </a:r>
            <a:endParaRPr lang="en-US" altLang="zh-CN">
              <a:solidFill>
                <a:srgbClr val="000000"/>
              </a:solidFill>
              <a:latin typeface="Arial"/>
              <a:ea typeface="宋体" pitchFamily="2" charset="-122"/>
              <a:cs typeface="Arial"/>
            </a:endParaRPr>
          </a:p>
          <a:p>
            <a:pPr marL="0" indent="0">
              <a:spcAft>
                <a:spcPct val="75000"/>
              </a:spcAft>
              <a:buNone/>
            </a:pPr>
            <a:r>
              <a:rPr lang="zh-CN" altLang="en-US" sz="2800" b="1">
                <a:solidFill>
                  <a:schemeClr val="bg1"/>
                </a:solidFill>
                <a:latin typeface="宋体"/>
                <a:ea typeface="宋体" pitchFamily="2" charset="-122"/>
              </a:rPr>
              <a:t>Objects:1st console provides options, user type one n</a:t>
            </a:r>
            <a:r>
              <a:rPr lang="zh-CN" altLang="en-US" sz="2800" b="1">
                <a:solidFill>
                  <a:srgbClr val="FFFFFF"/>
                </a:solidFill>
                <a:latin typeface="宋体"/>
                <a:ea typeface="宋体" pitchFamily="2" charset="-122"/>
                <a:cs typeface="Arial"/>
              </a:rPr>
              <a:t>umber.</a:t>
            </a:r>
            <a:endParaRPr lang="en-US" altLang="zh-CN">
              <a:solidFill>
                <a:srgbClr val="000000"/>
              </a:solidFill>
              <a:latin typeface="Arial"/>
              <a:ea typeface="宋体" pitchFamily="2" charset="-122"/>
              <a:cs typeface="Arial"/>
            </a:endParaRPr>
          </a:p>
          <a:p>
            <a:pPr marL="0" indent="0">
              <a:spcAft>
                <a:spcPct val="75000"/>
              </a:spcAft>
              <a:buNone/>
            </a:pPr>
            <a:r>
              <a:rPr lang="zh-CN" altLang="en-US" sz="2800" b="1">
                <a:solidFill>
                  <a:schemeClr val="bg1"/>
                </a:solidFill>
                <a:latin typeface="宋体"/>
                <a:ea typeface="宋体" pitchFamily="2" charset="-122"/>
              </a:rPr>
              <a:t>Run the second application with the selected result. </a:t>
            </a:r>
          </a:p>
          <a:p>
            <a:pPr marL="0" indent="0">
              <a:spcAft>
                <a:spcPct val="75000"/>
              </a:spcAft>
              <a:buNone/>
            </a:pPr>
            <a:r>
              <a:rPr lang="zh-CN" altLang="en-US" sz="2800" b="1">
                <a:solidFill>
                  <a:schemeClr val="bg1"/>
                </a:solidFill>
                <a:latin typeface="宋体"/>
                <a:ea typeface="宋体" pitchFamily="2" charset="-122"/>
              </a:rPr>
              <a:t>(Which city would like to live? 1. Toronto 2. Barrie 3. New York</a:t>
            </a:r>
          </a:p>
          <a:p>
            <a:pPr marL="0" indent="0">
              <a:spcAft>
                <a:spcPct val="75000"/>
              </a:spcAft>
              <a:buNone/>
            </a:pPr>
            <a:r>
              <a:rPr lang="zh-CN" altLang="en-US" sz="2800" b="1">
                <a:solidFill>
                  <a:schemeClr val="bg1"/>
                </a:solidFill>
                <a:latin typeface="宋体"/>
                <a:ea typeface="宋体" pitchFamily="2" charset="-122"/>
              </a:rPr>
              <a:t>Or a restaurant menu....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0835"/>
                                        </p:tgtEl>
                                        <p:attrNameLst>
                                          <p:attrName>style.visibility</p:attrName>
                                        </p:attrNameLst>
                                      </p:cBhvr>
                                      <p:to>
                                        <p:strVal val="visible"/>
                                      </p:to>
                                    </p:set>
                                    <p:anim calcmode="lin" valueType="num">
                                      <p:cBhvr>
                                        <p:cTn id="7" dur="500" fill="hold"/>
                                        <p:tgtEl>
                                          <p:spTgt spid="120835"/>
                                        </p:tgtEl>
                                        <p:attrNameLst>
                                          <p:attrName>ppt_w</p:attrName>
                                        </p:attrNameLst>
                                      </p:cBhvr>
                                      <p:tavLst>
                                        <p:tav tm="0">
                                          <p:val>
                                            <p:fltVal val="0"/>
                                          </p:val>
                                        </p:tav>
                                        <p:tav tm="100000">
                                          <p:val>
                                            <p:strVal val="#ppt_w"/>
                                          </p:val>
                                        </p:tav>
                                      </p:tavLst>
                                    </p:anim>
                                    <p:anim calcmode="lin" valueType="num">
                                      <p:cBhvr>
                                        <p:cTn id="8" dur="500" fill="hold"/>
                                        <p:tgtEl>
                                          <p:spTgt spid="1208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cstate="print"/>
          <a:srcRect/>
          <a:stretch>
            <a:fillRect/>
          </a:stretch>
        </p:blipFill>
        <p:spPr bwMode="auto">
          <a:xfrm>
            <a:off x="0" y="914399"/>
            <a:ext cx="9144000" cy="5063066"/>
          </a:xfrm>
          <a:prstGeom prst="rect">
            <a:avLst/>
          </a:prstGeom>
          <a:noFill/>
          <a:ln w="9525">
            <a:noFill/>
            <a:miter lim="800000"/>
            <a:headEnd/>
            <a:tailEnd/>
          </a:ln>
        </p:spPr>
      </p:pic>
    </p:spTree>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71887" y="628650"/>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a:solidFill>
                  <a:srgbClr val="FFFFFF"/>
                </a:solidFill>
                <a:latin typeface="宋体"/>
                <a:ea typeface="宋体" pitchFamily="2" charset="-122"/>
                <a:cs typeface="Arial"/>
              </a:rPr>
              <a:t>Requirements:</a:t>
            </a:r>
          </a:p>
          <a:p>
            <a:pPr marL="0" indent="0">
              <a:spcAft>
                <a:spcPct val="75000"/>
              </a:spcAft>
              <a:buNone/>
            </a:pPr>
            <a:r>
              <a:rPr lang="zh-CN" altLang="en-US" sz="2800" b="1">
                <a:solidFill>
                  <a:srgbClr val="FFFFFF"/>
                </a:solidFill>
                <a:latin typeface="宋体"/>
                <a:ea typeface="宋体" pitchFamily="2" charset="-122"/>
                <a:cs typeface="Arial"/>
              </a:rPr>
              <a:t>This would be compeleted in 2 steps. </a:t>
            </a:r>
            <a:r>
              <a:rPr lang="zh-CN" altLang="en-US" sz="2800" b="1">
                <a:solidFill>
                  <a:srgbClr val="FFFF00"/>
                </a:solidFill>
                <a:latin typeface="宋体"/>
                <a:ea typeface="宋体" pitchFamily="2" charset="-122"/>
                <a:cs typeface="Arial"/>
              </a:rPr>
              <a:t>The first step is required to be finished before the coming Wednesday.The 2nd step is required before 14 Feb.</a:t>
            </a:r>
            <a:r>
              <a:rPr lang="zh-CN" altLang="en-US" sz="2800" b="1">
                <a:solidFill>
                  <a:srgbClr val="FFFFFF"/>
                </a:solidFill>
                <a:latin typeface="宋体"/>
                <a:ea typeface="宋体" pitchFamily="2" charset="-122"/>
                <a:cs typeface="Arial"/>
              </a:rPr>
              <a:t> Initial codes would be provided.Please read the code and use them. </a:t>
            </a:r>
          </a:p>
          <a:p>
            <a:pPr marL="0" indent="0">
              <a:spcAft>
                <a:spcPct val="75000"/>
              </a:spcAft>
              <a:buNone/>
            </a:pPr>
            <a:r>
              <a:rPr lang="zh-CN" altLang="en-US" sz="2800" b="1">
                <a:solidFill>
                  <a:srgbClr val="FFFFFF"/>
                </a:solidFill>
                <a:latin typeface="宋体"/>
                <a:ea typeface="宋体" pitchFamily="2" charset="-122"/>
                <a:cs typeface="Arial"/>
              </a:rPr>
              <a:t>Step 1: Create a console applicaton. and a Windows Form Application in the same solution. Paste the codes and change in the console app to start the 2nd app. (No parameter is required for the 2nd app, only if start it automatically).   </a:t>
            </a:r>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0236309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FontTx/>
              <a:buNone/>
            </a:pPr>
            <a:r>
              <a:rPr lang="zh-CN" altLang="en-US" sz="2800" b="1">
                <a:solidFill>
                  <a:srgbClr val="FFFFFF"/>
                </a:solidFill>
                <a:latin typeface="宋体"/>
                <a:ea typeface="宋体" pitchFamily="2" charset="-122"/>
                <a:cs typeface="Arial"/>
              </a:rPr>
              <a:t>Requirements:</a:t>
            </a:r>
          </a:p>
          <a:p>
            <a:pPr marL="0" indent="0">
              <a:spcAft>
                <a:spcPct val="75000"/>
              </a:spcAft>
              <a:buNone/>
            </a:pPr>
            <a:r>
              <a:rPr lang="zh-CN" altLang="en-US" sz="2800" b="1">
                <a:solidFill>
                  <a:srgbClr val="FFFFFF"/>
                </a:solidFill>
                <a:latin typeface="宋体"/>
                <a:ea typeface="宋体" pitchFamily="2" charset="-122"/>
                <a:cs typeface="Arial"/>
              </a:rPr>
              <a:t>Step 2: Insert 3 Picture box controls in the Windows Forms Application. Paste and edit the codes to make it be ready to show the selected picture. Test it.  </a:t>
            </a:r>
          </a:p>
          <a:p>
            <a:pPr marL="0" indent="0">
              <a:spcAft>
                <a:spcPct val="75000"/>
              </a:spcAft>
              <a:buNone/>
            </a:pPr>
            <a:r>
              <a:rPr lang="zh-CN" altLang="en-US" sz="2800" b="1">
                <a:solidFill>
                  <a:srgbClr val="FFFFFF"/>
                </a:solidFill>
                <a:latin typeface="宋体"/>
                <a:ea typeface="宋体" pitchFamily="2" charset="-122"/>
                <a:cs typeface="Arial"/>
              </a:rPr>
              <a:t>Change the codes in the console app to start the windows form app and show different pictures. </a:t>
            </a:r>
          </a:p>
          <a:p>
            <a:pPr marL="0" indent="0">
              <a:spcAft>
                <a:spcPct val="75000"/>
              </a:spcAft>
              <a:buNone/>
            </a:pPr>
            <a:r>
              <a:rPr lang="en-US" altLang="en-US" sz="2800" b="1">
                <a:solidFill>
                  <a:srgbClr val="FFFFFF"/>
                </a:solidFill>
                <a:latin typeface="宋体"/>
                <a:ea typeface="宋体"/>
              </a:rPr>
              <a:t>(Will show the codes for step 2 in next class.)</a:t>
            </a:r>
            <a:endParaRPr lang="zh-CN">
              <a:solidFill>
                <a:srgbClr val="000000"/>
              </a:solidFill>
              <a:latin typeface="Arial"/>
              <a:ea typeface="宋体"/>
              <a:cs typeface="Arial"/>
            </a:endParaRPr>
          </a:p>
          <a:p>
            <a:pPr marL="0" indent="0">
              <a:spcAft>
                <a:spcPct val="75000"/>
              </a:spcAft>
              <a:buNone/>
            </a:pPr>
            <a:r>
              <a:rPr lang="en-US" altLang="en-US" sz="2800" b="1">
                <a:solidFill>
                  <a:srgbClr val="FFFFFF"/>
                </a:solidFill>
                <a:latin typeface="宋体"/>
                <a:ea typeface="宋体" pitchFamily="2" charset="-122"/>
                <a:cs typeface="Arial"/>
              </a:rPr>
              <a:t>Instructions for step 1 is following  </a:t>
            </a:r>
            <a:endParaRPr lang="en-US" altLang="zh-CN" sz="2800" b="1">
              <a:solidFill>
                <a:srgbClr val="FFFFFF"/>
              </a:solidFill>
              <a:latin typeface="宋体"/>
              <a:ea typeface="宋体" pitchFamily="2" charset="-122"/>
              <a:cs typeface="Arial"/>
            </a:endParaRPr>
          </a:p>
          <a:p>
            <a:pPr marL="0" indent="0">
              <a:spcAft>
                <a:spcPct val="75000"/>
              </a:spcAft>
              <a:buNone/>
            </a:pPr>
            <a:r>
              <a:rPr lang="zh-CN" altLang="en-US" sz="2800" b="1">
                <a:solidFill>
                  <a:srgbClr val="FFFFFF"/>
                </a:solidFill>
                <a:latin typeface="宋体"/>
                <a:ea typeface="宋体" pitchFamily="2" charset="-122"/>
                <a:cs typeface="Arial"/>
              </a:rPr>
              <a:t>   </a:t>
            </a:r>
            <a:endParaRPr lang="zh-CN"/>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292382991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a:solidFill>
                  <a:srgbClr val="FFFFFF"/>
                </a:solidFill>
                <a:latin typeface="宋体"/>
                <a:ea typeface="宋体" pitchFamily="2" charset="-122"/>
                <a:cs typeface="Arial"/>
              </a:rPr>
              <a:t>Instructions for step 1:</a:t>
            </a: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p:txBody>
      </p:sp>
      <p:pic>
        <p:nvPicPr>
          <p:cNvPr id="5" name="Picture 6">
            <a:extLst>
              <a:ext uri="{FF2B5EF4-FFF2-40B4-BE49-F238E27FC236}">
                <a16:creationId xmlns:a16="http://schemas.microsoft.com/office/drawing/2014/main" id="{DCBA7A0C-E320-42D4-BC9A-F12824C41E66}"/>
              </a:ext>
            </a:extLst>
          </p:cNvPr>
          <p:cNvPicPr>
            <a:picLocks noChangeAspect="1"/>
          </p:cNvPicPr>
          <p:nvPr/>
        </p:nvPicPr>
        <p:blipFill>
          <a:blip r:embed="rId2"/>
          <a:stretch>
            <a:fillRect/>
          </a:stretch>
        </p:blipFill>
        <p:spPr>
          <a:xfrm>
            <a:off x="19050" y="1677343"/>
            <a:ext cx="9180439" cy="5163195"/>
          </a:xfrm>
          <a:prstGeom prst="rect">
            <a:avLst/>
          </a:prstGeom>
        </p:spPr>
      </p:pic>
      <p:sp>
        <p:nvSpPr>
          <p:cNvPr id="3" name="Oval 2">
            <a:extLst>
              <a:ext uri="{FF2B5EF4-FFF2-40B4-BE49-F238E27FC236}">
                <a16:creationId xmlns:a16="http://schemas.microsoft.com/office/drawing/2014/main" id="{3389F05F-32B7-4609-A88A-C0F276CD2460}"/>
              </a:ext>
            </a:extLst>
          </p:cNvPr>
          <p:cNvSpPr/>
          <p:nvPr/>
        </p:nvSpPr>
        <p:spPr>
          <a:xfrm>
            <a:off x="3540125" y="2971800"/>
            <a:ext cx="1489075"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5393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62CCCD-4D17-47F3-A77E-FA2A9CCEBE0F}"/>
              </a:ext>
            </a:extLst>
          </p:cNvPr>
          <p:cNvSpPr>
            <a:spLocks noGrp="1"/>
          </p:cNvSpPr>
          <p:nvPr>
            <p:ph type="ftr" sz="quarter" idx="11"/>
          </p:nvPr>
        </p:nvSpPr>
        <p:spPr/>
        <p:txBody>
          <a:bodyPr/>
          <a:lstStyle/>
          <a:p>
            <a:r>
              <a:rPr lang="en-US" altLang="zh-CN"/>
              <a:t>Office 2007 </a:t>
            </a:r>
            <a:r>
              <a:rPr lang="zh-CN" altLang="en-US"/>
              <a:t>键盘快捷方式</a:t>
            </a:r>
          </a:p>
        </p:txBody>
      </p:sp>
      <p:sp>
        <p:nvSpPr>
          <p:cNvPr id="4" name="Text Box 2">
            <a:extLst>
              <a:ext uri="{FF2B5EF4-FFF2-40B4-BE49-F238E27FC236}">
                <a16:creationId xmlns:a16="http://schemas.microsoft.com/office/drawing/2014/main" id="{82421E1B-6D81-4B54-83B6-8225E68BA217}"/>
              </a:ext>
            </a:extLst>
          </p:cNvPr>
          <p:cNvSpPr txBox="1">
            <a:spLocks noGrp="1"/>
          </p:cNvSpPr>
          <p:nvPr/>
        </p:nvSpPr>
        <p:spPr bwMode="auto">
          <a:xfrm>
            <a:off x="2300377" y="6239773"/>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6" name="Rectangle 3">
            <a:extLst>
              <a:ext uri="{FF2B5EF4-FFF2-40B4-BE49-F238E27FC236}">
                <a16:creationId xmlns:a16="http://schemas.microsoft.com/office/drawing/2014/main" id="{C9EF490D-3002-48F0-9919-15EED222F25D}"/>
              </a:ext>
            </a:extLst>
          </p:cNvPr>
          <p:cNvSpPr txBox="1">
            <a:spLocks noChangeArrowheads="1"/>
          </p:cNvSpPr>
          <p:nvPr/>
        </p:nvSpPr>
        <p:spPr bwMode="auto">
          <a:xfrm>
            <a:off x="230037" y="71886"/>
            <a:ext cx="9647274"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a:lstStyle>
          <a:p>
            <a:r>
              <a:rPr lang="zh-CN" b="1">
                <a:latin typeface="宋体"/>
                <a:ea typeface="宋体" pitchFamily="2" charset="-122"/>
              </a:rPr>
              <a:t>Assignment 2 </a:t>
            </a:r>
            <a:r>
              <a:rPr lang="zh-CN" altLang="en-US" b="1">
                <a:latin typeface="宋体"/>
                <a:ea typeface="宋体" pitchFamily="2" charset="-122"/>
              </a:rPr>
              <a:t>- Int and String Lab</a:t>
            </a:r>
            <a:endParaRPr lang="en-US" altLang="zh-CN" b="1"/>
          </a:p>
        </p:txBody>
      </p:sp>
      <p:sp>
        <p:nvSpPr>
          <p:cNvPr id="8" name="Rectangle 4">
            <a:extLst>
              <a:ext uri="{FF2B5EF4-FFF2-40B4-BE49-F238E27FC236}">
                <a16:creationId xmlns:a16="http://schemas.microsoft.com/office/drawing/2014/main" id="{30585A73-6C9D-4A1F-89BF-F27D18CF0C31}"/>
              </a:ext>
            </a:extLst>
          </p:cNvPr>
          <p:cNvSpPr txBox="1">
            <a:spLocks noChangeArrowheads="1"/>
          </p:cNvSpPr>
          <p:nvPr/>
        </p:nvSpPr>
        <p:spPr bwMode="auto">
          <a:xfrm>
            <a:off x="-85725" y="733425"/>
            <a:ext cx="9234599" cy="5927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ct val="75000"/>
              </a:spcAft>
              <a:buNone/>
            </a:pPr>
            <a:r>
              <a:rPr lang="zh-CN" altLang="en-US" sz="2800" b="1">
                <a:solidFill>
                  <a:srgbClr val="FFFFFF"/>
                </a:solidFill>
                <a:latin typeface="宋体"/>
                <a:ea typeface="宋体" pitchFamily="2" charset="-122"/>
                <a:cs typeface="Arial"/>
              </a:rPr>
              <a:t>Instructions for step 1:</a:t>
            </a:r>
          </a:p>
          <a:p>
            <a:pPr marL="0" indent="0">
              <a:spcAft>
                <a:spcPct val="75000"/>
              </a:spcAft>
              <a:buNone/>
            </a:pPr>
            <a:r>
              <a:rPr lang="zh-CN" altLang="en-US" sz="2800" b="1">
                <a:solidFill>
                  <a:srgbClr val="FFFFFF"/>
                </a:solidFill>
                <a:latin typeface="宋体"/>
                <a:ea typeface="宋体" pitchFamily="2" charset="-122"/>
                <a:cs typeface="Arial"/>
              </a:rPr>
              <a:t>The last screenshot shows where you can select the console application and Windows Froms application. Here is a 5-minutes vedio for your reference: </a:t>
            </a:r>
            <a:r>
              <a:rPr lang="zh-CN" sz="2800">
                <a:solidFill>
                  <a:srgbClr val="FFFFFF"/>
                </a:solidFill>
                <a:latin typeface="宋体"/>
                <a:ea typeface="宋体" pitchFamily="2" charset="-122"/>
                <a:cs typeface="Arial"/>
                <a:hlinkClick r:id="rId2"/>
              </a:rPr>
              <a:t>https://www.youtube.com/watch?v=oIhNea3_vPw</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Not</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same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version,</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but</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you</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should</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be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able</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to</a:t>
            </a:r>
            <a:r>
              <a:rPr lang="zh-CN" sz="2800">
                <a:solidFill>
                  <a:srgbClr val="FFFFFF"/>
                </a:solidFill>
                <a:latin typeface="宋体"/>
                <a:ea typeface="宋体" pitchFamily="2" charset="-122"/>
                <a:cs typeface="Arial"/>
              </a:rPr>
              <a:t> </a:t>
            </a:r>
            <a:r>
              <a:rPr lang="en-US" altLang="zh-CN" sz="2800">
                <a:solidFill>
                  <a:srgbClr val="FFFFFF"/>
                </a:solidFill>
                <a:latin typeface="宋体"/>
                <a:ea typeface="宋体" pitchFamily="2" charset="-122"/>
                <a:cs typeface="Arial"/>
              </a:rPr>
              <a:t>start.</a:t>
            </a:r>
            <a:r>
              <a:rPr lang="zh-CN" sz="2800">
                <a:solidFill>
                  <a:srgbClr val="FFFFFF"/>
                </a:solidFill>
                <a:latin typeface="宋体"/>
                <a:ea typeface="宋体" pitchFamily="2" charset="-122"/>
                <a:cs typeface="Arial"/>
              </a:rPr>
              <a:t>)</a:t>
            </a:r>
            <a:r>
              <a:rPr lang="zh-CN" altLang="en-US" sz="2800" b="1">
                <a:solidFill>
                  <a:srgbClr val="FFFFFF"/>
                </a:solidFill>
                <a:latin typeface="宋体"/>
                <a:ea typeface="宋体" pitchFamily="2" charset="-122"/>
                <a:cs typeface="Arial"/>
              </a:rPr>
              <a:t> </a:t>
            </a: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a:p>
            <a:pPr marL="0" indent="0">
              <a:spcAft>
                <a:spcPct val="75000"/>
              </a:spcAft>
              <a:buNone/>
            </a:pPr>
            <a:endParaRPr lang="zh-CN" altLang="en-US" sz="2800" b="1">
              <a:solidFill>
                <a:srgbClr val="FFFFFF"/>
              </a:solidFill>
              <a:latin typeface="宋体"/>
              <a:ea typeface="宋体" pitchFamily="2" charset="-122"/>
              <a:cs typeface="Arial"/>
            </a:endParaRPr>
          </a:p>
        </p:txBody>
      </p:sp>
    </p:spTree>
    <p:extLst>
      <p:ext uri="{BB962C8B-B14F-4D97-AF65-F5344CB8AC3E}">
        <p14:creationId xmlns:p14="http://schemas.microsoft.com/office/powerpoint/2010/main" val="38848210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pic>
        <p:nvPicPr>
          <p:cNvPr id="159746" name="Picture 2" descr="Live code analysis (light bulbs)&#10;The new Roslyn compiler for C# and Visual Basic not only provides faster compile times—it..."/>
          <p:cNvPicPr>
            <a:picLocks noChangeAspect="1" noChangeArrowheads="1"/>
          </p:cNvPicPr>
          <p:nvPr/>
        </p:nvPicPr>
        <p:blipFill>
          <a:blip r:embed="rId2" cstate="print"/>
          <a:srcRect/>
          <a:stretch>
            <a:fillRect/>
          </a:stretch>
        </p:blipFill>
        <p:spPr bwMode="auto">
          <a:xfrm>
            <a:off x="0" y="647701"/>
            <a:ext cx="9140814" cy="5143499"/>
          </a:xfrm>
          <a:prstGeom prst="rect">
            <a:avLst/>
          </a:prstGeom>
          <a:noFill/>
        </p:spPr>
      </p:pic>
      <p:sp>
        <p:nvSpPr>
          <p:cNvPr id="4" name="Rectangle 5"/>
          <p:cNvSpPr txBox="1">
            <a:spLocks noChangeArrowheads="1"/>
          </p:cNvSpPr>
          <p:nvPr/>
        </p:nvSpPr>
        <p:spPr bwMode="auto">
          <a:xfrm>
            <a:off x="239713" y="63500"/>
            <a:ext cx="8904287" cy="614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5AB4"/>
                </a:solidFill>
                <a:effectLst/>
                <a:uLnTx/>
                <a:uFillTx/>
                <a:latin typeface="+mj-lt"/>
                <a:ea typeface="宋体" pitchFamily="2" charset="-122"/>
                <a:cs typeface="+mj-cs"/>
              </a:rPr>
              <a:t>2.1 Visual</a:t>
            </a:r>
            <a:r>
              <a:rPr kumimoji="0" lang="en-US" altLang="zh-CN" sz="3200" b="0" i="0" u="none" strike="noStrike" kern="1200" cap="none" spc="0" normalizeH="0" noProof="0">
                <a:ln>
                  <a:noFill/>
                </a:ln>
                <a:solidFill>
                  <a:srgbClr val="005AB4"/>
                </a:solidFill>
                <a:effectLst/>
                <a:uLnTx/>
                <a:uFillTx/>
                <a:latin typeface="+mj-lt"/>
                <a:ea typeface="宋体" pitchFamily="2" charset="-122"/>
                <a:cs typeface="+mj-cs"/>
              </a:rPr>
              <a:t> Studio </a:t>
            </a:r>
            <a:endParaRPr kumimoji="0" lang="zh-CN" altLang="en-US" sz="3200" b="0" i="0" u="none" strike="noStrike" kern="1200" cap="none" spc="0" normalizeH="0" baseline="0" noProof="0">
              <a:ln>
                <a:noFill/>
              </a:ln>
              <a:solidFill>
                <a:srgbClr val="005AB4"/>
              </a:solidFill>
              <a:effectLst/>
              <a:uLnTx/>
              <a:uFillTx/>
              <a:latin typeface="+mj-lt"/>
              <a:ea typeface="宋体" pitchFamily="2" charset="-122"/>
              <a:cs typeface="+mj-cs"/>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Office 2007 </a:t>
            </a:r>
            <a:r>
              <a:rPr lang="zh-CN" altLang="en-US"/>
              <a:t>键盘快捷方式</a:t>
            </a:r>
          </a:p>
        </p:txBody>
      </p:sp>
      <p:sp>
        <p:nvSpPr>
          <p:cNvPr id="3" name="矩形 2"/>
          <p:cNvSpPr/>
          <p:nvPr/>
        </p:nvSpPr>
        <p:spPr>
          <a:xfrm>
            <a:off x="2286000" y="3105835"/>
            <a:ext cx="4572000" cy="646331"/>
          </a:xfrm>
          <a:prstGeom prst="rect">
            <a:avLst/>
          </a:prstGeom>
        </p:spPr>
        <p:txBody>
          <a:bodyPr>
            <a:spAutoFit/>
          </a:bodyPr>
          <a:lstStyle/>
          <a:p>
            <a:r>
              <a:rPr lang="en-CA"/>
              <a:t>https://stackoverflow.com/questions/601974/clr-vs-jit</a:t>
            </a:r>
          </a:p>
        </p:txBody>
      </p:sp>
      <p:pic>
        <p:nvPicPr>
          <p:cNvPr id="76802" name="Picture 2"/>
          <p:cNvPicPr>
            <a:picLocks noChangeAspect="1" noChangeArrowheads="1"/>
          </p:cNvPicPr>
          <p:nvPr/>
        </p:nvPicPr>
        <p:blipFill>
          <a:blip r:embed="rId3" cstate="print"/>
          <a:srcRect/>
          <a:stretch>
            <a:fillRect/>
          </a:stretch>
        </p:blipFill>
        <p:spPr bwMode="auto">
          <a:xfrm>
            <a:off x="0" y="412814"/>
            <a:ext cx="11463703" cy="6445186"/>
          </a:xfrm>
          <a:prstGeom prst="rect">
            <a:avLst/>
          </a:prstGeom>
          <a:noFill/>
          <a:ln w="9525">
            <a:noFill/>
            <a:miter lim="800000"/>
            <a:headEnd/>
            <a:tailEnd/>
          </a:ln>
        </p:spPr>
      </p:pic>
      <p:sp>
        <p:nvSpPr>
          <p:cNvPr id="5" name="椭圆 4"/>
          <p:cNvSpPr/>
          <p:nvPr/>
        </p:nvSpPr>
        <p:spPr>
          <a:xfrm>
            <a:off x="4152900" y="1485900"/>
            <a:ext cx="1676400" cy="495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椭圆 5"/>
          <p:cNvSpPr/>
          <p:nvPr/>
        </p:nvSpPr>
        <p:spPr>
          <a:xfrm>
            <a:off x="4025900" y="2222500"/>
            <a:ext cx="1270000" cy="33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1267"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r>
              <a:rPr lang="en-US" altLang="zh-CN" sz="1600">
                <a:solidFill>
                  <a:srgbClr val="005AB4"/>
                </a:solidFill>
                <a:ea typeface="宋体" pitchFamily="2" charset="-122"/>
              </a:rPr>
              <a:t>Office 2007 </a:t>
            </a:r>
            <a:r>
              <a:rPr lang="zh-CN" altLang="en-US" sz="1600">
                <a:solidFill>
                  <a:srgbClr val="005AB4"/>
                </a:solidFill>
                <a:ea typeface="宋体" pitchFamily="2" charset="-122"/>
              </a:rPr>
              <a:t>键盘快捷方式</a:t>
            </a:r>
          </a:p>
        </p:txBody>
      </p:sp>
      <p:sp>
        <p:nvSpPr>
          <p:cNvPr id="11268" name="Rectangle 3"/>
          <p:cNvSpPr>
            <a:spLocks noChangeArrowheads="1"/>
          </p:cNvSpPr>
          <p:nvPr/>
        </p:nvSpPr>
        <p:spPr bwMode="auto">
          <a:xfrm rot="10800000">
            <a:off x="304800" y="650875"/>
            <a:ext cx="1000125" cy="5418138"/>
          </a:xfrm>
          <a:prstGeom prst="rect">
            <a:avLst/>
          </a:prstGeom>
          <a:gradFill rotWithShape="1">
            <a:gsLst>
              <a:gs pos="0">
                <a:srgbClr val="FFFFFF">
                  <a:alpha val="0"/>
                </a:srgbClr>
              </a:gs>
              <a:gs pos="100000">
                <a:srgbClr val="FFFFFF">
                  <a:alpha val="82999"/>
                </a:srgbClr>
              </a:gs>
            </a:gsLst>
            <a:lin ang="5400000" scaled="1"/>
          </a:gradFill>
          <a:ln w="9525">
            <a:noFill/>
            <a:miter lim="800000"/>
            <a:headEnd/>
            <a:tailEnd/>
          </a:ln>
        </p:spPr>
        <p:txBody>
          <a:bodyPr/>
          <a:lstStyle/>
          <a:p>
            <a:endParaRPr lang="zh-CN" altLang="zh-CN">
              <a:ea typeface="宋体" pitchFamily="2" charset="-122"/>
            </a:endParaRPr>
          </a:p>
        </p:txBody>
      </p:sp>
      <p:sp>
        <p:nvSpPr>
          <p:cNvPr id="14340" name="Rectangle 5"/>
          <p:cNvSpPr>
            <a:spLocks noChangeArrowheads="1"/>
          </p:cNvSpPr>
          <p:nvPr/>
        </p:nvSpPr>
        <p:spPr bwMode="auto">
          <a:xfrm>
            <a:off x="1852613" y="881063"/>
            <a:ext cx="5462587" cy="5203825"/>
          </a:xfrm>
          <a:prstGeom prst="rect">
            <a:avLst/>
          </a:prstGeom>
          <a:noFill/>
          <a:ln w="9525">
            <a:noFill/>
            <a:miter lim="800000"/>
            <a:headEnd/>
            <a:tailEnd/>
          </a:ln>
        </p:spPr>
        <p:txBody>
          <a:bodyPr/>
          <a:lstStyle/>
          <a:p>
            <a:pPr>
              <a:spcBef>
                <a:spcPct val="20000"/>
              </a:spcBef>
              <a:spcAft>
                <a:spcPct val="75000"/>
              </a:spcAft>
            </a:pPr>
            <a:endParaRPr lang="zh-CN" altLang="en-US" sz="2400">
              <a:solidFill>
                <a:schemeClr val="bg1"/>
              </a:solidFill>
              <a:ea typeface="宋体" pitchFamily="2" charset="-122"/>
            </a:endParaRPr>
          </a:p>
        </p:txBody>
      </p:sp>
      <p:pic>
        <p:nvPicPr>
          <p:cNvPr id="11271" name="Picture 5" descr="2007 Office system 中的键盘快捷方式"/>
          <p:cNvPicPr>
            <a:picLocks noChangeAspect="1" noChangeArrowheads="1"/>
          </p:cNvPicPr>
          <p:nvPr/>
        </p:nvPicPr>
        <p:blipFill>
          <a:blip r:embed="rId3" cstate="print"/>
          <a:srcRect/>
          <a:stretch>
            <a:fillRect/>
          </a:stretch>
        </p:blipFill>
        <p:spPr bwMode="auto">
          <a:xfrm>
            <a:off x="361950" y="1223963"/>
            <a:ext cx="914400" cy="914400"/>
          </a:xfrm>
          <a:prstGeom prst="rect">
            <a:avLst/>
          </a:prstGeom>
          <a:noFill/>
          <a:ln w="9525">
            <a:noFill/>
            <a:miter lim="800000"/>
            <a:headEnd/>
            <a:tailEnd/>
          </a:ln>
        </p:spPr>
      </p:pic>
      <p:pic>
        <p:nvPicPr>
          <p:cNvPr id="9217" name="Picture 1"/>
          <p:cNvPicPr>
            <a:picLocks noChangeAspect="1" noChangeArrowheads="1"/>
          </p:cNvPicPr>
          <p:nvPr/>
        </p:nvPicPr>
        <p:blipFill>
          <a:blip r:embed="rId4" cstate="print"/>
          <a:srcRect/>
          <a:stretch>
            <a:fillRect/>
          </a:stretch>
        </p:blipFill>
        <p:spPr bwMode="auto">
          <a:xfrm>
            <a:off x="90488" y="690563"/>
            <a:ext cx="8963025" cy="5476875"/>
          </a:xfrm>
          <a:prstGeom prst="rect">
            <a:avLst/>
          </a:prstGeom>
          <a:noFill/>
          <a:ln w="9525">
            <a:noFill/>
            <a:miter lim="800000"/>
            <a:headEnd/>
            <a:tailEnd/>
          </a:ln>
        </p:spPr>
      </p:pic>
      <p:sp>
        <p:nvSpPr>
          <p:cNvPr id="9" name="椭圆 8"/>
          <p:cNvSpPr/>
          <p:nvPr/>
        </p:nvSpPr>
        <p:spPr>
          <a:xfrm>
            <a:off x="2286000" y="1689100"/>
            <a:ext cx="3124200" cy="1130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slide(fromTop)">
                                      <p:cBhvr>
                                        <p:cTn id="7" dur="5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pic>
        <p:nvPicPr>
          <p:cNvPr id="77826" name="Picture 2"/>
          <p:cNvPicPr>
            <a:picLocks noChangeAspect="1" noChangeArrowheads="1"/>
          </p:cNvPicPr>
          <p:nvPr/>
        </p:nvPicPr>
        <p:blipFill>
          <a:blip r:embed="rId2" cstate="print"/>
          <a:srcRect/>
          <a:stretch>
            <a:fillRect/>
          </a:stretch>
        </p:blipFill>
        <p:spPr bwMode="auto">
          <a:xfrm>
            <a:off x="90488" y="690563"/>
            <a:ext cx="8963025" cy="5476875"/>
          </a:xfrm>
          <a:prstGeom prst="rect">
            <a:avLst/>
          </a:prstGeom>
          <a:noFill/>
          <a:ln w="9525">
            <a:noFill/>
            <a:miter lim="800000"/>
            <a:headEnd/>
            <a:tailEnd/>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p:spPr>
        <p:txBody>
          <a:bodyPr/>
          <a:lstStyle/>
          <a:p>
            <a:endParaRPr lang="zh-CN" altLang="en-US"/>
          </a:p>
        </p:txBody>
      </p:sp>
      <p:sp>
        <p:nvSpPr>
          <p:cNvPr id="12291" name="Text Box 2"/>
          <p:cNvSpPr txBox="1">
            <a:spLocks noGrp="1"/>
          </p:cNvSpPr>
          <p:nvPr/>
        </p:nvSpPr>
        <p:spPr bwMode="auto">
          <a:xfrm>
            <a:off x="2293938" y="6238875"/>
            <a:ext cx="4478337" cy="476250"/>
          </a:xfrm>
          <a:prstGeom prst="rect">
            <a:avLst/>
          </a:prstGeom>
          <a:noFill/>
          <a:ln w="9525">
            <a:noFill/>
            <a:miter lim="800000"/>
            <a:headEnd/>
            <a:tailEnd/>
          </a:ln>
        </p:spPr>
        <p:txBody>
          <a:bodyPr anchor="b" anchorCtr="1"/>
          <a:lstStyle/>
          <a:p>
            <a:pPr algn="ctr"/>
            <a:endParaRPr lang="zh-CN" altLang="en-US" sz="1600">
              <a:solidFill>
                <a:srgbClr val="005AB4"/>
              </a:solidFill>
              <a:ea typeface="宋体" pitchFamily="2" charset="-122"/>
            </a:endParaRPr>
          </a:p>
        </p:txBody>
      </p:sp>
      <p:sp>
        <p:nvSpPr>
          <p:cNvPr id="12292" name="Rectangle 3"/>
          <p:cNvSpPr>
            <a:spLocks noGrp="1" noChangeArrowheads="1"/>
          </p:cNvSpPr>
          <p:nvPr>
            <p:ph type="title" idx="4294967295"/>
          </p:nvPr>
        </p:nvSpPr>
        <p:spPr/>
        <p:txBody>
          <a:bodyPr/>
          <a:lstStyle/>
          <a:p>
            <a:endParaRPr lang="zh-CN" altLang="en-US">
              <a:ea typeface="宋体" pitchFamily="2" charset="-122"/>
            </a:endParaRPr>
          </a:p>
        </p:txBody>
      </p:sp>
      <p:pic>
        <p:nvPicPr>
          <p:cNvPr id="7170" name="Picture 2"/>
          <p:cNvPicPr>
            <a:picLocks noChangeAspect="1" noChangeArrowheads="1"/>
          </p:cNvPicPr>
          <p:nvPr/>
        </p:nvPicPr>
        <p:blipFill>
          <a:blip r:embed="rId3" cstate="print"/>
          <a:srcRect/>
          <a:stretch>
            <a:fillRect/>
          </a:stretch>
        </p:blipFill>
        <p:spPr bwMode="auto">
          <a:xfrm>
            <a:off x="311778" y="711200"/>
            <a:ext cx="8832222" cy="4965700"/>
          </a:xfrm>
          <a:prstGeom prst="rect">
            <a:avLst/>
          </a:prstGeom>
          <a:noFill/>
          <a:ln w="9525">
            <a:noFill/>
            <a:miter lim="800000"/>
            <a:headEnd/>
            <a:tailEnd/>
          </a:ln>
        </p:spPr>
      </p:pic>
      <p:sp>
        <p:nvSpPr>
          <p:cNvPr id="8" name="椭圆 7"/>
          <p:cNvSpPr/>
          <p:nvPr/>
        </p:nvSpPr>
        <p:spPr>
          <a:xfrm>
            <a:off x="6769100" y="3429000"/>
            <a:ext cx="1727200" cy="48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r>
              <a:rPr lang="en-US" altLang="zh-CN"/>
              <a:t>Office 2007 </a:t>
            </a:r>
            <a:r>
              <a:rPr lang="zh-CN" altLang="en-US"/>
              <a:t>键盘快捷方式</a:t>
            </a:r>
          </a:p>
        </p:txBody>
      </p:sp>
      <p:sp>
        <p:nvSpPr>
          <p:cNvPr id="18434" name="Rectangle 2"/>
          <p:cNvSpPr>
            <a:spLocks noGrp="1" noChangeArrowheads="1"/>
          </p:cNvSpPr>
          <p:nvPr>
            <p:ph type="ctrTitle" idx="4294967295"/>
          </p:nvPr>
        </p:nvSpPr>
        <p:spPr>
          <a:xfrm>
            <a:off x="685800" y="2130425"/>
            <a:ext cx="7772400" cy="1470025"/>
          </a:xfrm>
        </p:spPr>
        <p:txBody>
          <a:bodyPr/>
          <a:lstStyle/>
          <a:p>
            <a:pPr algn="ctr" eaLnBrk="1" hangingPunct="1"/>
            <a:r>
              <a:rPr lang="zh-CN" altLang="en-US" sz="4400">
                <a:solidFill>
                  <a:schemeClr val="bg1"/>
                </a:solidFill>
                <a:ea typeface="宋体" pitchFamily="2" charset="-122"/>
              </a:rPr>
              <a:t>第 </a:t>
            </a:r>
            <a:r>
              <a:rPr lang="en-US" altLang="zh-CN" sz="4400">
                <a:solidFill>
                  <a:schemeClr val="bg1"/>
                </a:solidFill>
                <a:ea typeface="宋体" pitchFamily="2" charset="-122"/>
              </a:rPr>
              <a:t>1 </a:t>
            </a:r>
            <a:r>
              <a:rPr lang="zh-CN" altLang="en-US" sz="4400">
                <a:solidFill>
                  <a:schemeClr val="bg1"/>
                </a:solidFill>
                <a:ea typeface="宋体" pitchFamily="2" charset="-122"/>
              </a:rPr>
              <a:t>课</a:t>
            </a:r>
          </a:p>
        </p:txBody>
      </p:sp>
      <p:sp>
        <p:nvSpPr>
          <p:cNvPr id="18435"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Tx/>
              <a:buNone/>
            </a:pPr>
            <a:r>
              <a:rPr lang="zh-CN" altLang="en-US" sz="3200">
                <a:solidFill>
                  <a:srgbClr val="FF9900"/>
                </a:solidFill>
                <a:ea typeface="宋体" pitchFamily="2" charset="-122"/>
              </a:rPr>
              <a:t>功能区简介</a:t>
            </a:r>
          </a:p>
        </p:txBody>
      </p:sp>
      <p:pic>
        <p:nvPicPr>
          <p:cNvPr id="57345" name="Picture 1"/>
          <p:cNvPicPr>
            <a:picLocks noChangeAspect="1" noChangeArrowheads="1"/>
          </p:cNvPicPr>
          <p:nvPr/>
        </p:nvPicPr>
        <p:blipFill>
          <a:blip r:embed="rId3" cstate="print"/>
          <a:srcRect/>
          <a:stretch>
            <a:fillRect/>
          </a:stretch>
        </p:blipFill>
        <p:spPr bwMode="auto">
          <a:xfrm>
            <a:off x="0" y="419100"/>
            <a:ext cx="8877399" cy="4991100"/>
          </a:xfrm>
          <a:prstGeom prst="rect">
            <a:avLst/>
          </a:prstGeom>
          <a:noFill/>
          <a:ln w="9525">
            <a:noFill/>
            <a:miter lim="800000"/>
            <a:headEnd/>
            <a:tailEnd/>
          </a:ln>
        </p:spPr>
      </p:pic>
      <p:sp>
        <p:nvSpPr>
          <p:cNvPr id="6" name="椭圆 5"/>
          <p:cNvSpPr/>
          <p:nvPr/>
        </p:nvSpPr>
        <p:spPr>
          <a:xfrm>
            <a:off x="6464300" y="3467100"/>
            <a:ext cx="1993900" cy="393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slide(fromBottom)">
                                      <p:cBhvr>
                                        <p:cTn id="12"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build="p" autoUpdateAnimBg="0" advAuto="0"/>
    </p:bldLst>
  </p:timing>
</p:sld>
</file>

<file path=ppt/theme/theme1.xml><?xml version="1.0" encoding="utf-8"?>
<a:theme xmlns:a="http://schemas.openxmlformats.org/drawingml/2006/main" name="Training presentation- Microsoft Office—Keyboard shortcuts in the 2007 syste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Default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33</Slides>
  <Notes>24</Notes>
  <HiddenSlides>0</HiddenSlide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Training presentation- Microsoft Office—Keyboard shortcuts in the 2007 system</vt:lpstr>
      <vt:lpstr>2_Default Design</vt:lpstr>
      <vt:lpstr>Visual Studio and C#</vt:lpstr>
      <vt:lpstr>Outline</vt:lpstr>
      <vt:lpstr>PowerPoint Presentation</vt:lpstr>
      <vt:lpstr>PowerPoint Presentation</vt:lpstr>
      <vt:lpstr>PowerPoint Presentation</vt:lpstr>
      <vt:lpstr>PowerPoint Presentation</vt:lpstr>
      <vt:lpstr>PowerPoint Presentation</vt:lpstr>
      <vt:lpstr>PowerPoint Presentation</vt:lpstr>
      <vt:lpstr>第 1 课</vt:lpstr>
      <vt:lpstr>PowerPoint Presentation</vt:lpstr>
      <vt:lpstr>Lab 1</vt:lpstr>
      <vt:lpstr>PowerPoint Presentation</vt:lpstr>
      <vt:lpstr>Debug</vt:lpstr>
      <vt:lpstr>Break Points </vt:lpstr>
      <vt:lpstr>Watch, local, Auto </vt:lpstr>
      <vt:lpstr>Immediate window</vt:lpstr>
      <vt:lpstr>Immediate to verify/test</vt:lpstr>
      <vt:lpstr>Question</vt:lpstr>
      <vt:lpstr>Daily operations</vt:lpstr>
      <vt:lpstr>PowerPoint Presentation</vt:lpstr>
      <vt:lpstr>2.2 Starting C# </vt:lpstr>
      <vt:lpstr>Basic rules</vt:lpstr>
      <vt:lpstr>Naming Conventions</vt:lpstr>
      <vt:lpstr>Layout Conventions</vt:lpstr>
      <vt:lpstr>Commenting Conventions</vt:lpstr>
      <vt:lpstr>Comments lab </vt:lpstr>
      <vt:lpstr>Console: read &amp; write</vt:lpstr>
      <vt:lpstr>Built In Types</vt:lpstr>
      <vt:lpstr>Assignment 2 - Int and String Lab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and C#</dc:title>
  <cp:revision>17</cp:revision>
  <dcterms:modified xsi:type="dcterms:W3CDTF">2020-05-25T19:37:20Z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TC102118682052</vt:lpwstr>
  </property>
</Properties>
</file>