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3.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6" r:id="rId1"/>
  </p:sldMasterIdLst>
  <p:notesMasterIdLst>
    <p:notesMasterId r:id="rId83"/>
  </p:notesMasterIdLst>
  <p:handoutMasterIdLst>
    <p:handoutMasterId r:id="rId84"/>
  </p:handoutMasterIdLst>
  <p:sldIdLst>
    <p:sldId id="323" r:id="rId2"/>
    <p:sldId id="326"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404"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8" r:id="rId74"/>
    <p:sldId id="399" r:id="rId75"/>
    <p:sldId id="400" r:id="rId76"/>
    <p:sldId id="401" r:id="rId77"/>
    <p:sldId id="402" r:id="rId78"/>
    <p:sldId id="403" r:id="rId79"/>
    <p:sldId id="405" r:id="rId80"/>
    <p:sldId id="406" r:id="rId81"/>
    <p:sldId id="407" r:id="rId8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72376" autoAdjust="0"/>
  </p:normalViewPr>
  <p:slideViewPr>
    <p:cSldViewPr>
      <p:cViewPr varScale="1">
        <p:scale>
          <a:sx n="83" d="100"/>
          <a:sy n="83" d="100"/>
        </p:scale>
        <p:origin x="202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7/19/2020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09:23.56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0,'1566'0'219,"-1524"0"-188,1 0-31,-1 0 16,0 0 0,1 0 31,-1 0 93</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21:34.69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0,'42'0'47,"43"0"-31,0 0-1,-1 0-15,43 0 16,43 0-16,-1 0 15,0 0-15,85 0 16,-42 0-16,-43 0 16,1 0-16,-1 0 15,-42 0-15,0 0 16,0 0-16,-42 0 16,42 0-16,0 0 15,-43 0-15,1 0 16,0 0-16,-1 0 15,43 0-15,-42 0 16,42 0-16,-42 0 16,-1 0-1,1 0-15,0 0 16,42 0-16,-43 0 16,1 0-16,42 0 15,0 0-15,-42 0 16,42 0-16,0 0 15,-43 0-15,43 0 16,-42 0-16,0 0 16,-1 0-16,43 0 15,-42 0-15,42 0 16,0 0-16,0 0 16,-42 0-16,-1 0 15,1 0-15,42 0 16,0 0-16,-42 0 15,-1 0-15,1 0 16,0 0-16,-1 0 16,1 0-16,0 0 15,-43 0-15,43 0 16,-1 0-16,1 0 16,0 0-16,-43 0 15,0 0-15,43 0 16,0 0-16,-43 0 15,0 0 1,43 0-16,0 0 16,-43 0-16,0 0 15,1 0-15,41 0 16,-41 0-16,41 0 16,-41 0-16,41 0 15,-41 0-15,41 0 16,-41 0-16,84 0 15,-85 0-15,0 0 16,1 0-16,41 0 16,-41 0-16,-1 0 15,43 0-15,-43 0 16,0 0-16,1 0 16,41 0-16,-41 0 15,-1 0-15,0 0 16,1 0-16,-1 0 15,43 0-15,-43 0 32,0 0-1,1 0 110,-1 0-1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22:30.65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0,'42'0'110,"1"0"-95,-1 0 1,0 0-16,1 0 16,-1 0-16,0 0 15,1 0-15,-1 0 16,43 0-1,-85 42-15,42-42 16,0 0 0,1 0-1,-1 0 1,0 0 0,1 0-16,-1 0 15,0 0 1,1 0-1,-1 0 1,0 0-16,1 0 16,-1 0-1,0 0-15,1 0 16,-1 0 0,0 0-1,1 0-15,-1 0 16,43 0-1,-43 0 1,0 0 0,43 0-1,-43 0 1,1 0-16,-1 0 16,0 0-16,43 0 15,-43 0 1,1 0-1,-1 0 1,0 0-16,1 0 16,-1 0-1,0 0 1,1 0 0,-1 0-16,0 0 15,1 0 1,-1 0-1,0 0-15,1 0 16,-1 0 0,0 0-1,1 0-15,-1 0 16,0 0 0,1 0 15,-1 0-16,0 0 1,1 0 0,-1 0-1,0 0 1,1 0-16,-1 0 16,43 0 15,-43 0 0,0 0 282,1 0-267,-1 0 158,0 0-173,1 0 63,-1 0-32,0 0-46,1 0-16,-1 0 47</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22:54.66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84 0 0,'-84'0'31,"126"0"1,0 43-17,1-43-15,-1 0 31,0 0-31,1 0 16,-1 0-16,43 0 16,-43 0-16,-42 42 15,85-42-15,-43 0 16,0 0-16,1 0 16,-1 0-16,0 0 15,1 0 1,-43 42-16,42-42 0,43 0 15,-43 0 1,0 0-16,1 0 16,-1 0-16,43 43 15,-43-43-15,0 0 16,43 0 0,-43 0-1,43 0-15,-43 0 16,1 0-1,-1 0-15,0 0 16,43 0 0,-43 0-1,1 0-15,-1 0 16,0 0-16,43 0 16,-43 0-16,1 0 15,-1 0-15,0 0 16,1 0-1,-1 42-15,0-42 16,1 0-16,-1 0 16,0 0-16,1 0 15,-1 0-15,43 0 16,-43 0 0,0 0-16,1 0 15,-1 0-15,0 0 16,1 0-16,-1 0 15,0 0-15,1 0 16,-1 0-16,0 0 16,43 0-16,-43 0 15,1 0 1,-1 0-16,0 0 16,1 0-16,-1 0 15,0 0-15,43 0 16,-43 0-1,1 0 1,-1 0-16,43 0 16,-43 0-1,0 0 1,1 0-16,-1 0 16,43 0-16,-43 0 15,43 0 1,-43 0-16,0 0 15,43 0-15,-43 0 16,43 0 0,-43 0-16,43 0 15,-43 0 1,43 0 0,-43 0-16,1 0 15,41 0-15,-41 0 16,41 0-16,-41 0 15,41 0-15,-41 0 16,-1 0-16,0 0 16,43 0-16,-43 0 15,1 0-15,-1 0 16,43 0-16,-1 0 16,-41 0-1,-1 0-15,0 0 16,1 0-16,-1 0 15,0 0 1,1 0 0,-1 42-1,0-42 1,1 0-16,-1 0 47,0 0-32,1 0 1,-1 0 0,0 0-1,1 0 17,-1 0-17,0 0 1,1 0-1,-1 0 17,0 0-1,1 0-31,-1 0 31,0 0-15,1 0 15,-1 0-15,0 0 15,1 0 16,-1 0 15,0 0 16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22:56.77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10 0,'43'0'79,"-1"0"-79,0 0 15,1 0 1,41 0-1,-41 0-15,41 0 16,-41 0 0,-1 0-1,0 0 1,1 0 0,-1 0-1,0 0 1,1 0-1,-1 0-15,0 0 32,1 0-17,-1 43 1,0-43 15,1 0 0,-1 0-15,0 0 31,1 0-16,-1 0-15,0 0-16,1 0 31,-1 0-15,0 0 15,1 0-15,-1 0-1,0 0 1,1 0-1,-1 0 17,0 0-32,1 0 31,-1 0 47</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11T03:14:03.27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0,'882'0'156,"-600"0"-109,-247 0-47,36 0 15,-36 0-15,0 0 16,36 0-16,35 0 16,-36 0-16,-34 0 15,34 0-15,1 0 16,-1 0-16,1 0 15,-36 0-15,0 0 16,36 0-16,35 0 16,-36 0-16,36 0 15,-35 0-15,-1 0 16,1 0 0,-36 0-16,71 0 15,-36 0-15,1 0 16,0 0-16,-1 0 15,1 0-15,35 0 16,-36 0-16,1 0 16,34 0-16,-34 0 15,35 0-15,0 0 16,0 0-16,-36 0 16,1 0-16,-1 0 15,1 0-15,-1 0 16,36 0-16,-35 0 15,-1 0-15,1 0 16,-1 0-16,36 0 16,-35 0-16,-1 0 15,36 0-15,-35 0 16,-1 0-16,1 0 16,-1 0-16,1 0 15,-1 0-15,36 0 16,-35 0-16,35 0 15,0 0 1,-36 0-16,1 0 16,-1 0-16,1 0 15,-36 0-15,71 0 16,-36 0-16,1 0 16,0 0-16,-1 0 15,1 0-15,-1 0 16,36 0-16,-35 0 15,-1 0-15,1 0 16,-36 0 0,36 0-1,-36 0-15,0 0 16,0 0-16,36 0 16,-36 0-16,0 0 15,36 0-15,-36 0 16,1 0-16,-1 0 15,35 0-15,-34 0 16,-1 0 0,0 0-16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11T03:14:07.21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0,'35'0'62,"0"0"-46,1 0-16,-1 0 16,0 0-1,36 0-15,-1 0 0,1 0 16,-1 0-1,1 0-15,0 0 16,-1 0-16,36 0 16,-36 0-16,1 0 15,0 0-15,-36 0 16,0 0-16,0 0 16,1 0-16,34 0 15,1 0-15,-36 0 16,36 0-16,-1 0 15,1 0-15,35 0 16,-36 0-16,1 0 16,-1 0-16,1 0 15,-1 0-15,1 0 16,35 0-16,-71 0 16,36 0-16,-1 0 15,1 0-15,-1 0 16,1 0-16,35 0 15,-36 0-15,1 0 16,-1 0-16,1 0 16,-1 0-1,1 0-15,35 0 16,0 0-16,-1 0 0,1 0 16,0 0-1,0 0-15,0 0 16,-36 0-16,36 0 15,-35 0-15,-1 0 16,1 0-16,-1 0 16,1 0-16,0 0 15,34 0-15,-34 0 16,-1 0-16,1 0 16,0 0-16,-1 0 15,1 0-15,35 0 16,-36 0-16,1 0 15,-36 0-15,35 0 16,1 0-16,-36 0 16,36 0-16,-1 0 15,1 0-15,0 0 16,-1 0-16,36 0 16,-36 0-16,-34 0 15,34 0-15,-34 0 16,69 0-16,-69 0 15,34 0-15,-34 0 16,34 0 0,1 0-16,-1 0 15,-35 0-15,1 0 16,-1 0-16,0 0 16,1 0-16,-1 0 15,0 0-15,0 0 16,36 0-16,-36 0 15,1 0-15,-1 0 16,0 0-16,0 0 16,1 0-1,34 0 1,-35 0 0,1 0-1,34 0 1,-34 0-1,-1 0-15,0 0 16,0 0 0,1 0-1,-1 0-15,0 0 16,1 0 0,-1 0 15,0 0-16,0 0 17,-35 36 358,0-1-374,0 0 0,0 0-16,0 1 15,0-1-15,0 0 16,36-35-16,-36 35 15,0 1-15,0-1 32,0 0 15,-36-35 109,1 0-141,0 0-15,-71 0 16,35 0-16,1 0 16,-71 0-16,70 0 15,-35 0-15,1 0 16,34 0-16,0 0 16,1 0-16,-36 0 15,35 0-15,1 0 16,-36 0-16,36 0 15,-36 0-15,35 0 16,-35 0-16,-35 0 16,35 0-16,1 0 15,34 0-15,-35 0 16,0 0-16,0 0 16,1 0-1,-1 0-15,0 0 16,0 0-16,0 0 15,0 0-15,-35 0 16,106 0-16,-71 0 16,0 0-16,1 0 15,-1 0-15,0-35 16,0 35-16,-35 0 16,35 0-16,0 0 15,0 0-15,36 0 16,-1 0-16,1 0 15,-36 0-15,35 0 16,36 0-16,-35 0 16,-1 0-16,36 0 15,-36 0-15,36 0 16,-36 0-16,1 0 16,-1 0-16,36 0 15,-36 0-15,36 0 16,0 0-16,0 0 15,-36 0-15,0 0 16,36 0 0,-35 0-1,34 0-15,-34 0 16,35 0-16,-71 0 0,35 0 16,1 0-1,34 0-15,-34 0 16,-1 0-16,1 0 15,-1 0-15,36 0 16,-36 0-16,1 0 16,-1 0-16,-35 0 15,36 0-15,-1 0 16,36 0-16,0 0 16,-36 0-16,1 0 15,34 0-15,1 0 16,-36 0-16,36 0 15,-35 0 1,34 0-16,1 0 16,0 0-1,-1 0 1,1 0 31,0 0 0,0 0 0,-1 0-32</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11T03:21:41.33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0,'35'0'109,"1"0"-109,-1 0 16,0 0 0,0 0-16,1 0 15,-1 0-15,36 0 16,-1 0-1,-35 0 1,1 0 0,-1 0-16,0 0 15,36 0 1,-36 0 0,0 0-1,1 0-15,-1 0 16,0 0-1,0 0 17,1 0-17,-1 0 1,0 0 0,1 0 15,-1 0 0,0 0-15,0 0 31,1 0-32,-1 0 1,0 0-1,0 0 1,1 0 0,-1 0 15,0 0-15,1 0 187,-1 0-156</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11T03:21:43.29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35 0,'36'0'63,"-1"0"-48,35 0-15,1 0 16,35 0-16,0 0 16,-1 0-16,1 0 15,0 0-15,-35 0 16,35 0-16,-36 0 15,36 0-15,0 0 16,-36 0-16,1 0 16,-1 0-16,1 0 15,0 0-15,-1 0 16,36 0-16,-36 0 16,1 0-16,0 0 15,-36 0-15,35 0 16,36 0-16,-70 0 15,-1 0-15,0 0 16,36 0-16,-36 0 16,0 0-16,0 0 15,36 0-15,-36 0 16,1 0-16,34 0 16,-35 0-1,36 0 1,-36 0-16,1 0 31,-1 0-31,0 0 16,0 0-1,1 0-15,-1 0 16,0 0 0,0 0-1,1 0 1,-1 0-1,0 0 1,1 0 0,-1 0-1,0 0 1,0 0 0,1 0-1,-1 0 1,0 0 46,1 0-15,-36-35 47</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11T03:21:46.24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0,'36'0'110,"-1"0"-95,35 0-15,-34 0 16,-1 0-16,0 0 15,71 0-15,-35 0 16,-1 0-16,36 0 16,-35 0-16,34 0 15,-34 0-15,0 0 16,-1 0-16,36 0 16,-36 0-16,-34 0 15,-1 0-15,36 0 16,-36 0-16,0 0 15,0 0-15,1 0 16,-1 0-16,0 0 16,36 0-1,-36 0 17,0 0-1,1 0-16,-1 0 1,0 0 31,0 0 250,1 0-188,-1 0-78</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11T03:21:49.31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0,'35'0'125,"1"0"-110,-1 0 1,0 0 0,0 0-16,1 0 31,34 0-15,-35 0-1,1 0 1,-1 0-1,0 0 1,1 0 15,-1 0-15,0 0 15,0 0-15,1 0-1,-1 0 1,0 0 0,1 0-1,-1 0 1,0 0 0,0 0-1,1 0 16,-1 0 1,0 0-17,0 0 17,1 0-17,-1 0 1,0 0 15,1 0 16,-1 0-16,0 0 0,0 0 16,1 0-31,-1 0 0,0 0 15,1 0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09:24.736"/>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0,'42'0'47,"1"0"-32,-1 0-15,0 0 16,43 0-16,0 0 15,42 0-15,-43 0 16,43 0-16,-84 0 16,41 0-16,1 0 15,0 43-15,42-43 16,-85 0 0,0 0-16,1 0 15,41 42-15,-41-42 16,-1 0-1,0 0-15,1 0 16,-1 0-16,0 0 16,1 0-16,-1 0 15,0 0 1,1 0 0,-1 0-1,0 0 1,1 0-1,-1 0 17,0 0 61</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11T03:22:22.387"/>
    </inkml:context>
    <inkml:brush xml:id="br0">
      <inkml:brushProperty name="width" value="0.035" units="cm"/>
      <inkml:brushProperty name="height" value="0.035" units="cm"/>
      <inkml:brushProperty name="fitToCurve" value="1"/>
    </inkml:brush>
  </inkml:definitions>
  <inkml:trace contextRef="#ctx0" brushRef="#br0">6209 1221 0,'0'35'141,"0"0"-110,0 0-16,0 1-15,0 34 32,0-34-17,0-1-15,0 0 16,0 0-16,0 36 16,0-36-1,0 36-15,0-36 16,0 0-1,0 1-15,0-1 16,0 0 0,0 0-16,0 1 15,0-1 1,0 0 0,0 1-16,0-1 15,0 0 1,0 0 15,0 1-31,0-1 16,0 0-1,-35-35 1,35 71-16,0-36 16,0 0-1,0 1 1,0-1-1,0 0 1,0 0 0,0 1-16,0-1 15,0 0 17,0 1-1,0-1-16,0 0 17,0 0-1,0 1 0,0-1-31,0 0 31,0 0 1,0 1-1,0-1-31,0 0 16,0 1 15,0-1 0</inkml:trace>
  <inkml:trace contextRef="#ctx0" brushRef="#br0" timeOffset="960">5998 2984 0,'35'0'109,"-35"71"-109,35-71 16,-35 35 0,0 1-1,35-36 1,1 70 31,-1-70 15,0-35 94,-35 0-124,36 35-17,-1 0-15,-35-36 16,0 1 15,35 35-31,-35-35 16,35-1-1,1 36 48,-36-35-16,0 0-32,0 0-15</inkml:trace>
  <inkml:trace contextRef="#ctx0" brushRef="#br0" timeOffset="1880">6245 1221 0,'-36'0'31,"1"0"0,0 0-31,35 35 16,-36 0-16,1 0 16,0-35-1,0 36-15,35-1 16,-36-35-16,36 35 15,-35-35 1,35 36-16,-35-36 16,-1 35-16,36 0 31,-35-35-31,35 35 16,-35-35-1</inkml:trace>
  <inkml:trace contextRef="#ctx0" brushRef="#br0" timeOffset="2607">6209 1256 0,'36'0'31,"-1"0"1,-35 35-32,35-35 15,-35 35-15,71-35 16,-71 36 0,35-1 15,-35 0-16,35-35 1,0 0 0,-35 36-1,36-36-15,-1 0 16,-35 35 0,35-35 46</inkml:trace>
  <inkml:trace contextRef="#ctx0" brushRef="#br0" timeOffset="5664">0 374 0,'36'0'109,"-1"-35"-93,35 35-16,36 0 16,0-36-16,35 36 15,36-35-15,-1-35 16,0 34-16,142 36 15,-142-35-15,36 35 16,-36-35-16,-35 35 16,71 0-16,-71-36 15,-35 36-15,35 0 16,36-35-16,-36 35 16,0 0-16,0 0 15,-35 0-15,35 0 16,35 0-16,36 0 15,-36 0-15,36 0 16,-36 0-16,1 0 16,34 0-16,-69 0 15,34 0-15,0 0 16,1 0 0,-36 0-16,0 0 15,0 0-15,0 0 16,36 0-16,-36 0 15,0 0-15,0 0 16,0 0-16,0 0 16,0 0-16,-35 0 15,-35 0-15,34 0 16,1 0-16,0 0 16,0 0-16,-36 0 15,36 0-15,-70 0 16,34 0-16,1 0 15,-1 0-15,1 0 16,-36 0-16,0 0 16,36 0-16,-36 0 15,36 0 1,-36 0-16,0 35 16,1-35-16,-1 0 15,35 0-15,1 0 16,0 0-16,-36 0 15,71 0-15,-71 0 16,35 0 0,1 0-16,-36 0 15,36 0-15,-36 36 16,36-36 0,35 0-16,-36 0 15,-35 0-15,1 0 16,34 35-16,1-35 15,-36 0-15,36 35 16,-1-35-16,1 0 16,-36 36-16,36-36 15,-1 0-15,1 0 16,-36 35-16,0-35 16,36 0-16,-36 0 15,36 35 1,-1 0-16,-35-35 15,36 0-15,0 36 16,-36-36-16,0 35 16,0-35-16,1 70 15,34-70-15,-70 36 16,71-36-16,-71 35 16,70 0-16,-34 1 15,-1-36 1,0 35-16,36 0 15,-1 0-15,1-35 16,-36 71-16,36-71 16,-36 35-16,0 1 15,0-36-15,-35 35 16,36 0-16,34 0 16,-34-35-16,34 71 15,-35-36-15,1 36 16,-1-71-16,0 35 15,-35 0-15,71 1 16,-71 34-16,35-35 16,0 1-16,-35-1 15,36 0-15,-1 36 16,-35-36-16,35 0 16,-35 1-16,0-1 15,0 35-15,0 1 16,0-36-16,35 36 15,-35-1 1,0 1-16,0 0 16,0-36-16,0 35 15,0-34-15,0 34 16,0 1-16,0-36 16,-70 36-1,70-36-15,-35 0 16,-1 36-16,1-36 15,35 0-15,-35 1 16,0-1-16,-1 35 16,1 1-16,-36-36 15,36 36-15,35-36 16,-35 0-16,35 1 16,-71-36-16,36 35 15,0 0 1,35 0-16,-36-35 15,36 36-15,-35-36 16,0 35-16,0-35 31,35 35-15,-36-35 0,36 36 15,-35-36-31,35-36 203,0 1-172,0 0-15,0-1 15,0 1-31,0 0 31,0 0 1,35 35-17,-35-36 1,0 1 15</inkml:trace>
  <inkml:trace contextRef="#ctx0" brushRef="#br0" timeOffset="6784">11430 2984 0,'0'36'62,"0"-1"-46,0 0 0,-35 1-1,0-1 1,35 0-16,0 0 16,-35-35-1,35 36-15,0-1 31,35-35 298,0 0-314,0 0-15,36 0 16,-36 0-16,71 0 15,-35 0-15,34 0 16,1 0-16,0 0 16,0 0-16,0 0 15,-36 0-15,1 0 16,-36 0-16,0 0 16,1 0 15</inkml:trace>
  <inkml:trace contextRef="#ctx0" brushRef="#br0" timeOffset="8688">388 162 0,'-35'0'94,"0"0"-78,0 36-1,-1-36-15,36 35 16,-35 0-16,0 0 31,-1-35-15,1 0-16,35 36 15,-35-1 32,35 0-31,0 0 156,35 1-63,0-36-93,1 0-1,-1 0-15,0 0 16,1 0-16,34 0 16,-35 0-16,36 0 15,-36 0 1,1 0-16,-1 0 16,0 0-1,0 0-15,1 0 16,-1 0-1</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11T03:22:31.899"/>
    </inkml:context>
    <inkml:brush xml:id="br0">
      <inkml:brushProperty name="width" value="0.035" units="cm"/>
      <inkml:brushProperty name="height" value="0.035"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09:26.69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0,'85'0'63,"-43"0"-63,43 0 15,42 0-15,42 0 16,0 0-16,-42 0 16,0 0-16,0 0 15,43 0-15,-86 0 16,43 0-16,-42 0 15,42 0-15,-42 0 16,-43 0-16,43 0 16,-43 0-1,85 0-15,-85 0 16,1 0-16,-1 0 16,85 0-16,-85 0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09:28.73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64 0,'42'0'47,"1"0"-32,41 0 1,43 0-16,-42 0 15,0 0 1,42 0-16,42 0 16,0 0-16,-42 0 15,0 0-15,-42 0 16,0 0-16,-1 0 16,1 0-16,0 0 15,-43 0-15,0 0 16,43 0-16,-43 0 15,1 0 1,-1 0-16,0 0 16,1 0-1,-1 0 1,0 0 0,1 0-1,-1 0 16,0 0-15,1 0-16,-1 0 16,0 0 15,1 0 31,-1 0-30,0 0 15,-42 85 171,43 0-202,-43-43-16,0 0 16,0 1-1,0-1-15,0 0 16,0 1-1,42-43-15,-42 42 16,0 0 0,-42-42 171,-43 0-171,0 0-1,43 0 1,-43 0 0,1 0-16,-1 0 15,0 0-15,43 0 16,-85 0-16,42 0 16,1 0-16,-1 0 15,0 0-15,1 0 16,-1 0-16,0 0 15,-42 0-15,85 0 16,0 0-16,-1 0 16,1 0-16,0 0 15,-1 0-15,-41 0 16,-1 0-16,43 0 16,-1 0-16,-84 0 15,85 0-15,0 0 16,-1 0-16,1 0 15,0 0-15,-1 0 16,1 0 0,0 0-1,-1 0-15,1 0 32</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10:19.95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0,'42'0'47,"1"0"-32,41 0-15,43 0 16,-84 0-16,-1 0 16,43 0-16,42 42 15,0-42-15,-43 0 16,1 0-16,-43 0 16,43 0-16,-43 0 15,43 0-15,-43 0 16,1 0-16,41 43 15,-41-43-15,-1 0 16,0 0-16,1 0 16,-1 0-16,0 0 15,1 0-15,-1 0 16,43 0-16,-43 0 31,43 0-31,-43 0 16,0 0-1,43 0-15,-43 0 16,43 0 0,0 0-16,-43 0 15,43 0 1,-43 0-16,0 0 16,1 0-16,41 0 15,-41 0 1,41 0-1,-41 0 1,-1 0 0,0 0-1,1 0 1,-1 0 0,0 0-1,1 0 110,-1 0-78,0 0-47,1 0 31,-1 0 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10:21.77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0,'42'0'62,"1"0"-46,-1 0 0,43 42-1,-43-42-15,0 0 16,43 0-16,-43 0 15,1 43-15,41-43 16,1 0-16,0 0 16,-1 42-16,1-42 15,0 0-15,-1 0 16,-41 0 0,-1 0-16,0 0 15,1 0-15,-1 0 16,0 0-16,43 0 15,0 0 1,-43 0 0,43 0-16,-43 0 15,0 0 1,1 0 0,-1 0-1,0 0-15,1 0 16,-1 0-1,0 0-15,1 0 16,-1 0 0,0 0-16,1 0 15,-1 0 1,0 0-16,1 0 16,-1 0-1,0 0 1,1 0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10:23.74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0,'43'0'47,"-1"0"0,0 0-47,1 42 16,41-42-1,-41 0-15,-1 0 16,0 0-16,1 0 15,-1 0-15,43 0 16,-43 0-16,43 0 16,-43 0-16,0 0 15,43 0 1,-43 0 0,1 0-1,-1 0 1,0 0-16,1 0 15,-1 0 1,0 0 0,1 0-1,-1 0-15,0 0 16,1 0 0,-1 0-16,0 0 15,1 0-15,-1 0 16,43 0-1,-43 0 1,0 0-16,1 0 16,-1 0-16,0 0 15,1 0-15,41 0 16,-41 0 0,41 0-16,-41 0 15,41 0 1,-41 0-1,41 0-15,-84 43 16,85-43-16,-43 0 16,1 0-1,41 0 1,-41 0 0,-1 0-16,0 0 15,1 0 1,-1 0-1,0 0-15,1 0 16,-1 0 0,43 0-1,-43 0 17,0 0-32,1 0 15,-1 0 1,0 0-1,1 0 1,-1 0 15,0 0-15,1 0 31,-1 0 47,0 0-63,1 0-16,-1 0 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10:29.30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0,'42'0'78,"43"0"-62,0 0-16,-1 0 16,1 0-16,42 0 15,-42 0-15,42 0 16,-43 0-16,1 0 16,0 0-1,-43 0-15,43 0 16,-43 0-16,0 0 15,1 0 1,-1 0 0,0 0-1,1 0-15,-1 0 16,0 0 0,1 0-16,-1 0 15,43 0 1,-43 0-16,0 0 15,43 0-15,-43 0 16,1 0-16,-1 0 16,0 0-16,1 0 15,-1 0-15,0 0 16,1 0 0,-1 0-16,43 0 15,-43 0-15,0 0 16,1 0-16,-1 0 15,0 0-15,43 0 16,-43 0 0,1 0-16,-1 0 15,0 0-15,1 0 16,-1 0-16,0 0 16,43 0-1,-43 0-15,1 0 16,-1 0-16,0 0 15,1 0 1,-1 0-16,0 0 16,43 0-1,-43 0 1,1 0-16,-1 0 16,0 0-16,1 0 15,-1 0-15,0 0 16,1 0-1,-1 0-15,0 0 32,1 0-17,-1 0 17,0 0-32</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4-09T02:21:32.591"/>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0,'43'0'78,"-1"0"-62,0 0-16,1 0 16,41 0-16,1 0 15,42 0-15,-42 0 16,-1 0-16,-41 0 16,84 0-16,-43 0 15,1 0-15,42 0 16,-42 0-16,-1 0 15,1 0-15,0 0 16,-1 0-16,1 0 16,0 0-1,42 0-15,-43 0 16,1 0-16,0 0 16,-1 0-16,1 0 15,0 0-15,42 0 16,-43 0-16,1 0 15,0 0-15,42 0 16,-43 0-16,1 0 16,0 0-16,42 0 15,-43 0-15,1 0 16,0 0-16,42 0 16,-43 0-16,1 0 15,42 0-15,42 0 16,-84 0-16,42 0 15,0 0-15,42 0 16,1 0-16,-43 0 16,0 0-16,0 0 15,0 0-15,0 0 16,0 0-16,0 0 16,42 0-16,-42 0 15,0 0 1,-42 0-16,42 0 15,0 0-15,0 0 16,0 0-16,0 0 16,-43 0-16,43 0 15,-42 0-15,0 0 16,42 0-16,0 0 16,0 0-16,-43 0 15,1 0-15,0 0 16,42 0-16,-43 0 15,-41 0-15,41 0 16,-41 0-16,41 0 16,-41 0-16,-1 0 15,0 0-15,43 0 16,-43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sdn.microsoft.com/en-us/library/system.data.objects.objectcontext.detach(v=vs.110).aspx"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msdn.microsoft.com/en-us/library/system.data.objects.objectstateentry(v=vs.110).aspx" TargetMode="External"/><Relationship Id="rId4" Type="http://schemas.openxmlformats.org/officeDocument/2006/relationships/hyperlink" Target="https://msdn.microsoft.com/en-us/library/system.data.objects.mergeoption(v=vs.110).asp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Get familiar with the first to begin. Tell what you know in the interviews. There are far too many one person does not know. </a:t>
            </a:r>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4</a:t>
            </a:fld>
            <a:endParaRPr lang="en-US"/>
          </a:p>
        </p:txBody>
      </p:sp>
    </p:spTree>
    <p:extLst>
      <p:ext uri="{BB962C8B-B14F-4D97-AF65-F5344CB8AC3E}">
        <p14:creationId xmlns:p14="http://schemas.microsoft.com/office/powerpoint/2010/main" val="634331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Times New Roman" pitchFamily="18" charset="0"/>
                <a:ea typeface="+mn-ea"/>
                <a:cs typeface="+mn-cs"/>
              </a:rPr>
              <a:t>The object exists but is not being tracked. An entity is in this state immediately after it has been created and before it is added to the object context. An entity is also in this state after it has been removed from the context by calling the </a:t>
            </a:r>
            <a:r>
              <a:rPr lang="en-CA" sz="1200" b="0" i="0" u="none" strike="noStrike" kern="1200" dirty="0">
                <a:solidFill>
                  <a:schemeClr val="tx1"/>
                </a:solidFill>
                <a:effectLst/>
                <a:latin typeface="Times New Roman" pitchFamily="18" charset="0"/>
                <a:ea typeface="+mn-ea"/>
                <a:cs typeface="+mn-cs"/>
                <a:hlinkClick r:id="rId3"/>
              </a:rPr>
              <a:t>Detach</a:t>
            </a:r>
            <a:r>
              <a:rPr lang="en-CA" sz="1200" b="0" i="0" kern="1200" dirty="0">
                <a:solidFill>
                  <a:schemeClr val="tx1"/>
                </a:solidFill>
                <a:effectLst/>
                <a:latin typeface="Times New Roman" pitchFamily="18" charset="0"/>
                <a:ea typeface="+mn-ea"/>
                <a:cs typeface="+mn-cs"/>
              </a:rPr>
              <a:t> method or if it is loaded by using a </a:t>
            </a:r>
            <a:r>
              <a:rPr lang="en-CA" sz="1200" b="0" i="0" u="none" strike="noStrike" kern="1200" dirty="0" err="1">
                <a:solidFill>
                  <a:schemeClr val="tx1"/>
                </a:solidFill>
                <a:effectLst/>
                <a:latin typeface="Times New Roman" pitchFamily="18" charset="0"/>
                <a:ea typeface="+mn-ea"/>
                <a:cs typeface="+mn-cs"/>
                <a:hlinkClick r:id="rId4"/>
              </a:rPr>
              <a:t>NoTrackingMergeOption</a:t>
            </a:r>
            <a:r>
              <a:rPr lang="en-CA" sz="1200" b="0" i="0" kern="1200" dirty="0">
                <a:solidFill>
                  <a:schemeClr val="tx1"/>
                </a:solidFill>
                <a:effectLst/>
                <a:latin typeface="Times New Roman" pitchFamily="18" charset="0"/>
                <a:ea typeface="+mn-ea"/>
                <a:cs typeface="+mn-cs"/>
              </a:rPr>
              <a:t>. There is no </a:t>
            </a:r>
            <a:r>
              <a:rPr lang="en-CA" sz="1200" b="0" i="0" u="none" strike="noStrike" kern="1200" dirty="0" err="1">
                <a:solidFill>
                  <a:schemeClr val="tx1"/>
                </a:solidFill>
                <a:effectLst/>
                <a:latin typeface="Times New Roman" pitchFamily="18" charset="0"/>
                <a:ea typeface="+mn-ea"/>
                <a:cs typeface="+mn-cs"/>
                <a:hlinkClick r:id="rId5"/>
              </a:rPr>
              <a:t>ObjectStateEntry</a:t>
            </a:r>
            <a:r>
              <a:rPr lang="en-CA" sz="1200" b="0" i="0" kern="1200" dirty="0" err="1">
                <a:solidFill>
                  <a:schemeClr val="tx1"/>
                </a:solidFill>
                <a:effectLst/>
                <a:latin typeface="Times New Roman" pitchFamily="18" charset="0"/>
                <a:ea typeface="+mn-ea"/>
                <a:cs typeface="+mn-cs"/>
              </a:rPr>
              <a:t>instance</a:t>
            </a:r>
            <a:r>
              <a:rPr lang="en-CA" sz="1200" b="0" i="0" kern="1200" dirty="0">
                <a:solidFill>
                  <a:schemeClr val="tx1"/>
                </a:solidFill>
                <a:effectLst/>
                <a:latin typeface="Times New Roman" pitchFamily="18" charset="0"/>
                <a:ea typeface="+mn-ea"/>
                <a:cs typeface="+mn-cs"/>
              </a:rPr>
              <a:t> associated with objects in the Detached state.</a:t>
            </a:r>
            <a:endParaRPr lang="en-CA"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24</a:t>
            </a:fld>
            <a:endParaRPr lang="en-US"/>
          </a:p>
        </p:txBody>
      </p:sp>
    </p:spTree>
    <p:extLst>
      <p:ext uri="{BB962C8B-B14F-4D97-AF65-F5344CB8AC3E}">
        <p14:creationId xmlns:p14="http://schemas.microsoft.com/office/powerpoint/2010/main" val="152642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82C5A2EE-74B4-4329-B2EC-6DFE0575EDC9}" type="slidenum">
              <a:rPr lang="en-US" smtClean="0"/>
              <a:pPr>
                <a:defRPr/>
              </a:pPr>
              <a:t>55</a:t>
            </a:fld>
            <a:endParaRPr lang="en-US"/>
          </a:p>
        </p:txBody>
      </p:sp>
    </p:spTree>
    <p:extLst>
      <p:ext uri="{BB962C8B-B14F-4D97-AF65-F5344CB8AC3E}">
        <p14:creationId xmlns:p14="http://schemas.microsoft.com/office/powerpoint/2010/main" val="366907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456A-3B15-4B66-B5EB-B4FB5CAB384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362AD90A-D2A6-4D91-A1D6-4EE444BB7A3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8BF5267-6DEC-4582-8AEA-CBF98B7727DF}"/>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A513B0A-B8F0-41C9-90BA-D4203D50A4E5}"/>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9D6052E9-3AB5-43C8-BDAE-15B7E5E69B9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38185099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3849-FFCA-42C2-A6A3-93DAA3F804C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0B29DE-95AD-4440-8A7D-FBDA2BE68B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C37E02-3CAF-4CD5-810D-58666632477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A3B4206-87E0-409F-9BF0-563F7E90FF22}"/>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17C3F811-B9EE-4A4E-A950-1DB0481C5B7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76015184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A1606-CA7F-470A-BFBA-9E9935E1C97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326893C-6442-4B46-9779-4A175F4108D9}"/>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9EFC7B-4D28-4D56-8F01-28FBE3D47A00}"/>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30781962-483A-4C09-9F44-89FC94D9B614}"/>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13156CBC-CB91-4964-A9B9-7B78E579EB2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87058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pter 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3" name="Date Placeholder 2"/>
          <p:cNvSpPr>
            <a:spLocks noGrp="1"/>
          </p:cNvSpPr>
          <p:nvPr>
            <p:ph type="dt" sz="half" idx="10"/>
          </p:nvPr>
        </p:nvSpPr>
        <p:spPr/>
        <p:txBody>
          <a:bodyPr/>
          <a:lstStyle>
            <a:lvl1pPr>
              <a:defRPr sz="1800"/>
            </a:lvl1p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126305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09600"/>
            <a:ext cx="731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dirty="0"/>
          </a:p>
        </p:txBody>
      </p:sp>
      <p:sp>
        <p:nvSpPr>
          <p:cNvPr id="4" name="Footer Placeholder 2"/>
          <p:cNvSpPr>
            <a:spLocks noGrp="1"/>
          </p:cNvSpPr>
          <p:nvPr>
            <p:ph type="ftr" sz="quarter" idx="11"/>
          </p:nvPr>
        </p:nvSpPr>
        <p:spPr>
          <a:ln/>
        </p:spPr>
        <p:txBody>
          <a:bodyPr/>
          <a:lstStyle>
            <a:lvl1pPr>
              <a:defRPr/>
            </a:lvl1pPr>
          </a:lstStyle>
          <a:p>
            <a:pPr>
              <a:defRPr/>
            </a:pPr>
            <a:endParaRPr lang="en-US" dirty="0"/>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8084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D560-B454-4AC9-89D2-5A264700BA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2B94EC6-7B82-4C42-97CB-0491A76291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D41015-EB6D-44FA-86E9-7C96D69A6B34}"/>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953A00A2-9CF0-48A1-9E7B-0DFFEBE8C6FC}"/>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80F64F2E-DF96-48B6-9ECB-39F6929C9DD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88759964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07B4-F3D0-48BE-98B6-FC520C123C7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3CF1E3C-9BB0-420C-B584-CC7A10CD483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6B1F1E-559F-4784-91DD-89767E9314B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DB0099C-53F8-4ADB-B223-66A8F35B2C6D}"/>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4A4B4D68-7C7D-4B58-9573-8B0AD38B79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08246157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52CA-5947-4E00-95F0-E36967E45D6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6DA55E6-2E70-4163-B4D1-17890366C183}"/>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778CF1D-1306-4346-8E34-5E36748335D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D60312A-9E68-4B4A-98DD-7D88EA3D09EA}"/>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E508D300-C234-4B3B-A39A-C9C054522A95}"/>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D22255D5-961F-495B-8B45-4372AABC662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9911002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6979-9573-4464-87EB-46289D784014}"/>
              </a:ext>
            </a:extLst>
          </p:cNvPr>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4FA0C75-E5FA-4322-8498-5D2DA9D33F5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27D789E-AF63-40B3-ABCA-CDC78A1E694B}"/>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A9FA451-884B-4861-9B78-425EC448FFF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52B804DC-97FB-4B0D-B639-46F935275A8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29205DF-0DFF-4AE4-9E46-10681F1771C8}"/>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6C701EB3-DC01-42B4-9701-DBD44BE81CBF}"/>
              </a:ext>
            </a:extLst>
          </p:cNvPr>
          <p:cNvSpPr>
            <a:spLocks noGrp="1"/>
          </p:cNvSpPr>
          <p:nvPr>
            <p:ph type="ftr" sz="quarter" idx="11"/>
          </p:nvPr>
        </p:nvSpPr>
        <p:spPr/>
        <p:txBody>
          <a:bodyPr/>
          <a:lstStyle/>
          <a:p>
            <a:pPr>
              <a:defRPr/>
            </a:pPr>
            <a:endParaRPr lang="en-US" dirty="0"/>
          </a:p>
        </p:txBody>
      </p:sp>
      <p:sp>
        <p:nvSpPr>
          <p:cNvPr id="9" name="Slide Number Placeholder 8">
            <a:extLst>
              <a:ext uri="{FF2B5EF4-FFF2-40B4-BE49-F238E27FC236}">
                <a16:creationId xmlns:a16="http://schemas.microsoft.com/office/drawing/2014/main" id="{B266D460-E050-4AF1-9960-B1F45B829C8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989490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F43B-1463-4272-8BBE-5E93DCCC6DC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D558050-EE8F-4B21-8F7D-0F8B7A20BF1A}"/>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6BBCF9B9-3BFA-4374-8AB3-FE8618ABE5A0}"/>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245F508C-5F7B-4583-8C60-62317DF2A57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8120681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7F964-E8C6-4FA9-B11C-B6C27556721E}"/>
              </a:ext>
            </a:extLst>
          </p:cNvPr>
          <p:cNvSpPr>
            <a:spLocks noGrp="1"/>
          </p:cNvSpPr>
          <p:nvPr>
            <p:ph type="dt" sz="half" idx="10"/>
          </p:nvPr>
        </p:nvSpPr>
        <p:spPr/>
        <p:txBody>
          <a:bodyPr/>
          <a:lstStyle/>
          <a:p>
            <a:pPr>
              <a:defRPr/>
            </a:pPr>
            <a:endParaRPr lang="en-US" dirty="0"/>
          </a:p>
        </p:txBody>
      </p:sp>
      <p:sp>
        <p:nvSpPr>
          <p:cNvPr id="3" name="Footer Placeholder 2">
            <a:extLst>
              <a:ext uri="{FF2B5EF4-FFF2-40B4-BE49-F238E27FC236}">
                <a16:creationId xmlns:a16="http://schemas.microsoft.com/office/drawing/2014/main" id="{9D3C2047-2538-4FC4-B97D-7431967385E4}"/>
              </a:ext>
            </a:extLst>
          </p:cNvPr>
          <p:cNvSpPr>
            <a:spLocks noGrp="1"/>
          </p:cNvSpPr>
          <p:nvPr>
            <p:ph type="ftr" sz="quarter" idx="11"/>
          </p:nvPr>
        </p:nvSpPr>
        <p:spPr/>
        <p:txBody>
          <a:bodyPr/>
          <a:lstStyle/>
          <a:p>
            <a:pPr>
              <a:defRPr/>
            </a:pPr>
            <a:endParaRPr lang="en-US" dirty="0"/>
          </a:p>
        </p:txBody>
      </p:sp>
      <p:sp>
        <p:nvSpPr>
          <p:cNvPr id="4" name="Slide Number Placeholder 3">
            <a:extLst>
              <a:ext uri="{FF2B5EF4-FFF2-40B4-BE49-F238E27FC236}">
                <a16:creationId xmlns:a16="http://schemas.microsoft.com/office/drawing/2014/main" id="{F4688CA7-A480-4E85-B33B-E096FF5D06F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6757022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B87D-E40D-45B0-BFF2-4C009631C2D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13A13A0-8216-40C4-9EF6-FD3C646B5B5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019DA01-86C3-440C-8A7B-779027A25D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ED1A8D1-A5C9-4642-9D8F-DBA803CA9DB0}"/>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021C5ACA-7F33-43AE-95BE-EFF9D04395E4}"/>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9892FE1A-DA5D-46F7-A66E-B15CF2DE489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4583949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0D88-E7C6-440B-8D39-FD42786CE6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BF655AF-BB61-49BE-9837-326618B65D6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94433E0B-8069-4DDC-94F4-A0C93F1A5BC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2E2E778A-B16B-4917-9BA0-9EFE49BE996B}"/>
              </a:ext>
            </a:extLst>
          </p:cNvPr>
          <p:cNvSpPr>
            <a:spLocks noGrp="1"/>
          </p:cNvSpPr>
          <p:nvPr>
            <p:ph type="dt" sz="half" idx="10"/>
          </p:nvPr>
        </p:nvSpPr>
        <p:spPr/>
        <p:txBody>
          <a:bodyPr/>
          <a:lstStyle/>
          <a:p>
            <a:pPr>
              <a:defRPr/>
            </a:pPr>
            <a:endParaRPr lang="en-US" dirty="0"/>
          </a:p>
        </p:txBody>
      </p:sp>
      <p:sp>
        <p:nvSpPr>
          <p:cNvPr id="6" name="Footer Placeholder 5">
            <a:extLst>
              <a:ext uri="{FF2B5EF4-FFF2-40B4-BE49-F238E27FC236}">
                <a16:creationId xmlns:a16="http://schemas.microsoft.com/office/drawing/2014/main" id="{63F1A895-1D1F-4B76-A77F-156C0F214794}"/>
              </a:ext>
            </a:extLst>
          </p:cNvPr>
          <p:cNvSpPr>
            <a:spLocks noGrp="1"/>
          </p:cNvSpPr>
          <p:nvPr>
            <p:ph type="ftr" sz="quarter" idx="11"/>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0C444E15-BD91-4364-A6E5-94856D0A402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98469682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BE45D6-E6C1-472B-828B-8EDC82A52E0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AC1C4FA-B48A-4A1C-A8B2-D916CD5A1BE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458F3C-F9DB-45BC-8EC9-F117B99CB0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a:extLst>
              <a:ext uri="{FF2B5EF4-FFF2-40B4-BE49-F238E27FC236}">
                <a16:creationId xmlns:a16="http://schemas.microsoft.com/office/drawing/2014/main" id="{012C317A-F7F1-4A61-9AE6-FD1F9C7EAA0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a:extLst>
              <a:ext uri="{FF2B5EF4-FFF2-40B4-BE49-F238E27FC236}">
                <a16:creationId xmlns:a16="http://schemas.microsoft.com/office/drawing/2014/main" id="{17F43734-584A-4C60-9B64-690F8E297BC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a:t>
            </a:fld>
            <a:endParaRPr lang="en-US" dirty="0">
              <a:solidFill>
                <a:schemeClr val="bg1"/>
              </a:solidFill>
            </a:endParaRPr>
          </a:p>
        </p:txBody>
      </p:sp>
      <p:sp>
        <p:nvSpPr>
          <p:cNvPr id="7" name="Rectangle 6">
            <a:extLst>
              <a:ext uri="{FF2B5EF4-FFF2-40B4-BE49-F238E27FC236}">
                <a16:creationId xmlns:a16="http://schemas.microsoft.com/office/drawing/2014/main" id="{A82F2957-35A8-4219-862C-444CA915F2FF}"/>
              </a:ext>
            </a:extLst>
          </p:cNvPr>
          <p:cNvSpPr/>
          <p:nvPr userDrawn="1"/>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8" name="Picture 7">
            <a:extLst>
              <a:ext uri="{FF2B5EF4-FFF2-40B4-BE49-F238E27FC236}">
                <a16:creationId xmlns:a16="http://schemas.microsoft.com/office/drawing/2014/main" id="{0E907E99-C6C9-4967-BA76-8707C0410CF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extLst>
      <p:ext uri="{BB962C8B-B14F-4D97-AF65-F5344CB8AC3E}">
        <p14:creationId xmlns:p14="http://schemas.microsoft.com/office/powerpoint/2010/main" val="341506822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package" Target="../embeddings/Microsoft_Word_Document6.docx"/><Relationship Id="rId7" Type="http://schemas.openxmlformats.org/officeDocument/2006/relationships/customXml" Target="../ink/ink2.xml"/><Relationship Id="rId12" Type="http://schemas.openxmlformats.org/officeDocument/2006/relationships/image" Target="../media/image25.e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22.emf"/><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customXml" Target="../ink/ink3.xml"/></Relationships>
</file>

<file path=ppt/slides/_rels/slide21.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package" Target="../embeddings/Microsoft_Word_Document7.docx"/><Relationship Id="rId7" Type="http://schemas.openxmlformats.org/officeDocument/2006/relationships/customXml" Target="../ink/ink6.xml"/><Relationship Id="rId12" Type="http://schemas.openxmlformats.org/officeDocument/2006/relationships/image" Target="../media/image30.e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27.emf"/><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29.emf"/><Relationship Id="rId4" Type="http://schemas.openxmlformats.org/officeDocument/2006/relationships/image" Target="../media/image26.emf"/><Relationship Id="rId9" Type="http://schemas.openxmlformats.org/officeDocument/2006/relationships/customXml" Target="../ink/ink7.xml"/></Relationships>
</file>

<file path=ppt/slides/_rels/slide22.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package" Target="../embeddings/Microsoft_Word_Document8.docx"/><Relationship Id="rId7" Type="http://schemas.openxmlformats.org/officeDocument/2006/relationships/customXml" Target="../ink/ink10.xml"/><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32.emf"/><Relationship Id="rId5" Type="http://schemas.openxmlformats.org/officeDocument/2006/relationships/customXml" Target="../ink/ink9.xml"/><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34.emf"/></Relationships>
</file>

<file path=ppt/slides/_rels/slide24.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notesSlide" Target="../notesSlides/notesSlide2.xml"/><Relationship Id="rId7" Type="http://schemas.openxmlformats.org/officeDocument/2006/relationships/image" Target="../media/image36.emf"/><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customXml" Target="../ink/ink11.xml"/><Relationship Id="rId11" Type="http://schemas.openxmlformats.org/officeDocument/2006/relationships/image" Target="../media/image38.emf"/><Relationship Id="rId5" Type="http://schemas.openxmlformats.org/officeDocument/2006/relationships/image" Target="../media/image35.emf"/><Relationship Id="rId10" Type="http://schemas.openxmlformats.org/officeDocument/2006/relationships/customXml" Target="../ink/ink13.xml"/><Relationship Id="rId4" Type="http://schemas.openxmlformats.org/officeDocument/2006/relationships/package" Target="../embeddings/Microsoft_Word_Document10.docx"/><Relationship Id="rId9" Type="http://schemas.openxmlformats.org/officeDocument/2006/relationships/image" Target="../media/image37.emf"/></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39.emf"/></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42.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43.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image" Target="../media/image44.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45.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46.emf"/></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47.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slideLayout" Target="../slideLayouts/slideLayout13.xml"/><Relationship Id="rId1" Type="http://schemas.openxmlformats.org/officeDocument/2006/relationships/vmlDrawing" Target="../drawings/vmlDrawing23.vml"/><Relationship Id="rId4" Type="http://schemas.openxmlformats.org/officeDocument/2006/relationships/image" Target="../media/image48.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49.emf"/></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20.docx"/><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50.emf"/></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Word_Document21.docx"/><Relationship Id="rId2" Type="http://schemas.openxmlformats.org/officeDocument/2006/relationships/slideLayout" Target="../slideLayouts/slideLayout13.xml"/><Relationship Id="rId1" Type="http://schemas.openxmlformats.org/officeDocument/2006/relationships/vmlDrawing" Target="../drawings/vmlDrawing26.vml"/><Relationship Id="rId4" Type="http://schemas.openxmlformats.org/officeDocument/2006/relationships/image" Target="../media/image51.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22.docx"/><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image" Target="../media/image52.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23.docx"/><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image" Target="../media/image53.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24.docx"/><Relationship Id="rId2" Type="http://schemas.openxmlformats.org/officeDocument/2006/relationships/slideLayout" Target="../slideLayouts/slideLayout13.xml"/><Relationship Id="rId1" Type="http://schemas.openxmlformats.org/officeDocument/2006/relationships/vmlDrawing" Target="../drawings/vmlDrawing29.vml"/><Relationship Id="rId4" Type="http://schemas.openxmlformats.org/officeDocument/2006/relationships/image" Target="../media/image5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25.docx"/><Relationship Id="rId2" Type="http://schemas.openxmlformats.org/officeDocument/2006/relationships/slideLayout" Target="../slideLayouts/slideLayout13.xml"/><Relationship Id="rId1" Type="http://schemas.openxmlformats.org/officeDocument/2006/relationships/vmlDrawing" Target="../drawings/vmlDrawing30.vml"/><Relationship Id="rId4" Type="http://schemas.openxmlformats.org/officeDocument/2006/relationships/image" Target="../media/image55.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Word_Document26.docx"/><Relationship Id="rId2" Type="http://schemas.openxmlformats.org/officeDocument/2006/relationships/slideLayout" Target="../slideLayouts/slideLayout13.xml"/><Relationship Id="rId1" Type="http://schemas.openxmlformats.org/officeDocument/2006/relationships/vmlDrawing" Target="../drawings/vmlDrawing31.vml"/><Relationship Id="rId4" Type="http://schemas.openxmlformats.org/officeDocument/2006/relationships/image" Target="../media/image56.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Word_Document27.docx"/><Relationship Id="rId2" Type="http://schemas.openxmlformats.org/officeDocument/2006/relationships/slideLayout" Target="../slideLayouts/slideLayout13.xml"/><Relationship Id="rId1" Type="http://schemas.openxmlformats.org/officeDocument/2006/relationships/vmlDrawing" Target="../drawings/vmlDrawing32.vml"/><Relationship Id="rId4" Type="http://schemas.openxmlformats.org/officeDocument/2006/relationships/image" Target="../media/image57.emf"/></Relationships>
</file>

<file path=ppt/slides/_rels/slide46.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package" Target="../embeddings/Microsoft_Word_Document28.docx"/><Relationship Id="rId7" Type="http://schemas.openxmlformats.org/officeDocument/2006/relationships/customXml" Target="../ink/ink15.xml"/><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image" Target="../media/image60.emf"/><Relationship Id="rId5" Type="http://schemas.openxmlformats.org/officeDocument/2006/relationships/customXml" Target="../ink/ink14.xml"/><Relationship Id="rId4" Type="http://schemas.openxmlformats.org/officeDocument/2006/relationships/image" Target="../media/image58.emf"/></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13.xml"/><Relationship Id="rId1" Type="http://schemas.openxmlformats.org/officeDocument/2006/relationships/vmlDrawing" Target="../drawings/vmlDrawing34.vml"/><Relationship Id="rId4" Type="http://schemas.openxmlformats.org/officeDocument/2006/relationships/image" Target="../media/image62.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Word_Document30.docx"/><Relationship Id="rId2" Type="http://schemas.openxmlformats.org/officeDocument/2006/relationships/slideLayout" Target="../slideLayouts/slideLayout13.xml"/><Relationship Id="rId1" Type="http://schemas.openxmlformats.org/officeDocument/2006/relationships/vmlDrawing" Target="../drawings/vmlDrawing35.vml"/><Relationship Id="rId4" Type="http://schemas.openxmlformats.org/officeDocument/2006/relationships/image" Target="../media/image63.e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Word_Document31.docx"/><Relationship Id="rId2" Type="http://schemas.openxmlformats.org/officeDocument/2006/relationships/slideLayout" Target="../slideLayouts/slideLayout13.xml"/><Relationship Id="rId1" Type="http://schemas.openxmlformats.org/officeDocument/2006/relationships/vmlDrawing" Target="../drawings/vmlDrawing36.vml"/><Relationship Id="rId4" Type="http://schemas.openxmlformats.org/officeDocument/2006/relationships/image" Target="../media/image64.emf"/></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Word_Document32.docx"/><Relationship Id="rId2" Type="http://schemas.openxmlformats.org/officeDocument/2006/relationships/slideLayout" Target="../slideLayouts/slideLayout13.xml"/><Relationship Id="rId1" Type="http://schemas.openxmlformats.org/officeDocument/2006/relationships/vmlDrawing" Target="../drawings/vmlDrawing37.vml"/><Relationship Id="rId4" Type="http://schemas.openxmlformats.org/officeDocument/2006/relationships/image" Target="../media/image65.emf"/></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Word_Document33.docx"/><Relationship Id="rId2" Type="http://schemas.openxmlformats.org/officeDocument/2006/relationships/slideLayout" Target="../slideLayouts/slideLayout13.xml"/><Relationship Id="rId1" Type="http://schemas.openxmlformats.org/officeDocument/2006/relationships/vmlDrawing" Target="../drawings/vmlDrawing38.vml"/><Relationship Id="rId4" Type="http://schemas.openxmlformats.org/officeDocument/2006/relationships/image" Target="../media/image67.emf"/></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39.vml"/><Relationship Id="rId5" Type="http://schemas.openxmlformats.org/officeDocument/2006/relationships/image" Target="../media/image69.emf"/><Relationship Id="rId4" Type="http://schemas.openxmlformats.org/officeDocument/2006/relationships/package" Target="../embeddings/Microsoft_Word_Document34.docx"/></Relationships>
</file>

<file path=ppt/slides/_rels/slide5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35.docx"/><Relationship Id="rId2" Type="http://schemas.openxmlformats.org/officeDocument/2006/relationships/slideLayout" Target="../slideLayouts/slideLayout13.xml"/><Relationship Id="rId1" Type="http://schemas.openxmlformats.org/officeDocument/2006/relationships/vmlDrawing" Target="../drawings/vmlDrawing40.vml"/><Relationship Id="rId4" Type="http://schemas.openxmlformats.org/officeDocument/2006/relationships/image" Target="../media/image71.emf"/></Relationships>
</file>

<file path=ppt/slides/_rels/slide5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36.docx"/><Relationship Id="rId2" Type="http://schemas.openxmlformats.org/officeDocument/2006/relationships/slideLayout" Target="../slideLayouts/slideLayout13.xml"/><Relationship Id="rId1" Type="http://schemas.openxmlformats.org/officeDocument/2006/relationships/vmlDrawing" Target="../drawings/vmlDrawing41.vml"/><Relationship Id="rId4" Type="http://schemas.openxmlformats.org/officeDocument/2006/relationships/image" Target="../media/image73.e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37.docx"/><Relationship Id="rId2" Type="http://schemas.openxmlformats.org/officeDocument/2006/relationships/slideLayout" Target="../slideLayouts/slideLayout13.xml"/><Relationship Id="rId1" Type="http://schemas.openxmlformats.org/officeDocument/2006/relationships/vmlDrawing" Target="../drawings/vmlDrawing42.vml"/><Relationship Id="rId4" Type="http://schemas.openxmlformats.org/officeDocument/2006/relationships/image" Target="../media/image74.emf"/></Relationships>
</file>

<file path=ppt/slides/_rels/slide6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Word_Document38.docx"/><Relationship Id="rId2" Type="http://schemas.openxmlformats.org/officeDocument/2006/relationships/slideLayout" Target="../slideLayouts/slideLayout13.xml"/><Relationship Id="rId1" Type="http://schemas.openxmlformats.org/officeDocument/2006/relationships/vmlDrawing" Target="../drawings/vmlDrawing43.vml"/><Relationship Id="rId4" Type="http://schemas.openxmlformats.org/officeDocument/2006/relationships/image" Target="../media/image76.emf"/></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39.docx"/><Relationship Id="rId2" Type="http://schemas.openxmlformats.org/officeDocument/2006/relationships/slideLayout" Target="../slideLayouts/slideLayout13.xml"/><Relationship Id="rId1" Type="http://schemas.openxmlformats.org/officeDocument/2006/relationships/vmlDrawing" Target="../drawings/vmlDrawing44.vml"/><Relationship Id="rId4" Type="http://schemas.openxmlformats.org/officeDocument/2006/relationships/image" Target="../media/image77.emf"/></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Word_Document40.docx"/><Relationship Id="rId2" Type="http://schemas.openxmlformats.org/officeDocument/2006/relationships/slideLayout" Target="../slideLayouts/slideLayout13.xml"/><Relationship Id="rId1" Type="http://schemas.openxmlformats.org/officeDocument/2006/relationships/vmlDrawing" Target="../drawings/vmlDrawing45.vml"/><Relationship Id="rId4" Type="http://schemas.openxmlformats.org/officeDocument/2006/relationships/image" Target="../media/image78.emf"/></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Word_Document41.docx"/><Relationship Id="rId2" Type="http://schemas.openxmlformats.org/officeDocument/2006/relationships/slideLayout" Target="../slideLayouts/slideLayout13.xml"/><Relationship Id="rId1" Type="http://schemas.openxmlformats.org/officeDocument/2006/relationships/vmlDrawing" Target="../drawings/vmlDrawing46.vml"/><Relationship Id="rId4" Type="http://schemas.openxmlformats.org/officeDocument/2006/relationships/image" Target="../media/image79.emf"/></Relationships>
</file>

<file path=ppt/slides/_rels/slide6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package" Target="../embeddings/Microsoft_Word_Document42.docx"/><Relationship Id="rId2" Type="http://schemas.openxmlformats.org/officeDocument/2006/relationships/slideLayout" Target="../slideLayouts/slideLayout13.xml"/><Relationship Id="rId1" Type="http://schemas.openxmlformats.org/officeDocument/2006/relationships/vmlDrawing" Target="../drawings/vmlDrawing47.vml"/><Relationship Id="rId4" Type="http://schemas.openxmlformats.org/officeDocument/2006/relationships/image" Target="../media/image81.emf"/></Relationships>
</file>

<file path=ppt/slides/_rels/slide6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Word_Document43.docx"/><Relationship Id="rId2" Type="http://schemas.openxmlformats.org/officeDocument/2006/relationships/slideLayout" Target="../slideLayouts/slideLayout13.xml"/><Relationship Id="rId1" Type="http://schemas.openxmlformats.org/officeDocument/2006/relationships/vmlDrawing" Target="../drawings/vmlDrawing48.vml"/><Relationship Id="rId4" Type="http://schemas.openxmlformats.org/officeDocument/2006/relationships/image" Target="../media/image83.emf"/></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customXml" Target="../ink/ink20.xml"/><Relationship Id="rId3" Type="http://schemas.openxmlformats.org/officeDocument/2006/relationships/package" Target="../embeddings/Microsoft_Word_Document44.docx"/><Relationship Id="rId7" Type="http://schemas.openxmlformats.org/officeDocument/2006/relationships/customXml" Target="../ink/ink17.xml"/><Relationship Id="rId12" Type="http://schemas.openxmlformats.org/officeDocument/2006/relationships/image" Target="../media/image89.emf"/><Relationship Id="rId2" Type="http://schemas.openxmlformats.org/officeDocument/2006/relationships/slideLayout" Target="../slideLayouts/slideLayout13.xml"/><Relationship Id="rId16" Type="http://schemas.openxmlformats.org/officeDocument/2006/relationships/image" Target="../media/image91.emf"/><Relationship Id="rId1" Type="http://schemas.openxmlformats.org/officeDocument/2006/relationships/vmlDrawing" Target="../drawings/vmlDrawing49.vml"/><Relationship Id="rId6" Type="http://schemas.openxmlformats.org/officeDocument/2006/relationships/image" Target="../media/image86.emf"/><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media/image88.emf"/><Relationship Id="rId4" Type="http://schemas.openxmlformats.org/officeDocument/2006/relationships/image" Target="../media/image84.emf"/><Relationship Id="rId9" Type="http://schemas.openxmlformats.org/officeDocument/2006/relationships/customXml" Target="../ink/ink18.xml"/><Relationship Id="rId14" Type="http://schemas.openxmlformats.org/officeDocument/2006/relationships/image" Target="../media/image90.emf"/></Relationships>
</file>

<file path=ppt/slides/_rels/slide7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package" Target="../embeddings/Microsoft_Word_Document45.docx"/><Relationship Id="rId2" Type="http://schemas.openxmlformats.org/officeDocument/2006/relationships/slideLayout" Target="../slideLayouts/slideLayout13.xml"/><Relationship Id="rId1" Type="http://schemas.openxmlformats.org/officeDocument/2006/relationships/vmlDrawing" Target="../drawings/vmlDrawing50.vml"/><Relationship Id="rId4" Type="http://schemas.openxmlformats.org/officeDocument/2006/relationships/image" Target="../media/image92.emf"/></Relationships>
</file>

<file path=ppt/slides/_rels/slide7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package" Target="../embeddings/Microsoft_Word_Document46.docx"/><Relationship Id="rId2" Type="http://schemas.openxmlformats.org/officeDocument/2006/relationships/slideLayout" Target="../slideLayouts/slideLayout13.xml"/><Relationship Id="rId1" Type="http://schemas.openxmlformats.org/officeDocument/2006/relationships/vmlDrawing" Target="../drawings/vmlDrawing51.vml"/><Relationship Id="rId4" Type="http://schemas.openxmlformats.org/officeDocument/2006/relationships/image" Target="../media/image94.emf"/></Relationships>
</file>

<file path=ppt/slides/_rels/slide75.xml.rels><?xml version="1.0" encoding="UTF-8" standalone="yes"?>
<Relationships xmlns="http://schemas.openxmlformats.org/package/2006/relationships"><Relationship Id="rId3" Type="http://schemas.openxmlformats.org/officeDocument/2006/relationships/package" Target="../embeddings/Microsoft_Word_Document47.docx"/><Relationship Id="rId2" Type="http://schemas.openxmlformats.org/officeDocument/2006/relationships/slideLayout" Target="../slideLayouts/slideLayout13.xml"/><Relationship Id="rId1" Type="http://schemas.openxmlformats.org/officeDocument/2006/relationships/vmlDrawing" Target="../drawings/vmlDrawing52.vml"/><Relationship Id="rId4" Type="http://schemas.openxmlformats.org/officeDocument/2006/relationships/image" Target="../media/image95.emf"/></Relationships>
</file>

<file path=ppt/slides/_rels/slide7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package" Target="../embeddings/Microsoft_Word_Document48.docx"/><Relationship Id="rId2" Type="http://schemas.openxmlformats.org/officeDocument/2006/relationships/slideLayout" Target="../slideLayouts/slideLayout13.xml"/><Relationship Id="rId1" Type="http://schemas.openxmlformats.org/officeDocument/2006/relationships/vmlDrawing" Target="../drawings/vmlDrawing53.vml"/><Relationship Id="rId4" Type="http://schemas.openxmlformats.org/officeDocument/2006/relationships/image" Target="../media/image97.emf"/></Relationships>
</file>

<file path=ppt/slides/_rels/slide78.xml.rels><?xml version="1.0" encoding="UTF-8" standalone="yes"?>
<Relationships xmlns="http://schemas.openxmlformats.org/package/2006/relationships"><Relationship Id="rId3" Type="http://schemas.openxmlformats.org/officeDocument/2006/relationships/package" Target="../embeddings/Microsoft_Word_Document49.docx"/><Relationship Id="rId2" Type="http://schemas.openxmlformats.org/officeDocument/2006/relationships/slideLayout" Target="../slideLayouts/slideLayout13.xml"/><Relationship Id="rId1" Type="http://schemas.openxmlformats.org/officeDocument/2006/relationships/vmlDrawing" Target="../drawings/vmlDrawing54.vml"/><Relationship Id="rId4" Type="http://schemas.openxmlformats.org/officeDocument/2006/relationships/image" Target="../media/image98.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Chapter 24</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2" name="Slide Number Placeholder 1"/>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1</a:t>
            </a:fld>
            <a:endParaRPr lang="en-US" dirty="0">
              <a:solidFill>
                <a:schemeClr val="bg1"/>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764644686"/>
              </p:ext>
            </p:extLst>
          </p:nvPr>
        </p:nvGraphicFramePr>
        <p:xfrm>
          <a:off x="723900" y="1684298"/>
          <a:ext cx="7315200" cy="3860800"/>
        </p:xfrm>
        <a:graphic>
          <a:graphicData uri="http://schemas.openxmlformats.org/presentationml/2006/ole">
            <mc:AlternateContent xmlns:mc="http://schemas.openxmlformats.org/markup-compatibility/2006">
              <mc:Choice xmlns:v="urn:schemas-microsoft-com:vml" Requires="v">
                <p:oleObj spid="_x0000_s1051" name="Document" r:id="rId3" imgW="7301323" imgH="3861347" progId="Word.Document.12">
                  <p:embed/>
                </p:oleObj>
              </mc:Choice>
              <mc:Fallback>
                <p:oleObj name="Document" r:id="rId3" imgW="7301323" imgH="3861347" progId="Word.Document.12">
                  <p:embed/>
                  <p:pic>
                    <p:nvPicPr>
                      <p:cNvPr id="0" name=""/>
                      <p:cNvPicPr/>
                      <p:nvPr/>
                    </p:nvPicPr>
                    <p:blipFill>
                      <a:blip r:embed="rId4"/>
                      <a:stretch>
                        <a:fillRect/>
                      </a:stretch>
                    </p:blipFill>
                    <p:spPr>
                      <a:xfrm>
                        <a:off x="723900" y="1684298"/>
                        <a:ext cx="7315200" cy="3860800"/>
                      </a:xfrm>
                      <a:prstGeom prst="rect">
                        <a:avLst/>
                      </a:prstGeom>
                    </p:spPr>
                  </p:pic>
                </p:oleObj>
              </mc:Fallback>
            </mc:AlternateContent>
          </a:graphicData>
        </a:graphic>
      </p:graphicFrame>
    </p:spTree>
    <p:extLst>
      <p:ext uri="{BB962C8B-B14F-4D97-AF65-F5344CB8AC3E}">
        <p14:creationId xmlns:p14="http://schemas.microsoft.com/office/powerpoint/2010/main" val="1654958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 Data Model Designer</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63085" y="1195386"/>
            <a:ext cx="6409315" cy="459581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0046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The Model Browser window </a:t>
            </a:r>
            <a:br>
              <a:rPr lang="en-US" dirty="0"/>
            </a:br>
            <a:r>
              <a:rPr lang="en-US" dirty="0"/>
              <a:t>with some of its nodes expanded</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11</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30325" y="1524000"/>
            <a:ext cx="6137275" cy="44005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0142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 Mapping Details window that displays </a:t>
            </a:r>
            <a:br>
              <a:rPr lang="en-US" dirty="0"/>
            </a:br>
            <a:r>
              <a:rPr lang="en-US" dirty="0"/>
              <a:t>the mappings for the Invoice entity</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12</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71600" y="1524000"/>
            <a:ext cx="6400800" cy="297333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2019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71381"/>
            <a:ext cx="7315200" cy="800219"/>
          </a:xfrm>
        </p:spPr>
        <p:txBody>
          <a:bodyPr/>
          <a:lstStyle/>
          <a:p>
            <a:r>
              <a:rPr lang="en-US" dirty="0"/>
              <a:t>A LINQ query that gets data </a:t>
            </a:r>
            <a:br>
              <a:rPr lang="en-US" dirty="0"/>
            </a:br>
            <a:r>
              <a:rPr lang="en-US" dirty="0"/>
              <a:t>from the Invoices table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13</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992409"/>
              </p:ext>
            </p:extLst>
          </p:nvPr>
        </p:nvGraphicFramePr>
        <p:xfrm>
          <a:off x="990600" y="1406525"/>
          <a:ext cx="7300912" cy="2251075"/>
        </p:xfrm>
        <a:graphic>
          <a:graphicData uri="http://schemas.openxmlformats.org/presentationml/2006/ole">
            <mc:AlternateContent xmlns:mc="http://schemas.openxmlformats.org/markup-compatibility/2006">
              <mc:Choice xmlns:v="urn:schemas-microsoft-com:vml" Requires="v">
                <p:oleObj spid="_x0000_s6171" name="Document" r:id="rId3" imgW="7301323" imgH="2251492" progId="Word.Document.12">
                  <p:embed/>
                </p:oleObj>
              </mc:Choice>
              <mc:Fallback>
                <p:oleObj name="Document" r:id="rId3" imgW="7301323" imgH="2251492" progId="Word.Document.12">
                  <p:embed/>
                  <p:pic>
                    <p:nvPicPr>
                      <p:cNvPr id="0" name=""/>
                      <p:cNvPicPr/>
                      <p:nvPr/>
                    </p:nvPicPr>
                    <p:blipFill>
                      <a:blip r:embed="rId4"/>
                      <a:stretch>
                        <a:fillRect/>
                      </a:stretch>
                    </p:blipFill>
                    <p:spPr>
                      <a:xfrm>
                        <a:off x="990600" y="1406525"/>
                        <a:ext cx="7300912" cy="2251075"/>
                      </a:xfrm>
                      <a:prstGeom prst="rect">
                        <a:avLst/>
                      </a:prstGeom>
                    </p:spPr>
                  </p:pic>
                </p:oleObj>
              </mc:Fallback>
            </mc:AlternateContent>
          </a:graphicData>
        </a:graphic>
      </p:graphicFrame>
    </p:spTree>
    <p:extLst>
      <p:ext uri="{BB962C8B-B14F-4D97-AF65-F5344CB8AC3E}">
        <p14:creationId xmlns:p14="http://schemas.microsoft.com/office/powerpoint/2010/main" val="92341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 LINQ query that gets data </a:t>
            </a:r>
            <a:br>
              <a:rPr lang="en-US" dirty="0"/>
            </a:br>
            <a:r>
              <a:rPr lang="en-US" dirty="0"/>
              <a:t>from the Invoices table (cont.)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14</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414555523"/>
              </p:ext>
            </p:extLst>
          </p:nvPr>
        </p:nvGraphicFramePr>
        <p:xfrm>
          <a:off x="990600" y="1471612"/>
          <a:ext cx="7300912" cy="4548188"/>
        </p:xfrm>
        <a:graphic>
          <a:graphicData uri="http://schemas.openxmlformats.org/presentationml/2006/ole">
            <mc:AlternateContent xmlns:mc="http://schemas.openxmlformats.org/markup-compatibility/2006">
              <mc:Choice xmlns:v="urn:schemas-microsoft-com:vml" Requires="v">
                <p:oleObj spid="_x0000_s7195" name="Document" r:id="rId3" imgW="7313400" imgH="4564574" progId="Word.Document.12">
                  <p:embed/>
                </p:oleObj>
              </mc:Choice>
              <mc:Fallback>
                <p:oleObj name="Document" r:id="rId3" imgW="7313400" imgH="4564574" progId="Word.Document.12">
                  <p:embed/>
                  <p:pic>
                    <p:nvPicPr>
                      <p:cNvPr id="0" name=""/>
                      <p:cNvPicPr/>
                      <p:nvPr/>
                    </p:nvPicPr>
                    <p:blipFill>
                      <a:blip r:embed="rId4"/>
                      <a:stretch>
                        <a:fillRect/>
                      </a:stretch>
                    </p:blipFill>
                    <p:spPr>
                      <a:xfrm>
                        <a:off x="990600" y="1471612"/>
                        <a:ext cx="7300912" cy="4548188"/>
                      </a:xfrm>
                      <a:prstGeom prst="rect">
                        <a:avLst/>
                      </a:prstGeom>
                    </p:spPr>
                  </p:pic>
                </p:oleObj>
              </mc:Fallback>
            </mc:AlternateContent>
          </a:graphicData>
        </a:graphic>
      </p:graphicFrame>
    </p:spTree>
    <p:extLst>
      <p:ext uri="{BB962C8B-B14F-4D97-AF65-F5344CB8AC3E}">
        <p14:creationId xmlns:p14="http://schemas.microsoft.com/office/powerpoint/2010/main" val="28367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 LINQ query that gets invoice data </a:t>
            </a:r>
            <a:br>
              <a:rPr lang="en-US" dirty="0"/>
            </a:br>
            <a:r>
              <a:rPr lang="en-US" dirty="0"/>
              <a:t>through the Customer object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15</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894995078"/>
              </p:ext>
            </p:extLst>
          </p:nvPr>
        </p:nvGraphicFramePr>
        <p:xfrm>
          <a:off x="990600" y="1584325"/>
          <a:ext cx="7300912" cy="1082675"/>
        </p:xfrm>
        <a:graphic>
          <a:graphicData uri="http://schemas.openxmlformats.org/presentationml/2006/ole">
            <mc:AlternateContent xmlns:mc="http://schemas.openxmlformats.org/markup-compatibility/2006">
              <mc:Choice xmlns:v="urn:schemas-microsoft-com:vml" Requires="v">
                <p:oleObj spid="_x0000_s8219" name="Document" r:id="rId3" imgW="7301323" imgH="1082718" progId="Word.Document.12">
                  <p:embed/>
                </p:oleObj>
              </mc:Choice>
              <mc:Fallback>
                <p:oleObj name="Document" r:id="rId3" imgW="7301323" imgH="1082718" progId="Word.Document.12">
                  <p:embed/>
                  <p:pic>
                    <p:nvPicPr>
                      <p:cNvPr id="0" name=""/>
                      <p:cNvPicPr/>
                      <p:nvPr/>
                    </p:nvPicPr>
                    <p:blipFill>
                      <a:blip r:embed="rId4"/>
                      <a:stretch>
                        <a:fillRect/>
                      </a:stretch>
                    </p:blipFill>
                    <p:spPr>
                      <a:xfrm>
                        <a:off x="990600" y="1584325"/>
                        <a:ext cx="7300912" cy="1082675"/>
                      </a:xfrm>
                      <a:prstGeom prst="rect">
                        <a:avLst/>
                      </a:prstGeom>
                    </p:spPr>
                  </p:pic>
                </p:oleObj>
              </mc:Fallback>
            </mc:AlternateContent>
          </a:graphicData>
        </a:graphic>
      </p:graphicFrame>
    </p:spTree>
    <p:extLst>
      <p:ext uri="{BB962C8B-B14F-4D97-AF65-F5344CB8AC3E}">
        <p14:creationId xmlns:p14="http://schemas.microsoft.com/office/powerpoint/2010/main" val="2567761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 query expression that uses a navigation property to load related objects</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16</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56685638"/>
              </p:ext>
            </p:extLst>
          </p:nvPr>
        </p:nvGraphicFramePr>
        <p:xfrm>
          <a:off x="914400" y="1447800"/>
          <a:ext cx="7300912" cy="2655887"/>
        </p:xfrm>
        <a:graphic>
          <a:graphicData uri="http://schemas.openxmlformats.org/presentationml/2006/ole">
            <mc:AlternateContent xmlns:mc="http://schemas.openxmlformats.org/markup-compatibility/2006">
              <mc:Choice xmlns:v="urn:schemas-microsoft-com:vml" Requires="v">
                <p:oleObj spid="_x0000_s9243" name="Document" r:id="rId3" imgW="7301323" imgH="2656206" progId="Word.Document.12">
                  <p:embed/>
                </p:oleObj>
              </mc:Choice>
              <mc:Fallback>
                <p:oleObj name="Document" r:id="rId3" imgW="7301323" imgH="2656206" progId="Word.Document.12">
                  <p:embed/>
                  <p:pic>
                    <p:nvPicPr>
                      <p:cNvPr id="0" name=""/>
                      <p:cNvPicPr/>
                      <p:nvPr/>
                    </p:nvPicPr>
                    <p:blipFill>
                      <a:blip r:embed="rId4"/>
                      <a:stretch>
                        <a:fillRect/>
                      </a:stretch>
                    </p:blipFill>
                    <p:spPr>
                      <a:xfrm>
                        <a:off x="914400" y="1447800"/>
                        <a:ext cx="7300912" cy="2655887"/>
                      </a:xfrm>
                      <a:prstGeom prst="rect">
                        <a:avLst/>
                      </a:prstGeom>
                    </p:spPr>
                  </p:pic>
                </p:oleObj>
              </mc:Fallback>
            </mc:AlternateContent>
          </a:graphicData>
        </a:graphic>
      </p:graphicFrame>
    </p:spTree>
    <p:extLst>
      <p:ext uri="{BB962C8B-B14F-4D97-AF65-F5344CB8AC3E}">
        <p14:creationId xmlns:p14="http://schemas.microsoft.com/office/powerpoint/2010/main" val="309822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Code that explicitly loads the objects </a:t>
            </a:r>
            <a:br>
              <a:rPr lang="en-US" dirty="0"/>
            </a:br>
            <a:r>
              <a:rPr lang="en-US" dirty="0"/>
              <a:t>on the many side of a relationship</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17</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38523905"/>
              </p:ext>
            </p:extLst>
          </p:nvPr>
        </p:nvGraphicFramePr>
        <p:xfrm>
          <a:off x="914400" y="1497012"/>
          <a:ext cx="7300912" cy="4065588"/>
        </p:xfrm>
        <a:graphic>
          <a:graphicData uri="http://schemas.openxmlformats.org/presentationml/2006/ole">
            <mc:AlternateContent xmlns:mc="http://schemas.openxmlformats.org/markup-compatibility/2006">
              <mc:Choice xmlns:v="urn:schemas-microsoft-com:vml" Requires="v">
                <p:oleObj spid="_x0000_s10267" name="Document" r:id="rId3" imgW="7301323" imgH="4066225" progId="Word.Document.12">
                  <p:embed/>
                </p:oleObj>
              </mc:Choice>
              <mc:Fallback>
                <p:oleObj name="Document" r:id="rId3" imgW="7301323" imgH="4066225" progId="Word.Document.12">
                  <p:embed/>
                  <p:pic>
                    <p:nvPicPr>
                      <p:cNvPr id="0" name=""/>
                      <p:cNvPicPr/>
                      <p:nvPr/>
                    </p:nvPicPr>
                    <p:blipFill>
                      <a:blip r:embed="rId4"/>
                      <a:stretch>
                        <a:fillRect/>
                      </a:stretch>
                    </p:blipFill>
                    <p:spPr>
                      <a:xfrm>
                        <a:off x="914400" y="1497012"/>
                        <a:ext cx="7300912" cy="4065588"/>
                      </a:xfrm>
                      <a:prstGeom prst="rect">
                        <a:avLst/>
                      </a:prstGeom>
                    </p:spPr>
                  </p:pic>
                </p:oleObj>
              </mc:Fallback>
            </mc:AlternateContent>
          </a:graphicData>
        </a:graphic>
      </p:graphicFrame>
    </p:spTree>
    <p:extLst>
      <p:ext uri="{BB962C8B-B14F-4D97-AF65-F5344CB8AC3E}">
        <p14:creationId xmlns:p14="http://schemas.microsoft.com/office/powerpoint/2010/main" val="391459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retrieves a customer row</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811867382"/>
              </p:ext>
            </p:extLst>
          </p:nvPr>
        </p:nvGraphicFramePr>
        <p:xfrm>
          <a:off x="914400" y="1066800"/>
          <a:ext cx="7301323" cy="3272999"/>
        </p:xfrm>
        <a:graphic>
          <a:graphicData uri="http://schemas.openxmlformats.org/presentationml/2006/ole">
            <mc:AlternateContent xmlns:mc="http://schemas.openxmlformats.org/markup-compatibility/2006">
              <mc:Choice xmlns:v="urn:schemas-microsoft-com:vml" Requires="v">
                <p:oleObj spid="_x0000_s11291" name="Document" r:id="rId3" imgW="7301323" imgH="3274080" progId="Word.Document.12">
                  <p:embed/>
                </p:oleObj>
              </mc:Choice>
              <mc:Fallback>
                <p:oleObj name="Document" r:id="rId3" imgW="7301323" imgH="3274080" progId="Word.Document.12">
                  <p:embed/>
                  <p:pic>
                    <p:nvPicPr>
                      <p:cNvPr id="0" name=""/>
                      <p:cNvPicPr/>
                      <p:nvPr/>
                    </p:nvPicPr>
                    <p:blipFill>
                      <a:blip r:embed="rId4"/>
                      <a:stretch>
                        <a:fillRect/>
                      </a:stretch>
                    </p:blipFill>
                    <p:spPr>
                      <a:xfrm>
                        <a:off x="914400" y="1066800"/>
                        <a:ext cx="7301323" cy="3272999"/>
                      </a:xfrm>
                      <a:prstGeom prst="rect">
                        <a:avLst/>
                      </a:prstGeom>
                    </p:spPr>
                  </p:pic>
                </p:oleObj>
              </mc:Fallback>
            </mc:AlternateContent>
          </a:graphicData>
        </a:graphic>
      </p:graphicFrame>
    </p:spTree>
    <p:extLst>
      <p:ext uri="{BB962C8B-B14F-4D97-AF65-F5344CB8AC3E}">
        <p14:creationId xmlns:p14="http://schemas.microsoft.com/office/powerpoint/2010/main" val="25050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Code that assigns an invoice </a:t>
            </a:r>
            <a:br>
              <a:rPr lang="en-US" dirty="0"/>
            </a:br>
            <a:r>
              <a:rPr lang="en-US" dirty="0"/>
              <a:t>to a different customer</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19</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02905518"/>
              </p:ext>
            </p:extLst>
          </p:nvPr>
        </p:nvGraphicFramePr>
        <p:xfrm>
          <a:off x="914400" y="1524000"/>
          <a:ext cx="7300912" cy="1457325"/>
        </p:xfrm>
        <a:graphic>
          <a:graphicData uri="http://schemas.openxmlformats.org/presentationml/2006/ole">
            <mc:AlternateContent xmlns:mc="http://schemas.openxmlformats.org/markup-compatibility/2006">
              <mc:Choice xmlns:v="urn:schemas-microsoft-com:vml" Requires="v">
                <p:oleObj spid="_x0000_s12315" name="Document" r:id="rId3" imgW="7301323" imgH="1457547" progId="Word.Document.12">
                  <p:embed/>
                </p:oleObj>
              </mc:Choice>
              <mc:Fallback>
                <p:oleObj name="Document" r:id="rId3" imgW="7301323" imgH="1457547" progId="Word.Document.12">
                  <p:embed/>
                  <p:pic>
                    <p:nvPicPr>
                      <p:cNvPr id="0" name=""/>
                      <p:cNvPicPr/>
                      <p:nvPr/>
                    </p:nvPicPr>
                    <p:blipFill>
                      <a:blip r:embed="rId4"/>
                      <a:stretch>
                        <a:fillRect/>
                      </a:stretch>
                    </p:blipFill>
                    <p:spPr>
                      <a:xfrm>
                        <a:off x="914400" y="1524000"/>
                        <a:ext cx="7300912" cy="1457325"/>
                      </a:xfrm>
                      <a:prstGeom prst="rect">
                        <a:avLst/>
                      </a:prstGeom>
                    </p:spPr>
                  </p:pic>
                </p:oleObj>
              </mc:Fallback>
            </mc:AlternateContent>
          </a:graphicData>
        </a:graphic>
      </p:graphicFrame>
    </p:spTree>
    <p:extLst>
      <p:ext uri="{BB962C8B-B14F-4D97-AF65-F5344CB8AC3E}">
        <p14:creationId xmlns:p14="http://schemas.microsoft.com/office/powerpoint/2010/main" val="264082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Entity Framework works</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a:t>
            </a:fld>
            <a:endParaRPr lang="en-US" sz="900" dirty="0">
              <a:solidFill>
                <a:schemeClr val="bg1"/>
              </a:solidFill>
              <a:latin typeface="Arial Narrow"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0447" y="1219200"/>
            <a:ext cx="6060953" cy="4381412"/>
          </a:xfrm>
          <a:prstGeom prst="rect">
            <a:avLst/>
          </a:prstGeom>
        </p:spPr>
      </p:pic>
    </p:spTree>
    <p:extLst>
      <p:ext uri="{BB962C8B-B14F-4D97-AF65-F5344CB8AC3E}">
        <p14:creationId xmlns:p14="http://schemas.microsoft.com/office/powerpoint/2010/main" val="461387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Code that retrieves an invoice row </a:t>
            </a:r>
            <a:br>
              <a:rPr lang="en-US" dirty="0"/>
            </a:br>
            <a:r>
              <a:rPr lang="en-US" dirty="0"/>
              <a:t>and its related line item rows</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83914801"/>
              </p:ext>
            </p:extLst>
          </p:nvPr>
        </p:nvGraphicFramePr>
        <p:xfrm>
          <a:off x="922338" y="1480214"/>
          <a:ext cx="7301323" cy="3853786"/>
        </p:xfrm>
        <a:graphic>
          <a:graphicData uri="http://schemas.openxmlformats.org/presentationml/2006/ole">
            <mc:AlternateContent xmlns:mc="http://schemas.openxmlformats.org/markup-compatibility/2006">
              <mc:Choice xmlns:v="urn:schemas-microsoft-com:vml" Requires="v">
                <p:oleObj spid="_x0000_s13339" name="Document" r:id="rId3" imgW="7301323" imgH="3855226" progId="Word.Document.12">
                  <p:embed/>
                </p:oleObj>
              </mc:Choice>
              <mc:Fallback>
                <p:oleObj name="Document" r:id="rId3" imgW="7301323" imgH="3855226" progId="Word.Document.12">
                  <p:embed/>
                  <p:pic>
                    <p:nvPicPr>
                      <p:cNvPr id="0" name=""/>
                      <p:cNvPicPr/>
                      <p:nvPr/>
                    </p:nvPicPr>
                    <p:blipFill>
                      <a:blip r:embed="rId4"/>
                      <a:stretch>
                        <a:fillRect/>
                      </a:stretch>
                    </p:blipFill>
                    <p:spPr>
                      <a:xfrm>
                        <a:off x="922338" y="1480214"/>
                        <a:ext cx="7301323" cy="3853786"/>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685B8C2-830F-4609-A8D9-F3D922DECE44}"/>
                  </a:ext>
                </a:extLst>
              </p14:cNvPr>
              <p14:cNvContentPartPr/>
              <p14:nvPr/>
            </p14:nvContentPartPr>
            <p14:xfrm>
              <a:off x="3474840" y="3261480"/>
              <a:ext cx="655560" cy="360"/>
            </p14:xfrm>
          </p:contentPart>
        </mc:Choice>
        <mc:Fallback xmlns="">
          <p:pic>
            <p:nvPicPr>
              <p:cNvPr id="7" name="Ink 6">
                <a:extLst>
                  <a:ext uri="{FF2B5EF4-FFF2-40B4-BE49-F238E27FC236}">
                    <a16:creationId xmlns:a16="http://schemas.microsoft.com/office/drawing/2014/main" id="{8685B8C2-830F-4609-A8D9-F3D922DECE44}"/>
                  </a:ext>
                </a:extLst>
              </p:cNvPr>
              <p:cNvPicPr/>
              <p:nvPr/>
            </p:nvPicPr>
            <p:blipFill>
              <a:blip r:embed="rId6"/>
              <a:stretch>
                <a:fillRect/>
              </a:stretch>
            </p:blipFill>
            <p:spPr>
              <a:xfrm>
                <a:off x="3438840" y="3189480"/>
                <a:ext cx="727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15E568B-523C-49F0-ABD4-54FF4CDA63A0}"/>
                  </a:ext>
                </a:extLst>
              </p14:cNvPr>
              <p14:cNvContentPartPr/>
              <p14:nvPr/>
            </p14:nvContentPartPr>
            <p14:xfrm>
              <a:off x="3489960" y="3154560"/>
              <a:ext cx="701280" cy="38160"/>
            </p14:xfrm>
          </p:contentPart>
        </mc:Choice>
        <mc:Fallback xmlns="">
          <p:pic>
            <p:nvPicPr>
              <p:cNvPr id="8" name="Ink 7">
                <a:extLst>
                  <a:ext uri="{FF2B5EF4-FFF2-40B4-BE49-F238E27FC236}">
                    <a16:creationId xmlns:a16="http://schemas.microsoft.com/office/drawing/2014/main" id="{A15E568B-523C-49F0-ABD4-54FF4CDA63A0}"/>
                  </a:ext>
                </a:extLst>
              </p:cNvPr>
              <p:cNvPicPr/>
              <p:nvPr/>
            </p:nvPicPr>
            <p:blipFill>
              <a:blip r:embed="rId8"/>
              <a:stretch>
                <a:fillRect/>
              </a:stretch>
            </p:blipFill>
            <p:spPr>
              <a:xfrm>
                <a:off x="3453960" y="3082560"/>
                <a:ext cx="7729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029678A-9A74-4010-B57F-DEDC6856E2F4}"/>
                  </a:ext>
                </a:extLst>
              </p14:cNvPr>
              <p14:cNvContentPartPr/>
              <p14:nvPr/>
            </p14:nvContentPartPr>
            <p14:xfrm>
              <a:off x="3489960" y="4419600"/>
              <a:ext cx="838440" cy="360"/>
            </p14:xfrm>
          </p:contentPart>
        </mc:Choice>
        <mc:Fallback xmlns="">
          <p:pic>
            <p:nvPicPr>
              <p:cNvPr id="9" name="Ink 8">
                <a:extLst>
                  <a:ext uri="{FF2B5EF4-FFF2-40B4-BE49-F238E27FC236}">
                    <a16:creationId xmlns:a16="http://schemas.microsoft.com/office/drawing/2014/main" id="{6029678A-9A74-4010-B57F-DEDC6856E2F4}"/>
                  </a:ext>
                </a:extLst>
              </p:cNvPr>
              <p:cNvPicPr/>
              <p:nvPr/>
            </p:nvPicPr>
            <p:blipFill>
              <a:blip r:embed="rId10"/>
              <a:stretch>
                <a:fillRect/>
              </a:stretch>
            </p:blipFill>
            <p:spPr>
              <a:xfrm>
                <a:off x="3453960" y="4347600"/>
                <a:ext cx="9100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82327643-31FF-4EEF-B361-44BFCE9E3AE4}"/>
                  </a:ext>
                </a:extLst>
              </p14:cNvPr>
              <p14:cNvContentPartPr/>
              <p14:nvPr/>
            </p14:nvContentPartPr>
            <p14:xfrm>
              <a:off x="3535680" y="4274520"/>
              <a:ext cx="914760" cy="206280"/>
            </p14:xfrm>
          </p:contentPart>
        </mc:Choice>
        <mc:Fallback xmlns="">
          <p:pic>
            <p:nvPicPr>
              <p:cNvPr id="10" name="Ink 9">
                <a:extLst>
                  <a:ext uri="{FF2B5EF4-FFF2-40B4-BE49-F238E27FC236}">
                    <a16:creationId xmlns:a16="http://schemas.microsoft.com/office/drawing/2014/main" id="{82327643-31FF-4EEF-B361-44BFCE9E3AE4}"/>
                  </a:ext>
                </a:extLst>
              </p:cNvPr>
              <p:cNvPicPr/>
              <p:nvPr/>
            </p:nvPicPr>
            <p:blipFill>
              <a:blip r:embed="rId12"/>
              <a:stretch>
                <a:fillRect/>
              </a:stretch>
            </p:blipFill>
            <p:spPr>
              <a:xfrm>
                <a:off x="3499680" y="4202520"/>
                <a:ext cx="986400" cy="349920"/>
              </a:xfrm>
              <a:prstGeom prst="rect">
                <a:avLst/>
              </a:prstGeom>
            </p:spPr>
          </p:pic>
        </mc:Fallback>
      </mc:AlternateContent>
    </p:spTree>
    <p:extLst>
      <p:ext uri="{BB962C8B-B14F-4D97-AF65-F5344CB8AC3E}">
        <p14:creationId xmlns:p14="http://schemas.microsoft.com/office/powerpoint/2010/main" val="235253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creates a new Invoice object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21</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811242009"/>
              </p:ext>
            </p:extLst>
          </p:nvPr>
        </p:nvGraphicFramePr>
        <p:xfrm>
          <a:off x="914400" y="1066800"/>
          <a:ext cx="7301323" cy="3116011"/>
        </p:xfrm>
        <a:graphic>
          <a:graphicData uri="http://schemas.openxmlformats.org/presentationml/2006/ole">
            <mc:AlternateContent xmlns:mc="http://schemas.openxmlformats.org/markup-compatibility/2006">
              <mc:Choice xmlns:v="urn:schemas-microsoft-com:vml" Requires="v">
                <p:oleObj spid="_x0000_s14363" name="Document" r:id="rId3" imgW="7301323" imgH="3116011" progId="Word.Document.12">
                  <p:embed/>
                </p:oleObj>
              </mc:Choice>
              <mc:Fallback>
                <p:oleObj name="Document" r:id="rId3" imgW="7301323" imgH="3116011" progId="Word.Document.12">
                  <p:embed/>
                  <p:pic>
                    <p:nvPicPr>
                      <p:cNvPr id="0" name=""/>
                      <p:cNvPicPr/>
                      <p:nvPr/>
                    </p:nvPicPr>
                    <p:blipFill>
                      <a:blip r:embed="rId4"/>
                      <a:stretch>
                        <a:fillRect/>
                      </a:stretch>
                    </p:blipFill>
                    <p:spPr>
                      <a:xfrm>
                        <a:off x="914400" y="1066800"/>
                        <a:ext cx="7301323" cy="3116011"/>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1F03C12-2914-46FD-9584-ADC096AE1425}"/>
                  </a:ext>
                </a:extLst>
              </p14:cNvPr>
              <p14:cNvContentPartPr/>
              <p14:nvPr/>
            </p14:nvContentPartPr>
            <p14:xfrm>
              <a:off x="2255520" y="1127760"/>
              <a:ext cx="1143360" cy="46800"/>
            </p14:xfrm>
          </p:contentPart>
        </mc:Choice>
        <mc:Fallback xmlns="">
          <p:pic>
            <p:nvPicPr>
              <p:cNvPr id="7" name="Ink 6">
                <a:extLst>
                  <a:ext uri="{FF2B5EF4-FFF2-40B4-BE49-F238E27FC236}">
                    <a16:creationId xmlns:a16="http://schemas.microsoft.com/office/drawing/2014/main" id="{D1F03C12-2914-46FD-9584-ADC096AE1425}"/>
                  </a:ext>
                </a:extLst>
              </p:cNvPr>
              <p:cNvPicPr/>
              <p:nvPr/>
            </p:nvPicPr>
            <p:blipFill>
              <a:blip r:embed="rId6"/>
              <a:stretch>
                <a:fillRect/>
              </a:stretch>
            </p:blipFill>
            <p:spPr>
              <a:xfrm>
                <a:off x="2219520" y="1055760"/>
                <a:ext cx="12150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1727EB2-E3B7-4E91-93DB-78360D2B2012}"/>
                  </a:ext>
                </a:extLst>
              </p14:cNvPr>
              <p14:cNvContentPartPr/>
              <p14:nvPr/>
            </p14:nvContentPartPr>
            <p14:xfrm>
              <a:off x="1203960" y="1127760"/>
              <a:ext cx="853920" cy="59040"/>
            </p14:xfrm>
          </p:contentPart>
        </mc:Choice>
        <mc:Fallback xmlns="">
          <p:pic>
            <p:nvPicPr>
              <p:cNvPr id="8" name="Ink 7">
                <a:extLst>
                  <a:ext uri="{FF2B5EF4-FFF2-40B4-BE49-F238E27FC236}">
                    <a16:creationId xmlns:a16="http://schemas.microsoft.com/office/drawing/2014/main" id="{41727EB2-E3B7-4E91-93DB-78360D2B2012}"/>
                  </a:ext>
                </a:extLst>
              </p:cNvPr>
              <p:cNvPicPr/>
              <p:nvPr/>
            </p:nvPicPr>
            <p:blipFill>
              <a:blip r:embed="rId8"/>
              <a:stretch>
                <a:fillRect/>
              </a:stretch>
            </p:blipFill>
            <p:spPr>
              <a:xfrm>
                <a:off x="1167960" y="1055760"/>
                <a:ext cx="9255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1204BA3F-0E39-4289-8A47-2CB05B7ABB17}"/>
                  </a:ext>
                </a:extLst>
              </p14:cNvPr>
              <p14:cNvContentPartPr/>
              <p14:nvPr/>
            </p14:nvContentPartPr>
            <p14:xfrm>
              <a:off x="3916560" y="3733800"/>
              <a:ext cx="1265400" cy="36000"/>
            </p14:xfrm>
          </p:contentPart>
        </mc:Choice>
        <mc:Fallback xmlns="">
          <p:pic>
            <p:nvPicPr>
              <p:cNvPr id="9" name="Ink 8">
                <a:extLst>
                  <a:ext uri="{FF2B5EF4-FFF2-40B4-BE49-F238E27FC236}">
                    <a16:creationId xmlns:a16="http://schemas.microsoft.com/office/drawing/2014/main" id="{1204BA3F-0E39-4289-8A47-2CB05B7ABB17}"/>
                  </a:ext>
                </a:extLst>
              </p:cNvPr>
              <p:cNvPicPr/>
              <p:nvPr/>
            </p:nvPicPr>
            <p:blipFill>
              <a:blip r:embed="rId10"/>
              <a:stretch>
                <a:fillRect/>
              </a:stretch>
            </p:blipFill>
            <p:spPr>
              <a:xfrm>
                <a:off x="3880560" y="3661800"/>
                <a:ext cx="13370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DF8A0741-BCC1-4467-AD88-B05864A16BA1}"/>
                  </a:ext>
                </a:extLst>
              </p14:cNvPr>
              <p14:cNvContentPartPr/>
              <p14:nvPr/>
            </p14:nvContentPartPr>
            <p14:xfrm>
              <a:off x="2392680" y="4023240"/>
              <a:ext cx="1387080" cy="360"/>
            </p14:xfrm>
          </p:contentPart>
        </mc:Choice>
        <mc:Fallback xmlns="">
          <p:pic>
            <p:nvPicPr>
              <p:cNvPr id="10" name="Ink 9">
                <a:extLst>
                  <a:ext uri="{FF2B5EF4-FFF2-40B4-BE49-F238E27FC236}">
                    <a16:creationId xmlns:a16="http://schemas.microsoft.com/office/drawing/2014/main" id="{DF8A0741-BCC1-4467-AD88-B05864A16BA1}"/>
                  </a:ext>
                </a:extLst>
              </p:cNvPr>
              <p:cNvPicPr/>
              <p:nvPr/>
            </p:nvPicPr>
            <p:blipFill>
              <a:blip r:embed="rId12"/>
              <a:stretch>
                <a:fillRect/>
              </a:stretch>
            </p:blipFill>
            <p:spPr>
              <a:xfrm>
                <a:off x="2356680" y="3951240"/>
                <a:ext cx="1458720" cy="144000"/>
              </a:xfrm>
              <a:prstGeom prst="rect">
                <a:avLst/>
              </a:prstGeom>
            </p:spPr>
          </p:pic>
        </mc:Fallback>
      </mc:AlternateContent>
    </p:spTree>
    <p:extLst>
      <p:ext uri="{BB962C8B-B14F-4D97-AF65-F5344CB8AC3E}">
        <p14:creationId xmlns:p14="http://schemas.microsoft.com/office/powerpoint/2010/main" val="1824877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Code that creates </a:t>
            </a:r>
            <a:br>
              <a:rPr lang="en-US" dirty="0"/>
            </a:br>
            <a:r>
              <a:rPr lang="en-US" dirty="0"/>
              <a:t>a new </a:t>
            </a:r>
            <a:r>
              <a:rPr lang="en-US" dirty="0" err="1"/>
              <a:t>InvoiceLineItem</a:t>
            </a:r>
            <a:r>
              <a:rPr lang="en-US" dirty="0"/>
              <a:t> object </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22</a:t>
            </a:fld>
            <a:endParaRPr lang="en-US" sz="900" dirty="0">
              <a:solidFill>
                <a:schemeClr val="bg1"/>
              </a:solidFill>
              <a:latin typeface="Arial Narrow"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531211408"/>
              </p:ext>
            </p:extLst>
          </p:nvPr>
        </p:nvGraphicFramePr>
        <p:xfrm>
          <a:off x="914400" y="1447800"/>
          <a:ext cx="7300912" cy="4084638"/>
        </p:xfrm>
        <a:graphic>
          <a:graphicData uri="http://schemas.openxmlformats.org/presentationml/2006/ole">
            <mc:AlternateContent xmlns:mc="http://schemas.openxmlformats.org/markup-compatibility/2006">
              <mc:Choice xmlns:v="urn:schemas-microsoft-com:vml" Requires="v">
                <p:oleObj spid="_x0000_s15387" name="Document" r:id="rId3" imgW="7301323" imgH="4085308" progId="Word.Document.12">
                  <p:embed/>
                </p:oleObj>
              </mc:Choice>
              <mc:Fallback>
                <p:oleObj name="Document" r:id="rId3" imgW="7301323" imgH="4085308" progId="Word.Document.12">
                  <p:embed/>
                  <p:pic>
                    <p:nvPicPr>
                      <p:cNvPr id="0" name=""/>
                      <p:cNvPicPr/>
                      <p:nvPr/>
                    </p:nvPicPr>
                    <p:blipFill>
                      <a:blip r:embed="rId4"/>
                      <a:stretch>
                        <a:fillRect/>
                      </a:stretch>
                    </p:blipFill>
                    <p:spPr>
                      <a:xfrm>
                        <a:off x="914400" y="1447800"/>
                        <a:ext cx="7300912" cy="4084638"/>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C8819DD-8142-41F4-AFD8-245B139508E7}"/>
                  </a:ext>
                </a:extLst>
              </p14:cNvPr>
              <p14:cNvContentPartPr/>
              <p14:nvPr/>
            </p14:nvContentPartPr>
            <p14:xfrm>
              <a:off x="1219080" y="3840360"/>
              <a:ext cx="3063600" cy="360"/>
            </p14:xfrm>
          </p:contentPart>
        </mc:Choice>
        <mc:Fallback xmlns="">
          <p:pic>
            <p:nvPicPr>
              <p:cNvPr id="6" name="Ink 5">
                <a:extLst>
                  <a:ext uri="{FF2B5EF4-FFF2-40B4-BE49-F238E27FC236}">
                    <a16:creationId xmlns:a16="http://schemas.microsoft.com/office/drawing/2014/main" id="{1C8819DD-8142-41F4-AFD8-245B139508E7}"/>
                  </a:ext>
                </a:extLst>
              </p:cNvPr>
              <p:cNvPicPr/>
              <p:nvPr/>
            </p:nvPicPr>
            <p:blipFill>
              <a:blip r:embed="rId6"/>
              <a:stretch>
                <a:fillRect/>
              </a:stretch>
            </p:blipFill>
            <p:spPr>
              <a:xfrm>
                <a:off x="1183080" y="3768360"/>
                <a:ext cx="31352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6930C4E-83AB-4787-ADDC-56B5D86010F8}"/>
                  </a:ext>
                </a:extLst>
              </p14:cNvPr>
              <p14:cNvContentPartPr/>
              <p14:nvPr/>
            </p14:nvContentPartPr>
            <p14:xfrm>
              <a:off x="1249680" y="5349120"/>
              <a:ext cx="3383640" cy="360"/>
            </p14:xfrm>
          </p:contentPart>
        </mc:Choice>
        <mc:Fallback xmlns="">
          <p:pic>
            <p:nvPicPr>
              <p:cNvPr id="8" name="Ink 7">
                <a:extLst>
                  <a:ext uri="{FF2B5EF4-FFF2-40B4-BE49-F238E27FC236}">
                    <a16:creationId xmlns:a16="http://schemas.microsoft.com/office/drawing/2014/main" id="{A6930C4E-83AB-4787-ADDC-56B5D86010F8}"/>
                  </a:ext>
                </a:extLst>
              </p:cNvPr>
              <p:cNvPicPr/>
              <p:nvPr/>
            </p:nvPicPr>
            <p:blipFill>
              <a:blip r:embed="rId8"/>
              <a:stretch>
                <a:fillRect/>
              </a:stretch>
            </p:blipFill>
            <p:spPr>
              <a:xfrm>
                <a:off x="1213680" y="5277120"/>
                <a:ext cx="3455280" cy="144000"/>
              </a:xfrm>
              <a:prstGeom prst="rect">
                <a:avLst/>
              </a:prstGeom>
            </p:spPr>
          </p:pic>
        </mc:Fallback>
      </mc:AlternateContent>
    </p:spTree>
    <p:extLst>
      <p:ext uri="{BB962C8B-B14F-4D97-AF65-F5344CB8AC3E}">
        <p14:creationId xmlns:p14="http://schemas.microsoft.com/office/powerpoint/2010/main" val="307844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 try-catch statement that uses store wins </a:t>
            </a:r>
            <a:br>
              <a:rPr lang="en-US" dirty="0"/>
            </a:br>
            <a:r>
              <a:rPr lang="en-US" dirty="0"/>
              <a:t>for concurrency exceptions</a:t>
            </a:r>
          </a:p>
        </p:txBody>
      </p:sp>
      <p:sp>
        <p:nvSpPr>
          <p:cNvPr id="3" name="Date Placeholder 2"/>
          <p:cNvSpPr>
            <a:spLocks noGrp="1"/>
          </p:cNvSpPr>
          <p:nvPr>
            <p:ph type="dt" sz="half" idx="10"/>
          </p:nvPr>
        </p:nvSpPr>
        <p:spPr>
          <a:xfrm>
            <a:off x="2209800" y="6372862"/>
            <a:ext cx="2057400" cy="365125"/>
          </a:xfrm>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dirty="0"/>
          </a:p>
          <a:p>
            <a:pPr algn="r">
              <a:defRPr/>
            </a:pPr>
            <a:r>
              <a:rPr lang="en-US" sz="900" dirty="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23</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801430085"/>
              </p:ext>
            </p:extLst>
          </p:nvPr>
        </p:nvGraphicFramePr>
        <p:xfrm>
          <a:off x="990600" y="1509713"/>
          <a:ext cx="7300912" cy="2147887"/>
        </p:xfrm>
        <a:graphic>
          <a:graphicData uri="http://schemas.openxmlformats.org/presentationml/2006/ole">
            <mc:AlternateContent xmlns:mc="http://schemas.openxmlformats.org/markup-compatibility/2006">
              <mc:Choice xmlns:v="urn:schemas-microsoft-com:vml" Requires="v">
                <p:oleObj spid="_x0000_s16411" name="Document" r:id="rId3" imgW="7301323" imgH="2148153" progId="Word.Document.12">
                  <p:embed/>
                </p:oleObj>
              </mc:Choice>
              <mc:Fallback>
                <p:oleObj name="Document" r:id="rId3" imgW="7301323" imgH="2148153" progId="Word.Document.12">
                  <p:embed/>
                  <p:pic>
                    <p:nvPicPr>
                      <p:cNvPr id="0" name=""/>
                      <p:cNvPicPr/>
                      <p:nvPr/>
                    </p:nvPicPr>
                    <p:blipFill>
                      <a:blip r:embed="rId4"/>
                      <a:stretch>
                        <a:fillRect/>
                      </a:stretch>
                    </p:blipFill>
                    <p:spPr>
                      <a:xfrm>
                        <a:off x="990600" y="1509713"/>
                        <a:ext cx="7300912" cy="2147887"/>
                      </a:xfrm>
                      <a:prstGeom prst="rect">
                        <a:avLst/>
                      </a:prstGeom>
                    </p:spPr>
                  </p:pic>
                </p:oleObj>
              </mc:Fallback>
            </mc:AlternateContent>
          </a:graphicData>
        </a:graphic>
      </p:graphicFrame>
    </p:spTree>
    <p:extLst>
      <p:ext uri="{BB962C8B-B14F-4D97-AF65-F5344CB8AC3E}">
        <p14:creationId xmlns:p14="http://schemas.microsoft.com/office/powerpoint/2010/main" val="2160892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Code in a catch block that uses client wins </a:t>
            </a:r>
            <a:br>
              <a:rPr lang="en-US" dirty="0"/>
            </a:br>
            <a:r>
              <a:rPr lang="en-US" dirty="0"/>
              <a:t>for concurrency exceptions</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24</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14889791"/>
              </p:ext>
            </p:extLst>
          </p:nvPr>
        </p:nvGraphicFramePr>
        <p:xfrm>
          <a:off x="914400" y="1447800"/>
          <a:ext cx="7300912" cy="3116263"/>
        </p:xfrm>
        <a:graphic>
          <a:graphicData uri="http://schemas.openxmlformats.org/presentationml/2006/ole">
            <mc:AlternateContent xmlns:mc="http://schemas.openxmlformats.org/markup-compatibility/2006">
              <mc:Choice xmlns:v="urn:schemas-microsoft-com:vml" Requires="v">
                <p:oleObj spid="_x0000_s17435" name="Document" r:id="rId4" imgW="7301323" imgH="3116731" progId="Word.Document.12">
                  <p:embed/>
                </p:oleObj>
              </mc:Choice>
              <mc:Fallback>
                <p:oleObj name="Document" r:id="rId4" imgW="7301323" imgH="3116731" progId="Word.Document.12">
                  <p:embed/>
                  <p:pic>
                    <p:nvPicPr>
                      <p:cNvPr id="0" name=""/>
                      <p:cNvPicPr/>
                      <p:nvPr/>
                    </p:nvPicPr>
                    <p:blipFill>
                      <a:blip r:embed="rId5"/>
                      <a:stretch>
                        <a:fillRect/>
                      </a:stretch>
                    </p:blipFill>
                    <p:spPr>
                      <a:xfrm>
                        <a:off x="914400" y="1447800"/>
                        <a:ext cx="7300912" cy="3116263"/>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686CFA2-0B66-4B0D-8D5E-05E34059C50D}"/>
                  </a:ext>
                </a:extLst>
              </p14:cNvPr>
              <p14:cNvContentPartPr/>
              <p14:nvPr/>
            </p14:nvContentPartPr>
            <p14:xfrm>
              <a:off x="3230880" y="1996440"/>
              <a:ext cx="1234800" cy="24120"/>
            </p14:xfrm>
          </p:contentPart>
        </mc:Choice>
        <mc:Fallback xmlns="">
          <p:pic>
            <p:nvPicPr>
              <p:cNvPr id="7" name="Ink 6">
                <a:extLst>
                  <a:ext uri="{FF2B5EF4-FFF2-40B4-BE49-F238E27FC236}">
                    <a16:creationId xmlns:a16="http://schemas.microsoft.com/office/drawing/2014/main" id="{C686CFA2-0B66-4B0D-8D5E-05E34059C50D}"/>
                  </a:ext>
                </a:extLst>
              </p:cNvPr>
              <p:cNvPicPr/>
              <p:nvPr/>
            </p:nvPicPr>
            <p:blipFill>
              <a:blip r:embed="rId7"/>
              <a:stretch>
                <a:fillRect/>
              </a:stretch>
            </p:blipFill>
            <p:spPr>
              <a:xfrm>
                <a:off x="3194880" y="1924440"/>
                <a:ext cx="130644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64F8825-F1F7-4240-98E8-B8A8970D084D}"/>
                  </a:ext>
                </a:extLst>
              </p14:cNvPr>
              <p14:cNvContentPartPr/>
              <p14:nvPr/>
            </p14:nvContentPartPr>
            <p14:xfrm>
              <a:off x="1661280" y="4297560"/>
              <a:ext cx="2453760" cy="97200"/>
            </p14:xfrm>
          </p:contentPart>
        </mc:Choice>
        <mc:Fallback xmlns="">
          <p:pic>
            <p:nvPicPr>
              <p:cNvPr id="8" name="Ink 7">
                <a:extLst>
                  <a:ext uri="{FF2B5EF4-FFF2-40B4-BE49-F238E27FC236}">
                    <a16:creationId xmlns:a16="http://schemas.microsoft.com/office/drawing/2014/main" id="{C64F8825-F1F7-4240-98E8-B8A8970D084D}"/>
                  </a:ext>
                </a:extLst>
              </p:cNvPr>
              <p:cNvPicPr/>
              <p:nvPr/>
            </p:nvPicPr>
            <p:blipFill>
              <a:blip r:embed="rId9"/>
              <a:stretch>
                <a:fillRect/>
              </a:stretch>
            </p:blipFill>
            <p:spPr>
              <a:xfrm>
                <a:off x="1625280" y="4225560"/>
                <a:ext cx="2525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902CE18-F55A-4CAC-95E7-CE3CCF81DE79}"/>
                  </a:ext>
                </a:extLst>
              </p14:cNvPr>
              <p14:cNvContentPartPr/>
              <p14:nvPr/>
            </p14:nvContentPartPr>
            <p14:xfrm>
              <a:off x="4800480" y="4111080"/>
              <a:ext cx="579600" cy="30240"/>
            </p14:xfrm>
          </p:contentPart>
        </mc:Choice>
        <mc:Fallback xmlns="">
          <p:pic>
            <p:nvPicPr>
              <p:cNvPr id="9" name="Ink 8">
                <a:extLst>
                  <a:ext uri="{FF2B5EF4-FFF2-40B4-BE49-F238E27FC236}">
                    <a16:creationId xmlns:a16="http://schemas.microsoft.com/office/drawing/2014/main" id="{F902CE18-F55A-4CAC-95E7-CE3CCF81DE79}"/>
                  </a:ext>
                </a:extLst>
              </p:cNvPr>
              <p:cNvPicPr/>
              <p:nvPr/>
            </p:nvPicPr>
            <p:blipFill>
              <a:blip r:embed="rId11"/>
              <a:stretch>
                <a:fillRect/>
              </a:stretch>
            </p:blipFill>
            <p:spPr>
              <a:xfrm>
                <a:off x="4764480" y="4039080"/>
                <a:ext cx="651240" cy="173880"/>
              </a:xfrm>
              <a:prstGeom prst="rect">
                <a:avLst/>
              </a:prstGeom>
            </p:spPr>
          </p:pic>
        </mc:Fallback>
      </mc:AlternateContent>
    </p:spTree>
    <p:extLst>
      <p:ext uri="{BB962C8B-B14F-4D97-AF65-F5344CB8AC3E}">
        <p14:creationId xmlns:p14="http://schemas.microsoft.com/office/powerpoint/2010/main" val="1947876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Source Configuration Wizard: Step 2</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71600" y="1193433"/>
            <a:ext cx="5486400" cy="42167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31088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Code that binds a combo box </a:t>
            </a:r>
            <a:br>
              <a:rPr lang="en-US" dirty="0"/>
            </a:br>
            <a:r>
              <a:rPr lang="en-US" dirty="0"/>
              <a:t>to an entity collection</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26</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187232285"/>
              </p:ext>
            </p:extLst>
          </p:nvPr>
        </p:nvGraphicFramePr>
        <p:xfrm>
          <a:off x="914400" y="1447800"/>
          <a:ext cx="7300912" cy="4429125"/>
        </p:xfrm>
        <a:graphic>
          <a:graphicData uri="http://schemas.openxmlformats.org/presentationml/2006/ole">
            <mc:AlternateContent xmlns:mc="http://schemas.openxmlformats.org/markup-compatibility/2006">
              <mc:Choice xmlns:v="urn:schemas-microsoft-com:vml" Requires="v">
                <p:oleObj spid="_x0000_s18459" name="Document" r:id="rId3" imgW="7301323" imgH="4429891" progId="Word.Document.12">
                  <p:embed/>
                </p:oleObj>
              </mc:Choice>
              <mc:Fallback>
                <p:oleObj name="Document" r:id="rId3" imgW="7301323" imgH="4429891" progId="Word.Document.12">
                  <p:embed/>
                  <p:pic>
                    <p:nvPicPr>
                      <p:cNvPr id="0" name=""/>
                      <p:cNvPicPr/>
                      <p:nvPr/>
                    </p:nvPicPr>
                    <p:blipFill>
                      <a:blip r:embed="rId4"/>
                      <a:stretch>
                        <a:fillRect/>
                      </a:stretch>
                    </p:blipFill>
                    <p:spPr>
                      <a:xfrm>
                        <a:off x="914400" y="1447800"/>
                        <a:ext cx="7300912" cy="4429125"/>
                      </a:xfrm>
                      <a:prstGeom prst="rect">
                        <a:avLst/>
                      </a:prstGeom>
                    </p:spPr>
                  </p:pic>
                </p:oleObj>
              </mc:Fallback>
            </mc:AlternateContent>
          </a:graphicData>
        </a:graphic>
      </p:graphicFrame>
    </p:spTree>
    <p:extLst>
      <p:ext uri="{BB962C8B-B14F-4D97-AF65-F5344CB8AC3E}">
        <p14:creationId xmlns:p14="http://schemas.microsoft.com/office/powerpoint/2010/main" val="64417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Customer Maintenance Form</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27</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35405" y="1143000"/>
            <a:ext cx="4531995" cy="26883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75022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Add/Modify Customer form</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28</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27673" y="1219200"/>
            <a:ext cx="5149327" cy="27432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70749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default Entity Data Model</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29</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873797520"/>
              </p:ext>
            </p:extLst>
          </p:nvPr>
        </p:nvGraphicFramePr>
        <p:xfrm>
          <a:off x="914400" y="1009710"/>
          <a:ext cx="7301323" cy="4866291"/>
        </p:xfrm>
        <a:graphic>
          <a:graphicData uri="http://schemas.openxmlformats.org/presentationml/2006/ole">
            <mc:AlternateContent xmlns:mc="http://schemas.openxmlformats.org/markup-compatibility/2006">
              <mc:Choice xmlns:v="urn:schemas-microsoft-com:vml" Requires="v">
                <p:oleObj spid="_x0000_s19483" name="Document" r:id="rId3" imgW="7301323" imgH="4866291" progId="Word.Document.12">
                  <p:embed/>
                </p:oleObj>
              </mc:Choice>
              <mc:Fallback>
                <p:oleObj name="Document" r:id="rId3" imgW="7301323" imgH="4866291" progId="Word.Document.12">
                  <p:embed/>
                  <p:pic>
                    <p:nvPicPr>
                      <p:cNvPr id="0" name=""/>
                      <p:cNvPicPr/>
                      <p:nvPr/>
                    </p:nvPicPr>
                    <p:blipFill>
                      <a:blip r:embed="rId4"/>
                      <a:stretch>
                        <a:fillRect/>
                      </a:stretch>
                    </p:blipFill>
                    <p:spPr>
                      <a:xfrm>
                        <a:off x="914400" y="1009710"/>
                        <a:ext cx="7301323" cy="4866291"/>
                      </a:xfrm>
                      <a:prstGeom prst="rect">
                        <a:avLst/>
                      </a:prstGeom>
                    </p:spPr>
                  </p:pic>
                </p:oleObj>
              </mc:Fallback>
            </mc:AlternateContent>
          </a:graphicData>
        </a:graphic>
      </p:graphicFrame>
    </p:spTree>
    <p:extLst>
      <p:ext uri="{BB962C8B-B14F-4D97-AF65-F5344CB8AC3E}">
        <p14:creationId xmlns:p14="http://schemas.microsoft.com/office/powerpoint/2010/main" val="233411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concepts</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180924685"/>
              </p:ext>
            </p:extLst>
          </p:nvPr>
        </p:nvGraphicFramePr>
        <p:xfrm>
          <a:off x="993775" y="1112838"/>
          <a:ext cx="7156450" cy="4651375"/>
        </p:xfrm>
        <a:graphic>
          <a:graphicData uri="http://schemas.openxmlformats.org/presentationml/2006/ole">
            <mc:AlternateContent xmlns:mc="http://schemas.openxmlformats.org/markup-compatibility/2006">
              <mc:Choice xmlns:v="urn:schemas-microsoft-com:vml" Requires="v">
                <p:oleObj spid="_x0000_s4123" name="Document" r:id="rId3" imgW="7301323" imgH="4760072" progId="Word.Document.12">
                  <p:embed/>
                </p:oleObj>
              </mc:Choice>
              <mc:Fallback>
                <p:oleObj name="Document" r:id="rId3" imgW="7301323" imgH="4760072" progId="Word.Document.12">
                  <p:embed/>
                  <p:pic>
                    <p:nvPicPr>
                      <p:cNvPr id="0" name=""/>
                      <p:cNvPicPr/>
                      <p:nvPr/>
                    </p:nvPicPr>
                    <p:blipFill>
                      <a:blip r:embed="rId4"/>
                      <a:stretch>
                        <a:fillRect/>
                      </a:stretch>
                    </p:blipFill>
                    <p:spPr>
                      <a:xfrm>
                        <a:off x="993775" y="1112838"/>
                        <a:ext cx="7156450" cy="465137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5E9D3625-021D-4683-A023-F59906191A6D}"/>
              </a:ext>
            </a:extLst>
          </p:cNvPr>
          <p:cNvSpPr txBox="1"/>
          <p:nvPr/>
        </p:nvSpPr>
        <p:spPr>
          <a:xfrm>
            <a:off x="0" y="5726668"/>
            <a:ext cx="7946663" cy="369332"/>
          </a:xfrm>
          <a:prstGeom prst="rect">
            <a:avLst/>
          </a:prstGeom>
          <a:noFill/>
        </p:spPr>
        <p:txBody>
          <a:bodyPr wrap="none" rtlCol="0">
            <a:spAutoFit/>
          </a:bodyPr>
          <a:lstStyle/>
          <a:p>
            <a:r>
              <a:rPr lang="en-CA" dirty="0"/>
              <a:t>https://docs.microsoft.com/en-us/dotnet/framework/data/adonet/ef/terminology</a:t>
            </a:r>
          </a:p>
        </p:txBody>
      </p:sp>
    </p:spTree>
    <p:extLst>
      <p:ext uri="{BB962C8B-B14F-4D97-AF65-F5344CB8AC3E}">
        <p14:creationId xmlns:p14="http://schemas.microsoft.com/office/powerpoint/2010/main" val="1057829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a:t>
            </a:r>
            <a:r>
              <a:rPr lang="en-US" dirty="0" err="1"/>
              <a:t>MMABooksEntity</a:t>
            </a:r>
            <a:r>
              <a:rPr lang="en-US" dirty="0"/>
              <a:t> class</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30</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940995730"/>
              </p:ext>
            </p:extLst>
          </p:nvPr>
        </p:nvGraphicFramePr>
        <p:xfrm>
          <a:off x="990600" y="1143000"/>
          <a:ext cx="7300912" cy="1227137"/>
        </p:xfrm>
        <a:graphic>
          <a:graphicData uri="http://schemas.openxmlformats.org/presentationml/2006/ole">
            <mc:AlternateContent xmlns:mc="http://schemas.openxmlformats.org/markup-compatibility/2006">
              <mc:Choice xmlns:v="urn:schemas-microsoft-com:vml" Requires="v">
                <p:oleObj spid="_x0000_s20507" name="Document" r:id="rId3" imgW="7301323" imgH="1227465" progId="Word.Document.12">
                  <p:embed/>
                </p:oleObj>
              </mc:Choice>
              <mc:Fallback>
                <p:oleObj name="Document" r:id="rId3" imgW="7301323" imgH="1227465" progId="Word.Document.12">
                  <p:embed/>
                  <p:pic>
                    <p:nvPicPr>
                      <p:cNvPr id="0" name=""/>
                      <p:cNvPicPr/>
                      <p:nvPr/>
                    </p:nvPicPr>
                    <p:blipFill>
                      <a:blip r:embed="rId4"/>
                      <a:stretch>
                        <a:fillRect/>
                      </a:stretch>
                    </p:blipFill>
                    <p:spPr>
                      <a:xfrm>
                        <a:off x="990600" y="1143000"/>
                        <a:ext cx="7300912" cy="1227137"/>
                      </a:xfrm>
                      <a:prstGeom prst="rect">
                        <a:avLst/>
                      </a:prstGeom>
                    </p:spPr>
                  </p:pic>
                </p:oleObj>
              </mc:Fallback>
            </mc:AlternateContent>
          </a:graphicData>
        </a:graphic>
      </p:graphicFrame>
    </p:spTree>
    <p:extLst>
      <p:ext uri="{BB962C8B-B14F-4D97-AF65-F5344CB8AC3E}">
        <p14:creationId xmlns:p14="http://schemas.microsoft.com/office/powerpoint/2010/main" val="3543556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Customer Maintenance form</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31</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75523858"/>
              </p:ext>
            </p:extLst>
          </p:nvPr>
        </p:nvGraphicFramePr>
        <p:xfrm>
          <a:off x="990600" y="1143000"/>
          <a:ext cx="7300912" cy="4754562"/>
        </p:xfrm>
        <a:graphic>
          <a:graphicData uri="http://schemas.openxmlformats.org/presentationml/2006/ole">
            <mc:AlternateContent xmlns:mc="http://schemas.openxmlformats.org/markup-compatibility/2006">
              <mc:Choice xmlns:v="urn:schemas-microsoft-com:vml" Requires="v">
                <p:oleObj spid="_x0000_s21531" name="Document" r:id="rId3" imgW="7301323" imgH="4755391" progId="Word.Document.12">
                  <p:embed/>
                </p:oleObj>
              </mc:Choice>
              <mc:Fallback>
                <p:oleObj name="Document" r:id="rId3" imgW="7301323" imgH="4755391" progId="Word.Document.12">
                  <p:embed/>
                  <p:pic>
                    <p:nvPicPr>
                      <p:cNvPr id="0" name=""/>
                      <p:cNvPicPr/>
                      <p:nvPr/>
                    </p:nvPicPr>
                    <p:blipFill>
                      <a:blip r:embed="rId4"/>
                      <a:stretch>
                        <a:fillRect/>
                      </a:stretch>
                    </p:blipFill>
                    <p:spPr>
                      <a:xfrm>
                        <a:off x="990600" y="1143000"/>
                        <a:ext cx="7300912" cy="4754562"/>
                      </a:xfrm>
                      <a:prstGeom prst="rect">
                        <a:avLst/>
                      </a:prstGeom>
                    </p:spPr>
                  </p:pic>
                </p:oleObj>
              </mc:Fallback>
            </mc:AlternateContent>
          </a:graphicData>
        </a:graphic>
      </p:graphicFrame>
    </p:spTree>
    <p:extLst>
      <p:ext uri="{BB962C8B-B14F-4D97-AF65-F5344CB8AC3E}">
        <p14:creationId xmlns:p14="http://schemas.microsoft.com/office/powerpoint/2010/main" val="2941622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Customer Maintenance form (cont.)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32</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461130340"/>
              </p:ext>
            </p:extLst>
          </p:nvPr>
        </p:nvGraphicFramePr>
        <p:xfrm>
          <a:off x="990600" y="1143000"/>
          <a:ext cx="7300912" cy="3690937"/>
        </p:xfrm>
        <a:graphic>
          <a:graphicData uri="http://schemas.openxmlformats.org/presentationml/2006/ole">
            <mc:AlternateContent xmlns:mc="http://schemas.openxmlformats.org/markup-compatibility/2006">
              <mc:Choice xmlns:v="urn:schemas-microsoft-com:vml" Requires="v">
                <p:oleObj spid="_x0000_s22555" name="Document" r:id="rId3" imgW="7301323" imgH="3691756" progId="Word.Document.12">
                  <p:embed/>
                </p:oleObj>
              </mc:Choice>
              <mc:Fallback>
                <p:oleObj name="Document" r:id="rId3" imgW="7301323" imgH="3691756" progId="Word.Document.12">
                  <p:embed/>
                  <p:pic>
                    <p:nvPicPr>
                      <p:cNvPr id="0" name=""/>
                      <p:cNvPicPr/>
                      <p:nvPr/>
                    </p:nvPicPr>
                    <p:blipFill>
                      <a:blip r:embed="rId4"/>
                      <a:stretch>
                        <a:fillRect/>
                      </a:stretch>
                    </p:blipFill>
                    <p:spPr>
                      <a:xfrm>
                        <a:off x="990600" y="1143000"/>
                        <a:ext cx="7300912" cy="3690937"/>
                      </a:xfrm>
                      <a:prstGeom prst="rect">
                        <a:avLst/>
                      </a:prstGeom>
                    </p:spPr>
                  </p:pic>
                </p:oleObj>
              </mc:Fallback>
            </mc:AlternateContent>
          </a:graphicData>
        </a:graphic>
      </p:graphicFrame>
    </p:spTree>
    <p:extLst>
      <p:ext uri="{BB962C8B-B14F-4D97-AF65-F5344CB8AC3E}">
        <p14:creationId xmlns:p14="http://schemas.microsoft.com/office/powerpoint/2010/main" val="2658167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Customer Maintenance form (cont.)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33</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835271820"/>
              </p:ext>
            </p:extLst>
          </p:nvPr>
        </p:nvGraphicFramePr>
        <p:xfrm>
          <a:off x="990600" y="1066800"/>
          <a:ext cx="7300912" cy="4899025"/>
        </p:xfrm>
        <a:graphic>
          <a:graphicData uri="http://schemas.openxmlformats.org/presentationml/2006/ole">
            <mc:AlternateContent xmlns:mc="http://schemas.openxmlformats.org/markup-compatibility/2006">
              <mc:Choice xmlns:v="urn:schemas-microsoft-com:vml" Requires="v">
                <p:oleObj spid="_x0000_s23579" name="Document" r:id="rId3" imgW="7301323" imgH="4899777" progId="Word.Document.12">
                  <p:embed/>
                </p:oleObj>
              </mc:Choice>
              <mc:Fallback>
                <p:oleObj name="Document" r:id="rId3" imgW="7301323" imgH="4899777" progId="Word.Document.12">
                  <p:embed/>
                  <p:pic>
                    <p:nvPicPr>
                      <p:cNvPr id="0" name=""/>
                      <p:cNvPicPr/>
                      <p:nvPr/>
                    </p:nvPicPr>
                    <p:blipFill>
                      <a:blip r:embed="rId4"/>
                      <a:stretch>
                        <a:fillRect/>
                      </a:stretch>
                    </p:blipFill>
                    <p:spPr>
                      <a:xfrm>
                        <a:off x="990600" y="1066800"/>
                        <a:ext cx="7300912" cy="4899025"/>
                      </a:xfrm>
                      <a:prstGeom prst="rect">
                        <a:avLst/>
                      </a:prstGeom>
                    </p:spPr>
                  </p:pic>
                </p:oleObj>
              </mc:Fallback>
            </mc:AlternateContent>
          </a:graphicData>
        </a:graphic>
      </p:graphicFrame>
    </p:spTree>
    <p:extLst>
      <p:ext uri="{BB962C8B-B14F-4D97-AF65-F5344CB8AC3E}">
        <p14:creationId xmlns:p14="http://schemas.microsoft.com/office/powerpoint/2010/main" val="2215556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Customer Maintenance form (cont.)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34</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87181237"/>
              </p:ext>
            </p:extLst>
          </p:nvPr>
        </p:nvGraphicFramePr>
        <p:xfrm>
          <a:off x="990600" y="1084262"/>
          <a:ext cx="7300912" cy="4554538"/>
        </p:xfrm>
        <a:graphic>
          <a:graphicData uri="http://schemas.openxmlformats.org/presentationml/2006/ole">
            <mc:AlternateContent xmlns:mc="http://schemas.openxmlformats.org/markup-compatibility/2006">
              <mc:Choice xmlns:v="urn:schemas-microsoft-com:vml" Requires="v">
                <p:oleObj spid="_x0000_s24603" name="Document" r:id="rId3" imgW="7301323" imgH="4555194" progId="Word.Document.12">
                  <p:embed/>
                </p:oleObj>
              </mc:Choice>
              <mc:Fallback>
                <p:oleObj name="Document" r:id="rId3" imgW="7301323" imgH="4555194" progId="Word.Document.12">
                  <p:embed/>
                  <p:pic>
                    <p:nvPicPr>
                      <p:cNvPr id="0" name=""/>
                      <p:cNvPicPr/>
                      <p:nvPr/>
                    </p:nvPicPr>
                    <p:blipFill>
                      <a:blip r:embed="rId4"/>
                      <a:stretch>
                        <a:fillRect/>
                      </a:stretch>
                    </p:blipFill>
                    <p:spPr>
                      <a:xfrm>
                        <a:off x="990600" y="1084262"/>
                        <a:ext cx="7300912" cy="4554538"/>
                      </a:xfrm>
                      <a:prstGeom prst="rect">
                        <a:avLst/>
                      </a:prstGeom>
                    </p:spPr>
                  </p:pic>
                </p:oleObj>
              </mc:Fallback>
            </mc:AlternateContent>
          </a:graphicData>
        </a:graphic>
      </p:graphicFrame>
    </p:spTree>
    <p:extLst>
      <p:ext uri="{BB962C8B-B14F-4D97-AF65-F5344CB8AC3E}">
        <p14:creationId xmlns:p14="http://schemas.microsoft.com/office/powerpoint/2010/main" val="1594151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Customer Maintenance form (cont.)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35</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723083306"/>
              </p:ext>
            </p:extLst>
          </p:nvPr>
        </p:nvGraphicFramePr>
        <p:xfrm>
          <a:off x="990600" y="1084262"/>
          <a:ext cx="7300912" cy="4554538"/>
        </p:xfrm>
        <a:graphic>
          <a:graphicData uri="http://schemas.openxmlformats.org/presentationml/2006/ole">
            <mc:AlternateContent xmlns:mc="http://schemas.openxmlformats.org/markup-compatibility/2006">
              <mc:Choice xmlns:v="urn:schemas-microsoft-com:vml" Requires="v">
                <p:oleObj spid="_x0000_s25626" name="Document" r:id="rId3" imgW="7301323" imgH="4555194" progId="Word.Document.12">
                  <p:embed/>
                </p:oleObj>
              </mc:Choice>
              <mc:Fallback>
                <p:oleObj name="Document" r:id="rId3" imgW="7301323" imgH="4555194" progId="Word.Document.12">
                  <p:embed/>
                  <p:pic>
                    <p:nvPicPr>
                      <p:cNvPr id="0" name=""/>
                      <p:cNvPicPr/>
                      <p:nvPr/>
                    </p:nvPicPr>
                    <p:blipFill>
                      <a:blip r:embed="rId4"/>
                      <a:stretch>
                        <a:fillRect/>
                      </a:stretch>
                    </p:blipFill>
                    <p:spPr>
                      <a:xfrm>
                        <a:off x="990600" y="1084262"/>
                        <a:ext cx="7300912" cy="4554538"/>
                      </a:xfrm>
                      <a:prstGeom prst="rect">
                        <a:avLst/>
                      </a:prstGeom>
                    </p:spPr>
                  </p:pic>
                </p:oleObj>
              </mc:Fallback>
            </mc:AlternateContent>
          </a:graphicData>
        </a:graphic>
      </p:graphicFrame>
    </p:spTree>
    <p:extLst>
      <p:ext uri="{BB962C8B-B14F-4D97-AF65-F5344CB8AC3E}">
        <p14:creationId xmlns:p14="http://schemas.microsoft.com/office/powerpoint/2010/main" val="1700185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Customer Maintenance form (cont.)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36</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608450233"/>
              </p:ext>
            </p:extLst>
          </p:nvPr>
        </p:nvGraphicFramePr>
        <p:xfrm>
          <a:off x="990600" y="1150937"/>
          <a:ext cx="7300912" cy="3344863"/>
        </p:xfrm>
        <a:graphic>
          <a:graphicData uri="http://schemas.openxmlformats.org/presentationml/2006/ole">
            <mc:AlternateContent xmlns:mc="http://schemas.openxmlformats.org/markup-compatibility/2006">
              <mc:Choice xmlns:v="urn:schemas-microsoft-com:vml" Requires="v">
                <p:oleObj spid="_x0000_s26650" name="Document" r:id="rId3" imgW="7301323" imgH="3345373" progId="Word.Document.12">
                  <p:embed/>
                </p:oleObj>
              </mc:Choice>
              <mc:Fallback>
                <p:oleObj name="Document" r:id="rId3" imgW="7301323" imgH="3345373" progId="Word.Document.12">
                  <p:embed/>
                  <p:pic>
                    <p:nvPicPr>
                      <p:cNvPr id="0" name=""/>
                      <p:cNvPicPr/>
                      <p:nvPr/>
                    </p:nvPicPr>
                    <p:blipFill>
                      <a:blip r:embed="rId4"/>
                      <a:stretch>
                        <a:fillRect/>
                      </a:stretch>
                    </p:blipFill>
                    <p:spPr>
                      <a:xfrm>
                        <a:off x="990600" y="1150937"/>
                        <a:ext cx="7300912" cy="3344863"/>
                      </a:xfrm>
                      <a:prstGeom prst="rect">
                        <a:avLst/>
                      </a:prstGeom>
                    </p:spPr>
                  </p:pic>
                </p:oleObj>
              </mc:Fallback>
            </mc:AlternateContent>
          </a:graphicData>
        </a:graphic>
      </p:graphicFrame>
    </p:spTree>
    <p:extLst>
      <p:ext uri="{BB962C8B-B14F-4D97-AF65-F5344CB8AC3E}">
        <p14:creationId xmlns:p14="http://schemas.microsoft.com/office/powerpoint/2010/main" val="393132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Add/Modify Customer form</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37</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834829901"/>
              </p:ext>
            </p:extLst>
          </p:nvPr>
        </p:nvGraphicFramePr>
        <p:xfrm>
          <a:off x="990600" y="1143000"/>
          <a:ext cx="7300912" cy="3517900"/>
        </p:xfrm>
        <a:graphic>
          <a:graphicData uri="http://schemas.openxmlformats.org/presentationml/2006/ole">
            <mc:AlternateContent xmlns:mc="http://schemas.openxmlformats.org/markup-compatibility/2006">
              <mc:Choice xmlns:v="urn:schemas-microsoft-com:vml" Requires="v">
                <p:oleObj spid="_x0000_s27674" name="Document" r:id="rId3" imgW="7301323" imgH="3518564" progId="Word.Document.12">
                  <p:embed/>
                </p:oleObj>
              </mc:Choice>
              <mc:Fallback>
                <p:oleObj name="Document" r:id="rId3" imgW="7301323" imgH="3518564" progId="Word.Document.12">
                  <p:embed/>
                  <p:pic>
                    <p:nvPicPr>
                      <p:cNvPr id="0" name=""/>
                      <p:cNvPicPr/>
                      <p:nvPr/>
                    </p:nvPicPr>
                    <p:blipFill>
                      <a:blip r:embed="rId4"/>
                      <a:stretch>
                        <a:fillRect/>
                      </a:stretch>
                    </p:blipFill>
                    <p:spPr>
                      <a:xfrm>
                        <a:off x="990600" y="1143000"/>
                        <a:ext cx="7300912" cy="3517900"/>
                      </a:xfrm>
                      <a:prstGeom prst="rect">
                        <a:avLst/>
                      </a:prstGeom>
                    </p:spPr>
                  </p:pic>
                </p:oleObj>
              </mc:Fallback>
            </mc:AlternateContent>
          </a:graphicData>
        </a:graphic>
      </p:graphicFrame>
    </p:spTree>
    <p:extLst>
      <p:ext uri="{BB962C8B-B14F-4D97-AF65-F5344CB8AC3E}">
        <p14:creationId xmlns:p14="http://schemas.microsoft.com/office/powerpoint/2010/main" val="2639073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Add/Modify Customer form (cont.)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38</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831787441"/>
              </p:ext>
            </p:extLst>
          </p:nvPr>
        </p:nvGraphicFramePr>
        <p:xfrm>
          <a:off x="990600" y="1143000"/>
          <a:ext cx="7300912" cy="4554538"/>
        </p:xfrm>
        <a:graphic>
          <a:graphicData uri="http://schemas.openxmlformats.org/presentationml/2006/ole">
            <mc:AlternateContent xmlns:mc="http://schemas.openxmlformats.org/markup-compatibility/2006">
              <mc:Choice xmlns:v="urn:schemas-microsoft-com:vml" Requires="v">
                <p:oleObj spid="_x0000_s28698" name="Document" r:id="rId3" imgW="7301323" imgH="4555194" progId="Word.Document.12">
                  <p:embed/>
                </p:oleObj>
              </mc:Choice>
              <mc:Fallback>
                <p:oleObj name="Document" r:id="rId3" imgW="7301323" imgH="4555194" progId="Word.Document.12">
                  <p:embed/>
                  <p:pic>
                    <p:nvPicPr>
                      <p:cNvPr id="0" name=""/>
                      <p:cNvPicPr/>
                      <p:nvPr/>
                    </p:nvPicPr>
                    <p:blipFill>
                      <a:blip r:embed="rId4"/>
                      <a:stretch>
                        <a:fillRect/>
                      </a:stretch>
                    </p:blipFill>
                    <p:spPr>
                      <a:xfrm>
                        <a:off x="990600" y="1143000"/>
                        <a:ext cx="7300912" cy="4554538"/>
                      </a:xfrm>
                      <a:prstGeom prst="rect">
                        <a:avLst/>
                      </a:prstGeom>
                    </p:spPr>
                  </p:pic>
                </p:oleObj>
              </mc:Fallback>
            </mc:AlternateContent>
          </a:graphicData>
        </a:graphic>
      </p:graphicFrame>
    </p:spTree>
    <p:extLst>
      <p:ext uri="{BB962C8B-B14F-4D97-AF65-F5344CB8AC3E}">
        <p14:creationId xmlns:p14="http://schemas.microsoft.com/office/powerpoint/2010/main" val="528644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Add/Modify Customer form (cont.)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39</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334837767"/>
              </p:ext>
            </p:extLst>
          </p:nvPr>
        </p:nvGraphicFramePr>
        <p:xfrm>
          <a:off x="990600" y="1141412"/>
          <a:ext cx="7300912" cy="4725988"/>
        </p:xfrm>
        <a:graphic>
          <a:graphicData uri="http://schemas.openxmlformats.org/presentationml/2006/ole">
            <mc:AlternateContent xmlns:mc="http://schemas.openxmlformats.org/markup-compatibility/2006">
              <mc:Choice xmlns:v="urn:schemas-microsoft-com:vml" Requires="v">
                <p:oleObj spid="_x0000_s29722" name="Document" r:id="rId3" imgW="7301323" imgH="4726946" progId="Word.Document.12">
                  <p:embed/>
                </p:oleObj>
              </mc:Choice>
              <mc:Fallback>
                <p:oleObj name="Document" r:id="rId3" imgW="7301323" imgH="4726946" progId="Word.Document.12">
                  <p:embed/>
                  <p:pic>
                    <p:nvPicPr>
                      <p:cNvPr id="0" name=""/>
                      <p:cNvPicPr/>
                      <p:nvPr/>
                    </p:nvPicPr>
                    <p:blipFill>
                      <a:blip r:embed="rId4"/>
                      <a:stretch>
                        <a:fillRect/>
                      </a:stretch>
                    </p:blipFill>
                    <p:spPr>
                      <a:xfrm>
                        <a:off x="990600" y="1141412"/>
                        <a:ext cx="7300912" cy="4725988"/>
                      </a:xfrm>
                      <a:prstGeom prst="rect">
                        <a:avLst/>
                      </a:prstGeom>
                    </p:spPr>
                  </p:pic>
                </p:oleObj>
              </mc:Fallback>
            </mc:AlternateContent>
          </a:graphicData>
        </a:graphic>
      </p:graphicFrame>
    </p:spTree>
    <p:extLst>
      <p:ext uri="{BB962C8B-B14F-4D97-AF65-F5344CB8AC3E}">
        <p14:creationId xmlns:p14="http://schemas.microsoft.com/office/powerpoint/2010/main" val="171025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ways to query a conceptual model</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4</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829626303"/>
              </p:ext>
            </p:extLst>
          </p:nvPr>
        </p:nvGraphicFramePr>
        <p:xfrm>
          <a:off x="990600" y="1143000"/>
          <a:ext cx="7301323" cy="1159772"/>
        </p:xfrm>
        <a:graphic>
          <a:graphicData uri="http://schemas.openxmlformats.org/presentationml/2006/ole">
            <mc:AlternateContent xmlns:mc="http://schemas.openxmlformats.org/markup-compatibility/2006">
              <mc:Choice xmlns:v="urn:schemas-microsoft-com:vml" Requires="v">
                <p:oleObj spid="_x0000_s5147" name="Document" r:id="rId4" imgW="7301323" imgH="1160853" progId="Word.Document.12">
                  <p:embed/>
                </p:oleObj>
              </mc:Choice>
              <mc:Fallback>
                <p:oleObj name="Document" r:id="rId4" imgW="7301323" imgH="1160853" progId="Word.Document.12">
                  <p:embed/>
                  <p:pic>
                    <p:nvPicPr>
                      <p:cNvPr id="0" name=""/>
                      <p:cNvPicPr/>
                      <p:nvPr/>
                    </p:nvPicPr>
                    <p:blipFill>
                      <a:blip r:embed="rId5"/>
                      <a:stretch>
                        <a:fillRect/>
                      </a:stretch>
                    </p:blipFill>
                    <p:spPr>
                      <a:xfrm>
                        <a:off x="990600" y="1143000"/>
                        <a:ext cx="7301323" cy="1159772"/>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DB74DFA5-D201-4BA1-AF41-8D90F28F5F7A}"/>
              </a:ext>
            </a:extLst>
          </p:cNvPr>
          <p:cNvSpPr/>
          <p:nvPr/>
        </p:nvSpPr>
        <p:spPr>
          <a:xfrm>
            <a:off x="2285999" y="3105835"/>
            <a:ext cx="6005923" cy="646331"/>
          </a:xfrm>
          <a:prstGeom prst="rect">
            <a:avLst/>
          </a:prstGeom>
        </p:spPr>
        <p:txBody>
          <a:bodyPr wrap="square">
            <a:spAutoFit/>
          </a:bodyPr>
          <a:lstStyle/>
          <a:p>
            <a:r>
              <a:rPr lang="en-CA" b="0" i="0" dirty="0" err="1">
                <a:solidFill>
                  <a:srgbClr val="242729"/>
                </a:solidFill>
                <a:effectLst/>
                <a:latin typeface="Arial" panose="020B0604020202020204" pitchFamily="34" charset="0"/>
              </a:rPr>
              <a:t>Linq</a:t>
            </a:r>
            <a:r>
              <a:rPr lang="en-CA" b="0" i="0" dirty="0">
                <a:solidFill>
                  <a:srgbClr val="242729"/>
                </a:solidFill>
                <a:effectLst/>
                <a:latin typeface="Arial" panose="020B0604020202020204" pitchFamily="34" charset="0"/>
              </a:rPr>
              <a:t> to Entity is the easier way to build most queries and it's strongly typed</a:t>
            </a:r>
            <a:endParaRPr lang="en-CA" dirty="0"/>
          </a:p>
        </p:txBody>
      </p:sp>
    </p:spTree>
    <p:extLst>
      <p:ext uri="{BB962C8B-B14F-4D97-AF65-F5344CB8AC3E}">
        <p14:creationId xmlns:p14="http://schemas.microsoft.com/office/powerpoint/2010/main" val="3875079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Add/Modify Customer form (cont.)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40</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89110489"/>
              </p:ext>
            </p:extLst>
          </p:nvPr>
        </p:nvGraphicFramePr>
        <p:xfrm>
          <a:off x="990600" y="1125538"/>
          <a:ext cx="7300912" cy="4208462"/>
        </p:xfrm>
        <a:graphic>
          <a:graphicData uri="http://schemas.openxmlformats.org/presentationml/2006/ole">
            <mc:AlternateContent xmlns:mc="http://schemas.openxmlformats.org/markup-compatibility/2006">
              <mc:Choice xmlns:v="urn:schemas-microsoft-com:vml" Requires="v">
                <p:oleObj spid="_x0000_s30746" name="Document" r:id="rId3" imgW="7301323" imgH="4209171" progId="Word.Document.12">
                  <p:embed/>
                </p:oleObj>
              </mc:Choice>
              <mc:Fallback>
                <p:oleObj name="Document" r:id="rId3" imgW="7301323" imgH="4209171" progId="Word.Document.12">
                  <p:embed/>
                  <p:pic>
                    <p:nvPicPr>
                      <p:cNvPr id="0" name=""/>
                      <p:cNvPicPr/>
                      <p:nvPr/>
                    </p:nvPicPr>
                    <p:blipFill>
                      <a:blip r:embed="rId4"/>
                      <a:stretch>
                        <a:fillRect/>
                      </a:stretch>
                    </p:blipFill>
                    <p:spPr>
                      <a:xfrm>
                        <a:off x="990600" y="1125538"/>
                        <a:ext cx="7300912" cy="4208462"/>
                      </a:xfrm>
                      <a:prstGeom prst="rect">
                        <a:avLst/>
                      </a:prstGeom>
                    </p:spPr>
                  </p:pic>
                </p:oleObj>
              </mc:Fallback>
            </mc:AlternateContent>
          </a:graphicData>
        </a:graphic>
      </p:graphicFrame>
    </p:spTree>
    <p:extLst>
      <p:ext uri="{BB962C8B-B14F-4D97-AF65-F5344CB8AC3E}">
        <p14:creationId xmlns:p14="http://schemas.microsoft.com/office/powerpoint/2010/main" val="4223736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Add/Modify Customer form (cont.)</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41</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362240311"/>
              </p:ext>
            </p:extLst>
          </p:nvPr>
        </p:nvGraphicFramePr>
        <p:xfrm>
          <a:off x="990600" y="1150937"/>
          <a:ext cx="7300912" cy="3344863"/>
        </p:xfrm>
        <a:graphic>
          <a:graphicData uri="http://schemas.openxmlformats.org/presentationml/2006/ole">
            <mc:AlternateContent xmlns:mc="http://schemas.openxmlformats.org/markup-compatibility/2006">
              <mc:Choice xmlns:v="urn:schemas-microsoft-com:vml" Requires="v">
                <p:oleObj spid="_x0000_s31770" name="Document" r:id="rId3" imgW="7301323" imgH="3345373" progId="Word.Document.12">
                  <p:embed/>
                </p:oleObj>
              </mc:Choice>
              <mc:Fallback>
                <p:oleObj name="Document" r:id="rId3" imgW="7301323" imgH="3345373" progId="Word.Document.12">
                  <p:embed/>
                  <p:pic>
                    <p:nvPicPr>
                      <p:cNvPr id="0" name=""/>
                      <p:cNvPicPr/>
                      <p:nvPr/>
                    </p:nvPicPr>
                    <p:blipFill>
                      <a:blip r:embed="rId4"/>
                      <a:stretch>
                        <a:fillRect/>
                      </a:stretch>
                    </p:blipFill>
                    <p:spPr>
                      <a:xfrm>
                        <a:off x="990600" y="1150937"/>
                        <a:ext cx="7300912" cy="3344863"/>
                      </a:xfrm>
                      <a:prstGeom prst="rect">
                        <a:avLst/>
                      </a:prstGeom>
                    </p:spPr>
                  </p:pic>
                </p:oleObj>
              </mc:Fallback>
            </mc:AlternateContent>
          </a:graphicData>
        </a:graphic>
      </p:graphicFrame>
    </p:spTree>
    <p:extLst>
      <p:ext uri="{BB962C8B-B14F-4D97-AF65-F5344CB8AC3E}">
        <p14:creationId xmlns:p14="http://schemas.microsoft.com/office/powerpoint/2010/main" val="4094078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71B1-1A1B-4AB0-855A-4C5354A8AE96}"/>
              </a:ext>
            </a:extLst>
          </p:cNvPr>
          <p:cNvSpPr>
            <a:spLocks noGrp="1"/>
          </p:cNvSpPr>
          <p:nvPr>
            <p:ph type="title"/>
          </p:nvPr>
        </p:nvSpPr>
        <p:spPr>
          <a:xfrm>
            <a:off x="914400" y="629605"/>
            <a:ext cx="7315200" cy="360099"/>
          </a:xfrm>
        </p:spPr>
        <p:txBody>
          <a:bodyPr/>
          <a:lstStyle/>
          <a:p>
            <a:r>
              <a:rPr lang="en-CA" dirty="0"/>
              <a:t>LINQ Introduction</a:t>
            </a:r>
          </a:p>
        </p:txBody>
      </p:sp>
      <p:sp>
        <p:nvSpPr>
          <p:cNvPr id="3" name="Date Placeholder 2">
            <a:extLst>
              <a:ext uri="{FF2B5EF4-FFF2-40B4-BE49-F238E27FC236}">
                <a16:creationId xmlns:a16="http://schemas.microsoft.com/office/drawing/2014/main" id="{064811F8-C808-4679-9972-1992E0EDFFD0}"/>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5112F679-9DD7-4592-BAAE-0F05052BDA78}"/>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2DAEEF8E-C8D9-4261-844D-D5EE02301039}"/>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42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56595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Some of the C# clauses for working with LINQ</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43</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43000"/>
          <a:ext cx="7301323" cy="1532081"/>
        </p:xfrm>
        <a:graphic>
          <a:graphicData uri="http://schemas.openxmlformats.org/presentationml/2006/ole">
            <mc:AlternateContent xmlns:mc="http://schemas.openxmlformats.org/markup-compatibility/2006">
              <mc:Choice xmlns:v="urn:schemas-microsoft-com:vml" Requires="v">
                <p:oleObj spid="_x0000_s34833" name="Document" r:id="rId3" imgW="7301323" imgH="1532081" progId="Word.Document.12">
                  <p:embed/>
                </p:oleObj>
              </mc:Choice>
              <mc:Fallback>
                <p:oleObj name="Document" r:id="rId3" imgW="7301323" imgH="1532081" progId="Word.Document.12">
                  <p:embed/>
                  <p:pic>
                    <p:nvPicPr>
                      <p:cNvPr id="6" name="Object 5"/>
                      <p:cNvPicPr/>
                      <p:nvPr/>
                    </p:nvPicPr>
                    <p:blipFill>
                      <a:blip r:embed="rId4"/>
                      <a:stretch>
                        <a:fillRect/>
                      </a:stretch>
                    </p:blipFill>
                    <p:spPr>
                      <a:xfrm>
                        <a:off x="990600" y="1143000"/>
                        <a:ext cx="7301323" cy="1532081"/>
                      </a:xfrm>
                      <a:prstGeom prst="rect">
                        <a:avLst/>
                      </a:prstGeom>
                    </p:spPr>
                  </p:pic>
                </p:oleObj>
              </mc:Fallback>
            </mc:AlternateContent>
          </a:graphicData>
        </a:graphic>
      </p:graphicFrame>
    </p:spTree>
    <p:extLst>
      <p:ext uri="{BB962C8B-B14F-4D97-AF65-F5344CB8AC3E}">
        <p14:creationId xmlns:p14="http://schemas.microsoft.com/office/powerpoint/2010/main" val="3763301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Features of LINQ</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44</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066800"/>
          <a:ext cx="7301323" cy="1838497"/>
        </p:xfrm>
        <a:graphic>
          <a:graphicData uri="http://schemas.openxmlformats.org/presentationml/2006/ole">
            <mc:AlternateContent xmlns:mc="http://schemas.openxmlformats.org/markup-compatibility/2006">
              <mc:Choice xmlns:v="urn:schemas-microsoft-com:vml" Requires="v">
                <p:oleObj spid="_x0000_s35857" name="Document" r:id="rId3" imgW="7301323" imgH="1838497" progId="Word.Document.12">
                  <p:embed/>
                </p:oleObj>
              </mc:Choice>
              <mc:Fallback>
                <p:oleObj name="Document" r:id="rId3" imgW="7301323" imgH="1838497" progId="Word.Document.12">
                  <p:embed/>
                  <p:pic>
                    <p:nvPicPr>
                      <p:cNvPr id="6" name="Object 5"/>
                      <p:cNvPicPr/>
                      <p:nvPr/>
                    </p:nvPicPr>
                    <p:blipFill>
                      <a:blip r:embed="rId4"/>
                      <a:stretch>
                        <a:fillRect/>
                      </a:stretch>
                    </p:blipFill>
                    <p:spPr>
                      <a:xfrm>
                        <a:off x="990600" y="1066800"/>
                        <a:ext cx="7301323" cy="1838497"/>
                      </a:xfrm>
                      <a:prstGeom prst="rect">
                        <a:avLst/>
                      </a:prstGeom>
                    </p:spPr>
                  </p:pic>
                </p:oleObj>
              </mc:Fallback>
            </mc:AlternateContent>
          </a:graphicData>
        </a:graphic>
      </p:graphicFrame>
    </p:spTree>
    <p:extLst>
      <p:ext uri="{BB962C8B-B14F-4D97-AF65-F5344CB8AC3E}">
        <p14:creationId xmlns:p14="http://schemas.microsoft.com/office/powerpoint/2010/main" val="308602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three stages of a query operation</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45</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43000"/>
          <a:ext cx="7301323" cy="1397056"/>
        </p:xfrm>
        <a:graphic>
          <a:graphicData uri="http://schemas.openxmlformats.org/presentationml/2006/ole">
            <mc:AlternateContent xmlns:mc="http://schemas.openxmlformats.org/markup-compatibility/2006">
              <mc:Choice xmlns:v="urn:schemas-microsoft-com:vml" Requires="v">
                <p:oleObj spid="_x0000_s36881" name="Document" r:id="rId3" imgW="7301323" imgH="1397056" progId="Word.Document.12">
                  <p:embed/>
                </p:oleObj>
              </mc:Choice>
              <mc:Fallback>
                <p:oleObj name="Document" r:id="rId3" imgW="7301323" imgH="1397056" progId="Word.Document.12">
                  <p:embed/>
                  <p:pic>
                    <p:nvPicPr>
                      <p:cNvPr id="6" name="Object 5"/>
                      <p:cNvPicPr/>
                      <p:nvPr/>
                    </p:nvPicPr>
                    <p:blipFill>
                      <a:blip r:embed="rId4"/>
                      <a:stretch>
                        <a:fillRect/>
                      </a:stretch>
                    </p:blipFill>
                    <p:spPr>
                      <a:xfrm>
                        <a:off x="990600" y="1143000"/>
                        <a:ext cx="7301323" cy="1397056"/>
                      </a:xfrm>
                      <a:prstGeom prst="rect">
                        <a:avLst/>
                      </a:prstGeom>
                    </p:spPr>
                  </p:pic>
                </p:oleObj>
              </mc:Fallback>
            </mc:AlternateContent>
          </a:graphicData>
        </a:graphic>
      </p:graphicFrame>
    </p:spTree>
    <p:extLst>
      <p:ext uri="{BB962C8B-B14F-4D97-AF65-F5344CB8AC3E}">
        <p14:creationId xmlns:p14="http://schemas.microsoft.com/office/powerpoint/2010/main" val="3362838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A LINQ query that retrieves data from an array</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46</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24737"/>
          <a:ext cx="7301323" cy="4056863"/>
        </p:xfrm>
        <a:graphic>
          <a:graphicData uri="http://schemas.openxmlformats.org/presentationml/2006/ole">
            <mc:AlternateContent xmlns:mc="http://schemas.openxmlformats.org/markup-compatibility/2006">
              <mc:Choice xmlns:v="urn:schemas-microsoft-com:vml" Requires="v">
                <p:oleObj spid="_x0000_s37905" name="Document" r:id="rId3" imgW="7301323" imgH="4056863" progId="Word.Document.12">
                  <p:embed/>
                </p:oleObj>
              </mc:Choice>
              <mc:Fallback>
                <p:oleObj name="Document" r:id="rId3" imgW="7301323" imgH="4056863" progId="Word.Document.12">
                  <p:embed/>
                  <p:pic>
                    <p:nvPicPr>
                      <p:cNvPr id="6" name="Object 5"/>
                      <p:cNvPicPr/>
                      <p:nvPr/>
                    </p:nvPicPr>
                    <p:blipFill>
                      <a:blip r:embed="rId4"/>
                      <a:stretch>
                        <a:fillRect/>
                      </a:stretch>
                    </p:blipFill>
                    <p:spPr>
                      <a:xfrm>
                        <a:off x="990600" y="1124737"/>
                        <a:ext cx="7301323" cy="4056863"/>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897A441-4FCA-420A-B036-004F23C95A84}"/>
                  </a:ext>
                </a:extLst>
              </p14:cNvPr>
              <p14:cNvContentPartPr/>
              <p14:nvPr/>
            </p14:nvContentPartPr>
            <p14:xfrm>
              <a:off x="3403660" y="2882940"/>
              <a:ext cx="2718000" cy="360"/>
            </p14:xfrm>
          </p:contentPart>
        </mc:Choice>
        <mc:Fallback xmlns="">
          <p:pic>
            <p:nvPicPr>
              <p:cNvPr id="7" name="Ink 6">
                <a:extLst>
                  <a:ext uri="{FF2B5EF4-FFF2-40B4-BE49-F238E27FC236}">
                    <a16:creationId xmlns:a16="http://schemas.microsoft.com/office/drawing/2014/main" id="{9897A441-4FCA-420A-B036-004F23C95A84}"/>
                  </a:ext>
                </a:extLst>
              </p:cNvPr>
              <p:cNvPicPr/>
              <p:nvPr/>
            </p:nvPicPr>
            <p:blipFill>
              <a:blip r:embed="rId6"/>
              <a:stretch>
                <a:fillRect/>
              </a:stretch>
            </p:blipFill>
            <p:spPr>
              <a:xfrm>
                <a:off x="3367660" y="2810940"/>
                <a:ext cx="2789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9DD50AF-122F-49B6-8E9A-F0AAF422D6CB}"/>
                  </a:ext>
                </a:extLst>
              </p14:cNvPr>
              <p14:cNvContentPartPr/>
              <p14:nvPr/>
            </p14:nvContentPartPr>
            <p14:xfrm>
              <a:off x="3403660" y="2806620"/>
              <a:ext cx="2782080" cy="142200"/>
            </p14:xfrm>
          </p:contentPart>
        </mc:Choice>
        <mc:Fallback xmlns="">
          <p:pic>
            <p:nvPicPr>
              <p:cNvPr id="8" name="Ink 7">
                <a:extLst>
                  <a:ext uri="{FF2B5EF4-FFF2-40B4-BE49-F238E27FC236}">
                    <a16:creationId xmlns:a16="http://schemas.microsoft.com/office/drawing/2014/main" id="{A9DD50AF-122F-49B6-8E9A-F0AAF422D6CB}"/>
                  </a:ext>
                </a:extLst>
              </p:cNvPr>
              <p:cNvPicPr/>
              <p:nvPr/>
            </p:nvPicPr>
            <p:blipFill>
              <a:blip r:embed="rId8"/>
              <a:stretch>
                <a:fillRect/>
              </a:stretch>
            </p:blipFill>
            <p:spPr>
              <a:xfrm>
                <a:off x="3367660" y="2734620"/>
                <a:ext cx="2853720" cy="285840"/>
              </a:xfrm>
              <a:prstGeom prst="rect">
                <a:avLst/>
              </a:prstGeom>
            </p:spPr>
          </p:pic>
        </mc:Fallback>
      </mc:AlternateContent>
    </p:spTree>
    <p:extLst>
      <p:ext uri="{BB962C8B-B14F-4D97-AF65-F5344CB8AC3E}">
        <p14:creationId xmlns:p14="http://schemas.microsoft.com/office/powerpoint/2010/main" val="4131750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resulting dialog box</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47</a:t>
            </a:fld>
            <a:endParaRPr lang="en-US" sz="900" dirty="0">
              <a:solidFill>
                <a:schemeClr val="bg1"/>
              </a:solidFill>
              <a:latin typeface="Arial Narrow" pitchFamily="34" charset="0"/>
            </a:endParaRPr>
          </a:p>
        </p:txBody>
      </p:sp>
      <p:pic>
        <p:nvPicPr>
          <p:cNvPr id="6" name="Picture 5" descr="23-02.png"/>
          <p:cNvPicPr/>
          <p:nvPr/>
        </p:nvPicPr>
        <p:blipFill>
          <a:blip r:embed="rId2"/>
          <a:stretch>
            <a:fillRect/>
          </a:stretch>
        </p:blipFill>
        <p:spPr>
          <a:xfrm>
            <a:off x="1342390" y="1219200"/>
            <a:ext cx="2149378" cy="2209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12374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syntax of the from clause</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48</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066800"/>
          <a:ext cx="7300912" cy="3825875"/>
        </p:xfrm>
        <a:graphic>
          <a:graphicData uri="http://schemas.openxmlformats.org/presentationml/2006/ole">
            <mc:AlternateContent xmlns:mc="http://schemas.openxmlformats.org/markup-compatibility/2006">
              <mc:Choice xmlns:v="urn:schemas-microsoft-com:vml" Requires="v">
                <p:oleObj spid="_x0000_s38929" name="Document" r:id="rId3" imgW="7301323" imgH="3826421" progId="Word.Document.12">
                  <p:embed/>
                </p:oleObj>
              </mc:Choice>
              <mc:Fallback>
                <p:oleObj name="Document" r:id="rId3" imgW="7301323" imgH="3826421" progId="Word.Document.12">
                  <p:embed/>
                  <p:pic>
                    <p:nvPicPr>
                      <p:cNvPr id="6" name="Object 5"/>
                      <p:cNvPicPr/>
                      <p:nvPr/>
                    </p:nvPicPr>
                    <p:blipFill>
                      <a:blip r:embed="rId4"/>
                      <a:stretch>
                        <a:fillRect/>
                      </a:stretch>
                    </p:blipFill>
                    <p:spPr>
                      <a:xfrm>
                        <a:off x="914400" y="1066800"/>
                        <a:ext cx="7300912" cy="3825875"/>
                      </a:xfrm>
                      <a:prstGeom prst="rect">
                        <a:avLst/>
                      </a:prstGeom>
                    </p:spPr>
                  </p:pic>
                </p:oleObj>
              </mc:Fallback>
            </mc:AlternateContent>
          </a:graphicData>
        </a:graphic>
      </p:graphicFrame>
    </p:spTree>
    <p:extLst>
      <p:ext uri="{BB962C8B-B14F-4D97-AF65-F5344CB8AC3E}">
        <p14:creationId xmlns:p14="http://schemas.microsoft.com/office/powerpoint/2010/main" val="2119611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An example that uses a generic list </a:t>
            </a:r>
            <a:br>
              <a:rPr lang="en-US" dirty="0"/>
            </a:br>
            <a:r>
              <a:rPr lang="en-US" dirty="0"/>
              <a:t>of invoices as the data source</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49</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498600"/>
          <a:ext cx="7300912" cy="3378200"/>
        </p:xfrm>
        <a:graphic>
          <a:graphicData uri="http://schemas.openxmlformats.org/presentationml/2006/ole">
            <mc:AlternateContent xmlns:mc="http://schemas.openxmlformats.org/markup-compatibility/2006">
              <mc:Choice xmlns:v="urn:schemas-microsoft-com:vml" Requires="v">
                <p:oleObj spid="_x0000_s39953" name="Document" r:id="rId3" imgW="7301323" imgH="3378859" progId="Word.Document.12">
                  <p:embed/>
                </p:oleObj>
              </mc:Choice>
              <mc:Fallback>
                <p:oleObj name="Document" r:id="rId3" imgW="7301323" imgH="3378859" progId="Word.Document.12">
                  <p:embed/>
                  <p:pic>
                    <p:nvPicPr>
                      <p:cNvPr id="6" name="Object 5"/>
                      <p:cNvPicPr/>
                      <p:nvPr/>
                    </p:nvPicPr>
                    <p:blipFill>
                      <a:blip r:embed="rId4"/>
                      <a:stretch>
                        <a:fillRect/>
                      </a:stretch>
                    </p:blipFill>
                    <p:spPr>
                      <a:xfrm>
                        <a:off x="914400" y="1498600"/>
                        <a:ext cx="7300912" cy="3378200"/>
                      </a:xfrm>
                      <a:prstGeom prst="rect">
                        <a:avLst/>
                      </a:prstGeom>
                    </p:spPr>
                  </p:pic>
                </p:oleObj>
              </mc:Fallback>
            </mc:AlternateContent>
          </a:graphicData>
        </a:graphic>
      </p:graphicFrame>
    </p:spTree>
    <p:extLst>
      <p:ext uri="{BB962C8B-B14F-4D97-AF65-F5344CB8AC3E}">
        <p14:creationId xmlns:p14="http://schemas.microsoft.com/office/powerpoint/2010/main" val="389244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 Data Model Wizard: Step 1</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5</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33500" y="1143000"/>
            <a:ext cx="4686300" cy="417068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6773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An example that uses a generic list </a:t>
            </a:r>
            <a:br>
              <a:rPr lang="en-US" dirty="0"/>
            </a:br>
            <a:r>
              <a:rPr lang="en-US" dirty="0"/>
              <a:t>of invoices as the data source (cont.)</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50</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524000"/>
          <a:ext cx="7301323" cy="2065698"/>
        </p:xfrm>
        <a:graphic>
          <a:graphicData uri="http://schemas.openxmlformats.org/presentationml/2006/ole">
            <mc:AlternateContent xmlns:mc="http://schemas.openxmlformats.org/markup-compatibility/2006">
              <mc:Choice xmlns:v="urn:schemas-microsoft-com:vml" Requires="v">
                <p:oleObj spid="_x0000_s40977" name="Document" r:id="rId3" imgW="7301323" imgH="2065698" progId="Word.Document.12">
                  <p:embed/>
                </p:oleObj>
              </mc:Choice>
              <mc:Fallback>
                <p:oleObj name="Document" r:id="rId3" imgW="7301323" imgH="2065698" progId="Word.Document.12">
                  <p:embed/>
                  <p:pic>
                    <p:nvPicPr>
                      <p:cNvPr id="6" name="Object 5"/>
                      <p:cNvPicPr/>
                      <p:nvPr/>
                    </p:nvPicPr>
                    <p:blipFill>
                      <a:blip r:embed="rId4"/>
                      <a:stretch>
                        <a:fillRect/>
                      </a:stretch>
                    </p:blipFill>
                    <p:spPr>
                      <a:xfrm>
                        <a:off x="990600" y="1524000"/>
                        <a:ext cx="7301323" cy="2065698"/>
                      </a:xfrm>
                      <a:prstGeom prst="rect">
                        <a:avLst/>
                      </a:prstGeom>
                    </p:spPr>
                  </p:pic>
                </p:oleObj>
              </mc:Fallback>
            </mc:AlternateContent>
          </a:graphicData>
        </a:graphic>
      </p:graphicFrame>
    </p:spTree>
    <p:extLst>
      <p:ext uri="{BB962C8B-B14F-4D97-AF65-F5344CB8AC3E}">
        <p14:creationId xmlns:p14="http://schemas.microsoft.com/office/powerpoint/2010/main" val="4252432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syntax of the where clause</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51</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066800"/>
          <a:ext cx="7300912" cy="3646487"/>
        </p:xfrm>
        <a:graphic>
          <a:graphicData uri="http://schemas.openxmlformats.org/presentationml/2006/ole">
            <mc:AlternateContent xmlns:mc="http://schemas.openxmlformats.org/markup-compatibility/2006">
              <mc:Choice xmlns:v="urn:schemas-microsoft-com:vml" Requires="v">
                <p:oleObj spid="_x0000_s42001" name="Document" r:id="rId3" imgW="7301323" imgH="3716601" progId="Word.Document.12">
                  <p:embed/>
                </p:oleObj>
              </mc:Choice>
              <mc:Fallback>
                <p:oleObj name="Document" r:id="rId3" imgW="7301323" imgH="3716601" progId="Word.Document.12">
                  <p:embed/>
                  <p:pic>
                    <p:nvPicPr>
                      <p:cNvPr id="6" name="Object 5"/>
                      <p:cNvPicPr/>
                      <p:nvPr/>
                    </p:nvPicPr>
                    <p:blipFill>
                      <a:blip r:embed="rId4"/>
                      <a:stretch>
                        <a:fillRect/>
                      </a:stretch>
                    </p:blipFill>
                    <p:spPr>
                      <a:xfrm>
                        <a:off x="914400" y="1066800"/>
                        <a:ext cx="7300912" cy="3646487"/>
                      </a:xfrm>
                      <a:prstGeom prst="rect">
                        <a:avLst/>
                      </a:prstGeom>
                    </p:spPr>
                  </p:pic>
                </p:oleObj>
              </mc:Fallback>
            </mc:AlternateContent>
          </a:graphicData>
        </a:graphic>
      </p:graphicFrame>
    </p:spTree>
    <p:extLst>
      <p:ext uri="{BB962C8B-B14F-4D97-AF65-F5344CB8AC3E}">
        <p14:creationId xmlns:p14="http://schemas.microsoft.com/office/powerpoint/2010/main" val="2457081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resulting dialog box</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52</a:t>
            </a:fld>
            <a:endParaRPr lang="en-US" sz="900" dirty="0">
              <a:solidFill>
                <a:schemeClr val="bg1"/>
              </a:solidFill>
              <a:latin typeface="Arial Narrow" pitchFamily="34" charset="0"/>
            </a:endParaRPr>
          </a:p>
        </p:txBody>
      </p:sp>
      <p:pic>
        <p:nvPicPr>
          <p:cNvPr id="6" name="Picture 5" descr="23-04a.png"/>
          <p:cNvPicPr/>
          <p:nvPr/>
        </p:nvPicPr>
        <p:blipFill>
          <a:blip r:embed="rId2"/>
          <a:stretch>
            <a:fillRect/>
          </a:stretch>
        </p:blipFill>
        <p:spPr>
          <a:xfrm>
            <a:off x="1353185" y="1219200"/>
            <a:ext cx="2304415" cy="236629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38526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An example that filters the generic list </a:t>
            </a:r>
            <a:br>
              <a:rPr lang="en-US" dirty="0"/>
            </a:br>
            <a:r>
              <a:rPr lang="en-US" dirty="0"/>
              <a:t>of invoices</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53</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447800"/>
          <a:ext cx="7301323" cy="3175421"/>
        </p:xfrm>
        <a:graphic>
          <a:graphicData uri="http://schemas.openxmlformats.org/presentationml/2006/ole">
            <mc:AlternateContent xmlns:mc="http://schemas.openxmlformats.org/markup-compatibility/2006">
              <mc:Choice xmlns:v="urn:schemas-microsoft-com:vml" Requires="v">
                <p:oleObj spid="_x0000_s43025" name="Document" r:id="rId3" imgW="7301323" imgH="3175421" progId="Word.Document.12">
                  <p:embed/>
                </p:oleObj>
              </mc:Choice>
              <mc:Fallback>
                <p:oleObj name="Document" r:id="rId3" imgW="7301323" imgH="3175421" progId="Word.Document.12">
                  <p:embed/>
                  <p:pic>
                    <p:nvPicPr>
                      <p:cNvPr id="6" name="Object 5"/>
                      <p:cNvPicPr/>
                      <p:nvPr/>
                    </p:nvPicPr>
                    <p:blipFill>
                      <a:blip r:embed="rId4"/>
                      <a:stretch>
                        <a:fillRect/>
                      </a:stretch>
                    </p:blipFill>
                    <p:spPr>
                      <a:xfrm>
                        <a:off x="990600" y="1447800"/>
                        <a:ext cx="7301323" cy="3175421"/>
                      </a:xfrm>
                      <a:prstGeom prst="rect">
                        <a:avLst/>
                      </a:prstGeom>
                    </p:spPr>
                  </p:pic>
                </p:oleObj>
              </mc:Fallback>
            </mc:AlternateContent>
          </a:graphicData>
        </a:graphic>
      </p:graphicFrame>
    </p:spTree>
    <p:extLst>
      <p:ext uri="{BB962C8B-B14F-4D97-AF65-F5344CB8AC3E}">
        <p14:creationId xmlns:p14="http://schemas.microsoft.com/office/powerpoint/2010/main" val="2138460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resulting dialog box</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54</a:t>
            </a:fld>
            <a:endParaRPr lang="en-US" sz="900" dirty="0">
              <a:solidFill>
                <a:schemeClr val="bg1"/>
              </a:solidFill>
              <a:latin typeface="Arial Narrow" pitchFamily="34" charset="0"/>
            </a:endParaRPr>
          </a:p>
        </p:txBody>
      </p:sp>
      <p:pic>
        <p:nvPicPr>
          <p:cNvPr id="6" name="Picture 5" descr="23-04b.png"/>
          <p:cNvPicPr/>
          <p:nvPr/>
        </p:nvPicPr>
        <p:blipFill>
          <a:blip r:embed="rId2"/>
          <a:stretch>
            <a:fillRect/>
          </a:stretch>
        </p:blipFill>
        <p:spPr>
          <a:xfrm>
            <a:off x="1323975" y="1170940"/>
            <a:ext cx="1876425" cy="25628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11683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syntax of the </a:t>
            </a:r>
            <a:r>
              <a:rPr lang="en-US" dirty="0" err="1"/>
              <a:t>orderby</a:t>
            </a:r>
            <a:r>
              <a:rPr lang="en-US" dirty="0"/>
              <a:t> clause</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55</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066800"/>
          <a:ext cx="7301323" cy="3999252"/>
        </p:xfrm>
        <a:graphic>
          <a:graphicData uri="http://schemas.openxmlformats.org/presentationml/2006/ole">
            <mc:AlternateContent xmlns:mc="http://schemas.openxmlformats.org/markup-compatibility/2006">
              <mc:Choice xmlns:v="urn:schemas-microsoft-com:vml" Requires="v">
                <p:oleObj spid="_x0000_s44049" name="Document" r:id="rId4" imgW="7301323" imgH="3999252" progId="Word.Document.12">
                  <p:embed/>
                </p:oleObj>
              </mc:Choice>
              <mc:Fallback>
                <p:oleObj name="Document" r:id="rId4" imgW="7301323" imgH="3999252" progId="Word.Document.12">
                  <p:embed/>
                  <p:pic>
                    <p:nvPicPr>
                      <p:cNvPr id="6" name="Object 5"/>
                      <p:cNvPicPr/>
                      <p:nvPr/>
                    </p:nvPicPr>
                    <p:blipFill>
                      <a:blip r:embed="rId5"/>
                      <a:stretch>
                        <a:fillRect/>
                      </a:stretch>
                    </p:blipFill>
                    <p:spPr>
                      <a:xfrm>
                        <a:off x="914400" y="1066800"/>
                        <a:ext cx="7301323" cy="3999252"/>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78EEA251-9378-4B3E-A876-E7F3D04155B1}"/>
              </a:ext>
            </a:extLst>
          </p:cNvPr>
          <p:cNvSpPr txBox="1"/>
          <p:nvPr/>
        </p:nvSpPr>
        <p:spPr>
          <a:xfrm>
            <a:off x="1295400" y="5181600"/>
            <a:ext cx="5943600" cy="369332"/>
          </a:xfrm>
          <a:prstGeom prst="rect">
            <a:avLst/>
          </a:prstGeom>
          <a:noFill/>
        </p:spPr>
        <p:txBody>
          <a:bodyPr wrap="square" rtlCol="0">
            <a:spAutoFit/>
          </a:bodyPr>
          <a:lstStyle/>
          <a:p>
            <a:r>
              <a:rPr lang="en-US" altLang="zh-CN" dirty="0"/>
              <a:t>How about </a:t>
            </a:r>
            <a:r>
              <a:rPr lang="en-US" altLang="zh-CN" dirty="0" err="1"/>
              <a:t>orderby</a:t>
            </a:r>
            <a:r>
              <a:rPr lang="en-US" altLang="zh-CN" dirty="0"/>
              <a:t> multiple fields? Try it in VS. </a:t>
            </a:r>
            <a:endParaRPr lang="en-CA" dirty="0"/>
          </a:p>
        </p:txBody>
      </p:sp>
    </p:spTree>
    <p:extLst>
      <p:ext uri="{BB962C8B-B14F-4D97-AF65-F5344CB8AC3E}">
        <p14:creationId xmlns:p14="http://schemas.microsoft.com/office/powerpoint/2010/main" val="4228929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resulting dialog box</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56</a:t>
            </a:fld>
            <a:endParaRPr lang="en-US" sz="900" dirty="0">
              <a:solidFill>
                <a:schemeClr val="bg1"/>
              </a:solidFill>
              <a:latin typeface="Arial Narrow" pitchFamily="34" charset="0"/>
            </a:endParaRPr>
          </a:p>
        </p:txBody>
      </p:sp>
      <p:pic>
        <p:nvPicPr>
          <p:cNvPr id="6" name="Picture 5" descr="23-05a.png"/>
          <p:cNvPicPr/>
          <p:nvPr/>
        </p:nvPicPr>
        <p:blipFill>
          <a:blip r:embed="rId2"/>
          <a:stretch>
            <a:fillRect/>
          </a:stretch>
        </p:blipFill>
        <p:spPr>
          <a:xfrm>
            <a:off x="1348105" y="1219200"/>
            <a:ext cx="2690495" cy="21050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2939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An example that sorts the generic list </a:t>
            </a:r>
            <a:br>
              <a:rPr lang="en-US" dirty="0"/>
            </a:br>
            <a:r>
              <a:rPr lang="en-US" dirty="0"/>
              <a:t>of invoices</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57</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477963"/>
          <a:ext cx="7301323" cy="3969367"/>
        </p:xfrm>
        <a:graphic>
          <a:graphicData uri="http://schemas.openxmlformats.org/presentationml/2006/ole">
            <mc:AlternateContent xmlns:mc="http://schemas.openxmlformats.org/markup-compatibility/2006">
              <mc:Choice xmlns:v="urn:schemas-microsoft-com:vml" Requires="v">
                <p:oleObj spid="_x0000_s45073" name="Document" r:id="rId3" imgW="7301323" imgH="3969367" progId="Word.Document.12">
                  <p:embed/>
                </p:oleObj>
              </mc:Choice>
              <mc:Fallback>
                <p:oleObj name="Document" r:id="rId3" imgW="7301323" imgH="3969367" progId="Word.Document.12">
                  <p:embed/>
                  <p:pic>
                    <p:nvPicPr>
                      <p:cNvPr id="6" name="Object 5"/>
                      <p:cNvPicPr/>
                      <p:nvPr/>
                    </p:nvPicPr>
                    <p:blipFill>
                      <a:blip r:embed="rId4"/>
                      <a:stretch>
                        <a:fillRect/>
                      </a:stretch>
                    </p:blipFill>
                    <p:spPr>
                      <a:xfrm>
                        <a:off x="990600" y="1477963"/>
                        <a:ext cx="7301323" cy="3969367"/>
                      </a:xfrm>
                      <a:prstGeom prst="rect">
                        <a:avLst/>
                      </a:prstGeom>
                    </p:spPr>
                  </p:pic>
                </p:oleObj>
              </mc:Fallback>
            </mc:AlternateContent>
          </a:graphicData>
        </a:graphic>
      </p:graphicFrame>
    </p:spTree>
    <p:extLst>
      <p:ext uri="{BB962C8B-B14F-4D97-AF65-F5344CB8AC3E}">
        <p14:creationId xmlns:p14="http://schemas.microsoft.com/office/powerpoint/2010/main" val="2440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resulting dialog box</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58</a:t>
            </a:fld>
            <a:endParaRPr lang="en-US" sz="900" dirty="0">
              <a:solidFill>
                <a:schemeClr val="bg1"/>
              </a:solidFill>
              <a:latin typeface="Arial Narrow" pitchFamily="34" charset="0"/>
            </a:endParaRPr>
          </a:p>
        </p:txBody>
      </p:sp>
      <p:pic>
        <p:nvPicPr>
          <p:cNvPr id="6" name="Picture 5" descr="23-05b.png"/>
          <p:cNvPicPr/>
          <p:nvPr/>
        </p:nvPicPr>
        <p:blipFill>
          <a:blip r:embed="rId2"/>
          <a:stretch>
            <a:fillRect/>
          </a:stretch>
        </p:blipFill>
        <p:spPr>
          <a:xfrm>
            <a:off x="1315720" y="1219200"/>
            <a:ext cx="2341880" cy="25812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40485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9605"/>
            <a:ext cx="7315200" cy="360099"/>
          </a:xfrm>
        </p:spPr>
        <p:txBody>
          <a:bodyPr/>
          <a:lstStyle/>
          <a:p>
            <a:r>
              <a:rPr lang="en-US" dirty="0"/>
              <a:t>Two ways to code the </a:t>
            </a:r>
            <a:r>
              <a:rPr lang="en-US" dirty="0">
                <a:highlight>
                  <a:srgbClr val="FFFF00"/>
                </a:highlight>
              </a:rPr>
              <a:t>select</a:t>
            </a:r>
            <a:r>
              <a:rPr lang="en-US" dirty="0"/>
              <a:t> </a:t>
            </a:r>
            <a:r>
              <a:rPr lang="en-US" dirty="0">
                <a:highlight>
                  <a:srgbClr val="FFFF00"/>
                </a:highlight>
              </a:rPr>
              <a:t>clause</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59</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43000"/>
          <a:ext cx="7300912" cy="773113"/>
        </p:xfrm>
        <a:graphic>
          <a:graphicData uri="http://schemas.openxmlformats.org/presentationml/2006/ole">
            <mc:AlternateContent xmlns:mc="http://schemas.openxmlformats.org/markup-compatibility/2006">
              <mc:Choice xmlns:v="urn:schemas-microsoft-com:vml" Requires="v">
                <p:oleObj spid="_x0000_s46097" name="Document" r:id="rId3" imgW="7301323" imgH="773422" progId="Word.Document.12">
                  <p:embed/>
                </p:oleObj>
              </mc:Choice>
              <mc:Fallback>
                <p:oleObj name="Document" r:id="rId3" imgW="7301323" imgH="773422" progId="Word.Document.12">
                  <p:embed/>
                  <p:pic>
                    <p:nvPicPr>
                      <p:cNvPr id="6" name="Object 5"/>
                      <p:cNvPicPr/>
                      <p:nvPr/>
                    </p:nvPicPr>
                    <p:blipFill>
                      <a:blip r:embed="rId4"/>
                      <a:stretch>
                        <a:fillRect/>
                      </a:stretch>
                    </p:blipFill>
                    <p:spPr>
                      <a:xfrm>
                        <a:off x="990600" y="1143000"/>
                        <a:ext cx="7300912" cy="773113"/>
                      </a:xfrm>
                      <a:prstGeom prst="rect">
                        <a:avLst/>
                      </a:prstGeom>
                    </p:spPr>
                  </p:pic>
                </p:oleObj>
              </mc:Fallback>
            </mc:AlternateContent>
          </a:graphicData>
        </a:graphic>
      </p:graphicFrame>
    </p:spTree>
    <p:extLst>
      <p:ext uri="{BB962C8B-B14F-4D97-AF65-F5344CB8AC3E}">
        <p14:creationId xmlns:p14="http://schemas.microsoft.com/office/powerpoint/2010/main" val="356511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 Data Model Wizard: Step 2</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6</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17057" y="1219200"/>
            <a:ext cx="4931343" cy="44196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83710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An example that selects key values </a:t>
            </a:r>
            <a:br>
              <a:rPr lang="en-US" dirty="0"/>
            </a:br>
            <a:r>
              <a:rPr lang="en-US" dirty="0"/>
              <a:t>from a sorted list</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60</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538278324"/>
              </p:ext>
            </p:extLst>
          </p:nvPr>
        </p:nvGraphicFramePr>
        <p:xfrm>
          <a:off x="990600" y="1511300"/>
          <a:ext cx="7300912" cy="4127500"/>
        </p:xfrm>
        <a:graphic>
          <a:graphicData uri="http://schemas.openxmlformats.org/presentationml/2006/ole">
            <mc:AlternateContent xmlns:mc="http://schemas.openxmlformats.org/markup-compatibility/2006">
              <mc:Choice xmlns:v="urn:schemas-microsoft-com:vml" Requires="v">
                <p:oleObj spid="_x0000_s47121" name="Document" r:id="rId3" imgW="7301323" imgH="4128156" progId="Word.Document.12">
                  <p:embed/>
                </p:oleObj>
              </mc:Choice>
              <mc:Fallback>
                <p:oleObj name="Document" r:id="rId3" imgW="7301323" imgH="4128156" progId="Word.Document.12">
                  <p:embed/>
                  <p:pic>
                    <p:nvPicPr>
                      <p:cNvPr id="6" name="Object 5"/>
                      <p:cNvPicPr/>
                      <p:nvPr/>
                    </p:nvPicPr>
                    <p:blipFill>
                      <a:blip r:embed="rId4"/>
                      <a:stretch>
                        <a:fillRect/>
                      </a:stretch>
                    </p:blipFill>
                    <p:spPr>
                      <a:xfrm>
                        <a:off x="990600" y="1511300"/>
                        <a:ext cx="7300912" cy="4127500"/>
                      </a:xfrm>
                      <a:prstGeom prst="rect">
                        <a:avLst/>
                      </a:prstGeom>
                    </p:spPr>
                  </p:pic>
                </p:oleObj>
              </mc:Fallback>
            </mc:AlternateContent>
          </a:graphicData>
        </a:graphic>
      </p:graphicFrame>
    </p:spTree>
    <p:extLst>
      <p:ext uri="{BB962C8B-B14F-4D97-AF65-F5344CB8AC3E}">
        <p14:creationId xmlns:p14="http://schemas.microsoft.com/office/powerpoint/2010/main" val="904351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resulting dialog box</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61</a:t>
            </a:fld>
            <a:endParaRPr lang="en-US" sz="900" dirty="0">
              <a:solidFill>
                <a:schemeClr val="bg1"/>
              </a:solidFill>
              <a:latin typeface="Arial Narrow" pitchFamily="34" charset="0"/>
            </a:endParaRPr>
          </a:p>
        </p:txBody>
      </p:sp>
      <p:pic>
        <p:nvPicPr>
          <p:cNvPr id="6" name="Picture 5" descr="23-06.png"/>
          <p:cNvPicPr/>
          <p:nvPr/>
        </p:nvPicPr>
        <p:blipFill>
          <a:blip r:embed="rId2"/>
          <a:stretch>
            <a:fillRect/>
          </a:stretch>
        </p:blipFill>
        <p:spPr>
          <a:xfrm>
            <a:off x="1349375" y="1219200"/>
            <a:ext cx="3298825" cy="20859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91900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 query expression that creates </a:t>
            </a:r>
            <a:br>
              <a:rPr lang="en-US" dirty="0"/>
            </a:br>
            <a:r>
              <a:rPr lang="en-US" dirty="0"/>
              <a:t>an anonymous type from the list of invoices</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62</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571159574"/>
              </p:ext>
            </p:extLst>
          </p:nvPr>
        </p:nvGraphicFramePr>
        <p:xfrm>
          <a:off x="957263" y="1549400"/>
          <a:ext cx="7300912" cy="1270000"/>
        </p:xfrm>
        <a:graphic>
          <a:graphicData uri="http://schemas.openxmlformats.org/presentationml/2006/ole">
            <mc:AlternateContent xmlns:mc="http://schemas.openxmlformats.org/markup-compatibility/2006">
              <mc:Choice xmlns:v="urn:schemas-microsoft-com:vml" Requires="v">
                <p:oleObj spid="_x0000_s48145" name="Document" r:id="rId3" imgW="7301323" imgH="1270313" progId="Word.Document.12">
                  <p:embed/>
                </p:oleObj>
              </mc:Choice>
              <mc:Fallback>
                <p:oleObj name="Document" r:id="rId3" imgW="7301323" imgH="1270313" progId="Word.Document.12">
                  <p:embed/>
                  <p:pic>
                    <p:nvPicPr>
                      <p:cNvPr id="6" name="Object 5"/>
                      <p:cNvPicPr/>
                      <p:nvPr/>
                    </p:nvPicPr>
                    <p:blipFill>
                      <a:blip r:embed="rId4"/>
                      <a:stretch>
                        <a:fillRect/>
                      </a:stretch>
                    </p:blipFill>
                    <p:spPr>
                      <a:xfrm>
                        <a:off x="957263" y="1549400"/>
                        <a:ext cx="7300912" cy="1270000"/>
                      </a:xfrm>
                      <a:prstGeom prst="rect">
                        <a:avLst/>
                      </a:prstGeom>
                    </p:spPr>
                  </p:pic>
                </p:oleObj>
              </mc:Fallback>
            </mc:AlternateContent>
          </a:graphicData>
        </a:graphic>
      </p:graphicFrame>
    </p:spTree>
    <p:extLst>
      <p:ext uri="{BB962C8B-B14F-4D97-AF65-F5344CB8AC3E}">
        <p14:creationId xmlns:p14="http://schemas.microsoft.com/office/powerpoint/2010/main" val="2974447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basic syntax of the join clause</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63</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14400" y="1066800"/>
          <a:ext cx="7300912" cy="3584575"/>
        </p:xfrm>
        <a:graphic>
          <a:graphicData uri="http://schemas.openxmlformats.org/presentationml/2006/ole">
            <mc:AlternateContent xmlns:mc="http://schemas.openxmlformats.org/markup-compatibility/2006">
              <mc:Choice xmlns:v="urn:schemas-microsoft-com:vml" Requires="v">
                <p:oleObj spid="_x0000_s49169" name="Document" r:id="rId3" imgW="7301323" imgH="3585177" progId="Word.Document.12">
                  <p:embed/>
                </p:oleObj>
              </mc:Choice>
              <mc:Fallback>
                <p:oleObj name="Document" r:id="rId3" imgW="7301323" imgH="3585177" progId="Word.Document.12">
                  <p:embed/>
                  <p:pic>
                    <p:nvPicPr>
                      <p:cNvPr id="6" name="Object 5"/>
                      <p:cNvPicPr/>
                      <p:nvPr/>
                    </p:nvPicPr>
                    <p:blipFill>
                      <a:blip r:embed="rId4"/>
                      <a:stretch>
                        <a:fillRect/>
                      </a:stretch>
                    </p:blipFill>
                    <p:spPr>
                      <a:xfrm>
                        <a:off x="914400" y="1066800"/>
                        <a:ext cx="7300912" cy="3584575"/>
                      </a:xfrm>
                      <a:prstGeom prst="rect">
                        <a:avLst/>
                      </a:prstGeom>
                    </p:spPr>
                  </p:pic>
                </p:oleObj>
              </mc:Fallback>
            </mc:AlternateContent>
          </a:graphicData>
        </a:graphic>
      </p:graphicFrame>
    </p:spTree>
    <p:extLst>
      <p:ext uri="{BB962C8B-B14F-4D97-AF65-F5344CB8AC3E}">
        <p14:creationId xmlns:p14="http://schemas.microsoft.com/office/powerpoint/2010/main" val="19226800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 query expression that joins data </a:t>
            </a:r>
            <a:br>
              <a:rPr lang="en-US" dirty="0"/>
            </a:br>
            <a:r>
              <a:rPr lang="en-US" dirty="0"/>
              <a:t>from the two data sources</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64</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603375"/>
          <a:ext cx="7300912" cy="1673225"/>
        </p:xfrm>
        <a:graphic>
          <a:graphicData uri="http://schemas.openxmlformats.org/presentationml/2006/ole">
            <mc:AlternateContent xmlns:mc="http://schemas.openxmlformats.org/markup-compatibility/2006">
              <mc:Choice xmlns:v="urn:schemas-microsoft-com:vml" Requires="v">
                <p:oleObj spid="_x0000_s50193" name="Document" r:id="rId3" imgW="7301323" imgH="1673586" progId="Word.Document.12">
                  <p:embed/>
                </p:oleObj>
              </mc:Choice>
              <mc:Fallback>
                <p:oleObj name="Document" r:id="rId3" imgW="7301323" imgH="1673586" progId="Word.Document.12">
                  <p:embed/>
                  <p:pic>
                    <p:nvPicPr>
                      <p:cNvPr id="6" name="Object 5"/>
                      <p:cNvPicPr/>
                      <p:nvPr/>
                    </p:nvPicPr>
                    <p:blipFill>
                      <a:blip r:embed="rId4"/>
                      <a:stretch>
                        <a:fillRect/>
                      </a:stretch>
                    </p:blipFill>
                    <p:spPr>
                      <a:xfrm>
                        <a:off x="990600" y="1603375"/>
                        <a:ext cx="7300912" cy="1673225"/>
                      </a:xfrm>
                      <a:prstGeom prst="rect">
                        <a:avLst/>
                      </a:prstGeom>
                    </p:spPr>
                  </p:pic>
                </p:oleObj>
              </mc:Fallback>
            </mc:AlternateContent>
          </a:graphicData>
        </a:graphic>
      </p:graphicFrame>
    </p:spTree>
    <p:extLst>
      <p:ext uri="{BB962C8B-B14F-4D97-AF65-F5344CB8AC3E}">
        <p14:creationId xmlns:p14="http://schemas.microsoft.com/office/powerpoint/2010/main" val="31792790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Code that executes the query</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65</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43000"/>
          <a:ext cx="7301323" cy="1745240"/>
        </p:xfrm>
        <a:graphic>
          <a:graphicData uri="http://schemas.openxmlformats.org/presentationml/2006/ole">
            <mc:AlternateContent xmlns:mc="http://schemas.openxmlformats.org/markup-compatibility/2006">
              <mc:Choice xmlns:v="urn:schemas-microsoft-com:vml" Requires="v">
                <p:oleObj spid="_x0000_s51217" name="Document" r:id="rId3" imgW="7301323" imgH="1745240" progId="Word.Document.12">
                  <p:embed/>
                </p:oleObj>
              </mc:Choice>
              <mc:Fallback>
                <p:oleObj name="Document" r:id="rId3" imgW="7301323" imgH="1745240" progId="Word.Document.12">
                  <p:embed/>
                  <p:pic>
                    <p:nvPicPr>
                      <p:cNvPr id="6" name="Object 5"/>
                      <p:cNvPicPr/>
                      <p:nvPr/>
                    </p:nvPicPr>
                    <p:blipFill>
                      <a:blip r:embed="rId4"/>
                      <a:stretch>
                        <a:fillRect/>
                      </a:stretch>
                    </p:blipFill>
                    <p:spPr>
                      <a:xfrm>
                        <a:off x="990600" y="1143000"/>
                        <a:ext cx="7301323" cy="1745240"/>
                      </a:xfrm>
                      <a:prstGeom prst="rect">
                        <a:avLst/>
                      </a:prstGeom>
                    </p:spPr>
                  </p:pic>
                </p:oleObj>
              </mc:Fallback>
            </mc:AlternateContent>
          </a:graphicData>
        </a:graphic>
      </p:graphicFrame>
    </p:spTree>
    <p:extLst>
      <p:ext uri="{BB962C8B-B14F-4D97-AF65-F5344CB8AC3E}">
        <p14:creationId xmlns:p14="http://schemas.microsoft.com/office/powerpoint/2010/main" val="20444338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resulting dialog box</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66</a:t>
            </a:fld>
            <a:endParaRPr lang="en-US" sz="900" dirty="0">
              <a:solidFill>
                <a:schemeClr val="bg1"/>
              </a:solidFill>
              <a:latin typeface="Arial Narrow" pitchFamily="34" charset="0"/>
            </a:endParaRPr>
          </a:p>
        </p:txBody>
      </p:sp>
      <p:pic>
        <p:nvPicPr>
          <p:cNvPr id="6" name="Picture 5" descr="23-07.png"/>
          <p:cNvPicPr/>
          <p:nvPr/>
        </p:nvPicPr>
        <p:blipFill>
          <a:blip r:embed="rId2"/>
          <a:stretch>
            <a:fillRect/>
          </a:stretch>
        </p:blipFill>
        <p:spPr>
          <a:xfrm>
            <a:off x="1384300" y="1219200"/>
            <a:ext cx="3263900" cy="2667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68830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49611"/>
            <a:ext cx="7315200" cy="720197"/>
          </a:xfrm>
        </p:spPr>
        <p:txBody>
          <a:bodyPr/>
          <a:lstStyle/>
          <a:p>
            <a:r>
              <a:rPr lang="en-US" dirty="0"/>
              <a:t>An </a:t>
            </a:r>
            <a:r>
              <a:rPr lang="en-US" dirty="0">
                <a:highlight>
                  <a:srgbClr val="FFFF00"/>
                </a:highlight>
              </a:rPr>
              <a:t>extension method </a:t>
            </a:r>
            <a:r>
              <a:rPr lang="en-US" dirty="0"/>
              <a:t>that extends </a:t>
            </a:r>
            <a:br>
              <a:rPr lang="en-US" dirty="0"/>
            </a:br>
            <a:r>
              <a:rPr lang="en-US" dirty="0"/>
              <a:t>the String data type</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67</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447800"/>
          <a:ext cx="7300912" cy="4402138"/>
        </p:xfrm>
        <a:graphic>
          <a:graphicData uri="http://schemas.openxmlformats.org/presentationml/2006/ole">
            <mc:AlternateContent xmlns:mc="http://schemas.openxmlformats.org/markup-compatibility/2006">
              <mc:Choice xmlns:v="urn:schemas-microsoft-com:vml" Requires="v">
                <p:oleObj spid="_x0000_s52241" name="Document" r:id="rId3" imgW="7301323" imgH="4402886" progId="Word.Document.12">
                  <p:embed/>
                </p:oleObj>
              </mc:Choice>
              <mc:Fallback>
                <p:oleObj name="Document" r:id="rId3" imgW="7301323" imgH="4402886" progId="Word.Document.12">
                  <p:embed/>
                  <p:pic>
                    <p:nvPicPr>
                      <p:cNvPr id="6" name="Object 5"/>
                      <p:cNvPicPr/>
                      <p:nvPr/>
                    </p:nvPicPr>
                    <p:blipFill>
                      <a:blip r:embed="rId4"/>
                      <a:stretch>
                        <a:fillRect/>
                      </a:stretch>
                    </p:blipFill>
                    <p:spPr>
                      <a:xfrm>
                        <a:off x="990600" y="1447800"/>
                        <a:ext cx="7300912" cy="4402138"/>
                      </a:xfrm>
                      <a:prstGeom prst="rect">
                        <a:avLst/>
                      </a:prstGeom>
                    </p:spPr>
                  </p:pic>
                </p:oleObj>
              </mc:Fallback>
            </mc:AlternateContent>
          </a:graphicData>
        </a:graphic>
      </p:graphicFrame>
    </p:spTree>
    <p:extLst>
      <p:ext uri="{BB962C8B-B14F-4D97-AF65-F5344CB8AC3E}">
        <p14:creationId xmlns:p14="http://schemas.microsoft.com/office/powerpoint/2010/main" val="3379415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resulting dialog box</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68</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52550" y="1219200"/>
            <a:ext cx="2152650" cy="18478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83980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Extension methods used </a:t>
            </a:r>
            <a:br>
              <a:rPr lang="en-US" dirty="0"/>
            </a:br>
            <a:r>
              <a:rPr lang="en-US" dirty="0"/>
              <a:t>to implement common C# clauses for LINQ</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69</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498059"/>
          <a:ext cx="7301323" cy="2083341"/>
        </p:xfrm>
        <a:graphic>
          <a:graphicData uri="http://schemas.openxmlformats.org/presentationml/2006/ole">
            <mc:AlternateContent xmlns:mc="http://schemas.openxmlformats.org/markup-compatibility/2006">
              <mc:Choice xmlns:v="urn:schemas-microsoft-com:vml" Requires="v">
                <p:oleObj spid="_x0000_s53265" name="Document" r:id="rId3" imgW="7301323" imgH="2083341" progId="Word.Document.12">
                  <p:embed/>
                </p:oleObj>
              </mc:Choice>
              <mc:Fallback>
                <p:oleObj name="Document" r:id="rId3" imgW="7301323" imgH="2083341" progId="Word.Document.12">
                  <p:embed/>
                  <p:pic>
                    <p:nvPicPr>
                      <p:cNvPr id="6" name="Object 5"/>
                      <p:cNvPicPr/>
                      <p:nvPr/>
                    </p:nvPicPr>
                    <p:blipFill>
                      <a:blip r:embed="rId4"/>
                      <a:stretch>
                        <a:fillRect/>
                      </a:stretch>
                    </p:blipFill>
                    <p:spPr>
                      <a:xfrm>
                        <a:off x="990600" y="1498059"/>
                        <a:ext cx="7301323" cy="2083341"/>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6E19E0D3-AC56-4603-9581-527B1FE1D39D}"/>
              </a:ext>
            </a:extLst>
          </p:cNvPr>
          <p:cNvSpPr/>
          <p:nvPr/>
        </p:nvSpPr>
        <p:spPr>
          <a:xfrm>
            <a:off x="19050" y="4876800"/>
            <a:ext cx="9372600" cy="1200329"/>
          </a:xfrm>
          <a:prstGeom prst="rect">
            <a:avLst/>
          </a:prstGeom>
        </p:spPr>
        <p:txBody>
          <a:bodyPr wrap="square">
            <a:spAutoFit/>
          </a:bodyPr>
          <a:lstStyle/>
          <a:p>
            <a:r>
              <a:rPr lang="en-CA" b="1" i="0" dirty="0">
                <a:solidFill>
                  <a:srgbClr val="222222"/>
                </a:solidFill>
                <a:effectLst/>
                <a:latin typeface="arial" panose="020B0604020202020204" pitchFamily="34" charset="0"/>
              </a:rPr>
              <a:t>Extension methods</a:t>
            </a:r>
            <a:r>
              <a:rPr lang="en-CA" b="0" i="0" dirty="0">
                <a:solidFill>
                  <a:srgbClr val="222222"/>
                </a:solidFill>
                <a:effectLst/>
                <a:latin typeface="arial" panose="020B0604020202020204" pitchFamily="34" charset="0"/>
              </a:rPr>
              <a:t> enable you to add </a:t>
            </a:r>
            <a:r>
              <a:rPr lang="en-CA" b="1" i="0" dirty="0">
                <a:solidFill>
                  <a:srgbClr val="222222"/>
                </a:solidFill>
                <a:effectLst/>
                <a:latin typeface="arial" panose="020B0604020202020204" pitchFamily="34" charset="0"/>
              </a:rPr>
              <a:t>methods</a:t>
            </a:r>
            <a:r>
              <a:rPr lang="en-CA" b="0" i="0" dirty="0">
                <a:solidFill>
                  <a:srgbClr val="222222"/>
                </a:solidFill>
                <a:effectLst/>
                <a:latin typeface="arial" panose="020B0604020202020204" pitchFamily="34" charset="0"/>
              </a:rPr>
              <a:t> to existing types without creating a new derived type, recompiling, or otherwise modifying the original type. An </a:t>
            </a:r>
            <a:r>
              <a:rPr lang="en-CA" b="1" i="0" dirty="0">
                <a:solidFill>
                  <a:srgbClr val="222222"/>
                </a:solidFill>
                <a:effectLst/>
                <a:latin typeface="arial" panose="020B0604020202020204" pitchFamily="34" charset="0"/>
              </a:rPr>
              <a:t>extension method</a:t>
            </a:r>
            <a:r>
              <a:rPr lang="en-CA" b="0" i="0" dirty="0">
                <a:solidFill>
                  <a:srgbClr val="222222"/>
                </a:solidFill>
                <a:effectLst/>
                <a:latin typeface="arial" panose="020B0604020202020204" pitchFamily="34" charset="0"/>
              </a:rPr>
              <a:t> is a special kind of static </a:t>
            </a:r>
            <a:r>
              <a:rPr lang="en-CA" b="1" i="0" dirty="0">
                <a:solidFill>
                  <a:srgbClr val="222222"/>
                </a:solidFill>
                <a:effectLst/>
                <a:latin typeface="arial" panose="020B0604020202020204" pitchFamily="34" charset="0"/>
              </a:rPr>
              <a:t>method</a:t>
            </a:r>
            <a:r>
              <a:rPr lang="en-CA" b="0" i="0" dirty="0">
                <a:solidFill>
                  <a:srgbClr val="222222"/>
                </a:solidFill>
                <a:effectLst/>
                <a:latin typeface="arial" panose="020B0604020202020204" pitchFamily="34" charset="0"/>
              </a:rPr>
              <a:t>, but they are called as if they were </a:t>
            </a:r>
            <a:r>
              <a:rPr lang="en-CA" b="0" i="0" dirty="0" err="1">
                <a:solidFill>
                  <a:srgbClr val="222222"/>
                </a:solidFill>
                <a:effectLst/>
                <a:latin typeface="arial" panose="020B0604020202020204" pitchFamily="34" charset="0"/>
              </a:rPr>
              <a:t>instance</a:t>
            </a:r>
            <a:r>
              <a:rPr lang="en-CA" b="1" i="0" dirty="0" err="1">
                <a:solidFill>
                  <a:srgbClr val="222222"/>
                </a:solidFill>
                <a:effectLst/>
                <a:latin typeface="arial" panose="020B0604020202020204" pitchFamily="34" charset="0"/>
              </a:rPr>
              <a:t>methods</a:t>
            </a:r>
            <a:r>
              <a:rPr lang="en-CA" b="0" i="0" dirty="0">
                <a:solidFill>
                  <a:srgbClr val="222222"/>
                </a:solidFill>
                <a:effectLst/>
                <a:latin typeface="arial" panose="020B0604020202020204" pitchFamily="34" charset="0"/>
              </a:rPr>
              <a:t> on the extended type.</a:t>
            </a:r>
            <a:endParaRPr lang="en-CA" dirty="0"/>
          </a:p>
        </p:txBody>
      </p:sp>
    </p:spTree>
    <p:extLst>
      <p:ext uri="{BB962C8B-B14F-4D97-AF65-F5344CB8AC3E}">
        <p14:creationId xmlns:p14="http://schemas.microsoft.com/office/powerpoint/2010/main" val="400164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 Data Model Wizard: Step 3</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13180" y="1200150"/>
            <a:ext cx="5011420" cy="449111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832200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basic syntax of a lambda expression</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70</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065424979"/>
              </p:ext>
            </p:extLst>
          </p:nvPr>
        </p:nvGraphicFramePr>
        <p:xfrm>
          <a:off x="914400" y="1062038"/>
          <a:ext cx="7300912" cy="4881562"/>
        </p:xfrm>
        <a:graphic>
          <a:graphicData uri="http://schemas.openxmlformats.org/presentationml/2006/ole">
            <mc:AlternateContent xmlns:mc="http://schemas.openxmlformats.org/markup-compatibility/2006">
              <mc:Choice xmlns:v="urn:schemas-microsoft-com:vml" Requires="v">
                <p:oleObj spid="_x0000_s54289" name="Document" r:id="rId3" imgW="7301323" imgH="4882494" progId="Word.Document.12">
                  <p:embed/>
                </p:oleObj>
              </mc:Choice>
              <mc:Fallback>
                <p:oleObj name="Document" r:id="rId3" imgW="7301323" imgH="4882494" progId="Word.Document.12">
                  <p:embed/>
                  <p:pic>
                    <p:nvPicPr>
                      <p:cNvPr id="6" name="Object 5"/>
                      <p:cNvPicPr/>
                      <p:nvPr/>
                    </p:nvPicPr>
                    <p:blipFill>
                      <a:blip r:embed="rId4"/>
                      <a:stretch>
                        <a:fillRect/>
                      </a:stretch>
                    </p:blipFill>
                    <p:spPr>
                      <a:xfrm>
                        <a:off x="914400" y="1062038"/>
                        <a:ext cx="7300912" cy="4881562"/>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F7B5414-E113-4A52-B43B-2CDC34868D39}"/>
                  </a:ext>
                </a:extLst>
              </p14:cNvPr>
              <p14:cNvContentPartPr/>
              <p14:nvPr/>
            </p14:nvContentPartPr>
            <p14:xfrm>
              <a:off x="2362180" y="2705220"/>
              <a:ext cx="495720" cy="360"/>
            </p14:xfrm>
          </p:contentPart>
        </mc:Choice>
        <mc:Fallback xmlns="">
          <p:pic>
            <p:nvPicPr>
              <p:cNvPr id="7" name="Ink 6">
                <a:extLst>
                  <a:ext uri="{FF2B5EF4-FFF2-40B4-BE49-F238E27FC236}">
                    <a16:creationId xmlns:a16="http://schemas.microsoft.com/office/drawing/2014/main" id="{0F7B5414-E113-4A52-B43B-2CDC34868D39}"/>
                  </a:ext>
                </a:extLst>
              </p:cNvPr>
              <p:cNvPicPr/>
              <p:nvPr/>
            </p:nvPicPr>
            <p:blipFill>
              <a:blip r:embed="rId6"/>
              <a:stretch>
                <a:fillRect/>
              </a:stretch>
            </p:blipFill>
            <p:spPr>
              <a:xfrm>
                <a:off x="2326180" y="2633220"/>
                <a:ext cx="5673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62F92C0-0542-4505-9149-DEAEA96651B3}"/>
                  </a:ext>
                </a:extLst>
              </p14:cNvPr>
              <p14:cNvContentPartPr/>
              <p14:nvPr/>
            </p14:nvContentPartPr>
            <p14:xfrm>
              <a:off x="5803780" y="3708540"/>
              <a:ext cx="1245240" cy="65880"/>
            </p14:xfrm>
          </p:contentPart>
        </mc:Choice>
        <mc:Fallback xmlns="">
          <p:pic>
            <p:nvPicPr>
              <p:cNvPr id="8" name="Ink 7">
                <a:extLst>
                  <a:ext uri="{FF2B5EF4-FFF2-40B4-BE49-F238E27FC236}">
                    <a16:creationId xmlns:a16="http://schemas.microsoft.com/office/drawing/2014/main" id="{562F92C0-0542-4505-9149-DEAEA96651B3}"/>
                  </a:ext>
                </a:extLst>
              </p:cNvPr>
              <p:cNvPicPr/>
              <p:nvPr/>
            </p:nvPicPr>
            <p:blipFill>
              <a:blip r:embed="rId8"/>
              <a:stretch>
                <a:fillRect/>
              </a:stretch>
            </p:blipFill>
            <p:spPr>
              <a:xfrm>
                <a:off x="5767780" y="3636540"/>
                <a:ext cx="13168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80464267-8075-4F55-8594-A21EA935EB9A}"/>
                  </a:ext>
                </a:extLst>
              </p14:cNvPr>
              <p14:cNvContentPartPr/>
              <p14:nvPr/>
            </p14:nvContentPartPr>
            <p14:xfrm>
              <a:off x="4432180" y="2705220"/>
              <a:ext cx="673560" cy="360"/>
            </p14:xfrm>
          </p:contentPart>
        </mc:Choice>
        <mc:Fallback xmlns="">
          <p:pic>
            <p:nvPicPr>
              <p:cNvPr id="9" name="Ink 8">
                <a:extLst>
                  <a:ext uri="{FF2B5EF4-FFF2-40B4-BE49-F238E27FC236}">
                    <a16:creationId xmlns:a16="http://schemas.microsoft.com/office/drawing/2014/main" id="{80464267-8075-4F55-8594-A21EA935EB9A}"/>
                  </a:ext>
                </a:extLst>
              </p:cNvPr>
              <p:cNvPicPr/>
              <p:nvPr/>
            </p:nvPicPr>
            <p:blipFill>
              <a:blip r:embed="rId10"/>
              <a:stretch>
                <a:fillRect/>
              </a:stretch>
            </p:blipFill>
            <p:spPr>
              <a:xfrm>
                <a:off x="4396180" y="2633220"/>
                <a:ext cx="745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5C0FF7F8-FDF7-468E-8DC6-7823841D305F}"/>
                  </a:ext>
                </a:extLst>
              </p14:cNvPr>
              <p14:cNvContentPartPr/>
              <p14:nvPr/>
            </p14:nvContentPartPr>
            <p14:xfrm>
              <a:off x="4737100" y="3733740"/>
              <a:ext cx="483120" cy="360"/>
            </p14:xfrm>
          </p:contentPart>
        </mc:Choice>
        <mc:Fallback xmlns="">
          <p:pic>
            <p:nvPicPr>
              <p:cNvPr id="10" name="Ink 9">
                <a:extLst>
                  <a:ext uri="{FF2B5EF4-FFF2-40B4-BE49-F238E27FC236}">
                    <a16:creationId xmlns:a16="http://schemas.microsoft.com/office/drawing/2014/main" id="{5C0FF7F8-FDF7-468E-8DC6-7823841D305F}"/>
                  </a:ext>
                </a:extLst>
              </p:cNvPr>
              <p:cNvPicPr/>
              <p:nvPr/>
            </p:nvPicPr>
            <p:blipFill>
              <a:blip r:embed="rId12"/>
              <a:stretch>
                <a:fillRect/>
              </a:stretch>
            </p:blipFill>
            <p:spPr>
              <a:xfrm>
                <a:off x="4701100" y="3661740"/>
                <a:ext cx="5547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564C60D7-CB5F-471C-AB8E-8DAF947268D4}"/>
                  </a:ext>
                </a:extLst>
              </p14:cNvPr>
              <p14:cNvContentPartPr/>
              <p14:nvPr/>
            </p14:nvContentPartPr>
            <p14:xfrm>
              <a:off x="2743060" y="2443500"/>
              <a:ext cx="4496400" cy="1214640"/>
            </p14:xfrm>
          </p:contentPart>
        </mc:Choice>
        <mc:Fallback xmlns="">
          <p:pic>
            <p:nvPicPr>
              <p:cNvPr id="23" name="Ink 22">
                <a:extLst>
                  <a:ext uri="{FF2B5EF4-FFF2-40B4-BE49-F238E27FC236}">
                    <a16:creationId xmlns:a16="http://schemas.microsoft.com/office/drawing/2014/main" id="{564C60D7-CB5F-471C-AB8E-8DAF947268D4}"/>
                  </a:ext>
                </a:extLst>
              </p:cNvPr>
              <p:cNvPicPr/>
              <p:nvPr/>
            </p:nvPicPr>
            <p:blipFill>
              <a:blip r:embed="rId14"/>
              <a:stretch>
                <a:fillRect/>
              </a:stretch>
            </p:blipFill>
            <p:spPr>
              <a:xfrm>
                <a:off x="2736940" y="2437380"/>
                <a:ext cx="4508640" cy="1226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34A37D37-5E1E-47E8-8A4C-CA80ED2A94DD}"/>
                  </a:ext>
                </a:extLst>
              </p14:cNvPr>
              <p14:cNvContentPartPr/>
              <p14:nvPr/>
            </p14:nvContentPartPr>
            <p14:xfrm>
              <a:off x="-25340" y="3391020"/>
              <a:ext cx="360" cy="360"/>
            </p14:xfrm>
          </p:contentPart>
        </mc:Choice>
        <mc:Fallback xmlns="">
          <p:pic>
            <p:nvPicPr>
              <p:cNvPr id="24" name="Ink 23">
                <a:extLst>
                  <a:ext uri="{FF2B5EF4-FFF2-40B4-BE49-F238E27FC236}">
                    <a16:creationId xmlns:a16="http://schemas.microsoft.com/office/drawing/2014/main" id="{34A37D37-5E1E-47E8-8A4C-CA80ED2A94DD}"/>
                  </a:ext>
                </a:extLst>
              </p:cNvPr>
              <p:cNvPicPr/>
              <p:nvPr/>
            </p:nvPicPr>
            <p:blipFill>
              <a:blip r:embed="rId16"/>
              <a:stretch>
                <a:fillRect/>
              </a:stretch>
            </p:blipFill>
            <p:spPr>
              <a:xfrm>
                <a:off x="-31460" y="3384900"/>
                <a:ext cx="12600" cy="12600"/>
              </a:xfrm>
              <a:prstGeom prst="rect">
                <a:avLst/>
              </a:prstGeom>
            </p:spPr>
          </p:pic>
        </mc:Fallback>
      </mc:AlternateContent>
    </p:spTree>
    <p:extLst>
      <p:ext uri="{BB962C8B-B14F-4D97-AF65-F5344CB8AC3E}">
        <p14:creationId xmlns:p14="http://schemas.microsoft.com/office/powerpoint/2010/main" val="22895647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resulting dialog box</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71</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38580" y="1219200"/>
            <a:ext cx="2395220" cy="214811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176341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A query that uses extension methods </a:t>
            </a:r>
            <a:br>
              <a:rPr lang="en-US" dirty="0"/>
            </a:br>
            <a:r>
              <a:rPr lang="en-US" dirty="0"/>
              <a:t>and lambda expressions</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72</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524000"/>
          <a:ext cx="7300912" cy="1387475"/>
        </p:xfrm>
        <a:graphic>
          <a:graphicData uri="http://schemas.openxmlformats.org/presentationml/2006/ole">
            <mc:AlternateContent xmlns:mc="http://schemas.openxmlformats.org/markup-compatibility/2006">
              <mc:Choice xmlns:v="urn:schemas-microsoft-com:vml" Requires="v">
                <p:oleObj spid="_x0000_s55313" name="Document" r:id="rId3" imgW="7301323" imgH="1387694" progId="Word.Document.12">
                  <p:embed/>
                </p:oleObj>
              </mc:Choice>
              <mc:Fallback>
                <p:oleObj name="Document" r:id="rId3" imgW="7301323" imgH="1387694" progId="Word.Document.12">
                  <p:embed/>
                  <p:pic>
                    <p:nvPicPr>
                      <p:cNvPr id="6" name="Object 5"/>
                      <p:cNvPicPr/>
                      <p:nvPr/>
                    </p:nvPicPr>
                    <p:blipFill>
                      <a:blip r:embed="rId4"/>
                      <a:stretch>
                        <a:fillRect/>
                      </a:stretch>
                    </p:blipFill>
                    <p:spPr>
                      <a:xfrm>
                        <a:off x="990600" y="1524000"/>
                        <a:ext cx="7300912" cy="1387475"/>
                      </a:xfrm>
                      <a:prstGeom prst="rect">
                        <a:avLst/>
                      </a:prstGeom>
                    </p:spPr>
                  </p:pic>
                </p:oleObj>
              </mc:Fallback>
            </mc:AlternateContent>
          </a:graphicData>
        </a:graphic>
      </p:graphicFrame>
    </p:spTree>
    <p:extLst>
      <p:ext uri="{BB962C8B-B14F-4D97-AF65-F5344CB8AC3E}">
        <p14:creationId xmlns:p14="http://schemas.microsoft.com/office/powerpoint/2010/main" val="3354492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Customer Invoice form</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73</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39215" y="1143000"/>
            <a:ext cx="5823585" cy="43053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46692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Customer Invoice form with generic lists</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74</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49350"/>
          <a:ext cx="7300912" cy="4489450"/>
        </p:xfrm>
        <a:graphic>
          <a:graphicData uri="http://schemas.openxmlformats.org/presentationml/2006/ole">
            <mc:AlternateContent xmlns:mc="http://schemas.openxmlformats.org/markup-compatibility/2006">
              <mc:Choice xmlns:v="urn:schemas-microsoft-com:vml" Requires="v">
                <p:oleObj spid="_x0000_s56337" name="Document" r:id="rId3" imgW="7301323" imgH="4490382" progId="Word.Document.12">
                  <p:embed/>
                </p:oleObj>
              </mc:Choice>
              <mc:Fallback>
                <p:oleObj name="Document" r:id="rId3" imgW="7301323" imgH="4490382" progId="Word.Document.12">
                  <p:embed/>
                  <p:pic>
                    <p:nvPicPr>
                      <p:cNvPr id="6" name="Object 5"/>
                      <p:cNvPicPr/>
                      <p:nvPr/>
                    </p:nvPicPr>
                    <p:blipFill>
                      <a:blip r:embed="rId4"/>
                      <a:stretch>
                        <a:fillRect/>
                      </a:stretch>
                    </p:blipFill>
                    <p:spPr>
                      <a:xfrm>
                        <a:off x="990600" y="1149350"/>
                        <a:ext cx="7300912" cy="4489450"/>
                      </a:xfrm>
                      <a:prstGeom prst="rect">
                        <a:avLst/>
                      </a:prstGeom>
                    </p:spPr>
                  </p:pic>
                </p:oleObj>
              </mc:Fallback>
            </mc:AlternateContent>
          </a:graphicData>
        </a:graphic>
      </p:graphicFrame>
    </p:spTree>
    <p:extLst>
      <p:ext uri="{BB962C8B-B14F-4D97-AF65-F5344CB8AC3E}">
        <p14:creationId xmlns:p14="http://schemas.microsoft.com/office/powerpoint/2010/main" val="38601616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45"/>
            <a:ext cx="7772400" cy="800219"/>
          </a:xfrm>
        </p:spPr>
        <p:txBody>
          <a:bodyPr/>
          <a:lstStyle/>
          <a:p>
            <a:r>
              <a:rPr lang="en-US" dirty="0"/>
              <a:t>Customer Invoice form with generic lists (cont.)</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75</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43000"/>
          <a:ext cx="7300912" cy="4949825"/>
        </p:xfrm>
        <a:graphic>
          <a:graphicData uri="http://schemas.openxmlformats.org/presentationml/2006/ole">
            <mc:AlternateContent xmlns:mc="http://schemas.openxmlformats.org/markup-compatibility/2006">
              <mc:Choice xmlns:v="urn:schemas-microsoft-com:vml" Requires="v">
                <p:oleObj spid="_x0000_s57361" name="Document" r:id="rId3" imgW="7301323" imgH="4950907" progId="Word.Document.12">
                  <p:embed/>
                </p:oleObj>
              </mc:Choice>
              <mc:Fallback>
                <p:oleObj name="Document" r:id="rId3" imgW="7301323" imgH="4950907" progId="Word.Document.12">
                  <p:embed/>
                  <p:pic>
                    <p:nvPicPr>
                      <p:cNvPr id="6" name="Object 5"/>
                      <p:cNvPicPr/>
                      <p:nvPr/>
                    </p:nvPicPr>
                    <p:blipFill>
                      <a:blip r:embed="rId4"/>
                      <a:stretch>
                        <a:fillRect/>
                      </a:stretch>
                    </p:blipFill>
                    <p:spPr>
                      <a:xfrm>
                        <a:off x="990600" y="1143000"/>
                        <a:ext cx="7300912" cy="4949825"/>
                      </a:xfrm>
                      <a:prstGeom prst="rect">
                        <a:avLst/>
                      </a:prstGeom>
                    </p:spPr>
                  </p:pic>
                </p:oleObj>
              </mc:Fallback>
            </mc:AlternateContent>
          </a:graphicData>
        </a:graphic>
      </p:graphicFrame>
    </p:spTree>
    <p:extLst>
      <p:ext uri="{BB962C8B-B14F-4D97-AF65-F5344CB8AC3E}">
        <p14:creationId xmlns:p14="http://schemas.microsoft.com/office/powerpoint/2010/main" val="39615982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The dataset schema</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76</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25880" y="1066800"/>
            <a:ext cx="5684520" cy="48006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13925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400110"/>
          </a:xfrm>
        </p:spPr>
        <p:txBody>
          <a:bodyPr/>
          <a:lstStyle/>
          <a:p>
            <a:r>
              <a:rPr lang="en-US" dirty="0"/>
              <a:t>Customer Invoice form with typed dataset</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77</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22362"/>
          <a:ext cx="7300912" cy="4668838"/>
        </p:xfrm>
        <a:graphic>
          <a:graphicData uri="http://schemas.openxmlformats.org/presentationml/2006/ole">
            <mc:AlternateContent xmlns:mc="http://schemas.openxmlformats.org/markup-compatibility/2006">
              <mc:Choice xmlns:v="urn:schemas-microsoft-com:vml" Requires="v">
                <p:oleObj spid="_x0000_s58385" name="Document" r:id="rId3" imgW="7301323" imgH="4669695" progId="Word.Document.12">
                  <p:embed/>
                </p:oleObj>
              </mc:Choice>
              <mc:Fallback>
                <p:oleObj name="Document" r:id="rId3" imgW="7301323" imgH="4669695" progId="Word.Document.12">
                  <p:embed/>
                  <p:pic>
                    <p:nvPicPr>
                      <p:cNvPr id="6" name="Object 5"/>
                      <p:cNvPicPr/>
                      <p:nvPr/>
                    </p:nvPicPr>
                    <p:blipFill>
                      <a:blip r:embed="rId4"/>
                      <a:stretch>
                        <a:fillRect/>
                      </a:stretch>
                    </p:blipFill>
                    <p:spPr>
                      <a:xfrm>
                        <a:off x="990600" y="1122362"/>
                        <a:ext cx="7300912" cy="4668838"/>
                      </a:xfrm>
                      <a:prstGeom prst="rect">
                        <a:avLst/>
                      </a:prstGeom>
                    </p:spPr>
                  </p:pic>
                </p:oleObj>
              </mc:Fallback>
            </mc:AlternateContent>
          </a:graphicData>
        </a:graphic>
      </p:graphicFrame>
    </p:spTree>
    <p:extLst>
      <p:ext uri="{BB962C8B-B14F-4D97-AF65-F5344CB8AC3E}">
        <p14:creationId xmlns:p14="http://schemas.microsoft.com/office/powerpoint/2010/main" val="30112538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45"/>
            <a:ext cx="7772400" cy="800219"/>
          </a:xfrm>
        </p:spPr>
        <p:txBody>
          <a:bodyPr/>
          <a:lstStyle/>
          <a:p>
            <a:r>
              <a:rPr lang="en-US" dirty="0"/>
              <a:t>Customer Invoice form with typed dataset (cont.)</a:t>
            </a:r>
          </a:p>
        </p:txBody>
      </p:sp>
      <p:sp>
        <p:nvSpPr>
          <p:cNvPr id="3" name="Date Placeholder 2"/>
          <p:cNvSpPr>
            <a:spLocks noGrp="1"/>
          </p:cNvSpPr>
          <p:nvPr>
            <p:ph type="dt" sz="half" idx="10"/>
          </p:nvPr>
        </p:nvSpPr>
        <p:spPr/>
        <p:txBody>
          <a:bodyPr/>
          <a:lstStyle/>
          <a:p>
            <a:pPr>
              <a:defRPr/>
            </a:pPr>
            <a:r>
              <a:rPr lang="en-US"/>
              <a:t>Murach's C# 2015</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C23, Slide </a:t>
            </a:r>
            <a:fld id="{5ECE9829-65B2-40C6-AEFF-7C648FF56A9C}" type="slidenum">
              <a:rPr lang="en-US" sz="900" smtClean="0">
                <a:solidFill>
                  <a:schemeClr val="bg1"/>
                </a:solidFill>
                <a:latin typeface="Arial Narrow" pitchFamily="34" charset="0"/>
              </a:rPr>
              <a:pPr algn="r">
                <a:defRPr/>
              </a:pPr>
              <a:t>78</a:t>
            </a:fld>
            <a:endParaRPr lang="en-US" sz="900" dirty="0">
              <a:solidFill>
                <a:schemeClr val="bg1"/>
              </a:solidFill>
              <a:latin typeface="Arial Narrow" pitchFamily="34" charset="0"/>
            </a:endParaRPr>
          </a:p>
        </p:txBody>
      </p:sp>
      <p:graphicFrame>
        <p:nvGraphicFramePr>
          <p:cNvPr id="6" name="Object 5"/>
          <p:cNvGraphicFramePr>
            <a:graphicFrameLocks noChangeAspect="1"/>
          </p:cNvGraphicFramePr>
          <p:nvPr>
            <p:extLst/>
          </p:nvPr>
        </p:nvGraphicFramePr>
        <p:xfrm>
          <a:off x="990600" y="1144588"/>
          <a:ext cx="7300912" cy="4265612"/>
        </p:xfrm>
        <a:graphic>
          <a:graphicData uri="http://schemas.openxmlformats.org/presentationml/2006/ole">
            <mc:AlternateContent xmlns:mc="http://schemas.openxmlformats.org/markup-compatibility/2006">
              <mc:Choice xmlns:v="urn:schemas-microsoft-com:vml" Requires="v">
                <p:oleObj spid="_x0000_s59409" name="Document" r:id="rId3" imgW="7301323" imgH="4266421" progId="Word.Document.12">
                  <p:embed/>
                </p:oleObj>
              </mc:Choice>
              <mc:Fallback>
                <p:oleObj name="Document" r:id="rId3" imgW="7301323" imgH="4266421" progId="Word.Document.12">
                  <p:embed/>
                  <p:pic>
                    <p:nvPicPr>
                      <p:cNvPr id="6" name="Object 5"/>
                      <p:cNvPicPr/>
                      <p:nvPr/>
                    </p:nvPicPr>
                    <p:blipFill>
                      <a:blip r:embed="rId4"/>
                      <a:stretch>
                        <a:fillRect/>
                      </a:stretch>
                    </p:blipFill>
                    <p:spPr>
                      <a:xfrm>
                        <a:off x="990600" y="1144588"/>
                        <a:ext cx="7300912" cy="4265612"/>
                      </a:xfrm>
                      <a:prstGeom prst="rect">
                        <a:avLst/>
                      </a:prstGeom>
                    </p:spPr>
                  </p:pic>
                </p:oleObj>
              </mc:Fallback>
            </mc:AlternateContent>
          </a:graphicData>
        </a:graphic>
      </p:graphicFrame>
    </p:spTree>
    <p:extLst>
      <p:ext uri="{BB962C8B-B14F-4D97-AF65-F5344CB8AC3E}">
        <p14:creationId xmlns:p14="http://schemas.microsoft.com/office/powerpoint/2010/main" val="23519542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48C01B-0E93-4B29-876C-B6698E72BA9F}"/>
              </a:ext>
            </a:extLst>
          </p:cNvPr>
          <p:cNvSpPr>
            <a:spLocks noGrp="1"/>
          </p:cNvSpPr>
          <p:nvPr>
            <p:ph type="subTitle" idx="1"/>
          </p:nvPr>
        </p:nvSpPr>
        <p:spPr>
          <a:xfrm>
            <a:off x="1143000" y="1219200"/>
            <a:ext cx="6858000" cy="4038600"/>
          </a:xfrm>
        </p:spPr>
        <p:txBody>
          <a:bodyPr/>
          <a:lstStyle/>
          <a:p>
            <a:pPr algn="l"/>
            <a:r>
              <a:rPr lang="en-CA" dirty="0"/>
              <a:t>Lab: MVC with Entity Framework, doing CRUD  </a:t>
            </a:r>
          </a:p>
          <a:p>
            <a:pPr algn="l"/>
            <a:r>
              <a:rPr lang="en-CA" dirty="0"/>
              <a:t>-   Create Entity Models</a:t>
            </a:r>
          </a:p>
          <a:p>
            <a:pPr marL="285750" indent="-285750" algn="l">
              <a:buFontTx/>
              <a:buChar char="-"/>
            </a:pPr>
            <a:r>
              <a:rPr lang="en-CA" dirty="0"/>
              <a:t>Use models in the controller classes and views </a:t>
            </a:r>
          </a:p>
          <a:p>
            <a:pPr marL="285750" indent="-285750" algn="l">
              <a:buFontTx/>
              <a:buChar char="-"/>
            </a:pPr>
            <a:r>
              <a:rPr lang="en-CA" dirty="0"/>
              <a:t>Try LINQ</a:t>
            </a:r>
          </a:p>
          <a:p>
            <a:pPr marL="285750" indent="-285750" algn="l">
              <a:buFontTx/>
              <a:buChar char="-"/>
            </a:pPr>
            <a:r>
              <a:rPr lang="en-CA" dirty="0"/>
              <a:t>Try stored procedures to show report </a:t>
            </a:r>
          </a:p>
          <a:p>
            <a:pPr algn="l"/>
            <a:endParaRPr lang="en-CA" dirty="0"/>
          </a:p>
          <a:p>
            <a:pPr algn="l"/>
            <a:r>
              <a:rPr lang="en-CA" dirty="0"/>
              <a:t> </a:t>
            </a:r>
          </a:p>
        </p:txBody>
      </p:sp>
      <p:sp>
        <p:nvSpPr>
          <p:cNvPr id="4" name="Date Placeholder 3">
            <a:extLst>
              <a:ext uri="{FF2B5EF4-FFF2-40B4-BE49-F238E27FC236}">
                <a16:creationId xmlns:a16="http://schemas.microsoft.com/office/drawing/2014/main" id="{9ECCD4F5-2251-4F48-A46C-8510F7944E5A}"/>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64E78FA-04A7-44EF-9FBD-5C89CEEE296A}"/>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61065910-8F91-4650-8866-21E56CD5045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79</a:t>
            </a:fld>
            <a:endParaRPr lang="en-US" dirty="0">
              <a:solidFill>
                <a:schemeClr val="bg1"/>
              </a:solidFill>
            </a:endParaRPr>
          </a:p>
        </p:txBody>
      </p:sp>
    </p:spTree>
    <p:extLst>
      <p:ext uri="{BB962C8B-B14F-4D97-AF65-F5344CB8AC3E}">
        <p14:creationId xmlns:p14="http://schemas.microsoft.com/office/powerpoint/2010/main" val="301469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 Data Model Wizard: Step 4</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8</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40505" y="1143000"/>
            <a:ext cx="5136495" cy="4572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59119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C675-914E-4F22-B47F-24BEAA686E42}"/>
              </a:ext>
            </a:extLst>
          </p:cNvPr>
          <p:cNvSpPr>
            <a:spLocks noGrp="1"/>
          </p:cNvSpPr>
          <p:nvPr>
            <p:ph type="title"/>
          </p:nvPr>
        </p:nvSpPr>
        <p:spPr/>
        <p:txBody>
          <a:bodyPr/>
          <a:lstStyle/>
          <a:p>
            <a:r>
              <a:rPr lang="en-CA" dirty="0"/>
              <a:t>More optional topics:</a:t>
            </a:r>
          </a:p>
        </p:txBody>
      </p:sp>
      <p:sp>
        <p:nvSpPr>
          <p:cNvPr id="3" name="Content Placeholder 2">
            <a:extLst>
              <a:ext uri="{FF2B5EF4-FFF2-40B4-BE49-F238E27FC236}">
                <a16:creationId xmlns:a16="http://schemas.microsoft.com/office/drawing/2014/main" id="{14675F61-434E-4091-9D1B-7BA7F16045EC}"/>
              </a:ext>
            </a:extLst>
          </p:cNvPr>
          <p:cNvSpPr>
            <a:spLocks noGrp="1"/>
          </p:cNvSpPr>
          <p:nvPr>
            <p:ph idx="1"/>
          </p:nvPr>
        </p:nvSpPr>
        <p:spPr/>
        <p:txBody>
          <a:bodyPr/>
          <a:lstStyle/>
          <a:p>
            <a:r>
              <a:rPr lang="en-CA" dirty="0"/>
              <a:t>Threading</a:t>
            </a:r>
          </a:p>
          <a:p>
            <a:r>
              <a:rPr lang="en-CA" dirty="0"/>
              <a:t>Destructor vs Dispose </a:t>
            </a:r>
          </a:p>
          <a:p>
            <a:r>
              <a:rPr lang="en-CA" dirty="0"/>
              <a:t>Dynamic </a:t>
            </a:r>
          </a:p>
          <a:p>
            <a:r>
              <a:rPr lang="en-CA" dirty="0"/>
              <a:t>Xamarin  </a:t>
            </a:r>
          </a:p>
        </p:txBody>
      </p:sp>
      <p:sp>
        <p:nvSpPr>
          <p:cNvPr id="4" name="Date Placeholder 3">
            <a:extLst>
              <a:ext uri="{FF2B5EF4-FFF2-40B4-BE49-F238E27FC236}">
                <a16:creationId xmlns:a16="http://schemas.microsoft.com/office/drawing/2014/main" id="{F6C257DC-676A-4B1E-BF05-B2C56E9E02D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1F399C9-1101-4069-B117-43479EAF828C}"/>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D615DDBC-CE35-400A-B415-CAE00E69F7C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80</a:t>
            </a:fld>
            <a:endParaRPr lang="en-US" dirty="0">
              <a:solidFill>
                <a:schemeClr val="bg1"/>
              </a:solidFill>
            </a:endParaRPr>
          </a:p>
        </p:txBody>
      </p:sp>
    </p:spTree>
    <p:extLst>
      <p:ext uri="{BB962C8B-B14F-4D97-AF65-F5344CB8AC3E}">
        <p14:creationId xmlns:p14="http://schemas.microsoft.com/office/powerpoint/2010/main" val="14598799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374F-E81D-43D6-8467-2A0B8F70918D}"/>
              </a:ext>
            </a:extLst>
          </p:cNvPr>
          <p:cNvSpPr>
            <a:spLocks noGrp="1"/>
          </p:cNvSpPr>
          <p:nvPr>
            <p:ph type="title"/>
          </p:nvPr>
        </p:nvSpPr>
        <p:spPr/>
        <p:txBody>
          <a:bodyPr/>
          <a:lstStyle/>
          <a:p>
            <a:r>
              <a:rPr lang="en-CA" dirty="0"/>
              <a:t>Final projects plans</a:t>
            </a:r>
          </a:p>
        </p:txBody>
      </p:sp>
      <p:sp>
        <p:nvSpPr>
          <p:cNvPr id="3" name="Content Placeholder 2">
            <a:extLst>
              <a:ext uri="{FF2B5EF4-FFF2-40B4-BE49-F238E27FC236}">
                <a16:creationId xmlns:a16="http://schemas.microsoft.com/office/drawing/2014/main" id="{AEF69AFC-F15D-4ED2-9DE1-D196F20A96C3}"/>
              </a:ext>
            </a:extLst>
          </p:cNvPr>
          <p:cNvSpPr>
            <a:spLocks noGrp="1"/>
          </p:cNvSpPr>
          <p:nvPr>
            <p:ph idx="1"/>
          </p:nvPr>
        </p:nvSpPr>
        <p:spPr>
          <a:xfrm>
            <a:off x="628650" y="1825625"/>
            <a:ext cx="7886700" cy="4351338"/>
          </a:xfrm>
        </p:spPr>
        <p:txBody>
          <a:bodyPr/>
          <a:lstStyle/>
          <a:p>
            <a:r>
              <a:rPr lang="en-CA" dirty="0"/>
              <a:t>Projects: CRM, Grid game</a:t>
            </a:r>
          </a:p>
          <a:p>
            <a:pPr marL="0" indent="0">
              <a:buNone/>
            </a:pPr>
            <a:endParaRPr lang="en-CA" dirty="0"/>
          </a:p>
          <a:p>
            <a:pPr marL="0" indent="0">
              <a:buNone/>
            </a:pPr>
            <a:r>
              <a:rPr lang="en-CA" dirty="0"/>
              <a:t>Will upload basic requirements this weekend. </a:t>
            </a:r>
          </a:p>
          <a:p>
            <a:pPr marL="0" indent="0">
              <a:buNone/>
            </a:pPr>
            <a:r>
              <a:rPr lang="en-CA" dirty="0"/>
              <a:t>Discuss more details next week. </a:t>
            </a:r>
          </a:p>
          <a:p>
            <a:pPr marL="0" indent="0">
              <a:buNone/>
            </a:pPr>
            <a:r>
              <a:rPr lang="en-CA" dirty="0"/>
              <a:t>Upload codes in the last week.</a:t>
            </a:r>
          </a:p>
          <a:p>
            <a:pPr marL="0" indent="0">
              <a:buNone/>
            </a:pPr>
            <a:r>
              <a:rPr lang="en-CA" dirty="0"/>
              <a:t>Present in the last week or/and publish (optionally ).  </a:t>
            </a:r>
          </a:p>
          <a:p>
            <a:endParaRPr lang="en-CA" dirty="0"/>
          </a:p>
        </p:txBody>
      </p:sp>
      <p:sp>
        <p:nvSpPr>
          <p:cNvPr id="4" name="Date Placeholder 3">
            <a:extLst>
              <a:ext uri="{FF2B5EF4-FFF2-40B4-BE49-F238E27FC236}">
                <a16:creationId xmlns:a16="http://schemas.microsoft.com/office/drawing/2014/main" id="{5FBF16A2-282B-4BF2-A32E-8D5E56636C23}"/>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22F4EFE-37E6-4B70-8128-CDF51CC71180}"/>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1759F3A2-322D-4E89-82C7-27C29650303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C24, Slide </a:t>
            </a:r>
            <a:fld id="{BF5C1183-B085-4070-A402-C03A3F977D3D}" type="slidenum">
              <a:rPr lang="en-US" smtClean="0">
                <a:solidFill>
                  <a:schemeClr val="bg1"/>
                </a:solidFill>
              </a:rPr>
              <a:pPr>
                <a:defRPr/>
              </a:pPr>
              <a:t>81</a:t>
            </a:fld>
            <a:endParaRPr lang="en-US" dirty="0">
              <a:solidFill>
                <a:schemeClr val="bg1"/>
              </a:solidFill>
            </a:endParaRPr>
          </a:p>
        </p:txBody>
      </p:sp>
    </p:spTree>
    <p:extLst>
      <p:ext uri="{BB962C8B-B14F-4D97-AF65-F5344CB8AC3E}">
        <p14:creationId xmlns:p14="http://schemas.microsoft.com/office/powerpoint/2010/main" val="201908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800219"/>
          </a:xfrm>
        </p:spPr>
        <p:txBody>
          <a:bodyPr/>
          <a:lstStyle/>
          <a:p>
            <a:r>
              <a:rPr lang="en-US" dirty="0"/>
              <a:t>The Entity Data Model </a:t>
            </a:r>
            <a:br>
              <a:rPr lang="en-US" dirty="0"/>
            </a:br>
            <a:r>
              <a:rPr lang="en-US" dirty="0"/>
              <a:t>in the Entity Data Model Designer</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C24, Slide </a:t>
            </a:r>
            <a:fld id="{5ECE9829-65B2-40C6-AEFF-7C648FF56A9C}" type="slidenum">
              <a:rPr lang="en-US" sz="900" smtClean="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71600" y="1524000"/>
            <a:ext cx="5867400" cy="42083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347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3246</TotalTime>
  <Words>1731</Words>
  <Application>Microsoft Office PowerPoint</Application>
  <PresentationFormat>On-screen Show (4:3)</PresentationFormat>
  <Paragraphs>340</Paragraphs>
  <Slides>81</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0" baseType="lpstr">
      <vt:lpstr>等线</vt:lpstr>
      <vt:lpstr>arial</vt:lpstr>
      <vt:lpstr>arial</vt:lpstr>
      <vt:lpstr>Arial Narrow</vt:lpstr>
      <vt:lpstr>Calibri</vt:lpstr>
      <vt:lpstr>Calibri Light</vt:lpstr>
      <vt:lpstr>Times New Roman</vt:lpstr>
      <vt:lpstr>Office Theme</vt:lpstr>
      <vt:lpstr>Document</vt:lpstr>
      <vt:lpstr>Chapter 24</vt:lpstr>
      <vt:lpstr>How the Entity Framework works</vt:lpstr>
      <vt:lpstr>Entity Framework concepts</vt:lpstr>
      <vt:lpstr>Three ways to query a conceptual model</vt:lpstr>
      <vt:lpstr>The Entity Data Model Wizard: Step 1</vt:lpstr>
      <vt:lpstr>The Entity Data Model Wizard: Step 2</vt:lpstr>
      <vt:lpstr>The Entity Data Model Wizard: Step 3</vt:lpstr>
      <vt:lpstr>The Entity Data Model Wizard: Step 4</vt:lpstr>
      <vt:lpstr>The Entity Data Model  in the Entity Data Model Designer</vt:lpstr>
      <vt:lpstr>The Entity Data Model Designer</vt:lpstr>
      <vt:lpstr>The Model Browser window  with some of its nodes expanded</vt:lpstr>
      <vt:lpstr>A Mapping Details window that displays  the mappings for the Invoice entity</vt:lpstr>
      <vt:lpstr>A LINQ query that gets data  from the Invoices table</vt:lpstr>
      <vt:lpstr>A LINQ query that gets data  from the Invoices table (cont.)</vt:lpstr>
      <vt:lpstr>A LINQ query that gets invoice data  through the Customer object</vt:lpstr>
      <vt:lpstr>A query expression that uses a navigation property to load related objects</vt:lpstr>
      <vt:lpstr>Code that explicitly loads the objects  on the many side of a relationship</vt:lpstr>
      <vt:lpstr>Code that retrieves a customer row</vt:lpstr>
      <vt:lpstr>Code that assigns an invoice  to a different customer</vt:lpstr>
      <vt:lpstr>Code that retrieves an invoice row  and its related line item rows</vt:lpstr>
      <vt:lpstr>Code that creates a new Invoice object</vt:lpstr>
      <vt:lpstr>Code that creates  a new InvoiceLineItem object </vt:lpstr>
      <vt:lpstr>A try-catch statement that uses store wins  for concurrency exceptions</vt:lpstr>
      <vt:lpstr>Code in a catch block that uses client wins  for concurrency exceptions</vt:lpstr>
      <vt:lpstr>The Data Source Configuration Wizard: Step 2</vt:lpstr>
      <vt:lpstr>Code that binds a combo box  to an entity collection</vt:lpstr>
      <vt:lpstr>The Customer Maintenance Form</vt:lpstr>
      <vt:lpstr>The Add/Modify Customer form</vt:lpstr>
      <vt:lpstr>The default Entity Data Model</vt:lpstr>
      <vt:lpstr>The code for the MMABooksEntity class</vt:lpstr>
      <vt:lpstr>The Customer Maintenance form</vt:lpstr>
      <vt:lpstr>The Customer Maintenance form (cont.)</vt:lpstr>
      <vt:lpstr>The Customer Maintenance form (cont.)</vt:lpstr>
      <vt:lpstr>The Customer Maintenance form (cont.)</vt:lpstr>
      <vt:lpstr>The Customer Maintenance form (cont.)</vt:lpstr>
      <vt:lpstr>The Customer Maintenance form (cont.)</vt:lpstr>
      <vt:lpstr>The Add/Modify Customer form</vt:lpstr>
      <vt:lpstr>The Add/Modify Customer form (cont.)</vt:lpstr>
      <vt:lpstr>The Add/Modify Customer form (cont.)</vt:lpstr>
      <vt:lpstr>The Add/Modify Customer form (cont.)</vt:lpstr>
      <vt:lpstr>The Add/Modify Customer form (cont.)</vt:lpstr>
      <vt:lpstr>LINQ Introduction</vt:lpstr>
      <vt:lpstr>Some of the C# clauses for working with LINQ</vt:lpstr>
      <vt:lpstr>Features of LINQ</vt:lpstr>
      <vt:lpstr>The three stages of a query operation</vt:lpstr>
      <vt:lpstr>A LINQ query that retrieves data from an array</vt:lpstr>
      <vt:lpstr>The resulting dialog box</vt:lpstr>
      <vt:lpstr>The syntax of the from clause</vt:lpstr>
      <vt:lpstr>An example that uses a generic list  of invoices as the data source</vt:lpstr>
      <vt:lpstr>An example that uses a generic list  of invoices as the data source (cont.)</vt:lpstr>
      <vt:lpstr>The syntax of the where clause</vt:lpstr>
      <vt:lpstr>The resulting dialog box</vt:lpstr>
      <vt:lpstr>An example that filters the generic list  of invoices</vt:lpstr>
      <vt:lpstr>The resulting dialog box</vt:lpstr>
      <vt:lpstr>The syntax of the orderby clause</vt:lpstr>
      <vt:lpstr>The resulting dialog box</vt:lpstr>
      <vt:lpstr>An example that sorts the generic list  of invoices</vt:lpstr>
      <vt:lpstr>The resulting dialog box</vt:lpstr>
      <vt:lpstr>Two ways to code the select clause</vt:lpstr>
      <vt:lpstr>An example that selects key values  from a sorted list</vt:lpstr>
      <vt:lpstr>The resulting dialog box</vt:lpstr>
      <vt:lpstr>A query expression that creates  an anonymous type from the list of invoices</vt:lpstr>
      <vt:lpstr>The basic syntax of the join clause</vt:lpstr>
      <vt:lpstr>A query expression that joins data  from the two data sources</vt:lpstr>
      <vt:lpstr>Code that executes the query</vt:lpstr>
      <vt:lpstr>The resulting dialog box</vt:lpstr>
      <vt:lpstr>An extension method that extends  the String data type</vt:lpstr>
      <vt:lpstr>The resulting dialog box</vt:lpstr>
      <vt:lpstr>Extension methods used  to implement common C# clauses for LINQ</vt:lpstr>
      <vt:lpstr>The basic syntax of a lambda expression</vt:lpstr>
      <vt:lpstr>The resulting dialog box</vt:lpstr>
      <vt:lpstr>A query that uses extension methods  and lambda expressions</vt:lpstr>
      <vt:lpstr>The Customer Invoice form</vt:lpstr>
      <vt:lpstr>Customer Invoice form with generic lists</vt:lpstr>
      <vt:lpstr>Customer Invoice form with generic lists (cont.)</vt:lpstr>
      <vt:lpstr>The dataset schema</vt:lpstr>
      <vt:lpstr>Customer Invoice form with typed dataset</vt:lpstr>
      <vt:lpstr>Customer Invoice form with typed dataset (cont.)</vt:lpstr>
      <vt:lpstr>PowerPoint Presentation</vt:lpstr>
      <vt:lpstr>More optional topics:</vt:lpstr>
      <vt:lpstr>Final projects plans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David</dc:creator>
  <cp:lastModifiedBy>Kevin Li</cp:lastModifiedBy>
  <cp:revision>28</cp:revision>
  <cp:lastPrinted>2016-01-14T23:03:16Z</cp:lastPrinted>
  <dcterms:created xsi:type="dcterms:W3CDTF">2016-01-14T22:50:19Z</dcterms:created>
  <dcterms:modified xsi:type="dcterms:W3CDTF">2020-07-20T03:30:52Z</dcterms:modified>
</cp:coreProperties>
</file>