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90" r:id="rId2"/>
    <p:sldId id="256" r:id="rId3"/>
    <p:sldId id="257" r:id="rId4"/>
    <p:sldId id="273" r:id="rId5"/>
    <p:sldId id="258" r:id="rId6"/>
    <p:sldId id="259" r:id="rId7"/>
    <p:sldId id="260" r:id="rId8"/>
    <p:sldId id="261" r:id="rId9"/>
    <p:sldId id="262" r:id="rId10"/>
    <p:sldId id="263" r:id="rId11"/>
    <p:sldId id="264" r:id="rId12"/>
    <p:sldId id="265" r:id="rId13"/>
    <p:sldId id="266" r:id="rId14"/>
    <p:sldId id="269" r:id="rId15"/>
    <p:sldId id="270" r:id="rId16"/>
    <p:sldId id="267"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8" r:id="rId30"/>
    <p:sldId id="286" r:id="rId31"/>
    <p:sldId id="287" r:id="rId32"/>
    <p:sldId id="288" r:id="rId33"/>
    <p:sldId id="271" r:id="rId34"/>
    <p:sldId id="272"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DB660-A5FC-4AC2-8A57-BADA0398BA79}" type="datetimeFigureOut">
              <a:rPr lang="en-US" smtClean="0"/>
              <a:t>6/6/2020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C814D-6A66-46EB-B8FC-3F6F6E2B418E}" type="slidenum">
              <a:rPr lang="en-US" smtClean="0"/>
              <a:t>‹#›</a:t>
            </a:fld>
            <a:endParaRPr lang="en-US"/>
          </a:p>
        </p:txBody>
      </p:sp>
    </p:spTree>
    <p:extLst>
      <p:ext uri="{BB962C8B-B14F-4D97-AF65-F5344CB8AC3E}">
        <p14:creationId xmlns:p14="http://schemas.microsoft.com/office/powerpoint/2010/main" val="273686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7F0CC-BECC-4633-8A10-44317264653A}" type="slidenum">
              <a:rPr lang="en-US" smtClean="0"/>
              <a:t>35</a:t>
            </a:fld>
            <a:endParaRPr lang="en-US"/>
          </a:p>
        </p:txBody>
      </p:sp>
    </p:spTree>
    <p:extLst>
      <p:ext uri="{BB962C8B-B14F-4D97-AF65-F5344CB8AC3E}">
        <p14:creationId xmlns:p14="http://schemas.microsoft.com/office/powerpoint/2010/main" val="74387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845FF-E30F-405F-8B07-C6AE70EC827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845FF-E30F-405F-8B07-C6AE70EC827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845FF-E30F-405F-8B07-C6AE70EC827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845FF-E30F-405F-8B07-C6AE70EC827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845FF-E30F-405F-8B07-C6AE70EC827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45FF-E30F-405F-8B07-C6AE70EC8272}"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845FF-E30F-405F-8B07-C6AE70EC8272}"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845FF-E30F-405F-8B07-C6AE70EC8272}"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845FF-E30F-405F-8B07-C6AE70EC8272}"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E46C7-544B-4354-B08E-EB192167F3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845FF-E30F-405F-8B07-C6AE70EC8272}"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E46C7-544B-4354-B08E-EB192167F39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2845FF-E30F-405F-8B07-C6AE70EC8272}" type="datetimeFigureOut">
              <a:rPr lang="en-US" smtClean="0"/>
              <a:t>6/6/2020</a:t>
            </a:fld>
            <a:endParaRPr lang="en-US"/>
          </a:p>
        </p:txBody>
      </p:sp>
      <p:sp>
        <p:nvSpPr>
          <p:cNvPr id="9" name="Slide Number Placeholder 8"/>
          <p:cNvSpPr>
            <a:spLocks noGrp="1"/>
          </p:cNvSpPr>
          <p:nvPr>
            <p:ph type="sldNum" sz="quarter" idx="11"/>
          </p:nvPr>
        </p:nvSpPr>
        <p:spPr/>
        <p:txBody>
          <a:bodyPr/>
          <a:lstStyle/>
          <a:p>
            <a:fld id="{D82E46C7-544B-4354-B08E-EB192167F39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82E46C7-544B-4354-B08E-EB192167F39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92845FF-E30F-405F-8B07-C6AE70EC8272}" type="datetimeFigureOut">
              <a:rPr lang="en-US" smtClean="0"/>
              <a:t>6/6/2020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C7D7-9DC1-4397-B43D-C6C7638BE67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472DC8-7EF2-4944-BCCB-1D9A58AF628A}"/>
              </a:ext>
            </a:extLst>
          </p:cNvPr>
          <p:cNvSpPr>
            <a:spLocks noGrp="1"/>
          </p:cNvSpPr>
          <p:nvPr>
            <p:ph idx="1"/>
          </p:nvPr>
        </p:nvSpPr>
        <p:spPr/>
        <p:txBody>
          <a:bodyPr/>
          <a:lstStyle/>
          <a:p>
            <a:r>
              <a:rPr lang="en-US" dirty="0"/>
              <a:t>Review\ Q&amp;A last lecture and assignment1</a:t>
            </a:r>
          </a:p>
          <a:p>
            <a:r>
              <a:rPr lang="en-US" dirty="0"/>
              <a:t>Quiz (</a:t>
            </a:r>
            <a:r>
              <a:rPr lang="en-US"/>
              <a:t>20 minutes</a:t>
            </a:r>
            <a:r>
              <a:rPr lang="en-US" dirty="0"/>
              <a:t>)</a:t>
            </a:r>
          </a:p>
          <a:p>
            <a:r>
              <a:rPr lang="en-US" dirty="0"/>
              <a:t>Exceptions</a:t>
            </a:r>
          </a:p>
          <a:p>
            <a:r>
              <a:rPr lang="en-US" dirty="0"/>
              <a:t>Array</a:t>
            </a:r>
          </a:p>
          <a:p>
            <a:r>
              <a:rPr lang="en-US" dirty="0"/>
              <a:t>Array List</a:t>
            </a:r>
          </a:p>
          <a:p>
            <a:r>
              <a:rPr lang="en-US" dirty="0"/>
              <a:t>Enhanced for loop</a:t>
            </a:r>
          </a:p>
          <a:p>
            <a:pPr marL="114300" indent="0">
              <a:buNone/>
            </a:pPr>
            <a:r>
              <a:rPr lang="en-US" dirty="0"/>
              <a:t> </a:t>
            </a:r>
          </a:p>
        </p:txBody>
      </p:sp>
    </p:spTree>
    <p:extLst>
      <p:ext uri="{BB962C8B-B14F-4D97-AF65-F5344CB8AC3E}">
        <p14:creationId xmlns:p14="http://schemas.microsoft.com/office/powerpoint/2010/main" val="166254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lstStyle/>
          <a:p>
            <a:r>
              <a:rPr lang="en-US" dirty="0"/>
              <a:t>These are not exception but problems that arise beyond the control of the user or the programmer.</a:t>
            </a:r>
          </a:p>
          <a:p>
            <a:r>
              <a:rPr lang="en-US" dirty="0"/>
              <a:t>Errors are typically ignored because we can rarely do anything about an error.</a:t>
            </a:r>
          </a:p>
          <a:p>
            <a:pPr marL="0" indent="0">
              <a:buNone/>
            </a:pPr>
            <a:r>
              <a:rPr lang="en-US" dirty="0"/>
              <a:t>For example:</a:t>
            </a:r>
          </a:p>
          <a:p>
            <a:pPr marL="0" indent="0">
              <a:buNone/>
            </a:pPr>
            <a:r>
              <a:rPr lang="en-US" dirty="0"/>
              <a:t>If a stack overflow occurs, an error will arise.</a:t>
            </a:r>
          </a:p>
          <a:p>
            <a:pPr marL="0" indent="0">
              <a:buNone/>
            </a:pPr>
            <a:r>
              <a:rPr lang="en-US" dirty="0"/>
              <a:t>They are also ignored at the time of compilation.</a:t>
            </a:r>
          </a:p>
        </p:txBody>
      </p:sp>
    </p:spTree>
    <p:extLst>
      <p:ext uri="{BB962C8B-B14F-4D97-AF65-F5344CB8AC3E}">
        <p14:creationId xmlns:p14="http://schemas.microsoft.com/office/powerpoint/2010/main" val="346582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Exceptions</a:t>
            </a:r>
          </a:p>
        </p:txBody>
      </p:sp>
      <p:sp>
        <p:nvSpPr>
          <p:cNvPr id="3" name="Content Placeholder 2"/>
          <p:cNvSpPr>
            <a:spLocks noGrp="1"/>
          </p:cNvSpPr>
          <p:nvPr>
            <p:ph idx="1"/>
          </p:nvPr>
        </p:nvSpPr>
        <p:spPr>
          <a:xfrm>
            <a:off x="457200" y="1219200"/>
            <a:ext cx="8229600" cy="5105400"/>
          </a:xfrm>
        </p:spPr>
        <p:txBody>
          <a:bodyPr/>
          <a:lstStyle/>
          <a:p>
            <a:r>
              <a:rPr lang="en-US" dirty="0"/>
              <a:t>Surround an error prone code with ‘try’ block.</a:t>
            </a:r>
          </a:p>
          <a:p>
            <a:pPr lvl="1"/>
            <a:r>
              <a:rPr lang="en-US" dirty="0"/>
              <a:t>try{  some error prone code }</a:t>
            </a:r>
          </a:p>
          <a:p>
            <a:pPr marL="411480" lvl="1" indent="0">
              <a:buNone/>
            </a:pPr>
            <a:endParaRPr lang="en-US" dirty="0"/>
          </a:p>
          <a:p>
            <a:r>
              <a:rPr lang="en-US" dirty="0"/>
              <a:t>Then specify the type of exception in the catch block, that you already know may occur, right after try block.</a:t>
            </a:r>
          </a:p>
          <a:p>
            <a:pPr lvl="1"/>
            <a:r>
              <a:rPr lang="en-US" sz="1800" dirty="0"/>
              <a:t>try</a:t>
            </a:r>
            <a:r>
              <a:rPr lang="en-US" sz="2000" dirty="0"/>
              <a:t>{  </a:t>
            </a:r>
          </a:p>
          <a:p>
            <a:pPr marL="914400" lvl="2" indent="0">
              <a:buNone/>
            </a:pPr>
            <a:r>
              <a:rPr lang="en-US" sz="1800" dirty="0"/>
              <a:t>	some error prone code</a:t>
            </a:r>
          </a:p>
          <a:p>
            <a:pPr marL="914400" lvl="2" indent="0">
              <a:buNone/>
            </a:pPr>
            <a:r>
              <a:rPr lang="en-US" sz="1800" dirty="0"/>
              <a:t> }</a:t>
            </a:r>
          </a:p>
          <a:p>
            <a:pPr marL="914400" lvl="2" indent="0">
              <a:buNone/>
            </a:pPr>
            <a:r>
              <a:rPr lang="en-US" sz="2000" dirty="0"/>
              <a:t>catch( FileNotFoundException ex</a:t>
            </a:r>
            <a:r>
              <a:rPr lang="en-US" sz="1800" dirty="0"/>
              <a:t>){</a:t>
            </a:r>
          </a:p>
          <a:p>
            <a:pPr marL="914400" lvl="2" indent="0">
              <a:buNone/>
            </a:pPr>
            <a:r>
              <a:rPr lang="en-US" sz="1800" dirty="0"/>
              <a:t>	some more  code  to resolve or continue after error</a:t>
            </a:r>
          </a:p>
          <a:p>
            <a:pPr marL="914400" lvl="2" indent="0">
              <a:buNone/>
            </a:pPr>
            <a:r>
              <a:rPr lang="en-US" sz="1800" dirty="0"/>
              <a:t>}</a:t>
            </a:r>
          </a:p>
          <a:p>
            <a:pPr marL="914400" lvl="2" indent="0">
              <a:buNone/>
            </a:pPr>
            <a:endParaRPr lang="en-US" sz="1800" dirty="0"/>
          </a:p>
          <a:p>
            <a:pPr lvl="1"/>
            <a:endParaRPr lang="en-US" dirty="0"/>
          </a:p>
        </p:txBody>
      </p:sp>
    </p:spTree>
    <p:extLst>
      <p:ext uri="{BB962C8B-B14F-4D97-AF65-F5344CB8AC3E}">
        <p14:creationId xmlns:p14="http://schemas.microsoft.com/office/powerpoint/2010/main" val="422806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we have multiple known exceptions</a:t>
            </a:r>
          </a:p>
        </p:txBody>
      </p:sp>
      <p:pic>
        <p:nvPicPr>
          <p:cNvPr id="1026" name="Picture 2" descr="C:\Users\Radhika\AppData\Local\Microsoft\Windows\INetCache\IE\YA94SNT8\faccinastupita[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0700" y="1968500"/>
            <a:ext cx="4953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31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Catch Blocks</a:t>
            </a:r>
          </a:p>
        </p:txBody>
      </p:sp>
      <p:sp>
        <p:nvSpPr>
          <p:cNvPr id="3" name="Content Placeholder 2"/>
          <p:cNvSpPr>
            <a:spLocks noGrp="1"/>
          </p:cNvSpPr>
          <p:nvPr>
            <p:ph idx="1"/>
          </p:nvPr>
        </p:nvSpPr>
        <p:spPr/>
        <p:txBody>
          <a:bodyPr/>
          <a:lstStyle/>
          <a:p>
            <a:pPr lvl="1"/>
            <a:r>
              <a:rPr lang="en-US" sz="1800" dirty="0"/>
              <a:t>try</a:t>
            </a:r>
            <a:r>
              <a:rPr lang="en-US" dirty="0"/>
              <a:t>{  </a:t>
            </a:r>
          </a:p>
          <a:p>
            <a:pPr marL="914400" lvl="2" indent="0">
              <a:buNone/>
            </a:pPr>
            <a:r>
              <a:rPr lang="en-US" dirty="0"/>
              <a:t>	some error prone code</a:t>
            </a:r>
          </a:p>
          <a:p>
            <a:pPr marL="914400" lvl="2" indent="0">
              <a:buNone/>
            </a:pPr>
            <a:r>
              <a:rPr lang="en-US" dirty="0"/>
              <a:t> }</a:t>
            </a:r>
          </a:p>
          <a:p>
            <a:pPr marL="914400" lvl="2" indent="0">
              <a:buNone/>
            </a:pPr>
            <a:r>
              <a:rPr lang="en-US" sz="2000" dirty="0"/>
              <a:t>catch( Exception1 ex1</a:t>
            </a:r>
            <a:r>
              <a:rPr lang="en-US" dirty="0"/>
              <a:t>){</a:t>
            </a:r>
          </a:p>
          <a:p>
            <a:pPr marL="914400" lvl="2" indent="0">
              <a:buNone/>
            </a:pPr>
            <a:r>
              <a:rPr lang="en-US" dirty="0"/>
              <a:t>	some more  code  to resolve or continue after error</a:t>
            </a:r>
          </a:p>
          <a:p>
            <a:pPr marL="914400" lvl="2" indent="0">
              <a:buNone/>
            </a:pPr>
            <a:r>
              <a:rPr lang="en-US" dirty="0"/>
              <a:t>}</a:t>
            </a:r>
          </a:p>
          <a:p>
            <a:pPr marL="914400" lvl="2" indent="0">
              <a:buNone/>
            </a:pPr>
            <a:r>
              <a:rPr lang="en-US" sz="2000" dirty="0"/>
              <a:t>catch( Exception2 ex2</a:t>
            </a:r>
            <a:r>
              <a:rPr lang="en-US" dirty="0"/>
              <a:t>){</a:t>
            </a:r>
          </a:p>
          <a:p>
            <a:pPr marL="914400" lvl="2" indent="0">
              <a:buNone/>
            </a:pPr>
            <a:r>
              <a:rPr lang="en-US" dirty="0"/>
              <a:t>	some more  code  to resolve or continue after error</a:t>
            </a:r>
          </a:p>
          <a:p>
            <a:pPr marL="914400" lvl="2" indent="0">
              <a:buNone/>
            </a:pPr>
            <a:r>
              <a:rPr lang="en-US" dirty="0"/>
              <a:t>}</a:t>
            </a:r>
          </a:p>
          <a:p>
            <a:pPr marL="914400" lvl="2" indent="0">
              <a:buNone/>
            </a:pPr>
            <a:r>
              <a:rPr lang="en-US" sz="2000" dirty="0"/>
              <a:t>catch( Exception3 ex3</a:t>
            </a:r>
            <a:r>
              <a:rPr lang="en-US" dirty="0"/>
              <a:t>){</a:t>
            </a:r>
          </a:p>
          <a:p>
            <a:pPr marL="914400" lvl="2" indent="0">
              <a:buNone/>
            </a:pPr>
            <a:r>
              <a:rPr lang="en-US" dirty="0"/>
              <a:t>	some more  code  to resolve or continue after error</a:t>
            </a:r>
          </a:p>
          <a:p>
            <a:pPr marL="914400" lvl="2" indent="0">
              <a:buNone/>
            </a:pPr>
            <a:r>
              <a:rPr lang="en-US" dirty="0"/>
              <a:t>}</a:t>
            </a:r>
          </a:p>
          <a:p>
            <a:pPr marL="914400" lvl="2" indent="0">
              <a:buNone/>
            </a:pPr>
            <a:endParaRPr lang="en-US" dirty="0"/>
          </a:p>
          <a:p>
            <a:endParaRPr lang="en-US" dirty="0"/>
          </a:p>
        </p:txBody>
      </p:sp>
    </p:spTree>
    <p:extLst>
      <p:ext uri="{BB962C8B-B14F-4D97-AF65-F5344CB8AC3E}">
        <p14:creationId xmlns:p14="http://schemas.microsoft.com/office/powerpoint/2010/main" val="252358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a:t>
            </a:r>
          </a:p>
        </p:txBody>
      </p:sp>
      <p:sp>
        <p:nvSpPr>
          <p:cNvPr id="3" name="Content Placeholder 2"/>
          <p:cNvSpPr>
            <a:spLocks noGrp="1"/>
          </p:cNvSpPr>
          <p:nvPr>
            <p:ph idx="1"/>
          </p:nvPr>
        </p:nvSpPr>
        <p:spPr/>
        <p:txBody>
          <a:bodyPr/>
          <a:lstStyle/>
          <a:p>
            <a:r>
              <a:rPr lang="en-US" dirty="0"/>
              <a:t>The optional ‘finally’ block consists of the ‘finally’ keyword, followed by code enclosed in curly braces.</a:t>
            </a:r>
          </a:p>
          <a:p>
            <a:r>
              <a:rPr lang="en-US" dirty="0"/>
              <a:t>If it’s present , it’s placed after the last catch block.</a:t>
            </a:r>
          </a:p>
          <a:p>
            <a:r>
              <a:rPr lang="en-US" dirty="0"/>
              <a:t>If there are no catch blocks, the ‘finally’ block is required and immediately follows try block.</a:t>
            </a:r>
          </a:p>
        </p:txBody>
      </p:sp>
    </p:spTree>
    <p:extLst>
      <p:ext uri="{BB962C8B-B14F-4D97-AF65-F5344CB8AC3E}">
        <p14:creationId xmlns:p14="http://schemas.microsoft.com/office/powerpoint/2010/main" val="125133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When the finally Block Execution</a:t>
            </a:r>
          </a:p>
        </p:txBody>
      </p:sp>
      <p:sp>
        <p:nvSpPr>
          <p:cNvPr id="3" name="Content Placeholder 2"/>
          <p:cNvSpPr>
            <a:spLocks noGrp="1"/>
          </p:cNvSpPr>
          <p:nvPr>
            <p:ph idx="1"/>
          </p:nvPr>
        </p:nvSpPr>
        <p:spPr/>
        <p:txBody>
          <a:bodyPr/>
          <a:lstStyle/>
          <a:p>
            <a:r>
              <a:rPr lang="en-US" dirty="0"/>
              <a:t>The ‘finally’ block will execute whether or not an exception is thrown in the corresponding try block.</a:t>
            </a:r>
          </a:p>
          <a:p>
            <a:endParaRPr lang="en-US" dirty="0"/>
          </a:p>
        </p:txBody>
      </p:sp>
    </p:spTree>
    <p:extLst>
      <p:ext uri="{BB962C8B-B14F-4D97-AF65-F5344CB8AC3E}">
        <p14:creationId xmlns:p14="http://schemas.microsoft.com/office/powerpoint/2010/main" val="412342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a:t>
            </a:r>
          </a:p>
        </p:txBody>
      </p:sp>
      <p:sp>
        <p:nvSpPr>
          <p:cNvPr id="3" name="Content Placeholder 2"/>
          <p:cNvSpPr>
            <a:spLocks noGrp="1"/>
          </p:cNvSpPr>
          <p:nvPr>
            <p:ph idx="1"/>
          </p:nvPr>
        </p:nvSpPr>
        <p:spPr/>
        <p:txBody>
          <a:bodyPr/>
          <a:lstStyle/>
          <a:p>
            <a:r>
              <a:rPr lang="en-US" dirty="0"/>
              <a:t>Create  a method name division() where you read two inputs from the user as ‘int’ type , then perform  division of  those numbers.</a:t>
            </a:r>
          </a:p>
          <a:p>
            <a:r>
              <a:rPr lang="en-US" dirty="0"/>
              <a:t>Handle the exception where user could try to  divide the number by zero (0)</a:t>
            </a:r>
          </a:p>
          <a:p>
            <a:pPr marL="114300" indent="0">
              <a:buNone/>
            </a:pPr>
            <a:r>
              <a:rPr lang="en-US" dirty="0"/>
              <a:t> (hint: ArithmeticException)</a:t>
            </a:r>
          </a:p>
          <a:p>
            <a:endParaRPr lang="en-US" dirty="0"/>
          </a:p>
          <a:p>
            <a:endParaRPr lang="en-US" dirty="0"/>
          </a:p>
        </p:txBody>
      </p:sp>
    </p:spTree>
    <p:extLst>
      <p:ext uri="{BB962C8B-B14F-4D97-AF65-F5344CB8AC3E}">
        <p14:creationId xmlns:p14="http://schemas.microsoft.com/office/powerpoint/2010/main" val="383246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 2</a:t>
            </a:r>
            <a:endParaRPr lang="en-US" dirty="0"/>
          </a:p>
        </p:txBody>
      </p:sp>
      <p:sp>
        <p:nvSpPr>
          <p:cNvPr id="3" name="Content Placeholder 2"/>
          <p:cNvSpPr>
            <a:spLocks noGrp="1"/>
          </p:cNvSpPr>
          <p:nvPr>
            <p:ph idx="1"/>
          </p:nvPr>
        </p:nvSpPr>
        <p:spPr/>
        <p:txBody>
          <a:bodyPr/>
          <a:lstStyle/>
          <a:p>
            <a:r>
              <a:rPr lang="en-US" dirty="0"/>
              <a:t>To the Employee class apply the exception to all the setter methods with their appropriate handling .</a:t>
            </a:r>
          </a:p>
        </p:txBody>
      </p:sp>
    </p:spTree>
    <p:extLst>
      <p:ext uri="{BB962C8B-B14F-4D97-AF65-F5344CB8AC3E}">
        <p14:creationId xmlns:p14="http://schemas.microsoft.com/office/powerpoint/2010/main" val="284852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Content Placeholder 2"/>
          <p:cNvSpPr>
            <a:spLocks noGrp="1"/>
          </p:cNvSpPr>
          <p:nvPr>
            <p:ph idx="1"/>
          </p:nvPr>
        </p:nvSpPr>
        <p:spPr/>
        <p:txBody>
          <a:bodyPr>
            <a:normAutofit/>
          </a:bodyPr>
          <a:lstStyle/>
          <a:p>
            <a:r>
              <a:rPr lang="en-US" sz="3600" dirty="0"/>
              <a:t>Arrays</a:t>
            </a:r>
          </a:p>
          <a:p>
            <a:r>
              <a:rPr lang="en-US" sz="3600" dirty="0"/>
              <a:t>Array List </a:t>
            </a:r>
          </a:p>
          <a:p>
            <a:r>
              <a:rPr lang="en-US" sz="3600" dirty="0"/>
              <a:t>Enhanced for loop</a:t>
            </a:r>
          </a:p>
        </p:txBody>
      </p:sp>
    </p:spTree>
    <p:extLst>
      <p:ext uri="{BB962C8B-B14F-4D97-AF65-F5344CB8AC3E}">
        <p14:creationId xmlns:p14="http://schemas.microsoft.com/office/powerpoint/2010/main" val="33716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Arrays</a:t>
            </a:r>
            <a:endParaRPr lang="en-US" dirty="0"/>
          </a:p>
        </p:txBody>
      </p:sp>
      <p:sp>
        <p:nvSpPr>
          <p:cNvPr id="5" name="Content Placeholder 4"/>
          <p:cNvSpPr>
            <a:spLocks noGrp="1"/>
          </p:cNvSpPr>
          <p:nvPr>
            <p:ph idx="1"/>
          </p:nvPr>
        </p:nvSpPr>
        <p:spPr/>
        <p:txBody>
          <a:bodyPr/>
          <a:lstStyle/>
          <a:p>
            <a:r>
              <a:rPr lang="en-US" dirty="0"/>
              <a:t>Java provides a data structure, the </a:t>
            </a:r>
            <a:r>
              <a:rPr lang="en-US" b="1" dirty="0"/>
              <a:t>array</a:t>
            </a:r>
            <a:r>
              <a:rPr lang="en-US" dirty="0"/>
              <a:t>, which stores a fixed-size sequential collection of elements of the </a:t>
            </a:r>
            <a:r>
              <a:rPr lang="en-US" u="sng" dirty="0"/>
              <a:t>same data type</a:t>
            </a:r>
            <a:r>
              <a:rPr lang="en-US" dirty="0"/>
              <a:t>.</a:t>
            </a:r>
          </a:p>
          <a:p>
            <a:r>
              <a:rPr lang="en-US" dirty="0"/>
              <a:t> An array is used to store a collection of data, but it is often more useful to think of an array as a collection of variables of the same data type.</a:t>
            </a:r>
          </a:p>
        </p:txBody>
      </p:sp>
    </p:spTree>
    <p:extLst>
      <p:ext uri="{BB962C8B-B14F-4D97-AF65-F5344CB8AC3E}">
        <p14:creationId xmlns:p14="http://schemas.microsoft.com/office/powerpoint/2010/main" val="102083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Exceptions</a:t>
            </a:r>
          </a:p>
        </p:txBody>
      </p:sp>
      <p:sp>
        <p:nvSpPr>
          <p:cNvPr id="5" name="Content Placeholder 4"/>
          <p:cNvSpPr>
            <a:spLocks noGrp="1"/>
          </p:cNvSpPr>
          <p:nvPr>
            <p:ph idx="1"/>
          </p:nvPr>
        </p:nvSpPr>
        <p:spPr/>
        <p:txBody>
          <a:bodyPr/>
          <a:lstStyle/>
          <a:p>
            <a:r>
              <a:rPr lang="en-US" dirty="0"/>
              <a:t>What is </a:t>
            </a:r>
            <a:r>
              <a:rPr lang="en-US"/>
              <a:t>an exception…???         </a:t>
            </a:r>
            <a:endParaRPr lang="en-US" sz="9600" dirty="0"/>
          </a:p>
        </p:txBody>
      </p:sp>
    </p:spTree>
    <p:extLst>
      <p:ext uri="{BB962C8B-B14F-4D97-AF65-F5344CB8AC3E}">
        <p14:creationId xmlns:p14="http://schemas.microsoft.com/office/powerpoint/2010/main" val="366274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Declaring Array Variables</a:t>
            </a:r>
            <a:br>
              <a:rPr lang="en-US" dirty="0"/>
            </a:br>
            <a:endParaRPr lang="en-US" dirty="0"/>
          </a:p>
        </p:txBody>
      </p:sp>
      <p:sp>
        <p:nvSpPr>
          <p:cNvPr id="3" name="Content Placeholder 2"/>
          <p:cNvSpPr>
            <a:spLocks noGrp="1"/>
          </p:cNvSpPr>
          <p:nvPr>
            <p:ph idx="1"/>
          </p:nvPr>
        </p:nvSpPr>
        <p:spPr/>
        <p:txBody>
          <a:bodyPr/>
          <a:lstStyle/>
          <a:p>
            <a:r>
              <a:rPr lang="en-US" dirty="0"/>
              <a:t>To use an array in a program, you must declare a variable to reference the array, and you must specify the data type of array the variable can reference.</a:t>
            </a:r>
          </a:p>
          <a:p>
            <a:pPr marL="114300" indent="0">
              <a:buNone/>
            </a:pPr>
            <a:r>
              <a:rPr lang="en-US" dirty="0"/>
              <a:t>Syntax:</a:t>
            </a:r>
          </a:p>
          <a:p>
            <a:r>
              <a:rPr lang="en-US" dirty="0"/>
              <a:t>dataType[] arrayName;    // preferred way. or </a:t>
            </a:r>
          </a:p>
          <a:p>
            <a:pPr marL="0" indent="0">
              <a:buNone/>
            </a:pPr>
            <a:endParaRPr lang="en-US" dirty="0"/>
          </a:p>
          <a:p>
            <a:r>
              <a:rPr lang="en-US" dirty="0"/>
              <a:t>dataType arrayName[];    // works but not commonly used.</a:t>
            </a:r>
          </a:p>
          <a:p>
            <a:endParaRPr lang="en-US" dirty="0"/>
          </a:p>
        </p:txBody>
      </p:sp>
    </p:spTree>
    <p:extLst>
      <p:ext uri="{BB962C8B-B14F-4D97-AF65-F5344CB8AC3E}">
        <p14:creationId xmlns:p14="http://schemas.microsoft.com/office/powerpoint/2010/main" val="164911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endParaRPr lang="en-US" dirty="0"/>
          </a:p>
          <a:p>
            <a:r>
              <a:rPr lang="en-US" dirty="0"/>
              <a:t>double[]</a:t>
            </a:r>
            <a:r>
              <a:rPr lang="en-US" dirty="0">
                <a:effectLst/>
              </a:rPr>
              <a:t> myArray</a:t>
            </a:r>
            <a:r>
              <a:rPr lang="en-US" dirty="0"/>
              <a:t>;</a:t>
            </a:r>
            <a:r>
              <a:rPr lang="en-US" dirty="0">
                <a:effectLst/>
              </a:rPr>
              <a:t> </a:t>
            </a:r>
            <a:r>
              <a:rPr lang="en-US" dirty="0"/>
              <a:t>// preferred way.</a:t>
            </a:r>
            <a:r>
              <a:rPr lang="en-US" dirty="0">
                <a:effectLst/>
              </a:rPr>
              <a:t> </a:t>
            </a:r>
            <a:r>
              <a:rPr lang="en-US" dirty="0"/>
              <a:t>or</a:t>
            </a:r>
            <a:r>
              <a:rPr lang="en-US" dirty="0">
                <a:effectLst/>
              </a:rPr>
              <a:t> </a:t>
            </a:r>
          </a:p>
          <a:p>
            <a:endParaRPr lang="en-US" dirty="0"/>
          </a:p>
          <a:p>
            <a:r>
              <a:rPr lang="en-US" dirty="0"/>
              <a:t>double</a:t>
            </a:r>
            <a:r>
              <a:rPr lang="en-US" dirty="0">
                <a:effectLst/>
              </a:rPr>
              <a:t> myArray</a:t>
            </a:r>
            <a:r>
              <a:rPr lang="en-US" dirty="0"/>
              <a:t>[];</a:t>
            </a:r>
            <a:r>
              <a:rPr lang="en-US" dirty="0">
                <a:effectLst/>
              </a:rPr>
              <a:t> </a:t>
            </a:r>
            <a:r>
              <a:rPr lang="en-US" dirty="0"/>
              <a:t>// works but not commonly used.</a:t>
            </a:r>
          </a:p>
        </p:txBody>
      </p:sp>
    </p:spTree>
    <p:extLst>
      <p:ext uri="{BB962C8B-B14F-4D97-AF65-F5344CB8AC3E}">
        <p14:creationId xmlns:p14="http://schemas.microsoft.com/office/powerpoint/2010/main" val="95798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Creating Arrays</a:t>
            </a:r>
            <a:br>
              <a:rPr lang="en-US" dirty="0"/>
            </a:br>
            <a:endParaRPr lang="en-US" dirty="0"/>
          </a:p>
        </p:txBody>
      </p:sp>
      <p:sp>
        <p:nvSpPr>
          <p:cNvPr id="3" name="Content Placeholder 2"/>
          <p:cNvSpPr>
            <a:spLocks noGrp="1"/>
          </p:cNvSpPr>
          <p:nvPr>
            <p:ph idx="1"/>
          </p:nvPr>
        </p:nvSpPr>
        <p:spPr/>
        <p:txBody>
          <a:bodyPr/>
          <a:lstStyle/>
          <a:p>
            <a:r>
              <a:rPr lang="en-US" dirty="0"/>
              <a:t>You can create an array by using the new operator with the following syntax −</a:t>
            </a:r>
          </a:p>
          <a:p>
            <a:endParaRPr lang="en-CA" dirty="0"/>
          </a:p>
          <a:p>
            <a:pPr marL="114300" indent="0">
              <a:buNone/>
            </a:pPr>
            <a:r>
              <a:rPr lang="en-US" dirty="0"/>
              <a:t>dataType[] arrayName = new dataType [</a:t>
            </a:r>
            <a:r>
              <a:rPr lang="en-US" dirty="0" err="1"/>
              <a:t>arraySize</a:t>
            </a:r>
            <a:r>
              <a:rPr lang="en-US" dirty="0"/>
              <a:t>];</a:t>
            </a:r>
          </a:p>
          <a:p>
            <a:pPr marL="114300" indent="0">
              <a:buNone/>
            </a:pPr>
            <a:endParaRPr lang="en-US" dirty="0"/>
          </a:p>
          <a:p>
            <a:pPr marL="114300" indent="0">
              <a:buNone/>
            </a:pPr>
            <a:r>
              <a:rPr lang="en-US" dirty="0"/>
              <a:t> For example:    </a:t>
            </a:r>
          </a:p>
          <a:p>
            <a:pPr marL="114300" indent="0">
              <a:buNone/>
            </a:pPr>
            <a:r>
              <a:rPr lang="en-US" dirty="0"/>
              <a:t>	int[] myArray = new int[10];</a:t>
            </a:r>
          </a:p>
          <a:p>
            <a:pPr marL="114300" indent="0">
              <a:buNone/>
            </a:pPr>
            <a:r>
              <a:rPr lang="en-US" dirty="0"/>
              <a:t>// Create the “myArray”  Object.</a:t>
            </a:r>
          </a:p>
        </p:txBody>
      </p:sp>
    </p:spTree>
    <p:extLst>
      <p:ext uri="{BB962C8B-B14F-4D97-AF65-F5344CB8AC3E}">
        <p14:creationId xmlns:p14="http://schemas.microsoft.com/office/powerpoint/2010/main" val="52768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Passing Arrays to Methods</a:t>
            </a:r>
          </a:p>
        </p:txBody>
      </p:sp>
      <p:sp>
        <p:nvSpPr>
          <p:cNvPr id="3" name="Content Placeholder 2"/>
          <p:cNvSpPr>
            <a:spLocks noGrp="1"/>
          </p:cNvSpPr>
          <p:nvPr>
            <p:ph idx="1"/>
          </p:nvPr>
        </p:nvSpPr>
        <p:spPr/>
        <p:txBody>
          <a:bodyPr/>
          <a:lstStyle/>
          <a:p>
            <a:pPr marL="114300" indent="0">
              <a:buNone/>
            </a:pPr>
            <a:r>
              <a:rPr lang="en-US" dirty="0"/>
              <a:t>To Pass an array arguments to a method, specify the name of the array without any bracket.</a:t>
            </a:r>
          </a:p>
          <a:p>
            <a:pPr marL="114300" indent="0">
              <a:buNone/>
            </a:pPr>
            <a:endParaRPr lang="en-US" dirty="0"/>
          </a:p>
          <a:p>
            <a:pPr marL="114300" indent="0">
              <a:buNone/>
            </a:pPr>
            <a:r>
              <a:rPr lang="en-US" dirty="0"/>
              <a:t>For Example, </a:t>
            </a:r>
          </a:p>
          <a:p>
            <a:pPr marL="114300" indent="0">
              <a:buNone/>
            </a:pPr>
            <a:r>
              <a:rPr lang="en-US" dirty="0"/>
              <a:t>if array   </a:t>
            </a:r>
            <a:r>
              <a:rPr lang="en-US" dirty="0" err="1"/>
              <a:t>hourlyTemperatures</a:t>
            </a:r>
            <a:r>
              <a:rPr lang="en-US" dirty="0"/>
              <a:t> = new double[24];</a:t>
            </a:r>
          </a:p>
          <a:p>
            <a:pPr marL="114300" indent="0">
              <a:buNone/>
            </a:pPr>
            <a:endParaRPr lang="en-US" dirty="0"/>
          </a:p>
          <a:p>
            <a:pPr marL="114300" indent="0">
              <a:buNone/>
            </a:pPr>
            <a:r>
              <a:rPr lang="en-US" dirty="0"/>
              <a:t>Then the method call:</a:t>
            </a:r>
          </a:p>
          <a:p>
            <a:pPr marL="114300" indent="0">
              <a:buNone/>
            </a:pPr>
            <a:endParaRPr lang="en-US" dirty="0"/>
          </a:p>
          <a:p>
            <a:pPr marL="114300" indent="0">
              <a:buNone/>
            </a:pPr>
            <a:r>
              <a:rPr lang="en-US" dirty="0"/>
              <a:t>methodArray(</a:t>
            </a:r>
            <a:r>
              <a:rPr lang="en-US" dirty="0" err="1"/>
              <a:t>hourlyTemperatures</a:t>
            </a:r>
            <a:r>
              <a:rPr lang="en-US" dirty="0"/>
              <a:t>);</a:t>
            </a:r>
          </a:p>
          <a:p>
            <a:pPr marL="114300" indent="0">
              <a:buNone/>
            </a:pPr>
            <a:endParaRPr lang="en-US" dirty="0"/>
          </a:p>
          <a:p>
            <a:pPr marL="114300" indent="0">
              <a:buNone/>
            </a:pPr>
            <a:r>
              <a:rPr lang="en-US" dirty="0"/>
              <a:t>Passes the reference of array </a:t>
            </a:r>
            <a:r>
              <a:rPr lang="en-US" dirty="0" err="1"/>
              <a:t>hourlyTemperatures</a:t>
            </a:r>
            <a:r>
              <a:rPr lang="en-US" dirty="0"/>
              <a:t> to method methodArray</a:t>
            </a:r>
          </a:p>
        </p:txBody>
      </p:sp>
    </p:spTree>
    <p:extLst>
      <p:ext uri="{BB962C8B-B14F-4D97-AF65-F5344CB8AC3E}">
        <p14:creationId xmlns:p14="http://schemas.microsoft.com/office/powerpoint/2010/main" val="338028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For method to receive an array reference through method call, the method’s parameter must specify an array parameter.</a:t>
            </a:r>
          </a:p>
          <a:p>
            <a:pPr marL="114300" indent="0">
              <a:buNone/>
            </a:pPr>
            <a:r>
              <a:rPr lang="en-US" dirty="0"/>
              <a:t>For Example:</a:t>
            </a:r>
          </a:p>
          <a:p>
            <a:pPr marL="114300" indent="0">
              <a:buNone/>
            </a:pPr>
            <a:r>
              <a:rPr lang="en-US" dirty="0"/>
              <a:t>	void methodArray(double[]  b )</a:t>
            </a:r>
          </a:p>
        </p:txBody>
      </p:sp>
    </p:spTree>
    <p:extLst>
      <p:ext uri="{BB962C8B-B14F-4D97-AF65-F5344CB8AC3E}">
        <p14:creationId xmlns:p14="http://schemas.microsoft.com/office/powerpoint/2010/main" val="361687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AB7709-EA56-4079-BC83-052D26E6ABC6}"/>
              </a:ext>
            </a:extLst>
          </p:cNvPr>
          <p:cNvPicPr>
            <a:picLocks noChangeAspect="1"/>
          </p:cNvPicPr>
          <p:nvPr/>
        </p:nvPicPr>
        <p:blipFill>
          <a:blip r:embed="rId2"/>
          <a:stretch>
            <a:fillRect/>
          </a:stretch>
        </p:blipFill>
        <p:spPr>
          <a:xfrm>
            <a:off x="76200" y="1676400"/>
            <a:ext cx="8277225" cy="4724400"/>
          </a:xfrm>
          <a:prstGeom prst="rect">
            <a:avLst/>
          </a:prstGeom>
          <a:noFill/>
        </p:spPr>
      </p:pic>
      <p:sp>
        <p:nvSpPr>
          <p:cNvPr id="5" name="TextBox 4">
            <a:extLst>
              <a:ext uri="{FF2B5EF4-FFF2-40B4-BE49-F238E27FC236}">
                <a16:creationId xmlns:a16="http://schemas.microsoft.com/office/drawing/2014/main" id="{DE513CFF-CB8C-4B89-9E29-6BDB062F6A8C}"/>
              </a:ext>
            </a:extLst>
          </p:cNvPr>
          <p:cNvSpPr txBox="1"/>
          <p:nvPr/>
        </p:nvSpPr>
        <p:spPr>
          <a:xfrm>
            <a:off x="533400" y="609600"/>
            <a:ext cx="6934200" cy="369332"/>
          </a:xfrm>
          <a:prstGeom prst="rect">
            <a:avLst/>
          </a:prstGeom>
          <a:noFill/>
        </p:spPr>
        <p:txBody>
          <a:bodyPr wrap="square" rtlCol="0">
            <a:spAutoFit/>
          </a:bodyPr>
          <a:lstStyle/>
          <a:p>
            <a:r>
              <a:rPr lang="en-US" dirty="0"/>
              <a:t>Demo code</a:t>
            </a:r>
          </a:p>
        </p:txBody>
      </p:sp>
    </p:spTree>
    <p:extLst>
      <p:ext uri="{BB962C8B-B14F-4D97-AF65-F5344CB8AC3E}">
        <p14:creationId xmlns:p14="http://schemas.microsoft.com/office/powerpoint/2010/main" val="2731333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D3A9-EA41-46C8-95D3-E929F0919E47}"/>
              </a:ext>
            </a:extLst>
          </p:cNvPr>
          <p:cNvSpPr>
            <a:spLocks noGrp="1"/>
          </p:cNvSpPr>
          <p:nvPr>
            <p:ph type="title"/>
          </p:nvPr>
        </p:nvSpPr>
        <p:spPr>
          <a:xfrm>
            <a:off x="457200" y="274638"/>
            <a:ext cx="7620000" cy="487362"/>
          </a:xfrm>
        </p:spPr>
        <p:txBody>
          <a:bodyPr/>
          <a:lstStyle/>
          <a:p>
            <a:r>
              <a:rPr lang="en-US" dirty="0"/>
              <a:t>Main class</a:t>
            </a:r>
          </a:p>
        </p:txBody>
      </p:sp>
      <p:pic>
        <p:nvPicPr>
          <p:cNvPr id="4" name="Content Placeholder 3">
            <a:extLst>
              <a:ext uri="{FF2B5EF4-FFF2-40B4-BE49-F238E27FC236}">
                <a16:creationId xmlns:a16="http://schemas.microsoft.com/office/drawing/2014/main" id="{39EECE3F-BC55-4916-9150-ECE1050C13E6}"/>
              </a:ext>
            </a:extLst>
          </p:cNvPr>
          <p:cNvPicPr>
            <a:picLocks noGrp="1" noChangeAspect="1"/>
          </p:cNvPicPr>
          <p:nvPr>
            <p:ph idx="1"/>
          </p:nvPr>
        </p:nvPicPr>
        <p:blipFill>
          <a:blip r:embed="rId2"/>
          <a:stretch>
            <a:fillRect/>
          </a:stretch>
        </p:blipFill>
        <p:spPr>
          <a:xfrm>
            <a:off x="816505" y="990600"/>
            <a:ext cx="6901389" cy="5410200"/>
          </a:xfrm>
          <a:prstGeom prst="rect">
            <a:avLst/>
          </a:prstGeom>
        </p:spPr>
      </p:pic>
    </p:spTree>
    <p:extLst>
      <p:ext uri="{BB962C8B-B14F-4D97-AF65-F5344CB8AC3E}">
        <p14:creationId xmlns:p14="http://schemas.microsoft.com/office/powerpoint/2010/main" val="296726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ArrayList</a:t>
            </a:r>
          </a:p>
        </p:txBody>
      </p:sp>
      <p:sp>
        <p:nvSpPr>
          <p:cNvPr id="3" name="Content Placeholder 2"/>
          <p:cNvSpPr>
            <a:spLocks noGrp="1"/>
          </p:cNvSpPr>
          <p:nvPr>
            <p:ph idx="1"/>
          </p:nvPr>
        </p:nvSpPr>
        <p:spPr/>
        <p:txBody>
          <a:bodyPr/>
          <a:lstStyle/>
          <a:p>
            <a:r>
              <a:rPr lang="en-US" dirty="0"/>
              <a:t>Generally we all know that, Java arrays are of a fixed length. </a:t>
            </a:r>
            <a:r>
              <a:rPr lang="en-US" b="1" u="sng" dirty="0"/>
              <a:t>After arrays are created, they cannot grow or shrink</a:t>
            </a:r>
            <a:r>
              <a:rPr lang="en-US" dirty="0"/>
              <a:t>, which means that you must know in advance how many elements an array will hold.</a:t>
            </a:r>
          </a:p>
          <a:p>
            <a:r>
              <a:rPr lang="en-US" dirty="0"/>
              <a:t>Array lists are created with an initial size. </a:t>
            </a:r>
            <a:r>
              <a:rPr lang="en-US" b="1" u="sng" dirty="0"/>
              <a:t>When this size is exceeded, the collection is automatically enlarged</a:t>
            </a:r>
            <a:r>
              <a:rPr lang="en-US" dirty="0"/>
              <a:t>. When objects are removed, the array may be shrunk.</a:t>
            </a:r>
          </a:p>
          <a:p>
            <a:endParaRPr lang="en-US" dirty="0"/>
          </a:p>
        </p:txBody>
      </p:sp>
    </p:spTree>
    <p:extLst>
      <p:ext uri="{BB962C8B-B14F-4D97-AF65-F5344CB8AC3E}">
        <p14:creationId xmlns:p14="http://schemas.microsoft.com/office/powerpoint/2010/main" val="4235941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br>
            <a:r>
              <a:rPr lang="en-US" sz="3600" b="1" dirty="0"/>
              <a:t>Why ArrayList is better than Array?</a:t>
            </a:r>
            <a:br>
              <a:rPr lang="en-US" b="1" dirty="0"/>
            </a:br>
            <a:endParaRPr lang="en-US" dirty="0"/>
          </a:p>
        </p:txBody>
      </p:sp>
      <p:sp>
        <p:nvSpPr>
          <p:cNvPr id="3" name="Content Placeholder 2"/>
          <p:cNvSpPr>
            <a:spLocks noGrp="1"/>
          </p:cNvSpPr>
          <p:nvPr>
            <p:ph idx="1"/>
          </p:nvPr>
        </p:nvSpPr>
        <p:spPr/>
        <p:txBody>
          <a:bodyPr/>
          <a:lstStyle/>
          <a:p>
            <a:r>
              <a:rPr lang="en-US" dirty="0"/>
              <a:t>The limitation with array is that it has a fixed length so if it is full you cannot add any more elements to it, likewise if there are number of elements gets removed from it the memory consumption would be the same as it doesn’t shrink.</a:t>
            </a:r>
          </a:p>
          <a:p>
            <a:r>
              <a:rPr lang="en-US" dirty="0"/>
              <a:t>On the other ArrayList can dynamically grow and shrink after addition and removal of elements . Apart from these benefits ArrayList class enables us to use predefined methods of it which makes our task easy.</a:t>
            </a:r>
          </a:p>
          <a:p>
            <a:endParaRPr lang="en-US" dirty="0"/>
          </a:p>
        </p:txBody>
      </p:sp>
    </p:spTree>
    <p:extLst>
      <p:ext uri="{BB962C8B-B14F-4D97-AF65-F5344CB8AC3E}">
        <p14:creationId xmlns:p14="http://schemas.microsoft.com/office/powerpoint/2010/main" val="44790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We can create an ArrayList by writing a simple statement like this:--</a:t>
            </a:r>
          </a:p>
          <a:p>
            <a:endParaRPr lang="en-US" dirty="0"/>
          </a:p>
          <a:p>
            <a:pPr marL="114300" indent="0">
              <a:buNone/>
            </a:pPr>
            <a:r>
              <a:rPr lang="en-US" dirty="0"/>
              <a:t>&gt;&gt;       ArrayList&lt;String&gt;  alist = new ArrayList&lt;String&gt;();</a:t>
            </a:r>
          </a:p>
          <a:p>
            <a:pPr marL="114300" indent="0">
              <a:buNone/>
            </a:pPr>
            <a:endParaRPr lang="en-US" dirty="0"/>
          </a:p>
          <a:p>
            <a:r>
              <a:rPr lang="en-US" dirty="0"/>
              <a:t>This statement creates an ArrayList with the name alist with type “String”. </a:t>
            </a:r>
          </a:p>
          <a:p>
            <a:r>
              <a:rPr lang="en-US" dirty="0"/>
              <a:t>The type determines which type of elements the list will have. Since this list is of “String” type, the elements that are going to be added to this list will be of type “String”.</a:t>
            </a:r>
          </a:p>
          <a:p>
            <a:endParaRPr lang="en-US" dirty="0"/>
          </a:p>
        </p:txBody>
      </p:sp>
    </p:spTree>
    <p:extLst>
      <p:ext uri="{BB962C8B-B14F-4D97-AF65-F5344CB8AC3E}">
        <p14:creationId xmlns:p14="http://schemas.microsoft.com/office/powerpoint/2010/main" val="380272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It is an unexpected  problem that arises during the execution of the program.</a:t>
            </a:r>
          </a:p>
          <a:p>
            <a:r>
              <a:rPr lang="en-US" dirty="0"/>
              <a:t>It terminates the program/application abnormally.</a:t>
            </a:r>
          </a:p>
          <a:p>
            <a:endParaRPr lang="en-US" dirty="0"/>
          </a:p>
        </p:txBody>
      </p:sp>
    </p:spTree>
    <p:extLst>
      <p:ext uri="{BB962C8B-B14F-4D97-AF65-F5344CB8AC3E}">
        <p14:creationId xmlns:p14="http://schemas.microsoft.com/office/powerpoint/2010/main" val="638061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2121-F380-42EC-9D22-87AF34B7F02B}"/>
              </a:ext>
            </a:extLst>
          </p:cNvPr>
          <p:cNvSpPr>
            <a:spLocks noGrp="1"/>
          </p:cNvSpPr>
          <p:nvPr>
            <p:ph type="title"/>
          </p:nvPr>
        </p:nvSpPr>
        <p:spPr>
          <a:xfrm>
            <a:off x="457200" y="274638"/>
            <a:ext cx="7620000" cy="3154362"/>
          </a:xfrm>
        </p:spPr>
        <p:txBody>
          <a:bodyPr/>
          <a:lstStyle/>
          <a:p>
            <a:r>
              <a:rPr lang="en-US" sz="5400" dirty="0"/>
              <a:t>                  Demo Code </a:t>
            </a:r>
          </a:p>
        </p:txBody>
      </p:sp>
    </p:spTree>
    <p:extLst>
      <p:ext uri="{BB962C8B-B14F-4D97-AF65-F5344CB8AC3E}">
        <p14:creationId xmlns:p14="http://schemas.microsoft.com/office/powerpoint/2010/main" val="390462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DF628F-46FA-45F4-9AA3-3719CF1B43FA}"/>
              </a:ext>
            </a:extLst>
          </p:cNvPr>
          <p:cNvPicPr>
            <a:picLocks noChangeAspect="1"/>
          </p:cNvPicPr>
          <p:nvPr/>
        </p:nvPicPr>
        <p:blipFill rotWithShape="1">
          <a:blip r:embed="rId2"/>
          <a:srcRect r="16667"/>
          <a:stretch/>
        </p:blipFill>
        <p:spPr>
          <a:xfrm>
            <a:off x="20" y="10"/>
            <a:ext cx="9143980" cy="6857990"/>
          </a:xfrm>
          <a:prstGeom prst="rect">
            <a:avLst/>
          </a:prstGeom>
          <a:noFill/>
        </p:spPr>
      </p:pic>
    </p:spTree>
    <p:extLst>
      <p:ext uri="{BB962C8B-B14F-4D97-AF65-F5344CB8AC3E}">
        <p14:creationId xmlns:p14="http://schemas.microsoft.com/office/powerpoint/2010/main" val="402621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‘for’ statement </a:t>
            </a:r>
          </a:p>
        </p:txBody>
      </p:sp>
      <p:sp>
        <p:nvSpPr>
          <p:cNvPr id="3" name="Content Placeholder 2"/>
          <p:cNvSpPr>
            <a:spLocks noGrp="1"/>
          </p:cNvSpPr>
          <p:nvPr>
            <p:ph idx="1"/>
          </p:nvPr>
        </p:nvSpPr>
        <p:spPr/>
        <p:txBody>
          <a:bodyPr/>
          <a:lstStyle/>
          <a:p>
            <a:r>
              <a:rPr lang="en-US" dirty="0"/>
              <a:t>The enhanced for statement iterates through the elements of an array without using a counter, thus avoiding the possibility of “stepping outside” the array.</a:t>
            </a:r>
          </a:p>
          <a:p>
            <a:endParaRPr lang="en-US" dirty="0"/>
          </a:p>
          <a:p>
            <a:r>
              <a:rPr lang="en-US" dirty="0"/>
              <a:t>Counting details are hidden from you in the enhanced for statement:</a:t>
            </a:r>
          </a:p>
          <a:p>
            <a:pPr marL="114300" indent="0">
              <a:buNone/>
            </a:pPr>
            <a:endParaRPr lang="en-US" dirty="0"/>
          </a:p>
        </p:txBody>
      </p:sp>
    </p:spTree>
    <p:extLst>
      <p:ext uri="{BB962C8B-B14F-4D97-AF65-F5344CB8AC3E}">
        <p14:creationId xmlns:p14="http://schemas.microsoft.com/office/powerpoint/2010/main" val="280280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pPr marL="114300" indent="0">
              <a:buNone/>
            </a:pPr>
            <a:r>
              <a:rPr lang="en-US" dirty="0"/>
              <a:t>for( parameter : arrayName)</a:t>
            </a:r>
          </a:p>
          <a:p>
            <a:pPr marL="114300" indent="0">
              <a:buNone/>
            </a:pPr>
            <a:r>
              <a:rPr lang="en-US" dirty="0"/>
              <a:t>{</a:t>
            </a:r>
          </a:p>
          <a:p>
            <a:r>
              <a:rPr lang="en-US" dirty="0"/>
              <a:t>Statement;</a:t>
            </a:r>
          </a:p>
          <a:p>
            <a:pPr marL="114300" indent="0">
              <a:buNone/>
            </a:pPr>
            <a:r>
              <a:rPr lang="en-US" dirty="0"/>
              <a:t>}</a:t>
            </a:r>
          </a:p>
          <a:p>
            <a:pPr marL="114300" indent="0">
              <a:buNone/>
            </a:pPr>
            <a:r>
              <a:rPr lang="en-US" dirty="0">
                <a:solidFill>
                  <a:srgbClr val="FF0000"/>
                </a:solidFill>
              </a:rPr>
              <a:t>parameter</a:t>
            </a:r>
            <a:r>
              <a:rPr lang="en-US" dirty="0"/>
              <a:t> has a type and an identifier (e.g., int number)</a:t>
            </a:r>
          </a:p>
          <a:p>
            <a:pPr marL="114300" indent="0">
              <a:buNone/>
            </a:pPr>
            <a:r>
              <a:rPr lang="en-US" dirty="0">
                <a:solidFill>
                  <a:srgbClr val="FF0000"/>
                </a:solidFill>
              </a:rPr>
              <a:t>arrayName</a:t>
            </a:r>
            <a:r>
              <a:rPr lang="en-US" dirty="0"/>
              <a:t> is the array through which to iterate.</a:t>
            </a:r>
          </a:p>
        </p:txBody>
      </p:sp>
    </p:spTree>
    <p:extLst>
      <p:ext uri="{BB962C8B-B14F-4D97-AF65-F5344CB8AC3E}">
        <p14:creationId xmlns:p14="http://schemas.microsoft.com/office/powerpoint/2010/main" val="70872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marL="114300" indent="0">
              <a:buNone/>
            </a:pPr>
            <a:endParaRPr lang="en-US" dirty="0"/>
          </a:p>
          <a:p>
            <a:pPr marL="114300" indent="0">
              <a:buNone/>
            </a:pPr>
            <a:r>
              <a:rPr lang="en-US" dirty="0"/>
              <a:t>for( int counter = 0; counter &lt; arrayName.length; counter++)</a:t>
            </a:r>
          </a:p>
          <a:p>
            <a:pPr marL="114300" indent="0">
              <a:buNone/>
            </a:pPr>
            <a:r>
              <a:rPr lang="en-US" dirty="0"/>
              <a:t>{</a:t>
            </a:r>
          </a:p>
          <a:p>
            <a:pPr marL="114300" indent="0">
              <a:buNone/>
            </a:pPr>
            <a:r>
              <a:rPr lang="en-US" dirty="0"/>
              <a:t>total += array[ counter ]</a:t>
            </a:r>
          </a:p>
          <a:p>
            <a:pPr marL="114300" indent="0">
              <a:buNone/>
            </a:pPr>
            <a:r>
              <a:rPr lang="en-US" dirty="0"/>
              <a:t>}</a:t>
            </a:r>
          </a:p>
          <a:p>
            <a:pPr marL="114300" indent="0">
              <a:buNone/>
            </a:pPr>
            <a:r>
              <a:rPr lang="en-US" dirty="0"/>
              <a:t>The above for statement is hidden in the enhanced for statement.</a:t>
            </a:r>
          </a:p>
        </p:txBody>
      </p:sp>
    </p:spTree>
    <p:extLst>
      <p:ext uri="{BB962C8B-B14F-4D97-AF65-F5344CB8AC3E}">
        <p14:creationId xmlns:p14="http://schemas.microsoft.com/office/powerpoint/2010/main" val="51816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241E66-7BD2-4F34-8CC1-41E896160173}"/>
              </a:ext>
            </a:extLst>
          </p:cNvPr>
          <p:cNvSpPr>
            <a:spLocks noGrp="1"/>
          </p:cNvSpPr>
          <p:nvPr>
            <p:ph type="title"/>
          </p:nvPr>
        </p:nvSpPr>
        <p:spPr>
          <a:xfrm>
            <a:off x="457200" y="274638"/>
            <a:ext cx="7620000" cy="1143000"/>
          </a:xfrm>
        </p:spPr>
        <p:txBody>
          <a:bodyPr/>
          <a:lstStyle/>
          <a:p>
            <a:r>
              <a:rPr lang="en-US" dirty="0"/>
              <a:t>Demo code, enhanced for statement</a:t>
            </a:r>
          </a:p>
        </p:txBody>
      </p:sp>
      <p:pic>
        <p:nvPicPr>
          <p:cNvPr id="4" name="Content Placeholder 3">
            <a:extLst>
              <a:ext uri="{FF2B5EF4-FFF2-40B4-BE49-F238E27FC236}">
                <a16:creationId xmlns:a16="http://schemas.microsoft.com/office/drawing/2014/main" id="{F57D9F70-964D-4203-BA79-4F031881A534}"/>
              </a:ext>
            </a:extLst>
          </p:cNvPr>
          <p:cNvPicPr>
            <a:picLocks noGrp="1" noChangeAspect="1"/>
          </p:cNvPicPr>
          <p:nvPr>
            <p:ph idx="1"/>
          </p:nvPr>
        </p:nvPicPr>
        <p:blipFill>
          <a:blip r:embed="rId3"/>
          <a:stretch>
            <a:fillRect/>
          </a:stretch>
        </p:blipFill>
        <p:spPr>
          <a:xfrm>
            <a:off x="457200" y="1524000"/>
            <a:ext cx="7848600" cy="4953001"/>
          </a:xfrm>
          <a:prstGeom prst="rect">
            <a:avLst/>
          </a:prstGeom>
          <a:noFill/>
        </p:spPr>
      </p:pic>
    </p:spTree>
    <p:extLst>
      <p:ext uri="{BB962C8B-B14F-4D97-AF65-F5344CB8AC3E}">
        <p14:creationId xmlns:p14="http://schemas.microsoft.com/office/powerpoint/2010/main" val="107966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Vs. Exception</a:t>
            </a:r>
          </a:p>
        </p:txBody>
      </p:sp>
      <p:sp>
        <p:nvSpPr>
          <p:cNvPr id="3" name="Content Placeholder 2"/>
          <p:cNvSpPr>
            <a:spLocks noGrp="1"/>
          </p:cNvSpPr>
          <p:nvPr>
            <p:ph idx="1"/>
          </p:nvPr>
        </p:nvSpPr>
        <p:spPr/>
        <p:txBody>
          <a:bodyPr/>
          <a:lstStyle/>
          <a:p>
            <a:r>
              <a:rPr lang="en-US" b="1" dirty="0"/>
              <a:t>Error:-  </a:t>
            </a:r>
            <a:r>
              <a:rPr lang="en-US" dirty="0"/>
              <a:t>An Error indicates serious problem that a reasonable application should not try to catch.</a:t>
            </a:r>
          </a:p>
          <a:p>
            <a:endParaRPr lang="en-US" dirty="0"/>
          </a:p>
          <a:p>
            <a:pPr marL="114300" indent="0">
              <a:buNone/>
            </a:pPr>
            <a:endParaRPr lang="en-US" dirty="0"/>
          </a:p>
          <a:p>
            <a:r>
              <a:rPr lang="en-US" b="1" dirty="0"/>
              <a:t>Exception:-  </a:t>
            </a:r>
            <a:r>
              <a:rPr lang="en-US" dirty="0"/>
              <a:t>Exception indicates conditions that a reasonable application might try to catch.</a:t>
            </a:r>
          </a:p>
        </p:txBody>
      </p:sp>
    </p:spTree>
    <p:extLst>
      <p:ext uri="{BB962C8B-B14F-4D97-AF65-F5344CB8AC3E}">
        <p14:creationId xmlns:p14="http://schemas.microsoft.com/office/powerpoint/2010/main" val="232007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exception</a:t>
            </a:r>
          </a:p>
        </p:txBody>
      </p:sp>
      <p:sp>
        <p:nvSpPr>
          <p:cNvPr id="3" name="Content Placeholder 2"/>
          <p:cNvSpPr>
            <a:spLocks noGrp="1"/>
          </p:cNvSpPr>
          <p:nvPr>
            <p:ph idx="1"/>
          </p:nvPr>
        </p:nvSpPr>
        <p:spPr/>
        <p:txBody>
          <a:bodyPr/>
          <a:lstStyle/>
          <a:p>
            <a:r>
              <a:rPr lang="en-US" dirty="0"/>
              <a:t>Invalid data entered by user.</a:t>
            </a:r>
          </a:p>
          <a:p>
            <a:r>
              <a:rPr lang="en-US" dirty="0"/>
              <a:t>File cannot be found, that needs to be open</a:t>
            </a:r>
          </a:p>
          <a:p>
            <a:r>
              <a:rPr lang="en-US" dirty="0"/>
              <a:t>Lost of connection in the middle of communications or the JVM has ran out of memory.</a:t>
            </a:r>
          </a:p>
        </p:txBody>
      </p:sp>
    </p:spTree>
    <p:extLst>
      <p:ext uri="{BB962C8B-B14F-4D97-AF65-F5344CB8AC3E}">
        <p14:creationId xmlns:p14="http://schemas.microsoft.com/office/powerpoint/2010/main" val="202900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Exceptions are caused due to:</a:t>
            </a:r>
          </a:p>
          <a:p>
            <a:pPr>
              <a:buFont typeface="Wingdings" panose="05000000000000000000" pitchFamily="2" charset="2"/>
              <a:buChar char="ü"/>
            </a:pPr>
            <a:r>
              <a:rPr lang="en-US" dirty="0"/>
              <a:t>User errors,</a:t>
            </a:r>
          </a:p>
          <a:p>
            <a:pPr>
              <a:buFont typeface="Wingdings" panose="05000000000000000000" pitchFamily="2" charset="2"/>
              <a:buChar char="ü"/>
            </a:pPr>
            <a:r>
              <a:rPr lang="en-US" dirty="0"/>
              <a:t>Programmer error</a:t>
            </a:r>
          </a:p>
          <a:p>
            <a:pPr>
              <a:buFont typeface="Wingdings" panose="05000000000000000000" pitchFamily="2" charset="2"/>
              <a:buChar char="ü"/>
            </a:pPr>
            <a:r>
              <a:rPr lang="en-US" dirty="0"/>
              <a:t>Physical resources that have failed</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14747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exception</a:t>
            </a:r>
          </a:p>
        </p:txBody>
      </p:sp>
      <p:sp>
        <p:nvSpPr>
          <p:cNvPr id="3" name="Content Placeholder 2"/>
          <p:cNvSpPr>
            <a:spLocks noGrp="1"/>
          </p:cNvSpPr>
          <p:nvPr>
            <p:ph idx="1"/>
          </p:nvPr>
        </p:nvSpPr>
        <p:spPr/>
        <p:txBody>
          <a:bodyPr/>
          <a:lstStyle/>
          <a:p>
            <a:pPr marL="0" indent="0">
              <a:buNone/>
            </a:pPr>
            <a:r>
              <a:rPr lang="en-US" dirty="0"/>
              <a:t>There are 3 categories of exception</a:t>
            </a:r>
          </a:p>
          <a:p>
            <a:pPr>
              <a:buFont typeface="Wingdings" panose="05000000000000000000" pitchFamily="2" charset="2"/>
              <a:buChar char="Ø"/>
            </a:pPr>
            <a:r>
              <a:rPr lang="en-US" dirty="0"/>
              <a:t>Checked Exception</a:t>
            </a:r>
          </a:p>
          <a:p>
            <a:pPr>
              <a:buFont typeface="Wingdings" panose="05000000000000000000" pitchFamily="2" charset="2"/>
              <a:buChar char="Ø"/>
            </a:pPr>
            <a:r>
              <a:rPr lang="en-US" dirty="0"/>
              <a:t>Unchecked Exception</a:t>
            </a:r>
          </a:p>
          <a:p>
            <a:pPr>
              <a:buFont typeface="Wingdings" panose="05000000000000000000" pitchFamily="2" charset="2"/>
              <a:buChar char="Ø"/>
            </a:pPr>
            <a:r>
              <a:rPr lang="en-US" dirty="0"/>
              <a:t>Errors</a:t>
            </a:r>
          </a:p>
        </p:txBody>
      </p:sp>
    </p:spTree>
    <p:extLst>
      <p:ext uri="{BB962C8B-B14F-4D97-AF65-F5344CB8AC3E}">
        <p14:creationId xmlns:p14="http://schemas.microsoft.com/office/powerpoint/2010/main" val="282291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Checked exception</a:t>
            </a:r>
          </a:p>
        </p:txBody>
      </p:sp>
      <p:sp>
        <p:nvSpPr>
          <p:cNvPr id="3" name="Content Placeholder 2"/>
          <p:cNvSpPr>
            <a:spLocks noGrp="1"/>
          </p:cNvSpPr>
          <p:nvPr>
            <p:ph idx="1"/>
          </p:nvPr>
        </p:nvSpPr>
        <p:spPr/>
        <p:txBody>
          <a:bodyPr>
            <a:normAutofit/>
          </a:bodyPr>
          <a:lstStyle/>
          <a:p>
            <a:r>
              <a:rPr lang="en-US" dirty="0"/>
              <a:t>This type of exception is checked(notified) by the complier at the time of compilation, also called ‘compile time exceptions’.</a:t>
            </a:r>
          </a:p>
          <a:p>
            <a:r>
              <a:rPr lang="en-US" dirty="0"/>
              <a:t>These exceptions should be handled by programmer.</a:t>
            </a:r>
          </a:p>
          <a:p>
            <a:pPr marL="0" indent="0">
              <a:buNone/>
            </a:pPr>
            <a:r>
              <a:rPr lang="en-US" dirty="0"/>
              <a:t>For example: </a:t>
            </a:r>
          </a:p>
          <a:p>
            <a:pPr marL="0" indent="0">
              <a:buNone/>
            </a:pPr>
            <a:r>
              <a:rPr lang="en-US" dirty="0"/>
              <a:t>“</a:t>
            </a:r>
            <a:r>
              <a:rPr lang="en-US" dirty="0" err="1"/>
              <a:t>IllegalArgumentException</a:t>
            </a:r>
            <a:r>
              <a:rPr lang="en-US" dirty="0"/>
              <a:t>”</a:t>
            </a:r>
          </a:p>
          <a:p>
            <a:pPr marL="0" indent="0">
              <a:buNone/>
            </a:pPr>
            <a:r>
              <a:rPr lang="en-US" dirty="0"/>
              <a:t>Entered integer where String is expected and vice a versa</a:t>
            </a:r>
          </a:p>
          <a:p>
            <a:pPr marL="0" indent="0">
              <a:buNone/>
            </a:pPr>
            <a:endParaRPr lang="en-US" dirty="0"/>
          </a:p>
        </p:txBody>
      </p:sp>
    </p:spTree>
    <p:extLst>
      <p:ext uri="{BB962C8B-B14F-4D97-AF65-F5344CB8AC3E}">
        <p14:creationId xmlns:p14="http://schemas.microsoft.com/office/powerpoint/2010/main" val="97595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Unchecked exceptions</a:t>
            </a:r>
          </a:p>
        </p:txBody>
      </p:sp>
      <p:sp>
        <p:nvSpPr>
          <p:cNvPr id="3" name="Content Placeholder 2"/>
          <p:cNvSpPr>
            <a:spLocks noGrp="1"/>
          </p:cNvSpPr>
          <p:nvPr>
            <p:ph idx="1"/>
          </p:nvPr>
        </p:nvSpPr>
        <p:spPr/>
        <p:txBody>
          <a:bodyPr>
            <a:normAutofit/>
          </a:bodyPr>
          <a:lstStyle/>
          <a:p>
            <a:r>
              <a:rPr lang="en-US" dirty="0"/>
              <a:t>Unchecked exception occurs at the time of execution. Also known as RunTime Exception.</a:t>
            </a:r>
          </a:p>
          <a:p>
            <a:r>
              <a:rPr lang="en-US" dirty="0"/>
              <a:t>These include programming bugs</a:t>
            </a:r>
          </a:p>
          <a:p>
            <a:r>
              <a:rPr lang="en-US" dirty="0"/>
              <a:t>These exceptions are ignored at the time of compilation.</a:t>
            </a:r>
          </a:p>
          <a:p>
            <a:pPr marL="0" indent="0">
              <a:buNone/>
            </a:pPr>
            <a:r>
              <a:rPr lang="en-US" dirty="0"/>
              <a:t>For example:</a:t>
            </a:r>
          </a:p>
          <a:p>
            <a:pPr marL="0" indent="0">
              <a:buNone/>
            </a:pPr>
            <a:r>
              <a:rPr lang="en-US" dirty="0"/>
              <a:t>Declaring an array of size 10 and trying to call 11</a:t>
            </a:r>
            <a:r>
              <a:rPr lang="en-US" baseline="30000" dirty="0"/>
              <a:t>th</a:t>
            </a:r>
            <a:r>
              <a:rPr lang="en-US" dirty="0"/>
              <a:t> element</a:t>
            </a:r>
          </a:p>
          <a:p>
            <a:pPr marL="0" indent="0">
              <a:buNone/>
            </a:pPr>
            <a:r>
              <a:rPr lang="en-US" dirty="0"/>
              <a:t>ArrayIndexOutOfBoundsException exception occurs.</a:t>
            </a:r>
          </a:p>
          <a:p>
            <a:pPr marL="0" indent="0">
              <a:buNone/>
            </a:pPr>
            <a:endParaRPr lang="en-US" dirty="0"/>
          </a:p>
        </p:txBody>
      </p:sp>
    </p:spTree>
    <p:extLst>
      <p:ext uri="{BB962C8B-B14F-4D97-AF65-F5344CB8AC3E}">
        <p14:creationId xmlns:p14="http://schemas.microsoft.com/office/powerpoint/2010/main" val="1572163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14604</TotalTime>
  <Words>1256</Words>
  <Application>Microsoft Office PowerPoint</Application>
  <PresentationFormat>On-screen Show (4:3)</PresentationFormat>
  <Paragraphs>165</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vt:lpstr>
      <vt:lpstr>Wingdings</vt:lpstr>
      <vt:lpstr>Adjacency</vt:lpstr>
      <vt:lpstr>Agenda</vt:lpstr>
      <vt:lpstr>Exceptions</vt:lpstr>
      <vt:lpstr>Exception</vt:lpstr>
      <vt:lpstr>Error Vs. Exception</vt:lpstr>
      <vt:lpstr>Reasons for exception</vt:lpstr>
      <vt:lpstr>Contd.,</vt:lpstr>
      <vt:lpstr>Categories of exception</vt:lpstr>
      <vt:lpstr>Checked exception</vt:lpstr>
      <vt:lpstr>Unchecked exceptions</vt:lpstr>
      <vt:lpstr>Errors</vt:lpstr>
      <vt:lpstr>Implementing Exceptions</vt:lpstr>
      <vt:lpstr>What if we have multiple known exceptions</vt:lpstr>
      <vt:lpstr>Multiple Catch Blocks</vt:lpstr>
      <vt:lpstr>finally block</vt:lpstr>
      <vt:lpstr>When the finally Block Execution</vt:lpstr>
      <vt:lpstr>Practice Question</vt:lpstr>
      <vt:lpstr>Question 2</vt:lpstr>
      <vt:lpstr>Learning</vt:lpstr>
      <vt:lpstr>Arrays</vt:lpstr>
      <vt:lpstr> Declaring Array Variables </vt:lpstr>
      <vt:lpstr>Example</vt:lpstr>
      <vt:lpstr> Creating Arrays </vt:lpstr>
      <vt:lpstr>Passing Arrays to Methods</vt:lpstr>
      <vt:lpstr>Contd.,</vt:lpstr>
      <vt:lpstr>PowerPoint Presentation</vt:lpstr>
      <vt:lpstr>Main class</vt:lpstr>
      <vt:lpstr>ArrayList</vt:lpstr>
      <vt:lpstr> Why ArrayList is better than Array? </vt:lpstr>
      <vt:lpstr>Syntax</vt:lpstr>
      <vt:lpstr>                  Demo Code </vt:lpstr>
      <vt:lpstr>PowerPoint Presentation</vt:lpstr>
      <vt:lpstr>Enhanced ‘for’ statement </vt:lpstr>
      <vt:lpstr>Syntax</vt:lpstr>
      <vt:lpstr>Contd.,</vt:lpstr>
      <vt:lpstr>Demo code, enhanced for statement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HP</dc:creator>
  <cp:lastModifiedBy>Radhika Sharma</cp:lastModifiedBy>
  <cp:revision>38</cp:revision>
  <dcterms:created xsi:type="dcterms:W3CDTF">2019-02-10T19:40:28Z</dcterms:created>
  <dcterms:modified xsi:type="dcterms:W3CDTF">2020-06-07T03:38:04Z</dcterms:modified>
</cp:coreProperties>
</file>