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64" r:id="rId4"/>
    <p:sldId id="257" r:id="rId5"/>
    <p:sldId id="258" r:id="rId6"/>
    <p:sldId id="259" r:id="rId7"/>
    <p:sldId id="260" r:id="rId8"/>
    <p:sldId id="261" r:id="rId9"/>
    <p:sldId id="262"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7E0E5-7847-4C07-8B5E-72577705EE1B}"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E0E5-7847-4C07-8B5E-72577705EE1B}"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E0E5-7847-4C07-8B5E-72577705EE1B}"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E0E5-7847-4C07-8B5E-72577705EE1B}"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7E0E5-7847-4C07-8B5E-72577705EE1B}"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7E0E5-7847-4C07-8B5E-72577705EE1B}"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E7E0E5-7847-4C07-8B5E-72577705EE1B}"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E7E0E5-7847-4C07-8B5E-72577705EE1B}"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7E0E5-7847-4C07-8B5E-72577705EE1B}"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AA0D7-109D-4F59-8405-C7F350083C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7E0E5-7847-4C07-8B5E-72577705EE1B}"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A0D7-109D-4F59-8405-C7F350083C5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E7E0E5-7847-4C07-8B5E-72577705EE1B}" type="datetimeFigureOut">
              <a:rPr lang="en-US" smtClean="0"/>
              <a:t>6/23/2020</a:t>
            </a:fld>
            <a:endParaRPr lang="en-US"/>
          </a:p>
        </p:txBody>
      </p:sp>
      <p:sp>
        <p:nvSpPr>
          <p:cNvPr id="9" name="Slide Number Placeholder 8"/>
          <p:cNvSpPr>
            <a:spLocks noGrp="1"/>
          </p:cNvSpPr>
          <p:nvPr>
            <p:ph type="sldNum" sz="quarter" idx="11"/>
          </p:nvPr>
        </p:nvSpPr>
        <p:spPr/>
        <p:txBody>
          <a:bodyPr/>
          <a:lstStyle/>
          <a:p>
            <a:fld id="{B26AA0D7-109D-4F59-8405-C7F350083C5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26AA0D7-109D-4F59-8405-C7F350083C5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CE7E0E5-7847-4C07-8B5E-72577705EE1B}" type="datetimeFigureOut">
              <a:rPr lang="en-US" smtClean="0"/>
              <a:t>6/23/2020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Inheritance</a:t>
            </a:r>
          </a:p>
        </p:txBody>
      </p:sp>
      <p:sp>
        <p:nvSpPr>
          <p:cNvPr id="3" name="Content Placeholder 2"/>
          <p:cNvSpPr>
            <a:spLocks noGrp="1"/>
          </p:cNvSpPr>
          <p:nvPr>
            <p:ph idx="1"/>
          </p:nvPr>
        </p:nvSpPr>
        <p:spPr/>
        <p:txBody>
          <a:bodyPr>
            <a:normAutofit/>
          </a:bodyPr>
          <a:lstStyle/>
          <a:p>
            <a:pPr marL="114300" indent="0">
              <a:buNone/>
            </a:pPr>
            <a:r>
              <a:rPr lang="en-US" sz="4800" dirty="0"/>
              <a:t> 	</a:t>
            </a:r>
          </a:p>
          <a:p>
            <a:pPr marL="114300" indent="0">
              <a:buNone/>
            </a:pPr>
            <a:r>
              <a:rPr lang="en-US" sz="4800" dirty="0"/>
              <a:t>	What is inheritance??</a:t>
            </a:r>
          </a:p>
        </p:txBody>
      </p:sp>
    </p:spTree>
    <p:extLst>
      <p:ext uri="{BB962C8B-B14F-4D97-AF65-F5344CB8AC3E}">
        <p14:creationId xmlns:p14="http://schemas.microsoft.com/office/powerpoint/2010/main" val="179203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due June 30,2020</a:t>
            </a:r>
          </a:p>
        </p:txBody>
      </p:sp>
      <p:sp>
        <p:nvSpPr>
          <p:cNvPr id="3" name="Content Placeholder 2"/>
          <p:cNvSpPr>
            <a:spLocks noGrp="1"/>
          </p:cNvSpPr>
          <p:nvPr>
            <p:ph idx="1"/>
          </p:nvPr>
        </p:nvSpPr>
        <p:spPr/>
        <p:txBody>
          <a:bodyPr>
            <a:normAutofit/>
          </a:bodyPr>
          <a:lstStyle/>
          <a:p>
            <a:r>
              <a:rPr lang="en-US" dirty="0"/>
              <a:t>Create a Project name Banking which will have the following classes with the given instance variables and the methods</a:t>
            </a:r>
          </a:p>
          <a:p>
            <a:r>
              <a:rPr lang="en-US" dirty="0"/>
              <a:t>Create a class Account  with </a:t>
            </a:r>
          </a:p>
          <a:p>
            <a:r>
              <a:rPr lang="en-US" dirty="0"/>
              <a:t>Withdrawal  and deposit methods</a:t>
            </a:r>
          </a:p>
          <a:p>
            <a:pPr marL="114300" indent="0">
              <a:buNone/>
            </a:pPr>
            <a:endParaRPr lang="en-US" dirty="0"/>
          </a:p>
          <a:p>
            <a:endParaRPr lang="en-US" dirty="0"/>
          </a:p>
          <a:p>
            <a:pPr marL="114300" indent="0">
              <a:buNone/>
            </a:pPr>
            <a:endParaRPr lang="en-US" dirty="0"/>
          </a:p>
          <a:p>
            <a:endParaRPr lang="en-US" dirty="0"/>
          </a:p>
        </p:txBody>
      </p:sp>
    </p:spTree>
    <p:extLst>
      <p:ext uri="{BB962C8B-B14F-4D97-AF65-F5344CB8AC3E}">
        <p14:creationId xmlns:p14="http://schemas.microsoft.com/office/powerpoint/2010/main" val="236227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Create checking account class extending the account class,</a:t>
            </a:r>
          </a:p>
          <a:p>
            <a:pPr marL="114300" indent="0">
              <a:buNone/>
            </a:pPr>
            <a:r>
              <a:rPr lang="en-US" dirty="0"/>
              <a:t>Having additional instance variables </a:t>
            </a:r>
          </a:p>
          <a:p>
            <a:pPr marL="114300" indent="0">
              <a:buNone/>
            </a:pPr>
            <a:r>
              <a:rPr lang="en-US" dirty="0"/>
              <a:t>monthly fees, over draft limit(OD), over draft active, overdraft fees</a:t>
            </a:r>
          </a:p>
          <a:p>
            <a:pPr marL="114300" indent="0">
              <a:buNone/>
            </a:pPr>
            <a:r>
              <a:rPr lang="en-US" dirty="0"/>
              <a:t>Overriding the withdrawal and deposit methods</a:t>
            </a:r>
          </a:p>
          <a:p>
            <a:pPr marL="114300" indent="0">
              <a:buNone/>
            </a:pPr>
            <a:r>
              <a:rPr lang="en-US" dirty="0"/>
              <a:t>Withdrawal method should check the over draft active or not if yes then should check the balance with the withdrawal amount and then perform the withdrawal, if withdrawal request is within the balance simple withdrawal should be performed otherwise your method should check the over draft limit to perform the action of withdrawal by checking the requesting amount with the OD or OD plus balance.</a:t>
            </a:r>
          </a:p>
          <a:p>
            <a:pPr marL="114300" indent="0">
              <a:buNone/>
            </a:pPr>
            <a:endParaRPr lang="en-US" dirty="0"/>
          </a:p>
          <a:p>
            <a:pPr marL="114300" indent="0">
              <a:buNone/>
            </a:pPr>
            <a:endParaRPr lang="en-US" dirty="0"/>
          </a:p>
          <a:p>
            <a:endParaRPr lang="en-US" dirty="0"/>
          </a:p>
        </p:txBody>
      </p:sp>
    </p:spTree>
    <p:extLst>
      <p:ext uri="{BB962C8B-B14F-4D97-AF65-F5344CB8AC3E}">
        <p14:creationId xmlns:p14="http://schemas.microsoft.com/office/powerpoint/2010/main" val="26809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E897-429A-4716-873F-F52389BEF744}"/>
              </a:ext>
            </a:extLst>
          </p:cNvPr>
          <p:cNvSpPr>
            <a:spLocks noGrp="1"/>
          </p:cNvSpPr>
          <p:nvPr>
            <p:ph type="title"/>
          </p:nvPr>
        </p:nvSpPr>
        <p:spPr/>
        <p:txBody>
          <a:bodyPr/>
          <a:lstStyle/>
          <a:p>
            <a:r>
              <a:rPr lang="en-US" dirty="0"/>
              <a:t>Account class</a:t>
            </a:r>
          </a:p>
        </p:txBody>
      </p:sp>
      <p:sp>
        <p:nvSpPr>
          <p:cNvPr id="3" name="Content Placeholder 2">
            <a:extLst>
              <a:ext uri="{FF2B5EF4-FFF2-40B4-BE49-F238E27FC236}">
                <a16:creationId xmlns:a16="http://schemas.microsoft.com/office/drawing/2014/main" id="{C315851D-0C60-4FB5-8C06-102B606C4AEC}"/>
              </a:ext>
            </a:extLst>
          </p:cNvPr>
          <p:cNvSpPr>
            <a:spLocks noGrp="1"/>
          </p:cNvSpPr>
          <p:nvPr>
            <p:ph idx="1"/>
          </p:nvPr>
        </p:nvSpPr>
        <p:spPr/>
        <p:txBody>
          <a:bodyPr/>
          <a:lstStyle/>
          <a:p>
            <a:r>
              <a:rPr lang="en-US" dirty="0"/>
              <a:t>Deposit ()</a:t>
            </a:r>
          </a:p>
          <a:p>
            <a:r>
              <a:rPr lang="en-US" dirty="0"/>
              <a:t>Bal 5000</a:t>
            </a:r>
          </a:p>
          <a:p>
            <a:r>
              <a:rPr lang="en-US" dirty="0"/>
              <a:t>Dep 500</a:t>
            </a:r>
          </a:p>
          <a:p>
            <a:r>
              <a:rPr lang="en-US" dirty="0"/>
              <a:t>New </a:t>
            </a:r>
            <a:r>
              <a:rPr lang="en-US" dirty="0" err="1"/>
              <a:t>bal</a:t>
            </a:r>
            <a:r>
              <a:rPr lang="en-US" dirty="0"/>
              <a:t> 5500</a:t>
            </a:r>
          </a:p>
          <a:p>
            <a:endParaRPr lang="en-US" dirty="0"/>
          </a:p>
          <a:p>
            <a:endParaRPr lang="en-US" dirty="0"/>
          </a:p>
          <a:p>
            <a:r>
              <a:rPr lang="en-US" dirty="0"/>
              <a:t>Withdraw()</a:t>
            </a:r>
          </a:p>
          <a:p>
            <a:r>
              <a:rPr lang="en-US" dirty="0"/>
              <a:t>Bal 5000</a:t>
            </a:r>
          </a:p>
          <a:p>
            <a:r>
              <a:rPr lang="en-US" dirty="0"/>
              <a:t>w/d -500</a:t>
            </a:r>
          </a:p>
          <a:p>
            <a:r>
              <a:rPr lang="en-US" dirty="0"/>
              <a:t>New Bal 4500</a:t>
            </a:r>
          </a:p>
          <a:p>
            <a:pPr marL="114300" indent="0">
              <a:buNone/>
            </a:pPr>
            <a:r>
              <a:rPr lang="en-US" dirty="0"/>
              <a:t>New </a:t>
            </a:r>
            <a:r>
              <a:rPr lang="en-US" dirty="0" err="1"/>
              <a:t>bal</a:t>
            </a:r>
            <a:r>
              <a:rPr lang="en-US" dirty="0"/>
              <a:t> 5500(no)</a:t>
            </a:r>
          </a:p>
          <a:p>
            <a:endParaRPr lang="en-US" dirty="0"/>
          </a:p>
          <a:p>
            <a:pPr marL="114300" indent="0">
              <a:buNone/>
            </a:pPr>
            <a:endParaRPr lang="en-US" dirty="0"/>
          </a:p>
        </p:txBody>
      </p:sp>
    </p:spTree>
    <p:extLst>
      <p:ext uri="{BB962C8B-B14F-4D97-AF65-F5344CB8AC3E}">
        <p14:creationId xmlns:p14="http://schemas.microsoft.com/office/powerpoint/2010/main" val="80824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DB3D-F5A2-4259-AC7B-C78EC87ED505}"/>
              </a:ext>
            </a:extLst>
          </p:cNvPr>
          <p:cNvSpPr>
            <a:spLocks noGrp="1"/>
          </p:cNvSpPr>
          <p:nvPr>
            <p:ph type="title"/>
          </p:nvPr>
        </p:nvSpPr>
        <p:spPr/>
        <p:txBody>
          <a:bodyPr/>
          <a:lstStyle/>
          <a:p>
            <a:r>
              <a:rPr lang="en-US" dirty="0"/>
              <a:t>Checking Class</a:t>
            </a:r>
          </a:p>
        </p:txBody>
      </p:sp>
      <p:sp>
        <p:nvSpPr>
          <p:cNvPr id="3" name="Content Placeholder 2">
            <a:extLst>
              <a:ext uri="{FF2B5EF4-FFF2-40B4-BE49-F238E27FC236}">
                <a16:creationId xmlns:a16="http://schemas.microsoft.com/office/drawing/2014/main" id="{64398990-A9B0-4840-81C1-39FFFC2CAB82}"/>
              </a:ext>
            </a:extLst>
          </p:cNvPr>
          <p:cNvSpPr>
            <a:spLocks noGrp="1"/>
          </p:cNvSpPr>
          <p:nvPr>
            <p:ph idx="1"/>
          </p:nvPr>
        </p:nvSpPr>
        <p:spPr/>
        <p:txBody>
          <a:bodyPr/>
          <a:lstStyle/>
          <a:p>
            <a:r>
              <a:rPr lang="en-US" dirty="0"/>
              <a:t>Withdraw()      withdraw options  the Overdraft active </a:t>
            </a:r>
          </a:p>
          <a:p>
            <a:r>
              <a:rPr lang="en-US" dirty="0"/>
              <a:t>Bal 5000      OD  1000</a:t>
            </a:r>
          </a:p>
          <a:p>
            <a:r>
              <a:rPr lang="en-US" dirty="0"/>
              <a:t>W/d  -4500</a:t>
            </a:r>
          </a:p>
          <a:p>
            <a:r>
              <a:rPr lang="en-US" dirty="0"/>
              <a:t>Bal 500    OD 1000</a:t>
            </a:r>
          </a:p>
          <a:p>
            <a:endParaRPr lang="en-US" dirty="0"/>
          </a:p>
          <a:p>
            <a:r>
              <a:rPr lang="en-US" dirty="0"/>
              <a:t>Bal 5000    OD  1000</a:t>
            </a:r>
          </a:p>
          <a:p>
            <a:r>
              <a:rPr lang="en-US" dirty="0"/>
              <a:t>W/D  - 5500</a:t>
            </a:r>
          </a:p>
          <a:p>
            <a:r>
              <a:rPr lang="en-US" dirty="0"/>
              <a:t>Bal  -500</a:t>
            </a:r>
          </a:p>
          <a:p>
            <a:endParaRPr lang="en-US" dirty="0"/>
          </a:p>
        </p:txBody>
      </p:sp>
    </p:spTree>
    <p:extLst>
      <p:ext uri="{BB962C8B-B14F-4D97-AF65-F5344CB8AC3E}">
        <p14:creationId xmlns:p14="http://schemas.microsoft.com/office/powerpoint/2010/main" val="97752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B1B8EB-BCB0-4506-8013-AA465D410295}"/>
              </a:ext>
            </a:extLst>
          </p:cNvPr>
          <p:cNvSpPr>
            <a:spLocks noGrp="1"/>
          </p:cNvSpPr>
          <p:nvPr>
            <p:ph type="title"/>
          </p:nvPr>
        </p:nvSpPr>
        <p:spPr/>
        <p:txBody>
          <a:bodyPr/>
          <a:lstStyle/>
          <a:p>
            <a:r>
              <a:rPr lang="en-US" dirty="0"/>
              <a:t>Contd.,</a:t>
            </a:r>
          </a:p>
        </p:txBody>
      </p:sp>
      <p:sp>
        <p:nvSpPr>
          <p:cNvPr id="5" name="Content Placeholder 4">
            <a:extLst>
              <a:ext uri="{FF2B5EF4-FFF2-40B4-BE49-F238E27FC236}">
                <a16:creationId xmlns:a16="http://schemas.microsoft.com/office/drawing/2014/main" id="{D1EFFCA5-30B8-44D4-AD07-5B77A711C50E}"/>
              </a:ext>
            </a:extLst>
          </p:cNvPr>
          <p:cNvSpPr>
            <a:spLocks noGrp="1"/>
          </p:cNvSpPr>
          <p:nvPr>
            <p:ph idx="1"/>
          </p:nvPr>
        </p:nvSpPr>
        <p:spPr/>
        <p:txBody>
          <a:bodyPr/>
          <a:lstStyle/>
          <a:p>
            <a:r>
              <a:rPr lang="en-US" dirty="0"/>
              <a:t>Withdraw()    no OD</a:t>
            </a:r>
          </a:p>
          <a:p>
            <a:r>
              <a:rPr lang="en-US" dirty="0"/>
              <a:t>Bal 5000   </a:t>
            </a:r>
          </a:p>
          <a:p>
            <a:r>
              <a:rPr lang="en-US" dirty="0"/>
              <a:t>W/d  -4500</a:t>
            </a:r>
          </a:p>
          <a:p>
            <a:r>
              <a:rPr lang="en-US" dirty="0"/>
              <a:t>Bal 500</a:t>
            </a:r>
          </a:p>
          <a:p>
            <a:endParaRPr lang="en-US" dirty="0"/>
          </a:p>
          <a:p>
            <a:endParaRPr lang="en-US" dirty="0"/>
          </a:p>
          <a:p>
            <a:r>
              <a:rPr lang="en-US" dirty="0"/>
              <a:t>Bal 5000</a:t>
            </a:r>
          </a:p>
          <a:p>
            <a:r>
              <a:rPr lang="en-US" dirty="0"/>
              <a:t>W/d -5500</a:t>
            </a:r>
          </a:p>
          <a:p>
            <a:r>
              <a:rPr lang="en-US" dirty="0"/>
              <a:t>Message “ Requested amount is above the available </a:t>
            </a:r>
            <a:r>
              <a:rPr lang="en-US" dirty="0" err="1"/>
              <a:t>bal</a:t>
            </a:r>
            <a:r>
              <a:rPr lang="en-US" dirty="0"/>
              <a:t>”</a:t>
            </a:r>
          </a:p>
        </p:txBody>
      </p:sp>
    </p:spTree>
    <p:extLst>
      <p:ext uri="{BB962C8B-B14F-4D97-AF65-F5344CB8AC3E}">
        <p14:creationId xmlns:p14="http://schemas.microsoft.com/office/powerpoint/2010/main" val="654569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EE0B-E263-4944-97FB-D3B437BADBC6}"/>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DC9E001-3DA6-4DA4-860D-2CDE663DC83E}"/>
              </a:ext>
            </a:extLst>
          </p:cNvPr>
          <p:cNvSpPr>
            <a:spLocks noGrp="1"/>
          </p:cNvSpPr>
          <p:nvPr>
            <p:ph idx="1"/>
          </p:nvPr>
        </p:nvSpPr>
        <p:spPr/>
        <p:txBody>
          <a:bodyPr/>
          <a:lstStyle/>
          <a:p>
            <a:r>
              <a:rPr lang="en-US" dirty="0"/>
              <a:t>Deposit()   with OD with limit 1000</a:t>
            </a:r>
          </a:p>
          <a:p>
            <a:r>
              <a:rPr lang="en-US" dirty="0"/>
              <a:t>Bal 500</a:t>
            </a:r>
          </a:p>
          <a:p>
            <a:r>
              <a:rPr lang="en-US" dirty="0"/>
              <a:t>Dep 4500</a:t>
            </a:r>
          </a:p>
          <a:p>
            <a:r>
              <a:rPr lang="en-US" dirty="0"/>
              <a:t>Bal 5000</a:t>
            </a:r>
          </a:p>
          <a:p>
            <a:endParaRPr lang="en-US" dirty="0"/>
          </a:p>
          <a:p>
            <a:endParaRPr lang="en-US" dirty="0"/>
          </a:p>
          <a:p>
            <a:r>
              <a:rPr lang="en-US" dirty="0"/>
              <a:t>Bal -500     </a:t>
            </a:r>
          </a:p>
          <a:p>
            <a:r>
              <a:rPr lang="en-US" dirty="0"/>
              <a:t>Dep 1000</a:t>
            </a:r>
          </a:p>
          <a:p>
            <a:r>
              <a:rPr lang="en-US" dirty="0"/>
              <a:t>Bal 500</a:t>
            </a:r>
          </a:p>
          <a:p>
            <a:pPr marL="114300" indent="0">
              <a:buNone/>
            </a:pPr>
            <a:endParaRPr lang="en-US" dirty="0"/>
          </a:p>
        </p:txBody>
      </p:sp>
    </p:spTree>
    <p:extLst>
      <p:ext uri="{BB962C8B-B14F-4D97-AF65-F5344CB8AC3E}">
        <p14:creationId xmlns:p14="http://schemas.microsoft.com/office/powerpoint/2010/main" val="375023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Inheritance</a:t>
            </a:r>
          </a:p>
        </p:txBody>
      </p:sp>
      <p:sp>
        <p:nvSpPr>
          <p:cNvPr id="5" name="Content Placeholder 4"/>
          <p:cNvSpPr>
            <a:spLocks noGrp="1"/>
          </p:cNvSpPr>
          <p:nvPr>
            <p:ph idx="1"/>
          </p:nvPr>
        </p:nvSpPr>
        <p:spPr/>
        <p:txBody>
          <a:bodyPr>
            <a:normAutofit/>
          </a:bodyPr>
          <a:lstStyle/>
          <a:p>
            <a:pPr marL="0" indent="0">
              <a:buNone/>
            </a:pPr>
            <a:r>
              <a:rPr lang="en-US" dirty="0"/>
              <a:t>A new class is created by acquiring an existing class’s members and possibly embellishing them with new or modified capabilities.</a:t>
            </a:r>
          </a:p>
          <a:p>
            <a:pPr marL="0" indent="0">
              <a:buNone/>
            </a:pPr>
            <a:r>
              <a:rPr lang="en-US" dirty="0"/>
              <a:t>With inheritance, you can save time during program development by basing new classes on existing proven and debugged high-quality software. This also increases the likelihood that a system will be implemented and maintained effectively.</a:t>
            </a:r>
          </a:p>
        </p:txBody>
      </p:sp>
    </p:spTree>
    <p:extLst>
      <p:ext uri="{BB962C8B-B14F-4D97-AF65-F5344CB8AC3E}">
        <p14:creationId xmlns:p14="http://schemas.microsoft.com/office/powerpoint/2010/main" val="103452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Diagrammatically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950" y="2476500"/>
            <a:ext cx="24765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16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class</a:t>
            </a:r>
          </a:p>
        </p:txBody>
      </p:sp>
      <p:sp>
        <p:nvSpPr>
          <p:cNvPr id="3" name="Content Placeholder 2"/>
          <p:cNvSpPr>
            <a:spLocks noGrp="1"/>
          </p:cNvSpPr>
          <p:nvPr>
            <p:ph idx="1"/>
          </p:nvPr>
        </p:nvSpPr>
        <p:spPr/>
        <p:txBody>
          <a:bodyPr/>
          <a:lstStyle/>
          <a:p>
            <a:pPr marL="0" indent="0">
              <a:buNone/>
            </a:pPr>
            <a:r>
              <a:rPr lang="en-US" dirty="0"/>
              <a:t>When creating a class, rather than declaring completely new members, you can designate that the new class should </a:t>
            </a:r>
            <a:r>
              <a:rPr lang="en-US" i="1" dirty="0"/>
              <a:t>inherit </a:t>
            </a:r>
            <a:r>
              <a:rPr lang="en-US" dirty="0"/>
              <a:t>the members of an existing class. </a:t>
            </a:r>
          </a:p>
          <a:p>
            <a:pPr marL="0" indent="0">
              <a:buNone/>
            </a:pPr>
            <a:r>
              <a:rPr lang="en-US" dirty="0"/>
              <a:t>The existing class is called the </a:t>
            </a:r>
            <a:r>
              <a:rPr lang="en-US" b="1" dirty="0"/>
              <a:t>superclass</a:t>
            </a:r>
            <a:r>
              <a:rPr lang="en-US" dirty="0"/>
              <a:t>, and the new class is the </a:t>
            </a:r>
            <a:r>
              <a:rPr lang="en-US" b="1" dirty="0"/>
              <a:t>subclass.</a:t>
            </a:r>
            <a:endParaRPr lang="en-US" dirty="0"/>
          </a:p>
        </p:txBody>
      </p:sp>
    </p:spTree>
    <p:extLst>
      <p:ext uri="{BB962C8B-B14F-4D97-AF65-F5344CB8AC3E}">
        <p14:creationId xmlns:p14="http://schemas.microsoft.com/office/powerpoint/2010/main" val="230056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Class</a:t>
            </a:r>
          </a:p>
        </p:txBody>
      </p:sp>
      <p:sp>
        <p:nvSpPr>
          <p:cNvPr id="3" name="Content Placeholder 2"/>
          <p:cNvSpPr>
            <a:spLocks noGrp="1"/>
          </p:cNvSpPr>
          <p:nvPr>
            <p:ph idx="1"/>
          </p:nvPr>
        </p:nvSpPr>
        <p:spPr/>
        <p:txBody>
          <a:bodyPr>
            <a:normAutofit/>
          </a:bodyPr>
          <a:lstStyle/>
          <a:p>
            <a:r>
              <a:rPr lang="en-US" dirty="0"/>
              <a:t>A subclass can become a superclass for future subclasses.</a:t>
            </a:r>
          </a:p>
          <a:p>
            <a:r>
              <a:rPr lang="en-US" dirty="0"/>
              <a:t>A subclass can add its own fields and methods. Therefore, a subclass is </a:t>
            </a:r>
            <a:r>
              <a:rPr lang="en-US" i="1" dirty="0"/>
              <a:t>more specific </a:t>
            </a:r>
            <a:r>
              <a:rPr lang="en-US" dirty="0"/>
              <a:t>than its superclass and represents a more specialized group of objects. </a:t>
            </a:r>
          </a:p>
          <a:p>
            <a:r>
              <a:rPr lang="en-US" dirty="0"/>
              <a:t>The subclass exhibits the behaviors of its superclass and can modify those behaviors so that they operate appropriately for the subclass. This is why inheritance is sometimes referred to as </a:t>
            </a:r>
            <a:r>
              <a:rPr lang="en-US" b="1" dirty="0"/>
              <a:t>specialization</a:t>
            </a:r>
            <a:r>
              <a:rPr lang="en-US" dirty="0"/>
              <a:t>.</a:t>
            </a:r>
          </a:p>
        </p:txBody>
      </p:sp>
    </p:spTree>
    <p:extLst>
      <p:ext uri="{BB962C8B-B14F-4D97-AF65-F5344CB8AC3E}">
        <p14:creationId xmlns:p14="http://schemas.microsoft.com/office/powerpoint/2010/main" val="90492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a:t>
            </a:r>
          </a:p>
        </p:txBody>
      </p:sp>
      <p:sp>
        <p:nvSpPr>
          <p:cNvPr id="3" name="Content Placeholder 2"/>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p:txBody>
      </p:sp>
      <p:sp>
        <p:nvSpPr>
          <p:cNvPr id="4" name="Rectangle 3"/>
          <p:cNvSpPr/>
          <p:nvPr/>
        </p:nvSpPr>
        <p:spPr>
          <a:xfrm>
            <a:off x="2971800" y="23809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Account acc </a:t>
            </a:r>
            <a:r>
              <a:rPr lang="en-US" sz="3600" dirty="0" err="1"/>
              <a:t>type,bal,customer</a:t>
            </a:r>
            <a:endParaRPr lang="en-US" sz="3600" dirty="0"/>
          </a:p>
          <a:p>
            <a:pPr algn="ctr"/>
            <a:r>
              <a:rPr lang="en-US" sz="3600" dirty="0">
                <a:solidFill>
                  <a:srgbClr val="FF0000"/>
                </a:solidFill>
              </a:rPr>
              <a:t>Dep </a:t>
            </a:r>
            <a:r>
              <a:rPr lang="en-US" sz="3600" dirty="0" err="1">
                <a:solidFill>
                  <a:srgbClr val="FF0000"/>
                </a:solidFill>
              </a:rPr>
              <a:t>wid</a:t>
            </a:r>
            <a:r>
              <a:rPr lang="en-US" dirty="0">
                <a:solidFill>
                  <a:srgbClr val="FF0000"/>
                </a:solidFill>
              </a:rPr>
              <a:t> </a:t>
            </a:r>
          </a:p>
        </p:txBody>
      </p:sp>
      <p:sp>
        <p:nvSpPr>
          <p:cNvPr id="5" name="Rectangle 4"/>
          <p:cNvSpPr/>
          <p:nvPr/>
        </p:nvSpPr>
        <p:spPr>
          <a:xfrm>
            <a:off x="1447800" y="4340942"/>
            <a:ext cx="2362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Checking Account</a:t>
            </a:r>
          </a:p>
          <a:p>
            <a:pPr algn="ctr"/>
            <a:r>
              <a:rPr lang="en-US" dirty="0"/>
              <a:t>Monthly fess, no of </a:t>
            </a:r>
            <a:r>
              <a:rPr lang="en-US" dirty="0" err="1"/>
              <a:t>transactioon</a:t>
            </a:r>
            <a:r>
              <a:rPr lang="en-US" dirty="0"/>
              <a:t> </a:t>
            </a:r>
          </a:p>
        </p:txBody>
      </p:sp>
      <p:sp>
        <p:nvSpPr>
          <p:cNvPr id="6" name="Rectangle 5"/>
          <p:cNvSpPr/>
          <p:nvPr/>
        </p:nvSpPr>
        <p:spPr>
          <a:xfrm>
            <a:off x="5638800" y="4340942"/>
            <a:ext cx="269158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Savings Account</a:t>
            </a:r>
          </a:p>
        </p:txBody>
      </p:sp>
      <p:cxnSp>
        <p:nvCxnSpPr>
          <p:cNvPr id="8" name="Straight Arrow Connector 7"/>
          <p:cNvCxnSpPr/>
          <p:nvPr/>
        </p:nvCxnSpPr>
        <p:spPr>
          <a:xfrm flipH="1">
            <a:off x="2133600" y="3276600"/>
            <a:ext cx="2362200" cy="1064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0"/>
          </p:cNvCxnSpPr>
          <p:nvPr/>
        </p:nvCxnSpPr>
        <p:spPr>
          <a:xfrm>
            <a:off x="4495800" y="3276600"/>
            <a:ext cx="2488791" cy="1064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990600" y="2514600"/>
            <a:ext cx="1828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 Class</a:t>
            </a:r>
          </a:p>
        </p:txBody>
      </p:sp>
      <p:sp>
        <p:nvSpPr>
          <p:cNvPr id="15" name="Right Arrow 14"/>
          <p:cNvSpPr/>
          <p:nvPr/>
        </p:nvSpPr>
        <p:spPr>
          <a:xfrm>
            <a:off x="152400" y="4340942"/>
            <a:ext cx="1295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Classes</a:t>
            </a:r>
          </a:p>
        </p:txBody>
      </p:sp>
      <p:cxnSp>
        <p:nvCxnSpPr>
          <p:cNvPr id="9" name="Straight Arrow Connector 8">
            <a:extLst>
              <a:ext uri="{FF2B5EF4-FFF2-40B4-BE49-F238E27FC236}">
                <a16:creationId xmlns:a16="http://schemas.microsoft.com/office/drawing/2014/main" id="{982EA8C1-E9C3-4F7F-A48C-818AB9B268CE}"/>
              </a:ext>
            </a:extLst>
          </p:cNvPr>
          <p:cNvCxnSpPr/>
          <p:nvPr/>
        </p:nvCxnSpPr>
        <p:spPr>
          <a:xfrm flipH="1">
            <a:off x="1447800" y="5255342"/>
            <a:ext cx="990600" cy="53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E5DDFC-28F7-4284-8BA5-82937BAED12B}"/>
              </a:ext>
            </a:extLst>
          </p:cNvPr>
          <p:cNvCxnSpPr/>
          <p:nvPr/>
        </p:nvCxnSpPr>
        <p:spPr>
          <a:xfrm>
            <a:off x="2514600" y="5255342"/>
            <a:ext cx="1295400" cy="76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EC960CC-9694-4D0D-99A7-08DEF0FAD500}"/>
              </a:ext>
            </a:extLst>
          </p:cNvPr>
          <p:cNvSpPr txBox="1"/>
          <p:nvPr/>
        </p:nvSpPr>
        <p:spPr>
          <a:xfrm>
            <a:off x="457200" y="6019800"/>
            <a:ext cx="1447800" cy="646331"/>
          </a:xfrm>
          <a:prstGeom prst="rect">
            <a:avLst/>
          </a:prstGeom>
          <a:noFill/>
        </p:spPr>
        <p:txBody>
          <a:bodyPr wrap="square" rtlCol="0">
            <a:spAutoFit/>
          </a:bodyPr>
          <a:lstStyle/>
          <a:p>
            <a:r>
              <a:rPr lang="en-US" dirty="0"/>
              <a:t>Unlimited checking</a:t>
            </a:r>
          </a:p>
        </p:txBody>
      </p:sp>
      <p:sp>
        <p:nvSpPr>
          <p:cNvPr id="16" name="TextBox 15">
            <a:extLst>
              <a:ext uri="{FF2B5EF4-FFF2-40B4-BE49-F238E27FC236}">
                <a16:creationId xmlns:a16="http://schemas.microsoft.com/office/drawing/2014/main" id="{2E643355-2A8A-4EFB-9863-4B7836B8620C}"/>
              </a:ext>
            </a:extLst>
          </p:cNvPr>
          <p:cNvSpPr txBox="1"/>
          <p:nvPr/>
        </p:nvSpPr>
        <p:spPr>
          <a:xfrm>
            <a:off x="2699332" y="6019800"/>
            <a:ext cx="1295400" cy="646331"/>
          </a:xfrm>
          <a:prstGeom prst="rect">
            <a:avLst/>
          </a:prstGeom>
          <a:noFill/>
        </p:spPr>
        <p:txBody>
          <a:bodyPr wrap="square" rtlCol="0">
            <a:spAutoFit/>
          </a:bodyPr>
          <a:lstStyle/>
          <a:p>
            <a:r>
              <a:rPr lang="en-US" dirty="0"/>
              <a:t>Basic checking</a:t>
            </a:r>
          </a:p>
        </p:txBody>
      </p:sp>
    </p:spTree>
    <p:extLst>
      <p:ext uri="{BB962C8B-B14F-4D97-AF65-F5344CB8AC3E}">
        <p14:creationId xmlns:p14="http://schemas.microsoft.com/office/powerpoint/2010/main" val="36583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a:t>
            </a:r>
          </a:p>
        </p:txBody>
      </p:sp>
      <p:sp>
        <p:nvSpPr>
          <p:cNvPr id="3" name="Content Placeholder 2"/>
          <p:cNvSpPr>
            <a:spLocks noGrp="1"/>
          </p:cNvSpPr>
          <p:nvPr>
            <p:ph idx="1"/>
          </p:nvPr>
        </p:nvSpPr>
        <p:spPr/>
        <p:txBody>
          <a:bodyPr>
            <a:normAutofit/>
          </a:bodyPr>
          <a:lstStyle/>
          <a:p>
            <a:pPr marL="0" indent="0">
              <a:buNone/>
            </a:pPr>
            <a:r>
              <a:rPr lang="en-US" sz="2400" b="1" dirty="0"/>
              <a:t> Superclass                    	  Subclasses</a:t>
            </a:r>
          </a:p>
          <a:p>
            <a:pPr marL="0" indent="0">
              <a:buNone/>
            </a:pPr>
            <a:endParaRPr lang="en-US" sz="2400" b="1" dirty="0"/>
          </a:p>
          <a:p>
            <a:pPr marL="0" indent="0">
              <a:buNone/>
            </a:pPr>
            <a:r>
              <a:rPr lang="en-US" sz="2400" dirty="0"/>
              <a:t>Student                 GraduateStudent,UndergraduateStudent</a:t>
            </a:r>
          </a:p>
          <a:p>
            <a:pPr marL="0" indent="0">
              <a:buNone/>
            </a:pPr>
            <a:r>
              <a:rPr lang="en-US" sz="2400" dirty="0"/>
              <a:t>Shape                                Circle, Triangle, Rectangle, Sphere, Cube</a:t>
            </a:r>
          </a:p>
          <a:p>
            <a:pPr marL="0" indent="0">
              <a:buNone/>
            </a:pPr>
            <a:r>
              <a:rPr lang="en-US" sz="2400" dirty="0"/>
              <a:t>Loan                                  CarLoan, StudyLoan, MortgageLoan</a:t>
            </a:r>
          </a:p>
          <a:p>
            <a:pPr marL="0" indent="0">
              <a:buNone/>
            </a:pPr>
            <a:r>
              <a:rPr lang="en-US" sz="2400" dirty="0"/>
              <a:t>Employee                           Faculty, Staff</a:t>
            </a:r>
          </a:p>
          <a:p>
            <a:pPr marL="0" indent="0">
              <a:buNone/>
            </a:pPr>
            <a:r>
              <a:rPr lang="en-US" sz="2400" dirty="0"/>
              <a:t>BankAccount                    CheckingAccount, SavingsAccount</a:t>
            </a:r>
          </a:p>
        </p:txBody>
      </p:sp>
    </p:spTree>
    <p:extLst>
      <p:ext uri="{BB962C8B-B14F-4D97-AF65-F5344CB8AC3E}">
        <p14:creationId xmlns:p14="http://schemas.microsoft.com/office/powerpoint/2010/main" val="127632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extends Keyword</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extends</a:t>
            </a:r>
            <a:r>
              <a:rPr lang="en-US" dirty="0"/>
              <a:t> is the keyword used to inherit the properties of a class. </a:t>
            </a:r>
          </a:p>
          <a:p>
            <a:pPr marL="0" indent="0">
              <a:buNone/>
            </a:pPr>
            <a:endParaRPr lang="en-US" dirty="0"/>
          </a:p>
        </p:txBody>
      </p:sp>
    </p:spTree>
    <p:extLst>
      <p:ext uri="{BB962C8B-B14F-4D97-AF65-F5344CB8AC3E}">
        <p14:creationId xmlns:p14="http://schemas.microsoft.com/office/powerpoint/2010/main" val="149427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a:t>
            </a:r>
            <a:endParaRPr lang="en-US" dirty="0"/>
          </a:p>
        </p:txBody>
      </p:sp>
      <p:sp>
        <p:nvSpPr>
          <p:cNvPr id="3" name="Content Placeholder 2"/>
          <p:cNvSpPr>
            <a:spLocks noGrp="1"/>
          </p:cNvSpPr>
          <p:nvPr>
            <p:ph idx="1"/>
          </p:nvPr>
        </p:nvSpPr>
        <p:spPr/>
        <p:txBody>
          <a:bodyPr>
            <a:normAutofit/>
          </a:bodyPr>
          <a:lstStyle/>
          <a:p>
            <a:pPr marL="0" indent="0">
              <a:buNone/>
            </a:pPr>
            <a:r>
              <a:rPr lang="en-US" dirty="0"/>
              <a:t>class Super { </a:t>
            </a:r>
          </a:p>
          <a:p>
            <a:pPr marL="0" indent="0">
              <a:buNone/>
            </a:pPr>
            <a:r>
              <a:rPr lang="en-US" dirty="0"/>
              <a:t>.....</a:t>
            </a:r>
          </a:p>
          <a:p>
            <a:pPr marL="0" indent="0">
              <a:buNone/>
            </a:pPr>
            <a:r>
              <a:rPr lang="en-US" dirty="0"/>
              <a:t>.....</a:t>
            </a:r>
          </a:p>
          <a:p>
            <a:pPr marL="0" indent="0">
              <a:buNone/>
            </a:pPr>
            <a:r>
              <a:rPr lang="en-US" dirty="0"/>
              <a:t> } </a:t>
            </a:r>
          </a:p>
          <a:p>
            <a:pPr marL="0" indent="0">
              <a:buNone/>
            </a:pPr>
            <a:r>
              <a:rPr lang="en-US" dirty="0"/>
              <a:t>class Sub extends Super {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588810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12576</TotalTime>
  <Words>546</Words>
  <Application>Microsoft Office PowerPoint</Application>
  <PresentationFormat>On-screen Show (4:3)</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vt:lpstr>
      <vt:lpstr>Adjacency</vt:lpstr>
      <vt:lpstr>   Inheritance</vt:lpstr>
      <vt:lpstr>Inheritance</vt:lpstr>
      <vt:lpstr>    Diagrammatically</vt:lpstr>
      <vt:lpstr>Super class</vt:lpstr>
      <vt:lpstr>Sub Class</vt:lpstr>
      <vt:lpstr>For Example:</vt:lpstr>
      <vt:lpstr>More Examples </vt:lpstr>
      <vt:lpstr> extends Keyword </vt:lpstr>
      <vt:lpstr>Syntax</vt:lpstr>
      <vt:lpstr>Lab 2 due June 30,2020</vt:lpstr>
      <vt:lpstr>Contd.,</vt:lpstr>
      <vt:lpstr>Account class</vt:lpstr>
      <vt:lpstr>Checking Class</vt:lpstr>
      <vt:lpstr>Contd.,</vt:lpstr>
      <vt:lpstr>Contd.,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Inheriatnce</dc:title>
  <dc:creator>HP</dc:creator>
  <cp:lastModifiedBy>Radhika Sharma</cp:lastModifiedBy>
  <cp:revision>23</cp:revision>
  <dcterms:created xsi:type="dcterms:W3CDTF">2019-03-06T16:27:10Z</dcterms:created>
  <dcterms:modified xsi:type="dcterms:W3CDTF">2020-06-24T15:40:30Z</dcterms:modified>
</cp:coreProperties>
</file>