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80"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1" r:id="rId21"/>
    <p:sldId id="282" r:id="rId22"/>
    <p:sldId id="283" r:id="rId23"/>
    <p:sldId id="284"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90" y="-7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51B8AE1-5A5F-4234-A9B5-542D18FF1021}"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B7DB21-9C3C-4EBB-BABC-1E0AC0579A8C}" type="slidenum">
              <a:rPr lang="en-CA" smtClean="0"/>
              <a:t>‹#›</a:t>
            </a:fld>
            <a:endParaRPr lang="en-CA"/>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1B8AE1-5A5F-4234-A9B5-542D18FF1021}"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B7DB21-9C3C-4EBB-BABC-1E0AC0579A8C}"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1B8AE1-5A5F-4234-A9B5-542D18FF1021}" type="datetimeFigureOut">
              <a:rPr lang="en-CA" smtClean="0"/>
              <a:t>2020-01-10</a:t>
            </a:fld>
            <a:endParaRPr lang="en-CA"/>
          </a:p>
        </p:txBody>
      </p:sp>
      <p:sp>
        <p:nvSpPr>
          <p:cNvPr id="5" name="Footer Placeholder 4"/>
          <p:cNvSpPr>
            <a:spLocks noGrp="1"/>
          </p:cNvSpPr>
          <p:nvPr>
            <p:ph type="ftr" sz="quarter" idx="11"/>
          </p:nvPr>
        </p:nvSpPr>
        <p:spPr>
          <a:xfrm>
            <a:off x="2640597" y="6377459"/>
            <a:ext cx="3836404" cy="365125"/>
          </a:xfrm>
        </p:spPr>
        <p:txBody>
          <a:bodyPr/>
          <a:lstStyle/>
          <a:p>
            <a:endParaRPr lang="en-CA"/>
          </a:p>
        </p:txBody>
      </p:sp>
      <p:sp>
        <p:nvSpPr>
          <p:cNvPr id="6" name="Slide Number Placeholder 5"/>
          <p:cNvSpPr>
            <a:spLocks noGrp="1"/>
          </p:cNvSpPr>
          <p:nvPr>
            <p:ph type="sldNum" sz="quarter" idx="12"/>
          </p:nvPr>
        </p:nvSpPr>
        <p:spPr/>
        <p:txBody>
          <a:bodyPr/>
          <a:lstStyle/>
          <a:p>
            <a:fld id="{82B7DB21-9C3C-4EBB-BABC-1E0AC0579A8C}"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1B8AE1-5A5F-4234-A9B5-542D18FF1021}"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B7DB21-9C3C-4EBB-BABC-1E0AC0579A8C}"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51B8AE1-5A5F-4234-A9B5-542D18FF1021}"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B7DB21-9C3C-4EBB-BABC-1E0AC0579A8C}"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51B8AE1-5A5F-4234-A9B5-542D18FF1021}" type="datetimeFigureOut">
              <a:rPr lang="en-CA" smtClean="0"/>
              <a:t>2020-01-10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2B7DB21-9C3C-4EBB-BABC-1E0AC0579A8C}"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51B8AE1-5A5F-4234-A9B5-542D18FF1021}" type="datetimeFigureOut">
              <a:rPr lang="en-CA" smtClean="0"/>
              <a:t>2020-01-10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2B7DB21-9C3C-4EBB-BABC-1E0AC0579A8C}"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51B8AE1-5A5F-4234-A9B5-542D18FF1021}" type="datetimeFigureOut">
              <a:rPr lang="en-CA" smtClean="0"/>
              <a:t>2020-01-10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2B7DB21-9C3C-4EBB-BABC-1E0AC0579A8C}"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B8AE1-5A5F-4234-A9B5-542D18FF1021}" type="datetimeFigureOut">
              <a:rPr lang="en-CA" smtClean="0"/>
              <a:t>2020-01-10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2B7DB21-9C3C-4EBB-BABC-1E0AC0579A8C}"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1B8AE1-5A5F-4234-A9B5-542D18FF1021}" type="datetimeFigureOut">
              <a:rPr lang="en-CA" smtClean="0"/>
              <a:t>2020-01-10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2B7DB21-9C3C-4EBB-BABC-1E0AC0579A8C}" type="slidenum">
              <a:rPr lang="en-CA" smtClean="0"/>
              <a:t>‹#›</a:t>
            </a:fld>
            <a:endParaRPr lang="en-CA"/>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51B8AE1-5A5F-4234-A9B5-542D18FF1021}" type="datetimeFigureOut">
              <a:rPr lang="en-CA" smtClean="0"/>
              <a:t>2020-01-10</a:t>
            </a:fld>
            <a:endParaRPr lang="en-CA"/>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CA"/>
          </a:p>
        </p:txBody>
      </p:sp>
      <p:sp>
        <p:nvSpPr>
          <p:cNvPr id="7" name="Slide Number Placeholder 6"/>
          <p:cNvSpPr>
            <a:spLocks noGrp="1"/>
          </p:cNvSpPr>
          <p:nvPr>
            <p:ph type="sldNum" sz="quarter" idx="12"/>
          </p:nvPr>
        </p:nvSpPr>
        <p:spPr>
          <a:xfrm>
            <a:off x="8339328" y="1170432"/>
            <a:ext cx="733864" cy="201168"/>
          </a:xfrm>
        </p:spPr>
        <p:txBody>
          <a:bodyPr/>
          <a:lstStyle/>
          <a:p>
            <a:fld id="{82B7DB21-9C3C-4EBB-BABC-1E0AC0579A8C}"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51B8AE1-5A5F-4234-A9B5-542D18FF1021}" type="datetimeFigureOut">
              <a:rPr lang="en-CA" smtClean="0"/>
              <a:t>2020-01-10</a:t>
            </a:fld>
            <a:endParaRPr lang="en-CA"/>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CA"/>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2B7DB21-9C3C-4EBB-BABC-1E0AC0579A8C}"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smtClean="0"/>
              <a:t>COMP1030</a:t>
            </a:r>
            <a:br>
              <a:rPr lang="en-CA" dirty="0" smtClean="0"/>
            </a:br>
            <a:r>
              <a:rPr lang="en-CA" dirty="0" smtClean="0"/>
              <a:t>Lecture #2 </a:t>
            </a:r>
            <a:endParaRPr lang="en-CA" dirty="0"/>
          </a:p>
        </p:txBody>
      </p:sp>
      <p:sp>
        <p:nvSpPr>
          <p:cNvPr id="3" name="Subtitle 2"/>
          <p:cNvSpPr>
            <a:spLocks noGrp="1"/>
          </p:cNvSpPr>
          <p:nvPr>
            <p:ph type="subTitle" idx="1"/>
          </p:nvPr>
        </p:nvSpPr>
        <p:spPr/>
        <p:txBody>
          <a:bodyPr/>
          <a:lstStyle/>
          <a:p>
            <a:r>
              <a:rPr lang="en-CA" dirty="0" smtClean="0"/>
              <a:t>Introduction to java</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333375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5229200"/>
            <a:ext cx="1312853"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1391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Java types</a:t>
            </a:r>
            <a:endParaRPr lang="en-CA" dirty="0"/>
          </a:p>
        </p:txBody>
      </p:sp>
      <p:sp>
        <p:nvSpPr>
          <p:cNvPr id="3" name="Content Placeholder 2"/>
          <p:cNvSpPr>
            <a:spLocks noGrp="1"/>
          </p:cNvSpPr>
          <p:nvPr>
            <p:ph idx="1"/>
          </p:nvPr>
        </p:nvSpPr>
        <p:spPr/>
        <p:txBody>
          <a:bodyPr/>
          <a:lstStyle/>
          <a:p>
            <a:r>
              <a:rPr lang="en-CA" dirty="0" smtClean="0"/>
              <a:t> Logical 		</a:t>
            </a:r>
            <a:r>
              <a:rPr lang="en-CA" dirty="0" err="1" smtClean="0"/>
              <a:t>boolean</a:t>
            </a:r>
            <a:endParaRPr lang="en-CA" dirty="0" smtClean="0"/>
          </a:p>
          <a:p>
            <a:r>
              <a:rPr lang="en-CA" dirty="0" smtClean="0"/>
              <a:t>Textual		char, String</a:t>
            </a:r>
          </a:p>
          <a:p>
            <a:r>
              <a:rPr lang="en-CA" dirty="0" smtClean="0"/>
              <a:t>Integral		byte, short, </a:t>
            </a:r>
            <a:r>
              <a:rPr lang="en-CA" dirty="0" err="1" smtClean="0"/>
              <a:t>int</a:t>
            </a:r>
            <a:r>
              <a:rPr lang="en-CA" dirty="0" smtClean="0"/>
              <a:t>, long</a:t>
            </a:r>
          </a:p>
          <a:p>
            <a:r>
              <a:rPr lang="en-CA" dirty="0" smtClean="0"/>
              <a:t>Floating		double, float</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175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Java types</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Content Placeholder 4"/>
          <p:cNvPicPr>
            <a:picLocks noGrp="1" noChangeAspect="1"/>
          </p:cNvPicPr>
          <p:nvPr>
            <p:ph idx="1"/>
          </p:nvPr>
        </p:nvPicPr>
        <p:blipFill>
          <a:blip r:embed="rId3"/>
          <a:stretch>
            <a:fillRect/>
          </a:stretch>
        </p:blipFill>
        <p:spPr>
          <a:xfrm>
            <a:off x="1590675" y="2949575"/>
            <a:ext cx="5962650" cy="2276475"/>
          </a:xfrm>
          <a:prstGeom prst="rect">
            <a:avLst/>
          </a:prstGeom>
        </p:spPr>
      </p:pic>
    </p:spTree>
    <p:extLst>
      <p:ext uri="{BB962C8B-B14F-4D97-AF65-F5344CB8AC3E}">
        <p14:creationId xmlns:p14="http://schemas.microsoft.com/office/powerpoint/2010/main" val="61024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Java String class</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755576" y="1997839"/>
            <a:ext cx="7488832" cy="3816429"/>
          </a:xfrm>
          <a:prstGeom prst="rect">
            <a:avLst/>
          </a:prstGeom>
        </p:spPr>
        <p:txBody>
          <a:bodyPr wrap="square">
            <a:spAutoFit/>
          </a:bodyPr>
          <a:lstStyle/>
          <a:p>
            <a:pPr marL="285750" indent="-285750">
              <a:buFont typeface="Arial" panose="020B0604020202020204" pitchFamily="34" charset="0"/>
              <a:buChar char="•"/>
            </a:pPr>
            <a:r>
              <a:rPr lang="en-US" sz="2800" dirty="0"/>
              <a:t>String is </a:t>
            </a:r>
            <a:r>
              <a:rPr lang="en-US" sz="2800" dirty="0" smtClean="0"/>
              <a:t>one of the few classes </a:t>
            </a:r>
            <a:r>
              <a:rPr lang="en-US" sz="2800" dirty="0"/>
              <a:t>which </a:t>
            </a:r>
            <a:r>
              <a:rPr lang="en-US" sz="2800" dirty="0" smtClean="0"/>
              <a:t>supports </a:t>
            </a:r>
            <a:r>
              <a:rPr lang="en-US" sz="2800" dirty="0"/>
              <a:t>“implicit” instantiation</a:t>
            </a:r>
          </a:p>
          <a:p>
            <a:pPr marL="285750" indent="-285750">
              <a:buFont typeface="Arial" panose="020B0604020202020204" pitchFamily="34" charset="0"/>
              <a:buChar char="•"/>
            </a:pPr>
            <a:r>
              <a:rPr lang="en-US" sz="2800" dirty="0"/>
              <a:t>The java String class is part of the </a:t>
            </a:r>
            <a:r>
              <a:rPr lang="en-US" sz="2800" dirty="0" err="1"/>
              <a:t>java.lang</a:t>
            </a:r>
            <a:r>
              <a:rPr lang="en-US" sz="2800" dirty="0"/>
              <a:t> package</a:t>
            </a:r>
          </a:p>
          <a:p>
            <a:pPr marL="285750" indent="-285750">
              <a:buFont typeface="Arial" panose="020B0604020202020204" pitchFamily="34" charset="0"/>
              <a:buChar char="•"/>
            </a:pPr>
            <a:r>
              <a:rPr lang="en-US" sz="2800" dirty="0"/>
              <a:t>Strings are immutable</a:t>
            </a:r>
          </a:p>
          <a:p>
            <a:pPr marL="285750" indent="-285750">
              <a:buFont typeface="Arial" panose="020B0604020202020204" pitchFamily="34" charset="0"/>
              <a:buChar char="•"/>
            </a:pPr>
            <a:r>
              <a:rPr lang="en-US" sz="2800" dirty="0"/>
              <a:t>A String has its literal enclosed in double quotes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r>
              <a:rPr lang="en-US" dirty="0"/>
              <a:t>Example:		String </a:t>
            </a:r>
            <a:r>
              <a:rPr lang="en-US" dirty="0" err="1" smtClean="0"/>
              <a:t>errormsg</a:t>
            </a:r>
            <a:r>
              <a:rPr lang="en-US" dirty="0" smtClean="0"/>
              <a:t> = “Record Not Found”</a:t>
            </a:r>
            <a:endParaRPr lang="en-US" dirty="0"/>
          </a:p>
        </p:txBody>
      </p:sp>
    </p:spTree>
    <p:extLst>
      <p:ext uri="{BB962C8B-B14F-4D97-AF65-F5344CB8AC3E}">
        <p14:creationId xmlns:p14="http://schemas.microsoft.com/office/powerpoint/2010/main" val="297900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Java String methods</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3"/>
          <a:stretch>
            <a:fillRect/>
          </a:stretch>
        </p:blipFill>
        <p:spPr>
          <a:xfrm>
            <a:off x="202679" y="1628800"/>
            <a:ext cx="7553325" cy="5038725"/>
          </a:xfrm>
          <a:prstGeom prst="rect">
            <a:avLst/>
          </a:prstGeom>
        </p:spPr>
      </p:pic>
    </p:spTree>
    <p:extLst>
      <p:ext uri="{BB962C8B-B14F-4D97-AF65-F5344CB8AC3E}">
        <p14:creationId xmlns:p14="http://schemas.microsoft.com/office/powerpoint/2010/main" val="199053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Java Arithmetic Operators</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stretch>
            <a:fillRect/>
          </a:stretch>
        </p:blipFill>
        <p:spPr>
          <a:xfrm>
            <a:off x="1724025" y="2132856"/>
            <a:ext cx="5695950" cy="3857625"/>
          </a:xfrm>
          <a:prstGeom prst="rect">
            <a:avLst/>
          </a:prstGeom>
        </p:spPr>
      </p:pic>
    </p:spTree>
    <p:extLst>
      <p:ext uri="{BB962C8B-B14F-4D97-AF65-F5344CB8AC3E}">
        <p14:creationId xmlns:p14="http://schemas.microsoft.com/office/powerpoint/2010/main" val="509194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Java Programming Conventions</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14288" y="1957387"/>
            <a:ext cx="9172575" cy="2943225"/>
          </a:xfrm>
          <a:prstGeom prst="rect">
            <a:avLst/>
          </a:prstGeom>
        </p:spPr>
      </p:pic>
    </p:spTree>
    <p:extLst>
      <p:ext uri="{BB962C8B-B14F-4D97-AF65-F5344CB8AC3E}">
        <p14:creationId xmlns:p14="http://schemas.microsoft.com/office/powerpoint/2010/main" val="1106434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Java import statement</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 The import statement provides a mechanism to make specific functionality (classes) available to your program code</a:t>
            </a:r>
            <a:r>
              <a:rPr lang="en-CA" dirty="0" smtClean="0"/>
              <a:t>.</a:t>
            </a:r>
          </a:p>
          <a:p>
            <a:pPr marL="118872" indent="0">
              <a:buNone/>
            </a:pPr>
            <a:endParaRPr lang="en-CA" dirty="0" smtClean="0"/>
          </a:p>
          <a:p>
            <a:r>
              <a:rPr lang="en-CA" dirty="0" smtClean="0"/>
              <a:t>The import statement is required to use any class </a:t>
            </a:r>
            <a:r>
              <a:rPr lang="en-CA" dirty="0" smtClean="0"/>
              <a:t>that is not automatically imported by </a:t>
            </a:r>
            <a:r>
              <a:rPr lang="en-CA" dirty="0" smtClean="0"/>
              <a:t>your program </a:t>
            </a:r>
            <a:r>
              <a:rPr lang="en-CA" dirty="0" smtClean="0"/>
              <a:t>code.</a:t>
            </a:r>
          </a:p>
          <a:p>
            <a:endParaRPr lang="en-CA" dirty="0"/>
          </a:p>
          <a:p>
            <a:r>
              <a:rPr lang="en-CA" dirty="0" smtClean="0"/>
              <a:t>By convention the </a:t>
            </a:r>
            <a:r>
              <a:rPr lang="en-US" b="1" dirty="0" smtClean="0"/>
              <a:t>import </a:t>
            </a:r>
            <a:r>
              <a:rPr lang="en-US" b="1" dirty="0"/>
              <a:t>statement</a:t>
            </a:r>
            <a:r>
              <a:rPr lang="en-US" dirty="0"/>
              <a:t> is </a:t>
            </a:r>
            <a:endParaRPr lang="en-US" dirty="0" smtClean="0"/>
          </a:p>
          <a:p>
            <a:pPr marL="118872" indent="0">
              <a:buNone/>
            </a:pPr>
            <a:r>
              <a:rPr lang="en-US" dirty="0"/>
              <a:t> </a:t>
            </a:r>
            <a:r>
              <a:rPr lang="en-US" dirty="0" smtClean="0"/>
              <a:t>    written </a:t>
            </a:r>
            <a:r>
              <a:rPr lang="en-US" dirty="0"/>
              <a:t>directly </a:t>
            </a:r>
            <a:r>
              <a:rPr lang="en-US" dirty="0" smtClean="0"/>
              <a:t>before </a:t>
            </a:r>
            <a:r>
              <a:rPr lang="en-US" dirty="0"/>
              <a:t>the class definition.</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323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Java import statement</a:t>
            </a:r>
            <a:endParaRPr lang="en-CA" dirty="0"/>
          </a:p>
        </p:txBody>
      </p:sp>
      <p:sp>
        <p:nvSpPr>
          <p:cNvPr id="3" name="Content Placeholder 2"/>
          <p:cNvSpPr>
            <a:spLocks noGrp="1"/>
          </p:cNvSpPr>
          <p:nvPr>
            <p:ph idx="1"/>
          </p:nvPr>
        </p:nvSpPr>
        <p:spPr/>
        <p:txBody>
          <a:bodyPr/>
          <a:lstStyle/>
          <a:p>
            <a:r>
              <a:rPr lang="en-CA" dirty="0" smtClean="0"/>
              <a:t> The only exception to this rule are classes that exist within the </a:t>
            </a:r>
            <a:r>
              <a:rPr lang="en-CA" dirty="0" err="1" smtClean="0"/>
              <a:t>java.lang</a:t>
            </a:r>
            <a:r>
              <a:rPr lang="en-CA" dirty="0" smtClean="0"/>
              <a:t> package.  These classes are automatically available to the </a:t>
            </a:r>
            <a:r>
              <a:rPr lang="en-CA" dirty="0" smtClean="0"/>
              <a:t>compiler without importing them.</a:t>
            </a:r>
          </a:p>
          <a:p>
            <a:endParaRPr lang="en-CA" dirty="0"/>
          </a:p>
          <a:p>
            <a:r>
              <a:rPr lang="en-CA" dirty="0" smtClean="0"/>
              <a:t>However, the compiler will not complain if you import them anyway. </a:t>
            </a:r>
            <a:endParaRPr lang="en-CA" dirty="0" smtClean="0"/>
          </a:p>
          <a:p>
            <a:pPr marL="118872" indent="0">
              <a:buNone/>
            </a:pP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172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Class declaration</a:t>
            </a:r>
            <a:endParaRPr lang="en-CA" dirty="0"/>
          </a:p>
        </p:txBody>
      </p:sp>
      <p:sp>
        <p:nvSpPr>
          <p:cNvPr id="3" name="Content Placeholder 2"/>
          <p:cNvSpPr>
            <a:spLocks noGrp="1"/>
          </p:cNvSpPr>
          <p:nvPr>
            <p:ph idx="1"/>
          </p:nvPr>
        </p:nvSpPr>
        <p:spPr/>
        <p:txBody>
          <a:bodyPr>
            <a:normAutofit/>
          </a:bodyPr>
          <a:lstStyle/>
          <a:p>
            <a:r>
              <a:rPr lang="en-CA" dirty="0" smtClean="0"/>
              <a:t>To declare a class in java you simply use the keywords public (most often) and class and the name of the class using the appropriate naming convention.  All code within the class is indented.</a:t>
            </a:r>
            <a:endParaRPr lang="en-CA" dirty="0"/>
          </a:p>
          <a:p>
            <a:pPr marL="118872" indent="0">
              <a:buNone/>
            </a:pPr>
            <a:endParaRPr lang="en-US" sz="1400" dirty="0"/>
          </a:p>
          <a:p>
            <a:pPr marL="118872" indent="0">
              <a:buNone/>
            </a:pPr>
            <a:endParaRPr lang="en-US" sz="1400" dirty="0" smtClean="0"/>
          </a:p>
          <a:p>
            <a:pPr marL="118872" indent="0">
              <a:buNone/>
            </a:pPr>
            <a:r>
              <a:rPr lang="en-US" sz="2000" dirty="0" smtClean="0"/>
              <a:t>public </a:t>
            </a:r>
            <a:r>
              <a:rPr lang="en-US" sz="2000" dirty="0"/>
              <a:t>class </a:t>
            </a:r>
            <a:r>
              <a:rPr lang="en-US" sz="2000" dirty="0" smtClean="0"/>
              <a:t>Employee</a:t>
            </a:r>
          </a:p>
          <a:p>
            <a:pPr marL="118872" indent="0">
              <a:buNone/>
            </a:pPr>
            <a:r>
              <a:rPr lang="en-US" sz="2000" dirty="0" smtClean="0"/>
              <a:t>{</a:t>
            </a:r>
          </a:p>
          <a:p>
            <a:pPr marL="118872" indent="0">
              <a:buNone/>
            </a:pPr>
            <a:r>
              <a:rPr lang="en-US" sz="2000" dirty="0" smtClean="0"/>
              <a:t>	code…</a:t>
            </a:r>
            <a:endParaRPr lang="en-US" sz="2000" dirty="0"/>
          </a:p>
          <a:p>
            <a:pPr marL="118872" indent="0">
              <a:buNone/>
            </a:pPr>
            <a:r>
              <a:rPr lang="en-US" sz="2000" dirty="0" smtClean="0"/>
              <a:t>	code…</a:t>
            </a:r>
            <a:endParaRPr lang="en-US" sz="2000" dirty="0"/>
          </a:p>
          <a:p>
            <a:pPr marL="118872" indent="0">
              <a:buNone/>
            </a:pPr>
            <a:r>
              <a:rPr lang="en-US" sz="2000" dirty="0" smtClean="0"/>
              <a:t>}</a:t>
            </a:r>
            <a:endParaRPr lang="en-CA"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8288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main method</a:t>
            </a:r>
            <a:endParaRPr lang="en-CA" dirty="0"/>
          </a:p>
        </p:txBody>
      </p:sp>
      <p:sp>
        <p:nvSpPr>
          <p:cNvPr id="3" name="Content Placeholder 2"/>
          <p:cNvSpPr>
            <a:spLocks noGrp="1"/>
          </p:cNvSpPr>
          <p:nvPr>
            <p:ph idx="1"/>
          </p:nvPr>
        </p:nvSpPr>
        <p:spPr/>
        <p:txBody>
          <a:bodyPr>
            <a:normAutofit/>
          </a:bodyPr>
          <a:lstStyle/>
          <a:p>
            <a:r>
              <a:rPr lang="en-CA" dirty="0" smtClean="0"/>
              <a:t>From lab #1 we have seen that in order to execute a java program we need to execute the runtime environment by typing: </a:t>
            </a:r>
          </a:p>
          <a:p>
            <a:pPr marL="118872" indent="0">
              <a:buNone/>
            </a:pPr>
            <a:r>
              <a:rPr lang="en-CA" dirty="0"/>
              <a:t> </a:t>
            </a:r>
            <a:r>
              <a:rPr lang="en-CA" dirty="0" smtClean="0"/>
              <a:t>   java </a:t>
            </a:r>
            <a:r>
              <a:rPr lang="en-CA" dirty="0" err="1" smtClean="0"/>
              <a:t>ClassName</a:t>
            </a:r>
            <a:endParaRPr lang="en-CA" dirty="0"/>
          </a:p>
          <a:p>
            <a:r>
              <a:rPr lang="en-CA" dirty="0" smtClean="0"/>
              <a:t>Gosling designed java such that when you run</a:t>
            </a:r>
          </a:p>
          <a:p>
            <a:pPr marL="118872" indent="0">
              <a:buNone/>
            </a:pPr>
            <a:r>
              <a:rPr lang="en-CA" dirty="0"/>
              <a:t> </a:t>
            </a:r>
            <a:r>
              <a:rPr lang="en-CA" dirty="0" smtClean="0"/>
              <a:t>    “java” it will only look for one thing – a</a:t>
            </a:r>
          </a:p>
          <a:p>
            <a:pPr marL="118872" indent="0">
              <a:buNone/>
            </a:pPr>
            <a:r>
              <a:rPr lang="en-CA" dirty="0"/>
              <a:t> </a:t>
            </a:r>
            <a:r>
              <a:rPr lang="en-CA" dirty="0" smtClean="0"/>
              <a:t>    method called main – which, generally </a:t>
            </a:r>
          </a:p>
          <a:p>
            <a:pPr marL="118872" indent="0">
              <a:buNone/>
            </a:pPr>
            <a:r>
              <a:rPr lang="en-CA" dirty="0"/>
              <a:t> </a:t>
            </a:r>
            <a:r>
              <a:rPr lang="en-CA" dirty="0" smtClean="0"/>
              <a:t>    speaking, must look like this:</a:t>
            </a:r>
          </a:p>
          <a:p>
            <a:pPr marL="118872" indent="0" algn="ctr">
              <a:buNone/>
            </a:pPr>
            <a:r>
              <a:rPr lang="en-CA" sz="2000" dirty="0" smtClean="0">
                <a:solidFill>
                  <a:srgbClr val="FF0000"/>
                </a:solidFill>
                <a:latin typeface="Courier New" panose="02070309020205020404" pitchFamily="49" charset="0"/>
                <a:cs typeface="Courier New" panose="02070309020205020404" pitchFamily="49" charset="0"/>
              </a:rPr>
              <a:t>public static void main (String [] </a:t>
            </a:r>
            <a:r>
              <a:rPr lang="en-CA" sz="2000" dirty="0" err="1" smtClean="0">
                <a:solidFill>
                  <a:srgbClr val="FF0000"/>
                </a:solidFill>
                <a:latin typeface="Courier New" panose="02070309020205020404" pitchFamily="49" charset="0"/>
                <a:cs typeface="Courier New" panose="02070309020205020404" pitchFamily="49" charset="0"/>
              </a:rPr>
              <a:t>args</a:t>
            </a:r>
            <a:r>
              <a:rPr lang="en-CA" sz="2000" dirty="0" smtClean="0">
                <a:solidFill>
                  <a:srgbClr val="FF0000"/>
                </a:solidFill>
                <a:latin typeface="Courier New" panose="02070309020205020404" pitchFamily="49" charset="0"/>
                <a:cs typeface="Courier New" panose="02070309020205020404" pitchFamily="49" charset="0"/>
              </a:rPr>
              <a:t>)</a:t>
            </a:r>
            <a:r>
              <a:rPr lang="en-CA" sz="2400" dirty="0" smtClean="0">
                <a:solidFill>
                  <a:srgbClr val="FF0000"/>
                </a:solidFill>
              </a:rPr>
              <a:t>  </a:t>
            </a:r>
            <a:r>
              <a:rPr lang="en-CA" dirty="0"/>
              <a:t>	</a:t>
            </a:r>
            <a:endParaRPr lang="en-CA"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35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Housekeeping</a:t>
            </a:r>
            <a:endParaRPr lang="en-CA" dirty="0"/>
          </a:p>
        </p:txBody>
      </p:sp>
      <p:sp>
        <p:nvSpPr>
          <p:cNvPr id="3" name="Content Placeholder 2"/>
          <p:cNvSpPr>
            <a:spLocks noGrp="1"/>
          </p:cNvSpPr>
          <p:nvPr>
            <p:ph idx="1"/>
          </p:nvPr>
        </p:nvSpPr>
        <p:spPr/>
        <p:txBody>
          <a:bodyPr/>
          <a:lstStyle/>
          <a:p>
            <a:r>
              <a:rPr lang="en-CA" dirty="0" smtClean="0"/>
              <a:t>Our goal - 100% pass rate in this course.</a:t>
            </a:r>
          </a:p>
          <a:p>
            <a:r>
              <a:rPr lang="en-CA" dirty="0" smtClean="0"/>
              <a:t>Review the lecture slides ahead of time.</a:t>
            </a:r>
          </a:p>
          <a:p>
            <a:r>
              <a:rPr lang="en-CA" dirty="0" smtClean="0"/>
              <a:t>Review the lecture slides after class with a study group.</a:t>
            </a:r>
          </a:p>
          <a:p>
            <a:r>
              <a:rPr lang="en-CA" dirty="0" smtClean="0"/>
              <a:t>Repeat the lab at home 1-2 times.</a:t>
            </a:r>
          </a:p>
          <a:p>
            <a:r>
              <a:rPr lang="en-CA" dirty="0" smtClean="0"/>
              <a:t>Take notes during class.</a:t>
            </a:r>
            <a:endParaRPr lang="en-CA"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4509120"/>
            <a:ext cx="14287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5559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Variable Assignment</a:t>
            </a:r>
            <a:endParaRPr lang="en-CA" dirty="0"/>
          </a:p>
        </p:txBody>
      </p:sp>
      <p:sp>
        <p:nvSpPr>
          <p:cNvPr id="3" name="Content Placeholder 2"/>
          <p:cNvSpPr>
            <a:spLocks noGrp="1"/>
          </p:cNvSpPr>
          <p:nvPr>
            <p:ph idx="1"/>
          </p:nvPr>
        </p:nvSpPr>
        <p:spPr/>
        <p:txBody>
          <a:bodyPr>
            <a:normAutofit/>
          </a:bodyPr>
          <a:lstStyle/>
          <a:p>
            <a:r>
              <a:rPr lang="en-CA" dirty="0" smtClean="0"/>
              <a:t>To assign a value to a variable you need three things:</a:t>
            </a:r>
          </a:p>
          <a:p>
            <a:pPr lvl="1"/>
            <a:r>
              <a:rPr lang="en-CA" dirty="0" smtClean="0"/>
              <a:t>An identifier</a:t>
            </a:r>
          </a:p>
          <a:p>
            <a:pPr lvl="1"/>
            <a:r>
              <a:rPr lang="en-CA" dirty="0" smtClean="0"/>
              <a:t>The assignment operator</a:t>
            </a:r>
          </a:p>
          <a:p>
            <a:pPr lvl="1"/>
            <a:r>
              <a:rPr lang="en-CA" dirty="0" smtClean="0"/>
              <a:t>A value to assign (literal or another variable)</a:t>
            </a:r>
          </a:p>
          <a:p>
            <a:pPr lvl="1"/>
            <a:r>
              <a:rPr lang="en-CA" dirty="0" smtClean="0"/>
              <a:t>A Type</a:t>
            </a:r>
          </a:p>
          <a:p>
            <a:pPr lvl="1"/>
            <a:endParaRPr lang="en-CA" dirty="0"/>
          </a:p>
          <a:p>
            <a:pPr marL="457200" lvl="1" indent="0" algn="ctr">
              <a:buNone/>
            </a:pPr>
            <a:r>
              <a:rPr lang="en-CA" dirty="0" err="1" smtClean="0"/>
              <a:t>int</a:t>
            </a:r>
            <a:r>
              <a:rPr lang="en-CA" dirty="0" smtClean="0"/>
              <a:t> age = 32;</a:t>
            </a:r>
            <a:r>
              <a:rPr lang="en-CA" dirty="0"/>
              <a:t>	</a:t>
            </a:r>
            <a:endParaRPr lang="en-CA"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1258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Displaying information</a:t>
            </a:r>
            <a:endParaRPr lang="en-CA" dirty="0"/>
          </a:p>
        </p:txBody>
      </p:sp>
      <p:sp>
        <p:nvSpPr>
          <p:cNvPr id="3" name="Content Placeholder 2"/>
          <p:cNvSpPr>
            <a:spLocks noGrp="1"/>
          </p:cNvSpPr>
          <p:nvPr>
            <p:ph idx="1"/>
          </p:nvPr>
        </p:nvSpPr>
        <p:spPr/>
        <p:txBody>
          <a:bodyPr>
            <a:normAutofit/>
          </a:bodyPr>
          <a:lstStyle/>
          <a:p>
            <a:r>
              <a:rPr lang="en-CA" dirty="0" smtClean="0"/>
              <a:t>To display information on the screen we use a built in java function called </a:t>
            </a:r>
            <a:r>
              <a:rPr lang="en-CA" dirty="0" err="1" smtClean="0"/>
              <a:t>println</a:t>
            </a:r>
            <a:r>
              <a:rPr lang="en-CA" dirty="0" smtClean="0"/>
              <a:t>.</a:t>
            </a:r>
          </a:p>
          <a:p>
            <a:endParaRPr lang="en-CA" dirty="0"/>
          </a:p>
          <a:p>
            <a:r>
              <a:rPr lang="en-CA" dirty="0" err="1" smtClean="0"/>
              <a:t>System.out.println</a:t>
            </a:r>
            <a:r>
              <a:rPr lang="en-CA" dirty="0" smtClean="0"/>
              <a:t>(“hello”);</a:t>
            </a:r>
          </a:p>
          <a:p>
            <a:endParaRPr lang="en-CA" dirty="0" smtClean="0"/>
          </a:p>
          <a:p>
            <a:r>
              <a:rPr lang="en-CA" dirty="0" err="1" smtClean="0"/>
              <a:t>System.out.println</a:t>
            </a:r>
            <a:r>
              <a:rPr lang="en-CA" dirty="0" smtClean="0"/>
              <a:t>(age);</a:t>
            </a:r>
            <a:endParaRPr lang="en-CA" dirty="0"/>
          </a:p>
          <a:p>
            <a:endParaRPr lang="en-CA" dirty="0"/>
          </a:p>
          <a:p>
            <a:endParaRPr lang="en-CA"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8888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 operator</a:t>
            </a:r>
            <a:endParaRPr lang="en-CA" dirty="0"/>
          </a:p>
        </p:txBody>
      </p:sp>
      <p:sp>
        <p:nvSpPr>
          <p:cNvPr id="3" name="Content Placeholder 2"/>
          <p:cNvSpPr>
            <a:spLocks noGrp="1"/>
          </p:cNvSpPr>
          <p:nvPr>
            <p:ph idx="1"/>
          </p:nvPr>
        </p:nvSpPr>
        <p:spPr/>
        <p:txBody>
          <a:bodyPr>
            <a:normAutofit/>
          </a:bodyPr>
          <a:lstStyle/>
          <a:p>
            <a:r>
              <a:rPr lang="en-CA" dirty="0" smtClean="0"/>
              <a:t>The “+” operator is context sensitive, based upon the operands on either side.</a:t>
            </a:r>
          </a:p>
          <a:p>
            <a:endParaRPr lang="en-CA" dirty="0" smtClean="0"/>
          </a:p>
          <a:p>
            <a:r>
              <a:rPr lang="en-CA" dirty="0" smtClean="0"/>
              <a:t>3 + 5  means addition: 8</a:t>
            </a:r>
          </a:p>
          <a:p>
            <a:endParaRPr lang="en-CA" dirty="0" smtClean="0"/>
          </a:p>
          <a:p>
            <a:r>
              <a:rPr lang="en-CA" dirty="0" smtClean="0"/>
              <a:t>“3” + “5” mean concatenation: “35”</a:t>
            </a:r>
          </a:p>
          <a:p>
            <a:endParaRPr lang="en-CA" dirty="0"/>
          </a:p>
          <a:p>
            <a:r>
              <a:rPr lang="en-CA" dirty="0" err="1" smtClean="0"/>
              <a:t>System.out.println</a:t>
            </a:r>
            <a:r>
              <a:rPr lang="en-CA" dirty="0" smtClean="0"/>
              <a:t>(“hello” + “world”)</a:t>
            </a:r>
          </a:p>
          <a:p>
            <a:pPr marL="118872" indent="0">
              <a:buNone/>
            </a:pPr>
            <a:r>
              <a:rPr lang="en-CA" dirty="0"/>
              <a:t> </a:t>
            </a:r>
            <a:r>
              <a:rPr lang="en-CA" dirty="0" smtClean="0"/>
              <a:t>   will display “</a:t>
            </a:r>
            <a:r>
              <a:rPr lang="en-CA" dirty="0" err="1" smtClean="0"/>
              <a:t>helloworld</a:t>
            </a:r>
            <a:r>
              <a:rPr lang="en-CA" dirty="0" smtClean="0"/>
              <a:t>” on the screen.</a:t>
            </a:r>
          </a:p>
          <a:p>
            <a:endParaRPr lang="en-CA" dirty="0"/>
          </a:p>
          <a:p>
            <a:endParaRPr lang="en-CA" dirty="0"/>
          </a:p>
          <a:p>
            <a:endParaRPr lang="en-CA"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1741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err="1" smtClean="0"/>
              <a:t>charAt</a:t>
            </a:r>
            <a:endParaRPr lang="en-CA" dirty="0"/>
          </a:p>
        </p:txBody>
      </p:sp>
      <p:sp>
        <p:nvSpPr>
          <p:cNvPr id="3" name="Content Placeholder 2"/>
          <p:cNvSpPr>
            <a:spLocks noGrp="1"/>
          </p:cNvSpPr>
          <p:nvPr>
            <p:ph idx="1"/>
          </p:nvPr>
        </p:nvSpPr>
        <p:spPr/>
        <p:txBody>
          <a:bodyPr>
            <a:normAutofit/>
          </a:bodyPr>
          <a:lstStyle/>
          <a:p>
            <a:r>
              <a:rPr lang="en-CA" dirty="0" smtClean="0"/>
              <a:t>The </a:t>
            </a:r>
            <a:r>
              <a:rPr lang="en-CA" dirty="0" err="1" smtClean="0"/>
              <a:t>charAt</a:t>
            </a:r>
            <a:r>
              <a:rPr lang="en-CA" dirty="0" smtClean="0"/>
              <a:t>() method is functionality that lives in the String object.</a:t>
            </a:r>
          </a:p>
          <a:p>
            <a:endParaRPr lang="en-CA" dirty="0"/>
          </a:p>
          <a:p>
            <a:r>
              <a:rPr lang="en-CA" dirty="0" smtClean="0"/>
              <a:t>It is used to determine the character at a specific location in a string.  </a:t>
            </a:r>
          </a:p>
          <a:p>
            <a:endParaRPr lang="en-CA" dirty="0"/>
          </a:p>
          <a:p>
            <a:r>
              <a:rPr lang="en-CA" dirty="0" smtClean="0"/>
              <a:t>All Strings are zero indexed.</a:t>
            </a:r>
            <a:endParaRPr lang="en-CA" dirty="0"/>
          </a:p>
          <a:p>
            <a:endParaRPr lang="en-CA"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1565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err="1" smtClean="0"/>
              <a:t>charAt</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2488" y="2420888"/>
            <a:ext cx="7968223" cy="2367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38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Review</a:t>
            </a:r>
            <a:endParaRPr lang="en-CA" dirty="0"/>
          </a:p>
        </p:txBody>
      </p:sp>
      <p:sp>
        <p:nvSpPr>
          <p:cNvPr id="3" name="Content Placeholder 2"/>
          <p:cNvSpPr>
            <a:spLocks noGrp="1"/>
          </p:cNvSpPr>
          <p:nvPr>
            <p:ph idx="1"/>
          </p:nvPr>
        </p:nvSpPr>
        <p:spPr/>
        <p:txBody>
          <a:bodyPr/>
          <a:lstStyle/>
          <a:p>
            <a:r>
              <a:rPr lang="en-CA" dirty="0" smtClean="0"/>
              <a:t>Advantages of java over C++</a:t>
            </a:r>
          </a:p>
          <a:p>
            <a:r>
              <a:rPr lang="en-CA" dirty="0" smtClean="0"/>
              <a:t>Java vs </a:t>
            </a:r>
            <a:r>
              <a:rPr lang="en-CA" dirty="0" err="1" smtClean="0"/>
              <a:t>javascript</a:t>
            </a:r>
            <a:endParaRPr lang="en-CA" dirty="0" smtClean="0"/>
          </a:p>
          <a:p>
            <a:r>
              <a:rPr lang="en-CA" dirty="0" smtClean="0"/>
              <a:t>OO concepts</a:t>
            </a:r>
          </a:p>
          <a:p>
            <a:r>
              <a:rPr lang="en-CA" dirty="0" smtClean="0"/>
              <a:t>JVM</a:t>
            </a:r>
          </a:p>
          <a:p>
            <a:r>
              <a:rPr lang="en-CA" dirty="0" smtClean="0"/>
              <a:t>javadoc</a:t>
            </a:r>
          </a:p>
          <a:p>
            <a:r>
              <a:rPr lang="en-CA" dirty="0" smtClean="0"/>
              <a:t>PATH variable</a:t>
            </a:r>
          </a:p>
          <a:p>
            <a:r>
              <a:rPr lang="en-CA" dirty="0" smtClean="0"/>
              <a:t>javac.exe (JDK)</a:t>
            </a:r>
          </a:p>
          <a:p>
            <a:r>
              <a:rPr lang="en-CA" dirty="0" smtClean="0"/>
              <a:t>Java.exe (JRE</a:t>
            </a:r>
            <a:r>
              <a:rPr lang="en-CA" dirty="0" smtClean="0"/>
              <a:t>)</a:t>
            </a:r>
            <a:endParaRPr lang="en-CA"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4509120"/>
            <a:ext cx="14287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4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Java comments</a:t>
            </a:r>
            <a:endParaRPr lang="en-CA" dirty="0"/>
          </a:p>
        </p:txBody>
      </p:sp>
      <p:sp>
        <p:nvSpPr>
          <p:cNvPr id="3" name="Content Placeholder 2"/>
          <p:cNvSpPr>
            <a:spLocks noGrp="1"/>
          </p:cNvSpPr>
          <p:nvPr>
            <p:ph idx="1"/>
          </p:nvPr>
        </p:nvSpPr>
        <p:spPr/>
        <p:txBody>
          <a:bodyPr/>
          <a:lstStyle/>
          <a:p>
            <a:pPr marL="118872" indent="0" algn="ctr">
              <a:buNone/>
            </a:pPr>
            <a:r>
              <a:rPr lang="en-CA" dirty="0" smtClean="0"/>
              <a:t>Java </a:t>
            </a:r>
            <a:r>
              <a:rPr lang="en-CA" dirty="0" smtClean="0"/>
              <a:t>supports 3 styles of commenting</a:t>
            </a:r>
          </a:p>
          <a:p>
            <a:pPr marL="118872" indent="0" algn="ctr">
              <a:buNone/>
            </a:pPr>
            <a:endParaRPr lang="en-CA" dirty="0" smtClean="0"/>
          </a:p>
          <a:p>
            <a:pPr marL="118872" indent="0">
              <a:buNone/>
            </a:pPr>
            <a:r>
              <a:rPr lang="en-CA" dirty="0" smtClean="0">
                <a:solidFill>
                  <a:srgbClr val="0070C0"/>
                </a:solidFill>
              </a:rPr>
              <a:t>// 	</a:t>
            </a:r>
            <a:r>
              <a:rPr lang="en-CA" dirty="0" smtClean="0"/>
              <a:t>for comments on one line</a:t>
            </a:r>
          </a:p>
          <a:p>
            <a:pPr marL="118872" indent="0">
              <a:buNone/>
            </a:pPr>
            <a:endParaRPr lang="en-CA" dirty="0" smtClean="0"/>
          </a:p>
          <a:p>
            <a:pPr marL="118872" indent="0">
              <a:buNone/>
            </a:pPr>
            <a:r>
              <a:rPr lang="en-CA" dirty="0" smtClean="0">
                <a:solidFill>
                  <a:srgbClr val="0070C0"/>
                </a:solidFill>
              </a:rPr>
              <a:t>/*</a:t>
            </a:r>
            <a:r>
              <a:rPr lang="en-CA" dirty="0" smtClean="0"/>
              <a:t> 	for comments on</a:t>
            </a:r>
          </a:p>
          <a:p>
            <a:pPr marL="118872" indent="0">
              <a:buNone/>
            </a:pPr>
            <a:r>
              <a:rPr lang="en-CA" dirty="0"/>
              <a:t>	</a:t>
            </a:r>
            <a:r>
              <a:rPr lang="en-CA" dirty="0" smtClean="0"/>
              <a:t>multiple lines </a:t>
            </a:r>
            <a:r>
              <a:rPr lang="en-CA" dirty="0" smtClean="0">
                <a:solidFill>
                  <a:srgbClr val="0070C0"/>
                </a:solidFill>
              </a:rPr>
              <a:t>*/</a:t>
            </a:r>
          </a:p>
          <a:p>
            <a:pPr marL="118872" indent="0">
              <a:buNone/>
            </a:pPr>
            <a:endParaRPr lang="en-CA" dirty="0" smtClean="0">
              <a:solidFill>
                <a:srgbClr val="0070C0"/>
              </a:solidFill>
            </a:endParaRPr>
          </a:p>
          <a:p>
            <a:pPr marL="118872" indent="0">
              <a:buNone/>
            </a:pPr>
            <a:r>
              <a:rPr lang="en-CA" dirty="0" smtClean="0">
                <a:solidFill>
                  <a:srgbClr val="0070C0"/>
                </a:solidFill>
              </a:rPr>
              <a:t>/**	</a:t>
            </a:r>
            <a:r>
              <a:rPr lang="en-CA" dirty="0" smtClean="0"/>
              <a:t>javadoc comments </a:t>
            </a:r>
            <a:r>
              <a:rPr lang="en-CA" dirty="0" smtClean="0">
                <a:solidFill>
                  <a:srgbClr val="0070C0"/>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4509120"/>
            <a:ext cx="14287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844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Java comments</a:t>
            </a:r>
            <a:endParaRPr lang="en-CA" dirty="0"/>
          </a:p>
        </p:txBody>
      </p:sp>
      <p:sp>
        <p:nvSpPr>
          <p:cNvPr id="3" name="Content Placeholder 2"/>
          <p:cNvSpPr>
            <a:spLocks noGrp="1"/>
          </p:cNvSpPr>
          <p:nvPr>
            <p:ph idx="1"/>
          </p:nvPr>
        </p:nvSpPr>
        <p:spPr/>
        <p:txBody>
          <a:bodyPr/>
          <a:lstStyle/>
          <a:p>
            <a:pPr marL="118872" indent="0" algn="ctr">
              <a:buNone/>
            </a:pPr>
            <a:r>
              <a:rPr lang="en-CA" dirty="0" smtClean="0"/>
              <a:t>Course </a:t>
            </a:r>
            <a:r>
              <a:rPr lang="en-CA" dirty="0" smtClean="0"/>
              <a:t>comment </a:t>
            </a:r>
            <a:r>
              <a:rPr lang="en-CA" dirty="0" smtClean="0"/>
              <a:t>standards</a:t>
            </a:r>
          </a:p>
          <a:p>
            <a:pPr marL="118872" indent="0" algn="ctr">
              <a:buNone/>
            </a:pPr>
            <a:endParaRPr lang="en-CA" dirty="0" smtClean="0"/>
          </a:p>
          <a:p>
            <a:r>
              <a:rPr lang="en-CA" dirty="0" smtClean="0"/>
              <a:t>A </a:t>
            </a:r>
            <a:r>
              <a:rPr lang="en-CA" dirty="0" smtClean="0"/>
              <a:t>meaningful comment </a:t>
            </a:r>
            <a:r>
              <a:rPr lang="en-CA" dirty="0" smtClean="0"/>
              <a:t>for each </a:t>
            </a:r>
            <a:r>
              <a:rPr lang="en-CA" dirty="0" smtClean="0"/>
              <a:t>code section</a:t>
            </a:r>
            <a:endParaRPr lang="en-CA" dirty="0" smtClean="0"/>
          </a:p>
          <a:p>
            <a:r>
              <a:rPr lang="en-CA" dirty="0" smtClean="0"/>
              <a:t>Every program to begin with:</a:t>
            </a:r>
          </a:p>
          <a:p>
            <a:pPr marL="118872" indent="0">
              <a:buNone/>
            </a:pPr>
            <a:r>
              <a:rPr lang="en-CA" dirty="0" smtClean="0"/>
              <a:t>/**	Application Purpose:</a:t>
            </a:r>
          </a:p>
          <a:p>
            <a:pPr marL="118872" indent="0">
              <a:buNone/>
            </a:pPr>
            <a:r>
              <a:rPr lang="en-CA" dirty="0" smtClean="0"/>
              <a:t>*	Author:</a:t>
            </a:r>
          </a:p>
          <a:p>
            <a:pPr marL="118872" indent="0">
              <a:buNone/>
            </a:pPr>
            <a:r>
              <a:rPr lang="en-CA" dirty="0" smtClean="0"/>
              <a:t>*	Date:</a:t>
            </a:r>
          </a:p>
          <a:p>
            <a:pPr marL="118872" indent="0">
              <a:buNone/>
            </a:pPr>
            <a:r>
              <a:rPr lang="en-CA" dirty="0" smtClean="0"/>
              <a:t>*	Time:</a:t>
            </a:r>
          </a:p>
          <a:p>
            <a:pPr marL="118872" indent="0">
              <a:buNone/>
            </a:pPr>
            <a:r>
              <a:rPr lang="en-CA" dirty="0" smtClean="0"/>
              <a:t>*/</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4509120"/>
            <a:ext cx="14287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69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Semicolons, blocks and whitespace</a:t>
            </a:r>
            <a:endParaRPr lang="en-CA" dirty="0"/>
          </a:p>
        </p:txBody>
      </p:sp>
      <p:sp>
        <p:nvSpPr>
          <p:cNvPr id="3" name="Content Placeholder 2"/>
          <p:cNvSpPr>
            <a:spLocks noGrp="1"/>
          </p:cNvSpPr>
          <p:nvPr>
            <p:ph idx="1"/>
          </p:nvPr>
        </p:nvSpPr>
        <p:spPr/>
        <p:txBody>
          <a:bodyPr/>
          <a:lstStyle/>
          <a:p>
            <a:r>
              <a:rPr lang="en-CA" dirty="0" smtClean="0"/>
              <a:t>A statement is single line of code terminated by a ;</a:t>
            </a:r>
          </a:p>
          <a:p>
            <a:pPr marL="118872" indent="0" algn="ctr">
              <a:buNone/>
            </a:pPr>
            <a:r>
              <a:rPr lang="en-CA" dirty="0" smtClean="0"/>
              <a:t>Total = a + b + c</a:t>
            </a:r>
            <a:r>
              <a:rPr lang="en-CA" dirty="0" smtClean="0">
                <a:solidFill>
                  <a:srgbClr val="0070C0"/>
                </a:solidFill>
              </a:rPr>
              <a:t>;</a:t>
            </a:r>
            <a:endParaRPr lang="en-CA" dirty="0">
              <a:solidFill>
                <a:srgbClr val="0070C0"/>
              </a:solidFill>
            </a:endParaRPr>
          </a:p>
          <a:p>
            <a:r>
              <a:rPr lang="en-CA" dirty="0" smtClean="0"/>
              <a:t>A block is a collection of statements bounded by opening and closing braces. Blocks can be nested. </a:t>
            </a:r>
          </a:p>
          <a:p>
            <a:pPr marL="118872" indent="0">
              <a:buNone/>
            </a:pPr>
            <a:r>
              <a:rPr lang="en-CA" dirty="0" smtClean="0"/>
              <a:t>{</a:t>
            </a:r>
          </a:p>
          <a:p>
            <a:pPr marL="118872" indent="0">
              <a:buNone/>
            </a:pPr>
            <a:r>
              <a:rPr lang="en-CA" dirty="0"/>
              <a:t>	</a:t>
            </a:r>
            <a:r>
              <a:rPr lang="en-CA" dirty="0" smtClean="0"/>
              <a:t>code here</a:t>
            </a:r>
          </a:p>
          <a:p>
            <a:pPr marL="118872" indent="0">
              <a:buNone/>
            </a:pPr>
            <a:r>
              <a:rPr lang="en-CA" dirty="0"/>
              <a:t>}</a:t>
            </a:r>
            <a:endParaRPr lang="en-CA" dirty="0" smtClean="0"/>
          </a:p>
          <a:p>
            <a:pPr marL="118872" indent="0">
              <a:buNone/>
            </a:pP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4941168"/>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Left Arrow 3"/>
          <p:cNvSpPr/>
          <p:nvPr/>
        </p:nvSpPr>
        <p:spPr>
          <a:xfrm rot="19309093">
            <a:off x="5902395" y="2589657"/>
            <a:ext cx="720080"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4"/>
          <p:cNvSpPr/>
          <p:nvPr/>
        </p:nvSpPr>
        <p:spPr>
          <a:xfrm>
            <a:off x="931453" y="4821091"/>
            <a:ext cx="2493234" cy="734320"/>
          </a:xfrm>
          <a:custGeom>
            <a:avLst/>
            <a:gdLst>
              <a:gd name="connsiteX0" fmla="*/ 2493234 w 2493234"/>
              <a:gd name="connsiteY0" fmla="*/ 18328 h 734320"/>
              <a:gd name="connsiteX1" fmla="*/ 1276909 w 2493234"/>
              <a:gd name="connsiteY1" fmla="*/ 18328 h 734320"/>
              <a:gd name="connsiteX2" fmla="*/ 1190645 w 2493234"/>
              <a:gd name="connsiteY2" fmla="*/ 35581 h 734320"/>
              <a:gd name="connsiteX3" fmla="*/ 1130260 w 2493234"/>
              <a:gd name="connsiteY3" fmla="*/ 44207 h 734320"/>
              <a:gd name="connsiteX4" fmla="*/ 1052622 w 2493234"/>
              <a:gd name="connsiteY4" fmla="*/ 61460 h 734320"/>
              <a:gd name="connsiteX5" fmla="*/ 974985 w 2493234"/>
              <a:gd name="connsiteY5" fmla="*/ 70086 h 734320"/>
              <a:gd name="connsiteX6" fmla="*/ 845589 w 2493234"/>
              <a:gd name="connsiteY6" fmla="*/ 95966 h 734320"/>
              <a:gd name="connsiteX7" fmla="*/ 819709 w 2493234"/>
              <a:gd name="connsiteY7" fmla="*/ 104592 h 734320"/>
              <a:gd name="connsiteX8" fmla="*/ 785204 w 2493234"/>
              <a:gd name="connsiteY8" fmla="*/ 113218 h 734320"/>
              <a:gd name="connsiteX9" fmla="*/ 707566 w 2493234"/>
              <a:gd name="connsiteY9" fmla="*/ 139098 h 734320"/>
              <a:gd name="connsiteX10" fmla="*/ 621302 w 2493234"/>
              <a:gd name="connsiteY10" fmla="*/ 164977 h 734320"/>
              <a:gd name="connsiteX11" fmla="*/ 595422 w 2493234"/>
              <a:gd name="connsiteY11" fmla="*/ 173603 h 734320"/>
              <a:gd name="connsiteX12" fmla="*/ 535038 w 2493234"/>
              <a:gd name="connsiteY12" fmla="*/ 190856 h 734320"/>
              <a:gd name="connsiteX13" fmla="*/ 509158 w 2493234"/>
              <a:gd name="connsiteY13" fmla="*/ 208109 h 734320"/>
              <a:gd name="connsiteX14" fmla="*/ 474653 w 2493234"/>
              <a:gd name="connsiteY14" fmla="*/ 259867 h 734320"/>
              <a:gd name="connsiteX15" fmla="*/ 457400 w 2493234"/>
              <a:gd name="connsiteY15" fmla="*/ 285747 h 734320"/>
              <a:gd name="connsiteX16" fmla="*/ 431521 w 2493234"/>
              <a:gd name="connsiteY16" fmla="*/ 294373 h 734320"/>
              <a:gd name="connsiteX17" fmla="*/ 405641 w 2493234"/>
              <a:gd name="connsiteY17" fmla="*/ 311626 h 734320"/>
              <a:gd name="connsiteX18" fmla="*/ 379762 w 2493234"/>
              <a:gd name="connsiteY18" fmla="*/ 320252 h 734320"/>
              <a:gd name="connsiteX19" fmla="*/ 353883 w 2493234"/>
              <a:gd name="connsiteY19" fmla="*/ 346132 h 734320"/>
              <a:gd name="connsiteX20" fmla="*/ 293498 w 2493234"/>
              <a:gd name="connsiteY20" fmla="*/ 380637 h 734320"/>
              <a:gd name="connsiteX21" fmla="*/ 267619 w 2493234"/>
              <a:gd name="connsiteY21" fmla="*/ 397890 h 734320"/>
              <a:gd name="connsiteX22" fmla="*/ 207234 w 2493234"/>
              <a:gd name="connsiteY22" fmla="*/ 466901 h 734320"/>
              <a:gd name="connsiteX23" fmla="*/ 181355 w 2493234"/>
              <a:gd name="connsiteY23" fmla="*/ 518660 h 734320"/>
              <a:gd name="connsiteX24" fmla="*/ 155475 w 2493234"/>
              <a:gd name="connsiteY24" fmla="*/ 570418 h 734320"/>
              <a:gd name="connsiteX25" fmla="*/ 138222 w 2493234"/>
              <a:gd name="connsiteY25" fmla="*/ 699815 h 734320"/>
              <a:gd name="connsiteX26" fmla="*/ 103717 w 2493234"/>
              <a:gd name="connsiteY26" fmla="*/ 648056 h 734320"/>
              <a:gd name="connsiteX27" fmla="*/ 95090 w 2493234"/>
              <a:gd name="connsiteY27" fmla="*/ 622177 h 734320"/>
              <a:gd name="connsiteX28" fmla="*/ 60585 w 2493234"/>
              <a:gd name="connsiteY28" fmla="*/ 570418 h 734320"/>
              <a:gd name="connsiteX29" fmla="*/ 26079 w 2493234"/>
              <a:gd name="connsiteY29" fmla="*/ 492781 h 734320"/>
              <a:gd name="connsiteX30" fmla="*/ 8826 w 2493234"/>
              <a:gd name="connsiteY30" fmla="*/ 441022 h 734320"/>
              <a:gd name="connsiteX31" fmla="*/ 200 w 2493234"/>
              <a:gd name="connsiteY31" fmla="*/ 415143 h 734320"/>
              <a:gd name="connsiteX32" fmla="*/ 8826 w 2493234"/>
              <a:gd name="connsiteY32" fmla="*/ 466901 h 734320"/>
              <a:gd name="connsiteX33" fmla="*/ 26079 w 2493234"/>
              <a:gd name="connsiteY33" fmla="*/ 492781 h 734320"/>
              <a:gd name="connsiteX34" fmla="*/ 51958 w 2493234"/>
              <a:gd name="connsiteY34" fmla="*/ 579045 h 734320"/>
              <a:gd name="connsiteX35" fmla="*/ 60585 w 2493234"/>
              <a:gd name="connsiteY35" fmla="*/ 604924 h 734320"/>
              <a:gd name="connsiteX36" fmla="*/ 77838 w 2493234"/>
              <a:gd name="connsiteY36" fmla="*/ 630803 h 734320"/>
              <a:gd name="connsiteX37" fmla="*/ 95090 w 2493234"/>
              <a:gd name="connsiteY37" fmla="*/ 682562 h 734320"/>
              <a:gd name="connsiteX38" fmla="*/ 103717 w 2493234"/>
              <a:gd name="connsiteY38" fmla="*/ 708441 h 734320"/>
              <a:gd name="connsiteX39" fmla="*/ 120970 w 2493234"/>
              <a:gd name="connsiteY39" fmla="*/ 734320 h 734320"/>
              <a:gd name="connsiteX40" fmla="*/ 172728 w 2493234"/>
              <a:gd name="connsiteY40" fmla="*/ 708441 h 734320"/>
              <a:gd name="connsiteX41" fmla="*/ 250366 w 2493234"/>
              <a:gd name="connsiteY41" fmla="*/ 682562 h 734320"/>
              <a:gd name="connsiteX42" fmla="*/ 302124 w 2493234"/>
              <a:gd name="connsiteY42" fmla="*/ 665309 h 734320"/>
              <a:gd name="connsiteX43" fmla="*/ 328004 w 2493234"/>
              <a:gd name="connsiteY43" fmla="*/ 656683 h 734320"/>
              <a:gd name="connsiteX44" fmla="*/ 379762 w 2493234"/>
              <a:gd name="connsiteY44" fmla="*/ 622177 h 734320"/>
              <a:gd name="connsiteX45" fmla="*/ 405641 w 2493234"/>
              <a:gd name="connsiteY45" fmla="*/ 604924 h 734320"/>
              <a:gd name="connsiteX46" fmla="*/ 431521 w 2493234"/>
              <a:gd name="connsiteY46" fmla="*/ 587671 h 734320"/>
              <a:gd name="connsiteX47" fmla="*/ 440147 w 2493234"/>
              <a:gd name="connsiteY47" fmla="*/ 570418 h 73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93234" h="734320">
                <a:moveTo>
                  <a:pt x="2493234" y="18328"/>
                </a:moveTo>
                <a:cubicBezTo>
                  <a:pt x="2017724" y="-9645"/>
                  <a:pt x="2198262" y="-2300"/>
                  <a:pt x="1276909" y="18328"/>
                </a:cubicBezTo>
                <a:cubicBezTo>
                  <a:pt x="1247592" y="18984"/>
                  <a:pt x="1219674" y="31434"/>
                  <a:pt x="1190645" y="35581"/>
                </a:cubicBezTo>
                <a:cubicBezTo>
                  <a:pt x="1170517" y="38456"/>
                  <a:pt x="1150265" y="40570"/>
                  <a:pt x="1130260" y="44207"/>
                </a:cubicBezTo>
                <a:cubicBezTo>
                  <a:pt x="1061167" y="56770"/>
                  <a:pt x="1132565" y="50040"/>
                  <a:pt x="1052622" y="61460"/>
                </a:cubicBezTo>
                <a:cubicBezTo>
                  <a:pt x="1026845" y="65142"/>
                  <a:pt x="1000864" y="67211"/>
                  <a:pt x="974985" y="70086"/>
                </a:cubicBezTo>
                <a:cubicBezTo>
                  <a:pt x="886248" y="92270"/>
                  <a:pt x="929447" y="83985"/>
                  <a:pt x="845589" y="95966"/>
                </a:cubicBezTo>
                <a:cubicBezTo>
                  <a:pt x="836962" y="98841"/>
                  <a:pt x="828452" y="102094"/>
                  <a:pt x="819709" y="104592"/>
                </a:cubicBezTo>
                <a:cubicBezTo>
                  <a:pt x="808309" y="107849"/>
                  <a:pt x="796305" y="109055"/>
                  <a:pt x="785204" y="113218"/>
                </a:cubicBezTo>
                <a:cubicBezTo>
                  <a:pt x="703566" y="143832"/>
                  <a:pt x="802094" y="120191"/>
                  <a:pt x="707566" y="139098"/>
                </a:cubicBezTo>
                <a:cubicBezTo>
                  <a:pt x="647941" y="168910"/>
                  <a:pt x="698632" y="147794"/>
                  <a:pt x="621302" y="164977"/>
                </a:cubicBezTo>
                <a:cubicBezTo>
                  <a:pt x="612425" y="166950"/>
                  <a:pt x="604165" y="171105"/>
                  <a:pt x="595422" y="173603"/>
                </a:cubicBezTo>
                <a:cubicBezTo>
                  <a:pt x="519608" y="195264"/>
                  <a:pt x="597081" y="170176"/>
                  <a:pt x="535038" y="190856"/>
                </a:cubicBezTo>
                <a:cubicBezTo>
                  <a:pt x="526411" y="196607"/>
                  <a:pt x="515985" y="200306"/>
                  <a:pt x="509158" y="208109"/>
                </a:cubicBezTo>
                <a:cubicBezTo>
                  <a:pt x="495504" y="223714"/>
                  <a:pt x="486155" y="242614"/>
                  <a:pt x="474653" y="259867"/>
                </a:cubicBezTo>
                <a:cubicBezTo>
                  <a:pt x="468902" y="268494"/>
                  <a:pt x="467236" y="282468"/>
                  <a:pt x="457400" y="285747"/>
                </a:cubicBezTo>
                <a:lnTo>
                  <a:pt x="431521" y="294373"/>
                </a:lnTo>
                <a:cubicBezTo>
                  <a:pt x="422894" y="300124"/>
                  <a:pt x="414914" y="306989"/>
                  <a:pt x="405641" y="311626"/>
                </a:cubicBezTo>
                <a:cubicBezTo>
                  <a:pt x="397508" y="315692"/>
                  <a:pt x="387328" y="315208"/>
                  <a:pt x="379762" y="320252"/>
                </a:cubicBezTo>
                <a:cubicBezTo>
                  <a:pt x="369611" y="327019"/>
                  <a:pt x="363255" y="338322"/>
                  <a:pt x="353883" y="346132"/>
                </a:cubicBezTo>
                <a:cubicBezTo>
                  <a:pt x="330960" y="365235"/>
                  <a:pt x="320339" y="365299"/>
                  <a:pt x="293498" y="380637"/>
                </a:cubicBezTo>
                <a:cubicBezTo>
                  <a:pt x="284496" y="385781"/>
                  <a:pt x="276245" y="392139"/>
                  <a:pt x="267619" y="397890"/>
                </a:cubicBezTo>
                <a:cubicBezTo>
                  <a:pt x="227362" y="458275"/>
                  <a:pt x="250366" y="438147"/>
                  <a:pt x="207234" y="466901"/>
                </a:cubicBezTo>
                <a:cubicBezTo>
                  <a:pt x="157785" y="541076"/>
                  <a:pt x="217073" y="447225"/>
                  <a:pt x="181355" y="518660"/>
                </a:cubicBezTo>
                <a:cubicBezTo>
                  <a:pt x="160272" y="560825"/>
                  <a:pt x="166316" y="527055"/>
                  <a:pt x="155475" y="570418"/>
                </a:cubicBezTo>
                <a:cubicBezTo>
                  <a:pt x="143565" y="618057"/>
                  <a:pt x="143611" y="645930"/>
                  <a:pt x="138222" y="699815"/>
                </a:cubicBezTo>
                <a:cubicBezTo>
                  <a:pt x="126720" y="682562"/>
                  <a:pt x="110275" y="667727"/>
                  <a:pt x="103717" y="648056"/>
                </a:cubicBezTo>
                <a:cubicBezTo>
                  <a:pt x="100841" y="639430"/>
                  <a:pt x="99506" y="630126"/>
                  <a:pt x="95090" y="622177"/>
                </a:cubicBezTo>
                <a:cubicBezTo>
                  <a:pt x="85020" y="604051"/>
                  <a:pt x="67142" y="590089"/>
                  <a:pt x="60585" y="570418"/>
                </a:cubicBezTo>
                <a:cubicBezTo>
                  <a:pt x="40053" y="508824"/>
                  <a:pt x="53420" y="533792"/>
                  <a:pt x="26079" y="492781"/>
                </a:cubicBezTo>
                <a:lnTo>
                  <a:pt x="8826" y="441022"/>
                </a:lnTo>
                <a:cubicBezTo>
                  <a:pt x="5951" y="432396"/>
                  <a:pt x="-1295" y="406174"/>
                  <a:pt x="200" y="415143"/>
                </a:cubicBezTo>
                <a:cubicBezTo>
                  <a:pt x="3075" y="432396"/>
                  <a:pt x="3295" y="450308"/>
                  <a:pt x="8826" y="466901"/>
                </a:cubicBezTo>
                <a:cubicBezTo>
                  <a:pt x="12105" y="476737"/>
                  <a:pt x="20328" y="484154"/>
                  <a:pt x="26079" y="492781"/>
                </a:cubicBezTo>
                <a:cubicBezTo>
                  <a:pt x="39115" y="544925"/>
                  <a:pt x="30958" y="516045"/>
                  <a:pt x="51958" y="579045"/>
                </a:cubicBezTo>
                <a:cubicBezTo>
                  <a:pt x="54834" y="587671"/>
                  <a:pt x="55541" y="597358"/>
                  <a:pt x="60585" y="604924"/>
                </a:cubicBezTo>
                <a:lnTo>
                  <a:pt x="77838" y="630803"/>
                </a:lnTo>
                <a:lnTo>
                  <a:pt x="95090" y="682562"/>
                </a:lnTo>
                <a:cubicBezTo>
                  <a:pt x="97965" y="691188"/>
                  <a:pt x="98673" y="700875"/>
                  <a:pt x="103717" y="708441"/>
                </a:cubicBezTo>
                <a:lnTo>
                  <a:pt x="120970" y="734320"/>
                </a:lnTo>
                <a:cubicBezTo>
                  <a:pt x="215344" y="702863"/>
                  <a:pt x="72400" y="753031"/>
                  <a:pt x="172728" y="708441"/>
                </a:cubicBezTo>
                <a:cubicBezTo>
                  <a:pt x="172740" y="708436"/>
                  <a:pt x="237420" y="686877"/>
                  <a:pt x="250366" y="682562"/>
                </a:cubicBezTo>
                <a:lnTo>
                  <a:pt x="302124" y="665309"/>
                </a:lnTo>
                <a:lnTo>
                  <a:pt x="328004" y="656683"/>
                </a:lnTo>
                <a:lnTo>
                  <a:pt x="379762" y="622177"/>
                </a:lnTo>
                <a:lnTo>
                  <a:pt x="405641" y="604924"/>
                </a:lnTo>
                <a:cubicBezTo>
                  <a:pt x="414268" y="599173"/>
                  <a:pt x="426885" y="596944"/>
                  <a:pt x="431521" y="587671"/>
                </a:cubicBezTo>
                <a:lnTo>
                  <a:pt x="440147" y="57041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424687" y="4725144"/>
            <a:ext cx="1939401" cy="738664"/>
          </a:xfrm>
          <a:prstGeom prst="rect">
            <a:avLst/>
          </a:prstGeom>
          <a:noFill/>
        </p:spPr>
        <p:txBody>
          <a:bodyPr wrap="square" rtlCol="0">
            <a:spAutoFit/>
          </a:bodyPr>
          <a:lstStyle/>
          <a:p>
            <a:r>
              <a:rPr lang="en-CA" sz="1400" dirty="0" smtClean="0"/>
              <a:t>Notice the tabbed whitespace – this is convention not syntax</a:t>
            </a:r>
            <a:endParaRPr lang="en-CA" sz="1400" dirty="0"/>
          </a:p>
        </p:txBody>
      </p:sp>
    </p:spTree>
    <p:extLst>
      <p:ext uri="{BB962C8B-B14F-4D97-AF65-F5344CB8AC3E}">
        <p14:creationId xmlns:p14="http://schemas.microsoft.com/office/powerpoint/2010/main" val="287500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Whitespace</a:t>
            </a:r>
            <a:endParaRPr lang="en-CA" dirty="0"/>
          </a:p>
        </p:txBody>
      </p:sp>
      <p:sp>
        <p:nvSpPr>
          <p:cNvPr id="3" name="Content Placeholder 2"/>
          <p:cNvSpPr>
            <a:spLocks noGrp="1"/>
          </p:cNvSpPr>
          <p:nvPr>
            <p:ph idx="1"/>
          </p:nvPr>
        </p:nvSpPr>
        <p:spPr/>
        <p:txBody>
          <a:bodyPr/>
          <a:lstStyle/>
          <a:p>
            <a:r>
              <a:rPr lang="en-CA" dirty="0" smtClean="0"/>
              <a:t>Whitespace is ignored by the compiler, therefore any amount of whitespace is allowed.</a:t>
            </a:r>
          </a:p>
          <a:p>
            <a:endParaRPr lang="en-CA" dirty="0"/>
          </a:p>
          <a:p>
            <a:r>
              <a:rPr lang="en-CA" dirty="0" smtClean="0"/>
              <a:t>Use whitespace to enhance program readability</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4941168"/>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242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Identifiers</a:t>
            </a:r>
            <a:endParaRPr lang="en-CA" dirty="0"/>
          </a:p>
        </p:txBody>
      </p:sp>
      <p:sp>
        <p:nvSpPr>
          <p:cNvPr id="3" name="Content Placeholder 2"/>
          <p:cNvSpPr>
            <a:spLocks noGrp="1"/>
          </p:cNvSpPr>
          <p:nvPr>
            <p:ph idx="1"/>
          </p:nvPr>
        </p:nvSpPr>
        <p:spPr/>
        <p:txBody>
          <a:bodyPr/>
          <a:lstStyle/>
          <a:p>
            <a:r>
              <a:rPr lang="en-CA" dirty="0" smtClean="0"/>
              <a:t>Identifiers are names given to variables (state) , classes (blueprints for objects) and methods (behaviour)</a:t>
            </a:r>
          </a:p>
          <a:p>
            <a:r>
              <a:rPr lang="en-CA" dirty="0" smtClean="0"/>
              <a:t>An identifier is a series of characters consisting of letters, digits, underscores and $.</a:t>
            </a:r>
          </a:p>
          <a:p>
            <a:r>
              <a:rPr lang="en-CA" dirty="0" smtClean="0"/>
              <a:t>Identifiers cannot begin with a digit, cannot be an underscore alone, or </a:t>
            </a:r>
            <a:r>
              <a:rPr lang="en-CA" dirty="0" smtClean="0"/>
              <a:t>cannot </a:t>
            </a:r>
          </a:p>
          <a:p>
            <a:pPr marL="118872" indent="0">
              <a:buNone/>
            </a:pPr>
            <a:r>
              <a:rPr lang="en-CA" dirty="0" smtClean="0"/>
              <a:t>    contain </a:t>
            </a:r>
            <a:r>
              <a:rPr lang="en-CA" dirty="0" smtClean="0"/>
              <a:t>whitespace</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132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Java keywords</a:t>
            </a:r>
            <a:endParaRPr lang="en-CA" dirty="0"/>
          </a:p>
        </p:txBody>
      </p:sp>
      <p:sp>
        <p:nvSpPr>
          <p:cNvPr id="3" name="Content Placeholder 2"/>
          <p:cNvSpPr>
            <a:spLocks noGrp="1"/>
          </p:cNvSpPr>
          <p:nvPr>
            <p:ph idx="1"/>
          </p:nvPr>
        </p:nvSpPr>
        <p:spPr/>
        <p:txBody>
          <a:bodyPr/>
          <a:lstStyle/>
          <a:p>
            <a:pPr marL="118872" indent="0">
              <a:buNone/>
            </a:pPr>
            <a:r>
              <a:rPr lang="en-CA" dirty="0" smtClean="0"/>
              <a:t> </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5229200"/>
            <a:ext cx="1140718" cy="129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132856"/>
            <a:ext cx="5829300"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a:off x="5412035" y="1844824"/>
            <a:ext cx="432048" cy="4320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907704" y="2394628"/>
            <a:ext cx="432048" cy="4320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907704" y="2826676"/>
            <a:ext cx="432048" cy="4320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275856" y="3212976"/>
            <a:ext cx="432048" cy="4320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835696" y="3217862"/>
            <a:ext cx="432048" cy="4320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076056" y="3212976"/>
            <a:ext cx="432048" cy="4320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088932" y="3140968"/>
            <a:ext cx="432048" cy="4320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563888" y="3533806"/>
            <a:ext cx="432048" cy="4320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188145" y="3505795"/>
            <a:ext cx="432048" cy="4320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902787" y="3505795"/>
            <a:ext cx="432048" cy="4320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026602" y="4077072"/>
            <a:ext cx="432048" cy="4320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708831" y="4293096"/>
            <a:ext cx="432048" cy="4320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276617" y="5157192"/>
            <a:ext cx="432048" cy="4320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663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466</TotalTime>
  <Words>654</Words>
  <Application>Microsoft Office PowerPoint</Application>
  <PresentationFormat>On-screen Show (4:3)</PresentationFormat>
  <Paragraphs>131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Module</vt:lpstr>
      <vt:lpstr>COMP1030 Lecture #2 </vt:lpstr>
      <vt:lpstr>Housekeeping</vt:lpstr>
      <vt:lpstr>Review</vt:lpstr>
      <vt:lpstr>Java comments</vt:lpstr>
      <vt:lpstr>Java comments</vt:lpstr>
      <vt:lpstr>Semicolons, blocks and whitespace</vt:lpstr>
      <vt:lpstr>Whitespace</vt:lpstr>
      <vt:lpstr>Identifiers</vt:lpstr>
      <vt:lpstr>Java keywords</vt:lpstr>
      <vt:lpstr>Java types</vt:lpstr>
      <vt:lpstr>Java types</vt:lpstr>
      <vt:lpstr>Java String class</vt:lpstr>
      <vt:lpstr>Java String methods</vt:lpstr>
      <vt:lpstr>Java Arithmetic Operators</vt:lpstr>
      <vt:lpstr>Java Programming Conventions</vt:lpstr>
      <vt:lpstr>Java import statement</vt:lpstr>
      <vt:lpstr>Java import statement</vt:lpstr>
      <vt:lpstr>Class declaration</vt:lpstr>
      <vt:lpstr>The main method</vt:lpstr>
      <vt:lpstr>Variable Assignment</vt:lpstr>
      <vt:lpstr>Displaying information</vt:lpstr>
      <vt:lpstr>The + operator</vt:lpstr>
      <vt:lpstr>charAt</vt:lpstr>
      <vt:lpstr>charAt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113</cp:revision>
  <dcterms:created xsi:type="dcterms:W3CDTF">2018-01-23T15:14:58Z</dcterms:created>
  <dcterms:modified xsi:type="dcterms:W3CDTF">2020-01-11T03:38:16Z</dcterms:modified>
</cp:coreProperties>
</file>