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9" r:id="rId3"/>
    <p:sldId id="263" r:id="rId4"/>
    <p:sldId id="264" r:id="rId5"/>
    <p:sldId id="265" r:id="rId6"/>
    <p:sldId id="266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5" r:id="rId22"/>
    <p:sldId id="286" r:id="rId23"/>
    <p:sldId id="287" r:id="rId24"/>
    <p:sldId id="288" r:id="rId25"/>
    <p:sldId id="290" r:id="rId26"/>
    <p:sldId id="29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2544" y="-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AE1-5A5F-4234-A9B5-542D18FF1021}" type="datetimeFigureOut">
              <a:rPr lang="en-CA" smtClean="0"/>
              <a:t>2020-01-18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DB21-9C3C-4EBB-BABC-1E0AC0579A8C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AE1-5A5F-4234-A9B5-542D18FF1021}" type="datetimeFigureOut">
              <a:rPr lang="en-CA" smtClean="0"/>
              <a:t>2020-01-18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DB21-9C3C-4EBB-BABC-1E0AC0579A8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AE1-5A5F-4234-A9B5-542D18FF1021}" type="datetimeFigureOut">
              <a:rPr lang="en-CA" smtClean="0"/>
              <a:t>2020-01-18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DB21-9C3C-4EBB-BABC-1E0AC0579A8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AE1-5A5F-4234-A9B5-542D18FF1021}" type="datetimeFigureOut">
              <a:rPr lang="en-CA" smtClean="0"/>
              <a:t>2020-01-18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DB21-9C3C-4EBB-BABC-1E0AC0579A8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AE1-5A5F-4234-A9B5-542D18FF1021}" type="datetimeFigureOut">
              <a:rPr lang="en-CA" smtClean="0"/>
              <a:t>2020-01-18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DB21-9C3C-4EBB-BABC-1E0AC0579A8C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AE1-5A5F-4234-A9B5-542D18FF1021}" type="datetimeFigureOut">
              <a:rPr lang="en-CA" smtClean="0"/>
              <a:t>2020-01-18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DB21-9C3C-4EBB-BABC-1E0AC0579A8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AE1-5A5F-4234-A9B5-542D18FF1021}" type="datetimeFigureOut">
              <a:rPr lang="en-CA" smtClean="0"/>
              <a:t>2020-01-18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DB21-9C3C-4EBB-BABC-1E0AC0579A8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AE1-5A5F-4234-A9B5-542D18FF1021}" type="datetimeFigureOut">
              <a:rPr lang="en-CA" smtClean="0"/>
              <a:t>2020-01-18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DB21-9C3C-4EBB-BABC-1E0AC0579A8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AE1-5A5F-4234-A9B5-542D18FF1021}" type="datetimeFigureOut">
              <a:rPr lang="en-CA" smtClean="0"/>
              <a:t>2020-01-18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DB21-9C3C-4EBB-BABC-1E0AC0579A8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AE1-5A5F-4234-A9B5-542D18FF1021}" type="datetimeFigureOut">
              <a:rPr lang="en-CA" smtClean="0"/>
              <a:t>2020-01-18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DB21-9C3C-4EBB-BABC-1E0AC0579A8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51B8AE1-5A5F-4234-A9B5-542D18FF1021}" type="datetimeFigureOut">
              <a:rPr lang="en-CA" smtClean="0"/>
              <a:t>2020-01-18</a:t>
            </a:fld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2B7DB21-9C3C-4EBB-BABC-1E0AC0579A8C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51B8AE1-5A5F-4234-A9B5-542D18FF1021}" type="datetimeFigureOut">
              <a:rPr lang="en-CA" smtClean="0"/>
              <a:t>2020-01-18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2B7DB21-9C3C-4EBB-BABC-1E0AC0579A8C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COMP1030</a:t>
            </a:r>
            <a:br>
              <a:rPr lang="en-CA" dirty="0" smtClean="0"/>
            </a:br>
            <a:r>
              <a:rPr lang="en-CA" dirty="0" smtClean="0"/>
              <a:t>Lecture #3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Introduction to java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33337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229200"/>
            <a:ext cx="1312853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391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Instantiating a new object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keyword “new” creates a new object of the specified class.</a:t>
            </a:r>
          </a:p>
          <a:p>
            <a:endParaRPr lang="en-CA" dirty="0"/>
          </a:p>
          <a:p>
            <a:pPr marL="118872" indent="0">
              <a:buNone/>
            </a:pPr>
            <a:r>
              <a:rPr lang="en-CA" dirty="0" smtClean="0"/>
              <a:t>Account </a:t>
            </a:r>
            <a:r>
              <a:rPr lang="en-CA" dirty="0" err="1" smtClean="0"/>
              <a:t>savingsAccount</a:t>
            </a:r>
            <a:r>
              <a:rPr lang="en-CA" dirty="0" smtClean="0"/>
              <a:t> = new Account();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312" y="5301208"/>
            <a:ext cx="1140718" cy="137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loud 3"/>
          <p:cNvSpPr/>
          <p:nvPr/>
        </p:nvSpPr>
        <p:spPr>
          <a:xfrm>
            <a:off x="1619672" y="4437112"/>
            <a:ext cx="2520280" cy="20162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Behaviour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2591780" y="482851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State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5148063" y="4077271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err="1" smtClean="0">
                <a:latin typeface="Britannic Bold" panose="020B0903060703020204" pitchFamily="34" charset="0"/>
              </a:rPr>
              <a:t>savingsAccount</a:t>
            </a:r>
            <a:endParaRPr lang="en-CA" sz="2400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139952" y="4437112"/>
            <a:ext cx="1008111" cy="5760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36733" y="6523785"/>
            <a:ext cx="1640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Object of type Account</a:t>
            </a:r>
            <a:endParaRPr lang="en-CA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48887" y="4538936"/>
            <a:ext cx="1666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Reference to the object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25052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Constructors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 constructor is a block of code (method) that is called when a new object is created using the new keyword.</a:t>
            </a:r>
          </a:p>
          <a:p>
            <a:r>
              <a:rPr lang="en-CA" dirty="0" smtClean="0"/>
              <a:t>A constructor does not have a return type.</a:t>
            </a:r>
          </a:p>
          <a:p>
            <a:r>
              <a:rPr lang="en-CA" dirty="0" smtClean="0"/>
              <a:t>The name of the constructor </a:t>
            </a:r>
            <a:r>
              <a:rPr lang="en-CA" b="1" u="sng" dirty="0" smtClean="0"/>
              <a:t>must have </a:t>
            </a:r>
            <a:r>
              <a:rPr lang="en-CA" dirty="0" smtClean="0"/>
              <a:t>the same name as the class.</a:t>
            </a:r>
          </a:p>
          <a:p>
            <a:r>
              <a:rPr lang="en-CA" dirty="0" smtClean="0"/>
              <a:t>A constructor can take a comma separated parameter list to provide initial values for instance variables.</a:t>
            </a:r>
          </a:p>
          <a:p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312" y="5301208"/>
            <a:ext cx="1140718" cy="137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85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Constructors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CA" dirty="0" smtClean="0"/>
              <a:t>public Customer (String first, String last)</a:t>
            </a:r>
          </a:p>
          <a:p>
            <a:pPr marL="118872" indent="0">
              <a:buNone/>
            </a:pPr>
            <a:r>
              <a:rPr lang="en-CA" dirty="0" smtClean="0"/>
              <a:t>{</a:t>
            </a:r>
          </a:p>
          <a:p>
            <a:pPr marL="118872" indent="0">
              <a:buNone/>
            </a:pPr>
            <a:r>
              <a:rPr lang="en-CA" dirty="0"/>
              <a:t>	</a:t>
            </a:r>
            <a:r>
              <a:rPr lang="en-CA" dirty="0" err="1" smtClean="0"/>
              <a:t>firstName</a:t>
            </a:r>
            <a:r>
              <a:rPr lang="en-CA" dirty="0" smtClean="0"/>
              <a:t> = first;</a:t>
            </a:r>
          </a:p>
          <a:p>
            <a:pPr marL="118872" indent="0">
              <a:buNone/>
            </a:pPr>
            <a:r>
              <a:rPr lang="en-CA" dirty="0"/>
              <a:t>	</a:t>
            </a:r>
            <a:r>
              <a:rPr lang="en-CA" dirty="0" err="1" smtClean="0"/>
              <a:t>lastName</a:t>
            </a:r>
            <a:r>
              <a:rPr lang="en-CA" dirty="0" smtClean="0"/>
              <a:t> = last;</a:t>
            </a:r>
          </a:p>
          <a:p>
            <a:pPr marL="118872" indent="0">
              <a:buNone/>
            </a:pPr>
            <a:r>
              <a:rPr lang="en-CA" dirty="0" smtClean="0"/>
              <a:t>}</a:t>
            </a:r>
          </a:p>
          <a:p>
            <a:pPr marL="118872" indent="0">
              <a:buNone/>
            </a:pPr>
            <a:endParaRPr lang="en-CA" dirty="0"/>
          </a:p>
          <a:p>
            <a:pPr marL="118872" indent="0">
              <a:buNone/>
            </a:pPr>
            <a:r>
              <a:rPr lang="en-CA" dirty="0" smtClean="0"/>
              <a:t>Customer c = new Customer(“Bill”, “Black”);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312" y="5301208"/>
            <a:ext cx="1140718" cy="137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841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Constructors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 class can have multiple constructors (constructor overloading).</a:t>
            </a:r>
          </a:p>
          <a:p>
            <a:r>
              <a:rPr lang="en-CA" dirty="0" smtClean="0"/>
              <a:t>Each constructor must have a different signature. (# of parameters, type of parameters, or order of parameters)</a:t>
            </a:r>
          </a:p>
          <a:p>
            <a:r>
              <a:rPr lang="en-CA" dirty="0" smtClean="0"/>
              <a:t>Constructors are not inherited.</a:t>
            </a:r>
          </a:p>
          <a:p>
            <a:r>
              <a:rPr lang="en-CA" dirty="0" smtClean="0"/>
              <a:t>If you do not write a constructor the java compiler will create a default constructor with no parameters.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312" y="5301208"/>
            <a:ext cx="1140718" cy="137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95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Constructors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If you declare any constructors, java will </a:t>
            </a:r>
            <a:r>
              <a:rPr lang="en-CA" u="sng" dirty="0" smtClean="0"/>
              <a:t>NOT </a:t>
            </a:r>
            <a:r>
              <a:rPr lang="en-CA" dirty="0" smtClean="0"/>
              <a:t>create the default constructor.</a:t>
            </a:r>
          </a:p>
          <a:p>
            <a:endParaRPr lang="en-CA" dirty="0"/>
          </a:p>
          <a:p>
            <a:pPr marL="118872" indent="0" algn="ctr">
              <a:buNone/>
            </a:pPr>
            <a:r>
              <a:rPr lang="en-CA" dirty="0"/>
              <a:t>Customer c = new Customer();</a:t>
            </a:r>
          </a:p>
          <a:p>
            <a:pPr marL="118872" indent="0" algn="ctr">
              <a:buNone/>
            </a:pP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312" y="5301208"/>
            <a:ext cx="1140718" cy="137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07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Understanding the main method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CA" dirty="0" smtClean="0"/>
              <a:t>public static void main (String [] </a:t>
            </a:r>
            <a:r>
              <a:rPr lang="en-CA" dirty="0" err="1" smtClean="0"/>
              <a:t>args</a:t>
            </a:r>
            <a:r>
              <a:rPr lang="en-CA" dirty="0" smtClean="0"/>
              <a:t>)</a:t>
            </a:r>
          </a:p>
          <a:p>
            <a:pPr marL="118872" indent="0">
              <a:buNone/>
            </a:pPr>
            <a:endParaRPr lang="en-CA" dirty="0"/>
          </a:p>
          <a:p>
            <a:r>
              <a:rPr lang="en-CA" dirty="0" smtClean="0"/>
              <a:t>The main method is the entry point to your program as it is called automatically by the JVM.  Most other methods must be explicitly called.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312" y="5301208"/>
            <a:ext cx="1140718" cy="137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42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Understanding the main method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CA" dirty="0" smtClean="0"/>
              <a:t>public static void main (String [] </a:t>
            </a:r>
            <a:r>
              <a:rPr lang="en-CA" dirty="0" err="1" smtClean="0"/>
              <a:t>args</a:t>
            </a:r>
            <a:r>
              <a:rPr lang="en-CA" dirty="0" smtClean="0"/>
              <a:t>)</a:t>
            </a:r>
          </a:p>
          <a:p>
            <a:pPr marL="118872" indent="0">
              <a:buNone/>
            </a:pPr>
            <a:endParaRPr lang="en-CA" dirty="0" smtClean="0"/>
          </a:p>
          <a:p>
            <a:r>
              <a:rPr lang="en-CA" dirty="0" smtClean="0"/>
              <a:t>static – method can be called </a:t>
            </a:r>
            <a:r>
              <a:rPr lang="en-CA" u="sng" dirty="0" smtClean="0"/>
              <a:t>without</a:t>
            </a:r>
            <a:r>
              <a:rPr lang="en-CA" dirty="0" smtClean="0"/>
              <a:t> having to instantiate an object.</a:t>
            </a:r>
          </a:p>
          <a:p>
            <a:r>
              <a:rPr lang="en-CA" dirty="0" smtClean="0"/>
              <a:t>public – can be called by any object.</a:t>
            </a:r>
          </a:p>
          <a:p>
            <a:r>
              <a:rPr lang="en-CA" dirty="0" smtClean="0"/>
              <a:t>void – no return type</a:t>
            </a:r>
          </a:p>
          <a:p>
            <a:r>
              <a:rPr lang="en-CA" dirty="0" smtClean="0"/>
              <a:t>String [] </a:t>
            </a:r>
            <a:r>
              <a:rPr lang="en-CA" dirty="0" err="1" smtClean="0"/>
              <a:t>args</a:t>
            </a:r>
            <a:r>
              <a:rPr lang="en-CA" dirty="0" smtClean="0"/>
              <a:t> – accepts a single argument  of an array ([]) of Strings. 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312" y="5301208"/>
            <a:ext cx="1140718" cy="137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31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Understanding the main method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CA" dirty="0" smtClean="0"/>
              <a:t>public static void main (String [] </a:t>
            </a:r>
            <a:r>
              <a:rPr lang="en-CA" dirty="0" err="1" smtClean="0"/>
              <a:t>args</a:t>
            </a:r>
            <a:r>
              <a:rPr lang="en-CA" dirty="0" smtClean="0"/>
              <a:t>)</a:t>
            </a:r>
          </a:p>
          <a:p>
            <a:pPr marL="118872" indent="0">
              <a:buNone/>
            </a:pPr>
            <a:endParaRPr lang="en-CA" dirty="0" smtClean="0"/>
          </a:p>
          <a:p>
            <a:r>
              <a:rPr lang="en-CA" dirty="0" smtClean="0"/>
              <a:t>The array </a:t>
            </a:r>
            <a:r>
              <a:rPr lang="en-CA" dirty="0"/>
              <a:t>([]) of </a:t>
            </a:r>
            <a:r>
              <a:rPr lang="en-CA" dirty="0" smtClean="0"/>
              <a:t>Strings is a mechanism through which the runtime system passes information (command line arguments) to your application.</a:t>
            </a:r>
          </a:p>
          <a:p>
            <a:r>
              <a:rPr lang="en-CA" dirty="0" smtClean="0"/>
              <a:t>This allows the user to use command line arguments to affect the operation of the application without re-compiling it.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312" y="5301208"/>
            <a:ext cx="1140718" cy="137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93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Review of the String 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 String is an Object.</a:t>
            </a:r>
          </a:p>
          <a:p>
            <a:pPr marL="118872" indent="0">
              <a:buNone/>
            </a:pPr>
            <a:endParaRPr lang="en-CA" dirty="0" smtClean="0"/>
          </a:p>
          <a:p>
            <a:r>
              <a:rPr lang="en-CA" dirty="0" smtClean="0"/>
              <a:t>A String is a sequence of characters.</a:t>
            </a:r>
          </a:p>
          <a:p>
            <a:pPr marL="118872" indent="0">
              <a:buNone/>
            </a:pPr>
            <a:endParaRPr lang="en-CA" dirty="0" smtClean="0"/>
          </a:p>
          <a:p>
            <a:r>
              <a:rPr lang="en-CA" dirty="0" smtClean="0"/>
              <a:t>A String is immutable</a:t>
            </a:r>
            <a:r>
              <a:rPr lang="en-CA" dirty="0"/>
              <a:t> </a:t>
            </a:r>
            <a:r>
              <a:rPr lang="en-CA" dirty="0" smtClean="0"/>
              <a:t>– once created it cannot be changed.</a:t>
            </a:r>
          </a:p>
          <a:p>
            <a:endParaRPr lang="en-CA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312" y="5301208"/>
            <a:ext cx="1140718" cy="137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664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Understanding the String 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Strings can be created in two ways:</a:t>
            </a:r>
          </a:p>
          <a:p>
            <a:endParaRPr lang="en-CA" dirty="0"/>
          </a:p>
          <a:p>
            <a:pPr marL="118872" indent="0">
              <a:buNone/>
            </a:pPr>
            <a:r>
              <a:rPr lang="en-CA" dirty="0" smtClean="0"/>
              <a:t>String s1 = “Hello”;</a:t>
            </a:r>
          </a:p>
          <a:p>
            <a:pPr marL="118872" indent="0">
              <a:buNone/>
            </a:pPr>
            <a:r>
              <a:rPr lang="en-CA" dirty="0" smtClean="0"/>
              <a:t>String s2 = “Hello”;</a:t>
            </a:r>
          </a:p>
          <a:p>
            <a:pPr marL="118872" indent="0">
              <a:buNone/>
            </a:pPr>
            <a:endParaRPr lang="en-CA" dirty="0"/>
          </a:p>
          <a:p>
            <a:r>
              <a:rPr lang="en-CA" dirty="0" smtClean="0"/>
              <a:t>Note no use of the “new” keyword. (implicit instantiation)</a:t>
            </a:r>
          </a:p>
          <a:p>
            <a:r>
              <a:rPr lang="en-CA" dirty="0" smtClean="0"/>
              <a:t>In this case java creates only ONE String object with two references pointing to it.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312" y="5301208"/>
            <a:ext cx="1140718" cy="137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251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Housekeeping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Our goal - 100% pass rate in this course.</a:t>
            </a:r>
          </a:p>
          <a:p>
            <a:r>
              <a:rPr lang="en-CA" dirty="0" smtClean="0"/>
              <a:t>Review the lecture slides ahead of time.</a:t>
            </a:r>
          </a:p>
          <a:p>
            <a:r>
              <a:rPr lang="en-CA" dirty="0" smtClean="0"/>
              <a:t>Review the lecture slides after class with a study group.</a:t>
            </a:r>
          </a:p>
          <a:p>
            <a:r>
              <a:rPr lang="en-CA" dirty="0" smtClean="0"/>
              <a:t>Repeat the lab at home 1-2 times.</a:t>
            </a:r>
          </a:p>
          <a:p>
            <a:r>
              <a:rPr lang="en-CA" dirty="0" smtClean="0"/>
              <a:t>Take notes during class.</a:t>
            </a:r>
          </a:p>
          <a:p>
            <a:r>
              <a:rPr lang="en-CA" dirty="0" smtClean="0"/>
              <a:t>Weekly optional tutorials will begin next</a:t>
            </a:r>
          </a:p>
          <a:p>
            <a:pPr marL="118872" indent="0">
              <a:buNone/>
            </a:pPr>
            <a:r>
              <a:rPr lang="en-CA" dirty="0"/>
              <a:t>	</a:t>
            </a:r>
            <a:r>
              <a:rPr lang="en-CA" dirty="0" smtClean="0"/>
              <a:t>week (Jan 27)- watch for blackboard 	announcement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176" y="4941168"/>
            <a:ext cx="1428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16-Point Star 3"/>
          <p:cNvSpPr/>
          <p:nvPr/>
        </p:nvSpPr>
        <p:spPr>
          <a:xfrm>
            <a:off x="7092280" y="3284984"/>
            <a:ext cx="1800200" cy="1512168"/>
          </a:xfrm>
          <a:prstGeom prst="star1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 four secrets of success</a:t>
            </a:r>
            <a:endParaRPr lang="en-CA" sz="1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2590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Understanding the String 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CA" dirty="0" smtClean="0"/>
              <a:t>String s1 = new String(“Hello”);</a:t>
            </a:r>
          </a:p>
          <a:p>
            <a:pPr marL="118872" indent="0">
              <a:buNone/>
            </a:pPr>
            <a:r>
              <a:rPr lang="en-CA" dirty="0" smtClean="0"/>
              <a:t>String s2 = new String(“Hello”);</a:t>
            </a:r>
          </a:p>
          <a:p>
            <a:pPr marL="118872" indent="0">
              <a:buNone/>
            </a:pPr>
            <a:endParaRPr lang="en-CA" dirty="0"/>
          </a:p>
          <a:p>
            <a:r>
              <a:rPr lang="en-CA" dirty="0" smtClean="0"/>
              <a:t>In this case java creates two objects.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312" y="5301208"/>
            <a:ext cx="1140718" cy="137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970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Argument Promoting and Casting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509120"/>
            <a:ext cx="1428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The </a:t>
            </a:r>
            <a:r>
              <a:rPr lang="en-CA" sz="2800" dirty="0" err="1" smtClean="0"/>
              <a:t>Math.sqrt</a:t>
            </a:r>
            <a:r>
              <a:rPr lang="en-CA" sz="2800" dirty="0" smtClean="0"/>
              <a:t>() method expects a double argument.</a:t>
            </a:r>
          </a:p>
          <a:p>
            <a:endParaRPr lang="en-CA" sz="2800" dirty="0"/>
          </a:p>
          <a:p>
            <a:r>
              <a:rPr lang="en-CA" sz="2800" dirty="0" smtClean="0"/>
              <a:t>However </a:t>
            </a:r>
            <a:r>
              <a:rPr lang="en-CA" sz="2800" dirty="0" err="1" smtClean="0"/>
              <a:t>Math.sqrt</a:t>
            </a:r>
            <a:r>
              <a:rPr lang="en-CA" sz="2800" dirty="0" smtClean="0"/>
              <a:t>(4); is valid because java will automatically promote (convert) the </a:t>
            </a:r>
            <a:r>
              <a:rPr lang="en-CA" sz="2800" dirty="0" err="1" smtClean="0"/>
              <a:t>int</a:t>
            </a:r>
            <a:r>
              <a:rPr lang="en-CA" sz="2800" dirty="0" smtClean="0"/>
              <a:t> 4 to a double because no data will be lost in this promotion.</a:t>
            </a:r>
          </a:p>
        </p:txBody>
      </p:sp>
    </p:spTree>
    <p:extLst>
      <p:ext uri="{BB962C8B-B14F-4D97-AF65-F5344CB8AC3E}">
        <p14:creationId xmlns:p14="http://schemas.microsoft.com/office/powerpoint/2010/main" val="230505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Argument Promoting and Casting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509120"/>
            <a:ext cx="1428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 algn="ctr">
              <a:buNone/>
            </a:pPr>
            <a:r>
              <a:rPr lang="en-CA" sz="2800" b="1" dirty="0" smtClean="0"/>
              <a:t>Promotions allowed for primitive types</a:t>
            </a:r>
          </a:p>
          <a:p>
            <a:pPr marL="118872" indent="0" algn="ctr">
              <a:buNone/>
            </a:pPr>
            <a:endParaRPr lang="en-CA" sz="2800" dirty="0"/>
          </a:p>
          <a:p>
            <a:pPr marL="118872" indent="0" algn="ctr">
              <a:buNone/>
            </a:pPr>
            <a:endParaRPr lang="en-CA" sz="28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839" y="3056557"/>
            <a:ext cx="63627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593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Argument Promoting and Casting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013176"/>
            <a:ext cx="1428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sz="2800" dirty="0" smtClean="0"/>
              <a:t>Converting a double to an </a:t>
            </a:r>
            <a:r>
              <a:rPr lang="en-CA" sz="2800" dirty="0" err="1" smtClean="0"/>
              <a:t>int</a:t>
            </a:r>
            <a:r>
              <a:rPr lang="en-CA" sz="2800" dirty="0" smtClean="0"/>
              <a:t>  will truncate the fractional portion of the double value, therefore part of the value is lost.</a:t>
            </a:r>
          </a:p>
          <a:p>
            <a:endParaRPr lang="en-CA" sz="2800" dirty="0"/>
          </a:p>
          <a:p>
            <a:r>
              <a:rPr lang="en-CA" sz="2800" dirty="0" smtClean="0"/>
              <a:t>If one attempts to use a type that requires a demotion (converting to a lower type) the compiler will error out.</a:t>
            </a:r>
          </a:p>
          <a:p>
            <a:endParaRPr lang="en-CA" sz="2800" dirty="0"/>
          </a:p>
          <a:p>
            <a:r>
              <a:rPr lang="en-CA" sz="2800" dirty="0" smtClean="0"/>
              <a:t>To force conversion (essentially saying to the compiler, I know this conversion might cause loss of information, but in this situation it is ok) we can use the cast operator.</a:t>
            </a:r>
            <a:endParaRPr lang="en-CA" sz="2800" dirty="0"/>
          </a:p>
          <a:p>
            <a:pPr marL="118872" indent="0" algn="ctr">
              <a:buNone/>
            </a:pPr>
            <a:endParaRPr lang="en-CA" sz="2800" dirty="0" smtClean="0"/>
          </a:p>
        </p:txBody>
      </p:sp>
    </p:spTree>
    <p:extLst>
      <p:ext uri="{BB962C8B-B14F-4D97-AF65-F5344CB8AC3E}">
        <p14:creationId xmlns:p14="http://schemas.microsoft.com/office/powerpoint/2010/main" val="391927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Argument Promoting and Casting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013176"/>
            <a:ext cx="1428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CA" sz="2800" dirty="0" smtClean="0"/>
              <a:t>Example</a:t>
            </a:r>
          </a:p>
          <a:p>
            <a:pPr marL="118872" indent="0">
              <a:buNone/>
            </a:pPr>
            <a:endParaRPr lang="en-CA" sz="2800" dirty="0"/>
          </a:p>
          <a:p>
            <a:r>
              <a:rPr lang="en-CA" sz="2800" dirty="0" smtClean="0"/>
              <a:t>A method called </a:t>
            </a:r>
            <a:r>
              <a:rPr lang="en-CA" sz="2800" dirty="0" err="1" smtClean="0"/>
              <a:t>calculateResult</a:t>
            </a:r>
            <a:r>
              <a:rPr lang="en-CA" sz="2800" dirty="0" smtClean="0"/>
              <a:t> requires an     	argument of type int.</a:t>
            </a:r>
          </a:p>
          <a:p>
            <a:pPr marL="457200" lvl="1" indent="0">
              <a:buNone/>
            </a:pPr>
            <a:endParaRPr lang="en-CA" dirty="0" smtClean="0"/>
          </a:p>
          <a:p>
            <a:r>
              <a:rPr lang="en-CA" sz="2800" dirty="0" smtClean="0"/>
              <a:t>To pass a double we would need to cast the double to an </a:t>
            </a:r>
            <a:r>
              <a:rPr lang="en-CA" sz="2800" dirty="0" err="1" smtClean="0"/>
              <a:t>int</a:t>
            </a:r>
            <a:r>
              <a:rPr lang="en-CA" sz="2800" dirty="0" smtClean="0"/>
              <a:t>: (this is known as type casting)</a:t>
            </a:r>
          </a:p>
          <a:p>
            <a:endParaRPr lang="en-CA" sz="2800" dirty="0"/>
          </a:p>
          <a:p>
            <a:pPr marL="118872" indent="0" algn="ctr">
              <a:buNone/>
            </a:pPr>
            <a:r>
              <a:rPr lang="en-CA" sz="2800" dirty="0" err="1" smtClean="0"/>
              <a:t>ref.calculateResult</a:t>
            </a:r>
            <a:r>
              <a:rPr lang="en-CA" sz="2800" dirty="0" smtClean="0"/>
              <a:t>((</a:t>
            </a:r>
            <a:r>
              <a:rPr lang="en-CA" sz="2800" dirty="0" err="1" smtClean="0"/>
              <a:t>int</a:t>
            </a:r>
            <a:r>
              <a:rPr lang="en-CA" sz="2800" dirty="0" smtClean="0"/>
              <a:t>)32.64);</a:t>
            </a:r>
            <a:r>
              <a:rPr lang="en-CA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34643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 rot="5400000">
            <a:off x="4948523" y="1468301"/>
            <a:ext cx="5832648" cy="681038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 smtClean="0"/>
              <a:t>Code Example</a:t>
            </a:r>
            <a:endParaRPr lang="en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7062973" cy="683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947641"/>
            <a:ext cx="30480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6444208" y="3861048"/>
            <a:ext cx="1008113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52320" y="436510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Output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219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Java Documentation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013176"/>
            <a:ext cx="1428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CA" dirty="0" smtClean="0"/>
              <a:t>	</a:t>
            </a:r>
            <a:r>
              <a:rPr lang="en-CA" dirty="0">
                <a:hlinkClick r:id="rId3"/>
              </a:rPr>
              <a:t>https://docs.oracle.com/javase/8/docs/api/</a:t>
            </a:r>
            <a:endParaRPr lang="en-CA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708920"/>
            <a:ext cx="5610969" cy="389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22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Comments</a:t>
            </a:r>
          </a:p>
          <a:p>
            <a:r>
              <a:rPr lang="en-CA" dirty="0" smtClean="0"/>
              <a:t>Semicolon, blocks, whitespace</a:t>
            </a:r>
          </a:p>
          <a:p>
            <a:r>
              <a:rPr lang="en-CA" dirty="0" smtClean="0"/>
              <a:t>Identifiers</a:t>
            </a:r>
          </a:p>
          <a:p>
            <a:r>
              <a:rPr lang="en-CA" dirty="0" smtClean="0"/>
              <a:t>Java keywords</a:t>
            </a:r>
          </a:p>
          <a:p>
            <a:r>
              <a:rPr lang="en-CA" dirty="0" smtClean="0"/>
              <a:t>Types (</a:t>
            </a:r>
            <a:r>
              <a:rPr lang="en-CA" dirty="0" err="1" smtClean="0"/>
              <a:t>boolean</a:t>
            </a:r>
            <a:r>
              <a:rPr lang="en-CA" dirty="0" smtClean="0"/>
              <a:t>, textual, integral, floating)</a:t>
            </a:r>
          </a:p>
          <a:p>
            <a:r>
              <a:rPr lang="en-CA" dirty="0" smtClean="0"/>
              <a:t>Arithmetic operators</a:t>
            </a:r>
          </a:p>
          <a:p>
            <a:r>
              <a:rPr lang="en-CA" dirty="0" smtClean="0"/>
              <a:t>Equality and relational operators</a:t>
            </a:r>
          </a:p>
          <a:p>
            <a:r>
              <a:rPr lang="en-CA" dirty="0" smtClean="0"/>
              <a:t>Programming conventions</a:t>
            </a:r>
          </a:p>
          <a:p>
            <a:r>
              <a:rPr lang="en-CA" dirty="0" smtClean="0"/>
              <a:t>Import Statements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509120"/>
            <a:ext cx="1428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555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Instance variables, setters, getters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An instance variable is specific to the object that is created (instantiated) from a class.</a:t>
            </a:r>
          </a:p>
          <a:p>
            <a:r>
              <a:rPr lang="en-CA" dirty="0" smtClean="0"/>
              <a:t>Instance variables maintain data for each object (instance) of the class.</a:t>
            </a:r>
          </a:p>
          <a:p>
            <a:r>
              <a:rPr lang="en-CA" dirty="0" smtClean="0"/>
              <a:t>Instance variables are </a:t>
            </a:r>
            <a:r>
              <a:rPr lang="en-CA" u="sng" dirty="0" smtClean="0"/>
              <a:t>not</a:t>
            </a:r>
            <a:r>
              <a:rPr lang="en-CA" dirty="0" smtClean="0"/>
              <a:t> shared among instances.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509120"/>
            <a:ext cx="1428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869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Instance variables, setters, getters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endParaRPr lang="en-CA" dirty="0" smtClean="0"/>
          </a:p>
          <a:p>
            <a:pPr marL="118872" indent="0">
              <a:buNone/>
            </a:pPr>
            <a:r>
              <a:rPr lang="en-CA" dirty="0" smtClean="0"/>
              <a:t>public class Account </a:t>
            </a:r>
          </a:p>
          <a:p>
            <a:pPr marL="118872" indent="0">
              <a:buNone/>
            </a:pPr>
            <a:r>
              <a:rPr lang="en-CA" dirty="0" smtClean="0"/>
              <a:t>{</a:t>
            </a:r>
          </a:p>
          <a:p>
            <a:pPr marL="118872" indent="0">
              <a:buNone/>
            </a:pPr>
            <a:r>
              <a:rPr lang="en-CA" dirty="0"/>
              <a:t>	</a:t>
            </a:r>
            <a:r>
              <a:rPr lang="en-CA" dirty="0" smtClean="0"/>
              <a:t>private String name;</a:t>
            </a:r>
          </a:p>
          <a:p>
            <a:pPr marL="118872" indent="0">
              <a:buNone/>
            </a:pPr>
            <a:r>
              <a:rPr lang="en-CA" dirty="0"/>
              <a:t>	</a:t>
            </a:r>
            <a:r>
              <a:rPr lang="en-CA" dirty="0" smtClean="0"/>
              <a:t>private </a:t>
            </a:r>
            <a:r>
              <a:rPr lang="en-CA" dirty="0" err="1" smtClean="0"/>
              <a:t>int</a:t>
            </a:r>
            <a:r>
              <a:rPr lang="en-CA" dirty="0" smtClean="0"/>
              <a:t> </a:t>
            </a:r>
            <a:r>
              <a:rPr lang="en-CA" dirty="0" err="1" smtClean="0"/>
              <a:t>accountNumber</a:t>
            </a:r>
            <a:r>
              <a:rPr lang="en-CA" dirty="0" smtClean="0"/>
              <a:t>;</a:t>
            </a:r>
          </a:p>
          <a:p>
            <a:pPr marL="118872" indent="0">
              <a:buNone/>
            </a:pPr>
            <a:r>
              <a:rPr lang="en-CA" dirty="0" smtClean="0"/>
              <a:t>}</a:t>
            </a:r>
          </a:p>
          <a:p>
            <a:pPr marL="118872" indent="0">
              <a:buNone/>
            </a:pPr>
            <a:endParaRPr lang="en-CA" dirty="0"/>
          </a:p>
          <a:p>
            <a:pPr marL="118872" indent="0">
              <a:buNone/>
            </a:pPr>
            <a:endParaRPr lang="en-CA" sz="1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509120"/>
            <a:ext cx="1428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990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Instance variables, setters, getters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endParaRPr lang="en-CA" dirty="0" smtClean="0"/>
          </a:p>
          <a:p>
            <a:r>
              <a:rPr lang="en-CA" dirty="0" smtClean="0"/>
              <a:t>private variables or methods are accessible only to methods of the class in which they are declared.  </a:t>
            </a:r>
          </a:p>
          <a:p>
            <a:r>
              <a:rPr lang="en-CA" dirty="0" smtClean="0"/>
              <a:t>public variables/methods are available outside the class</a:t>
            </a:r>
          </a:p>
          <a:p>
            <a:r>
              <a:rPr lang="en-CA" dirty="0" smtClean="0"/>
              <a:t>Instance variables are typically listed first in the classes body, and are typically private to enforce security through data hiding (encapsulation). </a:t>
            </a:r>
          </a:p>
          <a:p>
            <a:endParaRPr lang="en-CA" dirty="0"/>
          </a:p>
          <a:p>
            <a:pPr marL="118872" indent="0">
              <a:buNone/>
            </a:pPr>
            <a:endParaRPr lang="en-CA" sz="1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312" y="5301208"/>
            <a:ext cx="1140718" cy="137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056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Instance variables, setters, getters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endParaRPr lang="en-CA" dirty="0" smtClean="0"/>
          </a:p>
          <a:p>
            <a:r>
              <a:rPr lang="en-CA" dirty="0" smtClean="0"/>
              <a:t>Every instance variable has a default initial value if you do not specify an initial value.</a:t>
            </a:r>
          </a:p>
          <a:p>
            <a:r>
              <a:rPr lang="en-CA" dirty="0" smtClean="0"/>
              <a:t>Each object (instance of a class) has its own copy of the class’s instance variables.</a:t>
            </a:r>
          </a:p>
          <a:p>
            <a:r>
              <a:rPr lang="en-CA" dirty="0" smtClean="0"/>
              <a:t>A class normally contains methods (setters, getters) to manipulate or access its instance variables</a:t>
            </a:r>
          </a:p>
          <a:p>
            <a:pPr marL="118872" indent="0">
              <a:buNone/>
            </a:pPr>
            <a:endParaRPr lang="en-CA" dirty="0"/>
          </a:p>
          <a:p>
            <a:pPr marL="118872" indent="0">
              <a:buNone/>
            </a:pPr>
            <a:endParaRPr lang="en-CA" sz="1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312" y="5301208"/>
            <a:ext cx="1140718" cy="137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869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Method signature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endParaRPr lang="en-CA" dirty="0"/>
          </a:p>
          <a:p>
            <a:pPr marL="118872" indent="0">
              <a:buNone/>
            </a:pPr>
            <a:r>
              <a:rPr lang="en-CA" dirty="0" smtClean="0"/>
              <a:t>public void </a:t>
            </a:r>
            <a:r>
              <a:rPr lang="en-CA" dirty="0" err="1" smtClean="0"/>
              <a:t>setName</a:t>
            </a:r>
            <a:r>
              <a:rPr lang="en-CA" dirty="0" smtClean="0"/>
              <a:t>(String </a:t>
            </a:r>
            <a:r>
              <a:rPr lang="en-CA" dirty="0" err="1" smtClean="0"/>
              <a:t>usersName</a:t>
            </a:r>
            <a:r>
              <a:rPr lang="en-CA" dirty="0" smtClean="0"/>
              <a:t>)</a:t>
            </a:r>
          </a:p>
          <a:p>
            <a:pPr marL="118872" indent="0">
              <a:buNone/>
            </a:pPr>
            <a:r>
              <a:rPr lang="en-CA" dirty="0" smtClean="0"/>
              <a:t>{</a:t>
            </a:r>
          </a:p>
          <a:p>
            <a:pPr marL="118872" indent="0">
              <a:buNone/>
            </a:pPr>
            <a:r>
              <a:rPr lang="en-CA" dirty="0"/>
              <a:t>	</a:t>
            </a:r>
            <a:r>
              <a:rPr lang="en-CA" dirty="0" smtClean="0"/>
              <a:t>name = </a:t>
            </a:r>
            <a:r>
              <a:rPr lang="en-CA" dirty="0" err="1" smtClean="0"/>
              <a:t>usersName</a:t>
            </a:r>
            <a:r>
              <a:rPr lang="en-CA" dirty="0" smtClean="0"/>
              <a:t>;</a:t>
            </a:r>
          </a:p>
          <a:p>
            <a:pPr marL="118872" indent="0">
              <a:buNone/>
            </a:pPr>
            <a:r>
              <a:rPr lang="en-CA" dirty="0" smtClean="0"/>
              <a:t>}</a:t>
            </a:r>
          </a:p>
          <a:p>
            <a:pPr marL="118872" indent="0">
              <a:buNone/>
            </a:pPr>
            <a:endParaRPr lang="en-CA" dirty="0"/>
          </a:p>
          <a:p>
            <a:r>
              <a:rPr lang="en-CA" dirty="0" smtClean="0"/>
              <a:t>Variables declared in the method signature are called parameters, and are local variables which can only be used in that method.  When a method terminates the values of its local variables are lost.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312" y="5301208"/>
            <a:ext cx="1140718" cy="137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228184" y="1772816"/>
            <a:ext cx="936000" cy="504056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072313" y="158061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Parameter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6932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Method signature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CA" dirty="0" smtClean="0"/>
              <a:t>public String </a:t>
            </a:r>
            <a:r>
              <a:rPr lang="en-CA" dirty="0" err="1" smtClean="0"/>
              <a:t>getName</a:t>
            </a:r>
            <a:r>
              <a:rPr lang="en-CA" dirty="0" smtClean="0"/>
              <a:t>()</a:t>
            </a:r>
          </a:p>
          <a:p>
            <a:pPr marL="118872" indent="0">
              <a:buNone/>
            </a:pPr>
            <a:r>
              <a:rPr lang="en-CA" dirty="0" smtClean="0"/>
              <a:t>{</a:t>
            </a:r>
          </a:p>
          <a:p>
            <a:pPr marL="118872" indent="0">
              <a:buNone/>
            </a:pPr>
            <a:r>
              <a:rPr lang="en-CA" dirty="0"/>
              <a:t>	</a:t>
            </a:r>
            <a:r>
              <a:rPr lang="en-CA" dirty="0" smtClean="0"/>
              <a:t>return name;</a:t>
            </a:r>
          </a:p>
          <a:p>
            <a:pPr marL="118872" indent="0">
              <a:buNone/>
            </a:pPr>
            <a:r>
              <a:rPr lang="en-CA" dirty="0" smtClean="0"/>
              <a:t>}</a:t>
            </a:r>
          </a:p>
          <a:p>
            <a:pPr marL="118872" indent="0">
              <a:buNone/>
            </a:pPr>
            <a:endParaRPr lang="en-CA" dirty="0"/>
          </a:p>
          <a:p>
            <a:r>
              <a:rPr lang="en-CA" dirty="0" smtClean="0"/>
              <a:t>Methods can return a value to the caller by using the keyword ‘return’.</a:t>
            </a:r>
          </a:p>
          <a:p>
            <a:r>
              <a:rPr lang="en-CA" dirty="0" smtClean="0"/>
              <a:t>If a method does not return anything its return type is ‘void’.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312" y="5301208"/>
            <a:ext cx="1140718" cy="137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321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1112</TotalTime>
  <Words>881</Words>
  <Application>Microsoft Office PowerPoint</Application>
  <PresentationFormat>On-screen Show (4:3)</PresentationFormat>
  <Paragraphs>149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Module</vt:lpstr>
      <vt:lpstr>COMP1030 Lecture #3 </vt:lpstr>
      <vt:lpstr>Housekeeping</vt:lpstr>
      <vt:lpstr>Review</vt:lpstr>
      <vt:lpstr>Instance variables, setters, getters</vt:lpstr>
      <vt:lpstr>Instance variables, setters, getters</vt:lpstr>
      <vt:lpstr>Instance variables, setters, getters</vt:lpstr>
      <vt:lpstr>Instance variables, setters, getters</vt:lpstr>
      <vt:lpstr>Method signature</vt:lpstr>
      <vt:lpstr>Method signature</vt:lpstr>
      <vt:lpstr>Instantiating a new object</vt:lpstr>
      <vt:lpstr>Constructors</vt:lpstr>
      <vt:lpstr>Constructors</vt:lpstr>
      <vt:lpstr>Constructors</vt:lpstr>
      <vt:lpstr>Constructors</vt:lpstr>
      <vt:lpstr>Understanding the main method</vt:lpstr>
      <vt:lpstr>Understanding the main method</vt:lpstr>
      <vt:lpstr>Understanding the main method</vt:lpstr>
      <vt:lpstr>Review of the String class</vt:lpstr>
      <vt:lpstr>Understanding the String class</vt:lpstr>
      <vt:lpstr>Understanding the String class</vt:lpstr>
      <vt:lpstr>Argument Promoting and Casting</vt:lpstr>
      <vt:lpstr>Argument Promoting and Casting</vt:lpstr>
      <vt:lpstr>Argument Promoting and Casting</vt:lpstr>
      <vt:lpstr>Argument Promoting and Casting</vt:lpstr>
      <vt:lpstr>Code Example</vt:lpstr>
      <vt:lpstr>Java Documentation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176</cp:revision>
  <dcterms:created xsi:type="dcterms:W3CDTF">2018-01-23T15:14:58Z</dcterms:created>
  <dcterms:modified xsi:type="dcterms:W3CDTF">2020-01-18T14:20:38Z</dcterms:modified>
</cp:coreProperties>
</file>