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3" r:id="rId3"/>
    <p:sldId id="294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9"/>
  </p:normalViewPr>
  <p:slideViewPr>
    <p:cSldViewPr>
      <p:cViewPr varScale="1">
        <p:scale>
          <a:sx n="96" d="100"/>
          <a:sy n="96" d="100"/>
        </p:scale>
        <p:origin x="154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AE1-5A5F-4234-A9B5-542D18FF1021}" type="datetimeFigureOut">
              <a:rPr lang="en-CA" smtClean="0"/>
              <a:t>2020-03-04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AE1-5A5F-4234-A9B5-542D18FF1021}" type="datetimeFigureOut">
              <a:rPr lang="en-CA" smtClean="0"/>
              <a:t>2020-03-04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AE1-5A5F-4234-A9B5-542D18FF1021}" type="datetimeFigureOut">
              <a:rPr lang="en-CA" smtClean="0"/>
              <a:t>2020-03-04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AE1-5A5F-4234-A9B5-542D18FF1021}" type="datetimeFigureOut">
              <a:rPr lang="en-CA" smtClean="0"/>
              <a:t>2020-03-04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AE1-5A5F-4234-A9B5-542D18FF1021}" type="datetimeFigureOut">
              <a:rPr lang="en-CA" smtClean="0"/>
              <a:t>2020-03-04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AE1-5A5F-4234-A9B5-542D18FF1021}" type="datetimeFigureOut">
              <a:rPr lang="en-CA" smtClean="0"/>
              <a:t>2020-03-04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AE1-5A5F-4234-A9B5-542D18FF1021}" type="datetimeFigureOut">
              <a:rPr lang="en-CA" smtClean="0"/>
              <a:t>2020-03-04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AE1-5A5F-4234-A9B5-542D18FF1021}" type="datetimeFigureOut">
              <a:rPr lang="en-CA" smtClean="0"/>
              <a:t>2020-03-04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AE1-5A5F-4234-A9B5-542D18FF1021}" type="datetimeFigureOut">
              <a:rPr lang="en-CA" smtClean="0"/>
              <a:t>2020-03-04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AE1-5A5F-4234-A9B5-542D18FF1021}" type="datetimeFigureOut">
              <a:rPr lang="en-CA" smtClean="0"/>
              <a:t>2020-03-04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51B8AE1-5A5F-4234-A9B5-542D18FF1021}" type="datetimeFigureOut">
              <a:rPr lang="en-CA" smtClean="0"/>
              <a:t>2020-03-04</a:t>
            </a:fld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51B8AE1-5A5F-4234-A9B5-542D18FF1021}" type="datetimeFigureOut">
              <a:rPr lang="en-CA" smtClean="0"/>
              <a:t>2020-03-04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2B7DB21-9C3C-4EBB-BABC-1E0AC0579A8C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COMP1030</a:t>
            </a:r>
            <a:br>
              <a:rPr lang="en-CA" dirty="0"/>
            </a:br>
            <a:r>
              <a:rPr lang="en-CA" dirty="0"/>
              <a:t>Lecture #6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Introduction to java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3333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229200"/>
            <a:ext cx="1312853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391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methods and fields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509120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Math class provides several convenient static methods</a:t>
            </a:r>
          </a:p>
          <a:p>
            <a:endParaRPr lang="en-CA" dirty="0"/>
          </a:p>
          <a:p>
            <a:pPr marL="118872" indent="0" algn="ctr">
              <a:buNone/>
            </a:pPr>
            <a:r>
              <a:rPr lang="en-CA" dirty="0" err="1"/>
              <a:t>Math.sqrt</a:t>
            </a:r>
            <a:r>
              <a:rPr lang="en-CA" dirty="0"/>
              <a:t>(900);</a:t>
            </a:r>
          </a:p>
          <a:p>
            <a:pPr marL="118872" indent="0" algn="ctr">
              <a:buNone/>
            </a:pPr>
            <a:endParaRPr lang="en-CA" dirty="0"/>
          </a:p>
          <a:p>
            <a:endParaRPr lang="en-CA" dirty="0"/>
          </a:p>
          <a:p>
            <a:pPr marL="118872" indent="0">
              <a:buNone/>
            </a:pPr>
            <a:endParaRPr lang="en-CA" dirty="0"/>
          </a:p>
          <a:p>
            <a:pPr marL="118872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78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methods and fields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509120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 algn="ctr">
              <a:buNone/>
            </a:pPr>
            <a:endParaRPr lang="en-CA" dirty="0"/>
          </a:p>
          <a:p>
            <a:endParaRPr lang="en-CA" dirty="0"/>
          </a:p>
          <a:p>
            <a:pPr marL="118872" indent="0">
              <a:buNone/>
            </a:pPr>
            <a:endParaRPr lang="en-CA" dirty="0"/>
          </a:p>
          <a:p>
            <a:pPr marL="118872" indent="0">
              <a:buNone/>
            </a:pP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610269" y="1484784"/>
            <a:ext cx="59763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Some Math class methods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27895"/>
            <a:ext cx="71247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5896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methods and fields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509120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 algn="ctr">
              <a:buNone/>
            </a:pPr>
            <a:endParaRPr lang="en-CA" dirty="0"/>
          </a:p>
          <a:p>
            <a:pPr marL="118872" indent="0" algn="ctr">
              <a:buNone/>
            </a:pPr>
            <a:r>
              <a:rPr lang="en-CA" dirty="0" err="1"/>
              <a:t>Math.max</a:t>
            </a:r>
            <a:r>
              <a:rPr lang="en-CA" dirty="0"/>
              <a:t> (</a:t>
            </a:r>
            <a:r>
              <a:rPr lang="en-CA" dirty="0" err="1"/>
              <a:t>x,y</a:t>
            </a:r>
            <a:r>
              <a:rPr lang="en-CA" dirty="0"/>
              <a:t>);</a:t>
            </a:r>
          </a:p>
          <a:p>
            <a:pPr marL="118872" indent="0" algn="ctr">
              <a:buNone/>
            </a:pPr>
            <a:endParaRPr lang="en-CA" dirty="0"/>
          </a:p>
          <a:p>
            <a:pPr marL="118872" indent="0" algn="ctr">
              <a:buNone/>
            </a:pPr>
            <a:r>
              <a:rPr lang="en-CA" dirty="0" err="1"/>
              <a:t>Math.max</a:t>
            </a:r>
            <a:r>
              <a:rPr lang="en-CA" dirty="0"/>
              <a:t>(32,45);</a:t>
            </a:r>
          </a:p>
          <a:p>
            <a:pPr marL="118872" indent="0" algn="ctr">
              <a:buNone/>
            </a:pPr>
            <a:endParaRPr lang="en-CA" dirty="0"/>
          </a:p>
          <a:p>
            <a:pPr marL="118872" indent="0" algn="ctr">
              <a:buNone/>
            </a:pPr>
            <a:r>
              <a:rPr lang="en-CA" dirty="0" err="1"/>
              <a:t>Math.max</a:t>
            </a:r>
            <a:r>
              <a:rPr lang="en-CA" dirty="0"/>
              <a:t>(x, </a:t>
            </a:r>
            <a:r>
              <a:rPr lang="en-CA" dirty="0" err="1"/>
              <a:t>Math.max</a:t>
            </a:r>
            <a:r>
              <a:rPr lang="en-CA" dirty="0"/>
              <a:t>(</a:t>
            </a:r>
            <a:r>
              <a:rPr lang="en-CA" dirty="0" err="1"/>
              <a:t>y,z</a:t>
            </a:r>
            <a:r>
              <a:rPr lang="en-CA" dirty="0"/>
              <a:t>)); </a:t>
            </a:r>
          </a:p>
          <a:p>
            <a:pPr marL="118872" indent="0" algn="ctr">
              <a:buNone/>
            </a:pPr>
            <a:r>
              <a:rPr lang="en-CA" sz="2400" dirty="0"/>
              <a:t>this line of code finds the largest of three values</a:t>
            </a:r>
          </a:p>
          <a:p>
            <a:endParaRPr lang="en-CA" dirty="0"/>
          </a:p>
          <a:p>
            <a:pPr marL="118872" indent="0">
              <a:buNone/>
            </a:pPr>
            <a:endParaRPr lang="en-CA" dirty="0"/>
          </a:p>
          <a:p>
            <a:pPr marL="118872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410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methods and fields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509120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Static variables are also known as class variables.</a:t>
            </a:r>
          </a:p>
          <a:p>
            <a:endParaRPr lang="en-CA" dirty="0"/>
          </a:p>
          <a:p>
            <a:r>
              <a:rPr lang="en-CA" dirty="0"/>
              <a:t>All objects share </a:t>
            </a:r>
            <a:r>
              <a:rPr lang="en-CA" b="1" u="sng" dirty="0"/>
              <a:t>one</a:t>
            </a:r>
            <a:r>
              <a:rPr lang="en-CA" dirty="0"/>
              <a:t> copy of static variables.</a:t>
            </a:r>
          </a:p>
          <a:p>
            <a:endParaRPr lang="en-CA" dirty="0"/>
          </a:p>
          <a:p>
            <a:r>
              <a:rPr lang="en-CA" dirty="0"/>
              <a:t>PI for example is declared: </a:t>
            </a:r>
            <a:r>
              <a:rPr lang="en-CA" i="1" dirty="0"/>
              <a:t>public static final</a:t>
            </a:r>
          </a:p>
          <a:p>
            <a:pPr marL="118872" indent="0">
              <a:buNone/>
            </a:pPr>
            <a:endParaRPr lang="en-CA" i="1" dirty="0"/>
          </a:p>
          <a:p>
            <a:r>
              <a:rPr lang="en-CA" dirty="0"/>
              <a:t>A final variable cannot be changed once</a:t>
            </a:r>
          </a:p>
          <a:p>
            <a:pPr marL="118872" indent="0">
              <a:buNone/>
            </a:pPr>
            <a:r>
              <a:rPr lang="en-CA" dirty="0"/>
              <a:t>	it is initialized</a:t>
            </a:r>
            <a:r>
              <a:rPr lang="en-CA" i="1" dirty="0"/>
              <a:t>.</a:t>
            </a:r>
          </a:p>
          <a:p>
            <a:pPr marL="118872" indent="0">
              <a:buNone/>
            </a:pPr>
            <a:endParaRPr lang="en-CA" i="1" dirty="0"/>
          </a:p>
          <a:p>
            <a:endParaRPr lang="en-CA" dirty="0"/>
          </a:p>
          <a:p>
            <a:pPr marL="118872" indent="0">
              <a:buNone/>
            </a:pPr>
            <a:endParaRPr lang="en-CA" dirty="0"/>
          </a:p>
          <a:p>
            <a:pPr marL="118872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6750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Concatenation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509120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+ operator can be used to assemble String objects into larger Strings</a:t>
            </a:r>
          </a:p>
          <a:p>
            <a:endParaRPr lang="en-CA" dirty="0"/>
          </a:p>
          <a:p>
            <a:r>
              <a:rPr lang="en-CA" dirty="0"/>
              <a:t>The + operator is a good illustration of polymorphism</a:t>
            </a:r>
          </a:p>
          <a:p>
            <a:pPr marL="118872" indent="0">
              <a:buNone/>
            </a:pPr>
            <a:endParaRPr lang="en-CA" dirty="0"/>
          </a:p>
          <a:p>
            <a:pPr marL="118872" indent="0">
              <a:buNone/>
            </a:pPr>
            <a:r>
              <a:rPr lang="en-CA" dirty="0"/>
              <a:t>“hello” + “world” --- + means concatenation</a:t>
            </a:r>
          </a:p>
          <a:p>
            <a:pPr marL="118872" indent="0" algn="ctr">
              <a:buNone/>
            </a:pPr>
            <a:endParaRPr lang="en-CA" dirty="0"/>
          </a:p>
          <a:p>
            <a:pPr marL="118872" indent="0" algn="ctr">
              <a:buNone/>
            </a:pPr>
            <a:r>
              <a:rPr lang="en-CA" dirty="0"/>
              <a:t>3 +4 --- + means plus</a:t>
            </a:r>
          </a:p>
          <a:p>
            <a:pPr marL="118872" indent="0" algn="ctr">
              <a:buNone/>
            </a:pPr>
            <a:endParaRPr lang="en-CA" dirty="0"/>
          </a:p>
          <a:p>
            <a:endParaRPr lang="en-CA" dirty="0"/>
          </a:p>
          <a:p>
            <a:pPr marL="118872" indent="0">
              <a:buNone/>
            </a:pPr>
            <a:endParaRPr lang="en-CA" dirty="0"/>
          </a:p>
          <a:p>
            <a:pPr marL="118872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4222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Concatenation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509120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System.out.println</a:t>
            </a:r>
            <a:r>
              <a:rPr lang="en-CA" dirty="0"/>
              <a:t>(“Maximum is: “ + result);</a:t>
            </a:r>
          </a:p>
          <a:p>
            <a:endParaRPr lang="en-CA" dirty="0"/>
          </a:p>
          <a:p>
            <a:r>
              <a:rPr lang="en-CA" dirty="0"/>
              <a:t>Assuming result was an </a:t>
            </a:r>
            <a:r>
              <a:rPr lang="en-CA" dirty="0" err="1"/>
              <a:t>int</a:t>
            </a:r>
            <a:r>
              <a:rPr lang="en-CA" dirty="0"/>
              <a:t>, result was converted to a String by java and then concatenated to “Maximum is: “</a:t>
            </a:r>
          </a:p>
          <a:p>
            <a:endParaRPr lang="en-CA" dirty="0"/>
          </a:p>
          <a:p>
            <a:r>
              <a:rPr lang="en-CA" dirty="0"/>
              <a:t>Java evaluates the operands of an operator from left to right</a:t>
            </a:r>
          </a:p>
          <a:p>
            <a:pPr marL="118872" indent="0">
              <a:buNone/>
            </a:pPr>
            <a:endParaRPr lang="en-CA" dirty="0"/>
          </a:p>
          <a:p>
            <a:pPr marL="118872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3737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Concatenation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509120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Example</a:t>
            </a:r>
          </a:p>
          <a:p>
            <a:pPr marL="118872" indent="0">
              <a:buNone/>
            </a:pPr>
            <a:r>
              <a:rPr lang="en-CA" dirty="0"/>
              <a:t>		</a:t>
            </a:r>
            <a:r>
              <a:rPr lang="en-CA" dirty="0" err="1"/>
              <a:t>int</a:t>
            </a:r>
            <a:r>
              <a:rPr lang="en-CA" dirty="0"/>
              <a:t> y = 5;</a:t>
            </a:r>
          </a:p>
          <a:p>
            <a:pPr marL="118872" indent="0">
              <a:buNone/>
            </a:pPr>
            <a:r>
              <a:rPr lang="en-CA" dirty="0"/>
              <a:t>		</a:t>
            </a:r>
            <a:r>
              <a:rPr lang="en-CA" dirty="0" err="1"/>
              <a:t>System.out.println</a:t>
            </a:r>
            <a:r>
              <a:rPr lang="en-CA" dirty="0"/>
              <a:t>(“y+2=” + y + 2);</a:t>
            </a:r>
          </a:p>
          <a:p>
            <a:pPr marL="118872" indent="0">
              <a:buNone/>
            </a:pPr>
            <a:endParaRPr lang="en-CA" dirty="0"/>
          </a:p>
          <a:p>
            <a:pPr marL="118872" indent="0" algn="ctr">
              <a:buNone/>
            </a:pPr>
            <a:r>
              <a:rPr lang="en-CA" dirty="0"/>
              <a:t>	prints:  y+2=52</a:t>
            </a:r>
          </a:p>
          <a:p>
            <a:pPr marL="118872" indent="0">
              <a:buNone/>
            </a:pPr>
            <a:endParaRPr lang="en-CA" dirty="0"/>
          </a:p>
          <a:p>
            <a:pPr marL="118872" indent="0" algn="ctr">
              <a:buNone/>
            </a:pPr>
            <a:r>
              <a:rPr lang="en-CA" dirty="0"/>
              <a:t>	why?</a:t>
            </a:r>
          </a:p>
        </p:txBody>
      </p:sp>
    </p:spTree>
    <p:extLst>
      <p:ext uri="{BB962C8B-B14F-4D97-AF65-F5344CB8AC3E}">
        <p14:creationId xmlns:p14="http://schemas.microsoft.com/office/powerpoint/2010/main" val="320411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Concatenation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509120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Example</a:t>
            </a:r>
          </a:p>
          <a:p>
            <a:pPr marL="118872" indent="0">
              <a:buNone/>
            </a:pPr>
            <a:r>
              <a:rPr lang="en-CA" dirty="0"/>
              <a:t>		</a:t>
            </a:r>
            <a:r>
              <a:rPr lang="en-CA" dirty="0" err="1"/>
              <a:t>int</a:t>
            </a:r>
            <a:r>
              <a:rPr lang="en-CA" dirty="0"/>
              <a:t> y = 5;</a:t>
            </a:r>
          </a:p>
          <a:p>
            <a:pPr marL="118872" indent="0">
              <a:buNone/>
            </a:pPr>
            <a:r>
              <a:rPr lang="en-CA" dirty="0"/>
              <a:t>		</a:t>
            </a:r>
            <a:r>
              <a:rPr lang="en-CA" dirty="0" err="1"/>
              <a:t>System.out.println</a:t>
            </a:r>
            <a:r>
              <a:rPr lang="en-CA" dirty="0"/>
              <a:t>(“y+2=” + (y + 2));</a:t>
            </a:r>
          </a:p>
          <a:p>
            <a:pPr marL="118872" indent="0">
              <a:buNone/>
            </a:pPr>
            <a:endParaRPr lang="en-CA" dirty="0"/>
          </a:p>
          <a:p>
            <a:pPr marL="118872" indent="0" algn="ctr">
              <a:buNone/>
            </a:pPr>
            <a:r>
              <a:rPr lang="en-CA" dirty="0"/>
              <a:t>	prints:  y+2=7</a:t>
            </a:r>
          </a:p>
          <a:p>
            <a:pPr marL="118872" indent="0">
              <a:buNone/>
            </a:pPr>
            <a:endParaRPr lang="en-CA" dirty="0"/>
          </a:p>
          <a:p>
            <a:pPr marL="118872" indent="0" algn="ctr">
              <a:buNone/>
            </a:pPr>
            <a:r>
              <a:rPr lang="en-CA" dirty="0"/>
              <a:t>	why?</a:t>
            </a:r>
          </a:p>
        </p:txBody>
      </p:sp>
    </p:spTree>
    <p:extLst>
      <p:ext uri="{BB962C8B-B14F-4D97-AF65-F5344CB8AC3E}">
        <p14:creationId xmlns:p14="http://schemas.microsoft.com/office/powerpoint/2010/main" val="599669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 invocation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509120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CA" dirty="0"/>
              <a:t>There are three ways to invoke a method:</a:t>
            </a:r>
          </a:p>
          <a:p>
            <a:r>
              <a:rPr lang="en-CA" dirty="0"/>
              <a:t>A method in the same class can be called with 	just the method name. (no reference or 	dot operator)</a:t>
            </a:r>
          </a:p>
          <a:p>
            <a:endParaRPr lang="en-CA" dirty="0"/>
          </a:p>
          <a:p>
            <a:r>
              <a:rPr lang="en-CA" dirty="0"/>
              <a:t>Using a reference to the object and the dot 	operator. (instance method)</a:t>
            </a:r>
          </a:p>
          <a:p>
            <a:pPr marL="118872" indent="0">
              <a:buNone/>
            </a:pPr>
            <a:endParaRPr lang="en-CA" dirty="0"/>
          </a:p>
          <a:p>
            <a:r>
              <a:rPr lang="en-CA" dirty="0"/>
              <a:t>Using the class name and the dot </a:t>
            </a:r>
          </a:p>
          <a:p>
            <a:pPr marL="118872" indent="0">
              <a:buNone/>
            </a:pPr>
            <a:r>
              <a:rPr lang="en-CA" dirty="0"/>
              <a:t>	operator. (static method)</a:t>
            </a:r>
          </a:p>
          <a:p>
            <a:pPr marL="118872" indent="0">
              <a:buNone/>
            </a:pPr>
            <a:endParaRPr lang="en-CA" dirty="0"/>
          </a:p>
          <a:p>
            <a:pPr marL="118872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2272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 compiler errors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509120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Static methods are typically not used to access instance variables or instance methods of the same class because an object may not yet be created.</a:t>
            </a:r>
          </a:p>
          <a:p>
            <a:endParaRPr lang="en-CA" dirty="0"/>
          </a:p>
          <a:p>
            <a:r>
              <a:rPr lang="en-CA" dirty="0"/>
              <a:t>Declaring a method outside the body of a class or inside the body of another method will result in a syntax error</a:t>
            </a:r>
          </a:p>
        </p:txBody>
      </p:sp>
    </p:spTree>
    <p:extLst>
      <p:ext uri="{BB962C8B-B14F-4D97-AF65-F5344CB8AC3E}">
        <p14:creationId xmlns:p14="http://schemas.microsoft.com/office/powerpoint/2010/main" val="105381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Housekeeping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Our goal - 100% pass rate in this course.</a:t>
            </a:r>
          </a:p>
          <a:p>
            <a:r>
              <a:rPr lang="en-CA" dirty="0"/>
              <a:t>Review the lecture slides ahead of time.</a:t>
            </a:r>
          </a:p>
          <a:p>
            <a:r>
              <a:rPr lang="en-CA" dirty="0"/>
              <a:t>Review the lecture slides after class with a study group.</a:t>
            </a:r>
          </a:p>
          <a:p>
            <a:r>
              <a:rPr lang="en-CA" dirty="0"/>
              <a:t>Repeat the lab at home 1-2 times.</a:t>
            </a:r>
          </a:p>
          <a:p>
            <a:r>
              <a:rPr lang="en-CA" dirty="0"/>
              <a:t>Take notes during class.</a:t>
            </a:r>
          </a:p>
          <a:p>
            <a:r>
              <a:rPr lang="en-CA" dirty="0"/>
              <a:t>Weekly optional tutorials take place every week on Wednesdays, from 3-4pm in room N111 (note new location.</a:t>
            </a:r>
          </a:p>
          <a:p>
            <a:pPr marL="118872" indent="0">
              <a:buNone/>
            </a:pPr>
            <a:endParaRPr lang="en-CA" dirty="0"/>
          </a:p>
          <a:p>
            <a:pPr marL="118872" indent="0">
              <a:buNone/>
            </a:pP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951" y="5037112"/>
            <a:ext cx="1104714" cy="1333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16-Point Star 3"/>
          <p:cNvSpPr/>
          <p:nvPr/>
        </p:nvSpPr>
        <p:spPr>
          <a:xfrm>
            <a:off x="6983156" y="3429000"/>
            <a:ext cx="1691680" cy="1368152"/>
          </a:xfrm>
          <a:prstGeom prst="star1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 four secrets of success</a:t>
            </a:r>
          </a:p>
        </p:txBody>
      </p:sp>
    </p:spTree>
    <p:extLst>
      <p:ext uri="{BB962C8B-B14F-4D97-AF65-F5344CB8AC3E}">
        <p14:creationId xmlns:p14="http://schemas.microsoft.com/office/powerpoint/2010/main" val="3268036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 Call Stack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509120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A stack is a data structure or collection of related data items.</a:t>
            </a:r>
          </a:p>
          <a:p>
            <a:endParaRPr lang="en-CA" dirty="0"/>
          </a:p>
          <a:p>
            <a:pPr marL="118872" indent="0">
              <a:buNone/>
            </a:pP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717032"/>
            <a:ext cx="2736304" cy="28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4230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 Call Stack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509120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When a plate (data) is placed on</a:t>
            </a:r>
          </a:p>
          <a:p>
            <a:pPr marL="118872" indent="0">
              <a:buNone/>
            </a:pPr>
            <a:r>
              <a:rPr lang="en-CA" dirty="0"/>
              <a:t>	top of the stack it is referred to</a:t>
            </a:r>
          </a:p>
          <a:p>
            <a:pPr marL="118872" indent="0">
              <a:buNone/>
            </a:pPr>
            <a:r>
              <a:rPr lang="en-CA" dirty="0"/>
              <a:t>	as “push”.</a:t>
            </a:r>
          </a:p>
          <a:p>
            <a:pPr marL="118872" indent="0">
              <a:buNone/>
            </a:pPr>
            <a:endParaRPr lang="en-CA" dirty="0"/>
          </a:p>
          <a:p>
            <a:r>
              <a:rPr lang="en-CA" dirty="0"/>
              <a:t>When a plate (data) is removed from the stack it is known as “pop”.</a:t>
            </a:r>
          </a:p>
          <a:p>
            <a:endParaRPr lang="en-CA" dirty="0"/>
          </a:p>
          <a:p>
            <a:r>
              <a:rPr lang="en-CA" dirty="0"/>
              <a:t>Most stacks are based upon a LIFO architecture.</a:t>
            </a:r>
          </a:p>
          <a:p>
            <a:pPr marL="118872" indent="0">
              <a:buNone/>
            </a:pP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236" y="1772816"/>
            <a:ext cx="1656184" cy="1702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9517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 Call Stack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045" y="5013176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When a program calls a method,</a:t>
            </a:r>
          </a:p>
          <a:p>
            <a:pPr marL="118872" indent="0">
              <a:buNone/>
            </a:pPr>
            <a:r>
              <a:rPr lang="en-CA" dirty="0"/>
              <a:t>    program execution leave its</a:t>
            </a:r>
          </a:p>
          <a:p>
            <a:pPr marL="118872" indent="0">
              <a:buNone/>
            </a:pPr>
            <a:r>
              <a:rPr lang="en-CA" dirty="0"/>
              <a:t>    current location and “jumps”</a:t>
            </a:r>
          </a:p>
          <a:p>
            <a:pPr marL="118872" indent="0">
              <a:buNone/>
            </a:pPr>
            <a:r>
              <a:rPr lang="en-CA" dirty="0"/>
              <a:t>    to another location in the code.</a:t>
            </a:r>
          </a:p>
          <a:p>
            <a:pPr marL="118872" indent="0">
              <a:buNone/>
            </a:pPr>
            <a:endParaRPr lang="en-CA" dirty="0"/>
          </a:p>
          <a:p>
            <a:r>
              <a:rPr lang="en-CA" dirty="0"/>
              <a:t>Once the method is completed, the program needs to know where it left off.  The memory location of where it is left off is stored </a:t>
            </a:r>
          </a:p>
          <a:p>
            <a:pPr marL="118872" indent="0">
              <a:buNone/>
            </a:pPr>
            <a:r>
              <a:rPr lang="en-CA" dirty="0"/>
              <a:t>    on the stack.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236" y="1772816"/>
            <a:ext cx="1656184" cy="1702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859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 Call Stack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509120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If multiple method calls are made</a:t>
            </a:r>
          </a:p>
          <a:p>
            <a:pPr marL="118872" indent="0">
              <a:buNone/>
            </a:pPr>
            <a:r>
              <a:rPr lang="en-CA" sz="2800" dirty="0"/>
              <a:t>    in succession, the successive </a:t>
            </a:r>
          </a:p>
          <a:p>
            <a:pPr marL="118872" indent="0">
              <a:buNone/>
            </a:pPr>
            <a:r>
              <a:rPr lang="en-CA" sz="2800" dirty="0"/>
              <a:t>    return addresses are pushed onto</a:t>
            </a:r>
          </a:p>
          <a:p>
            <a:pPr marL="118872" indent="0">
              <a:buNone/>
            </a:pPr>
            <a:r>
              <a:rPr lang="en-CA" sz="2800" dirty="0"/>
              <a:t>    the stack in LIFO order.</a:t>
            </a:r>
          </a:p>
          <a:p>
            <a:pPr marL="118872" indent="0">
              <a:buNone/>
            </a:pPr>
            <a:endParaRPr lang="en-CA" sz="2800" dirty="0"/>
          </a:p>
          <a:p>
            <a:r>
              <a:rPr lang="en-CA" sz="2800" dirty="0"/>
              <a:t>However, the computers memory is finite </a:t>
            </a:r>
          </a:p>
          <a:p>
            <a:pPr marL="118872" indent="0">
              <a:buNone/>
            </a:pPr>
            <a:r>
              <a:rPr lang="en-CA" sz="2800" dirty="0"/>
              <a:t>    (recall modulus arithmetic), therefore</a:t>
            </a:r>
          </a:p>
          <a:p>
            <a:pPr marL="118872" indent="0">
              <a:buNone/>
            </a:pPr>
            <a:r>
              <a:rPr lang="en-CA" sz="2800" dirty="0"/>
              <a:t>    a finite number of successive method </a:t>
            </a:r>
          </a:p>
          <a:p>
            <a:pPr marL="118872" indent="0">
              <a:buNone/>
            </a:pPr>
            <a:r>
              <a:rPr lang="en-CA" sz="2800" dirty="0"/>
              <a:t>    calls can be accommodated.  Too many </a:t>
            </a:r>
          </a:p>
          <a:p>
            <a:pPr marL="118872" indent="0">
              <a:buNone/>
            </a:pPr>
            <a:r>
              <a:rPr lang="en-CA" sz="2800" dirty="0"/>
              <a:t>    method calls will cause a stack overflow error.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236" y="1772816"/>
            <a:ext cx="1656184" cy="1702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439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Argument Promoting and Casting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509120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The </a:t>
            </a:r>
            <a:r>
              <a:rPr lang="en-CA" sz="2800" dirty="0" err="1"/>
              <a:t>Math.sqrt</a:t>
            </a:r>
            <a:r>
              <a:rPr lang="en-CA" sz="2800" dirty="0"/>
              <a:t>() method expects a double argument.</a:t>
            </a:r>
          </a:p>
          <a:p>
            <a:endParaRPr lang="en-CA" sz="2800" dirty="0"/>
          </a:p>
          <a:p>
            <a:r>
              <a:rPr lang="en-CA" sz="2800" dirty="0"/>
              <a:t>However </a:t>
            </a:r>
            <a:r>
              <a:rPr lang="en-CA" sz="2800" dirty="0" err="1"/>
              <a:t>Math.sqrt</a:t>
            </a:r>
            <a:r>
              <a:rPr lang="en-CA" sz="2800" dirty="0"/>
              <a:t>(4); is valid because java will automatically promote (convert) the </a:t>
            </a:r>
            <a:r>
              <a:rPr lang="en-CA" sz="2800" dirty="0" err="1"/>
              <a:t>int</a:t>
            </a:r>
            <a:r>
              <a:rPr lang="en-CA" sz="2800" dirty="0"/>
              <a:t> 4 to a double because no data will be lost in this promotion.</a:t>
            </a:r>
          </a:p>
        </p:txBody>
      </p:sp>
    </p:spTree>
    <p:extLst>
      <p:ext uri="{BB962C8B-B14F-4D97-AF65-F5344CB8AC3E}">
        <p14:creationId xmlns:p14="http://schemas.microsoft.com/office/powerpoint/2010/main" val="2029727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Argument Promoting and Casting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509120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 algn="ctr">
              <a:buNone/>
            </a:pPr>
            <a:r>
              <a:rPr lang="en-CA" sz="2800" b="1" dirty="0"/>
              <a:t>Promotions allowed for primitive types</a:t>
            </a:r>
          </a:p>
          <a:p>
            <a:pPr marL="118872" indent="0" algn="ctr">
              <a:buNone/>
            </a:pPr>
            <a:endParaRPr lang="en-CA" sz="2800" dirty="0"/>
          </a:p>
          <a:p>
            <a:pPr marL="118872" indent="0" algn="ctr">
              <a:buNone/>
            </a:pPr>
            <a:endParaRPr lang="en-CA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839" y="3056557"/>
            <a:ext cx="63627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8638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Argument Promoting and Casting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013176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sz="2800" dirty="0"/>
              <a:t>Converting a double to an </a:t>
            </a:r>
            <a:r>
              <a:rPr lang="en-CA" sz="2800" dirty="0" err="1"/>
              <a:t>int</a:t>
            </a:r>
            <a:r>
              <a:rPr lang="en-CA" sz="2800" dirty="0"/>
              <a:t>  will truncate the fractional portion of the double value, therefore part of the value is lost.</a:t>
            </a:r>
          </a:p>
          <a:p>
            <a:endParaRPr lang="en-CA" sz="2800" dirty="0"/>
          </a:p>
          <a:p>
            <a:r>
              <a:rPr lang="en-CA" sz="2800" dirty="0"/>
              <a:t>If one attempts to use a type that requires a demotion (converting to a lower type) the compiler will error out.</a:t>
            </a:r>
          </a:p>
          <a:p>
            <a:endParaRPr lang="en-CA" sz="2800" dirty="0"/>
          </a:p>
          <a:p>
            <a:r>
              <a:rPr lang="en-CA" sz="2800" dirty="0"/>
              <a:t>To force conversion (essentially saying to the compiler, I know this conversion might cause loss of information, but in this situation it is ok) we can use the cast operator.</a:t>
            </a:r>
          </a:p>
          <a:p>
            <a:pPr marL="118872" indent="0" algn="ctr">
              <a:buNone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163862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Argument Promoting and Casting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013176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CA" sz="2800" dirty="0"/>
              <a:t>Example</a:t>
            </a:r>
          </a:p>
          <a:p>
            <a:pPr marL="118872" indent="0">
              <a:buNone/>
            </a:pPr>
            <a:endParaRPr lang="en-CA" sz="2800" dirty="0"/>
          </a:p>
          <a:p>
            <a:r>
              <a:rPr lang="en-CA" sz="2800" dirty="0"/>
              <a:t>A method called </a:t>
            </a:r>
            <a:r>
              <a:rPr lang="en-CA" sz="2800" dirty="0" err="1"/>
              <a:t>calculateResult</a:t>
            </a:r>
            <a:r>
              <a:rPr lang="en-CA" sz="2800" dirty="0"/>
              <a:t> requires an     	argument of type int.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sz="2800" dirty="0"/>
              <a:t>To pass a double we would need to cast the double to an </a:t>
            </a:r>
            <a:r>
              <a:rPr lang="en-CA" sz="2800" dirty="0" err="1"/>
              <a:t>int</a:t>
            </a:r>
            <a:r>
              <a:rPr lang="en-CA" sz="2800" dirty="0"/>
              <a:t>: (this is known as type casting)</a:t>
            </a:r>
          </a:p>
          <a:p>
            <a:endParaRPr lang="en-CA" sz="2800" dirty="0"/>
          </a:p>
          <a:p>
            <a:pPr marL="118872" indent="0" algn="ctr">
              <a:buNone/>
            </a:pPr>
            <a:r>
              <a:rPr lang="en-CA" sz="2800" dirty="0" err="1"/>
              <a:t>ref.calculateResult</a:t>
            </a:r>
            <a:r>
              <a:rPr lang="en-CA" sz="2800" dirty="0"/>
              <a:t>((</a:t>
            </a:r>
            <a:r>
              <a:rPr lang="en-CA" sz="2800" dirty="0" err="1"/>
              <a:t>int</a:t>
            </a:r>
            <a:r>
              <a:rPr lang="en-CA" sz="2800" dirty="0"/>
              <a:t>)32.64);</a:t>
            </a:r>
            <a:r>
              <a:rPr lang="en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99572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Scope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013176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scope of a variable is the portion of the program that can refer to the declared variable by its name.</a:t>
            </a:r>
          </a:p>
          <a:p>
            <a:endParaRPr lang="en-CA" dirty="0"/>
          </a:p>
          <a:p>
            <a:r>
              <a:rPr lang="en-CA" dirty="0"/>
              <a:t>If a variable can be referred to by its name it is said to be in scope for that portion of the program.</a:t>
            </a:r>
          </a:p>
        </p:txBody>
      </p:sp>
    </p:spTree>
    <p:extLst>
      <p:ext uri="{BB962C8B-B14F-4D97-AF65-F5344CB8AC3E}">
        <p14:creationId xmlns:p14="http://schemas.microsoft.com/office/powerpoint/2010/main" val="1272555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General Scope Rules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013176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scope of a parameter declaration is the body of the method in which the declaration appears.</a:t>
            </a:r>
          </a:p>
          <a:p>
            <a:pPr marL="118872" indent="0">
              <a:buNone/>
            </a:pPr>
            <a:endParaRPr lang="en-CA" dirty="0"/>
          </a:p>
          <a:p>
            <a:r>
              <a:rPr lang="en-CA" dirty="0"/>
              <a:t>The scope of a local variable declaration is from the point at which the declaration appears to the end of that block.</a:t>
            </a:r>
          </a:p>
        </p:txBody>
      </p:sp>
    </p:spTree>
    <p:extLst>
      <p:ext uri="{BB962C8B-B14F-4D97-AF65-F5344CB8AC3E}">
        <p14:creationId xmlns:p14="http://schemas.microsoft.com/office/powerpoint/2010/main" val="365849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Housekeeping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Assignment #1 Answer key is posted under the assignments link</a:t>
            </a:r>
          </a:p>
          <a:p>
            <a:r>
              <a:rPr lang="en-CA" dirty="0"/>
              <a:t>Misterm-Exam question paper and answer key are posted under course information link</a:t>
            </a:r>
          </a:p>
          <a:p>
            <a:r>
              <a:rPr lang="en-CA" dirty="0"/>
              <a:t>Mid-term exams can be photographed during todays lab</a:t>
            </a:r>
          </a:p>
          <a:p>
            <a:r>
              <a:rPr lang="en-CA" dirty="0"/>
              <a:t>Labs will no longer be checked as homework</a:t>
            </a:r>
          </a:p>
          <a:p>
            <a:r>
              <a:rPr lang="en-CA" dirty="0"/>
              <a:t>Students will be expected to work in </a:t>
            </a:r>
            <a:r>
              <a:rPr lang="en-CA"/>
              <a:t>a lab </a:t>
            </a:r>
            <a:r>
              <a:rPr lang="en-CA" dirty="0"/>
              <a:t>group – be prepared to change seats for lab</a:t>
            </a:r>
          </a:p>
          <a:p>
            <a:pPr marL="118872" indent="0">
              <a:buNone/>
            </a:pPr>
            <a:endParaRPr lang="en-CA" dirty="0"/>
          </a:p>
          <a:p>
            <a:pPr marL="118872" indent="0">
              <a:buNone/>
            </a:pP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399" y="5165560"/>
            <a:ext cx="998265" cy="120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778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General Scope Rules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013176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scope of a local variable declaration that appears in the initialization section of a statement header is the body of the for statement and the other expressions in the header.</a:t>
            </a:r>
          </a:p>
          <a:p>
            <a:endParaRPr lang="en-CA" dirty="0"/>
          </a:p>
          <a:p>
            <a:r>
              <a:rPr lang="en-CA" dirty="0"/>
              <a:t>A method or instance variable scope is the entire body of the class.</a:t>
            </a:r>
          </a:p>
        </p:txBody>
      </p:sp>
    </p:spTree>
    <p:extLst>
      <p:ext uri="{BB962C8B-B14F-4D97-AF65-F5344CB8AC3E}">
        <p14:creationId xmlns:p14="http://schemas.microsoft.com/office/powerpoint/2010/main" val="3630302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Method Overloading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013176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Methods of the same name can be declared in the same class, as long as they have a different signature relative to the parameters.</a:t>
            </a:r>
          </a:p>
          <a:p>
            <a:endParaRPr lang="en-CA" dirty="0"/>
          </a:p>
          <a:p>
            <a:pPr lvl="1"/>
            <a:r>
              <a:rPr lang="en-CA" dirty="0"/>
              <a:t># of parameters</a:t>
            </a:r>
          </a:p>
          <a:p>
            <a:pPr lvl="1"/>
            <a:r>
              <a:rPr lang="en-CA" dirty="0"/>
              <a:t>Types of parameters</a:t>
            </a:r>
          </a:p>
          <a:p>
            <a:pPr lvl="1"/>
            <a:r>
              <a:rPr lang="en-CA" dirty="0"/>
              <a:t>Order of parameters</a:t>
            </a:r>
          </a:p>
        </p:txBody>
      </p:sp>
    </p:spTree>
    <p:extLst>
      <p:ext uri="{BB962C8B-B14F-4D97-AF65-F5344CB8AC3E}">
        <p14:creationId xmlns:p14="http://schemas.microsoft.com/office/powerpoint/2010/main" val="1090087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Method Overloading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013176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sz="2400" dirty="0"/>
              <a:t>When the overloaded method is invoked, the compiler selects the appropriate method based upon the parameter list.</a:t>
            </a:r>
          </a:p>
          <a:p>
            <a:endParaRPr lang="en-CA" sz="2400" dirty="0"/>
          </a:p>
          <a:p>
            <a:r>
              <a:rPr lang="en-CA" sz="2400" dirty="0"/>
              <a:t>Example: the </a:t>
            </a:r>
            <a:r>
              <a:rPr lang="en-CA" sz="2400" dirty="0" err="1"/>
              <a:t>Math.max</a:t>
            </a:r>
            <a:r>
              <a:rPr lang="en-CA" sz="2400" dirty="0"/>
              <a:t>() method has 4 overloaded versions which take as parameters:</a:t>
            </a:r>
          </a:p>
          <a:p>
            <a:pPr lvl="1"/>
            <a:r>
              <a:rPr lang="en-CA" sz="2400" dirty="0"/>
              <a:t>Two doubles</a:t>
            </a:r>
          </a:p>
          <a:p>
            <a:pPr lvl="1"/>
            <a:r>
              <a:rPr lang="en-CA" sz="2400" dirty="0"/>
              <a:t>Two floats</a:t>
            </a:r>
          </a:p>
          <a:p>
            <a:pPr lvl="1"/>
            <a:r>
              <a:rPr lang="en-CA" sz="2400" dirty="0"/>
              <a:t>Two longs</a:t>
            </a:r>
          </a:p>
          <a:p>
            <a:pPr lvl="1"/>
            <a:r>
              <a:rPr lang="en-CA" sz="2400" dirty="0"/>
              <a:t>Two </a:t>
            </a:r>
            <a:r>
              <a:rPr lang="en-CA" sz="2400" dirty="0" err="1"/>
              <a:t>ints</a:t>
            </a:r>
            <a:endParaRPr lang="en-CA" sz="2400" dirty="0"/>
          </a:p>
          <a:p>
            <a:pPr marL="457200" lvl="1" indent="0">
              <a:buNone/>
            </a:pPr>
            <a:endParaRPr lang="en-CA" sz="2400" dirty="0"/>
          </a:p>
          <a:p>
            <a:r>
              <a:rPr lang="en-CA" sz="2400" dirty="0"/>
              <a:t>A different return type does </a:t>
            </a:r>
            <a:r>
              <a:rPr lang="en-CA" sz="2400" b="1" u="sng" dirty="0"/>
              <a:t>not</a:t>
            </a:r>
            <a:r>
              <a:rPr lang="en-CA" sz="2400" dirty="0"/>
              <a:t> constitute an overloaded</a:t>
            </a:r>
          </a:p>
          <a:p>
            <a:pPr marL="118872" indent="0">
              <a:buNone/>
            </a:pPr>
            <a:r>
              <a:rPr lang="en-CA" sz="2400" dirty="0"/>
              <a:t>      method.</a:t>
            </a:r>
          </a:p>
        </p:txBody>
      </p:sp>
    </p:spTree>
    <p:extLst>
      <p:ext uri="{BB962C8B-B14F-4D97-AF65-F5344CB8AC3E}">
        <p14:creationId xmlns:p14="http://schemas.microsoft.com/office/powerpoint/2010/main" val="3408528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Method Overloading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013176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 algn="ctr">
              <a:buNone/>
            </a:pPr>
            <a:endParaRPr lang="en-CA" sz="2400" dirty="0"/>
          </a:p>
          <a:p>
            <a:pPr marL="118872" indent="0" algn="ctr">
              <a:buNone/>
            </a:pPr>
            <a:endParaRPr lang="en-CA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7638747" cy="2997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33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for statement</a:t>
            </a:r>
          </a:p>
          <a:p>
            <a:r>
              <a:rPr lang="en-CA" dirty="0"/>
              <a:t>do-while statement</a:t>
            </a:r>
          </a:p>
          <a:p>
            <a:r>
              <a:rPr lang="en-CA" dirty="0"/>
              <a:t>switch statement</a:t>
            </a:r>
          </a:p>
          <a:p>
            <a:pPr marL="118872" indent="0">
              <a:buNone/>
            </a:pP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509120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555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Software re-usability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509120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5972"/>
            <a:ext cx="8172555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87824" y="1484784"/>
            <a:ext cx="334258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Java packages</a:t>
            </a:r>
          </a:p>
        </p:txBody>
      </p:sp>
    </p:spTree>
    <p:extLst>
      <p:ext uri="{BB962C8B-B14F-4D97-AF65-F5344CB8AC3E}">
        <p14:creationId xmlns:p14="http://schemas.microsoft.com/office/powerpoint/2010/main" val="309287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Software re-usability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4797152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 existing classes from existing java packages to reduce development time and programming errors</a:t>
            </a:r>
          </a:p>
          <a:p>
            <a:pPr marL="118872" indent="0">
              <a:buNone/>
            </a:pPr>
            <a:endParaRPr lang="en-CA" dirty="0"/>
          </a:p>
          <a:p>
            <a:r>
              <a:rPr lang="en-CA" dirty="0"/>
              <a:t>Dividing a program into meaningful classes and methods avoids re-writing code and supports easier debugging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297548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Software re-usability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509120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Every method should be limited to performing a single well defined task.</a:t>
            </a:r>
          </a:p>
          <a:p>
            <a:pPr marL="118872" indent="0">
              <a:buNone/>
            </a:pPr>
            <a:endParaRPr lang="en-CA" dirty="0"/>
          </a:p>
          <a:p>
            <a:pPr marL="118872" indent="0">
              <a:buNone/>
            </a:pPr>
            <a:endParaRPr lang="en-CA" dirty="0"/>
          </a:p>
          <a:p>
            <a:r>
              <a:rPr lang="en-CA" dirty="0"/>
              <a:t>The name of the method should express its task.</a:t>
            </a:r>
          </a:p>
          <a:p>
            <a:pPr marL="118872" indent="0">
              <a:buNone/>
            </a:pPr>
            <a:endParaRPr lang="en-CA" dirty="0"/>
          </a:p>
          <a:p>
            <a:pPr marL="118872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184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methods and fields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509120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Called class methods</a:t>
            </a:r>
          </a:p>
          <a:p>
            <a:pPr marL="118872" indent="0">
              <a:buNone/>
            </a:pPr>
            <a:endParaRPr lang="en-CA" dirty="0"/>
          </a:p>
          <a:p>
            <a:r>
              <a:rPr lang="en-CA" dirty="0"/>
              <a:t>Do not require an object to be invoked</a:t>
            </a:r>
          </a:p>
          <a:p>
            <a:endParaRPr lang="en-CA" dirty="0"/>
          </a:p>
          <a:p>
            <a:r>
              <a:rPr lang="en-CA" dirty="0"/>
              <a:t>To declare a method as static place the keyword static before the return type in the methods declaration</a:t>
            </a:r>
          </a:p>
          <a:p>
            <a:endParaRPr lang="en-CA" dirty="0"/>
          </a:p>
          <a:p>
            <a:pPr marL="118872" indent="0" algn="ctr">
              <a:buNone/>
            </a:pPr>
            <a:endParaRPr lang="en-CA" dirty="0"/>
          </a:p>
          <a:p>
            <a:endParaRPr lang="en-CA" dirty="0"/>
          </a:p>
          <a:p>
            <a:pPr marL="118872" indent="0">
              <a:buNone/>
            </a:pPr>
            <a:endParaRPr lang="en-CA" dirty="0"/>
          </a:p>
          <a:p>
            <a:pPr marL="118872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846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methods and fields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509120"/>
            <a:ext cx="1428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static method can be called (invoked) using the class name and the dot operator:</a:t>
            </a:r>
          </a:p>
          <a:p>
            <a:endParaRPr lang="en-CA" dirty="0"/>
          </a:p>
          <a:p>
            <a:pPr marL="118872" indent="0" algn="ctr">
              <a:buNone/>
            </a:pPr>
            <a:r>
              <a:rPr lang="en-CA" dirty="0" err="1"/>
              <a:t>ClassName.methodName</a:t>
            </a:r>
            <a:r>
              <a:rPr lang="en-CA" dirty="0"/>
              <a:t> (arguments)</a:t>
            </a:r>
          </a:p>
          <a:p>
            <a:pPr marL="118872" indent="0" algn="ctr">
              <a:buNone/>
            </a:pPr>
            <a:endParaRPr lang="en-CA" dirty="0"/>
          </a:p>
          <a:p>
            <a:endParaRPr lang="en-CA" dirty="0"/>
          </a:p>
          <a:p>
            <a:pPr marL="118872" indent="0">
              <a:buNone/>
            </a:pPr>
            <a:endParaRPr lang="en-CA" dirty="0"/>
          </a:p>
          <a:p>
            <a:pPr marL="118872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5049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475</TotalTime>
  <Words>1081</Words>
  <Application>Microsoft Macintosh PowerPoint</Application>
  <PresentationFormat>如螢幕大小 (4:3)</PresentationFormat>
  <Paragraphs>200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9" baseType="lpstr">
      <vt:lpstr>Arial</vt:lpstr>
      <vt:lpstr>Corbel</vt:lpstr>
      <vt:lpstr>Wingdings</vt:lpstr>
      <vt:lpstr>Wingdings 2</vt:lpstr>
      <vt:lpstr>Wingdings 3</vt:lpstr>
      <vt:lpstr>Module</vt:lpstr>
      <vt:lpstr>COMP1030 Lecture #6 </vt:lpstr>
      <vt:lpstr>Housekeeping</vt:lpstr>
      <vt:lpstr>Housekeeping</vt:lpstr>
      <vt:lpstr>Review</vt:lpstr>
      <vt:lpstr>Software re-usability</vt:lpstr>
      <vt:lpstr>Software re-usability</vt:lpstr>
      <vt:lpstr>Software re-usability</vt:lpstr>
      <vt:lpstr>Static methods and fields</vt:lpstr>
      <vt:lpstr>Static methods and fields</vt:lpstr>
      <vt:lpstr>Static methods and fields</vt:lpstr>
      <vt:lpstr>Static methods and fields</vt:lpstr>
      <vt:lpstr>Static methods and fields</vt:lpstr>
      <vt:lpstr>Static methods and fields</vt:lpstr>
      <vt:lpstr>Concatenation</vt:lpstr>
      <vt:lpstr>Concatenation</vt:lpstr>
      <vt:lpstr>Concatenation</vt:lpstr>
      <vt:lpstr>Concatenation</vt:lpstr>
      <vt:lpstr>Method invocation</vt:lpstr>
      <vt:lpstr>Method compiler errors</vt:lpstr>
      <vt:lpstr>Method Call Stack</vt:lpstr>
      <vt:lpstr>Method Call Stack</vt:lpstr>
      <vt:lpstr>Method Call Stack</vt:lpstr>
      <vt:lpstr>Method Call Stack</vt:lpstr>
      <vt:lpstr>Argument Promoting and Casting</vt:lpstr>
      <vt:lpstr>Argument Promoting and Casting</vt:lpstr>
      <vt:lpstr>Argument Promoting and Casting</vt:lpstr>
      <vt:lpstr>Argument Promoting and Casting</vt:lpstr>
      <vt:lpstr>Scope</vt:lpstr>
      <vt:lpstr>General Scope Rules</vt:lpstr>
      <vt:lpstr>General Scope Rules</vt:lpstr>
      <vt:lpstr>Method Overloading</vt:lpstr>
      <vt:lpstr>Method Overloading</vt:lpstr>
      <vt:lpstr>Method Overloading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Microsoft Office User</cp:lastModifiedBy>
  <cp:revision>194</cp:revision>
  <dcterms:created xsi:type="dcterms:W3CDTF">2018-01-23T15:14:58Z</dcterms:created>
  <dcterms:modified xsi:type="dcterms:W3CDTF">2020-03-04T21:26:08Z</dcterms:modified>
</cp:coreProperties>
</file>