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8"/>
  </p:notesMasterIdLst>
  <p:handoutMasterIdLst>
    <p:handoutMasterId r:id="rId69"/>
  </p:handoutMasterIdLst>
  <p:sldIdLst>
    <p:sldId id="275" r:id="rId2"/>
    <p:sldId id="309" r:id="rId3"/>
    <p:sldId id="310" r:id="rId4"/>
    <p:sldId id="308" r:id="rId5"/>
    <p:sldId id="311" r:id="rId6"/>
    <p:sldId id="313" r:id="rId7"/>
    <p:sldId id="314" r:id="rId8"/>
    <p:sldId id="385" r:id="rId9"/>
    <p:sldId id="315" r:id="rId10"/>
    <p:sldId id="376" r:id="rId11"/>
    <p:sldId id="384" r:id="rId12"/>
    <p:sldId id="383" r:id="rId13"/>
    <p:sldId id="371" r:id="rId14"/>
    <p:sldId id="296" r:id="rId15"/>
    <p:sldId id="372" r:id="rId16"/>
    <p:sldId id="318" r:id="rId17"/>
    <p:sldId id="338" r:id="rId18"/>
    <p:sldId id="339" r:id="rId19"/>
    <p:sldId id="340" r:id="rId20"/>
    <p:sldId id="341" r:id="rId21"/>
    <p:sldId id="342" r:id="rId22"/>
    <p:sldId id="328" r:id="rId23"/>
    <p:sldId id="329" r:id="rId24"/>
    <p:sldId id="330" r:id="rId25"/>
    <p:sldId id="334" r:id="rId26"/>
    <p:sldId id="335" r:id="rId27"/>
    <p:sldId id="336" r:id="rId28"/>
    <p:sldId id="346" r:id="rId29"/>
    <p:sldId id="347" r:id="rId30"/>
    <p:sldId id="337" r:id="rId31"/>
    <p:sldId id="343" r:id="rId32"/>
    <p:sldId id="344" r:id="rId33"/>
    <p:sldId id="348" r:id="rId34"/>
    <p:sldId id="350" r:id="rId35"/>
    <p:sldId id="349" r:id="rId36"/>
    <p:sldId id="353" r:id="rId37"/>
    <p:sldId id="373" r:id="rId38"/>
    <p:sldId id="392" r:id="rId39"/>
    <p:sldId id="393" r:id="rId40"/>
    <p:sldId id="386" r:id="rId41"/>
    <p:sldId id="387" r:id="rId42"/>
    <p:sldId id="388" r:id="rId43"/>
    <p:sldId id="389" r:id="rId44"/>
    <p:sldId id="390" r:id="rId45"/>
    <p:sldId id="391" r:id="rId46"/>
    <p:sldId id="352" r:id="rId47"/>
    <p:sldId id="351" r:id="rId48"/>
    <p:sldId id="374" r:id="rId49"/>
    <p:sldId id="354" r:id="rId50"/>
    <p:sldId id="345" r:id="rId51"/>
    <p:sldId id="322" r:id="rId52"/>
    <p:sldId id="358" r:id="rId53"/>
    <p:sldId id="375" r:id="rId54"/>
    <p:sldId id="359" r:id="rId55"/>
    <p:sldId id="360" r:id="rId56"/>
    <p:sldId id="323" r:id="rId57"/>
    <p:sldId id="325" r:id="rId58"/>
    <p:sldId id="361" r:id="rId59"/>
    <p:sldId id="362" r:id="rId60"/>
    <p:sldId id="326" r:id="rId61"/>
    <p:sldId id="355" r:id="rId62"/>
    <p:sldId id="356" r:id="rId63"/>
    <p:sldId id="363" r:id="rId64"/>
    <p:sldId id="357" r:id="rId65"/>
    <p:sldId id="324" r:id="rId66"/>
    <p:sldId id="312" r:id="rId67"/>
  </p:sldIdLst>
  <p:sldSz cx="9144000" cy="6858000" type="screen4x3"/>
  <p:notesSz cx="6980238" cy="9210675"/>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99FF"/>
    <a:srgbClr val="6699FF"/>
    <a:srgbClr val="009900"/>
    <a:srgbClr val="0066FF"/>
    <a:srgbClr val="FFFF00"/>
    <a:srgbClr val="EE3B0A"/>
    <a:srgbClr val="FBB6A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22" autoAdjust="0"/>
    <p:restoredTop sz="80871" autoAdjust="0"/>
  </p:normalViewPr>
  <p:slideViewPr>
    <p:cSldViewPr>
      <p:cViewPr varScale="1">
        <p:scale>
          <a:sx n="63" d="100"/>
          <a:sy n="63" d="100"/>
        </p:scale>
        <p:origin x="-17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24188" cy="460375"/>
          </a:xfrm>
          <a:prstGeom prst="rect">
            <a:avLst/>
          </a:prstGeom>
          <a:noFill/>
          <a:ln w="9525">
            <a:noFill/>
            <a:miter lim="800000"/>
            <a:headEnd/>
            <a:tailEnd/>
          </a:ln>
          <a:effectLst/>
        </p:spPr>
        <p:txBody>
          <a:bodyPr vert="horz" wrap="square" lIns="92666" tIns="46333" rIns="92666" bIns="46333" numCol="1" anchor="t" anchorCtr="0" compatLnSpc="1">
            <a:prstTxWarp prst="textNoShape">
              <a:avLst/>
            </a:prstTxWarp>
          </a:bodyPr>
          <a:lstStyle>
            <a:lvl1pPr algn="l" defTabSz="925513" eaLnBrk="1" hangingPunct="1">
              <a:spcBef>
                <a:spcPct val="0"/>
              </a:spcBef>
              <a:buClrTx/>
              <a:buFontTx/>
              <a:buNone/>
              <a:defRPr sz="1200">
                <a:latin typeface="Arial" charset="0"/>
                <a:cs typeface="+mn-cs"/>
              </a:defRPr>
            </a:lvl1pPr>
          </a:lstStyle>
          <a:p>
            <a:pPr>
              <a:defRPr/>
            </a:pPr>
            <a:endParaRPr lang="en-US"/>
          </a:p>
        </p:txBody>
      </p:sp>
      <p:sp>
        <p:nvSpPr>
          <p:cNvPr id="18435" name="Rectangle 3"/>
          <p:cNvSpPr>
            <a:spLocks noGrp="1" noChangeArrowheads="1"/>
          </p:cNvSpPr>
          <p:nvPr>
            <p:ph type="dt" sz="quarter" idx="1"/>
          </p:nvPr>
        </p:nvSpPr>
        <p:spPr bwMode="auto">
          <a:xfrm>
            <a:off x="3954463" y="0"/>
            <a:ext cx="3024187" cy="460375"/>
          </a:xfrm>
          <a:prstGeom prst="rect">
            <a:avLst/>
          </a:prstGeom>
          <a:noFill/>
          <a:ln w="9525">
            <a:noFill/>
            <a:miter lim="800000"/>
            <a:headEnd/>
            <a:tailEnd/>
          </a:ln>
          <a:effectLst/>
        </p:spPr>
        <p:txBody>
          <a:bodyPr vert="horz" wrap="square" lIns="92666" tIns="46333" rIns="92666" bIns="46333" numCol="1" anchor="t" anchorCtr="0" compatLnSpc="1">
            <a:prstTxWarp prst="textNoShape">
              <a:avLst/>
            </a:prstTxWarp>
          </a:bodyPr>
          <a:lstStyle>
            <a:lvl1pPr algn="r" defTabSz="925513" eaLnBrk="1" hangingPunct="1">
              <a:spcBef>
                <a:spcPct val="0"/>
              </a:spcBef>
              <a:buClrTx/>
              <a:buFontTx/>
              <a:buNone/>
              <a:defRPr sz="1200">
                <a:latin typeface="Arial" charset="0"/>
                <a:cs typeface="+mn-cs"/>
              </a:defRPr>
            </a:lvl1pPr>
          </a:lstStyle>
          <a:p>
            <a:pPr>
              <a:defRPr/>
            </a:pPr>
            <a:endParaRPr lang="en-US"/>
          </a:p>
        </p:txBody>
      </p:sp>
      <p:sp>
        <p:nvSpPr>
          <p:cNvPr id="18436" name="Rectangle 4"/>
          <p:cNvSpPr>
            <a:spLocks noGrp="1" noChangeArrowheads="1"/>
          </p:cNvSpPr>
          <p:nvPr>
            <p:ph type="ftr" sz="quarter" idx="2"/>
          </p:nvPr>
        </p:nvSpPr>
        <p:spPr bwMode="auto">
          <a:xfrm>
            <a:off x="0" y="8748713"/>
            <a:ext cx="3024188" cy="460375"/>
          </a:xfrm>
          <a:prstGeom prst="rect">
            <a:avLst/>
          </a:prstGeom>
          <a:noFill/>
          <a:ln w="9525">
            <a:noFill/>
            <a:miter lim="800000"/>
            <a:headEnd/>
            <a:tailEnd/>
          </a:ln>
          <a:effectLst/>
        </p:spPr>
        <p:txBody>
          <a:bodyPr vert="horz" wrap="square" lIns="92666" tIns="46333" rIns="92666" bIns="46333" numCol="1" anchor="b" anchorCtr="0" compatLnSpc="1">
            <a:prstTxWarp prst="textNoShape">
              <a:avLst/>
            </a:prstTxWarp>
          </a:bodyPr>
          <a:lstStyle>
            <a:lvl1pPr algn="l" defTabSz="925513" eaLnBrk="1" hangingPunct="1">
              <a:spcBef>
                <a:spcPct val="0"/>
              </a:spcBef>
              <a:buClrTx/>
              <a:buFontTx/>
              <a:buNone/>
              <a:defRPr sz="1200">
                <a:latin typeface="Arial" charset="0"/>
                <a:cs typeface="+mn-cs"/>
              </a:defRPr>
            </a:lvl1pPr>
          </a:lstStyle>
          <a:p>
            <a:pPr>
              <a:defRPr/>
            </a:pPr>
            <a:endParaRPr lang="en-US"/>
          </a:p>
        </p:txBody>
      </p:sp>
      <p:sp>
        <p:nvSpPr>
          <p:cNvPr id="18437" name="Rectangle 5"/>
          <p:cNvSpPr>
            <a:spLocks noGrp="1" noChangeArrowheads="1"/>
          </p:cNvSpPr>
          <p:nvPr>
            <p:ph type="sldNum" sz="quarter" idx="3"/>
          </p:nvPr>
        </p:nvSpPr>
        <p:spPr bwMode="auto">
          <a:xfrm>
            <a:off x="3954463" y="8748713"/>
            <a:ext cx="3024187" cy="460375"/>
          </a:xfrm>
          <a:prstGeom prst="rect">
            <a:avLst/>
          </a:prstGeom>
          <a:noFill/>
          <a:ln w="9525">
            <a:noFill/>
            <a:miter lim="800000"/>
            <a:headEnd/>
            <a:tailEnd/>
          </a:ln>
          <a:effectLst/>
        </p:spPr>
        <p:txBody>
          <a:bodyPr vert="horz" wrap="square" lIns="92666" tIns="46333" rIns="92666" bIns="46333" numCol="1" anchor="b" anchorCtr="0" compatLnSpc="1">
            <a:prstTxWarp prst="textNoShape">
              <a:avLst/>
            </a:prstTxWarp>
          </a:bodyPr>
          <a:lstStyle>
            <a:lvl1pPr algn="r" defTabSz="925513" eaLnBrk="1" hangingPunct="1">
              <a:defRPr sz="1200"/>
            </a:lvl1pPr>
          </a:lstStyle>
          <a:p>
            <a:fld id="{5ABDD267-7CC7-4EC0-9025-487A52378EC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24188" cy="460375"/>
          </a:xfrm>
          <a:prstGeom prst="rect">
            <a:avLst/>
          </a:prstGeom>
          <a:noFill/>
          <a:ln w="9525">
            <a:noFill/>
            <a:miter lim="800000"/>
            <a:headEnd/>
            <a:tailEnd/>
          </a:ln>
          <a:effectLst/>
        </p:spPr>
        <p:txBody>
          <a:bodyPr vert="horz" wrap="square" lIns="92666" tIns="46333" rIns="92666" bIns="46333" numCol="1" anchor="t" anchorCtr="0" compatLnSpc="1">
            <a:prstTxWarp prst="textNoShape">
              <a:avLst/>
            </a:prstTxWarp>
          </a:bodyPr>
          <a:lstStyle>
            <a:lvl1pPr algn="l" defTabSz="925513" eaLnBrk="1" hangingPunct="1">
              <a:spcBef>
                <a:spcPct val="0"/>
              </a:spcBef>
              <a:buClrTx/>
              <a:buFontTx/>
              <a:buNone/>
              <a:defRPr sz="1200">
                <a:latin typeface="Arial" charset="0"/>
                <a:cs typeface="+mn-cs"/>
              </a:defRPr>
            </a:lvl1pPr>
          </a:lstStyle>
          <a:p>
            <a:pPr>
              <a:defRPr/>
            </a:pPr>
            <a:endParaRPr lang="en-US"/>
          </a:p>
        </p:txBody>
      </p:sp>
      <p:sp>
        <p:nvSpPr>
          <p:cNvPr id="30723" name="Rectangle 3"/>
          <p:cNvSpPr>
            <a:spLocks noGrp="1" noChangeArrowheads="1"/>
          </p:cNvSpPr>
          <p:nvPr>
            <p:ph type="dt" idx="1"/>
          </p:nvPr>
        </p:nvSpPr>
        <p:spPr bwMode="auto">
          <a:xfrm>
            <a:off x="3954463" y="0"/>
            <a:ext cx="3024187" cy="460375"/>
          </a:xfrm>
          <a:prstGeom prst="rect">
            <a:avLst/>
          </a:prstGeom>
          <a:noFill/>
          <a:ln w="9525">
            <a:noFill/>
            <a:miter lim="800000"/>
            <a:headEnd/>
            <a:tailEnd/>
          </a:ln>
          <a:effectLst/>
        </p:spPr>
        <p:txBody>
          <a:bodyPr vert="horz" wrap="square" lIns="92666" tIns="46333" rIns="92666" bIns="46333" numCol="1" anchor="t" anchorCtr="0" compatLnSpc="1">
            <a:prstTxWarp prst="textNoShape">
              <a:avLst/>
            </a:prstTxWarp>
          </a:bodyPr>
          <a:lstStyle>
            <a:lvl1pPr algn="r" defTabSz="925513" eaLnBrk="1" hangingPunct="1">
              <a:spcBef>
                <a:spcPct val="0"/>
              </a:spcBef>
              <a:buClrTx/>
              <a:buFontTx/>
              <a:buNone/>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9038" y="690563"/>
            <a:ext cx="4605337" cy="34544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98500" y="4375150"/>
            <a:ext cx="5583238" cy="4144963"/>
          </a:xfrm>
          <a:prstGeom prst="rect">
            <a:avLst/>
          </a:prstGeom>
          <a:noFill/>
          <a:ln w="9525">
            <a:noFill/>
            <a:miter lim="800000"/>
            <a:headEnd/>
            <a:tailEnd/>
          </a:ln>
          <a:effectLst/>
        </p:spPr>
        <p:txBody>
          <a:bodyPr vert="horz" wrap="square" lIns="92666" tIns="46333" rIns="92666" bIns="463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748713"/>
            <a:ext cx="3024188" cy="460375"/>
          </a:xfrm>
          <a:prstGeom prst="rect">
            <a:avLst/>
          </a:prstGeom>
          <a:noFill/>
          <a:ln w="9525">
            <a:noFill/>
            <a:miter lim="800000"/>
            <a:headEnd/>
            <a:tailEnd/>
          </a:ln>
          <a:effectLst/>
        </p:spPr>
        <p:txBody>
          <a:bodyPr vert="horz" wrap="square" lIns="92666" tIns="46333" rIns="92666" bIns="46333" numCol="1" anchor="b" anchorCtr="0" compatLnSpc="1">
            <a:prstTxWarp prst="textNoShape">
              <a:avLst/>
            </a:prstTxWarp>
          </a:bodyPr>
          <a:lstStyle>
            <a:lvl1pPr algn="l" defTabSz="925513" eaLnBrk="1" hangingPunct="1">
              <a:spcBef>
                <a:spcPct val="0"/>
              </a:spcBef>
              <a:buClrTx/>
              <a:buFontTx/>
              <a:buNone/>
              <a:defRPr sz="1200">
                <a:latin typeface="Arial"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3954463" y="8748713"/>
            <a:ext cx="3024187" cy="460375"/>
          </a:xfrm>
          <a:prstGeom prst="rect">
            <a:avLst/>
          </a:prstGeom>
          <a:noFill/>
          <a:ln w="9525">
            <a:noFill/>
            <a:miter lim="800000"/>
            <a:headEnd/>
            <a:tailEnd/>
          </a:ln>
          <a:effectLst/>
        </p:spPr>
        <p:txBody>
          <a:bodyPr vert="horz" wrap="square" lIns="92666" tIns="46333" rIns="92666" bIns="46333" numCol="1" anchor="b" anchorCtr="0" compatLnSpc="1">
            <a:prstTxWarp prst="textNoShape">
              <a:avLst/>
            </a:prstTxWarp>
          </a:bodyPr>
          <a:lstStyle>
            <a:lvl1pPr algn="r" defTabSz="925513" eaLnBrk="1" hangingPunct="1">
              <a:defRPr sz="1200"/>
            </a:lvl1pPr>
          </a:lstStyle>
          <a:p>
            <a:fld id="{9D4866A9-ECD7-4785-817B-1FC6E33253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4DEB4A06-DDBF-4A4F-97F1-A14C530AB876}" type="slidenum">
              <a:rPr lang="en-US" altLang="en-US"/>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r>
              <a:rPr lang="en-US" altLang="en-US" smtClean="0"/>
              <a:t>We’ve mentioned that z/OS is ideal for processing batch jobs – workloads that run in the background with little if any human interaction. However, z/OS is just as much an interactive operating system as it a batch processing system. By interactive, we mean that end-users (sometimes tens of thousands of concurrent end-users, in the case of z/OS) using the system in real-time through direct interaction, such as commands and menu style interfaces. </a:t>
            </a:r>
          </a:p>
          <a:p>
            <a:pPr eaLnBrk="1" hangingPunct="1"/>
            <a:endParaRPr lang="en-US" altLang="en-US" smtClean="0"/>
          </a:p>
          <a:p>
            <a:pPr eaLnBrk="1" hangingPunct="1"/>
            <a:r>
              <a:rPr lang="en-US" altLang="en-US" smtClean="0"/>
              <a:t>Everyone who works with z/OS needs to know its end-user interfaces. Chief among these is TSO/E and its menu-driven interface, ISPF. These programs allow you to log on to the system, run programs, and work with data files. Also, you will need to know the interactive facilities of the z/OS implementation of UNIX interfaces, known collectively as z/OS UNIX System Services, or “z/OS UNIX” for short.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2C1D9107-AB9F-4A93-A65A-6C35D55F997D}" type="slidenum">
              <a:rPr lang="en-US" altLang="en-US"/>
              <a:pPr/>
              <a:t>13</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0D9F0DB-6D3C-45FD-A7FA-2530F51D7895}" type="slidenum">
              <a:rPr lang="en-US" altLang="en-US"/>
              <a:pPr/>
              <a:t>14</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altLang="en-US" smtClean="0"/>
              <a:t>The READY prompt accepts simple line commands such as HELP, RENAME, ALLOCATE, and CALL.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556B8B4-52A9-4406-A9B3-9992C5BEF942}" type="slidenum">
              <a:rPr lang="en-US" altLang="en-US"/>
              <a:pPr/>
              <a:t>15</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F9F9C39-28E4-4844-9F99-EA700E46036C}" type="slidenum">
              <a:rPr lang="en-US" altLang="en-US"/>
              <a:pPr/>
              <a:t>16</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altLang="en-US" smtClean="0"/>
              <a:t>After logging on to TSO, users typically access the ISPF menu. In fact, many use ISPF exclusively for performing work on z/OS. ISPF is a full panel application navigated by keyboard. ISPF includes a text editor and browser, and functions for locating and listing files and performing other utility functions. ISPF menus list the functions that are most frequently needed by online users.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78702C7-F01B-44B1-ADAC-D8D167841F26}" type="slidenum">
              <a:rPr lang="en-US" altLang="en-US"/>
              <a:pPr/>
              <a:t>17</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altLang="en-US" smtClean="0"/>
              <a:t>&lt;No notes&gt;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86F7F47-5F90-4BA0-B0FB-0D30F9BE2B29}" type="slidenum">
              <a:rPr lang="en-US" altLang="en-US"/>
              <a:pPr/>
              <a:t>18</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en-US" smtClean="0"/>
              <a:t>As you can see, ISPF has a “tree structure.”  Some UNIX users call this menu structure a “captive” interface.</a:t>
            </a:r>
          </a:p>
          <a:p>
            <a:pPr eaLnBrk="1" hangingPunct="1"/>
            <a:endParaRPr lang="en-US" altLang="en-US" smtClean="0"/>
          </a:p>
          <a:p>
            <a:pPr eaLnBrk="1" hangingPunct="1"/>
            <a:r>
              <a:rPr lang="en-US" altLang="en-US" smtClean="0"/>
              <a:t>The Primary Option menu is at the top of the tree.  This panel can be customized with additional options by the local system programmer. Therefore, it varies in features and content from site to site.</a:t>
            </a:r>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75CC027-91BE-413E-90A5-91FBAB2ED28C}" type="slidenum">
              <a:rPr lang="en-US" altLang="en-US"/>
              <a:pPr/>
              <a:t>19</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228600" indent="-228600" eaLnBrk="1" hangingPunct="1"/>
            <a:r>
              <a:rPr lang="en-US" altLang="en-US" smtClean="0"/>
              <a:t>Option zero (O) allows you to change ISPF settings. For example, the command line for your ISPF session might appear at the bottom of the display, while your instructor’s ISPF command line might appear at the top. This is a personal preference, but traditional usage places it at the top of the panel. If you want your command line to appear at the top of the panel, do the following:</a:t>
            </a:r>
          </a:p>
          <a:p>
            <a:pPr marL="228600" indent="-228600" eaLnBrk="1" hangingPunct="1">
              <a:buFontTx/>
              <a:buAutoNum type="arabicPeriod"/>
            </a:pPr>
            <a:r>
              <a:rPr lang="en-US" altLang="en-US" smtClean="0"/>
              <a:t>Go to the ISPF primary option menu.</a:t>
            </a:r>
          </a:p>
          <a:p>
            <a:pPr marL="228600" indent="-228600" eaLnBrk="1" hangingPunct="1">
              <a:buFontTx/>
              <a:buAutoNum type="arabicPeriod"/>
            </a:pPr>
            <a:r>
              <a:rPr lang="en-US" altLang="en-US" smtClean="0"/>
              <a:t>Select option 0 to display the Settings menu, as shown in Figure 3-17 on page 3-22.</a:t>
            </a:r>
          </a:p>
          <a:p>
            <a:pPr marL="228600" indent="-228600" eaLnBrk="1" hangingPunct="1">
              <a:buFontTx/>
              <a:buAutoNum type="arabicPeriod"/>
            </a:pPr>
            <a:r>
              <a:rPr lang="en-US" altLang="en-US" smtClean="0"/>
              <a:t>In the list of Options, remove the “/” on the line that says “Command line at bottom.” Use the Tab or New line key to move the cursor.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2CF2605-6027-457C-A8E1-77D0429BD682}" type="slidenum">
              <a:rPr lang="en-US" altLang="en-US"/>
              <a:pPr/>
              <a:t>20</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A4591FB-F3B0-4484-917B-70E16E8F690C}" type="slidenum">
              <a:rPr lang="en-US" altLang="en-US"/>
              <a:pPr/>
              <a:t>21</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altLang="en-US" smtClean="0"/>
              <a:t>Many of the screen capture examples used in this course show ISPF program function (PF) key settings at the bottom of the panel. Because it is common for z/OS users to customize the PF key assignments to suit their needs, the key assignments shown in this course might not match the PF key settings in use at another z/OS site. Actual function key settings vary from customer to customer.</a:t>
            </a:r>
          </a:p>
          <a:p>
            <a:pPr eaLnBrk="1" hangingPunct="1"/>
            <a:endParaRPr lang="en-US" altLang="en-US" smtClean="0"/>
          </a:p>
          <a:p>
            <a:pPr eaLnBrk="1" hangingPunct="1"/>
            <a:r>
              <a:rPr lang="en-US" altLang="en-US" smtClean="0"/>
              <a:t>This slide lists some of the most frequently used PF keys and other keyboard functions and their corresponding keys. </a:t>
            </a:r>
          </a:p>
          <a:p>
            <a:pPr eaLnBrk="1" hangingPunct="1"/>
            <a:endParaRPr lang="en-US" altLang="en-US" smtClean="0"/>
          </a:p>
          <a:p>
            <a:pPr eaLnBrk="1" hangingPunct="1"/>
            <a:r>
              <a:rPr lang="en-US" altLang="en-US" smtClean="0"/>
              <a:t>From the ISPF Primary Menu, press the PF1 HELP key to display the ISPF tutorial. New users of ISPF should acquaint themselves with the tutorial (Figure 3-11) and with the extensive online help facilities of ISPF.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1C0CDE1-6F4F-4A8D-90ED-27D1BBBC6006}" type="slidenum">
              <a:rPr lang="en-US" altLang="en-US"/>
              <a:pPr/>
              <a:t>22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29F31A92-BC72-4EBE-B0CE-790AA05E3CC2}" type="slidenum">
              <a:rPr lang="en-US" altLang="en-US"/>
              <a:pPr/>
              <a:t>2</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r>
              <a:rPr lang="en-US" altLang="en-US" smtClean="0"/>
              <a:t>z/OS provides a number of facilities to allow users to interact directly with the operating system. This chapter provides an overview of each facility. Hands-on exercises are provided at the end of the chapter to help students develop their understanding of these important facilities.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981E3A2-7B72-454E-8324-07267111F142}" type="slidenum">
              <a:rPr lang="en-US" altLang="en-US"/>
              <a:pPr/>
              <a:t>23</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3331ECA-5382-47EC-969F-AB6A2F748868}" type="slidenum">
              <a:rPr lang="en-US" altLang="en-US"/>
              <a:pPr/>
              <a:t>24</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521FB59-495D-4CC6-A89B-63C7F822ED1B}" type="slidenum">
              <a:rPr lang="en-US" altLang="en-US"/>
              <a:pPr/>
              <a:t>25</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57D6000-EABF-4C71-8DFA-C729CCC6F716}" type="slidenum">
              <a:rPr lang="en-US" altLang="en-US"/>
              <a:pPr/>
              <a:t>26</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4709666-0A58-4CA0-9668-A903897BA350}" type="slidenum">
              <a:rPr lang="en-US" altLang="en-US"/>
              <a:pPr/>
              <a:t>27</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600DA20-F099-4470-9FF7-BE857C0148D8}" type="slidenum">
              <a:rPr lang="en-US" altLang="en-US"/>
              <a:pPr/>
              <a:t>28</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E4F25DD-ADF3-41D7-91BF-FA0C472CA2A5}" type="slidenum">
              <a:rPr lang="en-US" altLang="en-US"/>
              <a:pPr/>
              <a:t>29</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802094F-A56A-466F-8C6F-B3636A5A9927}" type="slidenum">
              <a:rPr lang="en-US" altLang="en-US"/>
              <a:pPr/>
              <a:t>30</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796AC96-708A-4B2C-8248-4C749B714202}" type="slidenum">
              <a:rPr lang="en-US" altLang="en-US"/>
              <a:pPr/>
              <a:t>31</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altLang="en-US" smtClean="0"/>
              <a:t>From ISPF, you can view a data set’s contents (v to view) or edit a data set’s contents (e to edit). </a:t>
            </a:r>
          </a:p>
          <a:p>
            <a:pPr eaLnBrk="1" hangingPunct="1"/>
            <a:endParaRPr lang="en-US" altLang="en-US" smtClean="0"/>
          </a:p>
          <a:p>
            <a:pPr eaLnBrk="1" hangingPunct="1"/>
            <a:r>
              <a:rPr lang="en-US" altLang="en-US" smtClean="0"/>
              <a:t>When editing a data set, you use line commands to work with the contents of the file, as shown on this slide. For example:</a:t>
            </a:r>
          </a:p>
          <a:p>
            <a:pPr eaLnBrk="1" hangingPunct="1">
              <a:buFontTx/>
              <a:buChar char="•"/>
            </a:pPr>
            <a:r>
              <a:rPr lang="en-US" altLang="en-US" smtClean="0"/>
              <a:t>To edit the contents of a data set, move the cursor to the area of the record to be changed and type over the existing text.</a:t>
            </a:r>
          </a:p>
          <a:p>
            <a:pPr eaLnBrk="1" hangingPunct="1">
              <a:buFontTx/>
              <a:buChar char="•"/>
            </a:pPr>
            <a:r>
              <a:rPr lang="en-US" altLang="en-US" smtClean="0"/>
              <a:t>To find and change text, you can enter commands on the editor command line.</a:t>
            </a:r>
          </a:p>
          <a:p>
            <a:pPr eaLnBrk="1" hangingPunct="1">
              <a:buFontTx/>
              <a:buChar char="•"/>
            </a:pPr>
            <a:r>
              <a:rPr lang="en-US" altLang="en-US" smtClean="0"/>
              <a:t>To insert, copy, delete, or move text, place these commands directly on the line numbers where the action should occur.</a:t>
            </a:r>
          </a:p>
          <a:p>
            <a:pPr eaLnBrk="1" hangingPunct="1"/>
            <a:endParaRPr lang="en-US" altLang="en-US" smtClean="0"/>
          </a:p>
          <a:p>
            <a:pPr eaLnBrk="1" hangingPunct="1"/>
            <a:r>
              <a:rPr lang="en-US" altLang="en-US" smtClean="0"/>
              <a:t>To commit your changes, use PF3 or save. To exit the data set without saving your changes, enter Cancel on the edit command line.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9002C10-AD5B-4315-BFEA-28F4090A238F}" type="slidenum">
              <a:rPr lang="en-US" altLang="en-US"/>
              <a:pPr/>
              <a:t>32</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altLang="en-US" smtClean="0"/>
              <a:t>This slide shows the contents of a data set opened in edit mode. Here, the use enter I5 to insert 5 blank lines after the first record.  </a:t>
            </a:r>
          </a:p>
          <a:p>
            <a:pPr eaLnBrk="1" hangingPunct="1"/>
            <a:endParaRPr lang="en-US" altLang="en-US" smtClean="0"/>
          </a:p>
          <a:p>
            <a:pPr eaLnBrk="1" hangingPunct="1"/>
            <a:r>
              <a:rPr lang="en-US" altLang="en-US" smtClean="0"/>
              <a:t>Note the line numbers, the text area, and the editor command line. Primary command line, line commands placed on the line numbers, and text overtype are three different ways in which you can modify the contents of the data set. Line numbers increment by 10 with the ISPF editor so that the user can insert nine more lines between each current line without having to renumber the program.</a:t>
            </a:r>
          </a:p>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45A90245-768C-4065-AA55-7C71B39873BB}" type="slidenum">
              <a:rPr lang="en-US" altLang="en-US"/>
              <a:pPr/>
              <a:t>3</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r>
              <a:rPr lang="en-US" altLang="en-US" b="1" smtClean="0"/>
              <a:t>Tips:</a:t>
            </a:r>
          </a:p>
          <a:p>
            <a:pPr eaLnBrk="1" hangingPunct="1">
              <a:buFontTx/>
              <a:buChar char="•"/>
            </a:pPr>
            <a:r>
              <a:rPr lang="en-US" altLang="en-US" b="1" smtClean="0"/>
              <a:t>3270</a:t>
            </a:r>
            <a:r>
              <a:rPr lang="en-US" altLang="en-US" smtClean="0"/>
              <a:t> refers to a hardware console display, but often this display (or “green screen”) is emulated through a </a:t>
            </a:r>
            <a:r>
              <a:rPr lang="en-US" altLang="en-US" b="1" smtClean="0"/>
              <a:t>3270 emulator</a:t>
            </a:r>
            <a:r>
              <a:rPr lang="en-US" altLang="en-US" smtClean="0"/>
              <a:t> program.    </a:t>
            </a:r>
          </a:p>
          <a:p>
            <a:pPr eaLnBrk="1" hangingPunct="1">
              <a:buFontTx/>
              <a:buChar char="•"/>
            </a:pPr>
            <a:r>
              <a:rPr lang="en-US" altLang="en-US" smtClean="0"/>
              <a:t>In a z/OS file (data set), each line of text is known as a </a:t>
            </a:r>
            <a:r>
              <a:rPr lang="en-US" altLang="en-US" b="1" smtClean="0"/>
              <a:t>record</a:t>
            </a:r>
            <a:r>
              <a:rPr lang="en-US" altLang="en-US" smtClean="0"/>
              <a:t>. </a:t>
            </a:r>
          </a:p>
          <a:p>
            <a:pPr eaLnBrk="1" hangingPunct="1">
              <a:buFontTx/>
              <a:buChar char="•"/>
            </a:pPr>
            <a:r>
              <a:rPr lang="en-US" altLang="en-US" b="1" smtClean="0"/>
              <a:t>TSO</a:t>
            </a:r>
            <a:r>
              <a:rPr lang="en-US" altLang="en-US" smtClean="0"/>
              <a:t> is what makes the z/OS operating system interactive (not just batch-oriented).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00E2D45-313C-40C6-9468-3C5DB38C9293}" type="slidenum">
              <a:rPr lang="en-US" altLang="en-US"/>
              <a:pPr/>
              <a:t>33</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1DB4EEC-C429-47B9-A55B-3E9A3785DEB7}" type="slidenum">
              <a:rPr lang="en-US" altLang="en-US"/>
              <a:pPr/>
              <a:t>34</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A065A2C-805B-4971-811F-8A8764BEC5E5}" type="slidenum">
              <a:rPr lang="en-US" altLang="en-US"/>
              <a:pPr/>
              <a:t>35</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altLang="en-US" smtClean="0"/>
              <a:t>This screen shows an ISPF panel being used to allocate (create) a file (data set). This is a similar data set allocated with ISPF screens.</a:t>
            </a:r>
          </a:p>
          <a:p>
            <a:pPr eaLnBrk="1" hangingPunct="1"/>
            <a:r>
              <a:rPr lang="en-US" altLang="en-US" smtClean="0"/>
              <a:t>You can demo both of these to show the differences (interface) and similarities (result).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13B3B7D-9B29-4EDC-822E-20678AA964E4}" type="slidenum">
              <a:rPr lang="en-US" altLang="en-US"/>
              <a:pPr/>
              <a:t>36</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55A138E-64AE-4685-8205-C8376EAC78EA}" type="slidenum">
              <a:rPr lang="en-US" altLang="en-US"/>
              <a:pPr/>
              <a:t>37</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23E4710-63DD-4FF9-9993-A9C1BE6EF75B}" type="slidenum">
              <a:rPr lang="en-US" altLang="en-US"/>
              <a:pPr/>
              <a:t>38</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BB1D495-DACD-4E54-93BD-C2D47183C484}" type="slidenum">
              <a:rPr lang="en-US" altLang="en-US"/>
              <a:pPr/>
              <a:t>39</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7825443-FDD0-4A0E-A705-E06FE5134BE3}" type="slidenum">
              <a:rPr lang="en-US" altLang="en-US"/>
              <a:pPr/>
              <a:t>40</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F8C7205-1F6E-4E88-973B-DDEBB0089229}" type="slidenum">
              <a:rPr lang="en-US" altLang="en-US"/>
              <a:pPr/>
              <a:t>41</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altLang="en-US" smtClean="0"/>
              <a:t>With native TSO, it is possible to place a list of commands, called a command list or CLIST (pronounced “see list”) in a file, and execute the list as if it were one command. When you invoke a CLIST, it issues the TSO/E commands in sequence. CLISTs are used for performing routine tasks; they enable users to work more efficiently with TSO.</a:t>
            </a:r>
          </a:p>
          <a:p>
            <a:pPr eaLnBrk="1" hangingPunct="1"/>
            <a:endParaRPr lang="en-US" altLang="en-US" smtClean="0"/>
          </a:p>
          <a:p>
            <a:pPr eaLnBrk="1" hangingPunct="1"/>
            <a:r>
              <a:rPr lang="en-US" altLang="en-US" smtClean="0"/>
              <a:t>TSO users create CLISTs with the CLIST command language. Another command language used with TSO is called Restructured Extended Executor or REXX. When you invoke a CLIST, it issues the TSO/E commands in sequence. CLISTs are used for performing routine tasks; they enable users to work more efficiently with TSO.</a:t>
            </a:r>
          </a:p>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8262506-0218-4250-A53C-013EEDFE4532}" type="slidenum">
              <a:rPr lang="en-US" altLang="en-US"/>
              <a:pPr/>
              <a:t>42</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F650E0DB-355A-4F1C-9140-AD7A2CB19A9B}" type="slidenum">
              <a:rPr lang="en-US" altLang="en-US"/>
              <a:pPr/>
              <a:t>4</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r>
              <a:rPr lang="en-US" altLang="en-US" smtClean="0"/>
              <a:t>z/OS provides a number of facilities to allow users to interact directly with the operating system. In this education module, we’ll look at each facility briefly.  At the end, we’ll work through some simple exercises to give the student some hands-on experience with z/OS. </a:t>
            </a:r>
          </a:p>
          <a:p>
            <a:pPr eaLnBrk="1" hangingPunct="1">
              <a:buFontTx/>
              <a:buChar char="•"/>
            </a:pPr>
            <a:r>
              <a:rPr lang="en-US" altLang="en-US" smtClean="0"/>
              <a:t>TSO allows users to log on to z/OS and access a limited set of basic TSO commands, which are available as part of the core operating system. Interacting with z/OS in this way is called using TSO in its native mode.</a:t>
            </a:r>
          </a:p>
          <a:p>
            <a:pPr eaLnBrk="1" hangingPunct="1">
              <a:buFontTx/>
              <a:buChar char="•"/>
            </a:pPr>
            <a:r>
              <a:rPr lang="en-US" altLang="en-US" smtClean="0"/>
              <a:t>ISPF is an application that runs on z/OS and provides a menu-style shell for TSO users. ISPF menus list the functions that are most frequently needed by online users. ISPF is what many people use exclusively to perform work on z/OS. </a:t>
            </a:r>
          </a:p>
          <a:p>
            <a:pPr eaLnBrk="1" hangingPunct="1">
              <a:buFontTx/>
              <a:buChar char="•"/>
            </a:pPr>
            <a:r>
              <a:rPr lang="en-US" altLang="en-US" smtClean="0"/>
              <a:t>The z/OS UNIX shell and utilities allow users to write and invoke shell scripts and utilities, and use the shell programming language. </a:t>
            </a:r>
          </a:p>
          <a:p>
            <a:pPr eaLnBrk="1" hangingPunct="1"/>
            <a:endParaRPr lang="en-US" altLang="en-US" smtClean="0"/>
          </a:p>
          <a:p>
            <a:pPr eaLnBrk="1" hangingPunct="1"/>
            <a:r>
              <a:rPr lang="en-US" altLang="en-US" smtClean="0"/>
              <a:t>Hands-on exercises are provided at the end of the chapter to help students develop their understanding of these important facilities.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6A3BC0D-4E32-44A7-B17C-EFE1C8F644CB}" type="slidenum">
              <a:rPr lang="en-US" altLang="en-US"/>
              <a:pPr/>
              <a:t>43</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ltLang="en-US" smtClean="0"/>
              <a:t>Another command language used with TSO is called </a:t>
            </a:r>
            <a:r>
              <a:rPr lang="en-US" altLang="en-US" i="1" smtClean="0"/>
              <a:t>Restructured Extended Executor </a:t>
            </a:r>
            <a:r>
              <a:rPr lang="en-US" altLang="en-US" smtClean="0"/>
              <a:t>or </a:t>
            </a:r>
            <a:r>
              <a:rPr lang="en-US" altLang="en-US" i="1" smtClean="0"/>
              <a:t>REXX</a:t>
            </a:r>
            <a:r>
              <a:rPr lang="en-US" altLang="en-US" smtClean="0"/>
              <a:t>. Both CLIST</a:t>
            </a:r>
          </a:p>
          <a:p>
            <a:pPr eaLnBrk="1" hangingPunct="1"/>
            <a:r>
              <a:rPr lang="en-US" altLang="en-US" smtClean="0"/>
              <a:t>and REXX offer shell script-type processing. These are </a:t>
            </a:r>
            <a:r>
              <a:rPr lang="en-US" altLang="en-US" i="1" smtClean="0"/>
              <a:t>interpretive </a:t>
            </a:r>
            <a:r>
              <a:rPr lang="en-US" altLang="en-US" smtClean="0"/>
              <a:t>languages, as opposed to </a:t>
            </a:r>
            <a:r>
              <a:rPr lang="en-US" altLang="en-US" i="1" smtClean="0"/>
              <a:t>compiled </a:t>
            </a:r>
            <a:r>
              <a:rPr lang="en-US" altLang="en-US" smtClean="0"/>
              <a:t>languages (although REXX can be compiled as well). </a:t>
            </a:r>
          </a:p>
          <a:p>
            <a:pPr eaLnBrk="1" hangingPunct="1"/>
            <a:endParaRPr lang="en-US" altLang="en-US" smtClean="0"/>
          </a:p>
          <a:p>
            <a:pPr eaLnBrk="1" hangingPunct="1"/>
            <a:r>
              <a:rPr lang="en-US" altLang="en-US" smtClean="0"/>
              <a:t>Some TSO users write functions directly as CLISTs or REXX programs, but these are more commonly implemented as ISPF functions, or by various software products. CLIST programming is unique to z/OS, while the REXX language is used on many platforms.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B8FC0D5-2313-4C46-98C9-03EC9C5A73AB}" type="slidenum">
              <a:rPr lang="en-US" altLang="en-US"/>
              <a:pPr/>
              <a:t>44</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B41C7CA-CC43-49AB-B26A-A2722B48F13A}" type="slidenum">
              <a:rPr lang="en-US" altLang="en-US"/>
              <a:pPr/>
              <a:t>45</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614BC34-760E-44BF-8083-447800ADA2BA}" type="slidenum">
              <a:rPr lang="en-US" altLang="en-US"/>
              <a:pPr/>
              <a:t>46</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9DC77D6-74FA-4F86-95E3-04D8C46B77D5}" type="slidenum">
              <a:rPr lang="en-US" altLang="en-US"/>
              <a:pPr/>
              <a:t>47</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D5C1E3A-EED1-460F-A3D9-53C5AFF9490A}" type="slidenum">
              <a:rPr lang="en-US" altLang="en-US"/>
              <a:pPr/>
              <a:t>48</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CB94389-D29B-42D5-B232-6ED3D1234EAE}" type="slidenum">
              <a:rPr lang="en-US" altLang="en-US"/>
              <a:pPr/>
              <a:t>49</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6D68E89-101D-411E-8D1D-4A2CA276CBEA}" type="slidenum">
              <a:rPr lang="en-US" altLang="en-US"/>
              <a:pPr/>
              <a:t>50</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altLang="en-US" smtClean="0"/>
              <a:t>The z/OS UNIX shell and utilities provide an interactive interface to z/OS. The shell and utilities can be compared to the TSO function in z/OS. To perform some command requests, the shell calls other programs, known as </a:t>
            </a:r>
            <a:r>
              <a:rPr lang="en-US" altLang="en-US" i="1" smtClean="0"/>
              <a:t>utilities</a:t>
            </a:r>
            <a:r>
              <a:rPr lang="en-US" altLang="en-US" smtClean="0"/>
              <a:t>.</a:t>
            </a:r>
          </a:p>
          <a:p>
            <a:pPr eaLnBrk="1" hangingPunct="1"/>
            <a:r>
              <a:rPr lang="en-US" altLang="en-US" smtClean="0"/>
              <a:t>The shell can be used to:</a:t>
            </a:r>
          </a:p>
          <a:p>
            <a:pPr eaLnBrk="1" hangingPunct="1">
              <a:buFontTx/>
              <a:buChar char="•"/>
            </a:pPr>
            <a:r>
              <a:rPr lang="en-US" altLang="en-US" smtClean="0"/>
              <a:t> Invoke shell scripts and utilities.</a:t>
            </a:r>
          </a:p>
          <a:p>
            <a:pPr eaLnBrk="1" hangingPunct="1">
              <a:buFontTx/>
              <a:buChar char="•"/>
            </a:pPr>
            <a:r>
              <a:rPr lang="en-US" altLang="en-US" smtClean="0"/>
              <a:t> Write shell scripts (a named list of shell commands, using the shell programming language).</a:t>
            </a:r>
          </a:p>
          <a:p>
            <a:pPr eaLnBrk="1" hangingPunct="1">
              <a:buFontTx/>
              <a:buChar char="•"/>
            </a:pPr>
            <a:r>
              <a:rPr lang="en-US" altLang="en-US" smtClean="0"/>
              <a:t> Run shell scripts and C language programs interactively, in the TSO background or in batch.</a:t>
            </a:r>
          </a:p>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1F742D1-5ED7-4241-A3DF-165253E6C206}" type="slidenum">
              <a:rPr lang="en-US" altLang="en-US"/>
              <a:pPr/>
              <a:t>51</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altLang="en-US" smtClean="0"/>
              <a:t>The z/OS UNIX shell is based on the UNIX System V shell and has some of the features from the UNIX Korn shell. The POSIX standard distinguishes between a command, which is a directive to the shell to perform a specific task, and a utility, which is the name of a program callable by name from the shell. To the user, there is no difference between a command and a utility.</a:t>
            </a:r>
          </a:p>
          <a:p>
            <a:pPr eaLnBrk="1" hangingPunct="1"/>
            <a:endParaRPr lang="en-US" altLang="en-US" smtClean="0"/>
          </a:p>
          <a:p>
            <a:pPr eaLnBrk="1" hangingPunct="1"/>
            <a:r>
              <a:rPr lang="en-US" altLang="en-US" smtClean="0"/>
              <a:t>The z/OS UNIX shell provides the environment that has the most functions and capabilities. Shell commands can easily be combined in pipes or shell scripts, and thereby become powerful new functions. A sequence of shell commands can be stored in a text file that can be executed. This is called a shell script. The shell supports many of the features of a regular programming language.</a:t>
            </a:r>
          </a:p>
          <a:p>
            <a:pPr eaLnBrk="1" hangingPunct="1"/>
            <a:endParaRPr lang="en-US" altLang="en-US" smtClean="0"/>
          </a:p>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EDC23C3-0C8C-4304-A8D0-47135553E677}" type="slidenum">
              <a:rPr lang="en-US" altLang="en-US"/>
              <a:pPr/>
              <a:t>52</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0386E048-A473-417B-B15E-3DE019FC6B88}" type="slidenum">
              <a:rPr lang="en-US" altLang="en-US"/>
              <a:pPr/>
              <a:t>5</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r>
              <a:rPr lang="en-US" altLang="en-US" smtClean="0"/>
              <a:t>Most z/OS users refer to TSO/E as simply “TSO,” and that is how it is called in this textbook. Also, we use the word “user” to mean “end user.”  </a:t>
            </a:r>
          </a:p>
          <a:p>
            <a:pPr eaLnBrk="1" hangingPunct="1"/>
            <a:endParaRPr lang="en-US" altLang="en-US" i="1" smtClean="0"/>
          </a:p>
          <a:p>
            <a:pPr eaLnBrk="1" hangingPunct="1"/>
            <a:r>
              <a:rPr lang="en-US" altLang="en-US" i="1" smtClean="0"/>
              <a:t>What is TSO?  </a:t>
            </a:r>
            <a:r>
              <a:rPr lang="en-US" altLang="en-US" smtClean="0"/>
              <a:t>It’s what allows users to create an interactive session with the z/OS system. TSO provides a single-user logon capability and a basic command prompt interface to z/OS.</a:t>
            </a:r>
          </a:p>
          <a:p>
            <a:pPr eaLnBrk="1" hangingPunct="1"/>
            <a:endParaRPr lang="en-US" altLang="en-US" smtClean="0"/>
          </a:p>
          <a:p>
            <a:pPr eaLnBrk="1" hangingPunct="1"/>
            <a:r>
              <a:rPr lang="en-US" altLang="en-US" smtClean="0"/>
              <a:t>Most users work with TSO through its menu-driven interface, </a:t>
            </a:r>
            <a:r>
              <a:rPr lang="en-US" altLang="en-US" i="1" smtClean="0"/>
              <a:t>Interactive System Productivity Facility </a:t>
            </a:r>
            <a:r>
              <a:rPr lang="en-US" altLang="en-US" smtClean="0"/>
              <a:t>(ISPF). This collection of menus and panels offers a wide range of functions to assist users in working with data files on the system. ISPF users include</a:t>
            </a:r>
          </a:p>
          <a:p>
            <a:pPr eaLnBrk="1" hangingPunct="1"/>
            <a:r>
              <a:rPr lang="en-US" altLang="en-US" smtClean="0"/>
              <a:t>system programmers, application programmers, administrators, and others who access z/OS. In general, TSO and ISPF make it easier for people with varying levels of experience to interact with the z/OS system.</a:t>
            </a:r>
          </a:p>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7E45107-7E00-43C2-B709-FF54CF7D3402}" type="slidenum">
              <a:rPr lang="en-US" altLang="en-US"/>
              <a:pPr/>
              <a:t>53</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87FA10B7-A463-4940-BBD1-D977A3A34035}" type="slidenum">
              <a:rPr lang="en-US" altLang="en-US"/>
              <a:pPr/>
              <a:t>54</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FEA89E7-255A-43CD-BA34-43E0198DD0E4}" type="slidenum">
              <a:rPr lang="en-US" altLang="en-US"/>
              <a:pPr/>
              <a:t>55</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E8B3000D-EABE-4D79-AF21-3F27A0A036B6}" type="slidenum">
              <a:rPr lang="en-US" altLang="en-US"/>
              <a:pPr/>
              <a:t>56</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en-US" altLang="en-US" smtClean="0"/>
              <a:t>OMVS for line commands, ISHELL for ISPF-like menus. The TSO commands used with z/OS UNIX are: ISHELL and OMVS.</a:t>
            </a:r>
          </a:p>
          <a:p>
            <a:pPr eaLnBrk="1" hangingPunct="1"/>
            <a:endParaRPr lang="en-US" altLang="en-US" smtClean="0"/>
          </a:p>
          <a:p>
            <a:pPr eaLnBrk="1" hangingPunct="1"/>
            <a:r>
              <a:rPr lang="en-US" altLang="en-US" smtClean="0"/>
              <a:t>The ISHELL command invokes the ISPF shell. ISHELL is a good starting point for users familiar with TSO and ISPF who want or need to use z/OS UNIX. ISHELL provides panels where users can work with the hierarchical file system. There are also panels for mounting and unmounting file systems and for doing some z/OS UNIX administration. Users whose primary interactive computing environment is TSO/E and ISPF can do much of their work in that environment.</a:t>
            </a:r>
          </a:p>
          <a:p>
            <a:pPr eaLnBrk="1" hangingPunct="1"/>
            <a:endParaRPr lang="en-US" altLang="en-US" smtClean="0"/>
          </a:p>
          <a:p>
            <a:pPr eaLnBrk="1" hangingPunct="1"/>
            <a:r>
              <a:rPr lang="en-US" altLang="en-US" smtClean="0"/>
              <a:t>The OMVS command is used to invoke the z/OS UNIX shell. Users whose primary interactive computing environment is a UNIX workstation find the z/OS UNIX shell programming environment familiar.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0F52571-E91B-44D8-AEAD-B85EE688FC88}" type="slidenum">
              <a:rPr lang="en-US" altLang="en-US"/>
              <a:pPr/>
              <a:t>57</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en-US" altLang="en-US" smtClean="0"/>
              <a:t>ISHELL provides an ISPF-like menu interface for working with files in UNIX directories.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C6D9DFD-2AE6-4337-A22B-C1750B7CAB87}" type="slidenum">
              <a:rPr lang="en-US" altLang="en-US"/>
              <a:pPr/>
              <a:t>58</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E3A6B062-5C4B-4D91-AF9B-EEF810129601}" type="slidenum">
              <a:rPr lang="en-US" altLang="en-US"/>
              <a:pPr/>
              <a:t>59</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EE58FC6-793E-46B9-9410-ECE1AACEAAF9}" type="slidenum">
              <a:rPr lang="en-US" altLang="en-US"/>
              <a:pPr/>
              <a:t>60</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lnSpc>
                <a:spcPct val="80000"/>
              </a:lnSpc>
            </a:pPr>
            <a:r>
              <a:rPr lang="en-US" altLang="en-US" sz="1000" smtClean="0"/>
              <a:t>You use the OMVS command to invoke the z/OS UNIX shell. The shell is a command processor that you use to:</a:t>
            </a:r>
          </a:p>
          <a:p>
            <a:pPr eaLnBrk="1" hangingPunct="1">
              <a:lnSpc>
                <a:spcPct val="80000"/>
              </a:lnSpc>
              <a:buFontTx/>
              <a:buChar char="•"/>
            </a:pPr>
            <a:r>
              <a:rPr lang="en-US" altLang="en-US" sz="1000" smtClean="0"/>
              <a:t>Invoke shell commands or utilities that request services from the system.</a:t>
            </a:r>
          </a:p>
          <a:p>
            <a:pPr eaLnBrk="1" hangingPunct="1">
              <a:lnSpc>
                <a:spcPct val="80000"/>
              </a:lnSpc>
              <a:buFontTx/>
              <a:buChar char="•"/>
            </a:pPr>
            <a:r>
              <a:rPr lang="en-US" altLang="en-US" sz="1000" smtClean="0"/>
              <a:t>Write shell scripts using the shell programming language. </a:t>
            </a:r>
          </a:p>
          <a:p>
            <a:pPr eaLnBrk="1" hangingPunct="1">
              <a:lnSpc>
                <a:spcPct val="80000"/>
              </a:lnSpc>
              <a:buFontTx/>
              <a:buChar char="•"/>
            </a:pPr>
            <a:r>
              <a:rPr lang="en-US" altLang="en-US" sz="1000" smtClean="0"/>
              <a:t>Run shell scripts and C-language programs interactively (in the foreground), in the background, or in batch.</a:t>
            </a:r>
          </a:p>
          <a:p>
            <a:pPr eaLnBrk="1" hangingPunct="1">
              <a:lnSpc>
                <a:spcPct val="80000"/>
              </a:lnSpc>
            </a:pPr>
            <a:endParaRPr lang="en-US" altLang="en-US" sz="1000" smtClean="0"/>
          </a:p>
          <a:p>
            <a:pPr eaLnBrk="1" hangingPunct="1">
              <a:lnSpc>
                <a:spcPct val="80000"/>
              </a:lnSpc>
            </a:pPr>
            <a:r>
              <a:rPr lang="en-US" altLang="en-US" sz="1000" smtClean="0"/>
              <a:t>Shell commands often have options (also known as flags) that you can specify, and they usually take an argument, such as the name of a file or directory. The format for specifying the command begins with the command name, then the option or options, and finally the argument, if any. </a:t>
            </a:r>
          </a:p>
          <a:p>
            <a:pPr eaLnBrk="1" hangingPunct="1">
              <a:lnSpc>
                <a:spcPct val="80000"/>
              </a:lnSpc>
            </a:pPr>
            <a:endParaRPr lang="en-US" altLang="en-US" sz="1000" smtClean="0"/>
          </a:p>
          <a:p>
            <a:pPr eaLnBrk="1" hangingPunct="1">
              <a:lnSpc>
                <a:spcPct val="80000"/>
              </a:lnSpc>
            </a:pPr>
            <a:r>
              <a:rPr lang="en-US" altLang="en-US" sz="1000" smtClean="0"/>
              <a:t>For example, in the following command:</a:t>
            </a:r>
          </a:p>
          <a:p>
            <a:pPr eaLnBrk="1" hangingPunct="1">
              <a:lnSpc>
                <a:spcPct val="80000"/>
              </a:lnSpc>
            </a:pPr>
            <a:r>
              <a:rPr lang="en-US" altLang="en-US" sz="1000" smtClean="0"/>
              <a:t>ls -al /u/rogers</a:t>
            </a:r>
          </a:p>
          <a:p>
            <a:pPr eaLnBrk="1" hangingPunct="1">
              <a:lnSpc>
                <a:spcPct val="80000"/>
              </a:lnSpc>
            </a:pPr>
            <a:endParaRPr lang="en-US" altLang="en-US" sz="1000" smtClean="0"/>
          </a:p>
          <a:p>
            <a:pPr eaLnBrk="1" hangingPunct="1">
              <a:lnSpc>
                <a:spcPct val="80000"/>
              </a:lnSpc>
            </a:pPr>
            <a:r>
              <a:rPr lang="en-US" altLang="en-US" sz="1000" smtClean="0"/>
              <a:t>ls is the command name, and -al are the options.</a:t>
            </a:r>
          </a:p>
          <a:p>
            <a:pPr eaLnBrk="1" hangingPunct="1">
              <a:lnSpc>
                <a:spcPct val="80000"/>
              </a:lnSpc>
            </a:pPr>
            <a:endParaRPr lang="en-US" altLang="en-US" sz="1000" smtClean="0"/>
          </a:p>
          <a:p>
            <a:pPr eaLnBrk="1" hangingPunct="1">
              <a:lnSpc>
                <a:spcPct val="80000"/>
              </a:lnSpc>
            </a:pPr>
            <a:r>
              <a:rPr lang="en-US" altLang="en-US" sz="1000" smtClean="0"/>
              <a:t>This command lists the files and directories of the user. If the pathname is a file, ls displays information on the file according to the requested options. If it is a directory, ls displays information on the files and subdirectories therein. You can get information on a directory itself by using the -d option.</a:t>
            </a:r>
          </a:p>
          <a:p>
            <a:pPr eaLnBrk="1" hangingPunct="1">
              <a:lnSpc>
                <a:spcPct val="80000"/>
              </a:lnSpc>
            </a:pPr>
            <a:endParaRPr lang="en-US" altLang="en-US" sz="1000" smtClean="0"/>
          </a:p>
          <a:p>
            <a:pPr eaLnBrk="1" hangingPunct="1">
              <a:lnSpc>
                <a:spcPct val="80000"/>
              </a:lnSpc>
            </a:pPr>
            <a:r>
              <a:rPr lang="en-US" altLang="en-US" sz="1000" smtClean="0"/>
              <a:t>If you do not specify any options, ls displays only the file names. When ls sends output to a pipe or file, it writes one name per line; when it sends output to the terminal, it uses the -C (multi-column) format.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E258F52-63BA-4794-A270-70846DE3AB7F}" type="slidenum">
              <a:rPr lang="en-US" altLang="en-US"/>
              <a:pPr/>
              <a:t>61</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97751F5E-2712-40AC-BF8E-8B2CBD874D4A}" type="slidenum">
              <a:rPr lang="en-US" altLang="en-US"/>
              <a:pPr/>
              <a:t>62</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F3E05F64-DC8F-45B3-B7F3-428D06E9B7E0}" type="slidenum">
              <a:rPr lang="en-US" altLang="en-US"/>
              <a:pPr/>
              <a:t>6</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altLang="en-US" smtClean="0"/>
              <a:t>In a z/OS system, each user is granted a user ID and a password authorized for TSO logon. Logging on to TSO requires a 3270 display device or, more commonly, a TN3270 emulator running on a PC. During TSO logon, the system displays the TSO logon screen on the user’s 3270 display device or TN3270 emulator. The logon screen serves the same purpose as a Windows logon panel.</a:t>
            </a:r>
          </a:p>
          <a:p>
            <a:pPr eaLnBrk="1" hangingPunct="1"/>
            <a:endParaRPr lang="en-US" altLang="en-US" smtClean="0"/>
          </a:p>
          <a:p>
            <a:pPr eaLnBrk="1" hangingPunct="1"/>
            <a:r>
              <a:rPr lang="en-US" altLang="en-US" smtClean="0"/>
              <a:t>z/OS system programmers often modify the particular text layout and information of the TSO logon panel to better suit the needs of the system’s users. Therefore, the screen captures shown on these slides might differ from what you would see on a real-life production system.</a:t>
            </a:r>
          </a:p>
          <a:p>
            <a:pPr eaLnBrk="1" hangingPunct="1"/>
            <a:endParaRPr lang="en-US" altLang="en-US" smtClean="0"/>
          </a:p>
          <a:p>
            <a:pPr eaLnBrk="1" hangingPunct="1"/>
            <a:r>
              <a:rPr lang="en-US" altLang="en-US" smtClean="0"/>
              <a:t>Let’s look at a typical example of a TSO logon screen (next slide).</a:t>
            </a:r>
          </a:p>
          <a:p>
            <a:pPr eaLnBrk="1" hangingPunct="1"/>
            <a:endParaRPr lang="en-US" altLang="en-US" smtClean="0"/>
          </a:p>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FA75129A-9982-4A15-985A-855D4C444E3E}" type="slidenum">
              <a:rPr lang="en-US" altLang="en-US"/>
              <a:pPr/>
              <a:t>63</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BAE231-25B1-4D7C-BC6C-C8F1346E66DA}" type="slidenum">
              <a:rPr lang="en-US" altLang="en-US"/>
              <a:pPr/>
              <a:t>64</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538C807D-7E5A-4573-8561-3F4F0A6D084F}" type="slidenum">
              <a:rPr lang="en-US" altLang="en-US"/>
              <a:pPr/>
              <a:t>65</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marL="228600" indent="-228600" eaLnBrk="1" hangingPunct="1"/>
            <a:r>
              <a:rPr lang="en-US" altLang="en-US" smtClean="0"/>
              <a:t>To login directly to the z/OS UNIX shell, use one of the following solutions: </a:t>
            </a:r>
          </a:p>
          <a:p>
            <a:pPr marL="228600" indent="-228600" eaLnBrk="1" hangingPunct="1">
              <a:buFontTx/>
              <a:buChar char="•"/>
            </a:pPr>
            <a:r>
              <a:rPr lang="en-US" altLang="en-US" b="1" smtClean="0"/>
              <a:t>rlogin --- </a:t>
            </a:r>
            <a:r>
              <a:rPr lang="en-US" altLang="en-US" smtClean="0"/>
              <a:t>	When the inetd daemon is set up and active, you can rlogin to the shell from a workstation that has rlogin client support and is connected through TCP/IP to the z/OS system (Figure 3-25 on page 3-30). To log in, use the rlogin (remote log in) command syntax supported at your site.</a:t>
            </a:r>
          </a:p>
          <a:p>
            <a:pPr marL="228600" indent="-228600" eaLnBrk="1" hangingPunct="1">
              <a:buFontTx/>
              <a:buChar char="•"/>
            </a:pPr>
            <a:r>
              <a:rPr lang="en-US" altLang="en-US" b="1" smtClean="0"/>
              <a:t>telnet ---</a:t>
            </a:r>
            <a:r>
              <a:rPr lang="en-US" altLang="en-US" smtClean="0"/>
              <a:t> 	Telnet support comes with the TCP/IP z/OS UNIX feature. It also uses the inetd daemon, which must be active and set up to recognize and receive the incoming telnet requests.</a:t>
            </a:r>
          </a:p>
          <a:p>
            <a:pPr marL="228600" indent="-228600" eaLnBrk="1" hangingPunct="1">
              <a:buFontTx/>
              <a:buChar char="•"/>
            </a:pPr>
            <a:endParaRPr lang="en-US" altLang="en-US" smtClean="0"/>
          </a:p>
          <a:p>
            <a:pPr marL="228600" indent="-228600" eaLnBrk="1" hangingPunct="1"/>
            <a:r>
              <a:rPr lang="en-US" altLang="en-US" smtClean="0"/>
              <a:t>There are some differences between the asynchronous terminal support (direct shell login) and the 3270 terminal support (OMVS command):</a:t>
            </a:r>
          </a:p>
          <a:p>
            <a:pPr marL="228600" indent="-228600" eaLnBrk="1" hangingPunct="1">
              <a:buFontTx/>
              <a:buChar char="•"/>
            </a:pPr>
            <a:r>
              <a:rPr lang="en-US" altLang="en-US" smtClean="0"/>
              <a:t>You cannot switch to TSO/E. However, you can use the TSO SHELL command to run a TSO/E command from your shell session.</a:t>
            </a:r>
          </a:p>
          <a:p>
            <a:pPr marL="228600" indent="-228600" eaLnBrk="1" hangingPunct="1">
              <a:buFontTx/>
              <a:buChar char="•"/>
            </a:pPr>
            <a:r>
              <a:rPr lang="en-US" altLang="en-US" smtClean="0"/>
              <a:t>You cannot use the ISPF editor (this includes the oedit command, which invokes ISPF edit).</a:t>
            </a:r>
          </a:p>
          <a:p>
            <a:pPr marL="228600" indent="-228600" eaLnBrk="1" hangingPunct="1"/>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07C891B9-CD3F-4740-A360-8C0F083D1EDE}" type="slidenum">
              <a:rPr lang="en-US" altLang="en-US"/>
              <a:pPr/>
              <a:t>66</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lnSpc>
                <a:spcPct val="80000"/>
              </a:lnSpc>
              <a:buFontTx/>
              <a:buChar char="•"/>
            </a:pPr>
            <a:r>
              <a:rPr lang="en-US" altLang="en-US" sz="800" smtClean="0"/>
              <a:t>TSO allows users to log on to z/OS and use a limited set of basic commands. This is sometimes called using TSO in its native mode.</a:t>
            </a:r>
          </a:p>
          <a:p>
            <a:pPr eaLnBrk="1" hangingPunct="1">
              <a:lnSpc>
                <a:spcPct val="80000"/>
              </a:lnSpc>
              <a:buFontTx/>
              <a:buChar char="•"/>
            </a:pPr>
            <a:r>
              <a:rPr lang="en-US" altLang="en-US" sz="800" smtClean="0"/>
              <a:t>ISPF is a menu-driven interface for user interaction with a z/OS system. The ISPF environment is executed from native TSO. </a:t>
            </a:r>
          </a:p>
          <a:p>
            <a:pPr eaLnBrk="1" hangingPunct="1">
              <a:lnSpc>
                <a:spcPct val="80000"/>
              </a:lnSpc>
              <a:buFontTx/>
              <a:buChar char="•"/>
            </a:pPr>
            <a:r>
              <a:rPr lang="en-US" altLang="en-US" sz="800" smtClean="0"/>
              <a:t>ISPF provides utilities, an editor and ISPF applications to the user. To the extent permitted by various security controls an ISPF user has full access to most z/OS system functions. </a:t>
            </a:r>
          </a:p>
          <a:p>
            <a:pPr eaLnBrk="1" hangingPunct="1">
              <a:lnSpc>
                <a:spcPct val="80000"/>
              </a:lnSpc>
              <a:buFontTx/>
              <a:buChar char="•"/>
            </a:pPr>
            <a:r>
              <a:rPr lang="en-US" altLang="en-US" sz="800" smtClean="0"/>
              <a:t>TSO/ISPF should be viewed as a system management interface and a development interface for traditional z/OS programming.</a:t>
            </a:r>
          </a:p>
          <a:p>
            <a:pPr eaLnBrk="1" hangingPunct="1">
              <a:lnSpc>
                <a:spcPct val="80000"/>
              </a:lnSpc>
              <a:buFontTx/>
              <a:buChar char="•"/>
            </a:pPr>
            <a:r>
              <a:rPr lang="en-US" altLang="en-US" sz="800" smtClean="0"/>
              <a:t>The z/OS UNIX shell and utilities provide a command interface to the z/OS UNIX environment. You can access the shell either by logging on to TSO/E or by using the remote login facilities of TCP/IP (rlogin). </a:t>
            </a:r>
          </a:p>
          <a:p>
            <a:pPr eaLnBrk="1" hangingPunct="1">
              <a:lnSpc>
                <a:spcPct val="80000"/>
              </a:lnSpc>
              <a:buFontTx/>
              <a:buChar char="•"/>
            </a:pPr>
            <a:r>
              <a:rPr lang="en-US" altLang="en-US" sz="800" smtClean="0"/>
              <a:t>If you use TSO/E, a command called OMVS creates a shell for you. You can work in the shell environment until exiting or temporarily switching back to the TSO/E environment. </a:t>
            </a:r>
          </a:p>
          <a:p>
            <a:pPr eaLnBrk="1" hangingPunct="1">
              <a:lnSpc>
                <a:spcPct val="80000"/>
              </a:lnSpc>
              <a:buFontTx/>
              <a:buChar char="•"/>
            </a:pPr>
            <a:endParaRPr lang="en-US" altLang="en-US" sz="800" smtClean="0"/>
          </a:p>
          <a:p>
            <a:pPr eaLnBrk="1" hangingPunct="1">
              <a:lnSpc>
                <a:spcPct val="80000"/>
              </a:lnSpc>
            </a:pPr>
            <a:r>
              <a:rPr lang="en-US" altLang="en-US" sz="800" smtClean="0"/>
              <a:t>Note that you can logon as a TSO user and telnet into UNIX System Services. </a:t>
            </a:r>
          </a:p>
          <a:p>
            <a:pPr eaLnBrk="1" hangingPunct="1">
              <a:lnSpc>
                <a:spcPct val="80000"/>
              </a:lnSpc>
            </a:pPr>
            <a:endParaRPr lang="en-US" altLang="en-US" sz="800" smtClean="0"/>
          </a:p>
          <a:p>
            <a:pPr eaLnBrk="1" hangingPunct="1">
              <a:lnSpc>
                <a:spcPct val="80000"/>
              </a:lnSpc>
              <a:buFontTx/>
              <a:buChar char="•"/>
            </a:pPr>
            <a:endParaRPr lang="en-US" altLang="en-US" sz="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7F79C5C-4E87-4E08-B122-60BB5E563198}" type="slidenum">
              <a:rPr lang="en-US" altLang="en-US"/>
              <a:pPr/>
              <a:t>7</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altLang="en-US" smtClean="0"/>
              <a:t>Logon proc allocates the data sets you’ll need, the resources you can access (RACF), the region size for your address space.</a:t>
            </a:r>
          </a:p>
          <a:p>
            <a:pPr eaLnBrk="1" hangingPunct="1"/>
            <a:r>
              <a:rPr lang="en-US" altLang="en-US" smtClean="0"/>
              <a:t>Use reconnect if you lose your connection.  </a:t>
            </a:r>
          </a:p>
          <a:p>
            <a:pPr eaLnBrk="1" hangingPunct="1"/>
            <a:endParaRPr lang="en-US" altLang="en-US" smtClean="0"/>
          </a:p>
          <a:p>
            <a:pPr eaLnBrk="1" hangingPunct="1"/>
            <a:r>
              <a:rPr lang="en-US" altLang="en-US" smtClean="0"/>
              <a:t>Notice the PF Keys? Many of the screen capture examples used in this textbook show program function (PF) key settings. Because it is common practice for z/OS sites to customize the PF key assignments to suit their needs, the key assignments shown in this textbook might not match the PF key settings in use at your site.</a:t>
            </a:r>
          </a:p>
          <a:p>
            <a:pPr eaLnBrk="1" hangingPunct="1"/>
            <a:r>
              <a:rPr lang="en-US" altLang="en-US" smtClean="0"/>
              <a:t> </a:t>
            </a:r>
          </a:p>
          <a:p>
            <a:pPr eaLnBrk="1" hangingPunct="1"/>
            <a:r>
              <a:rPr lang="en-US" altLang="en-US" smtClean="0"/>
              <a:t>We’ll look at the PF key assignments used in this course in a slide coming up.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51D3944-818E-443F-8915-67DA35F446BA}" type="slidenum">
              <a:rPr lang="en-US" altLang="en-US"/>
              <a:pPr/>
              <a:t>8</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CA"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25D92D5-716F-4DA9-AF0F-86E4681126A5}" type="slidenum">
              <a:rPr lang="en-US" altLang="en-US"/>
              <a:pPr/>
              <a:t>9</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altLang="en-US" smtClean="0"/>
              <a:t>Most z/OS sites prefer to have the TSO user session automatically switch to the ISPF interface after TSO logon. This section, however, briefly discusses the limited set of basic TSO commands available independent of other complimentary programs, such as ISPF. Using TSO in this way is called using TSO in its native mode. </a:t>
            </a:r>
          </a:p>
          <a:p>
            <a:pPr eaLnBrk="1" hangingPunct="1"/>
            <a:endParaRPr lang="en-US" altLang="en-US" smtClean="0"/>
          </a:p>
          <a:p>
            <a:pPr eaLnBrk="1" hangingPunct="1"/>
            <a:r>
              <a:rPr lang="en-US" altLang="en-US" smtClean="0"/>
              <a:t>Native TSO is similar to the interface offered by the native DOS prompt. TSO also includes a very basic line mode editor, in contrast to the full screen editor offered by ISPF. </a:t>
            </a:r>
          </a:p>
          <a:p>
            <a:pPr eaLnBrk="1" hangingPunct="1"/>
            <a:endParaRPr lang="en-US" altLang="en-US" smtClean="0"/>
          </a:p>
          <a:p>
            <a:pPr eaLnBrk="1" hangingPunct="1"/>
            <a:r>
              <a:rPr lang="en-US" altLang="en-US" smtClean="0"/>
              <a:t>The next slide shows an example of a user entering commands at the READY prompt to sort data.</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ood middle"/>
          <p:cNvPicPr>
            <a:picLocks noChangeAspect="1" noChangeArrowheads="1"/>
          </p:cNvPicPr>
          <p:nvPr/>
        </p:nvPicPr>
        <p:blipFill>
          <a:blip r:embed="rId2" cstate="print"/>
          <a:srcRect/>
          <a:stretch>
            <a:fillRect/>
          </a:stretch>
        </p:blipFill>
        <p:spPr bwMode="blackWhite">
          <a:xfrm>
            <a:off x="0" y="1668463"/>
            <a:ext cx="9144000" cy="3565525"/>
          </a:xfrm>
          <a:prstGeom prst="rect">
            <a:avLst/>
          </a:prstGeom>
          <a:noFill/>
          <a:ln w="9525">
            <a:noFill/>
            <a:miter lim="800000"/>
            <a:headEnd/>
            <a:tailEnd/>
          </a:ln>
        </p:spPr>
      </p:pic>
      <p:sp>
        <p:nvSpPr>
          <p:cNvPr id="5" name="Rectangle 3"/>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p>
        </p:txBody>
      </p:sp>
      <p:sp>
        <p:nvSpPr>
          <p:cNvPr id="6" name="Rectangle 4"/>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p>
        </p:txBody>
      </p:sp>
      <p:sp>
        <p:nvSpPr>
          <p:cNvPr id="7" name="Rectangle 8"/>
          <p:cNvSpPr>
            <a:spLocks noChangeArrowheads="1"/>
          </p:cNvSpPr>
          <p:nvPr/>
        </p:nvSpPr>
        <p:spPr bwMode="black">
          <a:xfrm>
            <a:off x="2006600" y="1287463"/>
            <a:ext cx="4103688" cy="306387"/>
          </a:xfrm>
          <a:prstGeom prst="rect">
            <a:avLst/>
          </a:prstGeom>
          <a:noFill/>
          <a:ln w="9525" algn="ctr">
            <a:noFill/>
            <a:miter lim="800000"/>
            <a:headEnd/>
            <a:tailEnd/>
          </a:ln>
        </p:spPr>
        <p:txBody>
          <a:bodyPr lIns="18288" tIns="18288" rIns="18288" bIns="18288" anchor="ctr"/>
          <a:lstStyle/>
          <a:p>
            <a:pPr marL="342900" indent="-342900" eaLnBrk="1" hangingPunct="1">
              <a:lnSpc>
                <a:spcPct val="98000"/>
              </a:lnSpc>
              <a:spcBef>
                <a:spcPct val="20000"/>
              </a:spcBef>
            </a:pPr>
            <a:r>
              <a:rPr lang="en-US" altLang="en-US" sz="1800">
                <a:solidFill>
                  <a:srgbClr val="FFFFFF"/>
                </a:solidFill>
              </a:rPr>
              <a:t>Introduction to z/OS Basics</a:t>
            </a:r>
          </a:p>
        </p:txBody>
      </p:sp>
      <p:sp>
        <p:nvSpPr>
          <p:cNvPr id="8" name="Line 11"/>
          <p:cNvSpPr>
            <a:spLocks noChangeShapeType="1"/>
          </p:cNvSpPr>
          <p:nvPr/>
        </p:nvSpPr>
        <p:spPr bwMode="black">
          <a:xfrm flipV="1">
            <a:off x="1863725" y="4217988"/>
            <a:ext cx="0" cy="933450"/>
          </a:xfrm>
          <a:prstGeom prst="line">
            <a:avLst/>
          </a:prstGeom>
          <a:noFill/>
          <a:ln w="12700">
            <a:solidFill>
              <a:schemeClr val="bg2"/>
            </a:solidFill>
            <a:round/>
            <a:headEnd/>
            <a:tailEnd/>
          </a:ln>
        </p:spPr>
        <p:txBody>
          <a:bodyPr/>
          <a:lstStyle/>
          <a:p>
            <a:endParaRPr lang="en-CA"/>
          </a:p>
        </p:txBody>
      </p:sp>
      <p:sp>
        <p:nvSpPr>
          <p:cNvPr id="9" name="Line 12"/>
          <p:cNvSpPr>
            <a:spLocks noChangeShapeType="1"/>
          </p:cNvSpPr>
          <p:nvPr/>
        </p:nvSpPr>
        <p:spPr bwMode="black">
          <a:xfrm flipV="1">
            <a:off x="1862138" y="1347788"/>
            <a:ext cx="0" cy="328612"/>
          </a:xfrm>
          <a:prstGeom prst="line">
            <a:avLst/>
          </a:prstGeom>
          <a:noFill/>
          <a:ln w="12700">
            <a:solidFill>
              <a:srgbClr val="FFFFFF"/>
            </a:solidFill>
            <a:round/>
            <a:headEnd/>
            <a:tailEnd/>
          </a:ln>
        </p:spPr>
        <p:txBody>
          <a:bodyPr/>
          <a:lstStyle/>
          <a:p>
            <a:endParaRPr lang="en-CA"/>
          </a:p>
        </p:txBody>
      </p:sp>
      <p:sp>
        <p:nvSpPr>
          <p:cNvPr id="10" name="Rectangle 13"/>
          <p:cNvSpPr>
            <a:spLocks noChangeArrowheads="1"/>
          </p:cNvSpPr>
          <p:nvPr/>
        </p:nvSpPr>
        <p:spPr bwMode="black">
          <a:xfrm>
            <a:off x="7239000" y="6248400"/>
            <a:ext cx="1639888" cy="244475"/>
          </a:xfrm>
          <a:prstGeom prst="rect">
            <a:avLst/>
          </a:prstGeom>
          <a:noFill/>
          <a:ln w="9525">
            <a:noFill/>
            <a:miter lim="800000"/>
            <a:headEnd/>
            <a:tailEnd/>
          </a:ln>
        </p:spPr>
        <p:txBody>
          <a:bodyPr>
            <a:spAutoFit/>
          </a:bodyPr>
          <a:lstStyle/>
          <a:p>
            <a:pPr algn="r"/>
            <a:r>
              <a:rPr lang="en-US" altLang="en-US" sz="1000">
                <a:solidFill>
                  <a:srgbClr val="FFFFFF"/>
                </a:solidFill>
              </a:rPr>
              <a:t>© 2006 IBM Corporation</a:t>
            </a:r>
          </a:p>
        </p:txBody>
      </p:sp>
      <p:sp>
        <p:nvSpPr>
          <p:cNvPr id="319493" name="Rectangle 5"/>
          <p:cNvSpPr>
            <a:spLocks noGrp="1" noChangeArrowheads="1"/>
          </p:cNvSpPr>
          <p:nvPr>
            <p:ph type="ctrTitle"/>
          </p:nvPr>
        </p:nvSpPr>
        <p:spPr bwMode="black">
          <a:xfrm>
            <a:off x="390525" y="2493963"/>
            <a:ext cx="7954963" cy="1470025"/>
          </a:xfrm>
        </p:spPr>
        <p:txBody>
          <a:bodyPr anchor="t"/>
          <a:lstStyle>
            <a:lvl1pPr>
              <a:defRPr>
                <a:solidFill>
                  <a:schemeClr val="tx1"/>
                </a:solidFill>
              </a:defRPr>
            </a:lvl1pPr>
          </a:lstStyle>
          <a:p>
            <a:r>
              <a:rPr lang="en-US" altLang="en-US"/>
              <a:t>Presentation Title</a:t>
            </a:r>
          </a:p>
        </p:txBody>
      </p:sp>
      <p:sp>
        <p:nvSpPr>
          <p:cNvPr id="319494" name="Rectangle 6"/>
          <p:cNvSpPr>
            <a:spLocks noGrp="1" noChangeArrowheads="1"/>
          </p:cNvSpPr>
          <p:nvPr>
            <p:ph type="subTitle" idx="1"/>
          </p:nvPr>
        </p:nvSpPr>
        <p:spPr bwMode="black">
          <a:xfrm>
            <a:off x="1949450" y="4106863"/>
            <a:ext cx="6400800" cy="998537"/>
          </a:xfrm>
        </p:spPr>
        <p:txBody>
          <a:bodyPr/>
          <a:lstStyle>
            <a:lvl1pPr marL="0" indent="0">
              <a:lnSpc>
                <a:spcPct val="90000"/>
              </a:lnSpc>
              <a:spcBef>
                <a:spcPct val="0"/>
              </a:spcBef>
              <a:spcAft>
                <a:spcPct val="0"/>
              </a:spcAft>
              <a:buFont typeface="Wingdings" pitchFamily="2" charset="2"/>
              <a:buNone/>
              <a:defRPr b="0">
                <a:solidFill>
                  <a:schemeClr val="accent2"/>
                </a:solidFill>
              </a:defRPr>
            </a:lvl1pPr>
          </a:lstStyle>
          <a:p>
            <a:r>
              <a:rPr lang="en-US" altLang="en-US"/>
              <a:t>Presentation Subtitle</a:t>
            </a:r>
            <a:br>
              <a:rPr lang="en-US" altLang="en-US"/>
            </a:br>
            <a:r>
              <a:rPr lang="en-US" altLang="en-US"/>
              <a:t>Subtitle Second Line</a:t>
            </a:r>
          </a:p>
        </p:txBody>
      </p:sp>
      <p:sp>
        <p:nvSpPr>
          <p:cNvPr id="11" name="Rectangle 9"/>
          <p:cNvSpPr>
            <a:spLocks noGrp="1" noChangeArrowheads="1"/>
          </p:cNvSpPr>
          <p:nvPr>
            <p:ph type="ftr" sz="quarter" idx="10"/>
          </p:nvPr>
        </p:nvSpPr>
        <p:spPr>
          <a:xfrm>
            <a:off x="2024063" y="6221413"/>
            <a:ext cx="2897187" cy="311150"/>
          </a:xfrm>
        </p:spPr>
        <p:txBody>
          <a:bodyPr/>
          <a:lstStyle>
            <a:lvl1pPr>
              <a:defRPr sz="1300"/>
            </a:lvl1pPr>
          </a:lstStyle>
          <a:p>
            <a:pPr>
              <a:defRPr/>
            </a:pPr>
            <a:endParaRPr lang="en-US"/>
          </a:p>
        </p:txBody>
      </p:sp>
      <p:sp>
        <p:nvSpPr>
          <p:cNvPr id="12" name="Rectangle 10"/>
          <p:cNvSpPr>
            <a:spLocks noGrp="1" noChangeArrowheads="1"/>
          </p:cNvSpPr>
          <p:nvPr>
            <p:ph type="dt" sz="quarter" idx="11"/>
          </p:nvPr>
        </p:nvSpPr>
        <p:spPr>
          <a:xfrm>
            <a:off x="5391150" y="6221413"/>
            <a:ext cx="1619250" cy="311150"/>
          </a:xfrm>
        </p:spPr>
        <p:txBody>
          <a:bodyPr/>
          <a:lstStyle>
            <a:lvl1pPr>
              <a:defRPr sz="1300"/>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9"/>
          <p:cNvSpPr>
            <a:spLocks noGrp="1" noChangeArrowheads="1"/>
          </p:cNvSpPr>
          <p:nvPr>
            <p:ph type="sldNum" sz="quarter" idx="10"/>
          </p:nvPr>
        </p:nvSpPr>
        <p:spPr>
          <a:ln/>
        </p:spPr>
        <p:txBody>
          <a:bodyPr/>
          <a:lstStyle>
            <a:lvl1pPr>
              <a:defRPr/>
            </a:lvl1pPr>
          </a:lstStyle>
          <a:p>
            <a:fld id="{6A5291B4-58EA-4280-A527-1019C2891D3D}" type="slidenum">
              <a:rPr lang="en-US" altLang="en-US"/>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9"/>
          <p:cNvSpPr>
            <a:spLocks noGrp="1" noChangeArrowheads="1"/>
          </p:cNvSpPr>
          <p:nvPr>
            <p:ph type="sldNum" sz="quarter" idx="10"/>
          </p:nvPr>
        </p:nvSpPr>
        <p:spPr>
          <a:ln/>
        </p:spPr>
        <p:txBody>
          <a:bodyPr/>
          <a:lstStyle>
            <a:lvl1pPr>
              <a:defRPr/>
            </a:lvl1pPr>
          </a:lstStyle>
          <a:p>
            <a:fld id="{BEF65805-10C4-4EA4-944E-0DF962F2186A}" type="slidenum">
              <a:rPr lang="en-US" altLang="en-US"/>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685800" y="1776413"/>
            <a:ext cx="3811588"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9788" y="1776413"/>
            <a:ext cx="3811587"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9"/>
          <p:cNvSpPr>
            <a:spLocks noGrp="1" noChangeArrowheads="1"/>
          </p:cNvSpPr>
          <p:nvPr>
            <p:ph type="sldNum" sz="quarter" idx="10"/>
          </p:nvPr>
        </p:nvSpPr>
        <p:spPr>
          <a:ln/>
        </p:spPr>
        <p:txBody>
          <a:bodyPr/>
          <a:lstStyle>
            <a:lvl1pPr>
              <a:defRPr/>
            </a:lvl1pPr>
          </a:lstStyle>
          <a:p>
            <a:fld id="{4A09DE12-3F50-4EF0-AF4F-CD802D3A74FD}" type="slidenum">
              <a:rPr lang="en-US" altLang="en-US"/>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9"/>
          <p:cNvSpPr>
            <a:spLocks noGrp="1" noChangeArrowheads="1"/>
          </p:cNvSpPr>
          <p:nvPr>
            <p:ph type="sldNum" sz="quarter" idx="10"/>
          </p:nvPr>
        </p:nvSpPr>
        <p:spPr>
          <a:ln/>
        </p:spPr>
        <p:txBody>
          <a:bodyPr/>
          <a:lstStyle>
            <a:lvl1pPr>
              <a:defRPr/>
            </a:lvl1pPr>
          </a:lstStyle>
          <a:p>
            <a:fld id="{91B67FE1-FF33-41B7-9563-A2C9F6920521}" type="slidenum">
              <a:rPr lang="en-US" altLang="en-US"/>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54622032-4568-4DDB-882A-3272D78BC719}" type="slidenum">
              <a:rPr lang="en-US" altLang="en-US"/>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9"/>
          <p:cNvSpPr>
            <a:spLocks noGrp="1" noChangeArrowheads="1"/>
          </p:cNvSpPr>
          <p:nvPr>
            <p:ph type="sldNum" sz="quarter" idx="10"/>
          </p:nvPr>
        </p:nvSpPr>
        <p:spPr>
          <a:ln/>
        </p:spPr>
        <p:txBody>
          <a:bodyPr/>
          <a:lstStyle>
            <a:lvl1pPr>
              <a:defRPr/>
            </a:lvl1pPr>
          </a:lstStyle>
          <a:p>
            <a:fld id="{657AD9DC-5F98-4455-B837-A1F7CD1A53A9}" type="slidenum">
              <a:rPr lang="en-US" altLang="en-US"/>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9"/>
          <p:cNvSpPr>
            <a:spLocks noGrp="1" noChangeArrowheads="1"/>
          </p:cNvSpPr>
          <p:nvPr>
            <p:ph type="sldNum" sz="quarter" idx="10"/>
          </p:nvPr>
        </p:nvSpPr>
        <p:spPr>
          <a:ln/>
        </p:spPr>
        <p:txBody>
          <a:bodyPr/>
          <a:lstStyle>
            <a:lvl1pPr>
              <a:defRPr/>
            </a:lvl1pPr>
          </a:lstStyle>
          <a:p>
            <a:fld id="{67476817-53E7-459A-92CB-659F1C1DE5DB}" type="slidenum">
              <a:rPr lang="en-US" altLang="en-US"/>
              <a:pPr/>
              <a:t>‹#›</a:t>
            </a:fld>
            <a:endParaRPr lang="en-US" alt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9"/>
          <p:cNvSpPr>
            <a:spLocks noGrp="1" noChangeArrowheads="1"/>
          </p:cNvSpPr>
          <p:nvPr>
            <p:ph type="sldNum" sz="quarter" idx="10"/>
          </p:nvPr>
        </p:nvSpPr>
        <p:spPr>
          <a:ln/>
        </p:spPr>
        <p:txBody>
          <a:bodyPr/>
          <a:lstStyle>
            <a:lvl1pPr>
              <a:defRPr/>
            </a:lvl1pPr>
          </a:lstStyle>
          <a:p>
            <a:fld id="{AC63A4EC-361B-4917-89B1-FB232B66CF30}" type="slidenum">
              <a:rPr lang="en-US" altLang="en-US"/>
              <a:pPr/>
              <a:t>‹#›</a:t>
            </a:fld>
            <a:endParaRPr lang="en-US" alt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9E13298F-2295-4882-8EC5-F062F415659A}" type="slidenum">
              <a:rPr lang="en-US" altLang="en-US"/>
              <a:pPr/>
              <a:t>‹#›</a:t>
            </a:fld>
            <a:endParaRPr lang="en-US" alt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23AF4CB5-8935-4E67-808E-31B880E265D2}" type="slidenum">
              <a:rPr lang="en-US" altLang="en-US"/>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D1752E04-FB5D-4862-A54E-A3717087D99B}" type="slidenum">
              <a:rPr lang="en-US" altLang="en-US"/>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rop_of_DM04_12_2_blue"/>
          <p:cNvPicPr>
            <a:picLocks noChangeArrowheads="1"/>
          </p:cNvPicPr>
          <p:nvPr/>
        </p:nvPicPr>
        <p:blipFill>
          <a:blip r:embed="rId14" cstate="print"/>
          <a:srcRect t="54021" b="23769"/>
          <a:stretch>
            <a:fillRect/>
          </a:stretch>
        </p:blipFill>
        <p:spPr bwMode="blackWhite">
          <a:xfrm>
            <a:off x="0" y="6475413"/>
            <a:ext cx="9144000" cy="393700"/>
          </a:xfrm>
          <a:prstGeom prst="rect">
            <a:avLst/>
          </a:prstGeom>
          <a:noFill/>
          <a:ln w="3175">
            <a:solidFill>
              <a:schemeClr val="accent1"/>
            </a:solidFill>
            <a:miter lim="800000"/>
            <a:headEnd/>
            <a:tailEnd/>
          </a:ln>
        </p:spPr>
      </p:pic>
      <p:pic>
        <p:nvPicPr>
          <p:cNvPr id="1027" name="Picture 3" descr="crop_of_DM04_12_2_blue"/>
          <p:cNvPicPr>
            <a:picLocks noChangeAspect="1" noChangeArrowheads="1"/>
          </p:cNvPicPr>
          <p:nvPr/>
        </p:nvPicPr>
        <p:blipFill>
          <a:blip r:embed="rId14" cstate="print"/>
          <a:srcRect t="27010" b="52106"/>
          <a:stretch>
            <a:fillRect/>
          </a:stretch>
        </p:blipFill>
        <p:spPr bwMode="blackWhite">
          <a:xfrm>
            <a:off x="1588" y="1588"/>
            <a:ext cx="9144000" cy="381000"/>
          </a:xfrm>
          <a:prstGeom prst="rect">
            <a:avLst/>
          </a:prstGeom>
          <a:noFill/>
          <a:ln w="3175">
            <a:solidFill>
              <a:schemeClr val="accent1"/>
            </a:solidFill>
            <a:miter lim="800000"/>
            <a:headEnd/>
            <a:tailEnd/>
          </a:ln>
        </p:spPr>
      </p:pic>
      <p:sp>
        <p:nvSpPr>
          <p:cNvPr id="1028" name="Rectangle 4"/>
          <p:cNvSpPr>
            <a:spLocks noGrp="1" noChangeArrowheads="1"/>
          </p:cNvSpPr>
          <p:nvPr>
            <p:ph type="title"/>
          </p:nvPr>
        </p:nvSpPr>
        <p:spPr bwMode="auto">
          <a:xfrm>
            <a:off x="153988" y="871538"/>
            <a:ext cx="8245475" cy="498475"/>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685800" y="1776413"/>
            <a:ext cx="7775575" cy="390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Text Box 6"/>
          <p:cNvSpPr txBox="1">
            <a:spLocks noChangeArrowheads="1"/>
          </p:cNvSpPr>
          <p:nvPr/>
        </p:nvSpPr>
        <p:spPr bwMode="black">
          <a:xfrm>
            <a:off x="990600" y="74613"/>
            <a:ext cx="2433638" cy="304800"/>
          </a:xfrm>
          <a:prstGeom prst="rect">
            <a:avLst/>
          </a:prstGeom>
          <a:noFill/>
          <a:ln w="9525">
            <a:noFill/>
            <a:miter lim="800000"/>
            <a:headEnd/>
            <a:tailEnd/>
          </a:ln>
        </p:spPr>
        <p:txBody>
          <a:bodyPr wrap="none">
            <a:spAutoFit/>
          </a:bodyPr>
          <a:lstStyle/>
          <a:p>
            <a:r>
              <a:rPr lang="en-US" altLang="en-US" sz="1400">
                <a:solidFill>
                  <a:srgbClr val="FFFFFF"/>
                </a:solidFill>
              </a:rPr>
              <a:t>Chapter 04 TSO, ISPF, USS</a:t>
            </a:r>
          </a:p>
        </p:txBody>
      </p:sp>
      <p:sp>
        <p:nvSpPr>
          <p:cNvPr id="1031" name="Rectangle 7"/>
          <p:cNvSpPr>
            <a:spLocks noChangeArrowheads="1"/>
          </p:cNvSpPr>
          <p:nvPr/>
        </p:nvSpPr>
        <p:spPr bwMode="black">
          <a:xfrm>
            <a:off x="5724525" y="6499225"/>
            <a:ext cx="3306763" cy="244475"/>
          </a:xfrm>
          <a:prstGeom prst="rect">
            <a:avLst/>
          </a:prstGeom>
          <a:noFill/>
          <a:ln w="9525">
            <a:noFill/>
            <a:miter lim="800000"/>
            <a:headEnd/>
            <a:tailEnd/>
          </a:ln>
        </p:spPr>
        <p:txBody>
          <a:bodyPr>
            <a:spAutoFit/>
          </a:bodyPr>
          <a:lstStyle/>
          <a:p>
            <a:pPr algn="r"/>
            <a:r>
              <a:rPr lang="en-US" altLang="en-US" sz="1000">
                <a:solidFill>
                  <a:srgbClr val="FFFFFF"/>
                </a:solidFill>
              </a:rPr>
              <a:t>© 2006 IBM Corporation</a:t>
            </a:r>
          </a:p>
        </p:txBody>
      </p:sp>
      <p:sp>
        <p:nvSpPr>
          <p:cNvPr id="318473" name="Rectangle 9"/>
          <p:cNvSpPr>
            <a:spLocks noGrp="1" noChangeArrowheads="1"/>
          </p:cNvSpPr>
          <p:nvPr>
            <p:ph type="sldNum" sz="quarter" idx="4"/>
          </p:nvPr>
        </p:nvSpPr>
        <p:spPr bwMode="black">
          <a:xfrm>
            <a:off x="153988" y="6500813"/>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50000"/>
              </a:spcBef>
              <a:defRPr sz="1000" b="1">
                <a:solidFill>
                  <a:srgbClr val="FFFFFF"/>
                </a:solidFill>
              </a:defRPr>
            </a:lvl1pPr>
          </a:lstStyle>
          <a:p>
            <a:fld id="{2FE17DB0-B1A7-4689-B857-1C5BD1FB6685}" type="slidenum">
              <a:rPr lang="en-US" altLang="en-US"/>
              <a:pPr/>
              <a:t>‹#›</a:t>
            </a:fld>
            <a:endParaRPr lang="en-US" altLang="en-US"/>
          </a:p>
        </p:txBody>
      </p:sp>
      <p:sp>
        <p:nvSpPr>
          <p:cNvPr id="318474" name="Rectangle 10"/>
          <p:cNvSpPr>
            <a:spLocks noGrp="1" noChangeArrowheads="1"/>
          </p:cNvSpPr>
          <p:nvPr>
            <p:ph type="ftr" sz="quarter" idx="3"/>
          </p:nvPr>
        </p:nvSpPr>
        <p:spPr bwMode="auto">
          <a:xfrm>
            <a:off x="1447800" y="6500813"/>
            <a:ext cx="3811588" cy="246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a:solidFill>
                  <a:srgbClr val="FFFFFF"/>
                </a:solidFill>
                <a:latin typeface="Arial" charset="0"/>
                <a:cs typeface="+mn-cs"/>
              </a:defRPr>
            </a:lvl1pPr>
          </a:lstStyle>
          <a:p>
            <a:pPr>
              <a:defRPr/>
            </a:pPr>
            <a:endParaRPr lang="en-US"/>
          </a:p>
        </p:txBody>
      </p:sp>
      <p:sp>
        <p:nvSpPr>
          <p:cNvPr id="318475" name="Rectangle 11"/>
          <p:cNvSpPr>
            <a:spLocks noGrp="1" noChangeArrowheads="1"/>
          </p:cNvSpPr>
          <p:nvPr>
            <p:ph type="dt" sz="half" idx="2"/>
          </p:nvPr>
        </p:nvSpPr>
        <p:spPr bwMode="auto">
          <a:xfrm>
            <a:off x="5456238" y="6500813"/>
            <a:ext cx="1946275" cy="246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a:solidFill>
                  <a:srgbClr val="FFFFFF"/>
                </a:solidFill>
                <a:latin typeface="Arial" charset="0"/>
                <a:cs typeface="+mn-cs"/>
              </a:defRPr>
            </a:lvl1pPr>
          </a:lstStyle>
          <a:p>
            <a:pPr>
              <a:defRPr/>
            </a:pPr>
            <a:endParaRPr lang="en-US"/>
          </a:p>
        </p:txBody>
      </p:sp>
      <p:sp>
        <p:nvSpPr>
          <p:cNvPr id="1035" name="Line 12"/>
          <p:cNvSpPr>
            <a:spLocks noChangeShapeType="1"/>
          </p:cNvSpPr>
          <p:nvPr/>
        </p:nvSpPr>
        <p:spPr bwMode="black">
          <a:xfrm>
            <a:off x="990600" y="146050"/>
            <a:ext cx="0" cy="234950"/>
          </a:xfrm>
          <a:prstGeom prst="line">
            <a:avLst/>
          </a:prstGeom>
          <a:noFill/>
          <a:ln w="9525">
            <a:solidFill>
              <a:srgbClr val="FFFFFF"/>
            </a:solidFill>
            <a:round/>
            <a:headEnd/>
            <a:tailEnd/>
          </a:ln>
        </p:spPr>
        <p:txBody>
          <a:bodyPr wrap="none" anchor="ctr"/>
          <a:lstStyle/>
          <a:p>
            <a:endParaRPr lang="en-CA"/>
          </a:p>
        </p:txBody>
      </p:sp>
      <p:sp>
        <p:nvSpPr>
          <p:cNvPr id="1036" name="Line 13"/>
          <p:cNvSpPr>
            <a:spLocks noChangeShapeType="1"/>
          </p:cNvSpPr>
          <p:nvPr/>
        </p:nvSpPr>
        <p:spPr bwMode="black">
          <a:xfrm>
            <a:off x="990600" y="6480175"/>
            <a:ext cx="0" cy="192088"/>
          </a:xfrm>
          <a:prstGeom prst="line">
            <a:avLst/>
          </a:prstGeom>
          <a:noFill/>
          <a:ln w="9525">
            <a:solidFill>
              <a:srgbClr val="FFFFFF"/>
            </a:solidFill>
            <a:round/>
            <a:headEnd/>
            <a:tailEnd/>
          </a:ln>
        </p:spPr>
        <p:txBody>
          <a:bodyPr wrap="none" anchor="ctr"/>
          <a:lstStyle/>
          <a:p>
            <a:endParaRPr lang="en-CA"/>
          </a:p>
        </p:txBody>
      </p:sp>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cs typeface="Arial" charset="0"/>
        </a:defRPr>
      </a:lvl2pPr>
      <a:lvl3pPr algn="l" rtl="0" eaLnBrk="0" fontAlgn="base" hangingPunct="0">
        <a:lnSpc>
          <a:spcPct val="90000"/>
        </a:lnSpc>
        <a:spcBef>
          <a:spcPct val="0"/>
        </a:spcBef>
        <a:spcAft>
          <a:spcPct val="0"/>
        </a:spcAft>
        <a:defRPr sz="2800">
          <a:solidFill>
            <a:schemeClr val="tx2"/>
          </a:solidFill>
          <a:latin typeface="Arial" charset="0"/>
          <a:cs typeface="Arial" charset="0"/>
        </a:defRPr>
      </a:lvl3pPr>
      <a:lvl4pPr algn="l" rtl="0" eaLnBrk="0" fontAlgn="base" hangingPunct="0">
        <a:lnSpc>
          <a:spcPct val="90000"/>
        </a:lnSpc>
        <a:spcBef>
          <a:spcPct val="0"/>
        </a:spcBef>
        <a:spcAft>
          <a:spcPct val="0"/>
        </a:spcAft>
        <a:defRPr sz="2800">
          <a:solidFill>
            <a:schemeClr val="tx2"/>
          </a:solidFill>
          <a:latin typeface="Arial" charset="0"/>
          <a:cs typeface="Arial" charset="0"/>
        </a:defRPr>
      </a:lvl4pPr>
      <a:lvl5pPr algn="l" rtl="0" eaLnBrk="0" fontAlgn="base" hangingPunct="0">
        <a:lnSpc>
          <a:spcPct val="90000"/>
        </a:lnSpc>
        <a:spcBef>
          <a:spcPct val="0"/>
        </a:spcBef>
        <a:spcAft>
          <a:spcPct val="0"/>
        </a:spcAft>
        <a:defRPr sz="2800">
          <a:solidFill>
            <a:schemeClr val="tx2"/>
          </a:solidFill>
          <a:latin typeface="Arial" charset="0"/>
          <a:cs typeface="Arial" charset="0"/>
        </a:defRPr>
      </a:lvl5pPr>
      <a:lvl6pPr marL="457200" algn="l" rtl="0" fontAlgn="base">
        <a:lnSpc>
          <a:spcPct val="90000"/>
        </a:lnSpc>
        <a:spcBef>
          <a:spcPct val="0"/>
        </a:spcBef>
        <a:spcAft>
          <a:spcPct val="0"/>
        </a:spcAft>
        <a:defRPr sz="2800">
          <a:solidFill>
            <a:schemeClr val="tx2"/>
          </a:solidFill>
          <a:latin typeface="Arial" charset="0"/>
          <a:cs typeface="Arial" charset="0"/>
        </a:defRPr>
      </a:lvl6pPr>
      <a:lvl7pPr marL="914400" algn="l" rtl="0" fontAlgn="base">
        <a:lnSpc>
          <a:spcPct val="90000"/>
        </a:lnSpc>
        <a:spcBef>
          <a:spcPct val="0"/>
        </a:spcBef>
        <a:spcAft>
          <a:spcPct val="0"/>
        </a:spcAft>
        <a:defRPr sz="2800">
          <a:solidFill>
            <a:schemeClr val="tx2"/>
          </a:solidFill>
          <a:latin typeface="Arial" charset="0"/>
          <a:cs typeface="Arial" charset="0"/>
        </a:defRPr>
      </a:lvl7pPr>
      <a:lvl8pPr marL="1371600" algn="l" rtl="0" fontAlgn="base">
        <a:lnSpc>
          <a:spcPct val="90000"/>
        </a:lnSpc>
        <a:spcBef>
          <a:spcPct val="0"/>
        </a:spcBef>
        <a:spcAft>
          <a:spcPct val="0"/>
        </a:spcAft>
        <a:defRPr sz="2800">
          <a:solidFill>
            <a:schemeClr val="tx2"/>
          </a:solidFill>
          <a:latin typeface="Arial" charset="0"/>
          <a:cs typeface="Arial" charset="0"/>
        </a:defRPr>
      </a:lvl8pPr>
      <a:lvl9pPr marL="1828800" algn="l" rtl="0" fontAlgn="base">
        <a:lnSpc>
          <a:spcPct val="90000"/>
        </a:lnSpc>
        <a:spcBef>
          <a:spcPct val="0"/>
        </a:spcBef>
        <a:spcAft>
          <a:spcPct val="0"/>
        </a:spcAft>
        <a:defRPr sz="2800">
          <a:solidFill>
            <a:schemeClr val="tx2"/>
          </a:solidFill>
          <a:latin typeface="Arial" charset="0"/>
          <a:cs typeface="Arial" charset="0"/>
        </a:defRPr>
      </a:lvl9pPr>
    </p:titleStyle>
    <p:bodyStyle>
      <a:lvl1pPr marL="228600" indent="-228600" algn="l" rtl="0" eaLnBrk="0" fontAlgn="base" hangingPunct="0">
        <a:spcBef>
          <a:spcPct val="35000"/>
        </a:spcBef>
        <a:spcAft>
          <a:spcPct val="15000"/>
        </a:spcAft>
        <a:buClr>
          <a:schemeClr val="accent2"/>
        </a:buClr>
        <a:buFont typeface="Wingdings"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1447800" y="2743200"/>
            <a:ext cx="6553200" cy="765175"/>
          </a:xfrm>
        </p:spPr>
        <p:txBody>
          <a:bodyPr/>
          <a:lstStyle/>
          <a:p>
            <a:pPr eaLnBrk="1" hangingPunct="1"/>
            <a:r>
              <a:rPr lang="en-US" altLang="en-US" sz="2400" smtClean="0"/>
              <a:t>Chapter 4:  Interactive facilities of z/OS: </a:t>
            </a:r>
            <a:br>
              <a:rPr lang="en-US" altLang="en-US" sz="2400" smtClean="0"/>
            </a:br>
            <a:r>
              <a:rPr lang="en-US" altLang="en-US" sz="2400" smtClean="0"/>
              <a:t>		TSO/E, ISPF, and UNIX </a:t>
            </a:r>
          </a:p>
        </p:txBody>
      </p:sp>
      <p:sp>
        <p:nvSpPr>
          <p:cNvPr id="5123" name="Text Box 7"/>
          <p:cNvSpPr txBox="1">
            <a:spLocks noChangeArrowheads="1"/>
          </p:cNvSpPr>
          <p:nvPr/>
        </p:nvSpPr>
        <p:spPr bwMode="auto">
          <a:xfrm>
            <a:off x="8723313" y="6586538"/>
            <a:ext cx="352425" cy="244475"/>
          </a:xfrm>
          <a:prstGeom prst="rect">
            <a:avLst/>
          </a:prstGeom>
          <a:noFill/>
          <a:ln w="28575">
            <a:noFill/>
            <a:miter lim="800000"/>
            <a:headEnd/>
            <a:tailEnd/>
          </a:ln>
        </p:spPr>
        <p:txBody>
          <a:bodyPr wrap="none">
            <a:spAutoFit/>
          </a:bodyPr>
          <a:lstStyle/>
          <a:p>
            <a:pPr algn="ctr" eaLnBrk="1" hangingPunct="1"/>
            <a:r>
              <a:rPr lang="en-US" altLang="en-US" sz="1000">
                <a:latin typeface="Arial Black" pitchFamily="34" charset="0"/>
              </a:rPr>
              <a:t>58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5F3D80EA-9668-4056-A67E-3F40343F499C}" type="slidenum">
              <a:rPr lang="en-US" altLang="en-US"/>
              <a:pPr/>
              <a:t>10</a:t>
            </a:fld>
            <a:endParaRPr lang="en-US" altLang="en-US"/>
          </a:p>
        </p:txBody>
      </p:sp>
      <p:sp>
        <p:nvSpPr>
          <p:cNvPr id="23555" name="Rectangle 2"/>
          <p:cNvSpPr>
            <a:spLocks noGrp="1" noChangeArrowheads="1"/>
          </p:cNvSpPr>
          <p:nvPr>
            <p:ph type="title"/>
          </p:nvPr>
        </p:nvSpPr>
        <p:spPr/>
        <p:txBody>
          <a:bodyPr/>
          <a:lstStyle/>
          <a:p>
            <a:pPr eaLnBrk="1" hangingPunct="1"/>
            <a:r>
              <a:rPr lang="en-US" altLang="en-US" sz="2400" smtClean="0"/>
              <a:t>Terminology for data files</a:t>
            </a:r>
          </a:p>
        </p:txBody>
      </p:sp>
      <p:sp>
        <p:nvSpPr>
          <p:cNvPr id="23556" name="Rectangle 3"/>
          <p:cNvSpPr>
            <a:spLocks noGrp="1" noChangeArrowheads="1"/>
          </p:cNvSpPr>
          <p:nvPr>
            <p:ph type="body" idx="1"/>
          </p:nvPr>
        </p:nvSpPr>
        <p:spPr>
          <a:xfrm>
            <a:off x="685800" y="1447800"/>
            <a:ext cx="7775575" cy="4230688"/>
          </a:xfrm>
        </p:spPr>
        <p:txBody>
          <a:bodyPr/>
          <a:lstStyle/>
          <a:p>
            <a:pPr eaLnBrk="1" hangingPunct="1">
              <a:lnSpc>
                <a:spcPct val="90000"/>
              </a:lnSpc>
            </a:pPr>
            <a:r>
              <a:rPr lang="en-CA" altLang="en-US" sz="2000" smtClean="0"/>
              <a:t>PC operating systems (Microsoft Windows, Linux, Mac OS, and so on) uses a byte stream file system. Files are written as a sequential streams of bits, and there is a special character to tell the computer where a line (or record) ends and the next one begins.</a:t>
            </a:r>
          </a:p>
          <a:p>
            <a:pPr eaLnBrk="1" hangingPunct="1">
              <a:lnSpc>
                <a:spcPct val="90000"/>
              </a:lnSpc>
            </a:pPr>
            <a:r>
              <a:rPr lang="en-US" altLang="en-US" sz="2000" smtClean="0"/>
              <a:t>z/OS files are called data sets. </a:t>
            </a:r>
          </a:p>
          <a:p>
            <a:pPr eaLnBrk="1" hangingPunct="1">
              <a:lnSpc>
                <a:spcPct val="90000"/>
              </a:lnSpc>
            </a:pPr>
            <a:r>
              <a:rPr lang="en-CA" altLang="en-US" sz="2000" smtClean="0"/>
              <a:t>Data is stored in records. A record is a group of related data, words, or fields treated as a unit.</a:t>
            </a:r>
          </a:p>
          <a:p>
            <a:pPr eaLnBrk="1" hangingPunct="1">
              <a:lnSpc>
                <a:spcPct val="90000"/>
              </a:lnSpc>
            </a:pPr>
            <a:r>
              <a:rPr lang="en-CA" altLang="en-US" sz="2000" smtClean="0"/>
              <a:t>z/OS uses a record-oriented file system. Files are organized on the disk into separate records. With record-oriented files, you explicitly define the sizes and attributes of your records, so there is no need for a special end line character.</a:t>
            </a:r>
          </a:p>
          <a:p>
            <a:pPr eaLnBrk="1" hangingPunct="1">
              <a:lnSpc>
                <a:spcPct val="90000"/>
              </a:lnSpc>
            </a:pPr>
            <a:endParaRPr lang="en-CA" altLang="en-US" sz="2000" smtClean="0"/>
          </a:p>
          <a:p>
            <a:pPr eaLnBrk="1" hangingPunct="1">
              <a:lnSpc>
                <a:spcPct val="90000"/>
              </a:lnSpc>
            </a:pPr>
            <a:endParaRPr lang="en-US" altLang="en-US" sz="2000" smtClean="0"/>
          </a:p>
          <a:p>
            <a:pPr eaLnBrk="1" hangingPunct="1">
              <a:lnSpc>
                <a:spcPct val="90000"/>
              </a:lnSpc>
            </a:pPr>
            <a:endParaRPr lang="en-US" altLang="en-US" sz="20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F3F25340-CFD9-4BC4-B522-6D70ABABB3E8}" type="slidenum">
              <a:rPr lang="en-US" altLang="en-US"/>
              <a:pPr/>
              <a:t>11</a:t>
            </a:fld>
            <a:endParaRPr lang="en-US" altLang="en-US"/>
          </a:p>
        </p:txBody>
      </p:sp>
      <p:sp>
        <p:nvSpPr>
          <p:cNvPr id="24579" name="Rectangle 2"/>
          <p:cNvSpPr>
            <a:spLocks noGrp="1" noChangeArrowheads="1"/>
          </p:cNvSpPr>
          <p:nvPr>
            <p:ph type="title"/>
          </p:nvPr>
        </p:nvSpPr>
        <p:spPr/>
        <p:txBody>
          <a:bodyPr/>
          <a:lstStyle/>
          <a:p>
            <a:pPr eaLnBrk="1" hangingPunct="1"/>
            <a:r>
              <a:rPr lang="en-US" altLang="en-US" smtClean="0"/>
              <a:t>Terminology for data files</a:t>
            </a:r>
            <a:endParaRPr lang="en-CA" altLang="en-US" smtClean="0"/>
          </a:p>
        </p:txBody>
      </p:sp>
      <p:sp>
        <p:nvSpPr>
          <p:cNvPr id="24580" name="Rectangle 3"/>
          <p:cNvSpPr>
            <a:spLocks noGrp="1" noChangeArrowheads="1"/>
          </p:cNvSpPr>
          <p:nvPr>
            <p:ph type="body" idx="1"/>
          </p:nvPr>
        </p:nvSpPr>
        <p:spPr/>
        <p:txBody>
          <a:bodyPr/>
          <a:lstStyle/>
          <a:p>
            <a:pPr eaLnBrk="1" hangingPunct="1">
              <a:lnSpc>
                <a:spcPct val="90000"/>
              </a:lnSpc>
            </a:pPr>
            <a:r>
              <a:rPr lang="en-CA" altLang="en-US" dirty="0" smtClean="0"/>
              <a:t>Dataset names </a:t>
            </a:r>
          </a:p>
          <a:p>
            <a:pPr lvl="1" eaLnBrk="1" hangingPunct="1">
              <a:lnSpc>
                <a:spcPct val="90000"/>
              </a:lnSpc>
            </a:pPr>
            <a:r>
              <a:rPr lang="en-CA" altLang="en-US" dirty="0" smtClean="0"/>
              <a:t>A data set can have a name up to 44 characters in length, such as </a:t>
            </a:r>
            <a:r>
              <a:rPr lang="en-CA" altLang="en-US" dirty="0" smtClean="0"/>
              <a:t>KC03D11.TEST.DATA </a:t>
            </a:r>
            <a:endParaRPr lang="en-CA" altLang="en-US" dirty="0" smtClean="0"/>
          </a:p>
          <a:p>
            <a:pPr lvl="1" eaLnBrk="1" hangingPunct="1">
              <a:lnSpc>
                <a:spcPct val="90000"/>
              </a:lnSpc>
            </a:pPr>
            <a:r>
              <a:rPr lang="en-CA" altLang="en-US" dirty="0" smtClean="0"/>
              <a:t>A data set name is usually segmented, with one or more periods used to create the separate data set </a:t>
            </a:r>
            <a:r>
              <a:rPr lang="en-CA" altLang="en-US" i="1" dirty="0" smtClean="0"/>
              <a:t>qualifiers </a:t>
            </a:r>
            <a:r>
              <a:rPr lang="en-CA" altLang="en-US" dirty="0" smtClean="0"/>
              <a:t>of 1 to 8 characters. </a:t>
            </a:r>
          </a:p>
          <a:p>
            <a:pPr lvl="1" eaLnBrk="1" hangingPunct="1">
              <a:lnSpc>
                <a:spcPct val="90000"/>
              </a:lnSpc>
            </a:pPr>
            <a:r>
              <a:rPr lang="en-CA" altLang="en-US" dirty="0" smtClean="0"/>
              <a:t>The first data set qualifier is the high level qualifier or HLQ. </a:t>
            </a:r>
          </a:p>
          <a:p>
            <a:pPr lvl="1" eaLnBrk="1" hangingPunct="1">
              <a:lnSpc>
                <a:spcPct val="90000"/>
              </a:lnSpc>
            </a:pPr>
            <a:r>
              <a:rPr lang="en-CA" altLang="en-US" dirty="0" smtClean="0"/>
              <a:t>In the example above, the HLQ is the </a:t>
            </a:r>
            <a:r>
              <a:rPr lang="en-CA" altLang="en-US" dirty="0" smtClean="0"/>
              <a:t>KC03D11 </a:t>
            </a:r>
            <a:r>
              <a:rPr lang="en-CA" altLang="en-US" dirty="0" smtClean="0"/>
              <a:t>portion of the data set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80F064DE-960D-4399-A003-BFBD2840FF0F}" type="slidenum">
              <a:rPr lang="en-US" altLang="en-US"/>
              <a:pPr/>
              <a:t>12</a:t>
            </a:fld>
            <a:endParaRPr lang="en-US" altLang="en-US"/>
          </a:p>
        </p:txBody>
      </p:sp>
      <p:sp>
        <p:nvSpPr>
          <p:cNvPr id="25603" name="Rectangle 2"/>
          <p:cNvSpPr>
            <a:spLocks noGrp="1" noChangeArrowheads="1"/>
          </p:cNvSpPr>
          <p:nvPr>
            <p:ph type="title"/>
          </p:nvPr>
        </p:nvSpPr>
        <p:spPr/>
        <p:txBody>
          <a:bodyPr/>
          <a:lstStyle/>
          <a:p>
            <a:pPr eaLnBrk="1" hangingPunct="1"/>
            <a:r>
              <a:rPr lang="en-US" altLang="en-US" smtClean="0"/>
              <a:t>Terminology for data files</a:t>
            </a:r>
            <a:endParaRPr lang="en-CA" altLang="en-US" smtClean="0"/>
          </a:p>
        </p:txBody>
      </p:sp>
      <p:sp>
        <p:nvSpPr>
          <p:cNvPr id="25604" name="Rectangle 3"/>
          <p:cNvSpPr>
            <a:spLocks noGrp="1" noChangeArrowheads="1"/>
          </p:cNvSpPr>
          <p:nvPr>
            <p:ph type="body" idx="1"/>
          </p:nvPr>
        </p:nvSpPr>
        <p:spPr>
          <a:xfrm>
            <a:off x="685800" y="1776413"/>
            <a:ext cx="7775575" cy="4319587"/>
          </a:xfrm>
        </p:spPr>
        <p:txBody>
          <a:bodyPr/>
          <a:lstStyle/>
          <a:p>
            <a:pPr eaLnBrk="1" hangingPunct="1">
              <a:lnSpc>
                <a:spcPct val="80000"/>
              </a:lnSpc>
            </a:pPr>
            <a:r>
              <a:rPr lang="en-US" altLang="en-US" sz="1600" smtClean="0"/>
              <a:t>Before you can write data into a dataset, space for the data set must be reserved on disk. The user is involved in specifying the amount of space as well as the formatting of it. Here are some of the terms used when allocating a data set.</a:t>
            </a:r>
          </a:p>
          <a:p>
            <a:pPr lvl="1" eaLnBrk="1" hangingPunct="1">
              <a:lnSpc>
                <a:spcPct val="80000"/>
              </a:lnSpc>
            </a:pPr>
            <a:r>
              <a:rPr lang="en-US" altLang="en-US" sz="1400" b="1" smtClean="0"/>
              <a:t>Record format</a:t>
            </a:r>
            <a:r>
              <a:rPr lang="en-US" altLang="en-US" sz="1400" smtClean="0"/>
              <a:t> – can be either fixed or variable length</a:t>
            </a:r>
          </a:p>
          <a:p>
            <a:pPr lvl="1" eaLnBrk="1" hangingPunct="1">
              <a:lnSpc>
                <a:spcPct val="80000"/>
              </a:lnSpc>
            </a:pPr>
            <a:r>
              <a:rPr lang="en-US" altLang="en-US" sz="1400" b="1" smtClean="0"/>
              <a:t>Record length </a:t>
            </a:r>
            <a:r>
              <a:rPr lang="en-US" altLang="en-US" sz="1400" smtClean="0"/>
              <a:t>– The length (number of characters) in each record </a:t>
            </a:r>
          </a:p>
          <a:p>
            <a:pPr lvl="1" eaLnBrk="1" hangingPunct="1">
              <a:lnSpc>
                <a:spcPct val="80000"/>
              </a:lnSpc>
            </a:pPr>
            <a:r>
              <a:rPr lang="en-US" altLang="en-US" sz="1400" b="1" smtClean="0"/>
              <a:t>Block size </a:t>
            </a:r>
            <a:r>
              <a:rPr lang="en-US" altLang="en-US" sz="1400" smtClean="0"/>
              <a:t>– If records are joined together to save space, this specifies the length of the block in characters</a:t>
            </a:r>
          </a:p>
          <a:p>
            <a:pPr lvl="1" eaLnBrk="1" hangingPunct="1">
              <a:lnSpc>
                <a:spcPct val="80000"/>
              </a:lnSpc>
            </a:pPr>
            <a:r>
              <a:rPr lang="en-US" altLang="en-US" sz="1400" b="1" smtClean="0"/>
              <a:t>Extent</a:t>
            </a:r>
            <a:r>
              <a:rPr lang="en-US" altLang="en-US" sz="1400" smtClean="0"/>
              <a:t> – An allocation of space to hold the data. When the primary extent is filled, the operating system will automatically allocate more extents, called secondaries</a:t>
            </a:r>
          </a:p>
          <a:p>
            <a:pPr lvl="1" eaLnBrk="1" hangingPunct="1">
              <a:lnSpc>
                <a:spcPct val="80000"/>
              </a:lnSpc>
            </a:pPr>
            <a:r>
              <a:rPr lang="en-US" altLang="en-US" sz="1400" b="1" smtClean="0"/>
              <a:t>Space</a:t>
            </a:r>
            <a:r>
              <a:rPr lang="en-US" altLang="en-US" sz="1400" smtClean="0"/>
              <a:t> – Disk space is allocated in units called blocks, tracks, or cylinders</a:t>
            </a:r>
          </a:p>
          <a:p>
            <a:pPr lvl="1" eaLnBrk="1" hangingPunct="1">
              <a:lnSpc>
                <a:spcPct val="80000"/>
              </a:lnSpc>
            </a:pPr>
            <a:r>
              <a:rPr lang="en-US" altLang="en-US" sz="1400" b="1" smtClean="0"/>
              <a:t>Volume serial</a:t>
            </a:r>
            <a:r>
              <a:rPr lang="en-US" altLang="en-US" sz="1400" smtClean="0"/>
              <a:t> – A six character name of a disk or tape volume, such as TEST01 </a:t>
            </a:r>
          </a:p>
          <a:p>
            <a:pPr lvl="1" eaLnBrk="1" hangingPunct="1">
              <a:lnSpc>
                <a:spcPct val="80000"/>
              </a:lnSpc>
            </a:pPr>
            <a:r>
              <a:rPr lang="en-US" altLang="en-US" sz="1400" b="1" smtClean="0"/>
              <a:t>Device type</a:t>
            </a:r>
            <a:r>
              <a:rPr lang="en-US" altLang="en-US" sz="1400" smtClean="0"/>
              <a:t> – A model or type of disk device, such as 3390 </a:t>
            </a:r>
          </a:p>
          <a:p>
            <a:pPr lvl="1" eaLnBrk="1" hangingPunct="1">
              <a:lnSpc>
                <a:spcPct val="80000"/>
              </a:lnSpc>
            </a:pPr>
            <a:r>
              <a:rPr lang="en-US" altLang="en-US" sz="1400" b="1" smtClean="0"/>
              <a:t>Organization</a:t>
            </a:r>
            <a:r>
              <a:rPr lang="en-US" altLang="en-US" sz="1400" smtClean="0"/>
              <a:t> – The method of processing a data set, such as sequential</a:t>
            </a:r>
            <a:endParaRPr lang="en-CA" altLang="en-US" sz="1400" smtClean="0"/>
          </a:p>
        </p:txBody>
      </p:sp>
      <p:sp>
        <p:nvSpPr>
          <p:cNvPr id="5" name="Rectangle 4"/>
          <p:cNvSpPr/>
          <p:nvPr/>
        </p:nvSpPr>
        <p:spPr bwMode="auto">
          <a:xfrm rot="21019254">
            <a:off x="5588000" y="5438775"/>
            <a:ext cx="3319463" cy="584200"/>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anose="05000000000000000000" pitchFamily="2" charset="2"/>
              <a:buNone/>
              <a:defRPr/>
            </a:pPr>
            <a:r>
              <a:rPr lang="en-CA" sz="1600" b="1" i="1" dirty="0">
                <a:solidFill>
                  <a:schemeClr val="tx2">
                    <a:lumMod val="75000"/>
                  </a:schemeClr>
                </a:solidFill>
                <a:cs typeface="Arial" panose="020B0604020202020204" pitchFamily="34" charset="0"/>
              </a:rPr>
              <a:t>This is very different from what you’re probably used to!</a:t>
            </a:r>
            <a:endParaRPr lang="en-CA" sz="1600" b="1" dirty="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0"/>
          </p:nvPr>
        </p:nvSpPr>
        <p:spPr>
          <a:noFill/>
        </p:spPr>
        <p:txBody>
          <a:bodyPr/>
          <a:lstStyle/>
          <a:p>
            <a:fld id="{A6F77779-EFFF-4B76-A461-EEF4B418638B}" type="slidenum">
              <a:rPr lang="en-US" altLang="en-US"/>
              <a:pPr/>
              <a:t>13</a:t>
            </a:fld>
            <a:endParaRPr lang="en-US" altLang="en-US"/>
          </a:p>
        </p:txBody>
      </p:sp>
      <p:sp>
        <p:nvSpPr>
          <p:cNvPr id="26627" name="Rectangle 2"/>
          <p:cNvSpPr>
            <a:spLocks noGrp="1" noChangeArrowheads="1"/>
          </p:cNvSpPr>
          <p:nvPr>
            <p:ph type="title"/>
          </p:nvPr>
        </p:nvSpPr>
        <p:spPr>
          <a:xfrm>
            <a:off x="153988" y="533400"/>
            <a:ext cx="8245475" cy="455613"/>
          </a:xfrm>
        </p:spPr>
        <p:txBody>
          <a:bodyPr/>
          <a:lstStyle/>
          <a:p>
            <a:pPr algn="ctr" eaLnBrk="1" hangingPunct="1"/>
            <a:r>
              <a:rPr lang="en-US" altLang="en-US" sz="2400" smtClean="0"/>
              <a:t>T S O </a:t>
            </a:r>
          </a:p>
        </p:txBody>
      </p:sp>
      <p:sp>
        <p:nvSpPr>
          <p:cNvPr id="26628" name="Text Box 8"/>
          <p:cNvSpPr txBox="1">
            <a:spLocks noChangeArrowheads="1"/>
          </p:cNvSpPr>
          <p:nvPr/>
        </p:nvSpPr>
        <p:spPr bwMode="auto">
          <a:xfrm>
            <a:off x="1524000" y="5257800"/>
            <a:ext cx="6353175" cy="396875"/>
          </a:xfrm>
          <a:prstGeom prst="rect">
            <a:avLst/>
          </a:prstGeom>
          <a:noFill/>
          <a:ln w="28575">
            <a:noFill/>
            <a:miter lim="800000"/>
            <a:headEnd/>
            <a:tailEnd/>
          </a:ln>
        </p:spPr>
        <p:txBody>
          <a:bodyPr wrap="none">
            <a:spAutoFit/>
          </a:bodyPr>
          <a:lstStyle/>
          <a:p>
            <a:pPr algn="ctr" eaLnBrk="1" hangingPunct="1"/>
            <a:r>
              <a:rPr lang="en-US" altLang="en-US" sz="2000" b="1">
                <a:latin typeface="Comic Sans MS" pitchFamily="66" charset="0"/>
              </a:rPr>
              <a:t>Allocating a dataset from the TSO Command Line</a:t>
            </a:r>
          </a:p>
        </p:txBody>
      </p:sp>
      <p:pic>
        <p:nvPicPr>
          <p:cNvPr id="26629" name="Picture 11"/>
          <p:cNvPicPr>
            <a:picLocks noChangeAspect="1" noChangeArrowheads="1"/>
          </p:cNvPicPr>
          <p:nvPr/>
        </p:nvPicPr>
        <p:blipFill>
          <a:blip r:embed="rId3" cstate="print"/>
          <a:srcRect/>
          <a:stretch>
            <a:fillRect/>
          </a:stretch>
        </p:blipFill>
        <p:spPr bwMode="auto">
          <a:xfrm>
            <a:off x="685800" y="990600"/>
            <a:ext cx="7772400" cy="52578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9B3F505E-7011-49B9-AAC9-92015B9AD6F5}" type="slidenum">
              <a:rPr lang="en-US" altLang="en-US"/>
              <a:pPr/>
              <a:t>14</a:t>
            </a:fld>
            <a:endParaRPr lang="en-US" altLang="en-US"/>
          </a:p>
        </p:txBody>
      </p:sp>
      <p:sp>
        <p:nvSpPr>
          <p:cNvPr id="28675" name="Rectangle 6"/>
          <p:cNvSpPr>
            <a:spLocks noGrp="1" noChangeArrowheads="1"/>
          </p:cNvSpPr>
          <p:nvPr>
            <p:ph type="title"/>
          </p:nvPr>
        </p:nvSpPr>
        <p:spPr/>
        <p:txBody>
          <a:bodyPr/>
          <a:lstStyle/>
          <a:p>
            <a:pPr eaLnBrk="1" hangingPunct="1"/>
            <a:r>
              <a:rPr lang="en-US" altLang="en-US" smtClean="0"/>
              <a:t>TSO Ready Prompt</a:t>
            </a:r>
          </a:p>
        </p:txBody>
      </p:sp>
      <p:graphicFrame>
        <p:nvGraphicFramePr>
          <p:cNvPr id="28676" name="Object 5"/>
          <p:cNvGraphicFramePr>
            <a:graphicFrameLocks noChangeAspect="1"/>
          </p:cNvGraphicFramePr>
          <p:nvPr>
            <p:ph idx="1"/>
          </p:nvPr>
        </p:nvGraphicFramePr>
        <p:xfrm>
          <a:off x="1212850" y="1776413"/>
          <a:ext cx="6565900" cy="3698875"/>
        </p:xfrm>
        <a:graphic>
          <a:graphicData uri="http://schemas.openxmlformats.org/presentationml/2006/ole">
            <p:oleObj spid="_x0000_s28676" name="Drawing" r:id="rId4" imgW="2425311" imgH="1459419" progId="">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7E707818-8039-426B-B09D-CBD05DF16EAF}" type="slidenum">
              <a:rPr lang="en-US" altLang="en-US"/>
              <a:pPr/>
              <a:t>15</a:t>
            </a:fld>
            <a:endParaRPr lang="en-US" altLang="en-US"/>
          </a:p>
        </p:txBody>
      </p:sp>
      <p:sp>
        <p:nvSpPr>
          <p:cNvPr id="30723" name="Rectangle 5"/>
          <p:cNvSpPr>
            <a:spLocks noGrp="1" noChangeArrowheads="1"/>
          </p:cNvSpPr>
          <p:nvPr>
            <p:ph type="title"/>
          </p:nvPr>
        </p:nvSpPr>
        <p:spPr/>
        <p:txBody>
          <a:bodyPr/>
          <a:lstStyle/>
          <a:p>
            <a:pPr algn="ctr" eaLnBrk="1" hangingPunct="1"/>
            <a:r>
              <a:rPr lang="en-US" altLang="en-US" sz="2400" i="1" smtClean="0"/>
              <a:t>Using native TSO commands to SORT Data</a:t>
            </a:r>
          </a:p>
        </p:txBody>
      </p:sp>
      <p:pic>
        <p:nvPicPr>
          <p:cNvPr id="30724" name="Picture 4"/>
          <p:cNvPicPr>
            <a:picLocks noGrp="1" noChangeAspect="1" noChangeArrowheads="1"/>
          </p:cNvPicPr>
          <p:nvPr>
            <p:ph idx="1"/>
          </p:nvPr>
        </p:nvPicPr>
        <p:blipFill>
          <a:blip r:embed="rId3" cstate="print"/>
          <a:srcRect/>
          <a:stretch>
            <a:fillRect/>
          </a:stretch>
        </p:blipFill>
        <p:spPr>
          <a:xfrm>
            <a:off x="1954213" y="1776413"/>
            <a:ext cx="5238750" cy="3902075"/>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E7E3B676-BFAC-4138-9C2C-EB44CEAB57D7}" type="slidenum">
              <a:rPr lang="en-US" altLang="en-US"/>
              <a:pPr/>
              <a:t>16</a:t>
            </a:fld>
            <a:endParaRPr lang="en-US" altLang="en-US"/>
          </a:p>
        </p:txBody>
      </p:sp>
      <p:sp>
        <p:nvSpPr>
          <p:cNvPr id="32771" name="Rectangle 2"/>
          <p:cNvSpPr>
            <a:spLocks noGrp="1" noChangeArrowheads="1"/>
          </p:cNvSpPr>
          <p:nvPr>
            <p:ph type="title"/>
          </p:nvPr>
        </p:nvSpPr>
        <p:spPr/>
        <p:txBody>
          <a:bodyPr/>
          <a:lstStyle/>
          <a:p>
            <a:pPr eaLnBrk="1" hangingPunct="1"/>
            <a:r>
              <a:rPr lang="en-US" altLang="en-US" sz="2400" smtClean="0"/>
              <a:t>ISPF overview</a:t>
            </a:r>
            <a:r>
              <a:rPr lang="en-US" altLang="en-US" sz="2400" b="1" smtClean="0"/>
              <a:t/>
            </a:r>
            <a:br>
              <a:rPr lang="en-US" altLang="en-US" sz="2400" b="1" smtClean="0"/>
            </a:br>
            <a:endParaRPr lang="en-US" altLang="en-US" sz="2400" b="1" smtClean="0"/>
          </a:p>
        </p:txBody>
      </p:sp>
      <p:sp>
        <p:nvSpPr>
          <p:cNvPr id="32772" name="Rectangle 3"/>
          <p:cNvSpPr>
            <a:spLocks noGrp="1" noChangeArrowheads="1"/>
          </p:cNvSpPr>
          <p:nvPr>
            <p:ph type="body" idx="1"/>
          </p:nvPr>
        </p:nvSpPr>
        <p:spPr/>
        <p:txBody>
          <a:bodyPr/>
          <a:lstStyle/>
          <a:p>
            <a:pPr eaLnBrk="1" hangingPunct="1"/>
            <a:r>
              <a:rPr lang="en-US" altLang="en-US" sz="2000" smtClean="0"/>
              <a:t>Acronym for Interactive System Productivity Facility </a:t>
            </a:r>
          </a:p>
          <a:p>
            <a:pPr eaLnBrk="1" hangingPunct="1"/>
            <a:endParaRPr lang="en-US" altLang="en-US" sz="2000" smtClean="0"/>
          </a:p>
          <a:p>
            <a:pPr eaLnBrk="1" hangingPunct="1"/>
            <a:r>
              <a:rPr lang="en-US" altLang="en-US" sz="2000" smtClean="0"/>
              <a:t>ISPF is a menu-driven interface for user interaction with z/OS system. The ISPF environment is executed from native TSO. </a:t>
            </a:r>
          </a:p>
          <a:p>
            <a:pPr eaLnBrk="1" hangingPunct="1"/>
            <a:endParaRPr lang="en-US" altLang="en-US" sz="2000" smtClean="0"/>
          </a:p>
          <a:p>
            <a:pPr eaLnBrk="1" hangingPunct="1"/>
            <a:r>
              <a:rPr lang="en-US" altLang="en-US" sz="2000" smtClean="0"/>
              <a:t>ISPF provides utilities, an editor and ISPF applications to the user. To the extent permitted by various security controls an ISPF user has full access to most z/OS system functions. </a:t>
            </a:r>
          </a:p>
          <a:p>
            <a:pPr eaLnBrk="1" hangingPunct="1"/>
            <a:endParaRPr lang="en-US" altLang="en-US" sz="20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0CB10121-CB09-4BCB-B793-8843AF9DFB95}" type="slidenum">
              <a:rPr lang="en-US" altLang="en-US"/>
              <a:pPr/>
              <a:t>17</a:t>
            </a:fld>
            <a:endParaRPr lang="en-US" altLang="en-US"/>
          </a:p>
        </p:txBody>
      </p:sp>
      <p:sp>
        <p:nvSpPr>
          <p:cNvPr id="34819" name="Rectangle 2"/>
          <p:cNvSpPr>
            <a:spLocks noGrp="1" noChangeArrowheads="1"/>
          </p:cNvSpPr>
          <p:nvPr>
            <p:ph type="title"/>
          </p:nvPr>
        </p:nvSpPr>
        <p:spPr/>
        <p:txBody>
          <a:bodyPr/>
          <a:lstStyle/>
          <a:p>
            <a:pPr eaLnBrk="1" hangingPunct="1"/>
            <a:r>
              <a:rPr lang="en-US" altLang="en-US" sz="2400" smtClean="0"/>
              <a:t>Navigating through ISPF menus</a:t>
            </a:r>
            <a:r>
              <a:rPr lang="en-US" altLang="en-US" sz="2400" b="1" smtClean="0"/>
              <a:t/>
            </a:r>
            <a:br>
              <a:rPr lang="en-US" altLang="en-US" sz="2400" b="1" smtClean="0"/>
            </a:br>
            <a:endParaRPr lang="en-US" altLang="en-US" sz="2400" b="1" smtClean="0"/>
          </a:p>
        </p:txBody>
      </p:sp>
      <p:sp>
        <p:nvSpPr>
          <p:cNvPr id="34820" name="Rectangle 3"/>
          <p:cNvSpPr>
            <a:spLocks noGrp="1" noChangeArrowheads="1"/>
          </p:cNvSpPr>
          <p:nvPr>
            <p:ph type="body" idx="1"/>
          </p:nvPr>
        </p:nvSpPr>
        <p:spPr/>
        <p:txBody>
          <a:bodyPr/>
          <a:lstStyle/>
          <a:p>
            <a:pPr eaLnBrk="1" hangingPunct="1"/>
            <a:r>
              <a:rPr lang="en-US" altLang="en-US" sz="2000" smtClean="0"/>
              <a:t>To access ISPF under TSO, the user enters a command from the READY prompt to display the </a:t>
            </a:r>
            <a:r>
              <a:rPr lang="en-US" altLang="en-US" sz="2000" b="0" smtClean="0"/>
              <a:t>ISPF Primary Option Menu</a:t>
            </a:r>
            <a:r>
              <a:rPr lang="en-US" altLang="en-US" sz="2000" smtClean="0"/>
              <a:t>.</a:t>
            </a:r>
          </a:p>
          <a:p>
            <a:pPr eaLnBrk="1" hangingPunct="1"/>
            <a:endParaRPr lang="en-US" altLang="en-US" sz="2000" smtClean="0"/>
          </a:p>
          <a:p>
            <a:pPr eaLnBrk="1" hangingPunct="1"/>
            <a:r>
              <a:rPr lang="en-US" altLang="en-US" sz="2000" smtClean="0"/>
              <a:t>You can access online help from any of the ISPF panels (press the PF1 key)</a:t>
            </a:r>
          </a:p>
          <a:p>
            <a:pPr eaLnBrk="1" hangingPunct="1"/>
            <a:endParaRPr lang="en-US" altLang="en-US" sz="2000" smtClean="0"/>
          </a:p>
          <a:p>
            <a:pPr eaLnBrk="1" hangingPunct="1"/>
            <a:r>
              <a:rPr lang="en-US" altLang="en-US" sz="2000" smtClean="0"/>
              <a:t>ISPF includes a text editor and browser, and functions for locating files and performing other utility functions. </a:t>
            </a:r>
          </a:p>
          <a:p>
            <a:pPr eaLnBrk="1" hangingPunct="1"/>
            <a:endParaRPr lang="en-US" altLang="en-US" sz="20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A10F4965-66A1-4EA6-9839-949984BDE356}" type="slidenum">
              <a:rPr lang="en-US" altLang="en-US"/>
              <a:pPr/>
              <a:t>18</a:t>
            </a:fld>
            <a:endParaRPr lang="en-US" altLang="en-US"/>
          </a:p>
        </p:txBody>
      </p:sp>
      <p:sp>
        <p:nvSpPr>
          <p:cNvPr id="36867" name="Rectangle 2"/>
          <p:cNvSpPr>
            <a:spLocks noGrp="1" noChangeArrowheads="1"/>
          </p:cNvSpPr>
          <p:nvPr>
            <p:ph type="title"/>
          </p:nvPr>
        </p:nvSpPr>
        <p:spPr/>
        <p:txBody>
          <a:bodyPr/>
          <a:lstStyle/>
          <a:p>
            <a:pPr eaLnBrk="1" hangingPunct="1"/>
            <a:r>
              <a:rPr lang="en-US" altLang="en-US" smtClean="0"/>
              <a:t>ISPF Menu Structure</a:t>
            </a:r>
          </a:p>
        </p:txBody>
      </p:sp>
      <p:graphicFrame>
        <p:nvGraphicFramePr>
          <p:cNvPr id="36868" name="Object 3"/>
          <p:cNvGraphicFramePr>
            <a:graphicFrameLocks noChangeAspect="1"/>
          </p:cNvGraphicFramePr>
          <p:nvPr>
            <p:ph idx="1"/>
          </p:nvPr>
        </p:nvGraphicFramePr>
        <p:xfrm>
          <a:off x="914400" y="1143000"/>
          <a:ext cx="6629400" cy="5246688"/>
        </p:xfrm>
        <a:graphic>
          <a:graphicData uri="http://schemas.openxmlformats.org/presentationml/2006/ole">
            <p:oleObj spid="_x0000_s36868" name="Drawing" r:id="rId4" imgW="2282747" imgH="1806528" progId="">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5A1AE09C-6604-45D1-90BF-85D421822526}" type="slidenum">
              <a:rPr lang="en-US" altLang="en-US"/>
              <a:pPr/>
              <a:t>19</a:t>
            </a:fld>
            <a:endParaRPr lang="en-US" altLang="en-US"/>
          </a:p>
        </p:txBody>
      </p:sp>
      <p:sp>
        <p:nvSpPr>
          <p:cNvPr id="38915" name="Rectangle 2"/>
          <p:cNvSpPr>
            <a:spLocks noGrp="1" noChangeArrowheads="1"/>
          </p:cNvSpPr>
          <p:nvPr>
            <p:ph type="title"/>
          </p:nvPr>
        </p:nvSpPr>
        <p:spPr/>
        <p:txBody>
          <a:bodyPr/>
          <a:lstStyle/>
          <a:p>
            <a:pPr eaLnBrk="1" hangingPunct="1"/>
            <a:r>
              <a:rPr lang="en-US" altLang="en-US" smtClean="0"/>
              <a:t>General structure of ISPF panels</a:t>
            </a:r>
          </a:p>
        </p:txBody>
      </p:sp>
      <p:graphicFrame>
        <p:nvGraphicFramePr>
          <p:cNvPr id="38916" name="Object 3"/>
          <p:cNvGraphicFramePr>
            <a:graphicFrameLocks noChangeAspect="1"/>
          </p:cNvGraphicFramePr>
          <p:nvPr>
            <p:ph idx="1"/>
          </p:nvPr>
        </p:nvGraphicFramePr>
        <p:xfrm>
          <a:off x="685800" y="1557338"/>
          <a:ext cx="7315200" cy="4978400"/>
        </p:xfrm>
        <a:graphic>
          <a:graphicData uri="http://schemas.openxmlformats.org/presentationml/2006/ole">
            <p:oleObj spid="_x0000_s38916" name="Drawing" r:id="rId4" imgW="2602330" imgH="1771949" progId="">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p:spPr>
        <p:txBody>
          <a:bodyPr/>
          <a:lstStyle/>
          <a:p>
            <a:fld id="{F0BBC08F-070F-4A2C-8FFA-D6431F765298}" type="slidenum">
              <a:rPr lang="en-US" altLang="en-US"/>
              <a:pPr/>
              <a:t>2</a:t>
            </a:fld>
            <a:endParaRPr lang="en-US" altLang="en-US"/>
          </a:p>
        </p:txBody>
      </p:sp>
      <p:sp>
        <p:nvSpPr>
          <p:cNvPr id="7171" name="Rectangle 2"/>
          <p:cNvSpPr>
            <a:spLocks noGrp="1" noChangeArrowheads="1"/>
          </p:cNvSpPr>
          <p:nvPr>
            <p:ph type="title"/>
          </p:nvPr>
        </p:nvSpPr>
        <p:spPr/>
        <p:txBody>
          <a:bodyPr/>
          <a:lstStyle/>
          <a:p>
            <a:pPr eaLnBrk="1" hangingPunct="1"/>
            <a:r>
              <a:rPr lang="en-US" altLang="en-US" smtClean="0"/>
              <a:t>Chapter objectives</a:t>
            </a:r>
          </a:p>
        </p:txBody>
      </p:sp>
      <p:sp>
        <p:nvSpPr>
          <p:cNvPr id="7172" name="Rectangle 3"/>
          <p:cNvSpPr>
            <a:spLocks noGrp="1" noChangeArrowheads="1"/>
          </p:cNvSpPr>
          <p:nvPr>
            <p:ph type="body" sz="half" idx="1"/>
          </p:nvPr>
        </p:nvSpPr>
        <p:spPr>
          <a:xfrm>
            <a:off x="742950" y="1965325"/>
            <a:ext cx="3811588" cy="3398838"/>
          </a:xfrm>
        </p:spPr>
        <p:txBody>
          <a:bodyPr/>
          <a:lstStyle/>
          <a:p>
            <a:pPr eaLnBrk="1" hangingPunct="1">
              <a:lnSpc>
                <a:spcPct val="90000"/>
              </a:lnSpc>
              <a:buFont typeface="Wingdings" pitchFamily="2" charset="2"/>
              <a:buNone/>
            </a:pPr>
            <a:r>
              <a:rPr lang="en-US" altLang="en-US" sz="1900" smtClean="0"/>
              <a:t>Be able to:</a:t>
            </a:r>
          </a:p>
          <a:p>
            <a:pPr eaLnBrk="1" hangingPunct="1">
              <a:lnSpc>
                <a:spcPct val="90000"/>
              </a:lnSpc>
            </a:pPr>
            <a:endParaRPr lang="en-US" altLang="en-US" sz="1900" smtClean="0"/>
          </a:p>
          <a:p>
            <a:pPr eaLnBrk="1" hangingPunct="1">
              <a:lnSpc>
                <a:spcPct val="90000"/>
              </a:lnSpc>
            </a:pPr>
            <a:r>
              <a:rPr lang="en-US" altLang="en-US" sz="1600" smtClean="0"/>
              <a:t> Log on to z/OS</a:t>
            </a:r>
          </a:p>
          <a:p>
            <a:pPr eaLnBrk="1" hangingPunct="1">
              <a:lnSpc>
                <a:spcPct val="90000"/>
              </a:lnSpc>
            </a:pPr>
            <a:r>
              <a:rPr lang="en-US" altLang="en-US" sz="1600" smtClean="0"/>
              <a:t> Run programs from the TSO READY prompt</a:t>
            </a:r>
          </a:p>
          <a:p>
            <a:pPr eaLnBrk="1" hangingPunct="1">
              <a:lnSpc>
                <a:spcPct val="90000"/>
              </a:lnSpc>
            </a:pPr>
            <a:r>
              <a:rPr lang="en-US" altLang="en-US" sz="1600" smtClean="0"/>
              <a:t> Navigate through the menu options of ISPF</a:t>
            </a:r>
          </a:p>
          <a:p>
            <a:pPr eaLnBrk="1" hangingPunct="1">
              <a:lnSpc>
                <a:spcPct val="90000"/>
              </a:lnSpc>
            </a:pPr>
            <a:r>
              <a:rPr lang="en-US" altLang="en-US" sz="1600" smtClean="0"/>
              <a:t> Use the ISPF editor to make changes to a file</a:t>
            </a:r>
          </a:p>
          <a:p>
            <a:pPr eaLnBrk="1" hangingPunct="1">
              <a:lnSpc>
                <a:spcPct val="90000"/>
              </a:lnSpc>
            </a:pPr>
            <a:r>
              <a:rPr lang="en-US" altLang="en-US" sz="1600" smtClean="0"/>
              <a:t> Use the UNIX interfaces provided on z/OS, including the z/OS UNIX command shell.</a:t>
            </a:r>
          </a:p>
          <a:p>
            <a:pPr eaLnBrk="1" hangingPunct="1">
              <a:lnSpc>
                <a:spcPct val="90000"/>
              </a:lnSpc>
            </a:pPr>
            <a:endParaRPr lang="en-US" altLang="en-US" sz="1200" smtClean="0"/>
          </a:p>
        </p:txBody>
      </p:sp>
      <p:pic>
        <p:nvPicPr>
          <p:cNvPr id="7173" name="Picture 4" descr="z990"/>
          <p:cNvPicPr>
            <a:picLocks noGrp="1" noChangeAspect="1" noChangeArrowheads="1"/>
          </p:cNvPicPr>
          <p:nvPr>
            <p:ph sz="half" idx="2"/>
          </p:nvPr>
        </p:nvPicPr>
        <p:blipFill>
          <a:blip r:embed="rId3" cstate="print"/>
          <a:srcRect/>
          <a:stretch>
            <a:fillRect/>
          </a:stretch>
        </p:blipFill>
        <p:spPr>
          <a:xfrm>
            <a:off x="4972050" y="1992313"/>
            <a:ext cx="2638425" cy="2890837"/>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E7D2E44D-E8ED-41D4-ABA3-99D4DB9EAD23}" type="slidenum">
              <a:rPr lang="en-US" altLang="en-US"/>
              <a:pPr/>
              <a:t>20</a:t>
            </a:fld>
            <a:endParaRPr lang="en-US" altLang="en-US"/>
          </a:p>
        </p:txBody>
      </p:sp>
      <p:sp>
        <p:nvSpPr>
          <p:cNvPr id="40963" name="Rectangle 2"/>
          <p:cNvSpPr>
            <a:spLocks noGrp="1" noChangeArrowheads="1"/>
          </p:cNvSpPr>
          <p:nvPr>
            <p:ph type="title"/>
          </p:nvPr>
        </p:nvSpPr>
        <p:spPr/>
        <p:txBody>
          <a:bodyPr/>
          <a:lstStyle/>
          <a:p>
            <a:pPr eaLnBrk="1" hangingPunct="1"/>
            <a:r>
              <a:rPr lang="en-US" altLang="en-US" smtClean="0"/>
              <a:t/>
            </a:r>
            <a:br>
              <a:rPr lang="en-US" altLang="en-US" smtClean="0"/>
            </a:br>
            <a:r>
              <a:rPr lang="en-US" altLang="en-US" smtClean="0"/>
              <a:t>Common functions provided in ISPF menus… </a:t>
            </a:r>
            <a:br>
              <a:rPr lang="en-US" altLang="en-US" smtClean="0"/>
            </a:br>
            <a:r>
              <a:rPr lang="en-US" altLang="en-US" smtClean="0"/>
              <a:t> </a:t>
            </a:r>
          </a:p>
        </p:txBody>
      </p:sp>
      <p:graphicFrame>
        <p:nvGraphicFramePr>
          <p:cNvPr id="40964" name="Object 3"/>
          <p:cNvGraphicFramePr>
            <a:graphicFrameLocks noChangeAspect="1"/>
          </p:cNvGraphicFramePr>
          <p:nvPr>
            <p:ph idx="1"/>
          </p:nvPr>
        </p:nvGraphicFramePr>
        <p:xfrm>
          <a:off x="1066800" y="1504950"/>
          <a:ext cx="6172200" cy="4884738"/>
        </p:xfrm>
        <a:graphic>
          <a:graphicData uri="http://schemas.openxmlformats.org/presentationml/2006/ole">
            <p:oleObj spid="_x0000_s40964" name="Drawing" r:id="rId4" imgW="2282731" imgH="1806669" progId="">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C56B82CE-E7C3-4DC6-AF62-BE32F73A8B40}" type="slidenum">
              <a:rPr lang="en-US" altLang="en-US"/>
              <a:pPr/>
              <a:t>21</a:t>
            </a:fld>
            <a:endParaRPr lang="en-US" altLang="en-US"/>
          </a:p>
        </p:txBody>
      </p:sp>
      <p:sp>
        <p:nvSpPr>
          <p:cNvPr id="43011" name="Rectangle 2"/>
          <p:cNvSpPr>
            <a:spLocks noGrp="1" noChangeArrowheads="1"/>
          </p:cNvSpPr>
          <p:nvPr>
            <p:ph type="title"/>
          </p:nvPr>
        </p:nvSpPr>
        <p:spPr/>
        <p:txBody>
          <a:bodyPr/>
          <a:lstStyle/>
          <a:p>
            <a:pPr eaLnBrk="1" hangingPunct="1"/>
            <a:r>
              <a:rPr lang="en-US" altLang="en-US" sz="3200" smtClean="0"/>
              <a:t/>
            </a:r>
            <a:br>
              <a:rPr lang="en-US" altLang="en-US" sz="3200" smtClean="0"/>
            </a:br>
            <a:r>
              <a:rPr lang="en-US" altLang="en-US" sz="3200" smtClean="0"/>
              <a:t>Keyboard mapping:</a:t>
            </a:r>
            <a:br>
              <a:rPr lang="en-US" altLang="en-US" sz="3200" smtClean="0"/>
            </a:br>
            <a:endParaRPr lang="en-US" altLang="en-US" sz="3200" smtClean="0"/>
          </a:p>
        </p:txBody>
      </p:sp>
      <p:sp>
        <p:nvSpPr>
          <p:cNvPr id="43012" name="Rectangle 3"/>
          <p:cNvSpPr>
            <a:spLocks noGrp="1" noChangeArrowheads="1"/>
          </p:cNvSpPr>
          <p:nvPr>
            <p:ph type="body" idx="1"/>
          </p:nvPr>
        </p:nvSpPr>
        <p:spPr>
          <a:xfrm>
            <a:off x="685800" y="990600"/>
            <a:ext cx="7775575" cy="4687888"/>
          </a:xfrm>
        </p:spPr>
        <p:txBody>
          <a:bodyPr/>
          <a:lstStyle/>
          <a:p>
            <a:pPr eaLnBrk="1" hangingPunct="1">
              <a:lnSpc>
                <a:spcPct val="90000"/>
              </a:lnSpc>
            </a:pPr>
            <a:r>
              <a:rPr lang="en-US" altLang="en-US" sz="2000" i="1" u="sng" smtClean="0"/>
              <a:t>Function</a:t>
            </a:r>
            <a:r>
              <a:rPr lang="en-US" altLang="en-US" sz="2000" smtClean="0"/>
              <a:t>			</a:t>
            </a:r>
            <a:r>
              <a:rPr lang="en-US" altLang="en-US" sz="2000" i="1" u="sng" smtClean="0"/>
              <a:t>Key</a:t>
            </a:r>
          </a:p>
          <a:p>
            <a:pPr eaLnBrk="1" hangingPunct="1">
              <a:lnSpc>
                <a:spcPct val="90000"/>
              </a:lnSpc>
            </a:pPr>
            <a:r>
              <a:rPr lang="en-US" altLang="en-US" sz="2000" smtClean="0"/>
              <a:t>Enter				Ctrl (right side)</a:t>
            </a:r>
          </a:p>
          <a:p>
            <a:pPr eaLnBrk="1" hangingPunct="1">
              <a:lnSpc>
                <a:spcPct val="90000"/>
              </a:lnSpc>
            </a:pPr>
            <a:r>
              <a:rPr lang="en-US" altLang="en-US" sz="2000" smtClean="0"/>
              <a:t>Exit, end, or return		PF3</a:t>
            </a:r>
          </a:p>
          <a:p>
            <a:pPr eaLnBrk="1" hangingPunct="1">
              <a:lnSpc>
                <a:spcPct val="90000"/>
              </a:lnSpc>
            </a:pPr>
            <a:r>
              <a:rPr lang="en-US" altLang="en-US" sz="2000" smtClean="0"/>
              <a:t>Help				PF1</a:t>
            </a:r>
          </a:p>
          <a:p>
            <a:pPr eaLnBrk="1" hangingPunct="1">
              <a:lnSpc>
                <a:spcPct val="90000"/>
              </a:lnSpc>
            </a:pPr>
            <a:r>
              <a:rPr lang="en-US" altLang="en-US" sz="2000" smtClean="0"/>
              <a:t>PA1 or Attention		Alt-Ins or Esc</a:t>
            </a:r>
          </a:p>
          <a:p>
            <a:pPr eaLnBrk="1" hangingPunct="1">
              <a:lnSpc>
                <a:spcPct val="90000"/>
              </a:lnSpc>
            </a:pPr>
            <a:r>
              <a:rPr lang="en-US" altLang="en-US" sz="2000" smtClean="0"/>
              <a:t>PA2 				Alt-Home</a:t>
            </a:r>
          </a:p>
          <a:p>
            <a:pPr eaLnBrk="1" hangingPunct="1">
              <a:lnSpc>
                <a:spcPct val="90000"/>
              </a:lnSpc>
            </a:pPr>
            <a:r>
              <a:rPr lang="en-US" altLang="en-US" sz="2000" smtClean="0"/>
              <a:t>Cursor movement		Tab or Enter</a:t>
            </a:r>
          </a:p>
          <a:p>
            <a:pPr eaLnBrk="1" hangingPunct="1">
              <a:lnSpc>
                <a:spcPct val="90000"/>
              </a:lnSpc>
            </a:pPr>
            <a:r>
              <a:rPr lang="en-US" altLang="en-US" sz="2000" smtClean="0"/>
              <a:t>Clear				Pause</a:t>
            </a:r>
          </a:p>
          <a:p>
            <a:pPr eaLnBrk="1" hangingPunct="1">
              <a:lnSpc>
                <a:spcPct val="90000"/>
              </a:lnSpc>
            </a:pPr>
            <a:r>
              <a:rPr lang="en-US" altLang="en-US" sz="2000" smtClean="0"/>
              <a:t>Page up			PF7</a:t>
            </a:r>
          </a:p>
          <a:p>
            <a:pPr eaLnBrk="1" hangingPunct="1">
              <a:lnSpc>
                <a:spcPct val="90000"/>
              </a:lnSpc>
            </a:pPr>
            <a:r>
              <a:rPr lang="en-US" altLang="en-US" sz="2000" smtClean="0"/>
              <a:t>Page down			PF8</a:t>
            </a:r>
          </a:p>
          <a:p>
            <a:pPr eaLnBrk="1" hangingPunct="1">
              <a:lnSpc>
                <a:spcPct val="90000"/>
              </a:lnSpc>
            </a:pPr>
            <a:r>
              <a:rPr lang="en-US" altLang="en-US" sz="2000" smtClean="0"/>
              <a:t>Scroll left			PF10</a:t>
            </a:r>
          </a:p>
          <a:p>
            <a:pPr eaLnBrk="1" hangingPunct="1">
              <a:lnSpc>
                <a:spcPct val="90000"/>
              </a:lnSpc>
            </a:pPr>
            <a:r>
              <a:rPr lang="en-US" altLang="en-US" sz="2000" smtClean="0"/>
              <a:t>Scroll right			PF11</a:t>
            </a:r>
          </a:p>
          <a:p>
            <a:pPr eaLnBrk="1" hangingPunct="1">
              <a:lnSpc>
                <a:spcPct val="90000"/>
              </a:lnSpc>
            </a:pPr>
            <a:r>
              <a:rPr lang="en-US" altLang="en-US" sz="2000" smtClean="0"/>
              <a:t>Reset locked keyboard	Ctrl (left side)</a:t>
            </a:r>
          </a:p>
          <a:p>
            <a:pPr eaLnBrk="1" hangingPunct="1">
              <a:lnSpc>
                <a:spcPct val="90000"/>
              </a:lnSpc>
            </a:pPr>
            <a:endParaRPr lang="en-US" altLang="en-US" sz="20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689BE6A4-F1DD-4F9E-9769-D907D87AC737}" type="slidenum">
              <a:rPr lang="en-US" altLang="en-US"/>
              <a:pPr/>
              <a:t>22</a:t>
            </a:fld>
            <a:endParaRPr lang="en-US" altLang="en-US"/>
          </a:p>
        </p:txBody>
      </p:sp>
      <p:sp>
        <p:nvSpPr>
          <p:cNvPr id="45059" name="Rectangle 5"/>
          <p:cNvSpPr>
            <a:spLocks noGrp="1" noChangeArrowheads="1"/>
          </p:cNvSpPr>
          <p:nvPr>
            <p:ph type="title"/>
          </p:nvPr>
        </p:nvSpPr>
        <p:spPr/>
        <p:txBody>
          <a:bodyPr/>
          <a:lstStyle/>
          <a:p>
            <a:pPr eaLnBrk="1" hangingPunct="1"/>
            <a:r>
              <a:rPr lang="en-US" altLang="en-US" sz="2400" smtClean="0"/>
              <a:t>Primary Option Menu</a:t>
            </a:r>
          </a:p>
        </p:txBody>
      </p:sp>
      <p:pic>
        <p:nvPicPr>
          <p:cNvPr id="45060" name="Picture 4"/>
          <p:cNvPicPr>
            <a:picLocks noGrp="1" noChangeAspect="1" noChangeArrowheads="1"/>
          </p:cNvPicPr>
          <p:nvPr>
            <p:ph idx="1"/>
          </p:nvPr>
        </p:nvPicPr>
        <p:blipFill>
          <a:blip r:embed="rId3" cstate="print"/>
          <a:srcRect/>
          <a:stretch>
            <a:fillRect/>
          </a:stretch>
        </p:blipFill>
        <p:spPr>
          <a:xfrm>
            <a:off x="1371600" y="1447800"/>
            <a:ext cx="6943725" cy="4662488"/>
          </a:xfrm>
          <a:noFill/>
        </p:spPr>
      </p:pic>
      <p:grpSp>
        <p:nvGrpSpPr>
          <p:cNvPr id="45061" name="Group 23"/>
          <p:cNvGrpSpPr>
            <a:grpSpLocks/>
          </p:cNvGrpSpPr>
          <p:nvPr/>
        </p:nvGrpSpPr>
        <p:grpSpPr bwMode="auto">
          <a:xfrm>
            <a:off x="1028700" y="6096000"/>
            <a:ext cx="7499350" cy="442913"/>
            <a:chOff x="648" y="3840"/>
            <a:chExt cx="4724" cy="279"/>
          </a:xfrm>
        </p:grpSpPr>
        <p:sp>
          <p:nvSpPr>
            <p:cNvPr id="45064" name="Rectangle 7"/>
            <p:cNvSpPr>
              <a:spLocks noChangeArrowheads="1"/>
            </p:cNvSpPr>
            <p:nvPr/>
          </p:nvSpPr>
          <p:spPr bwMode="auto">
            <a:xfrm>
              <a:off x="648" y="3927"/>
              <a:ext cx="144" cy="144"/>
            </a:xfrm>
            <a:prstGeom prst="rect">
              <a:avLst/>
            </a:prstGeom>
            <a:solidFill>
              <a:schemeClr val="tx2"/>
            </a:solidFill>
            <a:ln w="28575">
              <a:solidFill>
                <a:srgbClr val="000000"/>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
          <p:nvSpPr>
            <p:cNvPr id="45065" name="Text Box 8"/>
            <p:cNvSpPr txBox="1">
              <a:spLocks noChangeArrowheads="1"/>
            </p:cNvSpPr>
            <p:nvPr/>
          </p:nvSpPr>
          <p:spPr bwMode="auto">
            <a:xfrm>
              <a:off x="648" y="3898"/>
              <a:ext cx="180" cy="173"/>
            </a:xfrm>
            <a:prstGeom prst="rect">
              <a:avLst/>
            </a:prstGeom>
            <a:noFill/>
            <a:ln w="28575">
              <a:noFill/>
              <a:miter lim="800000"/>
              <a:headEnd/>
              <a:tailEnd/>
            </a:ln>
          </p:spPr>
          <p:txBody>
            <a:bodyPr wrap="none">
              <a:spAutoFit/>
            </a:bodyPr>
            <a:lstStyle/>
            <a:p>
              <a:pPr algn="ctr" eaLnBrk="1" hangingPunct="1"/>
              <a:r>
                <a:rPr lang="en-US" altLang="en-US" sz="1200">
                  <a:solidFill>
                    <a:schemeClr val="bg1"/>
                  </a:solidFill>
                  <a:latin typeface="Arial Black" pitchFamily="34" charset="0"/>
                </a:rPr>
                <a:t>1</a:t>
              </a:r>
            </a:p>
          </p:txBody>
        </p:sp>
        <p:sp>
          <p:nvSpPr>
            <p:cNvPr id="45066" name="Text Box 9"/>
            <p:cNvSpPr txBox="1">
              <a:spLocks noChangeArrowheads="1"/>
            </p:cNvSpPr>
            <p:nvPr/>
          </p:nvSpPr>
          <p:spPr bwMode="auto">
            <a:xfrm>
              <a:off x="720" y="3840"/>
              <a:ext cx="1428" cy="231"/>
            </a:xfrm>
            <a:prstGeom prst="rect">
              <a:avLst/>
            </a:prstGeom>
            <a:noFill/>
            <a:ln w="28575">
              <a:noFill/>
              <a:miter lim="800000"/>
              <a:headEnd/>
              <a:tailEnd/>
            </a:ln>
          </p:spPr>
          <p:txBody>
            <a:bodyPr wrap="none">
              <a:spAutoFit/>
            </a:bodyPr>
            <a:lstStyle/>
            <a:p>
              <a:pPr algn="ctr" eaLnBrk="1" hangingPunct="1"/>
              <a:r>
                <a:rPr lang="en-US" altLang="en-US" sz="1800">
                  <a:latin typeface="Arial Black" pitchFamily="34" charset="0"/>
                </a:rPr>
                <a:t> Primary Options</a:t>
              </a:r>
            </a:p>
          </p:txBody>
        </p:sp>
        <p:sp>
          <p:nvSpPr>
            <p:cNvPr id="45067" name="Text Box 11"/>
            <p:cNvSpPr txBox="1">
              <a:spLocks noChangeArrowheads="1"/>
            </p:cNvSpPr>
            <p:nvPr/>
          </p:nvSpPr>
          <p:spPr bwMode="auto">
            <a:xfrm>
              <a:off x="1896" y="3946"/>
              <a:ext cx="180" cy="173"/>
            </a:xfrm>
            <a:prstGeom prst="rect">
              <a:avLst/>
            </a:prstGeom>
            <a:noFill/>
            <a:ln w="28575">
              <a:noFill/>
              <a:miter lim="800000"/>
              <a:headEnd/>
              <a:tailEnd/>
            </a:ln>
          </p:spPr>
          <p:txBody>
            <a:bodyPr wrap="none">
              <a:spAutoFit/>
            </a:bodyPr>
            <a:lstStyle/>
            <a:p>
              <a:pPr algn="ctr" eaLnBrk="1" hangingPunct="1"/>
              <a:r>
                <a:rPr lang="en-US" altLang="en-US" sz="1200">
                  <a:solidFill>
                    <a:schemeClr val="bg1"/>
                  </a:solidFill>
                  <a:latin typeface="Arial Black" pitchFamily="34" charset="0"/>
                </a:rPr>
                <a:t>2</a:t>
              </a:r>
            </a:p>
          </p:txBody>
        </p:sp>
        <p:sp>
          <p:nvSpPr>
            <p:cNvPr id="45068" name="Text Box 12"/>
            <p:cNvSpPr txBox="1">
              <a:spLocks noChangeArrowheads="1"/>
            </p:cNvSpPr>
            <p:nvPr/>
          </p:nvSpPr>
          <p:spPr bwMode="auto">
            <a:xfrm>
              <a:off x="2304" y="3840"/>
              <a:ext cx="948" cy="231"/>
            </a:xfrm>
            <a:prstGeom prst="rect">
              <a:avLst/>
            </a:prstGeom>
            <a:noFill/>
            <a:ln w="28575">
              <a:noFill/>
              <a:miter lim="800000"/>
              <a:headEnd/>
              <a:tailEnd/>
            </a:ln>
          </p:spPr>
          <p:txBody>
            <a:bodyPr wrap="none">
              <a:spAutoFit/>
            </a:bodyPr>
            <a:lstStyle/>
            <a:p>
              <a:pPr eaLnBrk="1" hangingPunct="1"/>
              <a:r>
                <a:rPr lang="en-US" altLang="en-US" sz="1800">
                  <a:latin typeface="Arial Black" pitchFamily="34" charset="0"/>
                </a:rPr>
                <a:t>Action Bar</a:t>
              </a:r>
            </a:p>
          </p:txBody>
        </p:sp>
        <p:grpSp>
          <p:nvGrpSpPr>
            <p:cNvPr id="45069" name="Group 22"/>
            <p:cNvGrpSpPr>
              <a:grpSpLocks/>
            </p:cNvGrpSpPr>
            <p:nvPr/>
          </p:nvGrpSpPr>
          <p:grpSpPr bwMode="auto">
            <a:xfrm>
              <a:off x="2112" y="3840"/>
              <a:ext cx="201" cy="212"/>
              <a:chOff x="2448" y="3859"/>
              <a:chExt cx="201" cy="212"/>
            </a:xfrm>
          </p:grpSpPr>
          <p:sp>
            <p:nvSpPr>
              <p:cNvPr id="45074" name="Rectangle 10"/>
              <p:cNvSpPr>
                <a:spLocks noChangeArrowheads="1"/>
              </p:cNvSpPr>
              <p:nvPr/>
            </p:nvSpPr>
            <p:spPr bwMode="auto">
              <a:xfrm>
                <a:off x="2496" y="3927"/>
                <a:ext cx="144" cy="144"/>
              </a:xfrm>
              <a:prstGeom prst="rect">
                <a:avLst/>
              </a:prstGeom>
              <a:solidFill>
                <a:schemeClr val="tx2"/>
              </a:solidFill>
              <a:ln w="28575">
                <a:solidFill>
                  <a:srgbClr val="000000"/>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
            <p:nvSpPr>
              <p:cNvPr id="45075" name="Text Box 13"/>
              <p:cNvSpPr txBox="1">
                <a:spLocks noChangeArrowheads="1"/>
              </p:cNvSpPr>
              <p:nvPr/>
            </p:nvSpPr>
            <p:spPr bwMode="auto">
              <a:xfrm>
                <a:off x="2448" y="3859"/>
                <a:ext cx="201" cy="212"/>
              </a:xfrm>
              <a:prstGeom prst="rect">
                <a:avLst/>
              </a:prstGeom>
              <a:noFill/>
              <a:ln w="28575">
                <a:noFill/>
                <a:miter lim="800000"/>
                <a:headEnd/>
                <a:tailEnd/>
              </a:ln>
            </p:spPr>
            <p:txBody>
              <a:bodyPr wrap="none">
                <a:spAutoFit/>
              </a:bodyPr>
              <a:lstStyle/>
              <a:p>
                <a:pPr algn="ctr" eaLnBrk="1" hangingPunct="1"/>
                <a:r>
                  <a:rPr lang="en-US" altLang="en-US" sz="1600">
                    <a:solidFill>
                      <a:schemeClr val="bg1"/>
                    </a:solidFill>
                    <a:latin typeface="Arial Black" pitchFamily="34" charset="0"/>
                  </a:rPr>
                  <a:t>2</a:t>
                </a:r>
              </a:p>
            </p:txBody>
          </p:sp>
        </p:grpSp>
        <p:sp>
          <p:nvSpPr>
            <p:cNvPr id="45070" name="Rectangle 15"/>
            <p:cNvSpPr>
              <a:spLocks noChangeArrowheads="1"/>
            </p:cNvSpPr>
            <p:nvPr/>
          </p:nvSpPr>
          <p:spPr bwMode="auto">
            <a:xfrm>
              <a:off x="3408" y="3888"/>
              <a:ext cx="144" cy="144"/>
            </a:xfrm>
            <a:prstGeom prst="rect">
              <a:avLst/>
            </a:prstGeom>
            <a:solidFill>
              <a:schemeClr val="tx2"/>
            </a:solidFill>
            <a:ln w="28575">
              <a:solidFill>
                <a:srgbClr val="000000"/>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
          <p:nvSpPr>
            <p:cNvPr id="45071" name="Text Box 16"/>
            <p:cNvSpPr txBox="1">
              <a:spLocks noChangeArrowheads="1"/>
            </p:cNvSpPr>
            <p:nvPr/>
          </p:nvSpPr>
          <p:spPr bwMode="auto">
            <a:xfrm>
              <a:off x="3912" y="3946"/>
              <a:ext cx="180" cy="173"/>
            </a:xfrm>
            <a:prstGeom prst="rect">
              <a:avLst/>
            </a:prstGeom>
            <a:noFill/>
            <a:ln w="28575">
              <a:noFill/>
              <a:miter lim="800000"/>
              <a:headEnd/>
              <a:tailEnd/>
            </a:ln>
          </p:spPr>
          <p:txBody>
            <a:bodyPr wrap="none">
              <a:spAutoFit/>
            </a:bodyPr>
            <a:lstStyle/>
            <a:p>
              <a:pPr algn="ctr" eaLnBrk="1" hangingPunct="1"/>
              <a:r>
                <a:rPr lang="en-US" altLang="en-US" sz="1200">
                  <a:solidFill>
                    <a:schemeClr val="bg1"/>
                  </a:solidFill>
                  <a:latin typeface="Arial Black" pitchFamily="34" charset="0"/>
                </a:rPr>
                <a:t>2</a:t>
              </a:r>
            </a:p>
          </p:txBody>
        </p:sp>
        <p:sp>
          <p:nvSpPr>
            <p:cNvPr id="45072" name="Text Box 17"/>
            <p:cNvSpPr txBox="1">
              <a:spLocks noChangeArrowheads="1"/>
            </p:cNvSpPr>
            <p:nvPr/>
          </p:nvSpPr>
          <p:spPr bwMode="auto">
            <a:xfrm>
              <a:off x="3600" y="3840"/>
              <a:ext cx="1772" cy="231"/>
            </a:xfrm>
            <a:prstGeom prst="rect">
              <a:avLst/>
            </a:prstGeom>
            <a:noFill/>
            <a:ln w="28575">
              <a:noFill/>
              <a:miter lim="800000"/>
              <a:headEnd/>
              <a:tailEnd/>
            </a:ln>
          </p:spPr>
          <p:txBody>
            <a:bodyPr wrap="none">
              <a:spAutoFit/>
            </a:bodyPr>
            <a:lstStyle/>
            <a:p>
              <a:pPr eaLnBrk="1" hangingPunct="1"/>
              <a:r>
                <a:rPr lang="en-US" altLang="en-US" sz="1800">
                  <a:latin typeface="Arial Black" pitchFamily="34" charset="0"/>
                </a:rPr>
                <a:t>Dynamic Status Area</a:t>
              </a:r>
            </a:p>
          </p:txBody>
        </p:sp>
        <p:sp>
          <p:nvSpPr>
            <p:cNvPr id="45073" name="Text Box 18"/>
            <p:cNvSpPr txBox="1">
              <a:spLocks noChangeArrowheads="1"/>
            </p:cNvSpPr>
            <p:nvPr/>
          </p:nvSpPr>
          <p:spPr bwMode="auto">
            <a:xfrm>
              <a:off x="3408" y="3888"/>
              <a:ext cx="201" cy="212"/>
            </a:xfrm>
            <a:prstGeom prst="rect">
              <a:avLst/>
            </a:prstGeom>
            <a:noFill/>
            <a:ln w="28575">
              <a:noFill/>
              <a:miter lim="800000"/>
              <a:headEnd/>
              <a:tailEnd/>
            </a:ln>
          </p:spPr>
          <p:txBody>
            <a:bodyPr wrap="none">
              <a:spAutoFit/>
            </a:bodyPr>
            <a:lstStyle/>
            <a:p>
              <a:pPr algn="ctr" eaLnBrk="1" hangingPunct="1"/>
              <a:r>
                <a:rPr lang="en-US" altLang="en-US" sz="1600">
                  <a:solidFill>
                    <a:schemeClr val="bg1"/>
                  </a:solidFill>
                  <a:latin typeface="Arial Black" pitchFamily="34" charset="0"/>
                </a:rPr>
                <a:t>3</a:t>
              </a:r>
            </a:p>
          </p:txBody>
        </p:sp>
      </p:grpSp>
      <p:sp>
        <p:nvSpPr>
          <p:cNvPr id="45062" name="Rectangle 19"/>
          <p:cNvSpPr>
            <a:spLocks noChangeArrowheads="1"/>
          </p:cNvSpPr>
          <p:nvPr/>
        </p:nvSpPr>
        <p:spPr bwMode="auto">
          <a:xfrm>
            <a:off x="1600200" y="4191000"/>
            <a:ext cx="2667000" cy="1143000"/>
          </a:xfrm>
          <a:prstGeom prst="rect">
            <a:avLst/>
          </a:prstGeom>
          <a:solidFill>
            <a:schemeClr val="bg1"/>
          </a:solidFill>
          <a:ln w="6350">
            <a:solidFill>
              <a:srgbClr val="000000"/>
            </a:solidFill>
            <a:prstDash val="sysDot"/>
            <a:miter lim="800000"/>
            <a:headEnd/>
            <a:tailEnd/>
          </a:ln>
        </p:spPr>
        <p:txBody>
          <a:bodyPr wrap="none" anchor="ctr"/>
          <a:lstStyle/>
          <a:p>
            <a:pPr algn="ctr" eaLnBrk="1" hangingPunct="1"/>
            <a:r>
              <a:rPr lang="en-US" altLang="en-US" sz="1000">
                <a:latin typeface="Arial Black" pitchFamily="34" charset="0"/>
              </a:rPr>
              <a:t>License material – Property of IBM</a:t>
            </a:r>
          </a:p>
          <a:p>
            <a:pPr algn="ctr" eaLnBrk="1" hangingPunct="1"/>
            <a:endParaRPr lang="en-US" altLang="en-US" sz="1000">
              <a:latin typeface="Arial Black" pitchFamily="34" charset="0"/>
            </a:endParaRPr>
          </a:p>
          <a:p>
            <a:pPr algn="ctr" eaLnBrk="1" hangingPunct="1"/>
            <a:r>
              <a:rPr lang="en-US" altLang="en-US" sz="1000">
                <a:latin typeface="Arial Black" pitchFamily="34" charset="0"/>
              </a:rPr>
              <a:t>All Rights Reserved . </a:t>
            </a:r>
          </a:p>
        </p:txBody>
      </p:sp>
      <p:sp>
        <p:nvSpPr>
          <p:cNvPr id="45063" name="Text Box 21"/>
          <p:cNvSpPr txBox="1">
            <a:spLocks noChangeArrowheads="1"/>
          </p:cNvSpPr>
          <p:nvPr/>
        </p:nvSpPr>
        <p:spPr bwMode="auto">
          <a:xfrm>
            <a:off x="0" y="3810000"/>
            <a:ext cx="1279525" cy="1463675"/>
          </a:xfrm>
          <a:prstGeom prst="rect">
            <a:avLst/>
          </a:prstGeom>
          <a:noFill/>
          <a:ln w="28575">
            <a:noFill/>
            <a:miter lim="800000"/>
            <a:headEnd/>
            <a:tailEnd/>
          </a:ln>
        </p:spPr>
        <p:txBody>
          <a:bodyPr wrap="none">
            <a:spAutoFit/>
          </a:bodyPr>
          <a:lstStyle/>
          <a:p>
            <a:pPr algn="ctr" eaLnBrk="1" hangingPunct="1"/>
            <a:r>
              <a:rPr lang="en-US" altLang="en-US" sz="1000" b="1">
                <a:solidFill>
                  <a:srgbClr val="0066FF"/>
                </a:solidFill>
                <a:latin typeface="Comic Sans MS" pitchFamily="66" charset="0"/>
              </a:rPr>
              <a:t>Note: Some ISPF</a:t>
            </a:r>
          </a:p>
          <a:p>
            <a:pPr algn="ctr" eaLnBrk="1" hangingPunct="1"/>
            <a:r>
              <a:rPr lang="en-US" altLang="en-US" sz="1000" b="1">
                <a:solidFill>
                  <a:srgbClr val="0066FF"/>
                </a:solidFill>
                <a:latin typeface="Comic Sans MS" pitchFamily="66" charset="0"/>
              </a:rPr>
              <a:t>POM panels may</a:t>
            </a:r>
          </a:p>
          <a:p>
            <a:pPr algn="ctr" eaLnBrk="1" hangingPunct="1"/>
            <a:r>
              <a:rPr lang="en-US" altLang="en-US" sz="1000" b="1">
                <a:solidFill>
                  <a:srgbClr val="0066FF"/>
                </a:solidFill>
                <a:latin typeface="Comic Sans MS" pitchFamily="66" charset="0"/>
              </a:rPr>
              <a:t> likely provide</a:t>
            </a:r>
          </a:p>
          <a:p>
            <a:pPr algn="ctr" eaLnBrk="1" hangingPunct="1"/>
            <a:r>
              <a:rPr lang="en-US" altLang="en-US" sz="1000" b="1">
                <a:solidFill>
                  <a:srgbClr val="0066FF"/>
                </a:solidFill>
                <a:latin typeface="Comic Sans MS" pitchFamily="66" charset="0"/>
              </a:rPr>
              <a:t>copyright </a:t>
            </a:r>
          </a:p>
          <a:p>
            <a:pPr algn="ctr" eaLnBrk="1" hangingPunct="1"/>
            <a:r>
              <a:rPr lang="en-US" altLang="en-US" sz="1000" b="1">
                <a:solidFill>
                  <a:srgbClr val="0066FF"/>
                </a:solidFill>
                <a:latin typeface="Comic Sans MS" pitchFamily="66" charset="0"/>
              </a:rPr>
              <a:t>acknowledgement</a:t>
            </a:r>
          </a:p>
          <a:p>
            <a:pPr algn="ctr" eaLnBrk="1" hangingPunct="1"/>
            <a:endParaRPr lang="en-US" altLang="en-US" sz="1000" b="1">
              <a:solidFill>
                <a:srgbClr val="0066FF"/>
              </a:solidFill>
              <a:latin typeface="Comic Sans MS" pitchFamily="66" charset="0"/>
            </a:endParaRPr>
          </a:p>
          <a:p>
            <a:pPr algn="ctr" eaLnBrk="1" hangingPunct="1"/>
            <a:r>
              <a:rPr lang="en-US" altLang="en-US" sz="1000" b="1">
                <a:solidFill>
                  <a:srgbClr val="0066FF"/>
                </a:solidFill>
                <a:latin typeface="Comic Sans MS" pitchFamily="66" charset="0"/>
              </a:rPr>
              <a:t>Depress ENTER</a:t>
            </a:r>
          </a:p>
          <a:p>
            <a:pPr algn="ctr" eaLnBrk="1" hangingPunct="1"/>
            <a:r>
              <a:rPr lang="en-US" altLang="en-US" sz="1000" b="1">
                <a:solidFill>
                  <a:srgbClr val="0066FF"/>
                </a:solidFill>
                <a:latin typeface="Comic Sans MS" pitchFamily="66" charset="0"/>
              </a:rPr>
              <a:t>to remove</a:t>
            </a:r>
          </a:p>
          <a:p>
            <a:pPr algn="ctr" eaLnBrk="1" hangingPunct="1"/>
            <a:endParaRPr lang="en-US" altLang="en-US" sz="1000" b="1">
              <a:solidFill>
                <a:srgbClr val="0066FF"/>
              </a:solidFill>
              <a:latin typeface="Comic Sans MS"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p>
            <a:fld id="{9ED4CD3B-E1A0-4099-B464-5645023874BC}" type="slidenum">
              <a:rPr lang="en-US" altLang="en-US"/>
              <a:pPr/>
              <a:t>23</a:t>
            </a:fld>
            <a:endParaRPr lang="en-US" altLang="en-US"/>
          </a:p>
        </p:txBody>
      </p:sp>
      <p:sp>
        <p:nvSpPr>
          <p:cNvPr id="47107" name="Rectangle 2"/>
          <p:cNvSpPr>
            <a:spLocks noGrp="1" noChangeArrowheads="1"/>
          </p:cNvSpPr>
          <p:nvPr>
            <p:ph type="title"/>
          </p:nvPr>
        </p:nvSpPr>
        <p:spPr/>
        <p:txBody>
          <a:bodyPr/>
          <a:lstStyle/>
          <a:p>
            <a:pPr eaLnBrk="1" hangingPunct="1"/>
            <a:r>
              <a:rPr lang="en-US" altLang="en-US" sz="2400" smtClean="0"/>
              <a:t>Primary Option Menu</a:t>
            </a:r>
          </a:p>
        </p:txBody>
      </p:sp>
      <p:pic>
        <p:nvPicPr>
          <p:cNvPr id="47108" name="Picture 3"/>
          <p:cNvPicPr>
            <a:picLocks noGrp="1" noChangeAspect="1" noChangeArrowheads="1"/>
          </p:cNvPicPr>
          <p:nvPr>
            <p:ph idx="1"/>
          </p:nvPr>
        </p:nvPicPr>
        <p:blipFill>
          <a:blip r:embed="rId3" cstate="print"/>
          <a:srcRect/>
          <a:stretch>
            <a:fillRect/>
          </a:stretch>
        </p:blipFill>
        <p:spPr>
          <a:xfrm>
            <a:off x="1066800" y="1447800"/>
            <a:ext cx="6943725" cy="4662488"/>
          </a:xfrm>
          <a:noFill/>
        </p:spPr>
      </p:pic>
      <p:sp>
        <p:nvSpPr>
          <p:cNvPr id="47109" name="Oval 17"/>
          <p:cNvSpPr>
            <a:spLocks noChangeArrowheads="1"/>
          </p:cNvSpPr>
          <p:nvPr/>
        </p:nvSpPr>
        <p:spPr bwMode="auto">
          <a:xfrm>
            <a:off x="5867400" y="3352800"/>
            <a:ext cx="1524000" cy="228600"/>
          </a:xfrm>
          <a:prstGeom prst="ellipse">
            <a:avLst/>
          </a:prstGeom>
          <a:noFill/>
          <a:ln w="25400">
            <a:solidFill>
              <a:srgbClr val="FF0000"/>
            </a:solidFill>
            <a:round/>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
        <p:nvSpPr>
          <p:cNvPr id="47110" name="Oval 18"/>
          <p:cNvSpPr>
            <a:spLocks noChangeArrowheads="1"/>
          </p:cNvSpPr>
          <p:nvPr/>
        </p:nvSpPr>
        <p:spPr bwMode="auto">
          <a:xfrm>
            <a:off x="5867400" y="3581400"/>
            <a:ext cx="1524000" cy="228600"/>
          </a:xfrm>
          <a:prstGeom prst="ellipse">
            <a:avLst/>
          </a:prstGeom>
          <a:noFill/>
          <a:ln w="28575">
            <a:solidFill>
              <a:srgbClr val="0000FF"/>
            </a:solidFill>
            <a:round/>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
        <p:nvSpPr>
          <p:cNvPr id="47111" name="Line 19"/>
          <p:cNvSpPr>
            <a:spLocks noChangeShapeType="1"/>
          </p:cNvSpPr>
          <p:nvPr/>
        </p:nvSpPr>
        <p:spPr bwMode="auto">
          <a:xfrm flipV="1">
            <a:off x="7467600" y="3048000"/>
            <a:ext cx="685800" cy="381000"/>
          </a:xfrm>
          <a:prstGeom prst="line">
            <a:avLst/>
          </a:prstGeom>
          <a:noFill/>
          <a:ln w="19050">
            <a:solidFill>
              <a:srgbClr val="FF0000"/>
            </a:solidFill>
            <a:round/>
            <a:headEnd/>
            <a:tailEnd type="triangle" w="med" len="med"/>
          </a:ln>
        </p:spPr>
        <p:txBody>
          <a:bodyPr/>
          <a:lstStyle/>
          <a:p>
            <a:endParaRPr lang="en-CA"/>
          </a:p>
        </p:txBody>
      </p:sp>
      <p:sp>
        <p:nvSpPr>
          <p:cNvPr id="47112" name="Text Box 20"/>
          <p:cNvSpPr txBox="1">
            <a:spLocks noChangeArrowheads="1"/>
          </p:cNvSpPr>
          <p:nvPr/>
        </p:nvSpPr>
        <p:spPr bwMode="auto">
          <a:xfrm>
            <a:off x="8170863" y="2589213"/>
            <a:ext cx="908050" cy="457200"/>
          </a:xfrm>
          <a:prstGeom prst="rect">
            <a:avLst/>
          </a:prstGeom>
          <a:noFill/>
          <a:ln w="28575">
            <a:noFill/>
            <a:miter lim="800000"/>
            <a:headEnd/>
            <a:tailEnd/>
          </a:ln>
        </p:spPr>
        <p:txBody>
          <a:bodyPr wrap="none">
            <a:spAutoFit/>
          </a:bodyPr>
          <a:lstStyle/>
          <a:p>
            <a:pPr algn="ctr" eaLnBrk="1" hangingPunct="1"/>
            <a:r>
              <a:rPr lang="en-US" altLang="en-US" sz="1200" b="1">
                <a:solidFill>
                  <a:srgbClr val="FF0000"/>
                </a:solidFill>
                <a:latin typeface="Comic Sans MS" pitchFamily="66" charset="0"/>
              </a:rPr>
              <a:t>Logon</a:t>
            </a:r>
          </a:p>
          <a:p>
            <a:pPr algn="ctr" eaLnBrk="1" hangingPunct="1"/>
            <a:r>
              <a:rPr lang="en-US" altLang="en-US" sz="1200" b="1">
                <a:solidFill>
                  <a:srgbClr val="FF0000"/>
                </a:solidFill>
                <a:latin typeface="Comic Sans MS" pitchFamily="66" charset="0"/>
              </a:rPr>
              <a:t>Procedure</a:t>
            </a:r>
          </a:p>
        </p:txBody>
      </p:sp>
      <p:sp>
        <p:nvSpPr>
          <p:cNvPr id="47113" name="Line 21"/>
          <p:cNvSpPr>
            <a:spLocks noChangeShapeType="1"/>
          </p:cNvSpPr>
          <p:nvPr/>
        </p:nvSpPr>
        <p:spPr bwMode="auto">
          <a:xfrm>
            <a:off x="7467600" y="3733800"/>
            <a:ext cx="685800" cy="304800"/>
          </a:xfrm>
          <a:prstGeom prst="line">
            <a:avLst/>
          </a:prstGeom>
          <a:noFill/>
          <a:ln w="22225">
            <a:solidFill>
              <a:srgbClr val="0000FF"/>
            </a:solidFill>
            <a:round/>
            <a:headEnd/>
            <a:tailEnd type="triangle" w="med" len="med"/>
          </a:ln>
        </p:spPr>
        <p:txBody>
          <a:bodyPr/>
          <a:lstStyle/>
          <a:p>
            <a:endParaRPr lang="en-CA"/>
          </a:p>
        </p:txBody>
      </p:sp>
      <p:sp>
        <p:nvSpPr>
          <p:cNvPr id="47114" name="Text Box 22"/>
          <p:cNvSpPr txBox="1">
            <a:spLocks noChangeArrowheads="1"/>
          </p:cNvSpPr>
          <p:nvPr/>
        </p:nvSpPr>
        <p:spPr bwMode="auto">
          <a:xfrm>
            <a:off x="8248650" y="3830638"/>
            <a:ext cx="587375" cy="457200"/>
          </a:xfrm>
          <a:prstGeom prst="rect">
            <a:avLst/>
          </a:prstGeom>
          <a:noFill/>
          <a:ln w="28575">
            <a:noFill/>
            <a:miter lim="800000"/>
            <a:headEnd/>
            <a:tailEnd/>
          </a:ln>
        </p:spPr>
        <p:txBody>
          <a:bodyPr wrap="none">
            <a:spAutoFit/>
          </a:bodyPr>
          <a:lstStyle/>
          <a:p>
            <a:pPr algn="ctr" eaLnBrk="1" hangingPunct="1"/>
            <a:r>
              <a:rPr lang="en-US" altLang="en-US" sz="1200" b="1">
                <a:solidFill>
                  <a:srgbClr val="0066FF"/>
                </a:solidFill>
                <a:latin typeface="Comic Sans MS" pitchFamily="66" charset="0"/>
              </a:rPr>
              <a:t>Logon</a:t>
            </a:r>
          </a:p>
          <a:p>
            <a:pPr algn="ctr" eaLnBrk="1" hangingPunct="1"/>
            <a:r>
              <a:rPr lang="en-US" altLang="en-US" sz="1200" b="1">
                <a:solidFill>
                  <a:srgbClr val="0066FF"/>
                </a:solidFill>
                <a:latin typeface="Comic Sans MS" pitchFamily="66" charset="0"/>
              </a:rPr>
              <a:t>ID</a:t>
            </a:r>
          </a:p>
        </p:txBody>
      </p:sp>
      <p:grpSp>
        <p:nvGrpSpPr>
          <p:cNvPr id="47115" name="Group 23"/>
          <p:cNvGrpSpPr>
            <a:grpSpLocks/>
          </p:cNvGrpSpPr>
          <p:nvPr/>
        </p:nvGrpSpPr>
        <p:grpSpPr bwMode="auto">
          <a:xfrm>
            <a:off x="1028700" y="6096000"/>
            <a:ext cx="7499350" cy="442913"/>
            <a:chOff x="648" y="3840"/>
            <a:chExt cx="4724" cy="279"/>
          </a:xfrm>
        </p:grpSpPr>
        <p:sp>
          <p:nvSpPr>
            <p:cNvPr id="47116" name="Rectangle 24"/>
            <p:cNvSpPr>
              <a:spLocks noChangeArrowheads="1"/>
            </p:cNvSpPr>
            <p:nvPr/>
          </p:nvSpPr>
          <p:spPr bwMode="auto">
            <a:xfrm>
              <a:off x="648" y="3927"/>
              <a:ext cx="144" cy="144"/>
            </a:xfrm>
            <a:prstGeom prst="rect">
              <a:avLst/>
            </a:prstGeom>
            <a:solidFill>
              <a:schemeClr val="tx2"/>
            </a:solidFill>
            <a:ln w="28575">
              <a:solidFill>
                <a:srgbClr val="000000"/>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
          <p:nvSpPr>
            <p:cNvPr id="47117" name="Text Box 25"/>
            <p:cNvSpPr txBox="1">
              <a:spLocks noChangeArrowheads="1"/>
            </p:cNvSpPr>
            <p:nvPr/>
          </p:nvSpPr>
          <p:spPr bwMode="auto">
            <a:xfrm>
              <a:off x="648" y="3898"/>
              <a:ext cx="180" cy="173"/>
            </a:xfrm>
            <a:prstGeom prst="rect">
              <a:avLst/>
            </a:prstGeom>
            <a:noFill/>
            <a:ln w="28575">
              <a:noFill/>
              <a:miter lim="800000"/>
              <a:headEnd/>
              <a:tailEnd/>
            </a:ln>
          </p:spPr>
          <p:txBody>
            <a:bodyPr wrap="none">
              <a:spAutoFit/>
            </a:bodyPr>
            <a:lstStyle/>
            <a:p>
              <a:pPr algn="ctr" eaLnBrk="1" hangingPunct="1"/>
              <a:r>
                <a:rPr lang="en-US" altLang="en-US" sz="1200">
                  <a:solidFill>
                    <a:schemeClr val="bg1"/>
                  </a:solidFill>
                  <a:latin typeface="Arial Black" pitchFamily="34" charset="0"/>
                </a:rPr>
                <a:t>1</a:t>
              </a:r>
            </a:p>
          </p:txBody>
        </p:sp>
        <p:sp>
          <p:nvSpPr>
            <p:cNvPr id="47118" name="Text Box 26"/>
            <p:cNvSpPr txBox="1">
              <a:spLocks noChangeArrowheads="1"/>
            </p:cNvSpPr>
            <p:nvPr/>
          </p:nvSpPr>
          <p:spPr bwMode="auto">
            <a:xfrm>
              <a:off x="720" y="3840"/>
              <a:ext cx="1428" cy="231"/>
            </a:xfrm>
            <a:prstGeom prst="rect">
              <a:avLst/>
            </a:prstGeom>
            <a:noFill/>
            <a:ln w="28575">
              <a:noFill/>
              <a:miter lim="800000"/>
              <a:headEnd/>
              <a:tailEnd/>
            </a:ln>
          </p:spPr>
          <p:txBody>
            <a:bodyPr wrap="none">
              <a:spAutoFit/>
            </a:bodyPr>
            <a:lstStyle/>
            <a:p>
              <a:pPr algn="ctr" eaLnBrk="1" hangingPunct="1"/>
              <a:r>
                <a:rPr lang="en-US" altLang="en-US" sz="1800">
                  <a:latin typeface="Arial Black" pitchFamily="34" charset="0"/>
                </a:rPr>
                <a:t> Primary Options</a:t>
              </a:r>
            </a:p>
          </p:txBody>
        </p:sp>
        <p:sp>
          <p:nvSpPr>
            <p:cNvPr id="47119" name="Text Box 27"/>
            <p:cNvSpPr txBox="1">
              <a:spLocks noChangeArrowheads="1"/>
            </p:cNvSpPr>
            <p:nvPr/>
          </p:nvSpPr>
          <p:spPr bwMode="auto">
            <a:xfrm>
              <a:off x="1896" y="3946"/>
              <a:ext cx="180" cy="173"/>
            </a:xfrm>
            <a:prstGeom prst="rect">
              <a:avLst/>
            </a:prstGeom>
            <a:noFill/>
            <a:ln w="28575">
              <a:noFill/>
              <a:miter lim="800000"/>
              <a:headEnd/>
              <a:tailEnd/>
            </a:ln>
          </p:spPr>
          <p:txBody>
            <a:bodyPr wrap="none">
              <a:spAutoFit/>
            </a:bodyPr>
            <a:lstStyle/>
            <a:p>
              <a:pPr algn="ctr" eaLnBrk="1" hangingPunct="1"/>
              <a:r>
                <a:rPr lang="en-US" altLang="en-US" sz="1200">
                  <a:solidFill>
                    <a:schemeClr val="bg1"/>
                  </a:solidFill>
                  <a:latin typeface="Arial Black" pitchFamily="34" charset="0"/>
                </a:rPr>
                <a:t>2</a:t>
              </a:r>
            </a:p>
          </p:txBody>
        </p:sp>
        <p:sp>
          <p:nvSpPr>
            <p:cNvPr id="47120" name="Text Box 28"/>
            <p:cNvSpPr txBox="1">
              <a:spLocks noChangeArrowheads="1"/>
            </p:cNvSpPr>
            <p:nvPr/>
          </p:nvSpPr>
          <p:spPr bwMode="auto">
            <a:xfrm>
              <a:off x="2304" y="3840"/>
              <a:ext cx="948" cy="231"/>
            </a:xfrm>
            <a:prstGeom prst="rect">
              <a:avLst/>
            </a:prstGeom>
            <a:noFill/>
            <a:ln w="28575">
              <a:noFill/>
              <a:miter lim="800000"/>
              <a:headEnd/>
              <a:tailEnd/>
            </a:ln>
          </p:spPr>
          <p:txBody>
            <a:bodyPr wrap="none">
              <a:spAutoFit/>
            </a:bodyPr>
            <a:lstStyle/>
            <a:p>
              <a:pPr eaLnBrk="1" hangingPunct="1"/>
              <a:r>
                <a:rPr lang="en-US" altLang="en-US" sz="1800">
                  <a:latin typeface="Arial Black" pitchFamily="34" charset="0"/>
                </a:rPr>
                <a:t>Action Bar</a:t>
              </a:r>
            </a:p>
          </p:txBody>
        </p:sp>
        <p:grpSp>
          <p:nvGrpSpPr>
            <p:cNvPr id="47121" name="Group 29"/>
            <p:cNvGrpSpPr>
              <a:grpSpLocks/>
            </p:cNvGrpSpPr>
            <p:nvPr/>
          </p:nvGrpSpPr>
          <p:grpSpPr bwMode="auto">
            <a:xfrm>
              <a:off x="2112" y="3840"/>
              <a:ext cx="201" cy="212"/>
              <a:chOff x="2448" y="3859"/>
              <a:chExt cx="201" cy="212"/>
            </a:xfrm>
          </p:grpSpPr>
          <p:sp>
            <p:nvSpPr>
              <p:cNvPr id="47126" name="Rectangle 30"/>
              <p:cNvSpPr>
                <a:spLocks noChangeArrowheads="1"/>
              </p:cNvSpPr>
              <p:nvPr/>
            </p:nvSpPr>
            <p:spPr bwMode="auto">
              <a:xfrm>
                <a:off x="2496" y="3927"/>
                <a:ext cx="144" cy="144"/>
              </a:xfrm>
              <a:prstGeom prst="rect">
                <a:avLst/>
              </a:prstGeom>
              <a:solidFill>
                <a:schemeClr val="tx2"/>
              </a:solidFill>
              <a:ln w="28575">
                <a:solidFill>
                  <a:srgbClr val="000000"/>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
            <p:nvSpPr>
              <p:cNvPr id="47127" name="Text Box 31"/>
              <p:cNvSpPr txBox="1">
                <a:spLocks noChangeArrowheads="1"/>
              </p:cNvSpPr>
              <p:nvPr/>
            </p:nvSpPr>
            <p:spPr bwMode="auto">
              <a:xfrm>
                <a:off x="2448" y="3859"/>
                <a:ext cx="201" cy="212"/>
              </a:xfrm>
              <a:prstGeom prst="rect">
                <a:avLst/>
              </a:prstGeom>
              <a:noFill/>
              <a:ln w="28575">
                <a:noFill/>
                <a:miter lim="800000"/>
                <a:headEnd/>
                <a:tailEnd/>
              </a:ln>
            </p:spPr>
            <p:txBody>
              <a:bodyPr wrap="none">
                <a:spAutoFit/>
              </a:bodyPr>
              <a:lstStyle/>
              <a:p>
                <a:pPr algn="ctr" eaLnBrk="1" hangingPunct="1"/>
                <a:r>
                  <a:rPr lang="en-US" altLang="en-US" sz="1600">
                    <a:solidFill>
                      <a:schemeClr val="bg1"/>
                    </a:solidFill>
                    <a:latin typeface="Arial Black" pitchFamily="34" charset="0"/>
                  </a:rPr>
                  <a:t>2</a:t>
                </a:r>
              </a:p>
            </p:txBody>
          </p:sp>
        </p:grpSp>
        <p:sp>
          <p:nvSpPr>
            <p:cNvPr id="47122" name="Rectangle 32"/>
            <p:cNvSpPr>
              <a:spLocks noChangeArrowheads="1"/>
            </p:cNvSpPr>
            <p:nvPr/>
          </p:nvSpPr>
          <p:spPr bwMode="auto">
            <a:xfrm>
              <a:off x="3408" y="3888"/>
              <a:ext cx="144" cy="144"/>
            </a:xfrm>
            <a:prstGeom prst="rect">
              <a:avLst/>
            </a:prstGeom>
            <a:solidFill>
              <a:schemeClr val="tx2"/>
            </a:solidFill>
            <a:ln w="28575">
              <a:solidFill>
                <a:srgbClr val="000000"/>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
          <p:nvSpPr>
            <p:cNvPr id="47123" name="Text Box 33"/>
            <p:cNvSpPr txBox="1">
              <a:spLocks noChangeArrowheads="1"/>
            </p:cNvSpPr>
            <p:nvPr/>
          </p:nvSpPr>
          <p:spPr bwMode="auto">
            <a:xfrm>
              <a:off x="3912" y="3946"/>
              <a:ext cx="180" cy="173"/>
            </a:xfrm>
            <a:prstGeom prst="rect">
              <a:avLst/>
            </a:prstGeom>
            <a:noFill/>
            <a:ln w="28575">
              <a:noFill/>
              <a:miter lim="800000"/>
              <a:headEnd/>
              <a:tailEnd/>
            </a:ln>
          </p:spPr>
          <p:txBody>
            <a:bodyPr wrap="none">
              <a:spAutoFit/>
            </a:bodyPr>
            <a:lstStyle/>
            <a:p>
              <a:pPr algn="ctr" eaLnBrk="1" hangingPunct="1"/>
              <a:r>
                <a:rPr lang="en-US" altLang="en-US" sz="1200">
                  <a:solidFill>
                    <a:schemeClr val="bg1"/>
                  </a:solidFill>
                  <a:latin typeface="Arial Black" pitchFamily="34" charset="0"/>
                </a:rPr>
                <a:t>2</a:t>
              </a:r>
            </a:p>
          </p:txBody>
        </p:sp>
        <p:sp>
          <p:nvSpPr>
            <p:cNvPr id="47124" name="Text Box 34"/>
            <p:cNvSpPr txBox="1">
              <a:spLocks noChangeArrowheads="1"/>
            </p:cNvSpPr>
            <p:nvPr/>
          </p:nvSpPr>
          <p:spPr bwMode="auto">
            <a:xfrm>
              <a:off x="3600" y="3840"/>
              <a:ext cx="1772" cy="231"/>
            </a:xfrm>
            <a:prstGeom prst="rect">
              <a:avLst/>
            </a:prstGeom>
            <a:noFill/>
            <a:ln w="28575">
              <a:noFill/>
              <a:miter lim="800000"/>
              <a:headEnd/>
              <a:tailEnd/>
            </a:ln>
          </p:spPr>
          <p:txBody>
            <a:bodyPr wrap="none">
              <a:spAutoFit/>
            </a:bodyPr>
            <a:lstStyle/>
            <a:p>
              <a:pPr eaLnBrk="1" hangingPunct="1"/>
              <a:r>
                <a:rPr lang="en-US" altLang="en-US" sz="1800">
                  <a:latin typeface="Arial Black" pitchFamily="34" charset="0"/>
                </a:rPr>
                <a:t>Dynamic Status Area</a:t>
              </a:r>
            </a:p>
          </p:txBody>
        </p:sp>
        <p:sp>
          <p:nvSpPr>
            <p:cNvPr id="47125" name="Text Box 35"/>
            <p:cNvSpPr txBox="1">
              <a:spLocks noChangeArrowheads="1"/>
            </p:cNvSpPr>
            <p:nvPr/>
          </p:nvSpPr>
          <p:spPr bwMode="auto">
            <a:xfrm>
              <a:off x="3408" y="3888"/>
              <a:ext cx="201" cy="212"/>
            </a:xfrm>
            <a:prstGeom prst="rect">
              <a:avLst/>
            </a:prstGeom>
            <a:noFill/>
            <a:ln w="28575">
              <a:noFill/>
              <a:miter lim="800000"/>
              <a:headEnd/>
              <a:tailEnd/>
            </a:ln>
          </p:spPr>
          <p:txBody>
            <a:bodyPr wrap="none">
              <a:spAutoFit/>
            </a:bodyPr>
            <a:lstStyle/>
            <a:p>
              <a:pPr algn="ctr" eaLnBrk="1" hangingPunct="1"/>
              <a:r>
                <a:rPr lang="en-US" altLang="en-US" sz="1600">
                  <a:solidFill>
                    <a:schemeClr val="bg1"/>
                  </a:solidFill>
                  <a:latin typeface="Arial Black" pitchFamily="34" charset="0"/>
                </a:rPr>
                <a:t>3</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p>
            <a:fld id="{DD53F8A1-22CC-4D28-A391-2A8F3584EACE}" type="slidenum">
              <a:rPr lang="en-US" altLang="en-US"/>
              <a:pPr/>
              <a:t>24</a:t>
            </a:fld>
            <a:endParaRPr lang="en-US" altLang="en-US"/>
          </a:p>
        </p:txBody>
      </p:sp>
      <p:sp>
        <p:nvSpPr>
          <p:cNvPr id="49155" name="Rectangle 5"/>
          <p:cNvSpPr>
            <a:spLocks noGrp="1" noChangeArrowheads="1"/>
          </p:cNvSpPr>
          <p:nvPr>
            <p:ph type="title"/>
          </p:nvPr>
        </p:nvSpPr>
        <p:spPr/>
        <p:txBody>
          <a:bodyPr/>
          <a:lstStyle/>
          <a:p>
            <a:pPr eaLnBrk="1" hangingPunct="1"/>
            <a:r>
              <a:rPr lang="en-CA" altLang="en-US" smtClean="0"/>
              <a:t>Status pull-down</a:t>
            </a:r>
          </a:p>
        </p:txBody>
      </p:sp>
      <p:pic>
        <p:nvPicPr>
          <p:cNvPr id="49156" name="Picture 4"/>
          <p:cNvPicPr>
            <a:picLocks noGrp="1" noChangeAspect="1" noChangeArrowheads="1"/>
          </p:cNvPicPr>
          <p:nvPr>
            <p:ph idx="1"/>
          </p:nvPr>
        </p:nvPicPr>
        <p:blipFill>
          <a:blip r:embed="rId3" cstate="print"/>
          <a:srcRect/>
          <a:stretch>
            <a:fillRect/>
          </a:stretch>
        </p:blipFill>
        <p:spPr>
          <a:xfrm>
            <a:off x="1616075" y="1901825"/>
            <a:ext cx="5843588" cy="377825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p:spPr>
        <p:txBody>
          <a:bodyPr/>
          <a:lstStyle/>
          <a:p>
            <a:fld id="{D41318D1-BE58-4F4C-8718-0786B35F46EA}" type="slidenum">
              <a:rPr lang="en-US" altLang="en-US"/>
              <a:pPr/>
              <a:t>25</a:t>
            </a:fld>
            <a:endParaRPr lang="en-US" altLang="en-US"/>
          </a:p>
        </p:txBody>
      </p:sp>
      <p:sp>
        <p:nvSpPr>
          <p:cNvPr id="51203" name="Rectangle 5"/>
          <p:cNvSpPr>
            <a:spLocks noGrp="1" noChangeArrowheads="1"/>
          </p:cNvSpPr>
          <p:nvPr>
            <p:ph type="title"/>
          </p:nvPr>
        </p:nvSpPr>
        <p:spPr/>
        <p:txBody>
          <a:bodyPr/>
          <a:lstStyle/>
          <a:p>
            <a:pPr eaLnBrk="1" hangingPunct="1"/>
            <a:r>
              <a:rPr lang="en-US" altLang="en-US" sz="2400" smtClean="0"/>
              <a:t>Option  0                  ISPF Session Settings</a:t>
            </a:r>
          </a:p>
        </p:txBody>
      </p:sp>
      <p:pic>
        <p:nvPicPr>
          <p:cNvPr id="51204" name="Picture 4"/>
          <p:cNvPicPr>
            <a:picLocks noGrp="1" noChangeAspect="1" noChangeArrowheads="1"/>
          </p:cNvPicPr>
          <p:nvPr>
            <p:ph idx="1"/>
          </p:nvPr>
        </p:nvPicPr>
        <p:blipFill>
          <a:blip r:embed="rId3" cstate="print"/>
          <a:srcRect/>
          <a:stretch>
            <a:fillRect/>
          </a:stretch>
        </p:blipFill>
        <p:spPr>
          <a:xfrm>
            <a:off x="2219325" y="1776413"/>
            <a:ext cx="4522788" cy="3902075"/>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fld id="{1D50E963-55F0-4226-BCBC-4E9002321504}" type="slidenum">
              <a:rPr lang="en-US" altLang="en-US"/>
              <a:pPr/>
              <a:t>26</a:t>
            </a:fld>
            <a:endParaRPr lang="en-US" altLang="en-US"/>
          </a:p>
        </p:txBody>
      </p:sp>
      <p:sp>
        <p:nvSpPr>
          <p:cNvPr id="53251" name="Rectangle 5"/>
          <p:cNvSpPr>
            <a:spLocks noGrp="1" noChangeArrowheads="1"/>
          </p:cNvSpPr>
          <p:nvPr>
            <p:ph type="title"/>
          </p:nvPr>
        </p:nvSpPr>
        <p:spPr/>
        <p:txBody>
          <a:bodyPr/>
          <a:lstStyle/>
          <a:p>
            <a:pPr eaLnBrk="1" hangingPunct="1"/>
            <a:r>
              <a:rPr lang="en-US" altLang="en-US" sz="2400" smtClean="0"/>
              <a:t>Option 1                                VIEW</a:t>
            </a:r>
          </a:p>
        </p:txBody>
      </p:sp>
      <p:pic>
        <p:nvPicPr>
          <p:cNvPr id="53252" name="Picture 4"/>
          <p:cNvPicPr>
            <a:picLocks noGrp="1" noChangeAspect="1" noChangeArrowheads="1"/>
          </p:cNvPicPr>
          <p:nvPr>
            <p:ph idx="1"/>
          </p:nvPr>
        </p:nvPicPr>
        <p:blipFill>
          <a:blip r:embed="rId3" cstate="print"/>
          <a:srcRect/>
          <a:stretch>
            <a:fillRect/>
          </a:stretch>
        </p:blipFill>
        <p:spPr>
          <a:xfrm>
            <a:off x="1817688" y="1946275"/>
            <a:ext cx="5307012" cy="3430588"/>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fld id="{2CA58D43-E773-455B-B1E5-5DA3780F5D83}" type="slidenum">
              <a:rPr lang="en-US" altLang="en-US"/>
              <a:pPr/>
              <a:t>27</a:t>
            </a:fld>
            <a:endParaRPr lang="en-US" altLang="en-US"/>
          </a:p>
        </p:txBody>
      </p:sp>
      <p:sp>
        <p:nvSpPr>
          <p:cNvPr id="55299" name="Rectangle 5"/>
          <p:cNvSpPr>
            <a:spLocks noGrp="1" noChangeArrowheads="1"/>
          </p:cNvSpPr>
          <p:nvPr>
            <p:ph type="title"/>
          </p:nvPr>
        </p:nvSpPr>
        <p:spPr/>
        <p:txBody>
          <a:bodyPr/>
          <a:lstStyle/>
          <a:p>
            <a:pPr eaLnBrk="1" hangingPunct="1"/>
            <a:r>
              <a:rPr lang="en-US" altLang="en-US" sz="2400" smtClean="0"/>
              <a:t>Option 1                                VIEW</a:t>
            </a:r>
          </a:p>
        </p:txBody>
      </p:sp>
      <p:pic>
        <p:nvPicPr>
          <p:cNvPr id="55300" name="Picture 4"/>
          <p:cNvPicPr>
            <a:picLocks noGrp="1" noChangeAspect="1" noChangeArrowheads="1"/>
          </p:cNvPicPr>
          <p:nvPr>
            <p:ph idx="1"/>
          </p:nvPr>
        </p:nvPicPr>
        <p:blipFill>
          <a:blip r:embed="rId3" cstate="print"/>
          <a:srcRect/>
          <a:stretch>
            <a:fillRect/>
          </a:stretch>
        </p:blipFill>
        <p:spPr>
          <a:xfrm>
            <a:off x="1547813" y="1833563"/>
            <a:ext cx="5840412" cy="3656012"/>
          </a:xfrm>
          <a:noFill/>
        </p:spPr>
      </p:pic>
      <p:sp>
        <p:nvSpPr>
          <p:cNvPr id="55301" name="Text Box 7"/>
          <p:cNvSpPr txBox="1">
            <a:spLocks noChangeArrowheads="1"/>
          </p:cNvSpPr>
          <p:nvPr/>
        </p:nvSpPr>
        <p:spPr bwMode="auto">
          <a:xfrm>
            <a:off x="2852738" y="6016625"/>
            <a:ext cx="2771775" cy="366713"/>
          </a:xfrm>
          <a:prstGeom prst="rect">
            <a:avLst/>
          </a:prstGeom>
          <a:noFill/>
          <a:ln w="28575">
            <a:noFill/>
            <a:miter lim="800000"/>
            <a:headEnd/>
            <a:tailEnd/>
          </a:ln>
        </p:spPr>
        <p:txBody>
          <a:bodyPr wrap="none">
            <a:spAutoFit/>
          </a:bodyPr>
          <a:lstStyle/>
          <a:p>
            <a:pPr algn="ctr" eaLnBrk="1" hangingPunct="1"/>
            <a:r>
              <a:rPr lang="en-US" altLang="en-US" sz="1800" b="1">
                <a:latin typeface="Comic Sans MS" pitchFamily="66" charset="0"/>
              </a:rPr>
              <a:t>Browsing – data display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p:spPr>
        <p:txBody>
          <a:bodyPr/>
          <a:lstStyle/>
          <a:p>
            <a:fld id="{AB89A2C1-8388-4FF7-9196-0B221B26DA57}" type="slidenum">
              <a:rPr lang="en-US" altLang="en-US"/>
              <a:pPr/>
              <a:t>28</a:t>
            </a:fld>
            <a:endParaRPr lang="en-US" altLang="en-US"/>
          </a:p>
        </p:txBody>
      </p:sp>
      <p:sp>
        <p:nvSpPr>
          <p:cNvPr id="57347" name="Rectangle 5"/>
          <p:cNvSpPr>
            <a:spLocks noGrp="1" noChangeArrowheads="1"/>
          </p:cNvSpPr>
          <p:nvPr>
            <p:ph type="title"/>
          </p:nvPr>
        </p:nvSpPr>
        <p:spPr/>
        <p:txBody>
          <a:bodyPr/>
          <a:lstStyle/>
          <a:p>
            <a:pPr eaLnBrk="1" hangingPunct="1"/>
            <a:r>
              <a:rPr lang="en-US" altLang="en-US" sz="2400" smtClean="0"/>
              <a:t>Option 2                                  V I E W</a:t>
            </a:r>
          </a:p>
        </p:txBody>
      </p:sp>
      <p:pic>
        <p:nvPicPr>
          <p:cNvPr id="57348" name="Picture 8"/>
          <p:cNvPicPr>
            <a:picLocks noGrp="1" noChangeAspect="1" noChangeArrowheads="1"/>
          </p:cNvPicPr>
          <p:nvPr>
            <p:ph idx="1"/>
          </p:nvPr>
        </p:nvPicPr>
        <p:blipFill>
          <a:blip r:embed="rId3" cstate="print"/>
          <a:srcRect/>
          <a:stretch>
            <a:fillRect/>
          </a:stretch>
        </p:blipFill>
        <p:spPr>
          <a:xfrm>
            <a:off x="1466850" y="1798638"/>
            <a:ext cx="6213475" cy="3856037"/>
          </a:xfrm>
          <a:noFill/>
        </p:spPr>
      </p:pic>
      <p:sp>
        <p:nvSpPr>
          <p:cNvPr id="57349" name="Text Box 9"/>
          <p:cNvSpPr txBox="1">
            <a:spLocks noChangeArrowheads="1"/>
          </p:cNvSpPr>
          <p:nvPr/>
        </p:nvSpPr>
        <p:spPr bwMode="auto">
          <a:xfrm>
            <a:off x="2209800" y="6172200"/>
            <a:ext cx="4140200" cy="336550"/>
          </a:xfrm>
          <a:prstGeom prst="rect">
            <a:avLst/>
          </a:prstGeom>
          <a:noFill/>
          <a:ln w="28575">
            <a:noFill/>
            <a:miter lim="800000"/>
            <a:headEnd/>
            <a:tailEnd/>
          </a:ln>
        </p:spPr>
        <p:txBody>
          <a:bodyPr wrap="none">
            <a:spAutoFit/>
          </a:bodyPr>
          <a:lstStyle/>
          <a:p>
            <a:pPr algn="ctr" eaLnBrk="1" hangingPunct="1"/>
            <a:r>
              <a:rPr lang="en-US" altLang="en-US" sz="1600">
                <a:latin typeface="Comic Sans MS" pitchFamily="66" charset="0"/>
              </a:rPr>
              <a:t>Place keyword  COLS on the command line</a:t>
            </a:r>
          </a:p>
        </p:txBody>
      </p:sp>
      <p:sp>
        <p:nvSpPr>
          <p:cNvPr id="57350" name="Line 11"/>
          <p:cNvSpPr>
            <a:spLocks noChangeShapeType="1"/>
          </p:cNvSpPr>
          <p:nvPr/>
        </p:nvSpPr>
        <p:spPr bwMode="auto">
          <a:xfrm>
            <a:off x="609600" y="1981200"/>
            <a:ext cx="914400" cy="533400"/>
          </a:xfrm>
          <a:prstGeom prst="line">
            <a:avLst/>
          </a:prstGeom>
          <a:noFill/>
          <a:ln w="28575">
            <a:solidFill>
              <a:srgbClr val="000000"/>
            </a:solidFill>
            <a:round/>
            <a:headEnd/>
            <a:tailEnd type="triangle" w="med" len="med"/>
          </a:ln>
        </p:spPr>
        <p:txBody>
          <a:bodyPr/>
          <a:lstStyle/>
          <a:p>
            <a:endParaRPr lang="en-CA"/>
          </a:p>
        </p:txBody>
      </p:sp>
      <p:sp>
        <p:nvSpPr>
          <p:cNvPr id="57351" name="Text Box 12"/>
          <p:cNvSpPr txBox="1">
            <a:spLocks noChangeArrowheads="1"/>
          </p:cNvSpPr>
          <p:nvPr/>
        </p:nvSpPr>
        <p:spPr bwMode="auto">
          <a:xfrm>
            <a:off x="39688" y="1673225"/>
            <a:ext cx="788987" cy="366713"/>
          </a:xfrm>
          <a:prstGeom prst="rect">
            <a:avLst/>
          </a:prstGeom>
          <a:noFill/>
          <a:ln w="28575">
            <a:noFill/>
            <a:miter lim="800000"/>
            <a:headEnd/>
            <a:tailEnd/>
          </a:ln>
        </p:spPr>
        <p:txBody>
          <a:bodyPr wrap="none">
            <a:spAutoFit/>
          </a:bodyPr>
          <a:lstStyle/>
          <a:p>
            <a:pPr algn="ctr" eaLnBrk="1" hangingPunct="1"/>
            <a:r>
              <a:rPr lang="en-US" altLang="en-US" sz="1800" b="1">
                <a:solidFill>
                  <a:srgbClr val="0066FF"/>
                </a:solidFill>
                <a:latin typeface="Comic Sans MS" pitchFamily="66" charset="0"/>
              </a:rPr>
              <a:t>COLS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p:spPr>
        <p:txBody>
          <a:bodyPr/>
          <a:lstStyle/>
          <a:p>
            <a:fld id="{6574DCFC-BB98-4975-B381-F967A569A203}" type="slidenum">
              <a:rPr lang="en-US" altLang="en-US"/>
              <a:pPr/>
              <a:t>29</a:t>
            </a:fld>
            <a:endParaRPr lang="en-US" altLang="en-US"/>
          </a:p>
        </p:txBody>
      </p:sp>
      <p:sp>
        <p:nvSpPr>
          <p:cNvPr id="59395" name="Rectangle 2"/>
          <p:cNvSpPr>
            <a:spLocks noGrp="1" noChangeArrowheads="1"/>
          </p:cNvSpPr>
          <p:nvPr>
            <p:ph type="title"/>
          </p:nvPr>
        </p:nvSpPr>
        <p:spPr>
          <a:xfrm>
            <a:off x="153988" y="533400"/>
            <a:ext cx="8245475" cy="457200"/>
          </a:xfrm>
        </p:spPr>
        <p:txBody>
          <a:bodyPr/>
          <a:lstStyle/>
          <a:p>
            <a:pPr eaLnBrk="1" hangingPunct="1"/>
            <a:r>
              <a:rPr lang="en-US" altLang="en-US" sz="2400" smtClean="0"/>
              <a:t>                   Type RESET to remove columns assist</a:t>
            </a:r>
          </a:p>
        </p:txBody>
      </p:sp>
      <p:sp>
        <p:nvSpPr>
          <p:cNvPr id="59396" name="Rectangle 3"/>
          <p:cNvSpPr>
            <a:spLocks noGrp="1" noChangeArrowheads="1"/>
          </p:cNvSpPr>
          <p:nvPr>
            <p:ph type="body" idx="1"/>
          </p:nvPr>
        </p:nvSpPr>
        <p:spPr>
          <a:xfrm>
            <a:off x="0" y="1143000"/>
            <a:ext cx="9144000" cy="4535488"/>
          </a:xfrm>
        </p:spPr>
        <p:txBody>
          <a:bodyPr/>
          <a:lstStyle/>
          <a:p>
            <a:pPr eaLnBrk="1" hangingPunct="1">
              <a:lnSpc>
                <a:spcPct val="90000"/>
              </a:lnSpc>
              <a:buFont typeface="Wingdings" pitchFamily="2" charset="2"/>
              <a:buNone/>
            </a:pPr>
            <a:r>
              <a:rPr lang="en-US" altLang="en-US" sz="2000" smtClean="0"/>
              <a:t> </a:t>
            </a:r>
            <a:r>
              <a:rPr lang="en-US" altLang="en-US" sz="1800" smtClean="0"/>
              <a:t>VIEW       ETP.PELPLEXU.PARMLIB(MSTJCLPU) - 01.18    Columns 00001 00072 </a:t>
            </a:r>
          </a:p>
          <a:p>
            <a:pPr eaLnBrk="1" hangingPunct="1">
              <a:lnSpc>
                <a:spcPct val="90000"/>
              </a:lnSpc>
              <a:buFont typeface="Wingdings" pitchFamily="2" charset="2"/>
              <a:buNone/>
            </a:pPr>
            <a:r>
              <a:rPr lang="en-US" altLang="en-US" sz="1800" smtClean="0"/>
              <a:t> Command ===&gt;  </a:t>
            </a:r>
            <a:r>
              <a:rPr lang="en-US" altLang="en-US" sz="1800" smtClean="0">
                <a:solidFill>
                  <a:srgbClr val="0066FF"/>
                </a:solidFill>
              </a:rPr>
              <a:t> RESET </a:t>
            </a:r>
            <a:r>
              <a:rPr lang="en-US" altLang="en-US" sz="1800" smtClean="0"/>
              <a:t>                                              Scroll ===&gt; PAGE </a:t>
            </a:r>
          </a:p>
          <a:p>
            <a:pPr eaLnBrk="1" hangingPunct="1">
              <a:lnSpc>
                <a:spcPct val="90000"/>
              </a:lnSpc>
              <a:buFont typeface="Wingdings" pitchFamily="2" charset="2"/>
              <a:buNone/>
            </a:pPr>
            <a:r>
              <a:rPr lang="en-US" altLang="en-US" sz="1800" smtClean="0"/>
              <a:t> =COLS&gt; ----+----1----+----2----+----3----+----4----+----5----+----6----+----7--</a:t>
            </a:r>
          </a:p>
          <a:p>
            <a:pPr eaLnBrk="1" hangingPunct="1">
              <a:lnSpc>
                <a:spcPct val="90000"/>
              </a:lnSpc>
              <a:buFont typeface="Wingdings" pitchFamily="2" charset="2"/>
              <a:buNone/>
            </a:pPr>
            <a:r>
              <a:rPr lang="en-US" altLang="en-US" sz="1800" smtClean="0"/>
              <a:t> ****** ***************************** Top of Data ******************************</a:t>
            </a:r>
          </a:p>
          <a:p>
            <a:pPr eaLnBrk="1" hangingPunct="1">
              <a:lnSpc>
                <a:spcPct val="90000"/>
              </a:lnSpc>
              <a:buFont typeface="Wingdings" pitchFamily="2" charset="2"/>
              <a:buNone/>
            </a:pPr>
            <a:r>
              <a:rPr lang="en-US" altLang="en-US" sz="1800" smtClean="0"/>
              <a:t> 000100 //MSTJCLPU JOB MSGLEVEL=(1,1),TIME=1440                                 </a:t>
            </a:r>
          </a:p>
          <a:p>
            <a:pPr eaLnBrk="1" hangingPunct="1">
              <a:lnSpc>
                <a:spcPct val="90000"/>
              </a:lnSpc>
              <a:buFont typeface="Wingdings" pitchFamily="2" charset="2"/>
              <a:buNone/>
            </a:pPr>
            <a:r>
              <a:rPr lang="en-US" altLang="en-US" sz="1800" smtClean="0"/>
              <a:t> 000200 //         EXEC PGM=IEEMB860,DPRTY=(15,15)                              </a:t>
            </a:r>
          </a:p>
          <a:p>
            <a:pPr eaLnBrk="1" hangingPunct="1">
              <a:lnSpc>
                <a:spcPct val="90000"/>
              </a:lnSpc>
              <a:buFont typeface="Wingdings" pitchFamily="2" charset="2"/>
              <a:buNone/>
            </a:pPr>
            <a:r>
              <a:rPr lang="en-US" altLang="en-US" sz="1800" smtClean="0"/>
              <a:t> 000300 //STCINRDR DD SYSOUT=(A,INTRDR)                                         </a:t>
            </a:r>
          </a:p>
          <a:p>
            <a:pPr eaLnBrk="1" hangingPunct="1">
              <a:lnSpc>
                <a:spcPct val="90000"/>
              </a:lnSpc>
              <a:buFont typeface="Wingdings" pitchFamily="2" charset="2"/>
              <a:buNone/>
            </a:pPr>
            <a:r>
              <a:rPr lang="en-US" altLang="en-US" sz="1800" smtClean="0"/>
              <a:t> 000400 //TSOINRDR DD SYSOUT=(A,INTRDR)                                         </a:t>
            </a:r>
          </a:p>
          <a:p>
            <a:pPr eaLnBrk="1" hangingPunct="1">
              <a:lnSpc>
                <a:spcPct val="90000"/>
              </a:lnSpc>
              <a:buFont typeface="Wingdings" pitchFamily="2" charset="2"/>
              <a:buNone/>
            </a:pPr>
            <a:r>
              <a:rPr lang="en-US" altLang="en-US" sz="1800" smtClean="0"/>
              <a:t> 000500 //IEFPDSI DD DSN=ETP.PELPLEXU.PROCLIB,</a:t>
            </a:r>
          </a:p>
          <a:p>
            <a:pPr eaLnBrk="1" hangingPunct="1">
              <a:lnSpc>
                <a:spcPct val="90000"/>
              </a:lnSpc>
              <a:buFont typeface="Wingdings" pitchFamily="2" charset="2"/>
              <a:buNone/>
            </a:pPr>
            <a:r>
              <a:rPr lang="en-US" altLang="en-US" sz="1800" smtClean="0"/>
              <a:t> 000550//                DISP=SHR,UNIT=3390,VOL=SER=ETP013 </a:t>
            </a:r>
          </a:p>
          <a:p>
            <a:pPr eaLnBrk="1" hangingPunct="1">
              <a:lnSpc>
                <a:spcPct val="90000"/>
              </a:lnSpc>
              <a:buFont typeface="Wingdings" pitchFamily="2" charset="2"/>
              <a:buNone/>
            </a:pPr>
            <a:r>
              <a:rPr lang="en-US" altLang="en-US" sz="1800" smtClean="0"/>
              <a:t> 000510 //               DD DSN=SYS1.PROCLIB,DISP=SHR                                  </a:t>
            </a:r>
          </a:p>
          <a:p>
            <a:pPr eaLnBrk="1" hangingPunct="1">
              <a:lnSpc>
                <a:spcPct val="90000"/>
              </a:lnSpc>
              <a:buFont typeface="Wingdings" pitchFamily="2" charset="2"/>
              <a:buNone/>
            </a:pPr>
            <a:r>
              <a:rPr lang="en-US" altLang="en-US" sz="1800" smtClean="0"/>
              <a:t> 000700 //SYSLBC  DD DSN=SYS1.BRODCAST,DISP=SHR                                 </a:t>
            </a:r>
          </a:p>
          <a:p>
            <a:pPr eaLnBrk="1" hangingPunct="1">
              <a:lnSpc>
                <a:spcPct val="90000"/>
              </a:lnSpc>
              <a:buFont typeface="Wingdings" pitchFamily="2" charset="2"/>
              <a:buNone/>
            </a:pPr>
            <a:r>
              <a:rPr lang="en-US" altLang="en-US" sz="1800" smtClean="0"/>
              <a:t> 000800 /*                                                                      </a:t>
            </a:r>
          </a:p>
          <a:p>
            <a:pPr eaLnBrk="1" hangingPunct="1">
              <a:lnSpc>
                <a:spcPct val="90000"/>
              </a:lnSpc>
              <a:buFont typeface="Wingdings" pitchFamily="2" charset="2"/>
              <a:buNone/>
            </a:pPr>
            <a:r>
              <a:rPr lang="en-US" altLang="en-US" sz="1800" smtClean="0"/>
              <a:t> ****** **************************** Bottom of Data ****************************</a:t>
            </a:r>
          </a:p>
        </p:txBody>
      </p:sp>
      <p:sp>
        <p:nvSpPr>
          <p:cNvPr id="59397" name="Line 4"/>
          <p:cNvSpPr>
            <a:spLocks noChangeShapeType="1"/>
          </p:cNvSpPr>
          <p:nvPr/>
        </p:nvSpPr>
        <p:spPr bwMode="auto">
          <a:xfrm flipH="1">
            <a:off x="1600200" y="914400"/>
            <a:ext cx="304800" cy="685800"/>
          </a:xfrm>
          <a:prstGeom prst="line">
            <a:avLst/>
          </a:prstGeom>
          <a:noFill/>
          <a:ln w="28575">
            <a:solidFill>
              <a:srgbClr val="0000FF"/>
            </a:solidFill>
            <a:round/>
            <a:headEnd/>
            <a:tailEnd/>
          </a:ln>
        </p:spPr>
        <p:txBody>
          <a:bodyPr/>
          <a:lstStyle/>
          <a:p>
            <a:endParaRPr lang="en-CA"/>
          </a:p>
        </p:txBody>
      </p:sp>
      <p:sp>
        <p:nvSpPr>
          <p:cNvPr id="59398" name="Line 5"/>
          <p:cNvSpPr>
            <a:spLocks noChangeShapeType="1"/>
          </p:cNvSpPr>
          <p:nvPr/>
        </p:nvSpPr>
        <p:spPr bwMode="auto">
          <a:xfrm>
            <a:off x="1600200" y="1600200"/>
            <a:ext cx="914400" cy="381000"/>
          </a:xfrm>
          <a:prstGeom prst="line">
            <a:avLst/>
          </a:prstGeom>
          <a:noFill/>
          <a:ln w="28575">
            <a:solidFill>
              <a:srgbClr val="0000FF"/>
            </a:solidFill>
            <a:round/>
            <a:headEnd/>
            <a:tailEnd type="triangle" w="med" len="med"/>
          </a:ln>
        </p:spPr>
        <p:txBody>
          <a:bodyPr/>
          <a:lstStyle/>
          <a:p>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0"/>
          </p:nvPr>
        </p:nvSpPr>
        <p:spPr>
          <a:noFill/>
        </p:spPr>
        <p:txBody>
          <a:bodyPr/>
          <a:lstStyle/>
          <a:p>
            <a:fld id="{878CE13A-695E-4BEF-945D-A593B30AACFA}" type="slidenum">
              <a:rPr lang="en-US" altLang="en-US"/>
              <a:pPr/>
              <a:t>3</a:t>
            </a:fld>
            <a:endParaRPr lang="en-US" altLang="en-US"/>
          </a:p>
        </p:txBody>
      </p:sp>
      <p:sp>
        <p:nvSpPr>
          <p:cNvPr id="9219" name="Rectangle 2"/>
          <p:cNvSpPr>
            <a:spLocks noGrp="1" noChangeArrowheads="1"/>
          </p:cNvSpPr>
          <p:nvPr>
            <p:ph type="title"/>
          </p:nvPr>
        </p:nvSpPr>
        <p:spPr/>
        <p:txBody>
          <a:bodyPr/>
          <a:lstStyle/>
          <a:p>
            <a:pPr eaLnBrk="1" hangingPunct="1"/>
            <a:r>
              <a:rPr lang="en-US" altLang="en-US" smtClean="0"/>
              <a:t>Key terms in this chapter</a:t>
            </a:r>
          </a:p>
        </p:txBody>
      </p:sp>
      <p:sp>
        <p:nvSpPr>
          <p:cNvPr id="9220" name="Rectangle 3"/>
          <p:cNvSpPr>
            <a:spLocks noGrp="1" noChangeArrowheads="1"/>
          </p:cNvSpPr>
          <p:nvPr>
            <p:ph type="body" sz="half" idx="1"/>
          </p:nvPr>
        </p:nvSpPr>
        <p:spPr>
          <a:xfrm>
            <a:off x="1550988" y="1901825"/>
            <a:ext cx="2944812" cy="3965575"/>
          </a:xfrm>
        </p:spPr>
        <p:txBody>
          <a:bodyPr/>
          <a:lstStyle/>
          <a:p>
            <a:pPr eaLnBrk="1" hangingPunct="1">
              <a:lnSpc>
                <a:spcPct val="90000"/>
              </a:lnSpc>
            </a:pPr>
            <a:r>
              <a:rPr lang="en-US" altLang="en-US" sz="1800" smtClean="0"/>
              <a:t>3270 and 3270 emulator</a:t>
            </a:r>
          </a:p>
          <a:p>
            <a:pPr eaLnBrk="1" hangingPunct="1">
              <a:lnSpc>
                <a:spcPct val="90000"/>
              </a:lnSpc>
            </a:pPr>
            <a:r>
              <a:rPr lang="en-US" altLang="en-US" sz="1800" smtClean="0"/>
              <a:t>CLIST</a:t>
            </a:r>
          </a:p>
          <a:p>
            <a:pPr eaLnBrk="1" hangingPunct="1">
              <a:lnSpc>
                <a:spcPct val="90000"/>
              </a:lnSpc>
            </a:pPr>
            <a:r>
              <a:rPr lang="en-US" altLang="en-US" sz="1800" smtClean="0"/>
              <a:t>ISHELL</a:t>
            </a:r>
          </a:p>
          <a:p>
            <a:pPr eaLnBrk="1" hangingPunct="1">
              <a:lnSpc>
                <a:spcPct val="90000"/>
              </a:lnSpc>
            </a:pPr>
            <a:r>
              <a:rPr lang="en-US" altLang="en-US" sz="1800" smtClean="0"/>
              <a:t>ISPF</a:t>
            </a:r>
          </a:p>
          <a:p>
            <a:pPr eaLnBrk="1" hangingPunct="1">
              <a:lnSpc>
                <a:spcPct val="90000"/>
              </a:lnSpc>
            </a:pPr>
            <a:r>
              <a:rPr lang="en-US" altLang="en-US" sz="1800" smtClean="0"/>
              <a:t>logon</a:t>
            </a:r>
          </a:p>
          <a:p>
            <a:pPr eaLnBrk="1" hangingPunct="1">
              <a:lnSpc>
                <a:spcPct val="90000"/>
              </a:lnSpc>
            </a:pPr>
            <a:r>
              <a:rPr lang="en-US" altLang="en-US" sz="1800" smtClean="0"/>
              <a:t>native mode</a:t>
            </a:r>
          </a:p>
          <a:p>
            <a:pPr eaLnBrk="1" hangingPunct="1">
              <a:lnSpc>
                <a:spcPct val="90000"/>
              </a:lnSpc>
            </a:pPr>
            <a:r>
              <a:rPr lang="en-US" altLang="en-US" sz="1800" smtClean="0"/>
              <a:t>OMVS command</a:t>
            </a:r>
          </a:p>
          <a:p>
            <a:pPr eaLnBrk="1" hangingPunct="1">
              <a:lnSpc>
                <a:spcPct val="90000"/>
              </a:lnSpc>
            </a:pPr>
            <a:r>
              <a:rPr lang="en-US" altLang="en-US" sz="1800" smtClean="0"/>
              <a:t>path</a:t>
            </a:r>
          </a:p>
          <a:p>
            <a:pPr eaLnBrk="1" hangingPunct="1">
              <a:lnSpc>
                <a:spcPct val="90000"/>
              </a:lnSpc>
            </a:pPr>
            <a:r>
              <a:rPr lang="en-US" altLang="en-US" sz="1800" smtClean="0"/>
              <a:t>password</a:t>
            </a:r>
          </a:p>
        </p:txBody>
      </p:sp>
      <p:sp>
        <p:nvSpPr>
          <p:cNvPr id="9221" name="Rectangle 4"/>
          <p:cNvSpPr>
            <a:spLocks noGrp="1" noChangeArrowheads="1"/>
          </p:cNvSpPr>
          <p:nvPr>
            <p:ph type="body" sz="half" idx="2"/>
          </p:nvPr>
        </p:nvSpPr>
        <p:spPr>
          <a:xfrm>
            <a:off x="4837113" y="1901825"/>
            <a:ext cx="3298825" cy="3965575"/>
          </a:xfrm>
        </p:spPr>
        <p:txBody>
          <a:bodyPr/>
          <a:lstStyle/>
          <a:p>
            <a:pPr eaLnBrk="1" hangingPunct="1">
              <a:lnSpc>
                <a:spcPct val="90000"/>
              </a:lnSpc>
            </a:pPr>
            <a:r>
              <a:rPr lang="en-US" altLang="en-US" sz="1800" smtClean="0"/>
              <a:t>READY prompt</a:t>
            </a:r>
          </a:p>
          <a:p>
            <a:pPr eaLnBrk="1" hangingPunct="1">
              <a:lnSpc>
                <a:spcPct val="90000"/>
              </a:lnSpc>
            </a:pPr>
            <a:r>
              <a:rPr lang="en-US" altLang="en-US" sz="1800" smtClean="0"/>
              <a:t>record</a:t>
            </a:r>
          </a:p>
          <a:p>
            <a:pPr eaLnBrk="1" hangingPunct="1">
              <a:lnSpc>
                <a:spcPct val="90000"/>
              </a:lnSpc>
            </a:pPr>
            <a:r>
              <a:rPr lang="en-US" altLang="en-US" sz="1800" smtClean="0"/>
              <a:t>Restructured Extended         Executor (REXX)</a:t>
            </a:r>
          </a:p>
          <a:p>
            <a:pPr eaLnBrk="1" hangingPunct="1">
              <a:lnSpc>
                <a:spcPct val="90000"/>
              </a:lnSpc>
            </a:pPr>
            <a:r>
              <a:rPr lang="en-US" altLang="en-US" sz="1800" smtClean="0"/>
              <a:t>root</a:t>
            </a:r>
          </a:p>
          <a:p>
            <a:pPr eaLnBrk="1" hangingPunct="1">
              <a:lnSpc>
                <a:spcPct val="90000"/>
              </a:lnSpc>
            </a:pPr>
            <a:r>
              <a:rPr lang="en-US" altLang="en-US" sz="1800" smtClean="0"/>
              <a:t>SDSF</a:t>
            </a:r>
          </a:p>
          <a:p>
            <a:pPr eaLnBrk="1" hangingPunct="1">
              <a:lnSpc>
                <a:spcPct val="90000"/>
              </a:lnSpc>
            </a:pPr>
            <a:r>
              <a:rPr lang="en-US" altLang="en-US" sz="1800" smtClean="0"/>
              <a:t>shell</a:t>
            </a:r>
          </a:p>
          <a:p>
            <a:pPr eaLnBrk="1" hangingPunct="1">
              <a:lnSpc>
                <a:spcPct val="90000"/>
              </a:lnSpc>
            </a:pPr>
            <a:r>
              <a:rPr lang="en-US" altLang="en-US" sz="1800" smtClean="0"/>
              <a:t>Time Sharing Option /   Extensions (TSO/E)</a:t>
            </a:r>
          </a:p>
          <a:p>
            <a:pPr eaLnBrk="1" hangingPunct="1">
              <a:lnSpc>
                <a:spcPct val="90000"/>
              </a:lnSpc>
            </a:pPr>
            <a:r>
              <a:rPr lang="en-US" altLang="en-US" sz="1800" smtClean="0"/>
              <a:t>user ID</a:t>
            </a:r>
          </a:p>
          <a:p>
            <a:pPr eaLnBrk="1" hangingPunct="1">
              <a:lnSpc>
                <a:spcPct val="90000"/>
              </a:lnSpc>
            </a:pPr>
            <a:endParaRPr lang="en-US" altLang="en-US" sz="1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0"/>
          </p:nvPr>
        </p:nvSpPr>
        <p:spPr>
          <a:noFill/>
        </p:spPr>
        <p:txBody>
          <a:bodyPr/>
          <a:lstStyle/>
          <a:p>
            <a:fld id="{FB21434B-51D2-4D87-924A-A4E636D8CAD7}" type="slidenum">
              <a:rPr lang="en-US" altLang="en-US"/>
              <a:pPr/>
              <a:t>30</a:t>
            </a:fld>
            <a:endParaRPr lang="en-US" altLang="en-US"/>
          </a:p>
        </p:txBody>
      </p:sp>
      <p:sp>
        <p:nvSpPr>
          <p:cNvPr id="61443" name="Rectangle 5"/>
          <p:cNvSpPr>
            <a:spLocks noGrp="1" noChangeArrowheads="1"/>
          </p:cNvSpPr>
          <p:nvPr>
            <p:ph type="title"/>
          </p:nvPr>
        </p:nvSpPr>
        <p:spPr/>
        <p:txBody>
          <a:bodyPr/>
          <a:lstStyle/>
          <a:p>
            <a:pPr eaLnBrk="1" hangingPunct="1"/>
            <a:r>
              <a:rPr lang="en-US" altLang="en-US" sz="2400" smtClean="0"/>
              <a:t>Option 2                            E D I T</a:t>
            </a:r>
          </a:p>
        </p:txBody>
      </p:sp>
      <p:pic>
        <p:nvPicPr>
          <p:cNvPr id="61444" name="Picture 4"/>
          <p:cNvPicPr>
            <a:picLocks noGrp="1" noChangeAspect="1" noChangeArrowheads="1"/>
          </p:cNvPicPr>
          <p:nvPr>
            <p:ph sz="half" idx="1"/>
          </p:nvPr>
        </p:nvPicPr>
        <p:blipFill>
          <a:blip r:embed="rId3" cstate="print"/>
          <a:srcRect/>
          <a:stretch>
            <a:fillRect/>
          </a:stretch>
        </p:blipFill>
        <p:spPr>
          <a:xfrm>
            <a:off x="457200" y="1447800"/>
            <a:ext cx="6694488" cy="4286250"/>
          </a:xfrm>
          <a:noFill/>
        </p:spPr>
      </p:pic>
      <p:sp>
        <p:nvSpPr>
          <p:cNvPr id="61445" name="Text Box 9"/>
          <p:cNvSpPr txBox="1">
            <a:spLocks noChangeArrowheads="1"/>
          </p:cNvSpPr>
          <p:nvPr/>
        </p:nvSpPr>
        <p:spPr bwMode="auto">
          <a:xfrm>
            <a:off x="136525" y="6597650"/>
            <a:ext cx="184150" cy="366713"/>
          </a:xfrm>
          <a:prstGeom prst="rect">
            <a:avLst/>
          </a:prstGeom>
          <a:noFill/>
          <a:ln w="28575">
            <a:noFill/>
            <a:miter lim="800000"/>
            <a:headEnd/>
            <a:tailEnd/>
          </a:ln>
        </p:spPr>
        <p:txBody>
          <a:bodyPr wrap="none">
            <a:spAutoFit/>
          </a:bodyPr>
          <a:lstStyle/>
          <a:p>
            <a:pPr algn="ctr" eaLnBrk="1" hangingPunct="1"/>
            <a:endParaRPr lang="en-CA" altLang="en-US" sz="1800">
              <a:latin typeface="Arial Black" pitchFamily="34" charset="0"/>
            </a:endParaRPr>
          </a:p>
        </p:txBody>
      </p:sp>
      <p:sp>
        <p:nvSpPr>
          <p:cNvPr id="61446" name="Text Box 12"/>
          <p:cNvSpPr txBox="1">
            <a:spLocks noChangeArrowheads="1"/>
          </p:cNvSpPr>
          <p:nvPr/>
        </p:nvSpPr>
        <p:spPr bwMode="auto">
          <a:xfrm>
            <a:off x="2819400" y="3886200"/>
            <a:ext cx="1655763" cy="274638"/>
          </a:xfrm>
          <a:prstGeom prst="rect">
            <a:avLst/>
          </a:prstGeom>
          <a:noFill/>
          <a:ln w="28575">
            <a:noFill/>
            <a:miter lim="800000"/>
            <a:headEnd/>
            <a:tailEnd/>
          </a:ln>
        </p:spPr>
        <p:txBody>
          <a:bodyPr>
            <a:spAutoFit/>
          </a:bodyPr>
          <a:lstStyle/>
          <a:p>
            <a:pPr algn="ctr" eaLnBrk="1" hangingPunct="1"/>
            <a:r>
              <a:rPr lang="en-US" altLang="en-US" sz="1200" b="1">
                <a:solidFill>
                  <a:srgbClr val="0066FF"/>
                </a:solidFill>
                <a:latin typeface="Comic Sans MS" pitchFamily="66" charset="0"/>
              </a:rPr>
              <a:t>C:\AUTOEXEC.BAT</a:t>
            </a:r>
          </a:p>
        </p:txBody>
      </p:sp>
      <p:sp>
        <p:nvSpPr>
          <p:cNvPr id="61447" name="Rectangle 13"/>
          <p:cNvSpPr>
            <a:spLocks noChangeArrowheads="1"/>
          </p:cNvSpPr>
          <p:nvPr/>
        </p:nvSpPr>
        <p:spPr bwMode="auto">
          <a:xfrm>
            <a:off x="7162800" y="2895600"/>
            <a:ext cx="1981200" cy="1370013"/>
          </a:xfrm>
          <a:prstGeom prst="rect">
            <a:avLst/>
          </a:prstGeom>
          <a:noFill/>
          <a:ln w="28575">
            <a:noFill/>
            <a:miter lim="800000"/>
            <a:headEnd/>
            <a:tailEnd/>
          </a:ln>
        </p:spPr>
        <p:txBody>
          <a:bodyPr>
            <a:spAutoFit/>
          </a:bodyPr>
          <a:lstStyle/>
          <a:p>
            <a:pPr eaLnBrk="1" hangingPunct="1"/>
            <a:r>
              <a:rPr lang="en-US" altLang="en-US" sz="1200">
                <a:latin typeface="Comic Sans MS" pitchFamily="66" charset="0"/>
              </a:rPr>
              <a:t>If you have made a connection  to the workstation,  you can specify a workstation file name,  for example </a:t>
            </a:r>
          </a:p>
          <a:p>
            <a:pPr eaLnBrk="1" hangingPunct="1"/>
            <a:r>
              <a:rPr lang="en-US" altLang="en-US" sz="1200">
                <a:latin typeface="Comic Sans MS" pitchFamily="66" charset="0"/>
              </a:rPr>
              <a:t>C: \AUTOEXEC.BAT, </a:t>
            </a:r>
          </a:p>
          <a:p>
            <a:pPr eaLnBrk="1" hangingPunct="1"/>
            <a:r>
              <a:rPr lang="en-US" altLang="en-US" sz="1200">
                <a:latin typeface="Comic Sans MS" pitchFamily="66" charset="0"/>
              </a:rPr>
              <a:t>in this field.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p:spPr>
        <p:txBody>
          <a:bodyPr/>
          <a:lstStyle/>
          <a:p>
            <a:fld id="{642B89F8-21AF-42E9-9AFA-50CA1A892A2A}" type="slidenum">
              <a:rPr lang="en-US" altLang="en-US"/>
              <a:pPr/>
              <a:t>31</a:t>
            </a:fld>
            <a:endParaRPr lang="en-US" altLang="en-US"/>
          </a:p>
        </p:txBody>
      </p:sp>
      <p:sp>
        <p:nvSpPr>
          <p:cNvPr id="63491" name="Rectangle 2"/>
          <p:cNvSpPr>
            <a:spLocks noGrp="1" noChangeArrowheads="1"/>
          </p:cNvSpPr>
          <p:nvPr>
            <p:ph type="title"/>
          </p:nvPr>
        </p:nvSpPr>
        <p:spPr/>
        <p:txBody>
          <a:bodyPr/>
          <a:lstStyle/>
          <a:p>
            <a:pPr eaLnBrk="1" hangingPunct="1"/>
            <a:r>
              <a:rPr lang="en-US" altLang="en-US" smtClean="0"/>
              <a:t>ISPF Edit Panel - some line commands</a:t>
            </a:r>
          </a:p>
        </p:txBody>
      </p:sp>
      <p:graphicFrame>
        <p:nvGraphicFramePr>
          <p:cNvPr id="63492" name="Object 3"/>
          <p:cNvGraphicFramePr>
            <a:graphicFrameLocks noChangeAspect="1"/>
          </p:cNvGraphicFramePr>
          <p:nvPr>
            <p:ph idx="1"/>
          </p:nvPr>
        </p:nvGraphicFramePr>
        <p:xfrm>
          <a:off x="1219200" y="1654175"/>
          <a:ext cx="6096000" cy="4775200"/>
        </p:xfrm>
        <a:graphic>
          <a:graphicData uri="http://schemas.openxmlformats.org/presentationml/2006/ole">
            <p:oleObj spid="_x0000_s63492" name="Drawing" r:id="rId4" imgW="2094976" imgH="1641547" progId="">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p:spPr>
        <p:txBody>
          <a:bodyPr/>
          <a:lstStyle/>
          <a:p>
            <a:fld id="{0CB26566-F0E7-467F-97E5-ED6EC3222F40}" type="slidenum">
              <a:rPr lang="en-US" altLang="en-US"/>
              <a:pPr/>
              <a:t>32</a:t>
            </a:fld>
            <a:endParaRPr lang="en-US" altLang="en-US"/>
          </a:p>
        </p:txBody>
      </p:sp>
      <p:sp>
        <p:nvSpPr>
          <p:cNvPr id="65539" name="Rectangle 2"/>
          <p:cNvSpPr>
            <a:spLocks noGrp="1" noChangeArrowheads="1"/>
          </p:cNvSpPr>
          <p:nvPr>
            <p:ph type="title"/>
          </p:nvPr>
        </p:nvSpPr>
        <p:spPr/>
        <p:txBody>
          <a:bodyPr/>
          <a:lstStyle/>
          <a:p>
            <a:pPr eaLnBrk="1" hangingPunct="1"/>
            <a:r>
              <a:rPr lang="en-US" altLang="en-US" smtClean="0"/>
              <a:t>ISPF Edit Panel - Inserting lines</a:t>
            </a:r>
          </a:p>
        </p:txBody>
      </p:sp>
      <p:pic>
        <p:nvPicPr>
          <p:cNvPr id="65540" name="Picture 3"/>
          <p:cNvPicPr>
            <a:picLocks noGrp="1" noChangeAspect="1" noChangeArrowheads="1"/>
          </p:cNvPicPr>
          <p:nvPr>
            <p:ph idx="1"/>
          </p:nvPr>
        </p:nvPicPr>
        <p:blipFill>
          <a:blip r:embed="rId3" cstate="print"/>
          <a:srcRect/>
          <a:stretch>
            <a:fillRect/>
          </a:stretch>
        </p:blipFill>
        <p:spPr>
          <a:xfrm>
            <a:off x="685800" y="1465263"/>
            <a:ext cx="7467600" cy="4821237"/>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p:spPr>
        <p:txBody>
          <a:bodyPr/>
          <a:lstStyle/>
          <a:p>
            <a:fld id="{1523326B-5443-4051-8383-A7E64C5535D1}" type="slidenum">
              <a:rPr lang="en-US" altLang="en-US"/>
              <a:pPr/>
              <a:t>33</a:t>
            </a:fld>
            <a:endParaRPr lang="en-US" altLang="en-US"/>
          </a:p>
        </p:txBody>
      </p:sp>
      <p:sp>
        <p:nvSpPr>
          <p:cNvPr id="67587" name="Rectangle 5"/>
          <p:cNvSpPr>
            <a:spLocks noGrp="1" noChangeArrowheads="1"/>
          </p:cNvSpPr>
          <p:nvPr>
            <p:ph type="title"/>
          </p:nvPr>
        </p:nvSpPr>
        <p:spPr/>
        <p:txBody>
          <a:bodyPr/>
          <a:lstStyle/>
          <a:p>
            <a:pPr eaLnBrk="1" hangingPunct="1"/>
            <a:r>
              <a:rPr lang="en-US" altLang="en-US" sz="2400" smtClean="0"/>
              <a:t>Option 3                                UTILITIES</a:t>
            </a:r>
          </a:p>
        </p:txBody>
      </p:sp>
      <p:pic>
        <p:nvPicPr>
          <p:cNvPr id="67588" name="Picture 4"/>
          <p:cNvPicPr>
            <a:picLocks noGrp="1" noChangeAspect="1" noChangeArrowheads="1"/>
          </p:cNvPicPr>
          <p:nvPr>
            <p:ph idx="1"/>
          </p:nvPr>
        </p:nvPicPr>
        <p:blipFill>
          <a:blip r:embed="rId3" cstate="print"/>
          <a:srcRect/>
          <a:stretch>
            <a:fillRect/>
          </a:stretch>
        </p:blipFill>
        <p:spPr>
          <a:xfrm>
            <a:off x="1501775" y="1776413"/>
            <a:ext cx="6142038" cy="3902075"/>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p:spPr>
        <p:txBody>
          <a:bodyPr/>
          <a:lstStyle/>
          <a:p>
            <a:fld id="{A9EDAE2B-2ED6-4BBB-9EFF-84FFC430BAF7}" type="slidenum">
              <a:rPr lang="en-US" altLang="en-US"/>
              <a:pPr/>
              <a:t>34</a:t>
            </a:fld>
            <a:endParaRPr lang="en-US" altLang="en-US"/>
          </a:p>
        </p:txBody>
      </p:sp>
      <p:sp>
        <p:nvSpPr>
          <p:cNvPr id="69635" name="Rectangle 5"/>
          <p:cNvSpPr>
            <a:spLocks noGrp="1" noChangeArrowheads="1"/>
          </p:cNvSpPr>
          <p:nvPr>
            <p:ph type="title"/>
          </p:nvPr>
        </p:nvSpPr>
        <p:spPr/>
        <p:txBody>
          <a:bodyPr/>
          <a:lstStyle/>
          <a:p>
            <a:pPr eaLnBrk="1" hangingPunct="1"/>
            <a:r>
              <a:rPr lang="en-US" altLang="en-US" sz="2400" smtClean="0"/>
              <a:t>Option 3. 1                         UTILITIES      </a:t>
            </a:r>
          </a:p>
        </p:txBody>
      </p:sp>
      <p:pic>
        <p:nvPicPr>
          <p:cNvPr id="69636" name="Picture 4"/>
          <p:cNvPicPr>
            <a:picLocks noGrp="1" noChangeAspect="1" noChangeArrowheads="1"/>
          </p:cNvPicPr>
          <p:nvPr>
            <p:ph idx="1"/>
          </p:nvPr>
        </p:nvPicPr>
        <p:blipFill>
          <a:blip r:embed="rId3" cstate="print"/>
          <a:srcRect/>
          <a:stretch>
            <a:fillRect/>
          </a:stretch>
        </p:blipFill>
        <p:spPr>
          <a:xfrm>
            <a:off x="1538288" y="1776413"/>
            <a:ext cx="6069012" cy="3902075"/>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p:spPr>
        <p:txBody>
          <a:bodyPr/>
          <a:lstStyle/>
          <a:p>
            <a:fld id="{F56BA68C-936F-4200-B40C-AA38ADDDF5DC}" type="slidenum">
              <a:rPr lang="en-US" altLang="en-US"/>
              <a:pPr/>
              <a:t>35</a:t>
            </a:fld>
            <a:endParaRPr lang="en-US" altLang="en-US"/>
          </a:p>
        </p:txBody>
      </p:sp>
      <p:sp>
        <p:nvSpPr>
          <p:cNvPr id="71683" name="Rectangle 2"/>
          <p:cNvSpPr>
            <a:spLocks noChangeArrowheads="1"/>
          </p:cNvSpPr>
          <p:nvPr/>
        </p:nvSpPr>
        <p:spPr bwMode="auto">
          <a:xfrm>
            <a:off x="457200" y="1371600"/>
            <a:ext cx="8001000" cy="4495800"/>
          </a:xfrm>
          <a:prstGeom prst="rect">
            <a:avLst/>
          </a:prstGeom>
          <a:solidFill>
            <a:srgbClr val="CCFFCC"/>
          </a:solidFill>
          <a:ln w="9525">
            <a:solidFill>
              <a:schemeClr val="tx1"/>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
        <p:nvSpPr>
          <p:cNvPr id="71684" name="Rectangle 3"/>
          <p:cNvSpPr>
            <a:spLocks noGrp="1" noChangeArrowheads="1"/>
          </p:cNvSpPr>
          <p:nvPr>
            <p:ph type="title"/>
          </p:nvPr>
        </p:nvSpPr>
        <p:spPr/>
        <p:txBody>
          <a:bodyPr/>
          <a:lstStyle/>
          <a:p>
            <a:pPr eaLnBrk="1" hangingPunct="1"/>
            <a:r>
              <a:rPr lang="en-US" altLang="en-US" smtClean="0"/>
              <a:t>Using ISPF allocate screen</a:t>
            </a:r>
          </a:p>
        </p:txBody>
      </p:sp>
      <p:sp>
        <p:nvSpPr>
          <p:cNvPr id="71685" name="Rectangle 4"/>
          <p:cNvSpPr>
            <a:spLocks noGrp="1" noChangeArrowheads="1"/>
          </p:cNvSpPr>
          <p:nvPr>
            <p:ph type="body" idx="1"/>
          </p:nvPr>
        </p:nvSpPr>
        <p:spPr>
          <a:xfrm>
            <a:off x="1077913" y="1524000"/>
            <a:ext cx="7380287" cy="3651250"/>
          </a:xfrm>
        </p:spPr>
        <p:txBody>
          <a:bodyPr/>
          <a:lstStyle/>
          <a:p>
            <a:pPr eaLnBrk="1" hangingPunct="1">
              <a:lnSpc>
                <a:spcPct val="80000"/>
              </a:lnSpc>
              <a:buFont typeface="Wingdings" pitchFamily="2" charset="2"/>
              <a:buNone/>
            </a:pPr>
            <a:r>
              <a:rPr lang="en-US" altLang="en-US" sz="900" smtClean="0">
                <a:latin typeface="Courier New" pitchFamily="49" charset="0"/>
                <a:cs typeface="Courier New" pitchFamily="49" charset="0"/>
              </a:rPr>
              <a:t>  </a:t>
            </a:r>
            <a:r>
              <a:rPr lang="en-US" altLang="en-US" sz="1000" smtClean="0">
                <a:latin typeface="Courier New" pitchFamily="49" charset="0"/>
                <a:cs typeface="Courier New" pitchFamily="49" charset="0"/>
              </a:rPr>
              <a:t>Menu  RefList  Utilities  Help</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Allocate New Data Set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Command ===&gt;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Data Set Name  . . . : ZSCHOL.TEST.CNTL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Management class . . .                (Blank for default management class)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Storage class  . . . .                (Blank for default storage class)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Volume serial . . . . EBBER1         (Blank for system default volume) **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Device type . . . . .                (Generic unit or device address) **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Data class . . . . . .                (Blank for default data class)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Space units . . . . . TRACK          (BLKS, TRKS, CYLS, KB, MB, BYTES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or RECORDS)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Average record unit                  (M, K, or U)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Primary quantity  . . 2              (In above units)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Secondary quantity    1              (In above units)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Directory blocks  . . 0              (Zero for sequential data set) *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Record format . . . . FB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Record length . . . . 80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Block size  . . . . . 27920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Data set name type  :                (LIBRARY, HFS, PDS, or blank)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F1=Help      F2=Split     F3=Exit      F7=Backward  F8=Forward   F9=Swap   </a:t>
            </a:r>
          </a:p>
          <a:p>
            <a:pPr eaLnBrk="1" hangingPunct="1">
              <a:lnSpc>
                <a:spcPct val="80000"/>
              </a:lnSpc>
              <a:buFont typeface="Wingdings" pitchFamily="2" charset="2"/>
              <a:buNone/>
            </a:pPr>
            <a:r>
              <a:rPr lang="en-US" altLang="en-US" sz="1000" smtClean="0">
                <a:latin typeface="Courier New" pitchFamily="49" charset="0"/>
                <a:cs typeface="Courier New" pitchFamily="49" charset="0"/>
              </a:rPr>
              <a:t> F10=Actions  F12=Cancel </a:t>
            </a:r>
          </a:p>
        </p:txBody>
      </p:sp>
      <p:sp>
        <p:nvSpPr>
          <p:cNvPr id="71686" name="Rectangle 5"/>
          <p:cNvSpPr>
            <a:spLocks noChangeArrowheads="1"/>
          </p:cNvSpPr>
          <p:nvPr/>
        </p:nvSpPr>
        <p:spPr bwMode="auto">
          <a:xfrm>
            <a:off x="676275" y="3200400"/>
            <a:ext cx="260350" cy="457200"/>
          </a:xfrm>
          <a:prstGeom prst="rect">
            <a:avLst/>
          </a:prstGeom>
          <a:noFill/>
          <a:ln w="9525">
            <a:noFill/>
            <a:miter lim="800000"/>
            <a:headEnd/>
            <a:tailEnd/>
          </a:ln>
        </p:spPr>
        <p:txBody>
          <a:bodyPr wrap="none">
            <a:spAutoFit/>
          </a:bodyPr>
          <a:lstStyle/>
          <a:p>
            <a:pPr>
              <a:spcBef>
                <a:spcPts val="1000"/>
              </a:spcBef>
              <a:spcAft>
                <a:spcPts val="500"/>
              </a:spcAft>
            </a:pPr>
            <a:r>
              <a:rPr lang="en-US" altLang="en-US">
                <a:latin typeface="Times New Roman"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p:spPr>
        <p:txBody>
          <a:bodyPr/>
          <a:lstStyle/>
          <a:p>
            <a:fld id="{4A951406-BB96-44ED-978E-BCD984FFA555}" type="slidenum">
              <a:rPr lang="en-US" altLang="en-US"/>
              <a:pPr/>
              <a:t>36</a:t>
            </a:fld>
            <a:endParaRPr lang="en-US" altLang="en-US"/>
          </a:p>
        </p:txBody>
      </p:sp>
      <p:sp>
        <p:nvSpPr>
          <p:cNvPr id="73731" name="Rectangle 5"/>
          <p:cNvSpPr>
            <a:spLocks noGrp="1" noChangeArrowheads="1"/>
          </p:cNvSpPr>
          <p:nvPr>
            <p:ph type="title"/>
          </p:nvPr>
        </p:nvSpPr>
        <p:spPr/>
        <p:txBody>
          <a:bodyPr/>
          <a:lstStyle/>
          <a:p>
            <a:pPr eaLnBrk="1" hangingPunct="1"/>
            <a:r>
              <a:rPr lang="en-US" altLang="en-US" sz="2400" smtClean="0"/>
              <a:t>Option 6                          T S O   command</a:t>
            </a:r>
          </a:p>
        </p:txBody>
      </p:sp>
      <p:pic>
        <p:nvPicPr>
          <p:cNvPr id="73732" name="Picture 4"/>
          <p:cNvPicPr>
            <a:picLocks noGrp="1" noChangeAspect="1" noChangeArrowheads="1"/>
          </p:cNvPicPr>
          <p:nvPr>
            <p:ph idx="1"/>
          </p:nvPr>
        </p:nvPicPr>
        <p:blipFill>
          <a:blip r:embed="rId3" cstate="print"/>
          <a:srcRect/>
          <a:stretch>
            <a:fillRect/>
          </a:stretch>
        </p:blipFill>
        <p:spPr>
          <a:xfrm>
            <a:off x="1536700" y="1776413"/>
            <a:ext cx="6073775" cy="3902075"/>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p:spPr>
        <p:txBody>
          <a:bodyPr/>
          <a:lstStyle/>
          <a:p>
            <a:fld id="{7844E332-6A5D-4E0A-8E21-DE0CC1DAA63F}" type="slidenum">
              <a:rPr lang="en-US" altLang="en-US"/>
              <a:pPr/>
              <a:t>37</a:t>
            </a:fld>
            <a:endParaRPr lang="en-US" altLang="en-US"/>
          </a:p>
        </p:txBody>
      </p:sp>
      <p:sp>
        <p:nvSpPr>
          <p:cNvPr id="75779" name="Rectangle 5"/>
          <p:cNvSpPr>
            <a:spLocks noGrp="1" noChangeArrowheads="1"/>
          </p:cNvSpPr>
          <p:nvPr>
            <p:ph type="title"/>
          </p:nvPr>
        </p:nvSpPr>
        <p:spPr/>
        <p:txBody>
          <a:bodyPr/>
          <a:lstStyle/>
          <a:p>
            <a:pPr algn="ctr" eaLnBrk="1" hangingPunct="1"/>
            <a:r>
              <a:rPr lang="en-US" altLang="en-US" sz="2400" smtClean="0"/>
              <a:t>I S P F   GUI</a:t>
            </a:r>
          </a:p>
        </p:txBody>
      </p:sp>
      <p:pic>
        <p:nvPicPr>
          <p:cNvPr id="75780" name="Picture 4"/>
          <p:cNvPicPr>
            <a:picLocks noGrp="1" noChangeAspect="1" noChangeArrowheads="1"/>
          </p:cNvPicPr>
          <p:nvPr>
            <p:ph idx="1"/>
          </p:nvPr>
        </p:nvPicPr>
        <p:blipFill>
          <a:blip r:embed="rId3" cstate="print"/>
          <a:srcRect/>
          <a:stretch>
            <a:fillRect/>
          </a:stretch>
        </p:blipFill>
        <p:spPr>
          <a:xfrm>
            <a:off x="762000" y="1463675"/>
            <a:ext cx="7534275" cy="4784725"/>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p:spPr>
        <p:txBody>
          <a:bodyPr/>
          <a:lstStyle/>
          <a:p>
            <a:fld id="{0AEFE4D3-766C-4275-AB74-8C27CF1634B3}" type="slidenum">
              <a:rPr lang="en-US" altLang="en-US"/>
              <a:pPr/>
              <a:t>38</a:t>
            </a:fld>
            <a:endParaRPr lang="en-US" altLang="en-US"/>
          </a:p>
        </p:txBody>
      </p:sp>
      <p:sp>
        <p:nvSpPr>
          <p:cNvPr id="77827" name="Rectangle 5"/>
          <p:cNvSpPr>
            <a:spLocks noGrp="1" noChangeArrowheads="1"/>
          </p:cNvSpPr>
          <p:nvPr>
            <p:ph type="title"/>
          </p:nvPr>
        </p:nvSpPr>
        <p:spPr/>
        <p:txBody>
          <a:bodyPr/>
          <a:lstStyle/>
          <a:p>
            <a:pPr eaLnBrk="1" hangingPunct="1"/>
            <a:r>
              <a:rPr lang="en-US" altLang="en-US" sz="2400" smtClean="0"/>
              <a:t>                    System Display and Search Facility (SDSF)</a:t>
            </a:r>
          </a:p>
        </p:txBody>
      </p:sp>
      <p:pic>
        <p:nvPicPr>
          <p:cNvPr id="77828" name="Picture 4"/>
          <p:cNvPicPr>
            <a:picLocks noGrp="1" noChangeAspect="1" noChangeArrowheads="1"/>
          </p:cNvPicPr>
          <p:nvPr>
            <p:ph idx="1"/>
          </p:nvPr>
        </p:nvPicPr>
        <p:blipFill>
          <a:blip r:embed="rId3" cstate="print"/>
          <a:srcRect/>
          <a:stretch>
            <a:fillRect/>
          </a:stretch>
        </p:blipFill>
        <p:spPr>
          <a:xfrm>
            <a:off x="1738313" y="1776413"/>
            <a:ext cx="5668962" cy="3902075"/>
          </a:xfrm>
          <a:noFill/>
        </p:spPr>
      </p:pic>
      <p:sp>
        <p:nvSpPr>
          <p:cNvPr id="77829" name="Text Box 7"/>
          <p:cNvSpPr txBox="1">
            <a:spLocks noChangeArrowheads="1"/>
          </p:cNvSpPr>
          <p:nvPr/>
        </p:nvSpPr>
        <p:spPr bwMode="auto">
          <a:xfrm>
            <a:off x="0" y="6096000"/>
            <a:ext cx="8904288" cy="366713"/>
          </a:xfrm>
          <a:prstGeom prst="rect">
            <a:avLst/>
          </a:prstGeom>
          <a:noFill/>
          <a:ln w="28575">
            <a:noFill/>
            <a:miter lim="800000"/>
            <a:headEnd/>
            <a:tailEnd/>
          </a:ln>
        </p:spPr>
        <p:txBody>
          <a:bodyPr wrap="none">
            <a:spAutoFit/>
          </a:bodyPr>
          <a:lstStyle/>
          <a:p>
            <a:pPr algn="ctr" eaLnBrk="1" hangingPunct="1"/>
            <a:r>
              <a:rPr lang="en-US" altLang="en-US" sz="1800">
                <a:solidFill>
                  <a:srgbClr val="0066FF"/>
                </a:solidFill>
                <a:latin typeface="Comic Sans MS" pitchFamily="66" charset="0"/>
              </a:rPr>
              <a:t>Type SDSF at any command line prompt and a similar panel above will be displayed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p:spPr>
        <p:txBody>
          <a:bodyPr/>
          <a:lstStyle/>
          <a:p>
            <a:fld id="{1CA165ED-5432-462E-A3CE-81A8E3D2BE1B}" type="slidenum">
              <a:rPr lang="en-US" altLang="en-US"/>
              <a:pPr/>
              <a:t>39</a:t>
            </a:fld>
            <a:endParaRPr lang="en-US" altLang="en-US"/>
          </a:p>
        </p:txBody>
      </p:sp>
      <p:sp>
        <p:nvSpPr>
          <p:cNvPr id="79875" name="Rectangle 5"/>
          <p:cNvSpPr>
            <a:spLocks noGrp="1" noChangeArrowheads="1"/>
          </p:cNvSpPr>
          <p:nvPr>
            <p:ph type="title"/>
          </p:nvPr>
        </p:nvSpPr>
        <p:spPr/>
        <p:txBody>
          <a:bodyPr/>
          <a:lstStyle/>
          <a:p>
            <a:pPr eaLnBrk="1" hangingPunct="1"/>
            <a:r>
              <a:rPr lang="en-US" altLang="en-US" sz="2400" smtClean="0"/>
              <a:t>                    System Display and Search Facility  (D A)  </a:t>
            </a:r>
          </a:p>
        </p:txBody>
      </p:sp>
      <p:pic>
        <p:nvPicPr>
          <p:cNvPr id="79876" name="Picture 8"/>
          <p:cNvPicPr>
            <a:picLocks noGrp="1" noChangeAspect="1" noChangeArrowheads="1"/>
          </p:cNvPicPr>
          <p:nvPr>
            <p:ph idx="1"/>
          </p:nvPr>
        </p:nvPicPr>
        <p:blipFill>
          <a:blip r:embed="rId3" cstate="print"/>
          <a:srcRect/>
          <a:stretch>
            <a:fillRect/>
          </a:stretch>
        </p:blipFill>
        <p:spPr>
          <a:xfrm>
            <a:off x="1689100" y="1776413"/>
            <a:ext cx="5768975" cy="3902075"/>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E6B11623-733A-458F-937B-5B8C81E2F1B6}" type="slidenum">
              <a:rPr lang="en-US" altLang="en-US"/>
              <a:pPr/>
              <a:t>4</a:t>
            </a:fld>
            <a:endParaRPr lang="en-US" altLang="en-US"/>
          </a:p>
        </p:txBody>
      </p:sp>
      <p:sp>
        <p:nvSpPr>
          <p:cNvPr id="11267" name="Rectangle 2"/>
          <p:cNvSpPr>
            <a:spLocks noGrp="1" noChangeArrowheads="1"/>
          </p:cNvSpPr>
          <p:nvPr>
            <p:ph type="title"/>
          </p:nvPr>
        </p:nvSpPr>
        <p:spPr/>
        <p:txBody>
          <a:bodyPr/>
          <a:lstStyle/>
          <a:p>
            <a:pPr eaLnBrk="1" hangingPunct="1"/>
            <a:r>
              <a:rPr lang="en-US" altLang="en-US" sz="2400" smtClean="0"/>
              <a:t>How do we interact with z/OS?</a:t>
            </a:r>
            <a:r>
              <a:rPr lang="en-US" altLang="en-US" sz="2400" b="1" smtClean="0"/>
              <a:t/>
            </a:r>
            <a:br>
              <a:rPr lang="en-US" altLang="en-US" sz="2400" b="1" smtClean="0"/>
            </a:br>
            <a:endParaRPr lang="en-US" altLang="en-US" sz="2400" b="1" smtClean="0"/>
          </a:p>
        </p:txBody>
      </p:sp>
      <p:sp>
        <p:nvSpPr>
          <p:cNvPr id="11268" name="Rectangle 3"/>
          <p:cNvSpPr>
            <a:spLocks noGrp="1" noChangeArrowheads="1"/>
          </p:cNvSpPr>
          <p:nvPr>
            <p:ph type="body" idx="1"/>
          </p:nvPr>
        </p:nvSpPr>
        <p:spPr/>
        <p:txBody>
          <a:bodyPr/>
          <a:lstStyle/>
          <a:p>
            <a:pPr eaLnBrk="1" hangingPunct="1">
              <a:lnSpc>
                <a:spcPct val="90000"/>
              </a:lnSpc>
            </a:pPr>
            <a:r>
              <a:rPr lang="en-US" altLang="en-US" sz="1800" b="0" smtClean="0"/>
              <a:t>TSO/E	</a:t>
            </a:r>
          </a:p>
          <a:p>
            <a:pPr eaLnBrk="1" hangingPunct="1">
              <a:lnSpc>
                <a:spcPct val="90000"/>
              </a:lnSpc>
              <a:buFont typeface="Wingdings" pitchFamily="2" charset="2"/>
              <a:buNone/>
            </a:pPr>
            <a:r>
              <a:rPr lang="en-US" altLang="en-US" sz="1800" b="0" smtClean="0"/>
              <a:t>	</a:t>
            </a:r>
            <a:r>
              <a:rPr lang="en-US" altLang="en-US" sz="1800" smtClean="0"/>
              <a:t>Allows users to logon to z/OS and use a limited set of basic commands.  This is sometimes called using TSO in its </a:t>
            </a:r>
            <a:r>
              <a:rPr lang="en-US" altLang="en-US" sz="1800" i="1" smtClean="0"/>
              <a:t>native mode</a:t>
            </a:r>
            <a:r>
              <a:rPr lang="en-US" altLang="en-US" sz="1800" smtClean="0"/>
              <a:t>.</a:t>
            </a:r>
          </a:p>
          <a:p>
            <a:pPr eaLnBrk="1" hangingPunct="1">
              <a:lnSpc>
                <a:spcPct val="90000"/>
              </a:lnSpc>
            </a:pPr>
            <a:endParaRPr lang="en-US" altLang="en-US" sz="1800" smtClean="0"/>
          </a:p>
          <a:p>
            <a:pPr eaLnBrk="1" hangingPunct="1">
              <a:lnSpc>
                <a:spcPct val="90000"/>
              </a:lnSpc>
            </a:pPr>
            <a:r>
              <a:rPr lang="en-US" altLang="en-US" sz="1800" b="0" smtClean="0"/>
              <a:t>ISPF	</a:t>
            </a:r>
          </a:p>
          <a:p>
            <a:pPr eaLnBrk="1" hangingPunct="1">
              <a:lnSpc>
                <a:spcPct val="90000"/>
              </a:lnSpc>
              <a:buFont typeface="Wingdings" pitchFamily="2" charset="2"/>
              <a:buNone/>
            </a:pPr>
            <a:r>
              <a:rPr lang="en-US" altLang="en-US" sz="1800" b="0" smtClean="0"/>
              <a:t>	</a:t>
            </a:r>
            <a:r>
              <a:rPr lang="en-US" altLang="en-US" sz="1800" smtClean="0"/>
              <a:t>Provides a menu system for accessing many of the most commonly used z/OS  functions. </a:t>
            </a:r>
          </a:p>
          <a:p>
            <a:pPr eaLnBrk="1" hangingPunct="1">
              <a:lnSpc>
                <a:spcPct val="90000"/>
              </a:lnSpc>
            </a:pPr>
            <a:endParaRPr lang="en-US" altLang="en-US" sz="1800" smtClean="0"/>
          </a:p>
          <a:p>
            <a:pPr eaLnBrk="1" hangingPunct="1">
              <a:lnSpc>
                <a:spcPct val="90000"/>
              </a:lnSpc>
            </a:pPr>
            <a:r>
              <a:rPr lang="en-US" altLang="en-US" sz="1800" b="0" smtClean="0"/>
              <a:t>z/OS UNIX shell and utilities	</a:t>
            </a:r>
          </a:p>
          <a:p>
            <a:pPr eaLnBrk="1" hangingPunct="1">
              <a:lnSpc>
                <a:spcPct val="90000"/>
              </a:lnSpc>
              <a:buFont typeface="Wingdings" pitchFamily="2" charset="2"/>
              <a:buNone/>
            </a:pPr>
            <a:r>
              <a:rPr lang="en-US" altLang="en-US" sz="1800" b="0" smtClean="0"/>
              <a:t>	</a:t>
            </a:r>
            <a:r>
              <a:rPr lang="en-US" altLang="en-US" sz="1800" smtClean="0"/>
              <a:t>Allows users to write and invoke shell scripts and utilities, and use the shell programming language. </a:t>
            </a:r>
          </a:p>
        </p:txBody>
      </p:sp>
      <p:sp>
        <p:nvSpPr>
          <p:cNvPr id="5" name="Rectangle 4"/>
          <p:cNvSpPr/>
          <p:nvPr/>
        </p:nvSpPr>
        <p:spPr bwMode="auto">
          <a:xfrm rot="20946184">
            <a:off x="6489700" y="3629025"/>
            <a:ext cx="2201863" cy="585788"/>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anose="05000000000000000000" pitchFamily="2" charset="2"/>
              <a:buNone/>
              <a:defRPr/>
            </a:pPr>
            <a:r>
              <a:rPr lang="en-CA" sz="1600" b="1" i="1" dirty="0">
                <a:solidFill>
                  <a:schemeClr val="tx2">
                    <a:lumMod val="75000"/>
                  </a:schemeClr>
                </a:solidFill>
                <a:cs typeface="Arial" panose="020B0604020202020204" pitchFamily="34" charset="0"/>
              </a:rPr>
              <a:t>This is your GUI for TSO!</a:t>
            </a:r>
            <a:endParaRPr lang="en-CA" sz="1600" b="1"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p:spPr>
        <p:txBody>
          <a:bodyPr/>
          <a:lstStyle/>
          <a:p>
            <a:fld id="{7DF417C4-0531-41A6-8AB3-86803E33DED7}" type="slidenum">
              <a:rPr lang="en-US" altLang="en-US"/>
              <a:pPr/>
              <a:t>40</a:t>
            </a:fld>
            <a:endParaRPr lang="en-US" altLang="en-US"/>
          </a:p>
        </p:txBody>
      </p:sp>
      <p:sp>
        <p:nvSpPr>
          <p:cNvPr id="81923" name="Rectangle 2"/>
          <p:cNvSpPr>
            <a:spLocks noGrp="1" noChangeArrowheads="1"/>
          </p:cNvSpPr>
          <p:nvPr>
            <p:ph type="title"/>
          </p:nvPr>
        </p:nvSpPr>
        <p:spPr/>
        <p:txBody>
          <a:bodyPr/>
          <a:lstStyle/>
          <a:p>
            <a:pPr algn="ctr" eaLnBrk="1" hangingPunct="1"/>
            <a:r>
              <a:rPr lang="en-US" altLang="en-US" sz="2400" smtClean="0"/>
              <a:t>Programming using TSO/E</a:t>
            </a:r>
          </a:p>
        </p:txBody>
      </p:sp>
      <p:pic>
        <p:nvPicPr>
          <p:cNvPr id="81924" name="Picture 3"/>
          <p:cNvPicPr>
            <a:picLocks noGrp="1" noChangeAspect="1" noChangeArrowheads="1"/>
          </p:cNvPicPr>
          <p:nvPr>
            <p:ph idx="1"/>
          </p:nvPr>
        </p:nvPicPr>
        <p:blipFill>
          <a:blip r:embed="rId3" cstate="print"/>
          <a:srcRect/>
          <a:stretch>
            <a:fillRect/>
          </a:stretch>
        </p:blipFill>
        <p:spPr>
          <a:xfrm>
            <a:off x="2152650" y="1776413"/>
            <a:ext cx="4295775" cy="3902075"/>
          </a:xfrm>
          <a:noFill/>
        </p:spPr>
      </p:pic>
      <p:sp>
        <p:nvSpPr>
          <p:cNvPr id="336900" name="Text Box 4"/>
          <p:cNvSpPr txBox="1">
            <a:spLocks noChangeArrowheads="1"/>
          </p:cNvSpPr>
          <p:nvPr/>
        </p:nvSpPr>
        <p:spPr bwMode="auto">
          <a:xfrm>
            <a:off x="3657600" y="2209800"/>
            <a:ext cx="2838450" cy="1465263"/>
          </a:xfrm>
          <a:prstGeom prst="rect">
            <a:avLst/>
          </a:prstGeom>
          <a:noFill/>
          <a:ln w="28575">
            <a:noFill/>
            <a:miter lim="800000"/>
            <a:headEnd/>
            <a:tailEnd/>
          </a:ln>
        </p:spPr>
        <p:txBody>
          <a:bodyPr wrap="none">
            <a:spAutoFit/>
          </a:bodyPr>
          <a:lstStyle/>
          <a:p>
            <a:pPr eaLnBrk="1" hangingPunct="1"/>
            <a:r>
              <a:rPr lang="en-US" altLang="en-US" sz="1800">
                <a:latin typeface="Arial Black" pitchFamily="34" charset="0"/>
              </a:rPr>
              <a:t>CLIST</a:t>
            </a:r>
          </a:p>
          <a:p>
            <a:pPr eaLnBrk="1" hangingPunct="1"/>
            <a:endParaRPr lang="en-US" altLang="en-US" sz="1800">
              <a:latin typeface="Arial Black" pitchFamily="34" charset="0"/>
            </a:endParaRPr>
          </a:p>
          <a:p>
            <a:pPr eaLnBrk="1" hangingPunct="1"/>
            <a:r>
              <a:rPr lang="en-US" altLang="en-US" sz="1800">
                <a:latin typeface="Arial Black" pitchFamily="34" charset="0"/>
              </a:rPr>
              <a:t>REXX Exec</a:t>
            </a:r>
          </a:p>
          <a:p>
            <a:pPr eaLnBrk="1" hangingPunct="1"/>
            <a:endParaRPr lang="en-US" altLang="en-US" sz="1800">
              <a:latin typeface="Arial Black" pitchFamily="34" charset="0"/>
            </a:endParaRPr>
          </a:p>
          <a:p>
            <a:pPr eaLnBrk="1" hangingPunct="1"/>
            <a:r>
              <a:rPr lang="en-US" altLang="en-US" sz="1800">
                <a:latin typeface="Arial Black" pitchFamily="34" charset="0"/>
              </a:rPr>
              <a:t>Command Processor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2000"/>
                                  </p:stCondLst>
                                  <p:childTnLst>
                                    <p:set>
                                      <p:cBhvr>
                                        <p:cTn id="6" dur="1" fill="hold">
                                          <p:stCondLst>
                                            <p:cond delay="0"/>
                                          </p:stCondLst>
                                        </p:cTn>
                                        <p:tgtEl>
                                          <p:spTgt spid="336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336900">
                                            <p:txEl>
                                              <p:pRg st="2" end="2"/>
                                            </p:txEl>
                                          </p:spTgt>
                                        </p:tgtEl>
                                        <p:attrNameLst>
                                          <p:attrName>style.visibility</p:attrName>
                                        </p:attrNameLst>
                                      </p:cBhvr>
                                      <p:to>
                                        <p:strVal val="visible"/>
                                      </p:to>
                                    </p:set>
                                    <p:animEffect transition="in" filter="dissolve">
                                      <p:cBhvr>
                                        <p:cTn id="11" dur="2000"/>
                                        <p:tgtEl>
                                          <p:spTgt spid="336900">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336900">
                                            <p:txEl>
                                              <p:pRg st="4" end="4"/>
                                            </p:txEl>
                                          </p:spTgt>
                                        </p:tgtEl>
                                        <p:attrNameLst>
                                          <p:attrName>style.visibility</p:attrName>
                                        </p:attrNameLst>
                                      </p:cBhvr>
                                      <p:to>
                                        <p:strVal val="visible"/>
                                      </p:to>
                                    </p:set>
                                    <p:animEffect transition="in" filter="wipe(down)">
                                      <p:cBhvr>
                                        <p:cTn id="16" dur="2000"/>
                                        <p:tgtEl>
                                          <p:spTgt spid="3369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p:spPr>
        <p:txBody>
          <a:bodyPr/>
          <a:lstStyle/>
          <a:p>
            <a:fld id="{379763D2-1FE7-4501-B27F-B1740CF6F2EB}" type="slidenum">
              <a:rPr lang="en-US" altLang="en-US"/>
              <a:pPr/>
              <a:t>41</a:t>
            </a:fld>
            <a:endParaRPr lang="en-US" altLang="en-US"/>
          </a:p>
        </p:txBody>
      </p:sp>
      <p:sp>
        <p:nvSpPr>
          <p:cNvPr id="83971" name="Rectangle 2"/>
          <p:cNvSpPr>
            <a:spLocks noGrp="1" noChangeArrowheads="1"/>
          </p:cNvSpPr>
          <p:nvPr>
            <p:ph type="title"/>
          </p:nvPr>
        </p:nvSpPr>
        <p:spPr/>
        <p:txBody>
          <a:bodyPr/>
          <a:lstStyle/>
          <a:p>
            <a:pPr algn="ctr" eaLnBrk="1" hangingPunct="1"/>
            <a:r>
              <a:rPr lang="en-US" altLang="en-US" sz="2400" smtClean="0"/>
              <a:t>What is a CLIST (Command List)</a:t>
            </a:r>
          </a:p>
        </p:txBody>
      </p:sp>
      <p:sp>
        <p:nvSpPr>
          <p:cNvPr id="83972" name="Rectangle 3"/>
          <p:cNvSpPr>
            <a:spLocks noGrp="1" noChangeArrowheads="1"/>
          </p:cNvSpPr>
          <p:nvPr>
            <p:ph type="body" idx="1"/>
          </p:nvPr>
        </p:nvSpPr>
        <p:spPr/>
        <p:txBody>
          <a:bodyPr/>
          <a:lstStyle/>
          <a:p>
            <a:pPr eaLnBrk="1" hangingPunct="1"/>
            <a:r>
              <a:rPr lang="en-US" altLang="en-US" sz="1800" smtClean="0"/>
              <a:t>CLIST is a high-level interpretive language that enables you to work more efficiently with TSO/E that can handle any number of tasks.</a:t>
            </a:r>
          </a:p>
          <a:p>
            <a:pPr eaLnBrk="1" hangingPunct="1"/>
            <a:r>
              <a:rPr lang="en-US" altLang="en-US" sz="1800" smtClean="0"/>
              <a:t>Because the CLIST language is an interpretive language, CLISTs are very easy to test and do NOT require a compile.   </a:t>
            </a:r>
            <a:r>
              <a:rPr lang="en-US" altLang="en-US" sz="2000" smtClean="0"/>
              <a:t> </a:t>
            </a:r>
            <a:r>
              <a:rPr lang="en-US" altLang="en-US" sz="2000" smtClean="0">
                <a:latin typeface="Comic Sans MS" pitchFamily="66" charset="0"/>
              </a:rPr>
              <a:t>          </a:t>
            </a:r>
            <a:endParaRPr lang="en-US" altLang="en-US" smtClean="0"/>
          </a:p>
        </p:txBody>
      </p:sp>
      <p:sp>
        <p:nvSpPr>
          <p:cNvPr id="338948" name="AutoShape 4"/>
          <p:cNvSpPr>
            <a:spLocks noChangeArrowheads="1"/>
          </p:cNvSpPr>
          <p:nvPr/>
        </p:nvSpPr>
        <p:spPr bwMode="auto">
          <a:xfrm>
            <a:off x="1774825" y="3532188"/>
            <a:ext cx="762000" cy="381000"/>
          </a:xfrm>
          <a:custGeom>
            <a:avLst/>
            <a:gdLst>
              <a:gd name="T0" fmla="*/ 711244168 w 21600"/>
              <a:gd name="T1" fmla="*/ 0 h 21600"/>
              <a:gd name="T2" fmla="*/ 0 w 21600"/>
              <a:gd name="T3" fmla="*/ 59270336 h 21600"/>
              <a:gd name="T4" fmla="*/ 711244168 w 21600"/>
              <a:gd name="T5" fmla="*/ 118540671 h 21600"/>
              <a:gd name="T6" fmla="*/ 948325439 w 21600"/>
              <a:gd name="T7" fmla="*/ 5927033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28575">
            <a:solidFill>
              <a:srgbClr val="000000"/>
            </a:solidFill>
            <a:miter lim="800000"/>
            <a:headEnd/>
            <a:tailEnd/>
          </a:ln>
        </p:spPr>
        <p:txBody>
          <a:bodyPr wrap="none" anchor="ctr"/>
          <a:lstStyle/>
          <a:p>
            <a:endParaRPr lang="en-CA"/>
          </a:p>
        </p:txBody>
      </p:sp>
      <p:sp>
        <p:nvSpPr>
          <p:cNvPr id="338949" name="AutoShape 5"/>
          <p:cNvSpPr>
            <a:spLocks noChangeArrowheads="1"/>
          </p:cNvSpPr>
          <p:nvPr/>
        </p:nvSpPr>
        <p:spPr bwMode="auto">
          <a:xfrm>
            <a:off x="5889625" y="3532188"/>
            <a:ext cx="762000" cy="381000"/>
          </a:xfrm>
          <a:custGeom>
            <a:avLst/>
            <a:gdLst>
              <a:gd name="T0" fmla="*/ 711244168 w 21600"/>
              <a:gd name="T1" fmla="*/ 0 h 21600"/>
              <a:gd name="T2" fmla="*/ 0 w 21600"/>
              <a:gd name="T3" fmla="*/ 59270336 h 21600"/>
              <a:gd name="T4" fmla="*/ 711244168 w 21600"/>
              <a:gd name="T5" fmla="*/ 118540671 h 21600"/>
              <a:gd name="T6" fmla="*/ 948325439 w 21600"/>
              <a:gd name="T7" fmla="*/ 5927033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28575">
            <a:solidFill>
              <a:srgbClr val="000000"/>
            </a:solidFill>
            <a:miter lim="800000"/>
            <a:headEnd/>
            <a:tailEnd/>
          </a:ln>
        </p:spPr>
        <p:txBody>
          <a:bodyPr wrap="none" anchor="ctr"/>
          <a:lstStyle/>
          <a:p>
            <a:endParaRPr lang="en-CA"/>
          </a:p>
        </p:txBody>
      </p:sp>
      <p:sp>
        <p:nvSpPr>
          <p:cNvPr id="338950" name="Text Box 6"/>
          <p:cNvSpPr txBox="1">
            <a:spLocks noChangeArrowheads="1"/>
          </p:cNvSpPr>
          <p:nvPr/>
        </p:nvSpPr>
        <p:spPr bwMode="auto">
          <a:xfrm>
            <a:off x="2819400" y="3505200"/>
            <a:ext cx="2792413" cy="396875"/>
          </a:xfrm>
          <a:prstGeom prst="rect">
            <a:avLst/>
          </a:prstGeom>
          <a:noFill/>
          <a:ln w="28575">
            <a:noFill/>
            <a:miter lim="800000"/>
            <a:headEnd/>
            <a:tailEnd/>
          </a:ln>
        </p:spPr>
        <p:txBody>
          <a:bodyPr wrap="none">
            <a:spAutoFit/>
          </a:bodyPr>
          <a:lstStyle/>
          <a:p>
            <a:pPr algn="ctr" eaLnBrk="1" hangingPunct="1"/>
            <a:r>
              <a:rPr lang="en-US" altLang="en-US" sz="2000" b="1">
                <a:latin typeface="Comic Sans MS" pitchFamily="66" charset="0"/>
              </a:rPr>
              <a:t>correct &lt;any&gt; errors</a:t>
            </a:r>
          </a:p>
        </p:txBody>
      </p:sp>
      <p:sp>
        <p:nvSpPr>
          <p:cNvPr id="338951" name="Text Box 7"/>
          <p:cNvSpPr txBox="1">
            <a:spLocks noChangeArrowheads="1"/>
          </p:cNvSpPr>
          <p:nvPr/>
        </p:nvSpPr>
        <p:spPr bwMode="auto">
          <a:xfrm>
            <a:off x="6865938" y="3505200"/>
            <a:ext cx="1557337" cy="396875"/>
          </a:xfrm>
          <a:prstGeom prst="rect">
            <a:avLst/>
          </a:prstGeom>
          <a:noFill/>
          <a:ln w="28575">
            <a:noFill/>
            <a:miter lim="800000"/>
            <a:headEnd/>
            <a:tailEnd/>
          </a:ln>
        </p:spPr>
        <p:txBody>
          <a:bodyPr wrap="none">
            <a:spAutoFit/>
          </a:bodyPr>
          <a:lstStyle/>
          <a:p>
            <a:pPr algn="ctr" eaLnBrk="1" hangingPunct="1"/>
            <a:r>
              <a:rPr lang="en-US" altLang="en-US" sz="2000" b="1">
                <a:latin typeface="Comic Sans MS" pitchFamily="66" charset="0"/>
              </a:rPr>
              <a:t>re-execute</a:t>
            </a:r>
          </a:p>
        </p:txBody>
      </p:sp>
      <p:sp>
        <p:nvSpPr>
          <p:cNvPr id="83977" name="Text Box 8"/>
          <p:cNvSpPr txBox="1">
            <a:spLocks noChangeArrowheads="1"/>
          </p:cNvSpPr>
          <p:nvPr/>
        </p:nvSpPr>
        <p:spPr bwMode="auto">
          <a:xfrm>
            <a:off x="0" y="4191000"/>
            <a:ext cx="8988425" cy="2166938"/>
          </a:xfrm>
          <a:prstGeom prst="rect">
            <a:avLst/>
          </a:prstGeom>
          <a:noFill/>
          <a:ln w="28575">
            <a:noFill/>
            <a:miter lim="800000"/>
            <a:headEnd/>
            <a:tailEnd/>
          </a:ln>
        </p:spPr>
        <p:txBody>
          <a:bodyPr wrap="none">
            <a:spAutoFit/>
          </a:bodyPr>
          <a:lstStyle/>
          <a:p>
            <a:pPr eaLnBrk="1" hangingPunct="1">
              <a:buFontTx/>
              <a:buChar char="•"/>
            </a:pPr>
            <a:r>
              <a:rPr lang="en-US" altLang="en-US" sz="1800"/>
              <a:t> Write structured programs, perform I/O, handle exceptions and attention interruptions </a:t>
            </a:r>
          </a:p>
          <a:p>
            <a:pPr eaLnBrk="1" hangingPunct="1">
              <a:buFontTx/>
              <a:buChar char="•"/>
            </a:pPr>
            <a:r>
              <a:rPr lang="en-US" altLang="en-US" sz="1800"/>
              <a:t> Arithmetic and logical operations on numeric data</a:t>
            </a:r>
          </a:p>
          <a:p>
            <a:pPr eaLnBrk="1" hangingPunct="1">
              <a:buFontTx/>
              <a:buChar char="•"/>
            </a:pPr>
            <a:r>
              <a:rPr lang="en-US" altLang="en-US" sz="1800"/>
              <a:t> String handling functions for processing character data</a:t>
            </a:r>
          </a:p>
          <a:p>
            <a:pPr eaLnBrk="1" hangingPunct="1">
              <a:buFontTx/>
              <a:buChar char="•"/>
            </a:pPr>
            <a:r>
              <a:rPr lang="en-US" altLang="en-US" sz="1800"/>
              <a:t> Can perform routine tasks (i.e. dataset allocation)</a:t>
            </a:r>
          </a:p>
          <a:p>
            <a:pPr eaLnBrk="1" hangingPunct="1">
              <a:buFontTx/>
              <a:buChar char="•"/>
            </a:pPr>
            <a:r>
              <a:rPr lang="en-US" altLang="en-US" sz="1800"/>
              <a:t> Provides for interactive applications using ISPF* (see later in this topic)</a:t>
            </a:r>
          </a:p>
          <a:p>
            <a:pPr eaLnBrk="1" hangingPunct="1">
              <a:buFontTx/>
              <a:buChar char="•"/>
            </a:pPr>
            <a:endParaRPr lang="en-US" altLang="en-US" sz="1800"/>
          </a:p>
          <a:p>
            <a:pPr eaLnBrk="1" hangingPunct="1">
              <a:buFontTx/>
              <a:buChar char="•"/>
            </a:pPr>
            <a:endParaRPr lang="en-US" altLang="en-US" sz="1800"/>
          </a:p>
          <a:p>
            <a:pPr eaLnBrk="1" hangingPunct="1"/>
            <a:r>
              <a:rPr lang="en-US" altLang="en-US" sz="1000"/>
              <a:t>* Interactive System Productivity Facility</a:t>
            </a:r>
          </a:p>
        </p:txBody>
      </p:sp>
      <p:sp>
        <p:nvSpPr>
          <p:cNvPr id="338953" name="Text Box 9"/>
          <p:cNvSpPr txBox="1">
            <a:spLocks noChangeArrowheads="1"/>
          </p:cNvSpPr>
          <p:nvPr/>
        </p:nvSpPr>
        <p:spPr bwMode="auto">
          <a:xfrm>
            <a:off x="334963" y="3554413"/>
            <a:ext cx="1138237" cy="396875"/>
          </a:xfrm>
          <a:prstGeom prst="rect">
            <a:avLst/>
          </a:prstGeom>
          <a:noFill/>
          <a:ln w="28575">
            <a:noFill/>
            <a:miter lim="800000"/>
            <a:headEnd/>
            <a:tailEnd/>
          </a:ln>
        </p:spPr>
        <p:txBody>
          <a:bodyPr wrap="none">
            <a:spAutoFit/>
          </a:bodyPr>
          <a:lstStyle/>
          <a:p>
            <a:pPr algn="ctr" eaLnBrk="1" hangingPunct="1"/>
            <a:r>
              <a:rPr lang="en-US" altLang="en-US" sz="2000" b="1">
                <a:latin typeface="Comic Sans MS" pitchFamily="66" charset="0"/>
              </a:rPr>
              <a:t>execute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95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2000"/>
                                  </p:stCondLst>
                                  <p:childTnLst>
                                    <p:set>
                                      <p:cBhvr>
                                        <p:cTn id="9" dur="1" fill="hold">
                                          <p:stCondLst>
                                            <p:cond delay="0"/>
                                          </p:stCondLst>
                                        </p:cTn>
                                        <p:tgtEl>
                                          <p:spTgt spid="338948"/>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338950">
                                            <p:txEl>
                                              <p:pRg st="0" end="0"/>
                                            </p:txEl>
                                          </p:spTgt>
                                        </p:tgtEl>
                                        <p:attrNameLst>
                                          <p:attrName>style.visibility</p:attrName>
                                        </p:attrNameLst>
                                      </p:cBhvr>
                                      <p:to>
                                        <p:strVal val="visible"/>
                                      </p:to>
                                    </p:set>
                                  </p:childTnLst>
                                </p:cTn>
                              </p:par>
                            </p:childTnLst>
                          </p:cTn>
                        </p:par>
                        <p:par>
                          <p:cTn id="13" fill="hold" nodeType="afterGroup">
                            <p:stCondLst>
                              <p:cond delay="4000"/>
                            </p:stCondLst>
                            <p:childTnLst>
                              <p:par>
                                <p:cTn id="14" presetID="1" presetClass="entr" presetSubtype="0" fill="hold" grpId="0" nodeType="afterEffect">
                                  <p:stCondLst>
                                    <p:cond delay="2000"/>
                                  </p:stCondLst>
                                  <p:childTnLst>
                                    <p:set>
                                      <p:cBhvr>
                                        <p:cTn id="15" dur="1" fill="hold">
                                          <p:stCondLst>
                                            <p:cond delay="0"/>
                                          </p:stCondLst>
                                        </p:cTn>
                                        <p:tgtEl>
                                          <p:spTgt spid="338949"/>
                                        </p:tgtEl>
                                        <p:attrNameLst>
                                          <p:attrName>style.visibility</p:attrName>
                                        </p:attrNameLst>
                                      </p:cBhvr>
                                      <p:to>
                                        <p:strVal val="visible"/>
                                      </p:to>
                                    </p:set>
                                  </p:childTnLst>
                                </p:cTn>
                              </p:par>
                            </p:childTnLst>
                          </p:cTn>
                        </p:par>
                        <p:par>
                          <p:cTn id="16" fill="hold" nodeType="afterGroup">
                            <p:stCondLst>
                              <p:cond delay="6000"/>
                            </p:stCondLst>
                            <p:childTnLst>
                              <p:par>
                                <p:cTn id="17" presetID="1" presetClass="entr" presetSubtype="0" fill="hold" nodeType="afterEffect">
                                  <p:stCondLst>
                                    <p:cond delay="3000"/>
                                  </p:stCondLst>
                                  <p:childTnLst>
                                    <p:set>
                                      <p:cBhvr>
                                        <p:cTn id="18" dur="1" fill="hold">
                                          <p:stCondLst>
                                            <p:cond delay="0"/>
                                          </p:stCondLst>
                                        </p:cTn>
                                        <p:tgtEl>
                                          <p:spTgt spid="3389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8" grpId="0" animBg="1"/>
      <p:bldP spid="33894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p:spPr>
        <p:txBody>
          <a:bodyPr/>
          <a:lstStyle/>
          <a:p>
            <a:fld id="{5F3227E7-A809-4A44-94D2-E3F9A5F6B6BA}" type="slidenum">
              <a:rPr lang="en-US" altLang="en-US"/>
              <a:pPr/>
              <a:t>42</a:t>
            </a:fld>
            <a:endParaRPr lang="en-US" altLang="en-US"/>
          </a:p>
        </p:txBody>
      </p:sp>
      <p:sp>
        <p:nvSpPr>
          <p:cNvPr id="86019" name="Rectangle 2"/>
          <p:cNvSpPr>
            <a:spLocks noGrp="1" noChangeArrowheads="1"/>
          </p:cNvSpPr>
          <p:nvPr>
            <p:ph type="title"/>
          </p:nvPr>
        </p:nvSpPr>
        <p:spPr/>
        <p:txBody>
          <a:bodyPr/>
          <a:lstStyle/>
          <a:p>
            <a:pPr algn="ctr" eaLnBrk="1" hangingPunct="1"/>
            <a:r>
              <a:rPr lang="en-US" altLang="en-US" sz="2400" smtClean="0"/>
              <a:t>What is a REXX Exec (</a:t>
            </a:r>
            <a:r>
              <a:rPr lang="en-US" altLang="en-US" sz="1800" smtClean="0"/>
              <a:t>a.k.a.</a:t>
            </a:r>
            <a:r>
              <a:rPr lang="en-US" altLang="en-US" sz="2400" smtClean="0"/>
              <a:t>  execs)?</a:t>
            </a:r>
          </a:p>
        </p:txBody>
      </p:sp>
      <p:sp>
        <p:nvSpPr>
          <p:cNvPr id="86020" name="Rectangle 3"/>
          <p:cNvSpPr>
            <a:spLocks noGrp="1" noChangeArrowheads="1"/>
          </p:cNvSpPr>
          <p:nvPr>
            <p:ph type="body" idx="1"/>
          </p:nvPr>
        </p:nvSpPr>
        <p:spPr/>
        <p:txBody>
          <a:bodyPr/>
          <a:lstStyle/>
          <a:p>
            <a:pPr eaLnBrk="1" hangingPunct="1">
              <a:lnSpc>
                <a:spcPct val="90000"/>
              </a:lnSpc>
            </a:pPr>
            <a:r>
              <a:rPr lang="en-US" altLang="en-US" smtClean="0"/>
              <a:t>The REstructured eXtended eXecutor (REXX) language is a high level interpretive language that enables you to write programs in a clear and structured way. </a:t>
            </a:r>
          </a:p>
          <a:p>
            <a:pPr eaLnBrk="1" hangingPunct="1">
              <a:lnSpc>
                <a:spcPct val="90000"/>
              </a:lnSpc>
            </a:pPr>
            <a:r>
              <a:rPr lang="en-US" altLang="en-US" smtClean="0"/>
              <a:t>You can perform numerous tasks such a invoking programs written in other languages. </a:t>
            </a:r>
          </a:p>
          <a:p>
            <a:pPr eaLnBrk="1" hangingPunct="1">
              <a:lnSpc>
                <a:spcPct val="90000"/>
              </a:lnSpc>
              <a:buClr>
                <a:srgbClr val="292929"/>
              </a:buClr>
            </a:pPr>
            <a:r>
              <a:rPr lang="en-US" altLang="en-US" smtClean="0"/>
              <a:t>Perform I/O and process arithmetic and character data</a:t>
            </a:r>
          </a:p>
          <a:p>
            <a:pPr eaLnBrk="1" hangingPunct="1">
              <a:lnSpc>
                <a:spcPct val="90000"/>
              </a:lnSpc>
              <a:buClr>
                <a:srgbClr val="292929"/>
              </a:buClr>
            </a:pPr>
            <a:r>
              <a:rPr lang="en-US" altLang="en-US" smtClean="0"/>
              <a:t>Write interactive applications using ISPF </a:t>
            </a:r>
          </a:p>
        </p:txBody>
      </p:sp>
      <p:sp>
        <p:nvSpPr>
          <p:cNvPr id="340996" name="WordArt 4"/>
          <p:cNvSpPr>
            <a:spLocks noChangeArrowheads="1" noChangeShapeType="1" noTextEdit="1"/>
          </p:cNvSpPr>
          <p:nvPr/>
        </p:nvSpPr>
        <p:spPr bwMode="auto">
          <a:xfrm>
            <a:off x="7543800" y="914400"/>
            <a:ext cx="1266825" cy="708025"/>
          </a:xfrm>
          <a:prstGeom prst="rect">
            <a:avLst/>
          </a:prstGeom>
        </p:spPr>
        <p:txBody>
          <a:bodyPr wrap="none" fromWordArt="1">
            <a:prstTxWarp prst="textSlantUp">
              <a:avLst>
                <a:gd name="adj" fmla="val 55556"/>
              </a:avLst>
            </a:prstTxWarp>
          </a:bodyPr>
          <a:lstStyle/>
          <a:p>
            <a:pPr algn="ctr"/>
            <a:r>
              <a:rPr lang="en-CA" sz="1800" kern="10">
                <a:ln w="9525">
                  <a:solidFill>
                    <a:srgbClr val="3366FF"/>
                  </a:solidFill>
                  <a:round/>
                  <a:headEnd/>
                  <a:tailEnd/>
                </a:ln>
                <a:solidFill>
                  <a:srgbClr val="3366FF"/>
                </a:solidFill>
                <a:latin typeface="Comic Sans MS"/>
              </a:rPr>
              <a:t>like CLISTs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0996"/>
                                        </p:tgtEl>
                                        <p:attrNameLst>
                                          <p:attrName>style.visibility</p:attrName>
                                        </p:attrNameLst>
                                      </p:cBhvr>
                                      <p:to>
                                        <p:strVal val="visible"/>
                                      </p:to>
                                    </p:set>
                                    <p:anim calcmode="lin" valueType="num">
                                      <p:cBhvr additive="base">
                                        <p:cTn id="7" dur="2000" fill="hold"/>
                                        <p:tgtEl>
                                          <p:spTgt spid="340996"/>
                                        </p:tgtEl>
                                        <p:attrNameLst>
                                          <p:attrName>ppt_x</p:attrName>
                                        </p:attrNameLst>
                                      </p:cBhvr>
                                      <p:tavLst>
                                        <p:tav tm="0">
                                          <p:val>
                                            <p:strVal val="#ppt_x"/>
                                          </p:val>
                                        </p:tav>
                                        <p:tav tm="100000">
                                          <p:val>
                                            <p:strVal val="#ppt_x"/>
                                          </p:val>
                                        </p:tav>
                                      </p:tavLst>
                                    </p:anim>
                                    <p:anim calcmode="lin" valueType="num">
                                      <p:cBhvr additive="base">
                                        <p:cTn id="8" dur="2000" fill="hold"/>
                                        <p:tgtEl>
                                          <p:spTgt spid="340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0"/>
          </p:nvPr>
        </p:nvSpPr>
        <p:spPr>
          <a:noFill/>
        </p:spPr>
        <p:txBody>
          <a:bodyPr/>
          <a:lstStyle/>
          <a:p>
            <a:fld id="{4D3AD5AF-FB74-4811-9E3B-FEB44DB807C7}" type="slidenum">
              <a:rPr lang="en-US" altLang="en-US"/>
              <a:pPr/>
              <a:t>43</a:t>
            </a:fld>
            <a:endParaRPr lang="en-US" altLang="en-US"/>
          </a:p>
        </p:txBody>
      </p:sp>
      <p:sp>
        <p:nvSpPr>
          <p:cNvPr id="88067" name="Rectangle 2"/>
          <p:cNvSpPr>
            <a:spLocks noGrp="1" noChangeArrowheads="1"/>
          </p:cNvSpPr>
          <p:nvPr>
            <p:ph type="title"/>
          </p:nvPr>
        </p:nvSpPr>
        <p:spPr/>
        <p:txBody>
          <a:bodyPr/>
          <a:lstStyle/>
          <a:p>
            <a:pPr eaLnBrk="1" hangingPunct="1"/>
            <a:r>
              <a:rPr lang="en-US" altLang="en-US" sz="2400" smtClean="0"/>
              <a:t>CLISTs versus REXX </a:t>
            </a:r>
            <a:br>
              <a:rPr lang="en-US" altLang="en-US" sz="2400" smtClean="0"/>
            </a:br>
            <a:endParaRPr lang="en-US" altLang="en-US" sz="2400" smtClean="0"/>
          </a:p>
        </p:txBody>
      </p:sp>
      <p:sp>
        <p:nvSpPr>
          <p:cNvPr id="88068" name="Rectangle 3"/>
          <p:cNvSpPr>
            <a:spLocks noGrp="1" noChangeArrowheads="1"/>
          </p:cNvSpPr>
          <p:nvPr>
            <p:ph type="body" sz="half" idx="1"/>
          </p:nvPr>
        </p:nvSpPr>
        <p:spPr>
          <a:xfrm>
            <a:off x="685800" y="1776413"/>
            <a:ext cx="3819525" cy="3902075"/>
          </a:xfrm>
        </p:spPr>
        <p:txBody>
          <a:bodyPr/>
          <a:lstStyle/>
          <a:p>
            <a:pPr eaLnBrk="1" hangingPunct="1">
              <a:lnSpc>
                <a:spcPct val="90000"/>
              </a:lnSpc>
            </a:pPr>
            <a:r>
              <a:rPr lang="en-US" altLang="en-US" sz="1000" smtClean="0"/>
              <a:t>CLIST execute only in a TSO/E environment where REXX can execute in any MVS address space</a:t>
            </a:r>
          </a:p>
          <a:p>
            <a:pPr eaLnBrk="1" hangingPunct="1">
              <a:lnSpc>
                <a:spcPct val="90000"/>
              </a:lnSpc>
            </a:pPr>
            <a:endParaRPr lang="en-US" altLang="en-US" sz="1000" smtClean="0"/>
          </a:p>
          <a:p>
            <a:pPr eaLnBrk="1" hangingPunct="1">
              <a:lnSpc>
                <a:spcPct val="90000"/>
              </a:lnSpc>
            </a:pPr>
            <a:r>
              <a:rPr lang="en-US" altLang="en-US" sz="1000" smtClean="0"/>
              <a:t>REXX is Restructured Extended Executor language, a command language used with TSO</a:t>
            </a:r>
          </a:p>
          <a:p>
            <a:pPr eaLnBrk="1" hangingPunct="1">
              <a:lnSpc>
                <a:spcPct val="90000"/>
              </a:lnSpc>
            </a:pPr>
            <a:endParaRPr lang="en-US" altLang="en-US" sz="1000" smtClean="0"/>
          </a:p>
          <a:p>
            <a:pPr eaLnBrk="1" hangingPunct="1">
              <a:lnSpc>
                <a:spcPct val="90000"/>
              </a:lnSpc>
            </a:pPr>
            <a:r>
              <a:rPr lang="en-US" altLang="en-US" sz="1000" smtClean="0"/>
              <a:t>REXX is the implementation of the Systems Application Architecture (SAA) Procedures Language, therefore you can write REXX execs that will run in any supported SAA environment  - i.e. zVM/SP (CMS)</a:t>
            </a:r>
          </a:p>
          <a:p>
            <a:pPr eaLnBrk="1" hangingPunct="1">
              <a:lnSpc>
                <a:spcPct val="90000"/>
              </a:lnSpc>
            </a:pPr>
            <a:endParaRPr lang="en-US" altLang="en-US" sz="1000" smtClean="0"/>
          </a:p>
          <a:p>
            <a:pPr eaLnBrk="1" hangingPunct="1">
              <a:lnSpc>
                <a:spcPct val="90000"/>
              </a:lnSpc>
            </a:pPr>
            <a:r>
              <a:rPr lang="en-US" altLang="en-US" sz="1000" smtClean="0"/>
              <a:t>Both CLISTs and REXX offer shell script-type processing.</a:t>
            </a:r>
          </a:p>
          <a:p>
            <a:pPr eaLnBrk="1" hangingPunct="1">
              <a:lnSpc>
                <a:spcPct val="90000"/>
              </a:lnSpc>
            </a:pPr>
            <a:endParaRPr lang="en-US" altLang="en-US" sz="1000" smtClean="0"/>
          </a:p>
          <a:p>
            <a:pPr eaLnBrk="1" hangingPunct="1">
              <a:lnSpc>
                <a:spcPct val="90000"/>
              </a:lnSpc>
            </a:pPr>
            <a:r>
              <a:rPr lang="en-US" altLang="en-US" sz="1000" smtClean="0"/>
              <a:t>Both are </a:t>
            </a:r>
            <a:r>
              <a:rPr lang="en-US" altLang="en-US" sz="1000" smtClean="0">
                <a:solidFill>
                  <a:srgbClr val="0066FF"/>
                </a:solidFill>
                <a:latin typeface="Comic Sans MS" pitchFamily="66" charset="0"/>
              </a:rPr>
              <a:t>interpretive</a:t>
            </a:r>
            <a:r>
              <a:rPr lang="en-US" altLang="en-US" sz="1000" smtClean="0"/>
              <a:t> languages, not compiled languages (although REXX can be compiled as well).  </a:t>
            </a:r>
          </a:p>
          <a:p>
            <a:pPr eaLnBrk="1" hangingPunct="1">
              <a:lnSpc>
                <a:spcPct val="90000"/>
              </a:lnSpc>
            </a:pPr>
            <a:endParaRPr lang="en-US" altLang="en-US" sz="1000" smtClean="0"/>
          </a:p>
          <a:p>
            <a:pPr eaLnBrk="1" hangingPunct="1">
              <a:lnSpc>
                <a:spcPct val="90000"/>
              </a:lnSpc>
            </a:pPr>
            <a:r>
              <a:rPr lang="en-US" altLang="en-US" sz="1000" smtClean="0"/>
              <a:t>Some z/OS users write functions directly as CLISTs or REXX programs</a:t>
            </a:r>
          </a:p>
          <a:p>
            <a:pPr eaLnBrk="1" hangingPunct="1">
              <a:lnSpc>
                <a:spcPct val="90000"/>
              </a:lnSpc>
            </a:pPr>
            <a:endParaRPr lang="en-US" altLang="en-US" sz="1000" smtClean="0"/>
          </a:p>
          <a:p>
            <a:pPr eaLnBrk="1" hangingPunct="1">
              <a:lnSpc>
                <a:spcPct val="90000"/>
              </a:lnSpc>
            </a:pPr>
            <a:r>
              <a:rPr lang="en-US" altLang="en-US" sz="1000" smtClean="0"/>
              <a:t>CLIST programming is unique to z/OS, while the REXX language is used on many platforms.</a:t>
            </a:r>
          </a:p>
          <a:p>
            <a:pPr eaLnBrk="1" hangingPunct="1">
              <a:lnSpc>
                <a:spcPct val="90000"/>
              </a:lnSpc>
            </a:pPr>
            <a:endParaRPr lang="en-US" altLang="en-US" sz="1000" smtClean="0"/>
          </a:p>
        </p:txBody>
      </p:sp>
      <p:pic>
        <p:nvPicPr>
          <p:cNvPr id="88069" name="Picture 4"/>
          <p:cNvPicPr>
            <a:picLocks noGrp="1" noChangeAspect="1" noChangeArrowheads="1"/>
          </p:cNvPicPr>
          <p:nvPr>
            <p:ph sz="half" idx="2"/>
          </p:nvPr>
        </p:nvPicPr>
        <p:blipFill>
          <a:blip r:embed="rId3" cstate="print"/>
          <a:srcRect/>
          <a:stretch>
            <a:fillRect/>
          </a:stretch>
        </p:blipFill>
        <p:spPr>
          <a:xfrm>
            <a:off x="4972050" y="2782888"/>
            <a:ext cx="3154363" cy="2219325"/>
          </a:xfrm>
          <a:noFill/>
        </p:spPr>
      </p:pic>
      <p:grpSp>
        <p:nvGrpSpPr>
          <p:cNvPr id="88070" name="Group 5"/>
          <p:cNvGrpSpPr>
            <a:grpSpLocks/>
          </p:cNvGrpSpPr>
          <p:nvPr/>
        </p:nvGrpSpPr>
        <p:grpSpPr bwMode="auto">
          <a:xfrm>
            <a:off x="7848600" y="2438400"/>
            <a:ext cx="914400" cy="685800"/>
            <a:chOff x="4992" y="1536"/>
            <a:chExt cx="576" cy="432"/>
          </a:xfrm>
        </p:grpSpPr>
        <p:sp>
          <p:nvSpPr>
            <p:cNvPr id="88074" name="AutoShape 6"/>
            <p:cNvSpPr>
              <a:spLocks noChangeArrowheads="1"/>
            </p:cNvSpPr>
            <p:nvPr/>
          </p:nvSpPr>
          <p:spPr bwMode="auto">
            <a:xfrm>
              <a:off x="5040" y="1536"/>
              <a:ext cx="528" cy="432"/>
            </a:xfrm>
            <a:prstGeom prst="wedgeRoundRectCallout">
              <a:avLst>
                <a:gd name="adj1" fmla="val -29356"/>
                <a:gd name="adj2" fmla="val 87269"/>
                <a:gd name="adj3" fmla="val 16667"/>
              </a:avLst>
            </a:prstGeom>
            <a:solidFill>
              <a:srgbClr val="FFFF99"/>
            </a:solidFill>
            <a:ln w="28575">
              <a:solidFill>
                <a:srgbClr val="000000"/>
              </a:solidFill>
              <a:miter lim="800000"/>
              <a:headEnd/>
              <a:tailEnd/>
            </a:ln>
          </p:spPr>
          <p:txBody>
            <a:bodyPr/>
            <a:lstStyle/>
            <a:p>
              <a:pPr algn="ctr" eaLnBrk="1" hangingPunct="1"/>
              <a:endParaRPr lang="en-CA" altLang="en-US" sz="1800" i="1">
                <a:latin typeface="Arial Black" pitchFamily="34" charset="0"/>
              </a:endParaRPr>
            </a:p>
          </p:txBody>
        </p:sp>
        <p:sp>
          <p:nvSpPr>
            <p:cNvPr id="88075" name="Text Box 7"/>
            <p:cNvSpPr txBox="1">
              <a:spLocks noChangeArrowheads="1"/>
            </p:cNvSpPr>
            <p:nvPr/>
          </p:nvSpPr>
          <p:spPr bwMode="auto">
            <a:xfrm>
              <a:off x="4992" y="1632"/>
              <a:ext cx="556" cy="231"/>
            </a:xfrm>
            <a:prstGeom prst="rect">
              <a:avLst/>
            </a:prstGeom>
            <a:noFill/>
            <a:ln w="28575">
              <a:noFill/>
              <a:miter lim="800000"/>
              <a:headEnd/>
              <a:tailEnd/>
            </a:ln>
          </p:spPr>
          <p:txBody>
            <a:bodyPr wrap="none">
              <a:spAutoFit/>
            </a:bodyPr>
            <a:lstStyle/>
            <a:p>
              <a:pPr algn="ctr" eaLnBrk="1" hangingPunct="1"/>
              <a:r>
                <a:rPr lang="en-US" altLang="en-US" sz="1800" i="1">
                  <a:latin typeface="Arial Black" pitchFamily="34" charset="0"/>
                </a:rPr>
                <a:t>REXX</a:t>
              </a:r>
            </a:p>
          </p:txBody>
        </p:sp>
      </p:grpSp>
      <p:grpSp>
        <p:nvGrpSpPr>
          <p:cNvPr id="88071" name="Group 8"/>
          <p:cNvGrpSpPr>
            <a:grpSpLocks/>
          </p:cNvGrpSpPr>
          <p:nvPr/>
        </p:nvGrpSpPr>
        <p:grpSpPr bwMode="auto">
          <a:xfrm>
            <a:off x="5410200" y="1981200"/>
            <a:ext cx="933450" cy="609600"/>
            <a:chOff x="3216" y="1296"/>
            <a:chExt cx="588" cy="384"/>
          </a:xfrm>
        </p:grpSpPr>
        <p:sp>
          <p:nvSpPr>
            <p:cNvPr id="88072" name="AutoShape 9"/>
            <p:cNvSpPr>
              <a:spLocks noChangeArrowheads="1"/>
            </p:cNvSpPr>
            <p:nvPr/>
          </p:nvSpPr>
          <p:spPr bwMode="auto">
            <a:xfrm flipH="1">
              <a:off x="3264" y="1296"/>
              <a:ext cx="528" cy="384"/>
            </a:xfrm>
            <a:prstGeom prst="wedgeRectCallout">
              <a:avLst>
                <a:gd name="adj1" fmla="val -17426"/>
                <a:gd name="adj2" fmla="val 71875"/>
              </a:avLst>
            </a:prstGeom>
            <a:solidFill>
              <a:schemeClr val="accent1"/>
            </a:solidFill>
            <a:ln w="28575">
              <a:solidFill>
                <a:srgbClr val="000000"/>
              </a:solidFill>
              <a:miter lim="800000"/>
              <a:headEnd/>
              <a:tailEnd/>
            </a:ln>
          </p:spPr>
          <p:txBody>
            <a:bodyPr/>
            <a:lstStyle/>
            <a:p>
              <a:pPr algn="ctr" eaLnBrk="1" hangingPunct="1"/>
              <a:endParaRPr lang="en-CA" altLang="en-US" sz="1800" i="1">
                <a:latin typeface="Arial Black" pitchFamily="34" charset="0"/>
              </a:endParaRPr>
            </a:p>
          </p:txBody>
        </p:sp>
        <p:sp>
          <p:nvSpPr>
            <p:cNvPr id="88073" name="Text Box 10"/>
            <p:cNvSpPr txBox="1">
              <a:spLocks noChangeArrowheads="1"/>
            </p:cNvSpPr>
            <p:nvPr/>
          </p:nvSpPr>
          <p:spPr bwMode="auto">
            <a:xfrm>
              <a:off x="3216" y="1392"/>
              <a:ext cx="588" cy="231"/>
            </a:xfrm>
            <a:prstGeom prst="rect">
              <a:avLst/>
            </a:prstGeom>
            <a:noFill/>
            <a:ln w="28575">
              <a:noFill/>
              <a:miter lim="800000"/>
              <a:headEnd/>
              <a:tailEnd/>
            </a:ln>
          </p:spPr>
          <p:txBody>
            <a:bodyPr wrap="none">
              <a:spAutoFit/>
            </a:bodyPr>
            <a:lstStyle/>
            <a:p>
              <a:pPr algn="ctr" eaLnBrk="1" hangingPunct="1"/>
              <a:r>
                <a:rPr lang="en-US" altLang="en-US" sz="1800" i="1">
                  <a:latin typeface="Arial Black" pitchFamily="34" charset="0"/>
                </a:rPr>
                <a:t>CLIST</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0"/>
          </p:nvPr>
        </p:nvSpPr>
        <p:spPr>
          <a:noFill/>
        </p:spPr>
        <p:txBody>
          <a:bodyPr/>
          <a:lstStyle/>
          <a:p>
            <a:fld id="{BE99C51E-ED52-4EFA-B34F-DFB5C989FC85}" type="slidenum">
              <a:rPr lang="en-US" altLang="en-US"/>
              <a:pPr/>
              <a:t>44</a:t>
            </a:fld>
            <a:endParaRPr lang="en-US" altLang="en-US"/>
          </a:p>
        </p:txBody>
      </p:sp>
      <p:sp>
        <p:nvSpPr>
          <p:cNvPr id="90115" name="Rectangle 2"/>
          <p:cNvSpPr>
            <a:spLocks noGrp="1" noChangeArrowheads="1"/>
          </p:cNvSpPr>
          <p:nvPr>
            <p:ph type="title"/>
          </p:nvPr>
        </p:nvSpPr>
        <p:spPr/>
        <p:txBody>
          <a:bodyPr/>
          <a:lstStyle/>
          <a:p>
            <a:pPr algn="ctr" eaLnBrk="1" hangingPunct="1"/>
            <a:r>
              <a:rPr lang="en-US" altLang="en-US" sz="2400" smtClean="0"/>
              <a:t>Example of REXX Exec</a:t>
            </a:r>
          </a:p>
        </p:txBody>
      </p:sp>
      <p:pic>
        <p:nvPicPr>
          <p:cNvPr id="90116" name="Picture 4"/>
          <p:cNvPicPr>
            <a:picLocks noGrp="1" noChangeAspect="1" noChangeArrowheads="1"/>
          </p:cNvPicPr>
          <p:nvPr>
            <p:ph type="body" idx="1"/>
          </p:nvPr>
        </p:nvPicPr>
        <p:blipFill>
          <a:blip r:embed="rId3" cstate="print"/>
          <a:srcRect/>
          <a:stretch>
            <a:fillRect/>
          </a:stretch>
        </p:blipFill>
        <p:spPr>
          <a:xfrm>
            <a:off x="685800" y="1447800"/>
            <a:ext cx="7775575" cy="48768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1"/>
          <p:cNvSpPr>
            <a:spLocks noGrp="1"/>
          </p:cNvSpPr>
          <p:nvPr>
            <p:ph type="sldNum" sz="quarter" idx="10"/>
          </p:nvPr>
        </p:nvSpPr>
        <p:spPr>
          <a:noFill/>
        </p:spPr>
        <p:txBody>
          <a:bodyPr/>
          <a:lstStyle/>
          <a:p>
            <a:fld id="{2DA0189F-3352-44D4-8B52-D8772CA5F82B}" type="slidenum">
              <a:rPr lang="en-US" altLang="en-US"/>
              <a:pPr/>
              <a:t>45</a:t>
            </a:fld>
            <a:endParaRPr lang="en-US" altLang="en-US"/>
          </a:p>
        </p:txBody>
      </p:sp>
      <p:sp>
        <p:nvSpPr>
          <p:cNvPr id="92163" name="Text Box 2"/>
          <p:cNvSpPr txBox="1">
            <a:spLocks noChangeArrowheads="1"/>
          </p:cNvSpPr>
          <p:nvPr/>
        </p:nvSpPr>
        <p:spPr bwMode="auto">
          <a:xfrm>
            <a:off x="2514600" y="609600"/>
            <a:ext cx="3587750" cy="366713"/>
          </a:xfrm>
          <a:prstGeom prst="rect">
            <a:avLst/>
          </a:prstGeom>
          <a:noFill/>
          <a:ln w="28575">
            <a:noFill/>
            <a:miter lim="800000"/>
            <a:headEnd/>
            <a:tailEnd/>
          </a:ln>
        </p:spPr>
        <p:txBody>
          <a:bodyPr wrap="none">
            <a:spAutoFit/>
          </a:bodyPr>
          <a:lstStyle/>
          <a:p>
            <a:pPr eaLnBrk="1" hangingPunct="1"/>
            <a:r>
              <a:rPr lang="en-US" altLang="en-US" sz="1800">
                <a:latin typeface="Arial Black" pitchFamily="34" charset="0"/>
              </a:rPr>
              <a:t>TSO/E Command Processor</a:t>
            </a:r>
          </a:p>
        </p:txBody>
      </p:sp>
      <p:sp>
        <p:nvSpPr>
          <p:cNvPr id="92164" name="Text Box 3"/>
          <p:cNvSpPr txBox="1">
            <a:spLocks noChangeArrowheads="1"/>
          </p:cNvSpPr>
          <p:nvPr/>
        </p:nvSpPr>
        <p:spPr bwMode="auto">
          <a:xfrm>
            <a:off x="212725" y="1355725"/>
            <a:ext cx="7807325" cy="3514725"/>
          </a:xfrm>
          <a:prstGeom prst="rect">
            <a:avLst/>
          </a:prstGeom>
          <a:noFill/>
          <a:ln w="28575">
            <a:noFill/>
            <a:miter lim="800000"/>
            <a:headEnd/>
            <a:tailEnd/>
          </a:ln>
        </p:spPr>
        <p:txBody>
          <a:bodyPr wrap="none">
            <a:spAutoFit/>
          </a:bodyPr>
          <a:lstStyle/>
          <a:p>
            <a:pPr eaLnBrk="1" hangingPunct="1">
              <a:buFontTx/>
              <a:buChar char="•"/>
            </a:pPr>
            <a:r>
              <a:rPr lang="en-US" altLang="en-US" sz="1400"/>
              <a:t> </a:t>
            </a:r>
            <a:r>
              <a:rPr lang="en-US" altLang="en-US" sz="1600" b="1"/>
              <a:t>TSO/E provides commands that allows you to perform a wide </a:t>
            </a:r>
          </a:p>
          <a:p>
            <a:pPr eaLnBrk="1" hangingPunct="1"/>
            <a:r>
              <a:rPr lang="en-US" altLang="en-US" sz="1600" b="1"/>
              <a:t>  variety of tasks. </a:t>
            </a:r>
          </a:p>
          <a:p>
            <a:pPr eaLnBrk="1" hangingPunct="1"/>
            <a:endParaRPr lang="en-US" altLang="en-US" sz="1600" b="1"/>
          </a:p>
          <a:p>
            <a:pPr eaLnBrk="1" hangingPunct="1">
              <a:buFontTx/>
              <a:buChar char="•"/>
            </a:pPr>
            <a:r>
              <a:rPr lang="en-US" altLang="en-US" sz="1600" b="1"/>
              <a:t> You can define a Command Processor to enhance defining and</a:t>
            </a:r>
          </a:p>
          <a:p>
            <a:pPr eaLnBrk="1" hangingPunct="1"/>
            <a:r>
              <a:rPr lang="en-US" altLang="en-US" sz="1600" b="1"/>
              <a:t>   maintaining datasets and to write and test programs.</a:t>
            </a:r>
          </a:p>
          <a:p>
            <a:pPr eaLnBrk="1" hangingPunct="1"/>
            <a:endParaRPr lang="en-US" altLang="en-US" sz="1600" b="1"/>
          </a:p>
          <a:p>
            <a:pPr eaLnBrk="1" hangingPunct="1">
              <a:buFontTx/>
              <a:buChar char="•"/>
            </a:pPr>
            <a:r>
              <a:rPr lang="en-US" altLang="en-US" sz="1600" b="1"/>
              <a:t>You can write a command processor to replace or add to TSO </a:t>
            </a:r>
          </a:p>
          <a:p>
            <a:pPr eaLnBrk="1" hangingPunct="1"/>
            <a:r>
              <a:rPr lang="en-US" altLang="en-US" sz="1600" b="1"/>
              <a:t>  set of commands</a:t>
            </a:r>
          </a:p>
          <a:p>
            <a:pPr eaLnBrk="1" hangingPunct="1">
              <a:buFontTx/>
              <a:buChar char="•"/>
            </a:pPr>
            <a:endParaRPr lang="en-US" altLang="en-US" sz="1600" b="1"/>
          </a:p>
          <a:p>
            <a:pPr eaLnBrk="1" hangingPunct="1">
              <a:buFontTx/>
              <a:buChar char="•"/>
            </a:pPr>
            <a:r>
              <a:rPr lang="en-US" altLang="en-US" sz="1600" b="1"/>
              <a:t> A Command Processor is a program that is given control by the </a:t>
            </a:r>
          </a:p>
          <a:p>
            <a:pPr eaLnBrk="1" hangingPunct="1"/>
            <a:r>
              <a:rPr lang="en-US" altLang="en-US" sz="1600" b="1"/>
              <a:t>  terminal monitor program (TMP)  when a user at a terminal enters a command</a:t>
            </a:r>
          </a:p>
          <a:p>
            <a:pPr eaLnBrk="1" hangingPunct="1"/>
            <a:r>
              <a:rPr lang="en-US" altLang="en-US" sz="1600" b="1"/>
              <a:t> </a:t>
            </a:r>
          </a:p>
          <a:p>
            <a:pPr eaLnBrk="1" hangingPunct="1">
              <a:buFontTx/>
              <a:buChar char="•"/>
            </a:pPr>
            <a:r>
              <a:rPr lang="en-US" altLang="en-US" sz="1600" b="1"/>
              <a:t>The TMP provides the interface between terminal users and the command</a:t>
            </a:r>
          </a:p>
          <a:p>
            <a:pPr eaLnBrk="1" hangingPunct="1"/>
            <a:r>
              <a:rPr lang="en-US" altLang="en-US" sz="1600" b="1"/>
              <a:t> processor providing many system services.</a:t>
            </a:r>
          </a:p>
        </p:txBody>
      </p:sp>
      <p:sp>
        <p:nvSpPr>
          <p:cNvPr id="92165" name="Text Box 4"/>
          <p:cNvSpPr txBox="1">
            <a:spLocks noChangeArrowheads="1"/>
          </p:cNvSpPr>
          <p:nvPr/>
        </p:nvSpPr>
        <p:spPr bwMode="auto">
          <a:xfrm>
            <a:off x="0" y="5257800"/>
            <a:ext cx="8877300" cy="669925"/>
          </a:xfrm>
          <a:prstGeom prst="rect">
            <a:avLst/>
          </a:prstGeom>
          <a:noFill/>
          <a:ln w="28575">
            <a:noFill/>
            <a:miter lim="800000"/>
            <a:headEnd/>
            <a:tailEnd/>
          </a:ln>
        </p:spPr>
        <p:txBody>
          <a:bodyPr wrap="none">
            <a:spAutoFit/>
          </a:bodyPr>
          <a:lstStyle/>
          <a:p>
            <a:pPr eaLnBrk="1" hangingPunct="1"/>
            <a:r>
              <a:rPr lang="en-US" altLang="en-US" sz="1200" b="1">
                <a:latin typeface="Comic Sans MS" pitchFamily="66" charset="0"/>
              </a:rPr>
              <a:t>NOTE: As an example of a Command Processor – when you log on to TSO/E, the program specifies on the EXEC</a:t>
            </a:r>
          </a:p>
          <a:p>
            <a:pPr eaLnBrk="1" hangingPunct="1"/>
            <a:r>
              <a:rPr lang="en-US" altLang="en-US" sz="1200" b="1">
                <a:latin typeface="Comic Sans MS" pitchFamily="66" charset="0"/>
              </a:rPr>
              <a:t>            statement of the user’s logon procedure is attached as the TMP. After the Logon is completed, the TMP</a:t>
            </a:r>
          </a:p>
          <a:p>
            <a:pPr eaLnBrk="1" hangingPunct="1"/>
            <a:r>
              <a:rPr lang="en-US" altLang="en-US" sz="1200" b="1">
                <a:latin typeface="Comic Sans MS" pitchFamily="66" charset="0"/>
              </a:rPr>
              <a:t>            writes a </a:t>
            </a:r>
            <a:r>
              <a:rPr lang="en-US" altLang="en-US" sz="1400" b="1">
                <a:solidFill>
                  <a:srgbClr val="009900"/>
                </a:solidFill>
                <a:latin typeface="Comic Sans MS" pitchFamily="66" charset="0"/>
              </a:rPr>
              <a:t>READY</a:t>
            </a:r>
            <a:r>
              <a:rPr lang="en-US" altLang="en-US" sz="1200" b="1">
                <a:latin typeface="Comic Sans MS" pitchFamily="66" charset="0"/>
              </a:rPr>
              <a:t> message to the terminal for you to enter a command name.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0"/>
          </p:nvPr>
        </p:nvSpPr>
        <p:spPr>
          <a:noFill/>
        </p:spPr>
        <p:txBody>
          <a:bodyPr/>
          <a:lstStyle/>
          <a:p>
            <a:fld id="{E0B1050D-F042-44DB-94E3-EED34BF0B99E}" type="slidenum">
              <a:rPr lang="en-US" altLang="en-US"/>
              <a:pPr/>
              <a:t>46</a:t>
            </a:fld>
            <a:endParaRPr lang="en-US" altLang="en-US"/>
          </a:p>
        </p:txBody>
      </p:sp>
      <p:sp>
        <p:nvSpPr>
          <p:cNvPr id="94211" name="Rectangle 5"/>
          <p:cNvSpPr>
            <a:spLocks noGrp="1" noChangeArrowheads="1"/>
          </p:cNvSpPr>
          <p:nvPr>
            <p:ph type="title"/>
          </p:nvPr>
        </p:nvSpPr>
        <p:spPr/>
        <p:txBody>
          <a:bodyPr/>
          <a:lstStyle/>
          <a:p>
            <a:pPr eaLnBrk="1" hangingPunct="1"/>
            <a:r>
              <a:rPr lang="en-US" altLang="en-US" sz="2400" smtClean="0"/>
              <a:t>                    System Display and Search Facility (SDSF)</a:t>
            </a:r>
          </a:p>
        </p:txBody>
      </p:sp>
      <p:pic>
        <p:nvPicPr>
          <p:cNvPr id="94212" name="Picture 4"/>
          <p:cNvPicPr>
            <a:picLocks noGrp="1" noChangeAspect="1" noChangeArrowheads="1"/>
          </p:cNvPicPr>
          <p:nvPr>
            <p:ph idx="1"/>
          </p:nvPr>
        </p:nvPicPr>
        <p:blipFill>
          <a:blip r:embed="rId3" cstate="print"/>
          <a:srcRect/>
          <a:stretch>
            <a:fillRect/>
          </a:stretch>
        </p:blipFill>
        <p:spPr>
          <a:xfrm>
            <a:off x="1738313" y="1776413"/>
            <a:ext cx="5668962" cy="3902075"/>
          </a:xfrm>
          <a:noFill/>
        </p:spPr>
      </p:pic>
      <p:sp>
        <p:nvSpPr>
          <p:cNvPr id="94213" name="Text Box 7"/>
          <p:cNvSpPr txBox="1">
            <a:spLocks noChangeArrowheads="1"/>
          </p:cNvSpPr>
          <p:nvPr/>
        </p:nvSpPr>
        <p:spPr bwMode="auto">
          <a:xfrm>
            <a:off x="0" y="6096000"/>
            <a:ext cx="8904288" cy="366713"/>
          </a:xfrm>
          <a:prstGeom prst="rect">
            <a:avLst/>
          </a:prstGeom>
          <a:noFill/>
          <a:ln w="28575">
            <a:noFill/>
            <a:miter lim="800000"/>
            <a:headEnd/>
            <a:tailEnd/>
          </a:ln>
        </p:spPr>
        <p:txBody>
          <a:bodyPr wrap="none">
            <a:spAutoFit/>
          </a:bodyPr>
          <a:lstStyle/>
          <a:p>
            <a:pPr algn="ctr" eaLnBrk="1" hangingPunct="1"/>
            <a:r>
              <a:rPr lang="en-US" altLang="en-US" sz="1800">
                <a:solidFill>
                  <a:srgbClr val="0066FF"/>
                </a:solidFill>
                <a:latin typeface="Comic Sans MS" pitchFamily="66" charset="0"/>
              </a:rPr>
              <a:t>Type SDSF at any command line prompt and a similar panel above will be displayed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0"/>
          </p:nvPr>
        </p:nvSpPr>
        <p:spPr>
          <a:noFill/>
        </p:spPr>
        <p:txBody>
          <a:bodyPr/>
          <a:lstStyle/>
          <a:p>
            <a:fld id="{9EBFD001-E40D-4274-9BFB-BC7EF387BF22}" type="slidenum">
              <a:rPr lang="en-US" altLang="en-US"/>
              <a:pPr/>
              <a:t>47</a:t>
            </a:fld>
            <a:endParaRPr lang="en-US" altLang="en-US"/>
          </a:p>
        </p:txBody>
      </p:sp>
      <p:sp>
        <p:nvSpPr>
          <p:cNvPr id="96259" name="Rectangle 5"/>
          <p:cNvSpPr>
            <a:spLocks noGrp="1" noChangeArrowheads="1"/>
          </p:cNvSpPr>
          <p:nvPr>
            <p:ph type="title"/>
          </p:nvPr>
        </p:nvSpPr>
        <p:spPr/>
        <p:txBody>
          <a:bodyPr/>
          <a:lstStyle/>
          <a:p>
            <a:pPr eaLnBrk="1" hangingPunct="1"/>
            <a:r>
              <a:rPr lang="en-US" altLang="en-US" sz="2400" smtClean="0"/>
              <a:t>                    System Display and Search Facility  (D A)  </a:t>
            </a:r>
          </a:p>
        </p:txBody>
      </p:sp>
      <p:pic>
        <p:nvPicPr>
          <p:cNvPr id="96260" name="Picture 8"/>
          <p:cNvPicPr>
            <a:picLocks noGrp="1" noChangeAspect="1" noChangeArrowheads="1"/>
          </p:cNvPicPr>
          <p:nvPr>
            <p:ph idx="1"/>
          </p:nvPr>
        </p:nvPicPr>
        <p:blipFill>
          <a:blip r:embed="rId3" cstate="print"/>
          <a:srcRect/>
          <a:stretch>
            <a:fillRect/>
          </a:stretch>
        </p:blipFill>
        <p:spPr>
          <a:xfrm>
            <a:off x="1689100" y="1776413"/>
            <a:ext cx="5768975" cy="3902075"/>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0"/>
          </p:nvPr>
        </p:nvSpPr>
        <p:spPr>
          <a:noFill/>
        </p:spPr>
        <p:txBody>
          <a:bodyPr/>
          <a:lstStyle/>
          <a:p>
            <a:fld id="{39E610CE-30C9-49AB-AF9E-D540D50B191A}" type="slidenum">
              <a:rPr lang="en-US" altLang="en-US"/>
              <a:pPr/>
              <a:t>48</a:t>
            </a:fld>
            <a:endParaRPr lang="en-US" altLang="en-US"/>
          </a:p>
        </p:txBody>
      </p:sp>
      <p:sp>
        <p:nvSpPr>
          <p:cNvPr id="98307" name="Rectangle 5"/>
          <p:cNvSpPr>
            <a:spLocks noGrp="1" noChangeArrowheads="1"/>
          </p:cNvSpPr>
          <p:nvPr>
            <p:ph type="title"/>
          </p:nvPr>
        </p:nvSpPr>
        <p:spPr/>
        <p:txBody>
          <a:bodyPr/>
          <a:lstStyle/>
          <a:p>
            <a:pPr algn="ctr" eaLnBrk="1" hangingPunct="1"/>
            <a:r>
              <a:rPr lang="en-US" altLang="en-US" sz="2400" smtClean="0"/>
              <a:t>z/OS’  Unix Interactive Interface  (Unix System Services)</a:t>
            </a:r>
          </a:p>
        </p:txBody>
      </p:sp>
      <p:pic>
        <p:nvPicPr>
          <p:cNvPr id="98308" name="Picture 4"/>
          <p:cNvPicPr>
            <a:picLocks noGrp="1" noChangeAspect="1" noChangeArrowheads="1"/>
          </p:cNvPicPr>
          <p:nvPr>
            <p:ph idx="1"/>
          </p:nvPr>
        </p:nvPicPr>
        <p:blipFill>
          <a:blip r:embed="rId3" cstate="print"/>
          <a:srcRect/>
          <a:stretch>
            <a:fillRect/>
          </a:stretch>
        </p:blipFill>
        <p:spPr>
          <a:xfrm>
            <a:off x="1852613" y="1776413"/>
            <a:ext cx="5441950" cy="3902075"/>
          </a:xfr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p:spPr>
        <p:txBody>
          <a:bodyPr/>
          <a:lstStyle/>
          <a:p>
            <a:fld id="{E19A030C-5925-443B-B9C7-FC4AEBB69191}" type="slidenum">
              <a:rPr lang="en-US" altLang="en-US"/>
              <a:pPr/>
              <a:t>49</a:t>
            </a:fld>
            <a:endParaRPr lang="en-US" altLang="en-US"/>
          </a:p>
        </p:txBody>
      </p:sp>
      <p:sp>
        <p:nvSpPr>
          <p:cNvPr id="100355" name="Rectangle 5"/>
          <p:cNvSpPr>
            <a:spLocks noGrp="1" noChangeArrowheads="1"/>
          </p:cNvSpPr>
          <p:nvPr>
            <p:ph type="title"/>
          </p:nvPr>
        </p:nvSpPr>
        <p:spPr/>
        <p:txBody>
          <a:bodyPr/>
          <a:lstStyle/>
          <a:p>
            <a:pPr eaLnBrk="1" hangingPunct="1"/>
            <a:r>
              <a:rPr lang="en-US" altLang="en-US" sz="2400" smtClean="0"/>
              <a:t>                                         Unix is inherent in z/OS</a:t>
            </a:r>
          </a:p>
        </p:txBody>
      </p:sp>
      <p:pic>
        <p:nvPicPr>
          <p:cNvPr id="100356" name="Picture 4"/>
          <p:cNvPicPr>
            <a:picLocks noGrp="1" noChangeAspect="1" noChangeArrowheads="1"/>
          </p:cNvPicPr>
          <p:nvPr>
            <p:ph idx="1"/>
          </p:nvPr>
        </p:nvPicPr>
        <p:blipFill>
          <a:blip r:embed="rId3" cstate="print"/>
          <a:srcRect/>
          <a:stretch>
            <a:fillRect/>
          </a:stretch>
        </p:blipFill>
        <p:spPr>
          <a:xfrm>
            <a:off x="1884363" y="1793875"/>
            <a:ext cx="5259387" cy="3783013"/>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4BEC4CB6-E733-42B8-8825-D7CE11E237BD}" type="slidenum">
              <a:rPr lang="en-US" altLang="en-US"/>
              <a:pPr/>
              <a:t>5</a:t>
            </a:fld>
            <a:endParaRPr lang="en-US" altLang="en-US"/>
          </a:p>
        </p:txBody>
      </p:sp>
      <p:sp>
        <p:nvSpPr>
          <p:cNvPr id="13315" name="Rectangle 2"/>
          <p:cNvSpPr>
            <a:spLocks noGrp="1" noChangeArrowheads="1"/>
          </p:cNvSpPr>
          <p:nvPr>
            <p:ph type="title"/>
          </p:nvPr>
        </p:nvSpPr>
        <p:spPr/>
        <p:txBody>
          <a:bodyPr/>
          <a:lstStyle/>
          <a:p>
            <a:pPr eaLnBrk="1" hangingPunct="1"/>
            <a:r>
              <a:rPr lang="en-US" altLang="en-US" sz="2400" smtClean="0"/>
              <a:t>TSO overview</a:t>
            </a:r>
            <a:r>
              <a:rPr lang="en-US" altLang="en-US" sz="2400" b="1" smtClean="0"/>
              <a:t/>
            </a:r>
            <a:br>
              <a:rPr lang="en-US" altLang="en-US" sz="2400" b="1" smtClean="0"/>
            </a:br>
            <a:endParaRPr lang="en-US" altLang="en-US" sz="2400" b="1" smtClean="0"/>
          </a:p>
        </p:txBody>
      </p:sp>
      <p:sp>
        <p:nvSpPr>
          <p:cNvPr id="13316" name="Rectangle 3"/>
          <p:cNvSpPr>
            <a:spLocks noGrp="1" noChangeArrowheads="1"/>
          </p:cNvSpPr>
          <p:nvPr>
            <p:ph type="body" idx="1"/>
          </p:nvPr>
        </p:nvSpPr>
        <p:spPr>
          <a:xfrm>
            <a:off x="1146175" y="1776413"/>
            <a:ext cx="6845300" cy="3776662"/>
          </a:xfrm>
        </p:spPr>
        <p:txBody>
          <a:bodyPr/>
          <a:lstStyle/>
          <a:p>
            <a:pPr eaLnBrk="1" hangingPunct="1">
              <a:lnSpc>
                <a:spcPct val="90000"/>
              </a:lnSpc>
            </a:pPr>
            <a:r>
              <a:rPr lang="en-US" altLang="en-US" smtClean="0"/>
              <a:t>TSO/E </a:t>
            </a:r>
          </a:p>
          <a:p>
            <a:pPr lvl="1" eaLnBrk="1" hangingPunct="1">
              <a:lnSpc>
                <a:spcPct val="90000"/>
              </a:lnSpc>
            </a:pPr>
            <a:r>
              <a:rPr lang="en-US" altLang="en-US" smtClean="0"/>
              <a:t>Acronym for Time Sharing Option/Extensions (TSO/E) </a:t>
            </a:r>
          </a:p>
          <a:p>
            <a:pPr lvl="1" eaLnBrk="1" hangingPunct="1">
              <a:lnSpc>
                <a:spcPct val="90000"/>
              </a:lnSpc>
            </a:pPr>
            <a:r>
              <a:rPr lang="en-US" altLang="en-US" smtClean="0"/>
              <a:t>Allows users to create an interactive session with z/OS</a:t>
            </a:r>
          </a:p>
          <a:p>
            <a:pPr lvl="1" eaLnBrk="1" hangingPunct="1">
              <a:lnSpc>
                <a:spcPct val="90000"/>
              </a:lnSpc>
            </a:pPr>
            <a:r>
              <a:rPr lang="en-US" altLang="en-US" smtClean="0"/>
              <a:t>Provides a single-user logon capability and a basic command prompt interface to z/OS </a:t>
            </a:r>
          </a:p>
          <a:p>
            <a:pPr lvl="1" eaLnBrk="1" hangingPunct="1">
              <a:lnSpc>
                <a:spcPct val="90000"/>
              </a:lnSpc>
            </a:pPr>
            <a:r>
              <a:rPr lang="en-US" altLang="en-US" smtClean="0"/>
              <a:t>Most users work with TSO through its menu-driven interface, Interactive System Productivity Facility (ISPF)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0"/>
          </p:nvPr>
        </p:nvSpPr>
        <p:spPr>
          <a:noFill/>
        </p:spPr>
        <p:txBody>
          <a:bodyPr/>
          <a:lstStyle/>
          <a:p>
            <a:fld id="{8928A78E-FC91-4CEB-984B-4CC021C2E856}" type="slidenum">
              <a:rPr lang="en-US" altLang="en-US"/>
              <a:pPr/>
              <a:t>50</a:t>
            </a:fld>
            <a:endParaRPr lang="en-US" altLang="en-US"/>
          </a:p>
        </p:txBody>
      </p:sp>
      <p:sp>
        <p:nvSpPr>
          <p:cNvPr id="102403" name="Rectangle 2"/>
          <p:cNvSpPr>
            <a:spLocks noGrp="1" noChangeArrowheads="1"/>
          </p:cNvSpPr>
          <p:nvPr>
            <p:ph type="title"/>
          </p:nvPr>
        </p:nvSpPr>
        <p:spPr>
          <a:xfrm>
            <a:off x="0" y="1219200"/>
            <a:ext cx="8826500" cy="304800"/>
          </a:xfrm>
        </p:spPr>
        <p:txBody>
          <a:bodyPr/>
          <a:lstStyle/>
          <a:p>
            <a:pPr eaLnBrk="1" hangingPunct="1"/>
            <a:r>
              <a:rPr lang="en-US" altLang="en-US" smtClean="0"/>
              <a:t>  z/OS UNIX interactive interfaces</a:t>
            </a:r>
            <a:br>
              <a:rPr lang="en-US" altLang="en-US" smtClean="0"/>
            </a:br>
            <a:endParaRPr lang="en-US" altLang="en-US" smtClean="0"/>
          </a:p>
        </p:txBody>
      </p:sp>
      <p:sp>
        <p:nvSpPr>
          <p:cNvPr id="102404" name="Rectangle 3"/>
          <p:cNvSpPr>
            <a:spLocks noGrp="1" noChangeArrowheads="1"/>
          </p:cNvSpPr>
          <p:nvPr>
            <p:ph type="body" idx="1"/>
          </p:nvPr>
        </p:nvSpPr>
        <p:spPr>
          <a:xfrm>
            <a:off x="685800" y="2028825"/>
            <a:ext cx="7573963" cy="3649663"/>
          </a:xfrm>
        </p:spPr>
        <p:txBody>
          <a:bodyPr/>
          <a:lstStyle/>
          <a:p>
            <a:pPr eaLnBrk="1" hangingPunct="1"/>
            <a:r>
              <a:rPr lang="en-US" altLang="en-US" sz="2000" smtClean="0"/>
              <a:t>Like TSO and ISPF, the z/OS UNIX shell and utilities provide an interactive interface to z/OS. </a:t>
            </a:r>
          </a:p>
          <a:p>
            <a:pPr eaLnBrk="1" hangingPunct="1"/>
            <a:endParaRPr lang="en-US" altLang="en-US" sz="2000" smtClean="0"/>
          </a:p>
          <a:p>
            <a:pPr eaLnBrk="1" hangingPunct="1"/>
            <a:r>
              <a:rPr lang="en-US" altLang="en-US" sz="2000" smtClean="0"/>
              <a:t>Use the UNIX shell to: </a:t>
            </a:r>
          </a:p>
          <a:p>
            <a:pPr lvl="1" eaLnBrk="1" hangingPunct="1"/>
            <a:r>
              <a:rPr lang="en-US" altLang="en-US" sz="2000" smtClean="0"/>
              <a:t>Invoke shell scripts and utilities </a:t>
            </a:r>
          </a:p>
          <a:p>
            <a:pPr lvl="1" eaLnBrk="1" hangingPunct="1"/>
            <a:r>
              <a:rPr lang="en-US" altLang="en-US" sz="2000" smtClean="0"/>
              <a:t>Write shell scripts (a list of shell commands created with the shell programming language) </a:t>
            </a:r>
          </a:p>
          <a:p>
            <a:pPr lvl="1" eaLnBrk="1" hangingPunct="1"/>
            <a:r>
              <a:rPr lang="en-US" altLang="en-US" sz="2000" smtClean="0"/>
              <a:t>Run shell scripts and C language programs interactively.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0"/>
          </p:nvPr>
        </p:nvSpPr>
        <p:spPr>
          <a:noFill/>
        </p:spPr>
        <p:txBody>
          <a:bodyPr/>
          <a:lstStyle/>
          <a:p>
            <a:fld id="{42F28671-D912-409E-83C2-9A014E2D18B1}" type="slidenum">
              <a:rPr lang="en-US" altLang="en-US"/>
              <a:pPr/>
              <a:t>51</a:t>
            </a:fld>
            <a:endParaRPr lang="en-US" altLang="en-US"/>
          </a:p>
        </p:txBody>
      </p:sp>
      <p:sp>
        <p:nvSpPr>
          <p:cNvPr id="104451" name="Rectangle 2"/>
          <p:cNvSpPr>
            <a:spLocks noGrp="1" noChangeArrowheads="1"/>
          </p:cNvSpPr>
          <p:nvPr>
            <p:ph type="title"/>
          </p:nvPr>
        </p:nvSpPr>
        <p:spPr/>
        <p:txBody>
          <a:bodyPr/>
          <a:lstStyle/>
          <a:p>
            <a:pPr eaLnBrk="1" hangingPunct="1"/>
            <a:r>
              <a:rPr lang="en-US" altLang="en-US" smtClean="0"/>
              <a:t>Invoking the UNIX shell</a:t>
            </a:r>
          </a:p>
        </p:txBody>
      </p:sp>
      <p:sp>
        <p:nvSpPr>
          <p:cNvPr id="104452" name="Rectangle 3"/>
          <p:cNvSpPr>
            <a:spLocks noGrp="1" noChangeArrowheads="1"/>
          </p:cNvSpPr>
          <p:nvPr>
            <p:ph type="body" idx="1"/>
          </p:nvPr>
        </p:nvSpPr>
        <p:spPr>
          <a:xfrm>
            <a:off x="1146175" y="1901825"/>
            <a:ext cx="6845300" cy="3651250"/>
          </a:xfrm>
        </p:spPr>
        <p:txBody>
          <a:bodyPr/>
          <a:lstStyle/>
          <a:p>
            <a:pPr eaLnBrk="1" hangingPunct="1"/>
            <a:r>
              <a:rPr lang="en-US" altLang="en-US" smtClean="0"/>
              <a:t>You can invoke the UNIX shell in any of these ways: </a:t>
            </a:r>
          </a:p>
          <a:p>
            <a:pPr lvl="1" eaLnBrk="1" hangingPunct="1"/>
            <a:r>
              <a:rPr lang="en-US" altLang="en-US" smtClean="0"/>
              <a:t>From a 3270 display or a workstation running a 3270 emulator</a:t>
            </a:r>
          </a:p>
          <a:p>
            <a:pPr lvl="1" eaLnBrk="1" hangingPunct="1"/>
            <a:r>
              <a:rPr lang="en-US" altLang="en-US" smtClean="0"/>
              <a:t>From a TCP/IP-attached terminal, using the rlogin and telnet commands</a:t>
            </a:r>
          </a:p>
          <a:p>
            <a:pPr lvl="1" eaLnBrk="1" hangingPunct="1"/>
            <a:r>
              <a:rPr lang="en-US" altLang="en-US" smtClean="0"/>
              <a:t>From TSO by entering the OMVS command or the ISHELL command.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0"/>
          </p:nvPr>
        </p:nvSpPr>
        <p:spPr>
          <a:noFill/>
        </p:spPr>
        <p:txBody>
          <a:bodyPr/>
          <a:lstStyle/>
          <a:p>
            <a:fld id="{45FBC6CA-1391-4A33-BBE1-295BC7D3A3D9}" type="slidenum">
              <a:rPr lang="en-US" altLang="en-US"/>
              <a:pPr/>
              <a:t>52</a:t>
            </a:fld>
            <a:endParaRPr lang="en-US" altLang="en-US"/>
          </a:p>
        </p:txBody>
      </p:sp>
      <p:sp>
        <p:nvSpPr>
          <p:cNvPr id="106499" name="Rectangle 5"/>
          <p:cNvSpPr>
            <a:spLocks noGrp="1" noChangeArrowheads="1"/>
          </p:cNvSpPr>
          <p:nvPr>
            <p:ph type="title"/>
          </p:nvPr>
        </p:nvSpPr>
        <p:spPr/>
        <p:txBody>
          <a:bodyPr/>
          <a:lstStyle/>
          <a:p>
            <a:pPr eaLnBrk="1" hangingPunct="1"/>
            <a:r>
              <a:rPr lang="en-US" altLang="en-US" sz="2400" smtClean="0"/>
              <a:t>			      UNIX Shell</a:t>
            </a:r>
          </a:p>
        </p:txBody>
      </p:sp>
      <p:pic>
        <p:nvPicPr>
          <p:cNvPr id="106500" name="Picture 4"/>
          <p:cNvPicPr>
            <a:picLocks noGrp="1" noChangeAspect="1" noChangeArrowheads="1"/>
          </p:cNvPicPr>
          <p:nvPr>
            <p:ph idx="1"/>
          </p:nvPr>
        </p:nvPicPr>
        <p:blipFill>
          <a:blip r:embed="rId3" cstate="print"/>
          <a:srcRect/>
          <a:stretch>
            <a:fillRect/>
          </a:stretch>
        </p:blipFill>
        <p:spPr>
          <a:xfrm>
            <a:off x="2100263" y="2017713"/>
            <a:ext cx="4945062" cy="3419475"/>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0"/>
          </p:nvPr>
        </p:nvSpPr>
        <p:spPr>
          <a:noFill/>
        </p:spPr>
        <p:txBody>
          <a:bodyPr/>
          <a:lstStyle/>
          <a:p>
            <a:fld id="{7A4D5485-83D9-40E6-8390-B131E1F16982}" type="slidenum">
              <a:rPr lang="en-US" altLang="en-US"/>
              <a:pPr/>
              <a:t>53</a:t>
            </a:fld>
            <a:endParaRPr lang="en-US" altLang="en-US"/>
          </a:p>
        </p:txBody>
      </p:sp>
      <p:sp>
        <p:nvSpPr>
          <p:cNvPr id="108547" name="Rectangle 5"/>
          <p:cNvSpPr>
            <a:spLocks noGrp="1" noChangeArrowheads="1"/>
          </p:cNvSpPr>
          <p:nvPr>
            <p:ph type="title"/>
          </p:nvPr>
        </p:nvSpPr>
        <p:spPr/>
        <p:txBody>
          <a:bodyPr/>
          <a:lstStyle/>
          <a:p>
            <a:pPr algn="ctr" eaLnBrk="1" hangingPunct="1"/>
            <a:r>
              <a:rPr lang="en-US" altLang="en-US" sz="2400" smtClean="0"/>
              <a:t>Unix Interfaces on TSO</a:t>
            </a:r>
          </a:p>
        </p:txBody>
      </p:sp>
      <p:pic>
        <p:nvPicPr>
          <p:cNvPr id="108548" name="Picture 4"/>
          <p:cNvPicPr>
            <a:picLocks noGrp="1" noChangeAspect="1" noChangeArrowheads="1"/>
          </p:cNvPicPr>
          <p:nvPr>
            <p:ph idx="1"/>
          </p:nvPr>
        </p:nvPicPr>
        <p:blipFill>
          <a:blip r:embed="rId3" cstate="print"/>
          <a:srcRect/>
          <a:stretch>
            <a:fillRect/>
          </a:stretch>
        </p:blipFill>
        <p:spPr>
          <a:xfrm>
            <a:off x="944563" y="1839913"/>
            <a:ext cx="6980237" cy="3690937"/>
          </a:xfr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0"/>
          </p:nvPr>
        </p:nvSpPr>
        <p:spPr>
          <a:noFill/>
        </p:spPr>
        <p:txBody>
          <a:bodyPr/>
          <a:lstStyle/>
          <a:p>
            <a:fld id="{E800EE97-09DA-4A8E-A091-9C6E5889E737}" type="slidenum">
              <a:rPr lang="en-US" altLang="en-US"/>
              <a:pPr/>
              <a:t>54</a:t>
            </a:fld>
            <a:endParaRPr lang="en-US" altLang="en-US"/>
          </a:p>
        </p:txBody>
      </p:sp>
      <p:sp>
        <p:nvSpPr>
          <p:cNvPr id="110595" name="Rectangle 5"/>
          <p:cNvSpPr>
            <a:spLocks noGrp="1" noChangeArrowheads="1"/>
          </p:cNvSpPr>
          <p:nvPr>
            <p:ph type="title"/>
          </p:nvPr>
        </p:nvSpPr>
        <p:spPr/>
        <p:txBody>
          <a:bodyPr/>
          <a:lstStyle/>
          <a:p>
            <a:pPr algn="ctr" eaLnBrk="1" hangingPunct="1"/>
            <a:r>
              <a:rPr lang="en-US" altLang="en-US" sz="2400" smtClean="0"/>
              <a:t>OMVS Shell</a:t>
            </a:r>
          </a:p>
        </p:txBody>
      </p:sp>
      <p:pic>
        <p:nvPicPr>
          <p:cNvPr id="110596" name="Picture 4"/>
          <p:cNvPicPr>
            <a:picLocks noGrp="1" noChangeAspect="1" noChangeArrowheads="1"/>
          </p:cNvPicPr>
          <p:nvPr>
            <p:ph idx="1"/>
          </p:nvPr>
        </p:nvPicPr>
        <p:blipFill>
          <a:blip r:embed="rId3" cstate="print"/>
          <a:srcRect/>
          <a:stretch>
            <a:fillRect/>
          </a:stretch>
        </p:blipFill>
        <p:spPr>
          <a:xfrm>
            <a:off x="1738313" y="1776413"/>
            <a:ext cx="5670550" cy="3902075"/>
          </a:xfrm>
          <a:noFill/>
        </p:spPr>
      </p:pic>
      <p:sp>
        <p:nvSpPr>
          <p:cNvPr id="110597" name="Line 7"/>
          <p:cNvSpPr>
            <a:spLocks noChangeShapeType="1"/>
          </p:cNvSpPr>
          <p:nvPr/>
        </p:nvSpPr>
        <p:spPr bwMode="auto">
          <a:xfrm flipH="1" flipV="1">
            <a:off x="2057400" y="3962400"/>
            <a:ext cx="1752600" cy="457200"/>
          </a:xfrm>
          <a:prstGeom prst="line">
            <a:avLst/>
          </a:prstGeom>
          <a:noFill/>
          <a:ln w="28575">
            <a:solidFill>
              <a:srgbClr val="0000FF"/>
            </a:solidFill>
            <a:round/>
            <a:headEnd/>
            <a:tailEnd type="triangle" w="med" len="med"/>
          </a:ln>
        </p:spPr>
        <p:txBody>
          <a:bodyPr/>
          <a:lstStyle/>
          <a:p>
            <a:endParaRPr lang="en-CA"/>
          </a:p>
        </p:txBody>
      </p:sp>
      <p:sp>
        <p:nvSpPr>
          <p:cNvPr id="110598" name="Text Box 8"/>
          <p:cNvSpPr txBox="1">
            <a:spLocks noChangeArrowheads="1"/>
          </p:cNvSpPr>
          <p:nvPr/>
        </p:nvSpPr>
        <p:spPr bwMode="auto">
          <a:xfrm>
            <a:off x="2819400" y="4419600"/>
            <a:ext cx="1743075" cy="641350"/>
          </a:xfrm>
          <a:prstGeom prst="rect">
            <a:avLst/>
          </a:prstGeom>
          <a:noFill/>
          <a:ln w="28575">
            <a:noFill/>
            <a:miter lim="800000"/>
            <a:headEnd/>
            <a:tailEnd/>
          </a:ln>
        </p:spPr>
        <p:txBody>
          <a:bodyPr wrap="none">
            <a:spAutoFit/>
          </a:bodyPr>
          <a:lstStyle/>
          <a:p>
            <a:pPr algn="ctr" eaLnBrk="1" hangingPunct="1"/>
            <a:r>
              <a:rPr lang="en-US" altLang="en-US" sz="1800" b="1">
                <a:solidFill>
                  <a:srgbClr val="0066FF"/>
                </a:solidFill>
                <a:latin typeface="Comic Sans MS" pitchFamily="66" charset="0"/>
              </a:rPr>
              <a:t>Enter any </a:t>
            </a:r>
          </a:p>
          <a:p>
            <a:pPr algn="ctr" eaLnBrk="1" hangingPunct="1"/>
            <a:r>
              <a:rPr lang="en-US" altLang="en-US" sz="1800" b="1">
                <a:solidFill>
                  <a:srgbClr val="0066FF"/>
                </a:solidFill>
                <a:latin typeface="Comic Sans MS" pitchFamily="66" charset="0"/>
              </a:rPr>
              <a:t>Unix command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p:cNvSpPr>
            <a:spLocks noGrp="1"/>
          </p:cNvSpPr>
          <p:nvPr>
            <p:ph type="sldNum" sz="quarter" idx="10"/>
          </p:nvPr>
        </p:nvSpPr>
        <p:spPr>
          <a:noFill/>
        </p:spPr>
        <p:txBody>
          <a:bodyPr/>
          <a:lstStyle/>
          <a:p>
            <a:fld id="{98543091-5AB2-4F8D-B38D-2720F4BCDBEE}" type="slidenum">
              <a:rPr lang="en-US" altLang="en-US"/>
              <a:pPr/>
              <a:t>55</a:t>
            </a:fld>
            <a:endParaRPr lang="en-US" altLang="en-US"/>
          </a:p>
        </p:txBody>
      </p:sp>
      <p:sp>
        <p:nvSpPr>
          <p:cNvPr id="112643" name="Rectangle 5"/>
          <p:cNvSpPr>
            <a:spLocks noGrp="1" noChangeArrowheads="1"/>
          </p:cNvSpPr>
          <p:nvPr>
            <p:ph type="title"/>
          </p:nvPr>
        </p:nvSpPr>
        <p:spPr/>
        <p:txBody>
          <a:bodyPr/>
          <a:lstStyle/>
          <a:p>
            <a:pPr algn="ctr" eaLnBrk="1" hangingPunct="1"/>
            <a:r>
              <a:rPr lang="en-US" altLang="en-US" sz="2400" smtClean="0"/>
              <a:t>Displaying directories and files</a:t>
            </a:r>
          </a:p>
        </p:txBody>
      </p:sp>
      <p:pic>
        <p:nvPicPr>
          <p:cNvPr id="112644" name="Picture 4"/>
          <p:cNvPicPr>
            <a:picLocks noGrp="1" noChangeAspect="1" noChangeArrowheads="1"/>
          </p:cNvPicPr>
          <p:nvPr>
            <p:ph idx="1"/>
          </p:nvPr>
        </p:nvPicPr>
        <p:blipFill>
          <a:blip r:embed="rId3" cstate="print"/>
          <a:srcRect/>
          <a:stretch>
            <a:fillRect/>
          </a:stretch>
        </p:blipFill>
        <p:spPr>
          <a:xfrm>
            <a:off x="1481138" y="1965325"/>
            <a:ext cx="6211887" cy="3513138"/>
          </a:xfrm>
          <a:noFill/>
        </p:spPr>
      </p:pic>
      <p:sp>
        <p:nvSpPr>
          <p:cNvPr id="112645" name="Text Box 7"/>
          <p:cNvSpPr txBox="1">
            <a:spLocks noChangeArrowheads="1"/>
          </p:cNvSpPr>
          <p:nvPr/>
        </p:nvSpPr>
        <p:spPr bwMode="auto">
          <a:xfrm>
            <a:off x="1638300" y="5029200"/>
            <a:ext cx="704850" cy="366713"/>
          </a:xfrm>
          <a:prstGeom prst="rect">
            <a:avLst/>
          </a:prstGeom>
          <a:noFill/>
          <a:ln w="28575">
            <a:noFill/>
            <a:miter lim="800000"/>
            <a:headEnd/>
            <a:tailEnd/>
          </a:ln>
        </p:spPr>
        <p:txBody>
          <a:bodyPr wrap="none">
            <a:spAutoFit/>
          </a:bodyPr>
          <a:lstStyle/>
          <a:p>
            <a:pPr algn="ctr" eaLnBrk="1" hangingPunct="1"/>
            <a:r>
              <a:rPr lang="en-US" altLang="en-US" sz="1800">
                <a:solidFill>
                  <a:srgbClr val="0066FF"/>
                </a:solidFill>
                <a:latin typeface="Arial Black" pitchFamily="34" charset="0"/>
              </a:rPr>
              <a:t>ls  -l</a:t>
            </a:r>
          </a:p>
        </p:txBody>
      </p:sp>
      <p:sp>
        <p:nvSpPr>
          <p:cNvPr id="112646" name="AutoShape 8"/>
          <p:cNvSpPr>
            <a:spLocks noChangeArrowheads="1"/>
          </p:cNvSpPr>
          <p:nvPr/>
        </p:nvSpPr>
        <p:spPr bwMode="auto">
          <a:xfrm rot="-5400000">
            <a:off x="1676400" y="3733800"/>
            <a:ext cx="2514600" cy="838200"/>
          </a:xfrm>
          <a:prstGeom prst="curvedUpArrow">
            <a:avLst>
              <a:gd name="adj1" fmla="val 60000"/>
              <a:gd name="adj2" fmla="val 120000"/>
              <a:gd name="adj3" fmla="val 33333"/>
            </a:avLst>
          </a:prstGeom>
          <a:noFill/>
          <a:ln w="28575">
            <a:solidFill>
              <a:srgbClr val="0066FF"/>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3"/>
          <p:cNvSpPr>
            <a:spLocks noGrp="1"/>
          </p:cNvSpPr>
          <p:nvPr>
            <p:ph type="sldNum" sz="quarter" idx="10"/>
          </p:nvPr>
        </p:nvSpPr>
        <p:spPr>
          <a:noFill/>
        </p:spPr>
        <p:txBody>
          <a:bodyPr/>
          <a:lstStyle/>
          <a:p>
            <a:fld id="{B9588F2B-4689-49AE-90BE-AA3C5501B0A7}" type="slidenum">
              <a:rPr lang="en-US" altLang="en-US"/>
              <a:pPr/>
              <a:t>56</a:t>
            </a:fld>
            <a:endParaRPr lang="en-US" altLang="en-US"/>
          </a:p>
        </p:txBody>
      </p:sp>
      <p:sp>
        <p:nvSpPr>
          <p:cNvPr id="114691" name="Rectangle 2"/>
          <p:cNvSpPr>
            <a:spLocks noGrp="1" noChangeArrowheads="1"/>
          </p:cNvSpPr>
          <p:nvPr>
            <p:ph type="title"/>
          </p:nvPr>
        </p:nvSpPr>
        <p:spPr/>
        <p:txBody>
          <a:bodyPr/>
          <a:lstStyle/>
          <a:p>
            <a:pPr eaLnBrk="1" hangingPunct="1"/>
            <a:r>
              <a:rPr lang="en-US" altLang="en-US" smtClean="0"/>
              <a:t>TSO commands used with z/OS UNIX </a:t>
            </a:r>
          </a:p>
        </p:txBody>
      </p:sp>
      <p:sp>
        <p:nvSpPr>
          <p:cNvPr id="114692" name="Rectangle 3"/>
          <p:cNvSpPr>
            <a:spLocks noGrp="1" noChangeArrowheads="1"/>
          </p:cNvSpPr>
          <p:nvPr>
            <p:ph type="body" idx="1"/>
          </p:nvPr>
        </p:nvSpPr>
        <p:spPr/>
        <p:txBody>
          <a:bodyPr/>
          <a:lstStyle/>
          <a:p>
            <a:pPr eaLnBrk="1" hangingPunct="1">
              <a:lnSpc>
                <a:spcPct val="80000"/>
              </a:lnSpc>
            </a:pPr>
            <a:r>
              <a:rPr lang="en-US" altLang="en-US" sz="1400" b="0" smtClean="0"/>
              <a:t>ISHELL 	-- This command invokes the ISPF shell.</a:t>
            </a:r>
            <a:r>
              <a:rPr lang="en-US" altLang="en-US" sz="1400" smtClean="0"/>
              <a:t> </a:t>
            </a:r>
          </a:p>
          <a:p>
            <a:pPr eaLnBrk="1" hangingPunct="1">
              <a:lnSpc>
                <a:spcPct val="80000"/>
              </a:lnSpc>
            </a:pPr>
            <a:endParaRPr lang="en-US" altLang="en-US" sz="1400" smtClean="0"/>
          </a:p>
          <a:p>
            <a:pPr lvl="1" eaLnBrk="1" hangingPunct="1">
              <a:lnSpc>
                <a:spcPct val="80000"/>
              </a:lnSpc>
            </a:pPr>
            <a:r>
              <a:rPr lang="en-US" altLang="en-US" sz="1700" smtClean="0"/>
              <a:t>Intended for users more familiar with TSO/ISPF than UNIX</a:t>
            </a:r>
          </a:p>
          <a:p>
            <a:pPr lvl="1" eaLnBrk="1" hangingPunct="1">
              <a:lnSpc>
                <a:spcPct val="80000"/>
              </a:lnSpc>
            </a:pPr>
            <a:r>
              <a:rPr lang="en-US" altLang="en-US" sz="1700" smtClean="0"/>
              <a:t>Provides panels for working with UNIX files, mounting and unmounting file systems, and z/OS UNIX administration.</a:t>
            </a:r>
          </a:p>
          <a:p>
            <a:pPr lvl="1" eaLnBrk="1" hangingPunct="1">
              <a:lnSpc>
                <a:spcPct val="80000"/>
              </a:lnSpc>
            </a:pPr>
            <a:r>
              <a:rPr lang="en-US" altLang="en-US" sz="1700" smtClean="0"/>
              <a:t>z/OS programmers can do much of their work under ISHELL.</a:t>
            </a:r>
            <a:r>
              <a:rPr lang="en-US" altLang="en-US" sz="1300" smtClean="0"/>
              <a:t> </a:t>
            </a:r>
          </a:p>
          <a:p>
            <a:pPr eaLnBrk="1" hangingPunct="1">
              <a:lnSpc>
                <a:spcPct val="80000"/>
              </a:lnSpc>
            </a:pPr>
            <a:endParaRPr lang="en-US" altLang="en-US" sz="1200" smtClean="0"/>
          </a:p>
          <a:p>
            <a:pPr eaLnBrk="1" hangingPunct="1">
              <a:lnSpc>
                <a:spcPct val="80000"/>
              </a:lnSpc>
            </a:pPr>
            <a:r>
              <a:rPr lang="en-US" altLang="en-US" sz="1400" b="0" smtClean="0"/>
              <a:t>OMVS 	-- This command invokes the z/OS UNIX shell.</a:t>
            </a:r>
          </a:p>
          <a:p>
            <a:pPr eaLnBrk="1" hangingPunct="1">
              <a:lnSpc>
                <a:spcPct val="80000"/>
              </a:lnSpc>
            </a:pPr>
            <a:endParaRPr lang="en-US" altLang="en-US" sz="1400" b="0" smtClean="0"/>
          </a:p>
          <a:p>
            <a:pPr lvl="1" eaLnBrk="1" hangingPunct="1">
              <a:lnSpc>
                <a:spcPct val="80000"/>
              </a:lnSpc>
            </a:pPr>
            <a:r>
              <a:rPr lang="en-US" altLang="en-US" sz="1700" smtClean="0"/>
              <a:t>Intended for users more familiar with UNIX than TSO/ISPF </a:t>
            </a:r>
          </a:p>
          <a:p>
            <a:pPr lvl="1" eaLnBrk="1" hangingPunct="1">
              <a:lnSpc>
                <a:spcPct val="80000"/>
              </a:lnSpc>
            </a:pPr>
            <a:r>
              <a:rPr lang="en-US" altLang="en-US" sz="1700" smtClean="0"/>
              <a:t>Allows the user to alternate between the shell and TSO </a:t>
            </a:r>
          </a:p>
          <a:p>
            <a:pPr lvl="1" eaLnBrk="1" hangingPunct="1">
              <a:lnSpc>
                <a:spcPct val="80000"/>
              </a:lnSpc>
            </a:pPr>
            <a:r>
              <a:rPr lang="en-US" altLang="en-US" sz="1700" smtClean="0"/>
              <a:t>UNIX programmers should find the z/OS UNIX shell programming environment familiar.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p:cNvSpPr>
            <a:spLocks noGrp="1"/>
          </p:cNvSpPr>
          <p:nvPr>
            <p:ph type="sldNum" sz="quarter" idx="10"/>
          </p:nvPr>
        </p:nvSpPr>
        <p:spPr>
          <a:noFill/>
        </p:spPr>
        <p:txBody>
          <a:bodyPr/>
          <a:lstStyle/>
          <a:p>
            <a:fld id="{1C380FEB-4C26-4528-A1C6-4ED01B1AFFA4}" type="slidenum">
              <a:rPr lang="en-US" altLang="en-US"/>
              <a:pPr/>
              <a:t>57</a:t>
            </a:fld>
            <a:endParaRPr lang="en-US" altLang="en-US"/>
          </a:p>
        </p:txBody>
      </p:sp>
      <p:sp>
        <p:nvSpPr>
          <p:cNvPr id="116739" name="Rectangle 2"/>
          <p:cNvSpPr>
            <a:spLocks noGrp="1" noChangeArrowheads="1"/>
          </p:cNvSpPr>
          <p:nvPr>
            <p:ph type="title"/>
          </p:nvPr>
        </p:nvSpPr>
        <p:spPr/>
        <p:txBody>
          <a:bodyPr/>
          <a:lstStyle/>
          <a:p>
            <a:pPr eaLnBrk="1" hangingPunct="1"/>
            <a:r>
              <a:rPr lang="en-US" altLang="en-US" sz="2400" smtClean="0"/>
              <a:t>ISHELL command (ish)</a:t>
            </a:r>
            <a:r>
              <a:rPr lang="en-US" altLang="en-US" sz="2400" b="1" smtClean="0"/>
              <a:t/>
            </a:r>
            <a:br>
              <a:rPr lang="en-US" altLang="en-US" sz="2400" b="1" smtClean="0"/>
            </a:br>
            <a:endParaRPr lang="en-US" altLang="en-US" sz="2400" b="1" smtClean="0"/>
          </a:p>
        </p:txBody>
      </p:sp>
      <p:sp>
        <p:nvSpPr>
          <p:cNvPr id="116740" name="Rectangle 3"/>
          <p:cNvSpPr>
            <a:spLocks noGrp="1" noChangeArrowheads="1"/>
          </p:cNvSpPr>
          <p:nvPr>
            <p:ph type="body" idx="1"/>
          </p:nvPr>
        </p:nvSpPr>
        <p:spPr/>
        <p:txBody>
          <a:bodyPr/>
          <a:lstStyle/>
          <a:p>
            <a:pPr eaLnBrk="1" hangingPunct="1"/>
            <a:r>
              <a:rPr lang="en-US" altLang="en-US" sz="2000" smtClean="0"/>
              <a:t>A good starting point for TSO/ISPF users who want to use z/OS UNIX.</a:t>
            </a:r>
          </a:p>
          <a:p>
            <a:pPr eaLnBrk="1" hangingPunct="1"/>
            <a:r>
              <a:rPr lang="en-US" altLang="en-US" sz="2000" smtClean="0"/>
              <a:t>Under ISHELL, you can use </a:t>
            </a:r>
            <a:r>
              <a:rPr lang="en-US" altLang="en-US" sz="2000" b="0" smtClean="0"/>
              <a:t>action codes</a:t>
            </a:r>
            <a:r>
              <a:rPr lang="en-US" altLang="en-US" sz="2000" smtClean="0"/>
              <a:t> to:</a:t>
            </a:r>
          </a:p>
          <a:p>
            <a:pPr lvl="1" eaLnBrk="1" hangingPunct="1"/>
            <a:r>
              <a:rPr lang="en-US" altLang="en-US" sz="2000" b="1" smtClean="0"/>
              <a:t>b</a:t>
            </a:r>
            <a:r>
              <a:rPr lang="en-US" altLang="en-US" sz="2000" smtClean="0"/>
              <a:t>		Browse a file or directory</a:t>
            </a:r>
          </a:p>
          <a:p>
            <a:pPr lvl="1" eaLnBrk="1" hangingPunct="1"/>
            <a:r>
              <a:rPr lang="en-US" altLang="en-US" sz="2000" b="1" smtClean="0"/>
              <a:t>e</a:t>
            </a:r>
            <a:r>
              <a:rPr lang="en-US" altLang="en-US" sz="2000" smtClean="0"/>
              <a:t>	 	Edit a file or directory</a:t>
            </a:r>
          </a:p>
          <a:p>
            <a:pPr lvl="1" eaLnBrk="1" hangingPunct="1"/>
            <a:r>
              <a:rPr lang="en-US" altLang="en-US" sz="2000" b="1" smtClean="0"/>
              <a:t>d		</a:t>
            </a:r>
            <a:r>
              <a:rPr lang="en-US" altLang="en-US" sz="2000" smtClean="0"/>
              <a:t>Delete a file or directory</a:t>
            </a:r>
          </a:p>
          <a:p>
            <a:pPr lvl="1" eaLnBrk="1" hangingPunct="1"/>
            <a:r>
              <a:rPr lang="en-US" altLang="en-US" sz="2000" b="1" smtClean="0"/>
              <a:t>r	</a:t>
            </a:r>
            <a:r>
              <a:rPr lang="en-US" altLang="en-US" sz="2000" smtClean="0"/>
              <a:t> 	Rename a file or directory</a:t>
            </a:r>
          </a:p>
          <a:p>
            <a:pPr lvl="1" eaLnBrk="1" hangingPunct="1"/>
            <a:r>
              <a:rPr lang="en-US" altLang="en-US" sz="2000" b="1" smtClean="0"/>
              <a:t>a	</a:t>
            </a:r>
            <a:r>
              <a:rPr lang="en-US" altLang="en-US" sz="2000" smtClean="0"/>
              <a:t> 	Show the attributes of a file or directory</a:t>
            </a:r>
          </a:p>
          <a:p>
            <a:pPr lvl="1" eaLnBrk="1" hangingPunct="1"/>
            <a:r>
              <a:rPr lang="en-US" altLang="en-US" sz="2000" b="1" smtClean="0"/>
              <a:t>c	</a:t>
            </a:r>
            <a:r>
              <a:rPr lang="en-US" altLang="en-US" sz="2000" smtClean="0"/>
              <a:t> 	Copy a file or directory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0"/>
          </p:nvPr>
        </p:nvSpPr>
        <p:spPr>
          <a:noFill/>
        </p:spPr>
        <p:txBody>
          <a:bodyPr/>
          <a:lstStyle/>
          <a:p>
            <a:fld id="{5B833D43-8D7E-4DC0-865B-AD220280B06C}" type="slidenum">
              <a:rPr lang="en-US" altLang="en-US"/>
              <a:pPr/>
              <a:t>58</a:t>
            </a:fld>
            <a:endParaRPr lang="en-US" altLang="en-US"/>
          </a:p>
        </p:txBody>
      </p:sp>
      <p:sp>
        <p:nvSpPr>
          <p:cNvPr id="118787" name="Rectangle 5"/>
          <p:cNvSpPr>
            <a:spLocks noGrp="1" noChangeArrowheads="1"/>
          </p:cNvSpPr>
          <p:nvPr>
            <p:ph type="title"/>
          </p:nvPr>
        </p:nvSpPr>
        <p:spPr/>
        <p:txBody>
          <a:bodyPr/>
          <a:lstStyle/>
          <a:p>
            <a:pPr algn="ctr" eaLnBrk="1" hangingPunct="1"/>
            <a:r>
              <a:rPr lang="en-US" altLang="en-US" sz="2400" smtClean="0"/>
              <a:t>ISH</a:t>
            </a:r>
            <a:r>
              <a:rPr lang="en-US" altLang="en-US" sz="2400" i="1" smtClean="0"/>
              <a:t>ell</a:t>
            </a:r>
            <a:r>
              <a:rPr lang="en-US" altLang="en-US" sz="2400" smtClean="0"/>
              <a:t> main panel</a:t>
            </a:r>
          </a:p>
        </p:txBody>
      </p:sp>
      <p:pic>
        <p:nvPicPr>
          <p:cNvPr id="118788" name="Picture 4"/>
          <p:cNvPicPr>
            <a:picLocks noGrp="1" noChangeAspect="1" noChangeArrowheads="1"/>
          </p:cNvPicPr>
          <p:nvPr>
            <p:ph idx="1"/>
          </p:nvPr>
        </p:nvPicPr>
        <p:blipFill>
          <a:blip r:embed="rId3" cstate="print"/>
          <a:srcRect/>
          <a:stretch>
            <a:fillRect/>
          </a:stretch>
        </p:blipFill>
        <p:spPr>
          <a:xfrm>
            <a:off x="1347788" y="1897063"/>
            <a:ext cx="6451600" cy="3660775"/>
          </a:xfr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0"/>
          </p:nvPr>
        </p:nvSpPr>
        <p:spPr>
          <a:noFill/>
        </p:spPr>
        <p:txBody>
          <a:bodyPr/>
          <a:lstStyle/>
          <a:p>
            <a:fld id="{2FD2F487-1693-4BC5-BC10-11A58056D367}" type="slidenum">
              <a:rPr lang="en-US" altLang="en-US"/>
              <a:pPr/>
              <a:t>59</a:t>
            </a:fld>
            <a:endParaRPr lang="en-US" altLang="en-US"/>
          </a:p>
        </p:txBody>
      </p:sp>
      <p:sp>
        <p:nvSpPr>
          <p:cNvPr id="120835" name="Rectangle 5"/>
          <p:cNvSpPr>
            <a:spLocks noGrp="1" noChangeArrowheads="1"/>
          </p:cNvSpPr>
          <p:nvPr>
            <p:ph type="title"/>
          </p:nvPr>
        </p:nvSpPr>
        <p:spPr/>
        <p:txBody>
          <a:bodyPr/>
          <a:lstStyle/>
          <a:p>
            <a:pPr algn="ctr" eaLnBrk="1" hangingPunct="1"/>
            <a:r>
              <a:rPr lang="en-US" altLang="en-US" sz="2400" smtClean="0"/>
              <a:t>Pull Down Menu Bar - ISH</a:t>
            </a:r>
          </a:p>
        </p:txBody>
      </p:sp>
      <p:pic>
        <p:nvPicPr>
          <p:cNvPr id="120836" name="Picture 4"/>
          <p:cNvPicPr>
            <a:picLocks noGrp="1" noChangeAspect="1" noChangeArrowheads="1"/>
          </p:cNvPicPr>
          <p:nvPr>
            <p:ph idx="1"/>
          </p:nvPr>
        </p:nvPicPr>
        <p:blipFill>
          <a:blip r:embed="rId3" cstate="print"/>
          <a:srcRect/>
          <a:stretch>
            <a:fillRect/>
          </a:stretch>
        </p:blipFill>
        <p:spPr>
          <a:xfrm>
            <a:off x="1146175" y="2090738"/>
            <a:ext cx="6861175" cy="3171825"/>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512F8DA3-9C94-48BA-9EE5-98784BC6A9EA}" type="slidenum">
              <a:rPr lang="en-US" altLang="en-US"/>
              <a:pPr/>
              <a:t>6</a:t>
            </a:fld>
            <a:endParaRPr lang="en-US" altLang="en-US"/>
          </a:p>
        </p:txBody>
      </p:sp>
      <p:sp>
        <p:nvSpPr>
          <p:cNvPr id="15363" name="Rectangle 2"/>
          <p:cNvSpPr>
            <a:spLocks noGrp="1" noChangeArrowheads="1"/>
          </p:cNvSpPr>
          <p:nvPr>
            <p:ph type="title"/>
          </p:nvPr>
        </p:nvSpPr>
        <p:spPr/>
        <p:txBody>
          <a:bodyPr/>
          <a:lstStyle/>
          <a:p>
            <a:pPr eaLnBrk="1" hangingPunct="1"/>
            <a:r>
              <a:rPr lang="en-US" altLang="en-US" sz="3200" smtClean="0"/>
              <a:t>TSO overview (continued)</a:t>
            </a:r>
          </a:p>
        </p:txBody>
      </p:sp>
      <p:sp>
        <p:nvSpPr>
          <p:cNvPr id="15364" name="Rectangle 3"/>
          <p:cNvSpPr>
            <a:spLocks noGrp="1" noChangeArrowheads="1"/>
          </p:cNvSpPr>
          <p:nvPr>
            <p:ph type="body" idx="1"/>
          </p:nvPr>
        </p:nvSpPr>
        <p:spPr/>
        <p:txBody>
          <a:bodyPr/>
          <a:lstStyle/>
          <a:p>
            <a:pPr eaLnBrk="1" hangingPunct="1">
              <a:lnSpc>
                <a:spcPct val="90000"/>
              </a:lnSpc>
            </a:pPr>
            <a:endParaRPr lang="en-US" altLang="en-US" sz="2000" smtClean="0"/>
          </a:p>
          <a:p>
            <a:pPr eaLnBrk="1" hangingPunct="1">
              <a:lnSpc>
                <a:spcPct val="90000"/>
              </a:lnSpc>
            </a:pPr>
            <a:r>
              <a:rPr lang="en-US" altLang="en-US" sz="2000" smtClean="0"/>
              <a:t>In a z/OS system, each user gets a user ID and a password authorized for TSO logon. </a:t>
            </a:r>
          </a:p>
          <a:p>
            <a:pPr eaLnBrk="1" hangingPunct="1">
              <a:lnSpc>
                <a:spcPct val="90000"/>
              </a:lnSpc>
            </a:pPr>
            <a:endParaRPr lang="en-US" altLang="en-US" sz="2000" smtClean="0"/>
          </a:p>
          <a:p>
            <a:pPr eaLnBrk="1" hangingPunct="1">
              <a:lnSpc>
                <a:spcPct val="90000"/>
              </a:lnSpc>
            </a:pPr>
            <a:r>
              <a:rPr lang="en-US" altLang="en-US" sz="2000" smtClean="0"/>
              <a:t>During TSO logon, the system displays the TSO logon screen on the user’s 3270 display device or TN3270 emulator. </a:t>
            </a:r>
          </a:p>
          <a:p>
            <a:pPr eaLnBrk="1" hangingPunct="1">
              <a:lnSpc>
                <a:spcPct val="90000"/>
              </a:lnSpc>
            </a:pPr>
            <a:endParaRPr lang="en-US" altLang="en-US" sz="2000" smtClean="0"/>
          </a:p>
          <a:p>
            <a:pPr eaLnBrk="1" hangingPunct="1">
              <a:lnSpc>
                <a:spcPct val="90000"/>
              </a:lnSpc>
            </a:pPr>
            <a:r>
              <a:rPr lang="en-US" altLang="en-US" sz="2000" smtClean="0"/>
              <a:t>z/OS system programmers modify the layout and text of the TSO logon panel to better suit the needs of the system’s users.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3"/>
          <p:cNvSpPr>
            <a:spLocks noGrp="1"/>
          </p:cNvSpPr>
          <p:nvPr>
            <p:ph type="sldNum" sz="quarter" idx="10"/>
          </p:nvPr>
        </p:nvSpPr>
        <p:spPr>
          <a:noFill/>
        </p:spPr>
        <p:txBody>
          <a:bodyPr/>
          <a:lstStyle/>
          <a:p>
            <a:fld id="{57D0C804-5FCC-4575-B829-A3E3C5B193F5}" type="slidenum">
              <a:rPr lang="en-US" altLang="en-US"/>
              <a:pPr/>
              <a:t>60</a:t>
            </a:fld>
            <a:endParaRPr lang="en-US" altLang="en-US"/>
          </a:p>
        </p:txBody>
      </p:sp>
      <p:sp>
        <p:nvSpPr>
          <p:cNvPr id="122883" name="Rectangle 2"/>
          <p:cNvSpPr>
            <a:spLocks noGrp="1" noChangeArrowheads="1"/>
          </p:cNvSpPr>
          <p:nvPr>
            <p:ph type="title"/>
          </p:nvPr>
        </p:nvSpPr>
        <p:spPr/>
        <p:txBody>
          <a:bodyPr/>
          <a:lstStyle/>
          <a:p>
            <a:pPr eaLnBrk="1" hangingPunct="1"/>
            <a:r>
              <a:rPr lang="en-US" altLang="en-US" smtClean="0"/>
              <a:t>OMVS command shell session - summary</a:t>
            </a:r>
          </a:p>
        </p:txBody>
      </p:sp>
      <p:sp>
        <p:nvSpPr>
          <p:cNvPr id="122884" name="Rectangle 3"/>
          <p:cNvSpPr>
            <a:spLocks noGrp="1" noChangeArrowheads="1"/>
          </p:cNvSpPr>
          <p:nvPr>
            <p:ph type="body" idx="1"/>
          </p:nvPr>
        </p:nvSpPr>
        <p:spPr/>
        <p:txBody>
          <a:bodyPr/>
          <a:lstStyle/>
          <a:p>
            <a:pPr eaLnBrk="1" hangingPunct="1"/>
            <a:r>
              <a:rPr lang="en-US" altLang="en-US" sz="2000" smtClean="0"/>
              <a:t>You use the OMVS command to invoke the z/OS UNIX shell.</a:t>
            </a:r>
          </a:p>
          <a:p>
            <a:pPr eaLnBrk="1" hangingPunct="1"/>
            <a:endParaRPr lang="en-US" altLang="en-US" sz="2000" smtClean="0"/>
          </a:p>
          <a:p>
            <a:pPr eaLnBrk="1" hangingPunct="1"/>
            <a:r>
              <a:rPr lang="en-US" altLang="en-US" sz="2000" smtClean="0"/>
              <a:t>Under the UNIX shell, users can:</a:t>
            </a:r>
          </a:p>
          <a:p>
            <a:pPr lvl="1" eaLnBrk="1" hangingPunct="1"/>
            <a:r>
              <a:rPr lang="en-US" altLang="en-US" sz="2000" smtClean="0"/>
              <a:t>Invoke shell commands or utilities that request services from the system.</a:t>
            </a:r>
          </a:p>
          <a:p>
            <a:pPr lvl="1" eaLnBrk="1" hangingPunct="1"/>
            <a:r>
              <a:rPr lang="en-US" altLang="en-US" sz="2000" smtClean="0"/>
              <a:t>Write shell scripts using the shell programming language. </a:t>
            </a:r>
          </a:p>
          <a:p>
            <a:pPr lvl="1" eaLnBrk="1" hangingPunct="1"/>
            <a:r>
              <a:rPr lang="en-US" altLang="en-US" sz="2000" smtClean="0"/>
              <a:t>Run shell scripts and C-language programs interactively (in the foreground), in the background, or in batch.</a:t>
            </a:r>
          </a:p>
          <a:p>
            <a:pPr eaLnBrk="1" hangingPunct="1"/>
            <a:endParaRPr lang="en-US" altLang="en-US" sz="20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3"/>
          <p:cNvSpPr>
            <a:spLocks noGrp="1"/>
          </p:cNvSpPr>
          <p:nvPr>
            <p:ph type="sldNum" sz="quarter" idx="10"/>
          </p:nvPr>
        </p:nvSpPr>
        <p:spPr>
          <a:noFill/>
        </p:spPr>
        <p:txBody>
          <a:bodyPr/>
          <a:lstStyle/>
          <a:p>
            <a:fld id="{A23F9CF8-1339-446C-A121-E0494B965532}" type="slidenum">
              <a:rPr lang="en-US" altLang="en-US"/>
              <a:pPr/>
              <a:t>61</a:t>
            </a:fld>
            <a:endParaRPr lang="en-US" altLang="en-US"/>
          </a:p>
        </p:txBody>
      </p:sp>
      <p:sp>
        <p:nvSpPr>
          <p:cNvPr id="124931" name="Rectangle 5"/>
          <p:cNvSpPr>
            <a:spLocks noGrp="1" noChangeArrowheads="1"/>
          </p:cNvSpPr>
          <p:nvPr>
            <p:ph type="title"/>
          </p:nvPr>
        </p:nvSpPr>
        <p:spPr/>
        <p:txBody>
          <a:bodyPr/>
          <a:lstStyle/>
          <a:p>
            <a:pPr algn="ctr" eaLnBrk="1" hangingPunct="1"/>
            <a:r>
              <a:rPr lang="en-US" altLang="en-US" sz="2400" smtClean="0"/>
              <a:t>Unix File Systems on z/OS</a:t>
            </a:r>
          </a:p>
        </p:txBody>
      </p:sp>
      <p:pic>
        <p:nvPicPr>
          <p:cNvPr id="124932" name="Picture 4"/>
          <p:cNvPicPr>
            <a:picLocks noGrp="1" noChangeAspect="1" noChangeArrowheads="1"/>
          </p:cNvPicPr>
          <p:nvPr>
            <p:ph idx="1"/>
          </p:nvPr>
        </p:nvPicPr>
        <p:blipFill>
          <a:blip r:embed="rId3" cstate="print"/>
          <a:srcRect/>
          <a:stretch>
            <a:fillRect/>
          </a:stretch>
        </p:blipFill>
        <p:spPr>
          <a:xfrm>
            <a:off x="2152650" y="1965325"/>
            <a:ext cx="4826000" cy="3363913"/>
          </a:xfr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p:spPr>
        <p:txBody>
          <a:bodyPr/>
          <a:lstStyle/>
          <a:p>
            <a:fld id="{7B2FB364-F0CF-4B14-80B1-F850E2B2882B}" type="slidenum">
              <a:rPr lang="en-US" altLang="en-US"/>
              <a:pPr/>
              <a:t>62</a:t>
            </a:fld>
            <a:endParaRPr lang="en-US" altLang="en-US"/>
          </a:p>
        </p:txBody>
      </p:sp>
      <p:sp>
        <p:nvSpPr>
          <p:cNvPr id="126979" name="Rectangle 5"/>
          <p:cNvSpPr>
            <a:spLocks noGrp="1" noChangeArrowheads="1"/>
          </p:cNvSpPr>
          <p:nvPr>
            <p:ph type="title"/>
          </p:nvPr>
        </p:nvSpPr>
        <p:spPr/>
        <p:txBody>
          <a:bodyPr/>
          <a:lstStyle/>
          <a:p>
            <a:pPr eaLnBrk="1" hangingPunct="1"/>
            <a:r>
              <a:rPr lang="en-US" altLang="en-US" sz="2400" smtClean="0"/>
              <a:t>                            Structure of Hierarchical File System</a:t>
            </a:r>
          </a:p>
        </p:txBody>
      </p:sp>
      <p:pic>
        <p:nvPicPr>
          <p:cNvPr id="126980" name="Picture 4"/>
          <p:cNvPicPr>
            <a:picLocks noGrp="1" noChangeAspect="1" noChangeArrowheads="1"/>
          </p:cNvPicPr>
          <p:nvPr>
            <p:ph idx="1"/>
          </p:nvPr>
        </p:nvPicPr>
        <p:blipFill>
          <a:blip r:embed="rId3" cstate="print"/>
          <a:srcRect/>
          <a:stretch>
            <a:fillRect/>
          </a:stretch>
        </p:blipFill>
        <p:spPr>
          <a:xfrm>
            <a:off x="2120900" y="2058988"/>
            <a:ext cx="4903788" cy="3336925"/>
          </a:xfr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p:spPr>
        <p:txBody>
          <a:bodyPr/>
          <a:lstStyle/>
          <a:p>
            <a:fld id="{FCB5AD04-F40A-43B0-B8F6-3ACCEFB5D9F7}" type="slidenum">
              <a:rPr lang="en-US" altLang="en-US"/>
              <a:pPr/>
              <a:t>63</a:t>
            </a:fld>
            <a:endParaRPr lang="en-US" altLang="en-US"/>
          </a:p>
        </p:txBody>
      </p:sp>
      <p:sp>
        <p:nvSpPr>
          <p:cNvPr id="129027" name="Rectangle 5"/>
          <p:cNvSpPr>
            <a:spLocks noGrp="1" noChangeArrowheads="1"/>
          </p:cNvSpPr>
          <p:nvPr>
            <p:ph type="title"/>
          </p:nvPr>
        </p:nvSpPr>
        <p:spPr/>
        <p:txBody>
          <a:bodyPr/>
          <a:lstStyle/>
          <a:p>
            <a:pPr algn="ctr" eaLnBrk="1" hangingPunct="1"/>
            <a:r>
              <a:rPr lang="en-US" altLang="en-US" sz="2400" smtClean="0"/>
              <a:t>MVS Datasets and Unix Files</a:t>
            </a:r>
          </a:p>
        </p:txBody>
      </p:sp>
      <p:pic>
        <p:nvPicPr>
          <p:cNvPr id="129028" name="Picture 4"/>
          <p:cNvPicPr>
            <a:picLocks noGrp="1" noChangeAspect="1" noChangeArrowheads="1"/>
          </p:cNvPicPr>
          <p:nvPr>
            <p:ph idx="1"/>
          </p:nvPr>
        </p:nvPicPr>
        <p:blipFill>
          <a:blip r:embed="rId3" cstate="print"/>
          <a:srcRect/>
          <a:stretch>
            <a:fillRect/>
          </a:stretch>
        </p:blipFill>
        <p:spPr>
          <a:xfrm>
            <a:off x="1817688" y="1776413"/>
            <a:ext cx="5233987" cy="3713162"/>
          </a:xfr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3"/>
          <p:cNvSpPr>
            <a:spLocks noGrp="1"/>
          </p:cNvSpPr>
          <p:nvPr>
            <p:ph type="sldNum" sz="quarter" idx="10"/>
          </p:nvPr>
        </p:nvSpPr>
        <p:spPr>
          <a:noFill/>
        </p:spPr>
        <p:txBody>
          <a:bodyPr/>
          <a:lstStyle/>
          <a:p>
            <a:fld id="{A9792181-6F81-4635-B1D6-1E20CA6F27D2}" type="slidenum">
              <a:rPr lang="en-US" altLang="en-US"/>
              <a:pPr/>
              <a:t>64</a:t>
            </a:fld>
            <a:endParaRPr lang="en-US" altLang="en-US"/>
          </a:p>
        </p:txBody>
      </p:sp>
      <p:sp>
        <p:nvSpPr>
          <p:cNvPr id="131075" name="Rectangle 5"/>
          <p:cNvSpPr>
            <a:spLocks noGrp="1" noChangeArrowheads="1"/>
          </p:cNvSpPr>
          <p:nvPr>
            <p:ph type="title"/>
          </p:nvPr>
        </p:nvSpPr>
        <p:spPr/>
        <p:txBody>
          <a:bodyPr/>
          <a:lstStyle/>
          <a:p>
            <a:pPr eaLnBrk="1" hangingPunct="1"/>
            <a:r>
              <a:rPr lang="en-US" altLang="en-US" sz="2400" smtClean="0"/>
              <a:t>                                               Unix Process</a:t>
            </a:r>
          </a:p>
        </p:txBody>
      </p:sp>
      <p:pic>
        <p:nvPicPr>
          <p:cNvPr id="131076" name="Picture 4"/>
          <p:cNvPicPr>
            <a:picLocks noGrp="1" noChangeAspect="1" noChangeArrowheads="1"/>
          </p:cNvPicPr>
          <p:nvPr>
            <p:ph idx="1"/>
          </p:nvPr>
        </p:nvPicPr>
        <p:blipFill>
          <a:blip r:embed="rId3" cstate="print"/>
          <a:srcRect/>
          <a:stretch>
            <a:fillRect/>
          </a:stretch>
        </p:blipFill>
        <p:spPr>
          <a:xfrm>
            <a:off x="2100263" y="2020888"/>
            <a:ext cx="4945062" cy="3411537"/>
          </a:xfr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3"/>
          <p:cNvSpPr>
            <a:spLocks noGrp="1"/>
          </p:cNvSpPr>
          <p:nvPr>
            <p:ph type="sldNum" sz="quarter" idx="10"/>
          </p:nvPr>
        </p:nvSpPr>
        <p:spPr>
          <a:noFill/>
        </p:spPr>
        <p:txBody>
          <a:bodyPr/>
          <a:lstStyle/>
          <a:p>
            <a:fld id="{5F27D322-95F8-43CB-8523-BF4659040EE7}" type="slidenum">
              <a:rPr lang="en-US" altLang="en-US"/>
              <a:pPr/>
              <a:t>65</a:t>
            </a:fld>
            <a:endParaRPr lang="en-US" altLang="en-US"/>
          </a:p>
        </p:txBody>
      </p:sp>
      <p:sp>
        <p:nvSpPr>
          <p:cNvPr id="133123" name="Rectangle 2"/>
          <p:cNvSpPr>
            <a:spLocks noGrp="1" noChangeArrowheads="1"/>
          </p:cNvSpPr>
          <p:nvPr>
            <p:ph type="title"/>
          </p:nvPr>
        </p:nvSpPr>
        <p:spPr/>
        <p:txBody>
          <a:bodyPr/>
          <a:lstStyle/>
          <a:p>
            <a:pPr eaLnBrk="1" hangingPunct="1"/>
            <a:r>
              <a:rPr lang="en-US" altLang="en-US" smtClean="0"/>
              <a:t>Direct login to the shell</a:t>
            </a:r>
            <a:r>
              <a:rPr lang="en-US" altLang="en-US" b="1" smtClean="0"/>
              <a:t/>
            </a:r>
            <a:br>
              <a:rPr lang="en-US" altLang="en-US" b="1" smtClean="0"/>
            </a:br>
            <a:endParaRPr lang="en-US" altLang="en-US" b="1" smtClean="0"/>
          </a:p>
        </p:txBody>
      </p:sp>
      <p:sp>
        <p:nvSpPr>
          <p:cNvPr id="133124" name="Rectangle 3"/>
          <p:cNvSpPr>
            <a:spLocks noGrp="1" noChangeArrowheads="1"/>
          </p:cNvSpPr>
          <p:nvPr>
            <p:ph type="body" idx="1"/>
          </p:nvPr>
        </p:nvSpPr>
        <p:spPr/>
        <p:txBody>
          <a:bodyPr/>
          <a:lstStyle/>
          <a:p>
            <a:pPr eaLnBrk="1" hangingPunct="1"/>
            <a:r>
              <a:rPr lang="en-US" altLang="en-US" smtClean="0"/>
              <a:t>rlogin	</a:t>
            </a:r>
          </a:p>
          <a:p>
            <a:pPr lvl="1" eaLnBrk="1" hangingPunct="1"/>
            <a:r>
              <a:rPr lang="en-US" altLang="en-US" smtClean="0"/>
              <a:t>When the inetd daemon is active, you can rlogin to the shell from a workstation. To log in, use the rlogin (remote log in) command syntax supported at your site.</a:t>
            </a:r>
          </a:p>
          <a:p>
            <a:pPr eaLnBrk="1" hangingPunct="1"/>
            <a:r>
              <a:rPr lang="en-US" altLang="en-US" smtClean="0"/>
              <a:t>telnet	</a:t>
            </a:r>
          </a:p>
          <a:p>
            <a:pPr lvl="1" eaLnBrk="1" hangingPunct="1"/>
            <a:r>
              <a:rPr lang="en-US" altLang="en-US" smtClean="0"/>
              <a:t>Also uses the inetd daemon</a:t>
            </a:r>
          </a:p>
          <a:p>
            <a:pPr lvl="1" eaLnBrk="1" hangingPunct="1"/>
            <a:r>
              <a:rPr lang="en-US" altLang="en-US" smtClean="0"/>
              <a:t>inetd must be active and set up to recognize and receive the incoming telnet requests.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p:cNvSpPr>
            <a:spLocks noGrp="1"/>
          </p:cNvSpPr>
          <p:nvPr>
            <p:ph type="sldNum" sz="quarter" idx="10"/>
          </p:nvPr>
        </p:nvSpPr>
        <p:spPr>
          <a:noFill/>
        </p:spPr>
        <p:txBody>
          <a:bodyPr/>
          <a:lstStyle/>
          <a:p>
            <a:fld id="{F7A90E39-C244-48E1-9F84-B389BE4D7BD9}" type="slidenum">
              <a:rPr lang="en-US" altLang="en-US"/>
              <a:pPr/>
              <a:t>66</a:t>
            </a:fld>
            <a:endParaRPr lang="en-US" altLang="en-US"/>
          </a:p>
        </p:txBody>
      </p:sp>
      <p:sp>
        <p:nvSpPr>
          <p:cNvPr id="135171" name="Rectangle 2"/>
          <p:cNvSpPr>
            <a:spLocks noGrp="1" noChangeArrowheads="1"/>
          </p:cNvSpPr>
          <p:nvPr>
            <p:ph type="title"/>
          </p:nvPr>
        </p:nvSpPr>
        <p:spPr/>
        <p:txBody>
          <a:bodyPr/>
          <a:lstStyle/>
          <a:p>
            <a:pPr eaLnBrk="1" hangingPunct="1"/>
            <a:r>
              <a:rPr lang="en-US" altLang="en-US" smtClean="0"/>
              <a:t>Summary</a:t>
            </a:r>
            <a:r>
              <a:rPr lang="en-US" altLang="en-US" b="1" smtClean="0"/>
              <a:t/>
            </a:r>
            <a:br>
              <a:rPr lang="en-US" altLang="en-US" b="1" smtClean="0"/>
            </a:br>
            <a:endParaRPr lang="en-US" altLang="en-US" b="1" smtClean="0"/>
          </a:p>
        </p:txBody>
      </p:sp>
      <p:sp>
        <p:nvSpPr>
          <p:cNvPr id="135172" name="Rectangle 3"/>
          <p:cNvSpPr>
            <a:spLocks noGrp="1" noChangeArrowheads="1"/>
          </p:cNvSpPr>
          <p:nvPr>
            <p:ph type="body" idx="1"/>
          </p:nvPr>
        </p:nvSpPr>
        <p:spPr>
          <a:xfrm>
            <a:off x="304800" y="1143000"/>
            <a:ext cx="8382000" cy="5105400"/>
          </a:xfrm>
        </p:spPr>
        <p:txBody>
          <a:bodyPr/>
          <a:lstStyle/>
          <a:p>
            <a:pPr eaLnBrk="1" hangingPunct="1">
              <a:lnSpc>
                <a:spcPct val="80000"/>
              </a:lnSpc>
            </a:pPr>
            <a:r>
              <a:rPr lang="en-US" altLang="en-US" sz="2000" smtClean="0"/>
              <a:t>TSO allows users to logon to z/OS and use a limited set of basic commands in </a:t>
            </a:r>
            <a:r>
              <a:rPr lang="en-US" altLang="en-US" sz="2000" b="0" smtClean="0"/>
              <a:t>native mode.</a:t>
            </a:r>
          </a:p>
          <a:p>
            <a:pPr algn="just" eaLnBrk="1" hangingPunct="1">
              <a:lnSpc>
                <a:spcPct val="80000"/>
              </a:lnSpc>
              <a:spcBef>
                <a:spcPts val="1000"/>
              </a:spcBef>
              <a:spcAft>
                <a:spcPts val="500"/>
              </a:spcAft>
            </a:pPr>
            <a:r>
              <a:rPr lang="en-US" altLang="en-US" sz="2000" smtClean="0"/>
              <a:t>ISPF is a menu-driven interface for user interaction with z/OS.</a:t>
            </a:r>
          </a:p>
          <a:p>
            <a:pPr algn="just" eaLnBrk="1" hangingPunct="1">
              <a:lnSpc>
                <a:spcPct val="80000"/>
              </a:lnSpc>
              <a:spcBef>
                <a:spcPts val="1000"/>
              </a:spcBef>
              <a:spcAft>
                <a:spcPts val="500"/>
              </a:spcAft>
            </a:pPr>
            <a:r>
              <a:rPr lang="en-US" altLang="en-US" sz="2000" smtClean="0"/>
              <a:t>ISPF provides utilities, an editor and ISPF applications to the user. To the extent permitted by various security controls an ISPF user has full access to most z/OS system functions. </a:t>
            </a:r>
          </a:p>
          <a:p>
            <a:pPr algn="just" eaLnBrk="1" hangingPunct="1">
              <a:lnSpc>
                <a:spcPct val="80000"/>
              </a:lnSpc>
              <a:spcBef>
                <a:spcPts val="1000"/>
              </a:spcBef>
              <a:spcAft>
                <a:spcPts val="500"/>
              </a:spcAft>
            </a:pPr>
            <a:r>
              <a:rPr lang="en-US" altLang="en-US" sz="2000" smtClean="0"/>
              <a:t>TSO ISPF should be viewed as a system management interface and a development interface for traditional z/OS programming.</a:t>
            </a:r>
          </a:p>
          <a:p>
            <a:pPr algn="just" eaLnBrk="1" hangingPunct="1">
              <a:lnSpc>
                <a:spcPct val="80000"/>
              </a:lnSpc>
              <a:spcBef>
                <a:spcPts val="1000"/>
              </a:spcBef>
              <a:spcAft>
                <a:spcPts val="500"/>
              </a:spcAft>
            </a:pPr>
            <a:r>
              <a:rPr lang="en-US" altLang="en-US" sz="2000" smtClean="0"/>
              <a:t>The z/OS UNIX shell and utilities provide a command interface to the z/OS UNIX environment. You can access the shell either by logging on to TSO/E or by using the remote login facilities of TCP/IP (rlogin). </a:t>
            </a:r>
          </a:p>
          <a:p>
            <a:pPr algn="just" eaLnBrk="1" hangingPunct="1">
              <a:lnSpc>
                <a:spcPct val="80000"/>
              </a:lnSpc>
              <a:spcBef>
                <a:spcPts val="1000"/>
              </a:spcBef>
              <a:spcAft>
                <a:spcPts val="500"/>
              </a:spcAft>
            </a:pPr>
            <a:r>
              <a:rPr lang="en-US" altLang="en-US" sz="2000" smtClean="0"/>
              <a:t>If you use TSO/E, a command called OMVS creates a shell for you. You can work in the shell environment until exiting or temporarily switching back to the TSO/E environment. </a:t>
            </a:r>
          </a:p>
          <a:p>
            <a:pPr algn="just" eaLnBrk="1" hangingPunct="1">
              <a:lnSpc>
                <a:spcPct val="80000"/>
              </a:lnSpc>
              <a:spcBef>
                <a:spcPts val="1000"/>
              </a:spcBef>
              <a:spcAft>
                <a:spcPts val="500"/>
              </a:spcAft>
            </a:pPr>
            <a:endParaRPr lang="en-US" altLang="en-US" sz="2000" smtClean="0"/>
          </a:p>
          <a:p>
            <a:pPr eaLnBrk="1" hangingPunct="1">
              <a:lnSpc>
                <a:spcPct val="80000"/>
              </a:lnSpc>
            </a:pPr>
            <a:endParaRPr lang="en-US" altLang="en-US" sz="16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EDCBA5D3-701F-4ED7-A5D0-4A382C988A86}" type="slidenum">
              <a:rPr lang="en-US" altLang="en-US"/>
              <a:pPr/>
              <a:t>7</a:t>
            </a:fld>
            <a:endParaRPr lang="en-US" altLang="en-US"/>
          </a:p>
        </p:txBody>
      </p:sp>
      <p:sp>
        <p:nvSpPr>
          <p:cNvPr id="17411" name="Rectangle 2"/>
          <p:cNvSpPr>
            <a:spLocks noGrp="1" noChangeArrowheads="1"/>
          </p:cNvSpPr>
          <p:nvPr>
            <p:ph type="title"/>
          </p:nvPr>
        </p:nvSpPr>
        <p:spPr>
          <a:xfrm>
            <a:off x="153988" y="609600"/>
            <a:ext cx="8245475" cy="498475"/>
          </a:xfrm>
        </p:spPr>
        <p:txBody>
          <a:bodyPr/>
          <a:lstStyle/>
          <a:p>
            <a:pPr algn="ctr" eaLnBrk="1" hangingPunct="1"/>
            <a:r>
              <a:rPr lang="en-US" altLang="en-US" smtClean="0"/>
              <a:t>TSO/E logon screen</a:t>
            </a:r>
          </a:p>
        </p:txBody>
      </p:sp>
      <p:pic>
        <p:nvPicPr>
          <p:cNvPr id="39937" name="Picture 1"/>
          <p:cNvPicPr>
            <a:picLocks noChangeAspect="1" noChangeArrowheads="1"/>
          </p:cNvPicPr>
          <p:nvPr/>
        </p:nvPicPr>
        <p:blipFill>
          <a:blip r:embed="rId3" cstate="print"/>
          <a:srcRect/>
          <a:stretch>
            <a:fillRect/>
          </a:stretch>
        </p:blipFill>
        <p:spPr bwMode="auto">
          <a:xfrm>
            <a:off x="609600" y="1219200"/>
            <a:ext cx="77724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p:spPr>
        <p:txBody>
          <a:bodyPr/>
          <a:lstStyle/>
          <a:p>
            <a:fld id="{E2470A23-9D51-4251-AEF0-156985962CFB}" type="slidenum">
              <a:rPr lang="en-US" altLang="en-US"/>
              <a:pPr/>
              <a:t>8</a:t>
            </a:fld>
            <a:endParaRPr lang="en-US" altLang="en-US"/>
          </a:p>
        </p:txBody>
      </p:sp>
      <p:pic>
        <p:nvPicPr>
          <p:cNvPr id="19459" name="Picture 2"/>
          <p:cNvPicPr>
            <a:picLocks noChangeAspect="1" noChangeArrowheads="1"/>
          </p:cNvPicPr>
          <p:nvPr/>
        </p:nvPicPr>
        <p:blipFill>
          <a:blip r:embed="rId3" cstate="print"/>
          <a:srcRect/>
          <a:stretch>
            <a:fillRect/>
          </a:stretch>
        </p:blipFill>
        <p:spPr bwMode="auto">
          <a:xfrm>
            <a:off x="0" y="1981200"/>
            <a:ext cx="9144000" cy="3482975"/>
          </a:xfrm>
          <a:prstGeom prst="rect">
            <a:avLst/>
          </a:prstGeom>
          <a:noFill/>
          <a:ln w="9525">
            <a:noFill/>
            <a:miter lim="800000"/>
            <a:headEnd/>
            <a:tailEnd/>
          </a:ln>
        </p:spPr>
      </p:pic>
      <p:sp>
        <p:nvSpPr>
          <p:cNvPr id="19460" name="Text Box 3"/>
          <p:cNvSpPr txBox="1">
            <a:spLocks noChangeArrowheads="1"/>
          </p:cNvSpPr>
          <p:nvPr/>
        </p:nvSpPr>
        <p:spPr bwMode="auto">
          <a:xfrm>
            <a:off x="2438400" y="609600"/>
            <a:ext cx="3584575" cy="457200"/>
          </a:xfrm>
          <a:prstGeom prst="rect">
            <a:avLst/>
          </a:prstGeom>
          <a:noFill/>
          <a:ln w="9525">
            <a:noFill/>
            <a:miter lim="800000"/>
            <a:headEnd/>
            <a:tailEnd/>
          </a:ln>
        </p:spPr>
        <p:txBody>
          <a:bodyPr wrap="none">
            <a:spAutoFit/>
          </a:bodyPr>
          <a:lstStyle/>
          <a:p>
            <a:pPr eaLnBrk="1" hangingPunct="1"/>
            <a:r>
              <a:rPr lang="en-US" altLang="en-US" b="1"/>
              <a:t>TSO Logon Procedures</a:t>
            </a:r>
            <a:endParaRPr lang="en-US" altLang="en-US" sz="1800" b="1"/>
          </a:p>
        </p:txBody>
      </p:sp>
      <p:sp>
        <p:nvSpPr>
          <p:cNvPr id="19461" name="WordArt 4"/>
          <p:cNvSpPr>
            <a:spLocks noChangeArrowheads="1" noChangeShapeType="1" noTextEdit="1"/>
          </p:cNvSpPr>
          <p:nvPr/>
        </p:nvSpPr>
        <p:spPr bwMode="auto">
          <a:xfrm>
            <a:off x="533400" y="914400"/>
            <a:ext cx="933450" cy="642938"/>
          </a:xfrm>
          <a:prstGeom prst="rect">
            <a:avLst/>
          </a:prstGeom>
        </p:spPr>
        <p:txBody>
          <a:bodyPr wrap="none" fromWordArt="1">
            <a:prstTxWarp prst="textSlantUp">
              <a:avLst>
                <a:gd name="adj" fmla="val 55556"/>
              </a:avLst>
            </a:prstTxWarp>
          </a:bodyPr>
          <a:lstStyle/>
          <a:p>
            <a:pPr algn="ctr"/>
            <a:r>
              <a:rPr lang="en-CA" sz="1600" kern="10">
                <a:ln w="9525">
                  <a:solidFill>
                    <a:srgbClr val="000000"/>
                  </a:solidFill>
                  <a:round/>
                  <a:headEnd/>
                  <a:tailEnd/>
                </a:ln>
                <a:solidFill>
                  <a:srgbClr val="000000"/>
                </a:solidFill>
                <a:latin typeface="Arial"/>
                <a:cs typeface="Arial"/>
              </a:rPr>
              <a:t>example</a:t>
            </a:r>
          </a:p>
        </p:txBody>
      </p:sp>
      <p:sp>
        <p:nvSpPr>
          <p:cNvPr id="19462" name="Rectangle 5"/>
          <p:cNvSpPr>
            <a:spLocks noChangeArrowheads="1"/>
          </p:cNvSpPr>
          <p:nvPr/>
        </p:nvSpPr>
        <p:spPr bwMode="auto">
          <a:xfrm>
            <a:off x="1447800" y="4572000"/>
            <a:ext cx="6781800" cy="304800"/>
          </a:xfrm>
          <a:prstGeom prst="rect">
            <a:avLst/>
          </a:prstGeom>
          <a:solidFill>
            <a:schemeClr val="bg1"/>
          </a:solidFill>
          <a:ln w="28575">
            <a:solidFill>
              <a:schemeClr val="bg1"/>
            </a:solidFill>
            <a:miter lim="800000"/>
            <a:headEnd/>
            <a:tailEnd/>
          </a:ln>
        </p:spPr>
        <p:txBody>
          <a:bodyPr wrap="none" anchor="ctr"/>
          <a:lstStyle/>
          <a:p>
            <a:pPr algn="ctr" eaLnBrk="1" hangingPunct="1">
              <a:spcBef>
                <a:spcPct val="50000"/>
              </a:spcBef>
              <a:buClr>
                <a:schemeClr val="accent2"/>
              </a:buClr>
              <a:buFont typeface="Wingdings" pitchFamily="2" charset="2"/>
              <a:buNone/>
            </a:pPr>
            <a:endParaRPr lang="en-CA"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0"/>
          </p:nvPr>
        </p:nvSpPr>
        <p:spPr>
          <a:noFill/>
        </p:spPr>
        <p:txBody>
          <a:bodyPr/>
          <a:lstStyle/>
          <a:p>
            <a:fld id="{AD39222B-0AC4-475D-8414-1E77BCC9BF99}" type="slidenum">
              <a:rPr lang="en-US" altLang="en-US"/>
              <a:pPr/>
              <a:t>9</a:t>
            </a:fld>
            <a:endParaRPr lang="en-US" altLang="en-US"/>
          </a:p>
        </p:txBody>
      </p:sp>
      <p:sp>
        <p:nvSpPr>
          <p:cNvPr id="21507" name="Rectangle 1026"/>
          <p:cNvSpPr>
            <a:spLocks noGrp="1" noChangeArrowheads="1"/>
          </p:cNvSpPr>
          <p:nvPr>
            <p:ph type="title"/>
          </p:nvPr>
        </p:nvSpPr>
        <p:spPr/>
        <p:txBody>
          <a:bodyPr/>
          <a:lstStyle/>
          <a:p>
            <a:pPr eaLnBrk="1" hangingPunct="1"/>
            <a:r>
              <a:rPr lang="en-US" altLang="en-US" smtClean="0"/>
              <a:t/>
            </a:r>
            <a:br>
              <a:rPr lang="en-US" altLang="en-US" smtClean="0"/>
            </a:br>
            <a:r>
              <a:rPr lang="en-US" altLang="en-US" smtClean="0"/>
              <a:t>Using TSO commands in native mode</a:t>
            </a:r>
            <a:r>
              <a:rPr lang="en-US" altLang="en-US" sz="3200" b="1" smtClean="0"/>
              <a:t/>
            </a:r>
            <a:br>
              <a:rPr lang="en-US" altLang="en-US" sz="3200" b="1" smtClean="0"/>
            </a:br>
            <a:endParaRPr lang="en-US" altLang="en-US" sz="3200" b="1" smtClean="0"/>
          </a:p>
        </p:txBody>
      </p:sp>
      <p:sp>
        <p:nvSpPr>
          <p:cNvPr id="21508" name="Rectangle 1027"/>
          <p:cNvSpPr>
            <a:spLocks noGrp="1" noChangeArrowheads="1"/>
          </p:cNvSpPr>
          <p:nvPr>
            <p:ph type="body" sz="half" idx="1"/>
          </p:nvPr>
        </p:nvSpPr>
        <p:spPr>
          <a:xfrm>
            <a:off x="685800" y="1776413"/>
            <a:ext cx="4889500" cy="3902075"/>
          </a:xfrm>
        </p:spPr>
        <p:txBody>
          <a:bodyPr/>
          <a:lstStyle/>
          <a:p>
            <a:pPr eaLnBrk="1" hangingPunct="1">
              <a:lnSpc>
                <a:spcPct val="90000"/>
              </a:lnSpc>
            </a:pPr>
            <a:endParaRPr lang="en-US" altLang="en-US" sz="1800" smtClean="0"/>
          </a:p>
          <a:p>
            <a:pPr eaLnBrk="1" hangingPunct="1">
              <a:lnSpc>
                <a:spcPct val="90000"/>
              </a:lnSpc>
            </a:pPr>
            <a:r>
              <a:rPr lang="en-US" altLang="en-US" sz="1800" smtClean="0"/>
              <a:t>Usually, ISPF provides the interface for TSO.  </a:t>
            </a:r>
          </a:p>
          <a:p>
            <a:pPr eaLnBrk="1" hangingPunct="1">
              <a:lnSpc>
                <a:spcPct val="90000"/>
              </a:lnSpc>
            </a:pPr>
            <a:r>
              <a:rPr lang="en-US" altLang="en-US" sz="1800" smtClean="0"/>
              <a:t>However, TSO includes a limited set of basic   commands independent of ISPF and other programs. </a:t>
            </a:r>
          </a:p>
          <a:p>
            <a:pPr eaLnBrk="1" hangingPunct="1">
              <a:lnSpc>
                <a:spcPct val="90000"/>
              </a:lnSpc>
            </a:pPr>
            <a:r>
              <a:rPr lang="en-US" altLang="en-US" sz="1800" smtClean="0"/>
              <a:t>Using TSO in this way is called using TSO in its </a:t>
            </a:r>
            <a:r>
              <a:rPr lang="en-US" altLang="en-US" sz="1800" b="0" smtClean="0"/>
              <a:t>native mode</a:t>
            </a:r>
            <a:r>
              <a:rPr lang="en-US" altLang="en-US" sz="1800" i="1" smtClean="0"/>
              <a:t>. </a:t>
            </a:r>
            <a:endParaRPr lang="en-US" altLang="en-US" sz="1800" smtClean="0"/>
          </a:p>
          <a:p>
            <a:pPr eaLnBrk="1" hangingPunct="1">
              <a:lnSpc>
                <a:spcPct val="90000"/>
              </a:lnSpc>
            </a:pPr>
            <a:r>
              <a:rPr lang="en-US" altLang="en-US" sz="1800" smtClean="0"/>
              <a:t>When you logon to TSO, the z/OS system responds by displaying the </a:t>
            </a:r>
            <a:r>
              <a:rPr lang="en-US" altLang="en-US" sz="2000" smtClean="0"/>
              <a:t>READY</a:t>
            </a:r>
            <a:r>
              <a:rPr lang="en-US" altLang="en-US" sz="1800" smtClean="0"/>
              <a:t> prompt, and waits for input (similar to a DOS prompt).</a:t>
            </a:r>
          </a:p>
          <a:p>
            <a:pPr eaLnBrk="1" hangingPunct="1">
              <a:lnSpc>
                <a:spcPct val="90000"/>
              </a:lnSpc>
            </a:pPr>
            <a:endParaRPr lang="en-US" altLang="en-US" sz="1800" smtClean="0"/>
          </a:p>
        </p:txBody>
      </p:sp>
      <p:pic>
        <p:nvPicPr>
          <p:cNvPr id="21509" name="Picture 1028" descr="j0396858[1]"/>
          <p:cNvPicPr>
            <a:picLocks noGrp="1" noChangeAspect="1" noChangeArrowheads="1"/>
          </p:cNvPicPr>
          <p:nvPr>
            <p:ph sz="half" idx="2"/>
          </p:nvPr>
        </p:nvPicPr>
        <p:blipFill>
          <a:blip r:embed="rId3" cstate="print"/>
          <a:srcRect/>
          <a:stretch>
            <a:fillRect/>
          </a:stretch>
        </p:blipFill>
        <p:spPr>
          <a:xfrm>
            <a:off x="5638800" y="1905000"/>
            <a:ext cx="3505200" cy="3514725"/>
          </a:xfrm>
          <a:noFill/>
        </p:spPr>
      </p:pic>
      <p:sp>
        <p:nvSpPr>
          <p:cNvPr id="21510" name="WordArt 1030"/>
          <p:cNvSpPr>
            <a:spLocks noChangeArrowheads="1" noChangeShapeType="1" noTextEdit="1"/>
          </p:cNvSpPr>
          <p:nvPr/>
        </p:nvSpPr>
        <p:spPr bwMode="auto">
          <a:xfrm rot="533186">
            <a:off x="6248400" y="2514600"/>
            <a:ext cx="857250" cy="577850"/>
          </a:xfrm>
          <a:prstGeom prst="rect">
            <a:avLst/>
          </a:prstGeom>
        </p:spPr>
        <p:txBody>
          <a:bodyPr wrap="none" fromWordArt="1">
            <a:prstTxWarp prst="textSlantUp">
              <a:avLst>
                <a:gd name="adj" fmla="val 55556"/>
              </a:avLst>
            </a:prstTxWarp>
          </a:bodyPr>
          <a:lstStyle/>
          <a:p>
            <a:pPr algn="ctr"/>
            <a:r>
              <a:rPr lang="en-CA" sz="1400" kern="10">
                <a:ln w="9525">
                  <a:solidFill>
                    <a:srgbClr val="000000"/>
                  </a:solidFill>
                  <a:round/>
                  <a:headEnd/>
                  <a:tailEnd/>
                </a:ln>
                <a:solidFill>
                  <a:srgbClr val="000000"/>
                </a:solidFill>
                <a:latin typeface="Arial Black"/>
              </a:rPr>
              <a:t>READY _</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 Pearl DeLuxe">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Data\Microsoft\Templates\~Blue Pearl DeLuxe.pot</Template>
  <TotalTime>31828</TotalTime>
  <Words>5281</Words>
  <Application>Microsoft Office PowerPoint</Application>
  <PresentationFormat>On-screen Show (4:3)</PresentationFormat>
  <Paragraphs>589</Paragraphs>
  <Slides>66</Slides>
  <Notes>63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~Blue Pearl DeLuxe</vt:lpstr>
      <vt:lpstr>Drawing</vt:lpstr>
      <vt:lpstr>Chapter 4:  Interactive facilities of z/OS:    TSO/E, ISPF, and UNIX </vt:lpstr>
      <vt:lpstr>Chapter objectives</vt:lpstr>
      <vt:lpstr>Key terms in this chapter</vt:lpstr>
      <vt:lpstr>How do we interact with z/OS? </vt:lpstr>
      <vt:lpstr>TSO overview </vt:lpstr>
      <vt:lpstr>TSO overview (continued)</vt:lpstr>
      <vt:lpstr>TSO/E logon screen</vt:lpstr>
      <vt:lpstr>Slide 8</vt:lpstr>
      <vt:lpstr> Using TSO commands in native mode </vt:lpstr>
      <vt:lpstr>Terminology for data files</vt:lpstr>
      <vt:lpstr>Terminology for data files</vt:lpstr>
      <vt:lpstr>Terminology for data files</vt:lpstr>
      <vt:lpstr>T S O </vt:lpstr>
      <vt:lpstr>TSO Ready Prompt</vt:lpstr>
      <vt:lpstr>Using native TSO commands to SORT Data</vt:lpstr>
      <vt:lpstr>ISPF overview </vt:lpstr>
      <vt:lpstr>Navigating through ISPF menus </vt:lpstr>
      <vt:lpstr>ISPF Menu Structure</vt:lpstr>
      <vt:lpstr>General structure of ISPF panels</vt:lpstr>
      <vt:lpstr> Common functions provided in ISPF menus…   </vt:lpstr>
      <vt:lpstr> Keyboard mapping: </vt:lpstr>
      <vt:lpstr>Primary Option Menu</vt:lpstr>
      <vt:lpstr>Primary Option Menu</vt:lpstr>
      <vt:lpstr>Status pull-down</vt:lpstr>
      <vt:lpstr>Option  0                  ISPF Session Settings</vt:lpstr>
      <vt:lpstr>Option 1                                VIEW</vt:lpstr>
      <vt:lpstr>Option 1                                VIEW</vt:lpstr>
      <vt:lpstr>Option 2                                  V I E W</vt:lpstr>
      <vt:lpstr>                   Type RESET to remove columns assist</vt:lpstr>
      <vt:lpstr>Option 2                            E D I T</vt:lpstr>
      <vt:lpstr>ISPF Edit Panel - some line commands</vt:lpstr>
      <vt:lpstr>ISPF Edit Panel - Inserting lines</vt:lpstr>
      <vt:lpstr>Option 3                                UTILITIES</vt:lpstr>
      <vt:lpstr>Option 3. 1                         UTILITIES      </vt:lpstr>
      <vt:lpstr>Using ISPF allocate screen</vt:lpstr>
      <vt:lpstr>Option 6                          T S O   command</vt:lpstr>
      <vt:lpstr>I S P F   GUI</vt:lpstr>
      <vt:lpstr>                    System Display and Search Facility (SDSF)</vt:lpstr>
      <vt:lpstr>                    System Display and Search Facility  (D A)  </vt:lpstr>
      <vt:lpstr>Programming using TSO/E</vt:lpstr>
      <vt:lpstr>What is a CLIST (Command List)</vt:lpstr>
      <vt:lpstr>What is a REXX Exec (a.k.a.  execs)?</vt:lpstr>
      <vt:lpstr>CLISTs versus REXX  </vt:lpstr>
      <vt:lpstr>Example of REXX Exec</vt:lpstr>
      <vt:lpstr>Slide 45</vt:lpstr>
      <vt:lpstr>                    System Display and Search Facility (SDSF)</vt:lpstr>
      <vt:lpstr>                    System Display and Search Facility  (D A)  </vt:lpstr>
      <vt:lpstr>z/OS’  Unix Interactive Interface  (Unix System Services)</vt:lpstr>
      <vt:lpstr>                                         Unix is inherent in z/OS</vt:lpstr>
      <vt:lpstr>  z/OS UNIX interactive interfaces </vt:lpstr>
      <vt:lpstr>Invoking the UNIX shell</vt:lpstr>
      <vt:lpstr>         UNIX Shell</vt:lpstr>
      <vt:lpstr>Unix Interfaces on TSO</vt:lpstr>
      <vt:lpstr>OMVS Shell</vt:lpstr>
      <vt:lpstr>Displaying directories and files</vt:lpstr>
      <vt:lpstr>TSO commands used with z/OS UNIX </vt:lpstr>
      <vt:lpstr>ISHELL command (ish) </vt:lpstr>
      <vt:lpstr>ISHell main panel</vt:lpstr>
      <vt:lpstr>Pull Down Menu Bar - ISH</vt:lpstr>
      <vt:lpstr>OMVS command shell session - summary</vt:lpstr>
      <vt:lpstr>Unix File Systems on z/OS</vt:lpstr>
      <vt:lpstr>                            Structure of Hierarchical File System</vt:lpstr>
      <vt:lpstr>MVS Datasets and Unix Files</vt:lpstr>
      <vt:lpstr>                                               Unix Process</vt:lpstr>
      <vt:lpstr>Direct login to the shell </vt:lpstr>
      <vt:lpstr>Summary </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TOT184</dc:creator>
  <cp:lastModifiedBy>Tim</cp:lastModifiedBy>
  <cp:revision>162</cp:revision>
  <dcterms:created xsi:type="dcterms:W3CDTF">2004-07-20T18:45:36Z</dcterms:created>
  <dcterms:modified xsi:type="dcterms:W3CDTF">2016-01-13T12:29:00Z</dcterms:modified>
</cp:coreProperties>
</file>