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4"/>
  </p:notesMasterIdLst>
  <p:handoutMasterIdLst>
    <p:handoutMasterId r:id="rId35"/>
  </p:handoutMasterIdLst>
  <p:sldIdLst>
    <p:sldId id="383" r:id="rId2"/>
    <p:sldId id="275" r:id="rId3"/>
    <p:sldId id="300" r:id="rId4"/>
    <p:sldId id="302" r:id="rId5"/>
    <p:sldId id="306" r:id="rId6"/>
    <p:sldId id="305" r:id="rId7"/>
    <p:sldId id="349" r:id="rId8"/>
    <p:sldId id="382" r:id="rId9"/>
    <p:sldId id="308" r:id="rId10"/>
    <p:sldId id="307" r:id="rId11"/>
    <p:sldId id="350" r:id="rId12"/>
    <p:sldId id="351" r:id="rId13"/>
    <p:sldId id="352" r:id="rId14"/>
    <p:sldId id="353" r:id="rId15"/>
    <p:sldId id="354" r:id="rId16"/>
    <p:sldId id="309" r:id="rId17"/>
    <p:sldId id="310" r:id="rId18"/>
    <p:sldId id="311" r:id="rId19"/>
    <p:sldId id="312" r:id="rId20"/>
    <p:sldId id="313" r:id="rId21"/>
    <p:sldId id="314" r:id="rId22"/>
    <p:sldId id="358" r:id="rId23"/>
    <p:sldId id="321" r:id="rId24"/>
    <p:sldId id="362" r:id="rId25"/>
    <p:sldId id="363" r:id="rId26"/>
    <p:sldId id="366" r:id="rId27"/>
    <p:sldId id="280" r:id="rId28"/>
    <p:sldId id="290" r:id="rId29"/>
    <p:sldId id="326" r:id="rId30"/>
    <p:sldId id="323" r:id="rId31"/>
    <p:sldId id="324" r:id="rId32"/>
    <p:sldId id="322" r:id="rId33"/>
  </p:sldIdLst>
  <p:sldSz cx="9144000" cy="6858000" type="screen4x3"/>
  <p:notesSz cx="6980238" cy="92106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DDDD"/>
    <a:srgbClr val="EAEAEA"/>
    <a:srgbClr val="006600"/>
    <a:srgbClr val="777777"/>
    <a:srgbClr val="EE3B0A"/>
    <a:srgbClr val="FBB6A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401" autoAdjust="0"/>
    <p:restoredTop sz="80960" autoAdjust="0"/>
  </p:normalViewPr>
  <p:slideViewPr>
    <p:cSldViewPr>
      <p:cViewPr varScale="1">
        <p:scale>
          <a:sx n="68" d="100"/>
          <a:sy n="68" d="100"/>
        </p:scale>
        <p:origin x="17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24188"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18435" name="Rectangle 3"/>
          <p:cNvSpPr>
            <a:spLocks noGrp="1" noChangeArrowheads="1"/>
          </p:cNvSpPr>
          <p:nvPr>
            <p:ph type="dt" sz="quarter" idx="1"/>
          </p:nvPr>
        </p:nvSpPr>
        <p:spPr bwMode="auto">
          <a:xfrm>
            <a:off x="3954463" y="0"/>
            <a:ext cx="3024187"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defTabSz="927100" eaLnBrk="1" hangingPunct="1">
              <a:spcBef>
                <a:spcPct val="0"/>
              </a:spcBef>
              <a:buClrTx/>
              <a:buFontTx/>
              <a:buNone/>
              <a:defRPr sz="1200">
                <a:latin typeface="Arial" charset="0"/>
                <a:cs typeface="+mn-cs"/>
              </a:defRPr>
            </a:lvl1pPr>
          </a:lstStyle>
          <a:p>
            <a:pPr>
              <a:defRPr/>
            </a:pPr>
            <a:endParaRPr lang="en-US"/>
          </a:p>
        </p:txBody>
      </p:sp>
      <p:sp>
        <p:nvSpPr>
          <p:cNvPr id="18436" name="Rectangle 4"/>
          <p:cNvSpPr>
            <a:spLocks noGrp="1" noChangeArrowheads="1"/>
          </p:cNvSpPr>
          <p:nvPr>
            <p:ph type="ftr" sz="quarter" idx="2"/>
          </p:nvPr>
        </p:nvSpPr>
        <p:spPr bwMode="auto">
          <a:xfrm>
            <a:off x="0" y="8748713"/>
            <a:ext cx="3024188"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18437" name="Rectangle 5"/>
          <p:cNvSpPr>
            <a:spLocks noGrp="1" noChangeArrowheads="1"/>
          </p:cNvSpPr>
          <p:nvPr>
            <p:ph type="sldNum" sz="quarter" idx="3"/>
          </p:nvPr>
        </p:nvSpPr>
        <p:spPr bwMode="auto">
          <a:xfrm>
            <a:off x="3954463" y="8748713"/>
            <a:ext cx="3024187"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defTabSz="927100" eaLnBrk="1" hangingPunct="1">
              <a:spcBef>
                <a:spcPct val="0"/>
              </a:spcBef>
              <a:buClrTx/>
              <a:buFontTx/>
              <a:buNone/>
              <a:defRPr sz="1200"/>
            </a:lvl1pPr>
          </a:lstStyle>
          <a:p>
            <a:pPr>
              <a:defRPr/>
            </a:pPr>
            <a:fld id="{B7DB2E5C-5016-4FB2-9811-A0753EC44F14}" type="slidenum">
              <a:rPr lang="en-US" altLang="en-US"/>
              <a:pPr>
                <a:defRPr/>
              </a:pPr>
              <a:t>‹#›</a:t>
            </a:fld>
            <a:endParaRPr lang="en-US" altLang="en-US"/>
          </a:p>
        </p:txBody>
      </p:sp>
    </p:spTree>
    <p:extLst>
      <p:ext uri="{BB962C8B-B14F-4D97-AF65-F5344CB8AC3E}">
        <p14:creationId xmlns:p14="http://schemas.microsoft.com/office/powerpoint/2010/main" val="319765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24188"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30723" name="Rectangle 3"/>
          <p:cNvSpPr>
            <a:spLocks noGrp="1" noChangeArrowheads="1"/>
          </p:cNvSpPr>
          <p:nvPr>
            <p:ph type="dt" idx="1"/>
          </p:nvPr>
        </p:nvSpPr>
        <p:spPr bwMode="auto">
          <a:xfrm>
            <a:off x="3954463" y="0"/>
            <a:ext cx="3024187" cy="460375"/>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defTabSz="927100" eaLnBrk="1" hangingPunct="1">
              <a:spcBef>
                <a:spcPct val="0"/>
              </a:spcBef>
              <a:buClrTx/>
              <a:buFontTx/>
              <a:buNone/>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9038" y="690563"/>
            <a:ext cx="4605337" cy="3454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698500" y="4375150"/>
            <a:ext cx="5583238" cy="4144963"/>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748713"/>
            <a:ext cx="3024188"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l" defTabSz="927100" eaLnBrk="1" hangingPunct="1">
              <a:spcBef>
                <a:spcPct val="0"/>
              </a:spcBef>
              <a:buClrTx/>
              <a:buFontTx/>
              <a:buNone/>
              <a:defRPr sz="1200">
                <a:latin typeface="Arial" charset="0"/>
                <a:cs typeface="+mn-cs"/>
              </a:defRPr>
            </a:lvl1pPr>
          </a:lstStyle>
          <a:p>
            <a:pPr>
              <a:defRPr/>
            </a:pPr>
            <a:endParaRPr lang="en-US"/>
          </a:p>
        </p:txBody>
      </p:sp>
      <p:sp>
        <p:nvSpPr>
          <p:cNvPr id="30727" name="Rectangle 7"/>
          <p:cNvSpPr>
            <a:spLocks noGrp="1" noChangeArrowheads="1"/>
          </p:cNvSpPr>
          <p:nvPr>
            <p:ph type="sldNum" sz="quarter" idx="5"/>
          </p:nvPr>
        </p:nvSpPr>
        <p:spPr bwMode="auto">
          <a:xfrm>
            <a:off x="3954463" y="8748713"/>
            <a:ext cx="3024187" cy="460375"/>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defTabSz="927100" eaLnBrk="1" hangingPunct="1">
              <a:spcBef>
                <a:spcPct val="0"/>
              </a:spcBef>
              <a:buClrTx/>
              <a:buFontTx/>
              <a:buNone/>
              <a:defRPr sz="1200"/>
            </a:lvl1pPr>
          </a:lstStyle>
          <a:p>
            <a:pPr>
              <a:defRPr/>
            </a:pPr>
            <a:fld id="{3E236002-17DA-4F69-BF63-2DCA8D1A1A01}" type="slidenum">
              <a:rPr lang="en-US" altLang="en-US"/>
              <a:pPr>
                <a:defRPr/>
              </a:pPr>
              <a:t>‹#›</a:t>
            </a:fld>
            <a:endParaRPr lang="en-US" altLang="en-US"/>
          </a:p>
        </p:txBody>
      </p:sp>
    </p:spTree>
    <p:extLst>
      <p:ext uri="{BB962C8B-B14F-4D97-AF65-F5344CB8AC3E}">
        <p14:creationId xmlns:p14="http://schemas.microsoft.com/office/powerpoint/2010/main" val="2465891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E236002-17DA-4F69-BF63-2DCA8D1A1A01}" type="slidenum">
              <a:rPr lang="en-US" altLang="en-US" smtClean="0"/>
              <a:pPr>
                <a:defRPr/>
              </a:pPr>
              <a:t>1</a:t>
            </a:fld>
            <a:endParaRPr lang="en-US" altLang="en-US"/>
          </a:p>
        </p:txBody>
      </p:sp>
    </p:spTree>
    <p:extLst>
      <p:ext uri="{BB962C8B-B14F-4D97-AF65-F5344CB8AC3E}">
        <p14:creationId xmlns:p14="http://schemas.microsoft.com/office/powerpoint/2010/main" val="302423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50D84E-67FC-4E07-A04B-AE35308D0D7D}" type="slidenum">
              <a:rPr lang="en-US" altLang="en-US" smtClean="0"/>
              <a:pPr>
                <a:spcBef>
                  <a:spcPct val="0"/>
                </a:spcBef>
              </a:pPr>
              <a:t>17</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An address is an identifier of a required piece of information, but not a description of where in real storage that piece of information is. This allows the size of an address space (that is, all addresses available to a program) to exceed the amount of real storage available.</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All real storage references are made in terms of virtual storage addresses.</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A hardware mechanism is used to map the virtual storage address to a physical location in real storage. As shown on the slide, the virtual address 10254000 can exist more than once, because each virtual address maps to a different address in real storage.</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When a requested address is not in real storage, a hardware interruption is signaled to z/OS and the operating system brings the required instructions and data into real storage.</a:t>
            </a:r>
          </a:p>
        </p:txBody>
      </p:sp>
    </p:spTree>
    <p:extLst>
      <p:ext uri="{BB962C8B-B14F-4D97-AF65-F5344CB8AC3E}">
        <p14:creationId xmlns:p14="http://schemas.microsoft.com/office/powerpoint/2010/main" val="92921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F14AE9-1B90-4CE1-A32E-6BAD90E770EF}" type="slidenum">
              <a:rPr lang="en-US" altLang="en-US" smtClean="0"/>
              <a:pPr>
                <a:spcBef>
                  <a:spcPct val="0"/>
                </a:spcBef>
              </a:pPr>
              <a:t>19</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slide shows z/OS performing paging for a program running in virtual storage. The lettered boxes represent parts of the program. In this simplified view, program parts A, E, F, and H are active and running in real storage frames, while parts B, C, D, and G are inactive and have been moved to auxiliary storage slots. All of the program parts, however, reside in virtual storage and have virtual storage addresses.</a:t>
            </a:r>
          </a:p>
        </p:txBody>
      </p:sp>
    </p:spTree>
    <p:extLst>
      <p:ext uri="{BB962C8B-B14F-4D97-AF65-F5344CB8AC3E}">
        <p14:creationId xmlns:p14="http://schemas.microsoft.com/office/powerpoint/2010/main" val="20532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E253A8-3773-4B5F-86CB-F02EC36FC8DE}" type="slidenum">
              <a:rPr lang="en-US" altLang="en-US" smtClean="0"/>
              <a:pPr>
                <a:spcBef>
                  <a:spcPct val="0"/>
                </a:spcBef>
              </a:pPr>
              <a:t>21</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Arial" panose="020B0604020202020204" pitchFamily="34" charset="0"/>
              </a:rPr>
              <a:t>“Working set” is the number of active pages in an application.  The inactive pages have been paged out, leaving the active pages in memory.  The number of applications that can fit comfortably in a system concurrently is a function of the working set of each.</a:t>
            </a:r>
          </a:p>
          <a:p>
            <a:pPr eaLnBrk="1" hangingPunct="1">
              <a:buFontTx/>
              <a:buChar char="•"/>
            </a:pPr>
            <a:r>
              <a:rPr lang="en-US" altLang="en-US">
                <a:latin typeface="Arial" panose="020B0604020202020204" pitchFamily="34" charset="0"/>
              </a:rPr>
              <a:t>When an entire application is moved to auxiliary storage, it is “swapped out”.  This means that all of the pages (including the working set) are moved to a separate swap data set.  When resources are freed up, the application is brought back into memory.</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9591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AE5D84-9028-4347-9357-17AED152FFAD}" type="slidenum">
              <a:rPr lang="en-US" altLang="en-US" smtClean="0"/>
              <a:pPr>
                <a:spcBef>
                  <a:spcPct val="0"/>
                </a:spcBef>
              </a:pPr>
              <a:t>22</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b="1" dirty="0">
                <a:latin typeface="Arial" panose="020B0604020202020204" pitchFamily="34" charset="0"/>
              </a:rPr>
              <a:t>Real storage manager</a:t>
            </a:r>
          </a:p>
          <a:p>
            <a:pPr eaLnBrk="1" hangingPunct="1">
              <a:lnSpc>
                <a:spcPct val="80000"/>
              </a:lnSpc>
            </a:pPr>
            <a:r>
              <a:rPr lang="en-US" altLang="en-US" sz="800" dirty="0">
                <a:latin typeface="Arial" panose="020B0604020202020204" pitchFamily="34" charset="0"/>
              </a:rPr>
              <a:t>The real storage manager or RS</a:t>
            </a:r>
            <a:r>
              <a:rPr lang="en-US" altLang="en-US" sz="800" i="1" dirty="0">
                <a:latin typeface="Arial" panose="020B0604020202020204" pitchFamily="34" charset="0"/>
              </a:rPr>
              <a:t>M™ </a:t>
            </a:r>
            <a:r>
              <a:rPr lang="en-US" altLang="en-US" sz="800" dirty="0">
                <a:latin typeface="Arial" panose="020B0604020202020204" pitchFamily="34" charset="0"/>
              </a:rPr>
              <a:t>keeps track of the contents of central storage. It manages the paging activities described earlier, such as page-in, page-out, and page stealing, and helps with swapping an address space in or out. RSM also performs </a:t>
            </a:r>
            <a:r>
              <a:rPr lang="en-US" altLang="en-US" sz="800" i="1" dirty="0">
                <a:latin typeface="Arial" panose="020B0604020202020204" pitchFamily="34" charset="0"/>
              </a:rPr>
              <a:t>page fixing </a:t>
            </a:r>
            <a:r>
              <a:rPr lang="en-US" altLang="en-US" sz="800" dirty="0">
                <a:latin typeface="Arial" panose="020B0604020202020204" pitchFamily="34" charset="0"/>
              </a:rPr>
              <a:t>(marking pages as unavailable for stealing).</a:t>
            </a:r>
          </a:p>
          <a:p>
            <a:pPr eaLnBrk="1" hangingPunct="1">
              <a:lnSpc>
                <a:spcPct val="80000"/>
              </a:lnSpc>
            </a:pPr>
            <a:endParaRPr lang="en-US" altLang="en-US" sz="800" b="1" dirty="0">
              <a:latin typeface="Arial" panose="020B0604020202020204" pitchFamily="34" charset="0"/>
            </a:endParaRPr>
          </a:p>
          <a:p>
            <a:pPr eaLnBrk="1" hangingPunct="1">
              <a:lnSpc>
                <a:spcPct val="80000"/>
              </a:lnSpc>
            </a:pPr>
            <a:r>
              <a:rPr lang="en-US" altLang="en-US" sz="800" b="1" dirty="0">
                <a:latin typeface="Arial" panose="020B0604020202020204" pitchFamily="34" charset="0"/>
              </a:rPr>
              <a:t>Auxiliary storage manager</a:t>
            </a:r>
          </a:p>
          <a:p>
            <a:pPr eaLnBrk="1" hangingPunct="1">
              <a:lnSpc>
                <a:spcPct val="80000"/>
              </a:lnSpc>
            </a:pPr>
            <a:r>
              <a:rPr lang="en-US" altLang="en-US" sz="800" dirty="0">
                <a:latin typeface="Arial" panose="020B0604020202020204" pitchFamily="34" charset="0"/>
              </a:rPr>
              <a:t>The auxiliary storage manager or ASM uses the system’s page data sets</a:t>
            </a:r>
            <a:r>
              <a:rPr lang="en-US" altLang="en-US" sz="800" i="1" dirty="0">
                <a:latin typeface="Arial" panose="020B0604020202020204" pitchFamily="34" charset="0"/>
              </a:rPr>
              <a:t>, </a:t>
            </a:r>
            <a:r>
              <a:rPr lang="en-US" altLang="en-US" sz="800" dirty="0">
                <a:latin typeface="Arial" panose="020B0604020202020204" pitchFamily="34" charset="0"/>
              </a:rPr>
              <a:t>to keep track of auxiliary storage slots. Specifically:</a:t>
            </a:r>
          </a:p>
          <a:p>
            <a:pPr marL="171450" indent="-171450" eaLnBrk="1" hangingPunct="1">
              <a:lnSpc>
                <a:spcPct val="80000"/>
              </a:lnSpc>
              <a:buFont typeface="Arial" panose="020B0604020202020204" pitchFamily="34" charset="0"/>
              <a:buChar char="•"/>
            </a:pPr>
            <a:r>
              <a:rPr lang="en-US" altLang="en-US" sz="800" dirty="0">
                <a:latin typeface="Arial" panose="020B0604020202020204" pitchFamily="34" charset="0"/>
              </a:rPr>
              <a:t>Slots for virtual storage pages that are not in central storage frames</a:t>
            </a:r>
          </a:p>
          <a:p>
            <a:pPr marL="171450" indent="-171450" eaLnBrk="1" hangingPunct="1">
              <a:lnSpc>
                <a:spcPct val="80000"/>
              </a:lnSpc>
              <a:buFont typeface="Arial" panose="020B0604020202020204" pitchFamily="34" charset="0"/>
              <a:buChar char="•"/>
            </a:pPr>
            <a:r>
              <a:rPr lang="en-US" altLang="en-US" sz="800" dirty="0">
                <a:latin typeface="Arial" panose="020B0604020202020204" pitchFamily="34" charset="0"/>
              </a:rPr>
              <a:t>Slots for pages that do not occupy frames, but, because the frame’s contents have not been changed, the slots are still valid.</a:t>
            </a:r>
          </a:p>
          <a:p>
            <a:pPr eaLnBrk="1" hangingPunct="1">
              <a:lnSpc>
                <a:spcPct val="80000"/>
              </a:lnSpc>
            </a:pPr>
            <a:r>
              <a:rPr lang="en-US" altLang="en-US" sz="800" dirty="0">
                <a:latin typeface="Arial" panose="020B0604020202020204" pitchFamily="34" charset="0"/>
              </a:rPr>
              <a:t>When a page-in or page-out is required, ASM works with RSM to locate the proper central storage frames and auxiliary storage slots.</a:t>
            </a:r>
          </a:p>
          <a:p>
            <a:pPr eaLnBrk="1" hangingPunct="1">
              <a:lnSpc>
                <a:spcPct val="80000"/>
              </a:lnSpc>
            </a:pPr>
            <a:endParaRPr lang="en-US" altLang="en-US" sz="800" b="1" dirty="0">
              <a:latin typeface="Arial" panose="020B0604020202020204" pitchFamily="34" charset="0"/>
            </a:endParaRPr>
          </a:p>
          <a:p>
            <a:pPr eaLnBrk="1" hangingPunct="1">
              <a:lnSpc>
                <a:spcPct val="80000"/>
              </a:lnSpc>
            </a:pPr>
            <a:r>
              <a:rPr lang="en-US" altLang="en-US" sz="800" b="1" dirty="0">
                <a:latin typeface="Arial" panose="020B0604020202020204" pitchFamily="34" charset="0"/>
              </a:rPr>
              <a:t>Virtual storage manager</a:t>
            </a:r>
          </a:p>
          <a:p>
            <a:pPr eaLnBrk="1" hangingPunct="1">
              <a:lnSpc>
                <a:spcPct val="80000"/>
              </a:lnSpc>
            </a:pPr>
            <a:r>
              <a:rPr lang="en-US" altLang="en-US" sz="800" dirty="0">
                <a:latin typeface="Arial" panose="020B0604020202020204" pitchFamily="34" charset="0"/>
              </a:rPr>
              <a:t>The virtual storage manager or VSM™ responds to requests to obtain and free virtual storage. VSM also manages storage allocation for any program that must run in real, rather than virtual storage. Real storage is allocated to code and data when they are loaded in virtual storage. As they run, programs can request more storage by means of a system service, such as the GETMAIN macro. Programs can release storage with the FREEMAIN macro. VSM keeps track of the map of virtual storage for each address space. In so doing, it sees an address space as a collection of 256 </a:t>
            </a:r>
            <a:r>
              <a:rPr lang="en-US" altLang="en-US" sz="800" i="1" dirty="0" err="1">
                <a:latin typeface="Arial" panose="020B0604020202020204" pitchFamily="34" charset="0"/>
              </a:rPr>
              <a:t>subpools</a:t>
            </a:r>
            <a:r>
              <a:rPr lang="en-US" altLang="en-US" sz="800" i="1" dirty="0">
                <a:latin typeface="Arial" panose="020B0604020202020204" pitchFamily="34" charset="0"/>
              </a:rPr>
              <a:t>, </a:t>
            </a:r>
            <a:r>
              <a:rPr lang="en-US" altLang="en-US" sz="800" dirty="0">
                <a:latin typeface="Arial" panose="020B0604020202020204" pitchFamily="34" charset="0"/>
              </a:rPr>
              <a:t>which are logically related areas of virtual storage identified by the numbers 0 to 255. Being logically related means the storage areas within a </a:t>
            </a:r>
            <a:r>
              <a:rPr lang="en-US" altLang="en-US" sz="800" dirty="0" err="1">
                <a:latin typeface="Arial" panose="020B0604020202020204" pitchFamily="34" charset="0"/>
              </a:rPr>
              <a:t>subpool</a:t>
            </a:r>
            <a:r>
              <a:rPr lang="en-US" altLang="en-US" sz="800" dirty="0">
                <a:latin typeface="Arial" panose="020B0604020202020204" pitchFamily="34" charset="0"/>
              </a:rPr>
              <a:t> share characteristics, such as:</a:t>
            </a:r>
          </a:p>
          <a:p>
            <a:pPr marL="171450" indent="-171450" eaLnBrk="1" hangingPunct="1">
              <a:lnSpc>
                <a:spcPct val="80000"/>
              </a:lnSpc>
              <a:buFont typeface="Arial" panose="020B0604020202020204" pitchFamily="34" charset="0"/>
              <a:buChar char="•"/>
            </a:pPr>
            <a:r>
              <a:rPr lang="en-US" altLang="en-US" sz="800" dirty="0">
                <a:latin typeface="Arial" panose="020B0604020202020204" pitchFamily="34" charset="0"/>
              </a:rPr>
              <a:t>Storage protect key</a:t>
            </a:r>
          </a:p>
          <a:p>
            <a:pPr marL="171450" indent="-171450" eaLnBrk="1" hangingPunct="1">
              <a:lnSpc>
                <a:spcPct val="80000"/>
              </a:lnSpc>
              <a:buFont typeface="Arial" panose="020B0604020202020204" pitchFamily="34" charset="0"/>
              <a:buChar char="•"/>
            </a:pPr>
            <a:r>
              <a:rPr lang="en-US" altLang="en-US" sz="800" dirty="0">
                <a:latin typeface="Arial" panose="020B0604020202020204" pitchFamily="34" charset="0"/>
              </a:rPr>
              <a:t>Whether they are fetch protected, </a:t>
            </a:r>
            <a:r>
              <a:rPr lang="en-US" altLang="en-US" sz="800" dirty="0" err="1">
                <a:latin typeface="Arial" panose="020B0604020202020204" pitchFamily="34" charset="0"/>
              </a:rPr>
              <a:t>pageable</a:t>
            </a:r>
            <a:r>
              <a:rPr lang="en-US" altLang="en-US" sz="800" dirty="0">
                <a:latin typeface="Arial" panose="020B0604020202020204" pitchFamily="34" charset="0"/>
              </a:rPr>
              <a:t>, or swappable</a:t>
            </a:r>
          </a:p>
          <a:p>
            <a:pPr marL="171450" indent="-171450" eaLnBrk="1" hangingPunct="1">
              <a:lnSpc>
                <a:spcPct val="80000"/>
              </a:lnSpc>
              <a:buFont typeface="Arial" panose="020B0604020202020204" pitchFamily="34" charset="0"/>
              <a:buChar char="•"/>
            </a:pPr>
            <a:r>
              <a:rPr lang="en-US" altLang="en-US" sz="800" dirty="0">
                <a:latin typeface="Arial" panose="020B0604020202020204" pitchFamily="34" charset="0"/>
              </a:rPr>
              <a:t>Where they must reside in virtual storage (above or below 16 megabytes)</a:t>
            </a:r>
          </a:p>
          <a:p>
            <a:pPr marL="171450" indent="-171450" eaLnBrk="1" hangingPunct="1">
              <a:lnSpc>
                <a:spcPct val="80000"/>
              </a:lnSpc>
              <a:buFont typeface="Arial" panose="020B0604020202020204" pitchFamily="34" charset="0"/>
              <a:buChar char="•"/>
            </a:pPr>
            <a:r>
              <a:rPr lang="en-US" altLang="en-US" sz="800" dirty="0">
                <a:latin typeface="Arial" panose="020B0604020202020204" pitchFamily="34" charset="0"/>
              </a:rPr>
              <a:t>Whether they can be shared by more than one task</a:t>
            </a:r>
          </a:p>
          <a:p>
            <a:pPr eaLnBrk="1" hangingPunct="1">
              <a:lnSpc>
                <a:spcPct val="80000"/>
              </a:lnSpc>
            </a:pPr>
            <a:r>
              <a:rPr lang="en-US" altLang="en-US" sz="800" dirty="0">
                <a:latin typeface="Arial" panose="020B0604020202020204" pitchFamily="34" charset="0"/>
              </a:rPr>
              <a:t>Some </a:t>
            </a:r>
            <a:r>
              <a:rPr lang="en-US" altLang="en-US" sz="800" dirty="0" err="1">
                <a:latin typeface="Arial" panose="020B0604020202020204" pitchFamily="34" charset="0"/>
              </a:rPr>
              <a:t>subpools</a:t>
            </a:r>
            <a:r>
              <a:rPr lang="en-US" altLang="en-US" sz="800" dirty="0">
                <a:latin typeface="Arial" panose="020B0604020202020204" pitchFamily="34" charset="0"/>
              </a:rPr>
              <a:t> (numbers 128 to 255) are predefined by use by system programs. </a:t>
            </a:r>
            <a:r>
              <a:rPr lang="en-US" altLang="en-US" sz="800" dirty="0" err="1">
                <a:latin typeface="Arial" panose="020B0604020202020204" pitchFamily="34" charset="0"/>
              </a:rPr>
              <a:t>Subpool</a:t>
            </a:r>
            <a:r>
              <a:rPr lang="en-US" altLang="en-US" sz="800" dirty="0">
                <a:latin typeface="Arial" panose="020B0604020202020204" pitchFamily="34" charset="0"/>
              </a:rPr>
              <a:t> 252, for example, is for programs from authorized libraries. Others (numbered 0 to 127) are defined by user programs.</a:t>
            </a:r>
          </a:p>
        </p:txBody>
      </p:sp>
    </p:spTree>
    <p:extLst>
      <p:ext uri="{BB962C8B-B14F-4D97-AF65-F5344CB8AC3E}">
        <p14:creationId xmlns:p14="http://schemas.microsoft.com/office/powerpoint/2010/main" val="1358086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B2B850-CFD4-48B2-B9D5-75CF6142C3C5}" type="slidenum">
              <a:rPr lang="en-US" altLang="en-US" smtClean="0"/>
              <a:pPr>
                <a:spcBef>
                  <a:spcPct val="0"/>
                </a:spcBef>
              </a:pPr>
              <a:t>23</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In an operating system, storage management involves file allocation, placement, monitoring, migration, backup, recall, recovery, and deletion. These activities can be done either manually or through the use of automated processes. When storage management is automated, the system determines object placement, and automatically manages object backup, movement, space, and security. A typical z/OS production system includes both manual and automated processes for managing storage.</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Depending on how a z/OS system and its storage devices are configured, a user or program can directly control many aspects of storage use, and in the early days of the operating system, users were required to do so. Increasingly, however, z/OS installations rely on installation-specific settings for data and resource management, and add-on storage management products to automate the use of storage. The primary means of managing storage in z/OS is through the DFSMS component, which is discussed in Chapter 5, “Working with data sets”.</a:t>
            </a: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403259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B7E6A3-38F7-42E3-A6D9-F40919D4F29E}" type="slidenum">
              <a:rPr lang="en-US" altLang="en-US" smtClean="0"/>
              <a:pPr>
                <a:spcBef>
                  <a:spcPct val="0"/>
                </a:spcBef>
              </a:pPr>
              <a:t>24</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900" dirty="0">
                <a:latin typeface="Arial" panose="020B0604020202020204" pitchFamily="34" charset="0"/>
              </a:rPr>
              <a:t>There are 6 types of interrupts:  </a:t>
            </a:r>
          </a:p>
          <a:p>
            <a:pPr marL="228600" indent="-228600" eaLnBrk="1" hangingPunct="1">
              <a:lnSpc>
                <a:spcPct val="90000"/>
              </a:lnSpc>
              <a:buFont typeface="+mj-lt"/>
              <a:buAutoNum type="arabicPeriod"/>
            </a:pPr>
            <a:r>
              <a:rPr lang="en-US" altLang="en-US" sz="900" b="1" dirty="0">
                <a:latin typeface="Arial" panose="020B0604020202020204" pitchFamily="34" charset="0"/>
              </a:rPr>
              <a:t>Supervisor calls or SVC interrupts </a:t>
            </a:r>
            <a:r>
              <a:rPr lang="en-US" altLang="en-US" sz="900" dirty="0">
                <a:latin typeface="Arial" panose="020B0604020202020204" pitchFamily="34" charset="0"/>
              </a:rPr>
              <a:t>– These occur when the program issues an SVC to request a particular system service. An SVC interrupts the program being executed and passes control to the supervisor so that it can perform the service. Programs request these services through macros such as OPEN (open a file), GETMAIN (obtain storage), or WTO (write a message to the system operator).</a:t>
            </a:r>
          </a:p>
          <a:p>
            <a:pPr marL="228600" indent="-228600" eaLnBrk="1" hangingPunct="1">
              <a:lnSpc>
                <a:spcPct val="90000"/>
              </a:lnSpc>
              <a:buFont typeface="+mj-lt"/>
              <a:buAutoNum type="arabicPeriod"/>
            </a:pPr>
            <a:r>
              <a:rPr lang="en-US" altLang="en-US" sz="900" b="1" dirty="0">
                <a:latin typeface="Arial" panose="020B0604020202020204" pitchFamily="34" charset="0"/>
              </a:rPr>
              <a:t>I/O interrupts </a:t>
            </a:r>
            <a:r>
              <a:rPr lang="en-US" altLang="en-US" sz="900" dirty="0">
                <a:latin typeface="Arial" panose="020B0604020202020204" pitchFamily="34" charset="0"/>
              </a:rPr>
              <a:t>– These occur when the channel subsystem signals a change of status, such as an I/O operation completing, an error occurring, or an I/O device such as a printer has become ready for work.</a:t>
            </a:r>
          </a:p>
          <a:p>
            <a:pPr marL="228600" indent="-228600" eaLnBrk="1" hangingPunct="1">
              <a:lnSpc>
                <a:spcPct val="90000"/>
              </a:lnSpc>
              <a:buFont typeface="+mj-lt"/>
              <a:buAutoNum type="arabicPeriod"/>
            </a:pPr>
            <a:r>
              <a:rPr lang="en-US" altLang="en-US" sz="900" b="1" dirty="0">
                <a:latin typeface="Arial" panose="020B0604020202020204" pitchFamily="34" charset="0"/>
              </a:rPr>
              <a:t>External interrupts </a:t>
            </a:r>
            <a:r>
              <a:rPr lang="en-US" altLang="en-US" sz="900" dirty="0">
                <a:latin typeface="Arial" panose="020B0604020202020204" pitchFamily="34" charset="0"/>
              </a:rPr>
              <a:t>– These can indicate any of several events, such as a time interval expiring, the operator pressing the interrupt key on the console, or the processor receiving a signal from another processor.</a:t>
            </a:r>
          </a:p>
          <a:p>
            <a:pPr marL="228600" indent="-228600" eaLnBrk="1" hangingPunct="1">
              <a:lnSpc>
                <a:spcPct val="90000"/>
              </a:lnSpc>
              <a:buFont typeface="+mj-lt"/>
              <a:buAutoNum type="arabicPeriod"/>
            </a:pPr>
            <a:r>
              <a:rPr lang="en-US" altLang="en-US" sz="900" b="1" dirty="0">
                <a:latin typeface="Arial" panose="020B0604020202020204" pitchFamily="34" charset="0"/>
              </a:rPr>
              <a:t>Restart interrupts</a:t>
            </a:r>
            <a:r>
              <a:rPr lang="en-US" altLang="en-US" sz="900" baseline="0" dirty="0">
                <a:latin typeface="Arial" panose="020B0604020202020204" pitchFamily="34" charset="0"/>
              </a:rPr>
              <a:t> – </a:t>
            </a:r>
            <a:r>
              <a:rPr lang="en-US" altLang="en-US" sz="900" dirty="0">
                <a:latin typeface="Arial" panose="020B0604020202020204" pitchFamily="34" charset="0"/>
              </a:rPr>
              <a:t>These occur when the operator selects the restart function at the console or when a restart SIGP (signal processor) instruction is received from another processor.</a:t>
            </a:r>
          </a:p>
          <a:p>
            <a:pPr marL="228600" indent="-228600" eaLnBrk="1" hangingPunct="1">
              <a:lnSpc>
                <a:spcPct val="90000"/>
              </a:lnSpc>
              <a:buFont typeface="+mj-lt"/>
              <a:buAutoNum type="arabicPeriod"/>
            </a:pPr>
            <a:r>
              <a:rPr lang="en-US" altLang="en-US" sz="900" b="1" dirty="0">
                <a:latin typeface="Arial" panose="020B0604020202020204" pitchFamily="34" charset="0"/>
              </a:rPr>
              <a:t>Program interrupts </a:t>
            </a:r>
            <a:r>
              <a:rPr lang="en-US" altLang="en-US" sz="900" dirty="0">
                <a:latin typeface="Arial" panose="020B0604020202020204" pitchFamily="34" charset="0"/>
              </a:rPr>
              <a:t>– These are caused by program errors (for example, the program attempts to perform an invalid operation), </a:t>
            </a:r>
            <a:r>
              <a:rPr lang="en-US" altLang="en-US" sz="900" i="1" dirty="0">
                <a:latin typeface="Arial" panose="020B0604020202020204" pitchFamily="34" charset="0"/>
              </a:rPr>
              <a:t>page faults </a:t>
            </a:r>
            <a:r>
              <a:rPr lang="en-US" altLang="en-US" sz="900" dirty="0">
                <a:latin typeface="Arial" panose="020B0604020202020204" pitchFamily="34" charset="0"/>
              </a:rPr>
              <a:t>(the program references a page that is not in central storage), or requests to monitor an event.</a:t>
            </a:r>
          </a:p>
          <a:p>
            <a:pPr marL="228600" indent="-228600" eaLnBrk="1" hangingPunct="1">
              <a:lnSpc>
                <a:spcPct val="90000"/>
              </a:lnSpc>
              <a:buFont typeface="+mj-lt"/>
              <a:buAutoNum type="arabicPeriod"/>
            </a:pPr>
            <a:r>
              <a:rPr lang="en-US" altLang="en-US" sz="900" b="1" dirty="0">
                <a:latin typeface="Arial" panose="020B0604020202020204" pitchFamily="34" charset="0"/>
              </a:rPr>
              <a:t>Machine check interrupts </a:t>
            </a:r>
            <a:r>
              <a:rPr lang="en-US" altLang="en-US" sz="900" dirty="0">
                <a:latin typeface="Arial" panose="020B0604020202020204" pitchFamily="34" charset="0"/>
              </a:rPr>
              <a:t>– These are caused by machine malfunctions.</a:t>
            </a:r>
          </a:p>
        </p:txBody>
      </p:sp>
    </p:spTree>
    <p:extLst>
      <p:ext uri="{BB962C8B-B14F-4D97-AF65-F5344CB8AC3E}">
        <p14:creationId xmlns:p14="http://schemas.microsoft.com/office/powerpoint/2010/main" val="283658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A6532E-AC1F-4FA4-80BA-217937B4A04C}" type="slidenum">
              <a:rPr lang="en-US" altLang="en-US" smtClean="0"/>
              <a:pPr>
                <a:spcBef>
                  <a:spcPct val="0"/>
                </a:spcBef>
              </a:pPr>
              <a:t>26</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a multitasking, multiprocessing environment, resource serialization is the technique used to coordinate access to resources that are used by more than one application. Programs that change data need exclusive access to the data. Otherwise, if several programs were to update the same data at the same time, the data could be corrupted (also referred to as a loss of data integrity). On the other hand, programs that need only to read data can safely share access to the same data at the same time. The most common techniques for serializing the use of resources are </a:t>
            </a:r>
            <a:r>
              <a:rPr lang="en-US" altLang="en-US" dirty="0" err="1">
                <a:latin typeface="Arial" panose="020B0604020202020204" pitchFamily="34" charset="0"/>
              </a:rPr>
              <a:t>enqueuing</a:t>
            </a:r>
            <a:r>
              <a:rPr lang="en-US" altLang="en-US" dirty="0">
                <a:latin typeface="Arial" panose="020B0604020202020204" pitchFamily="34" charset="0"/>
              </a:rPr>
              <a:t> and locking. These techniques allow for orderly access to system resources needed by more than one user in a multiprogramming or multiprocessing environment. In z/OS, </a:t>
            </a:r>
            <a:r>
              <a:rPr lang="en-US" altLang="en-US" dirty="0" err="1">
                <a:latin typeface="Arial" panose="020B0604020202020204" pitchFamily="34" charset="0"/>
              </a:rPr>
              <a:t>enqueuing</a:t>
            </a:r>
            <a:r>
              <a:rPr lang="en-US" altLang="en-US" dirty="0">
                <a:latin typeface="Arial" panose="020B0604020202020204" pitchFamily="34" charset="0"/>
              </a:rPr>
              <a:t> is managed by the global resource serialization component and locking is managed by various lock manager programs in the</a:t>
            </a:r>
          </a:p>
          <a:p>
            <a:pPr eaLnBrk="1" hangingPunct="1"/>
            <a:r>
              <a:rPr lang="en-US" altLang="en-US" dirty="0">
                <a:latin typeface="Arial" panose="020B0604020202020204" pitchFamily="34" charset="0"/>
              </a:rPr>
              <a:t>supervisor component.</a:t>
            </a:r>
          </a:p>
        </p:txBody>
      </p:sp>
    </p:spTree>
    <p:extLst>
      <p:ext uri="{BB962C8B-B14F-4D97-AF65-F5344CB8AC3E}">
        <p14:creationId xmlns:p14="http://schemas.microsoft.com/office/powerpoint/2010/main" val="1679756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57DF61-8580-48F9-BB5C-73C6B35B3745}" type="slidenum">
              <a:rPr lang="en-US" altLang="en-US" smtClean="0"/>
              <a:pPr>
                <a:spcBef>
                  <a:spcPct val="0"/>
                </a:spcBef>
              </a:pPr>
              <a:t>27</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z="1000" dirty="0">
                <a:latin typeface="Arial" panose="020B0604020202020204" pitchFamily="34" charset="0"/>
              </a:rPr>
              <a:t> An address space describes the virtual storage addressing range available to an online user or a running program.</a:t>
            </a:r>
          </a:p>
          <a:p>
            <a:pPr eaLnBrk="1" hangingPunct="1">
              <a:buFontTx/>
              <a:buChar char="•"/>
            </a:pPr>
            <a:r>
              <a:rPr lang="en-US" altLang="en-US" sz="1000" dirty="0">
                <a:latin typeface="Arial" panose="020B0604020202020204" pitchFamily="34" charset="0"/>
              </a:rPr>
              <a:t> Two types of physical storage are available: real storage and auxiliary storage (AUX). Real storage is also referred to as real memory or central storage.</a:t>
            </a:r>
          </a:p>
          <a:p>
            <a:pPr eaLnBrk="1" hangingPunct="1">
              <a:buFontTx/>
              <a:buChar char="•"/>
            </a:pPr>
            <a:r>
              <a:rPr lang="en-US" altLang="en-US" sz="1000" dirty="0">
                <a:latin typeface="Arial" panose="020B0604020202020204" pitchFamily="34" charset="0"/>
              </a:rPr>
              <a:t> z/OS moves programs and data between real storage and auxiliary storage through a process called paging.</a:t>
            </a:r>
          </a:p>
          <a:p>
            <a:pPr eaLnBrk="1" hangingPunct="1">
              <a:buFontTx/>
              <a:buChar char="•"/>
            </a:pPr>
            <a:r>
              <a:rPr lang="en-US" altLang="en-US" sz="1000" dirty="0">
                <a:latin typeface="Arial" panose="020B0604020202020204" pitchFamily="34" charset="0"/>
              </a:rPr>
              <a:t> z/OS dispatches work for execution. That is, it selects programs to be run based on priority and ability to execute, and then loads the program and data into real storage.</a:t>
            </a:r>
          </a:p>
          <a:p>
            <a:pPr eaLnBrk="1" hangingPunct="1">
              <a:buFontTx/>
              <a:buChar char="•"/>
            </a:pPr>
            <a:r>
              <a:rPr lang="en-US" altLang="en-US" sz="1000" dirty="0">
                <a:latin typeface="Arial" panose="020B0604020202020204" pitchFamily="34" charset="0"/>
              </a:rPr>
              <a:t> All program instructions and data must be in real storage when executing.</a:t>
            </a:r>
          </a:p>
          <a:p>
            <a:pPr eaLnBrk="1" hangingPunct="1">
              <a:buFontTx/>
              <a:buChar char="•"/>
            </a:pPr>
            <a:r>
              <a:rPr lang="en-US" altLang="en-US" sz="1000" dirty="0">
                <a:latin typeface="Arial" panose="020B0604020202020204" pitchFamily="34" charset="0"/>
              </a:rPr>
              <a:t> An extensive set of facilities manages files stored on direct access storage device (DASD) or tape cartridges.</a:t>
            </a:r>
          </a:p>
          <a:p>
            <a:pPr eaLnBrk="1" hangingPunct="1">
              <a:buFontTx/>
              <a:buChar char="•"/>
            </a:pPr>
            <a:r>
              <a:rPr lang="en-US" altLang="en-US" sz="1000" dirty="0">
                <a:latin typeface="Arial" panose="020B0604020202020204" pitchFamily="34" charset="0"/>
              </a:rPr>
              <a:t> Operators use consoles to start and stop z/OS, enter commands, and manage the operating system.</a:t>
            </a:r>
          </a:p>
          <a:p>
            <a:pPr eaLnBrk="1" hangingPunct="1">
              <a:buFontTx/>
              <a:buChar char="•"/>
            </a:pPr>
            <a:r>
              <a:rPr lang="en-US" altLang="en-US" sz="1000" dirty="0">
                <a:latin typeface="Arial" panose="020B0604020202020204" pitchFamily="34" charset="0"/>
              </a:rPr>
              <a:t> z/OS provides operational facilities such as security, recovery, data integrity and workload management.</a:t>
            </a: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1113488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F74732-9595-40CB-B1AA-6B863351CF2F}" type="slidenum">
              <a:rPr lang="en-US" altLang="en-US" smtClean="0"/>
              <a:pPr>
                <a:spcBef>
                  <a:spcPct val="0"/>
                </a:spcBef>
              </a:pPr>
              <a:t>29</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Tx/>
              <a:buChar char="•"/>
            </a:pPr>
            <a:r>
              <a:rPr lang="en-US" altLang="en-US" sz="800" dirty="0">
                <a:latin typeface="Arial" panose="020B0604020202020204" pitchFamily="34" charset="0"/>
              </a:rPr>
              <a:t> The use of address spaces in z/OS holds many advantages: Isolation of private areas in different address spaces provides for system security, yet each address space also provides a common area that is accessible to every address space.</a:t>
            </a:r>
          </a:p>
          <a:p>
            <a:pPr eaLnBrk="1" hangingPunct="1">
              <a:lnSpc>
                <a:spcPct val="80000"/>
              </a:lnSpc>
              <a:buFontTx/>
              <a:buChar char="•"/>
            </a:pPr>
            <a:r>
              <a:rPr lang="en-US" altLang="en-US" sz="800" dirty="0">
                <a:latin typeface="Arial" panose="020B0604020202020204" pitchFamily="34" charset="0"/>
              </a:rPr>
              <a:t> The system is designed to preserve </a:t>
            </a:r>
            <a:r>
              <a:rPr lang="en-US" altLang="en-US" sz="800" i="1" dirty="0">
                <a:latin typeface="Arial" panose="020B0604020202020204" pitchFamily="34" charset="0"/>
              </a:rPr>
              <a:t>data integrity</a:t>
            </a:r>
            <a:r>
              <a:rPr lang="en-US" altLang="en-US" sz="800" dirty="0">
                <a:latin typeface="Arial" panose="020B0604020202020204" pitchFamily="34" charset="0"/>
              </a:rPr>
              <a:t>, regardless of how large the user population might be. z/OS prevents users from accessing or changing any objects on the system, including user data, except by the system-provided interfaces that enforce authority rules.</a:t>
            </a:r>
          </a:p>
          <a:p>
            <a:pPr eaLnBrk="1" hangingPunct="1">
              <a:lnSpc>
                <a:spcPct val="80000"/>
              </a:lnSpc>
              <a:buFontTx/>
              <a:buChar char="•"/>
            </a:pPr>
            <a:r>
              <a:rPr lang="en-US" altLang="en-US" sz="800" dirty="0">
                <a:latin typeface="Arial" panose="020B0604020202020204" pitchFamily="34" charset="0"/>
              </a:rPr>
              <a:t> The system is designed to manage a large number of concurrent batch jobs, with no need for the customer to externally manage workload balancing or integrity problems that might otherwise occur due to simultaneous and conflicting use of a given set of data.</a:t>
            </a:r>
          </a:p>
          <a:p>
            <a:pPr eaLnBrk="1" hangingPunct="1">
              <a:lnSpc>
                <a:spcPct val="80000"/>
              </a:lnSpc>
              <a:buFontTx/>
              <a:buChar char="•"/>
            </a:pPr>
            <a:r>
              <a:rPr lang="en-US" altLang="en-US" sz="800" dirty="0">
                <a:latin typeface="Arial" panose="020B0604020202020204" pitchFamily="34" charset="0"/>
              </a:rPr>
              <a:t> The security design extends to system functions as well as simple files. Security can be incorporated into applications, resources, and user profiles.</a:t>
            </a:r>
          </a:p>
          <a:p>
            <a:pPr eaLnBrk="1" hangingPunct="1">
              <a:lnSpc>
                <a:spcPct val="80000"/>
              </a:lnSpc>
              <a:buFontTx/>
              <a:buChar char="•"/>
            </a:pPr>
            <a:r>
              <a:rPr lang="en-US" altLang="en-US" sz="800" dirty="0">
                <a:latin typeface="Arial" panose="020B0604020202020204" pitchFamily="34" charset="0"/>
              </a:rPr>
              <a:t> The system allows multiple communications subsystems at the same time, permitting unusual flexibility in running disparate communications-oriented applications (with mixtures of test, production, and </a:t>
            </a:r>
            <a:r>
              <a:rPr lang="en-US" altLang="en-US" sz="800" dirty="0" err="1">
                <a:latin typeface="Arial" panose="020B0604020202020204" pitchFamily="34" charset="0"/>
              </a:rPr>
              <a:t>fall-back</a:t>
            </a:r>
            <a:r>
              <a:rPr lang="en-US" altLang="en-US" sz="800" dirty="0">
                <a:latin typeface="Arial" panose="020B0604020202020204" pitchFamily="34" charset="0"/>
              </a:rPr>
              <a:t> versions of each) at the same time. For example, multiple TCP/IP stacks can be operational at the same time, each with different IP addresses and serving different applications.</a:t>
            </a:r>
          </a:p>
          <a:p>
            <a:pPr eaLnBrk="1" hangingPunct="1">
              <a:lnSpc>
                <a:spcPct val="80000"/>
              </a:lnSpc>
              <a:buFontTx/>
              <a:buChar char="•"/>
            </a:pPr>
            <a:r>
              <a:rPr lang="en-US" altLang="en-US" sz="800" dirty="0">
                <a:latin typeface="Arial" panose="020B0604020202020204" pitchFamily="34" charset="0"/>
              </a:rPr>
              <a:t> The system provides extensive software recovery levels, making unplanned system restarts very rare in a production environment. System interfaces allow application programs to provide their own layers of recovery. These interfaces are seldom used by simple applications—they are normally used by more sophisticated applications.</a:t>
            </a:r>
          </a:p>
          <a:p>
            <a:pPr eaLnBrk="1" hangingPunct="1">
              <a:lnSpc>
                <a:spcPct val="80000"/>
              </a:lnSpc>
              <a:buFontTx/>
              <a:buChar char="•"/>
            </a:pPr>
            <a:r>
              <a:rPr lang="en-US" altLang="en-US" sz="800" dirty="0">
                <a:latin typeface="Arial" panose="020B0604020202020204" pitchFamily="34" charset="0"/>
              </a:rPr>
              <a:t> The system is designed to routinely manage very disparate workloads, with automatic balancing of resources to meet production requirements established by the system administrator.</a:t>
            </a:r>
          </a:p>
          <a:p>
            <a:pPr eaLnBrk="1" hangingPunct="1">
              <a:lnSpc>
                <a:spcPct val="80000"/>
              </a:lnSpc>
              <a:buFontTx/>
              <a:buChar char="•"/>
            </a:pPr>
            <a:r>
              <a:rPr lang="en-US" altLang="en-US" sz="800" dirty="0">
                <a:latin typeface="Arial" panose="020B0604020202020204" pitchFamily="34" charset="0"/>
              </a:rPr>
              <a:t> The system is designed to routinely manage large I/O configurations that might extend to thousands of disk drives, multiple automated tape libraries, many large printers, large networks of terminals, and so forth.</a:t>
            </a:r>
          </a:p>
          <a:p>
            <a:pPr eaLnBrk="1" hangingPunct="1">
              <a:lnSpc>
                <a:spcPct val="80000"/>
              </a:lnSpc>
              <a:buFontTx/>
              <a:buChar char="•"/>
            </a:pPr>
            <a:r>
              <a:rPr lang="en-US" altLang="en-US" sz="800" dirty="0">
                <a:latin typeface="Arial" panose="020B0604020202020204" pitchFamily="34" charset="0"/>
              </a:rPr>
              <a:t> The system is controlled from one or more operator terminals, or from application programming interfaces (APIs) that allow automation of routine operator functions.</a:t>
            </a:r>
          </a:p>
          <a:p>
            <a:pPr eaLnBrk="1" hangingPunct="1">
              <a:lnSpc>
                <a:spcPct val="80000"/>
              </a:lnSpc>
              <a:buFontTx/>
              <a:buChar char="•"/>
            </a:pPr>
            <a:r>
              <a:rPr lang="en-US" altLang="en-US" sz="800" dirty="0">
                <a:latin typeface="Arial" panose="020B0604020202020204" pitchFamily="34" charset="0"/>
              </a:rPr>
              <a:t> The operator interface is a critical function of z/OS. It provides status information, messages for exception situations, control of job flow, hardware device control, and allows the operator to manage unusual recovery situations.</a:t>
            </a:r>
          </a:p>
          <a:p>
            <a:pPr eaLnBrk="1" hangingPunct="1">
              <a:lnSpc>
                <a:spcPct val="80000"/>
              </a:lnSpc>
            </a:pPr>
            <a:endParaRPr lang="en-US" altLang="en-US" sz="800" dirty="0">
              <a:latin typeface="Arial" panose="020B0604020202020204" pitchFamily="34" charset="0"/>
            </a:endParaRPr>
          </a:p>
        </p:txBody>
      </p:sp>
    </p:spTree>
    <p:extLst>
      <p:ext uri="{BB962C8B-B14F-4D97-AF65-F5344CB8AC3E}">
        <p14:creationId xmlns:p14="http://schemas.microsoft.com/office/powerpoint/2010/main" val="3322062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C7DA27-CF43-49B3-B483-E3C0F0E88797}" type="slidenum">
              <a:rPr lang="en-US" altLang="en-US" smtClean="0"/>
              <a:pPr>
                <a:spcBef>
                  <a:spcPct val="0"/>
                </a:spcBef>
              </a:pPr>
              <a:t>30</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900" dirty="0">
                <a:latin typeface="Arial" panose="020B0604020202020204" pitchFamily="34" charset="0"/>
              </a:rPr>
              <a:t>We won’t attempt to list all of the z/OS program products in this course (hundreds exist);</a:t>
            </a:r>
          </a:p>
          <a:p>
            <a:pPr eaLnBrk="1" hangingPunct="1">
              <a:lnSpc>
                <a:spcPct val="80000"/>
              </a:lnSpc>
            </a:pPr>
            <a:r>
              <a:rPr lang="en-US" altLang="en-US" sz="900" dirty="0">
                <a:latin typeface="Arial" panose="020B0604020202020204" pitchFamily="34" charset="0"/>
              </a:rPr>
              <a:t>some common choices include:</a:t>
            </a:r>
          </a:p>
          <a:p>
            <a:pPr eaLnBrk="1" hangingPunct="1">
              <a:lnSpc>
                <a:spcPct val="80000"/>
              </a:lnSpc>
              <a:buFontTx/>
              <a:buChar char="•"/>
            </a:pPr>
            <a:r>
              <a:rPr lang="en-US" altLang="en-US" sz="900" b="1" dirty="0">
                <a:latin typeface="Arial" panose="020B0604020202020204" pitchFamily="34" charset="0"/>
              </a:rPr>
              <a:t> A security system </a:t>
            </a:r>
            <a:r>
              <a:rPr lang="en-US" altLang="en-US" sz="900" dirty="0">
                <a:latin typeface="Arial" panose="020B0604020202020204" pitchFamily="34" charset="0"/>
              </a:rPr>
              <a:t>– z/OS provides a framework for customers to add security through the addition of a</a:t>
            </a:r>
          </a:p>
          <a:p>
            <a:pPr eaLnBrk="1" hangingPunct="1">
              <a:lnSpc>
                <a:spcPct val="80000"/>
              </a:lnSpc>
            </a:pPr>
            <a:r>
              <a:rPr lang="en-US" altLang="en-US" sz="900" dirty="0">
                <a:latin typeface="Arial" panose="020B0604020202020204" pitchFamily="34" charset="0"/>
              </a:rPr>
              <a:t>security management product (IBM’s program product is </a:t>
            </a:r>
            <a:r>
              <a:rPr lang="en-US" altLang="en-US" sz="900" i="1" dirty="0">
                <a:latin typeface="Arial" panose="020B0604020202020204" pitchFamily="34" charset="0"/>
              </a:rPr>
              <a:t>Resource Access Control Facility or RACF®</a:t>
            </a:r>
            <a:r>
              <a:rPr lang="en-US" altLang="en-US" sz="900" dirty="0">
                <a:latin typeface="Arial" panose="020B0604020202020204" pitchFamily="34" charset="0"/>
              </a:rPr>
              <a:t>). Non-IBM security system program products are also available.</a:t>
            </a:r>
          </a:p>
          <a:p>
            <a:pPr eaLnBrk="1" hangingPunct="1">
              <a:lnSpc>
                <a:spcPct val="80000"/>
              </a:lnSpc>
              <a:buFontTx/>
              <a:buChar char="•"/>
            </a:pPr>
            <a:r>
              <a:rPr lang="en-US" altLang="en-US" sz="900" dirty="0">
                <a:latin typeface="Arial" panose="020B0604020202020204" pitchFamily="34" charset="0"/>
              </a:rPr>
              <a:t> </a:t>
            </a:r>
            <a:r>
              <a:rPr lang="en-US" altLang="en-US" sz="900" b="1" dirty="0">
                <a:latin typeface="Arial" panose="020B0604020202020204" pitchFamily="34" charset="0"/>
              </a:rPr>
              <a:t>Compilers</a:t>
            </a:r>
            <a:r>
              <a:rPr lang="en-US" altLang="en-US" sz="900" dirty="0">
                <a:latin typeface="Arial" panose="020B0604020202020204" pitchFamily="34" charset="0"/>
              </a:rPr>
              <a:t> – z/OS includes an assembler and a C compiler. Other compilers, such as the COBOL compiler, are offered as separate products.</a:t>
            </a:r>
          </a:p>
          <a:p>
            <a:pPr eaLnBrk="1" hangingPunct="1">
              <a:lnSpc>
                <a:spcPct val="80000"/>
              </a:lnSpc>
              <a:buFontTx/>
              <a:buChar char="•"/>
            </a:pPr>
            <a:r>
              <a:rPr lang="en-US" altLang="en-US" sz="900" dirty="0">
                <a:latin typeface="Arial" panose="020B0604020202020204" pitchFamily="34" charset="0"/>
              </a:rPr>
              <a:t> </a:t>
            </a:r>
            <a:r>
              <a:rPr lang="en-US" altLang="en-US" sz="900" b="1" dirty="0">
                <a:latin typeface="Arial" panose="020B0604020202020204" pitchFamily="34" charset="0"/>
              </a:rPr>
              <a:t>A relational database</a:t>
            </a:r>
            <a:r>
              <a:rPr lang="en-US" altLang="en-US" sz="900" dirty="0">
                <a:latin typeface="Arial" panose="020B0604020202020204" pitchFamily="34" charset="0"/>
              </a:rPr>
              <a:t>, such as DB2 –</a:t>
            </a:r>
            <a:r>
              <a:rPr lang="en-US" altLang="en-US" sz="900" baseline="0" dirty="0">
                <a:latin typeface="Arial" panose="020B0604020202020204" pitchFamily="34" charset="0"/>
              </a:rPr>
              <a:t> </a:t>
            </a:r>
            <a:r>
              <a:rPr lang="en-US" altLang="en-US" sz="900" dirty="0">
                <a:latin typeface="Arial" panose="020B0604020202020204" pitchFamily="34" charset="0"/>
              </a:rPr>
              <a:t>Other types of database products, such as hierarchical databases, are also available.</a:t>
            </a:r>
          </a:p>
          <a:p>
            <a:pPr eaLnBrk="1" hangingPunct="1">
              <a:lnSpc>
                <a:spcPct val="80000"/>
              </a:lnSpc>
              <a:buFontTx/>
              <a:buChar char="•"/>
            </a:pPr>
            <a:r>
              <a:rPr lang="en-US" altLang="en-US" sz="900" dirty="0">
                <a:latin typeface="Arial" panose="020B0604020202020204" pitchFamily="34" charset="0"/>
              </a:rPr>
              <a:t> </a:t>
            </a:r>
            <a:r>
              <a:rPr lang="en-US" altLang="en-US" sz="900" b="1" dirty="0">
                <a:latin typeface="Arial" panose="020B0604020202020204" pitchFamily="34" charset="0"/>
              </a:rPr>
              <a:t>Transaction processing facilities </a:t>
            </a:r>
            <a:r>
              <a:rPr lang="en-US" altLang="en-US" sz="900" dirty="0">
                <a:latin typeface="Arial" panose="020B0604020202020204" pitchFamily="34" charset="0"/>
              </a:rPr>
              <a:t>– IBM offers several, including:</a:t>
            </a:r>
          </a:p>
          <a:p>
            <a:pPr eaLnBrk="1" hangingPunct="1">
              <a:lnSpc>
                <a:spcPct val="80000"/>
              </a:lnSpc>
            </a:pPr>
            <a:r>
              <a:rPr lang="en-US" altLang="en-US" sz="900" dirty="0">
                <a:latin typeface="Arial" panose="020B0604020202020204" pitchFamily="34" charset="0"/>
              </a:rPr>
              <a:t>– Customer Information Control System (CICS)</a:t>
            </a:r>
          </a:p>
          <a:p>
            <a:pPr eaLnBrk="1" hangingPunct="1">
              <a:lnSpc>
                <a:spcPct val="80000"/>
              </a:lnSpc>
            </a:pPr>
            <a:r>
              <a:rPr lang="en-US" altLang="en-US" sz="900" dirty="0">
                <a:latin typeface="Arial" panose="020B0604020202020204" pitchFamily="34" charset="0"/>
              </a:rPr>
              <a:t>– Information Management System (IMS)</a:t>
            </a:r>
          </a:p>
          <a:p>
            <a:pPr eaLnBrk="1" hangingPunct="1">
              <a:lnSpc>
                <a:spcPct val="80000"/>
              </a:lnSpc>
            </a:pPr>
            <a:r>
              <a:rPr lang="en-US" altLang="en-US" sz="900" dirty="0">
                <a:latin typeface="Arial" panose="020B0604020202020204" pitchFamily="34" charset="0"/>
              </a:rPr>
              <a:t>– WebSphere</a:t>
            </a:r>
          </a:p>
          <a:p>
            <a:pPr eaLnBrk="1" hangingPunct="1">
              <a:lnSpc>
                <a:spcPct val="80000"/>
              </a:lnSpc>
              <a:buFontTx/>
              <a:buChar char="•"/>
            </a:pPr>
            <a:r>
              <a:rPr lang="en-US" altLang="en-US" sz="900" dirty="0">
                <a:latin typeface="Arial" panose="020B0604020202020204" pitchFamily="34" charset="0"/>
              </a:rPr>
              <a:t> </a:t>
            </a:r>
            <a:r>
              <a:rPr lang="en-US" altLang="en-US" sz="900" b="1" dirty="0">
                <a:latin typeface="Arial" panose="020B0604020202020204" pitchFamily="34" charset="0"/>
              </a:rPr>
              <a:t>A sort program </a:t>
            </a:r>
            <a:r>
              <a:rPr lang="en-US" altLang="en-US" sz="900" dirty="0">
                <a:latin typeface="Arial" panose="020B0604020202020204" pitchFamily="34" charset="0"/>
              </a:rPr>
              <a:t>– Fast, efficient sorting of large amounts of data is highly desirable in batch processing. IBM and other vendors offer sophisticated sorting products.</a:t>
            </a:r>
          </a:p>
          <a:p>
            <a:pPr eaLnBrk="1" hangingPunct="1">
              <a:lnSpc>
                <a:spcPct val="80000"/>
              </a:lnSpc>
              <a:buFontTx/>
              <a:buChar char="•"/>
            </a:pPr>
            <a:r>
              <a:rPr lang="en-US" altLang="en-US" sz="900" dirty="0">
                <a:latin typeface="Arial" panose="020B0604020202020204" pitchFamily="34" charset="0"/>
              </a:rPr>
              <a:t> A large variety of </a:t>
            </a:r>
            <a:r>
              <a:rPr lang="en-US" altLang="en-US" sz="900" b="1" dirty="0">
                <a:latin typeface="Arial" panose="020B0604020202020204" pitchFamily="34" charset="0"/>
              </a:rPr>
              <a:t>utility programs </a:t>
            </a:r>
            <a:r>
              <a:rPr lang="en-US" altLang="en-US" sz="900" dirty="0">
                <a:latin typeface="Arial" panose="020B0604020202020204" pitchFamily="34" charset="0"/>
              </a:rPr>
              <a:t>– For example, the System Display and Search Facility (SDSF) program that we use extensively in this course to view output from batch jobs is a program product. Not every installation purchases SDSF; alternative products are available.</a:t>
            </a:r>
          </a:p>
          <a:p>
            <a:pPr eaLnBrk="1" hangingPunct="1">
              <a:lnSpc>
                <a:spcPct val="80000"/>
              </a:lnSpc>
              <a:buFontTx/>
              <a:buChar char="•"/>
            </a:pPr>
            <a:r>
              <a:rPr lang="en-US" altLang="en-US" sz="900" dirty="0">
                <a:latin typeface="Arial" panose="020B0604020202020204" pitchFamily="34" charset="0"/>
              </a:rPr>
              <a:t> A large number of other products are available from various i</a:t>
            </a:r>
            <a:r>
              <a:rPr lang="en-US" altLang="en-US" sz="900" i="1" dirty="0">
                <a:latin typeface="Arial" panose="020B0604020202020204" pitchFamily="34" charset="0"/>
              </a:rPr>
              <a:t>ndependent software vendors </a:t>
            </a:r>
            <a:r>
              <a:rPr lang="en-US" altLang="en-US" sz="900" dirty="0">
                <a:latin typeface="Arial" panose="020B0604020202020204" pitchFamily="34" charset="0"/>
              </a:rPr>
              <a:t>(commonly called ISVs in the industry).</a:t>
            </a:r>
          </a:p>
          <a:p>
            <a:pPr eaLnBrk="1" hangingPunct="1">
              <a:lnSpc>
                <a:spcPct val="80000"/>
              </a:lnSpc>
            </a:pPr>
            <a:endParaRPr lang="en-US" altLang="en-US" sz="900" dirty="0">
              <a:latin typeface="Arial" panose="020B0604020202020204" pitchFamily="34" charset="0"/>
            </a:endParaRPr>
          </a:p>
        </p:txBody>
      </p:sp>
    </p:spTree>
    <p:extLst>
      <p:ext uri="{BB962C8B-B14F-4D97-AF65-F5344CB8AC3E}">
        <p14:creationId xmlns:p14="http://schemas.microsoft.com/office/powerpoint/2010/main" val="410305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9267F4-D251-4C2D-A545-A56943221B1C}" type="slidenum">
              <a:rPr lang="en-US" altLang="en-US" smtClean="0"/>
              <a:pPr>
                <a:spcBef>
                  <a:spcPct val="0"/>
                </a:spcBef>
              </a:pPr>
              <a:t>5</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The operating system we discuss in this course is z/OS, the most widely used of all mainframe operating systems. z/OS is designed to offer a stable, secure, and continuously available environment for applications running on the mainframe.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To understand how and why z/OS functions as it does, it is important to understand the environment in which it functions. The special features that make z/OS unique reflect the computer environments that z/OS manages.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z/OS gets work done by dividing it into pieces and giving portions of the job to various system components and subsystems that function interdependently. At any point in time, one component or another gets control of the processor, makes its contribution, and then passes control along to a user program or another component.</a:t>
            </a:r>
          </a:p>
        </p:txBody>
      </p:sp>
    </p:spTree>
    <p:extLst>
      <p:ext uri="{BB962C8B-B14F-4D97-AF65-F5344CB8AC3E}">
        <p14:creationId xmlns:p14="http://schemas.microsoft.com/office/powerpoint/2010/main" val="92062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E15004-6836-4C20-A6C9-8ADD489BDD23}" type="slidenum">
              <a:rPr lang="en-US" altLang="en-US" smtClean="0"/>
              <a:pPr>
                <a:spcBef>
                  <a:spcPct val="0"/>
                </a:spcBef>
              </a:pPr>
              <a:t>31</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As commonly used, the term usually applies to major software products such as database managers, transaction monitors, Web servers, and so forth.</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Typical z/OS middleware includes:</a:t>
            </a:r>
          </a:p>
          <a:p>
            <a:pPr eaLnBrk="1" hangingPunct="1">
              <a:buFontTx/>
              <a:buChar char="•"/>
            </a:pPr>
            <a:r>
              <a:rPr lang="en-US" altLang="en-US" sz="1000" dirty="0">
                <a:latin typeface="Arial" panose="020B0604020202020204" pitchFamily="34" charset="0"/>
              </a:rPr>
              <a:t> Database systems</a:t>
            </a:r>
          </a:p>
          <a:p>
            <a:pPr eaLnBrk="1" hangingPunct="1">
              <a:buFontTx/>
              <a:buChar char="•"/>
            </a:pPr>
            <a:r>
              <a:rPr lang="en-US" altLang="en-US" sz="1000" dirty="0">
                <a:latin typeface="Arial" panose="020B0604020202020204" pitchFamily="34" charset="0"/>
              </a:rPr>
              <a:t> Web servers</a:t>
            </a:r>
          </a:p>
          <a:p>
            <a:pPr eaLnBrk="1" hangingPunct="1">
              <a:buFontTx/>
              <a:buChar char="•"/>
            </a:pPr>
            <a:r>
              <a:rPr lang="en-US" altLang="en-US" sz="1000" dirty="0">
                <a:latin typeface="Arial" panose="020B0604020202020204" pitchFamily="34" charset="0"/>
              </a:rPr>
              <a:t> Message queuing and routing functions</a:t>
            </a:r>
          </a:p>
          <a:p>
            <a:pPr eaLnBrk="1" hangingPunct="1">
              <a:buFontTx/>
              <a:buChar char="•"/>
            </a:pPr>
            <a:r>
              <a:rPr lang="en-US" altLang="en-US" sz="1000" dirty="0">
                <a:latin typeface="Arial" panose="020B0604020202020204" pitchFamily="34" charset="0"/>
              </a:rPr>
              <a:t> Transaction managers</a:t>
            </a:r>
          </a:p>
          <a:p>
            <a:pPr eaLnBrk="1" hangingPunct="1">
              <a:buFontTx/>
              <a:buChar char="•"/>
            </a:pPr>
            <a:r>
              <a:rPr lang="en-US" altLang="en-US" sz="1000" dirty="0">
                <a:latin typeface="Arial" panose="020B0604020202020204" pitchFamily="34" charset="0"/>
              </a:rPr>
              <a:t> Java virtual machines</a:t>
            </a:r>
          </a:p>
          <a:p>
            <a:pPr eaLnBrk="1" hangingPunct="1">
              <a:buFontTx/>
              <a:buChar char="•"/>
            </a:pPr>
            <a:r>
              <a:rPr lang="en-US" altLang="en-US" sz="1000" dirty="0">
                <a:latin typeface="Arial" panose="020B0604020202020204" pitchFamily="34" charset="0"/>
              </a:rPr>
              <a:t> XML processing functions</a:t>
            </a:r>
          </a:p>
          <a:p>
            <a:pPr eaLnBrk="1" hangingPunct="1">
              <a:buFontTx/>
              <a:buChar char="•"/>
            </a:pPr>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A middleware product often includes an </a:t>
            </a:r>
            <a:r>
              <a:rPr lang="en-US" altLang="en-US" sz="1000" i="1" dirty="0">
                <a:latin typeface="Arial" panose="020B0604020202020204" pitchFamily="34" charset="0"/>
              </a:rPr>
              <a:t>application programming interface </a:t>
            </a:r>
            <a:r>
              <a:rPr lang="en-US" altLang="en-US" sz="1000" dirty="0">
                <a:latin typeface="Arial" panose="020B0604020202020204" pitchFamily="34" charset="0"/>
              </a:rPr>
              <a:t>(API). In some cases, applications are written completely to this middleware API, while in other cases it is used only for unique purposes. Some examples of mainframe middleware APIs include:</a:t>
            </a:r>
          </a:p>
          <a:p>
            <a:pPr eaLnBrk="1" hangingPunct="1">
              <a:buFontTx/>
              <a:buChar char="•"/>
            </a:pPr>
            <a:r>
              <a:rPr lang="en-US" altLang="en-US" sz="1000" dirty="0">
                <a:latin typeface="Arial" panose="020B0604020202020204" pitchFamily="34" charset="0"/>
              </a:rPr>
              <a:t> The WebSphere suite of products, which provides a complete API that is portable across multiple operating systems. Among these, WebSphere MQ provides cross-platform APIs and inter-platform messaging.</a:t>
            </a:r>
          </a:p>
          <a:p>
            <a:pPr eaLnBrk="1" hangingPunct="1">
              <a:buFontTx/>
              <a:buChar char="•"/>
            </a:pPr>
            <a:r>
              <a:rPr lang="en-US" altLang="en-US" sz="1000" dirty="0">
                <a:latin typeface="Arial" panose="020B0604020202020204" pitchFamily="34" charset="0"/>
              </a:rPr>
              <a:t> The DB2 database management product, which provides an API (expressed in the SQL language) that is used with many different languages and applications.</a:t>
            </a:r>
          </a:p>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3956784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722FCD-CF45-4CC8-9F78-C3F458F625E8}" type="slidenum">
              <a:rPr lang="en-US" altLang="en-US" smtClean="0"/>
              <a:pPr>
                <a:spcBef>
                  <a:spcPct val="0"/>
                </a:spcBef>
              </a:pPr>
              <a:t>32</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dirty="0">
                <a:latin typeface="Arial" panose="020B0604020202020204" pitchFamily="34" charset="0"/>
              </a:rPr>
              <a:t>An operating system is a collection of programs that manage the internal workings of a computer system. The operating system taught in this course is z/OS, the most widely used mainframe operating system.</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z/OS operating system’s use of multiprogramming and multiprocessing, and its ability to access and manage enormous amounts of storage and I/O operations, makes it ideally suited for running mainframe workloads.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concept of virtual storage is central to z/OS. Virtual storage is an illusion created by the architecture, in that the system seems to have more storage than it really has. Virtual storage is created through the use of tables to map virtual storage pages to pages in real storage or slots in auxiliary storage. Only those portions of a program that are needed are actually loaded into real storage. z/OS keeps the inactive pieces of address spaces in auxiliary storage.</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z/OS is structured around address spaces, which are ranges of addresses in virtual storage. Each user of z/OS gets an address space containing the same range of storage addresses. The use of address spaces in z/OS allows for isolation of private areas in different address spaces for system security, yet also allows for inter-address space sharing of programs and data through a common area accessible to every address space.</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Programs running on z/OS and </a:t>
            </a:r>
            <a:r>
              <a:rPr lang="en-US" altLang="en-US" sz="800" dirty="0" err="1">
                <a:latin typeface="Arial" panose="020B0604020202020204" pitchFamily="34" charset="0"/>
              </a:rPr>
              <a:t>zSeries</a:t>
            </a:r>
            <a:r>
              <a:rPr lang="en-US" altLang="en-US" sz="800" dirty="0">
                <a:latin typeface="Arial" panose="020B0604020202020204" pitchFamily="34" charset="0"/>
              </a:rPr>
              <a:t> mainframes can run with 24-, 31-, or 64-bit addressing (and can switch among these if needed). Programs can use a mixture of instructions with 24-bit, 64-bit, or 32-bit operands, and can switch among these if needed.</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Mainframe operating systems seldom provide complete operational environments. They depend on program products for middleware and other functions. Many vendors, including IBM, provide middleware and various utility products.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Middleware is a relatively recent term that can embody several concepts at the same time. A common characteristic of middleware is that it provides a programming interface, and applications are written (or partially written) to this interface.</a:t>
            </a:r>
          </a:p>
        </p:txBody>
      </p:sp>
    </p:spTree>
    <p:extLst>
      <p:ext uri="{BB962C8B-B14F-4D97-AF65-F5344CB8AC3E}">
        <p14:creationId xmlns:p14="http://schemas.microsoft.com/office/powerpoint/2010/main" val="351398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E2485D-61F9-4ED3-9205-AEB8EF818F38}" type="slidenum">
              <a:rPr lang="en-US" altLang="en-US" smtClean="0"/>
              <a:pPr>
                <a:spcBef>
                  <a:spcPct val="0"/>
                </a:spcBef>
              </a:pPr>
              <a:t>6</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Mainframe hardware consists of processors and a multitude of peripheral devices such as disk drives (called direct access storage devices or </a:t>
            </a:r>
            <a:r>
              <a:rPr lang="en-US" altLang="en-US" i="1" dirty="0">
                <a:latin typeface="Arial" panose="020B0604020202020204" pitchFamily="34" charset="0"/>
              </a:rPr>
              <a:t>DASD</a:t>
            </a:r>
            <a:r>
              <a:rPr lang="en-US" altLang="en-US" dirty="0">
                <a:latin typeface="Arial" panose="020B0604020202020204" pitchFamily="34" charset="0"/>
              </a:rPr>
              <a:t>), magnetic tape drives, and various types of user consoles. Tape and DASD are used for system functions and by user programs executed by z/OS.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Today’s z/OS provides a new disk device geometry called Extended Address Volume (EAV) that enables support for over 223 Gigabytes (262,668 cylinders) per disk volume in its initial offering. This helps many larger customer’s having the 4-digit device number limitation to begin consolidation of disk farms.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mainframe offers several types of I/O adapter cards that include open standards, allowing flexibility for configuring high bandwidth for any device type.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All hardware components offer built-in redundancy, ensuring reliability and availability, from memory sparing to cooling units. Today’s mainframe also has </a:t>
            </a:r>
            <a:r>
              <a:rPr lang="en-US" altLang="en-US" i="1" dirty="0">
                <a:latin typeface="Arial" panose="020B0604020202020204" pitchFamily="34" charset="0"/>
              </a:rPr>
              <a:t>capacity </a:t>
            </a:r>
            <a:r>
              <a:rPr lang="en-US" altLang="en-US" i="1" dirty="0" err="1">
                <a:latin typeface="Arial" panose="020B0604020202020204" pitchFamily="34" charset="0"/>
              </a:rPr>
              <a:t>provisoning</a:t>
            </a:r>
            <a:r>
              <a:rPr lang="en-US" altLang="en-US" i="1" dirty="0">
                <a:latin typeface="Arial" panose="020B0604020202020204" pitchFamily="34" charset="0"/>
              </a:rPr>
              <a:t> </a:t>
            </a:r>
            <a:r>
              <a:rPr lang="en-US" altLang="en-US" dirty="0">
                <a:latin typeface="Arial" panose="020B0604020202020204" pitchFamily="34" charset="0"/>
              </a:rPr>
              <a:t>capability to monitor z/OS utilization of system workloads. This feature allows CPUs to be turned on and off dynamically.</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Not shown here, for example, are the hardware control units, such as the director, which connect the mainframe to the other tape drives, DASD devices, and consoles.</a:t>
            </a:r>
          </a:p>
        </p:txBody>
      </p:sp>
    </p:spTree>
    <p:extLst>
      <p:ext uri="{BB962C8B-B14F-4D97-AF65-F5344CB8AC3E}">
        <p14:creationId xmlns:p14="http://schemas.microsoft.com/office/powerpoint/2010/main" val="4525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D8CA28-18E8-4FCC-909D-200B0A70868B}" type="slidenum">
              <a:rPr lang="en-US" altLang="en-US" smtClean="0"/>
              <a:pPr>
                <a:spcBef>
                  <a:spcPct val="0"/>
                </a:spcBef>
              </a:pPr>
              <a:t>7</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latin typeface="Arial" panose="020B0604020202020204" pitchFamily="34" charset="0"/>
              </a:rPr>
              <a:t>The earliest operating systems were used to control single-user computer systems. In those days, the operating system would read in one job, find the data and devices the job needed, let the job run to completion, and then read in another job. </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In contrast, the computer systems that z/OS manages are capable  of </a:t>
            </a:r>
            <a:r>
              <a:rPr lang="en-US" altLang="en-US" sz="1000" i="1" dirty="0">
                <a:latin typeface="Arial" panose="020B0604020202020204" pitchFamily="34" charset="0"/>
              </a:rPr>
              <a:t>multiprogramming, </a:t>
            </a:r>
            <a:r>
              <a:rPr lang="en-US" altLang="en-US" sz="1000" dirty="0">
                <a:latin typeface="Arial" panose="020B0604020202020204" pitchFamily="34" charset="0"/>
              </a:rPr>
              <a:t>or executing many programs concurrently. With multiprogramming, when a job cannot use the processor, the system can suspend, or </a:t>
            </a:r>
            <a:r>
              <a:rPr lang="en-US" altLang="en-US" sz="1000" i="1" dirty="0">
                <a:latin typeface="Arial" panose="020B0604020202020204" pitchFamily="34" charset="0"/>
              </a:rPr>
              <a:t>interrupt</a:t>
            </a:r>
            <a:r>
              <a:rPr lang="en-US" altLang="en-US" sz="1000" dirty="0">
                <a:latin typeface="Arial" panose="020B0604020202020204" pitchFamily="34" charset="0"/>
              </a:rPr>
              <a:t>, the job, freeing the processor to work on another job. z/OS makes multiprogramming possible by capturing and saving all the relevant information about the interrupted program before allowing another program to execute. When the interrupted program is ready to begin executing again, it can resume execution just where it left off. Multiprogramming allows z/OS to run thousands of programs simultaneously for users who might be working on different projects at different physical locations around the world.</a:t>
            </a:r>
          </a:p>
          <a:p>
            <a:pPr eaLnBrk="1" hangingPunct="1"/>
            <a:endParaRPr lang="en-US" altLang="en-US" sz="1000" dirty="0">
              <a:latin typeface="Arial" panose="020B0604020202020204" pitchFamily="34" charset="0"/>
            </a:endParaRPr>
          </a:p>
          <a:p>
            <a:pPr eaLnBrk="1" hangingPunct="1"/>
            <a:r>
              <a:rPr lang="en-US" altLang="en-US" sz="1000" dirty="0">
                <a:latin typeface="Arial" panose="020B0604020202020204" pitchFamily="34" charset="0"/>
              </a:rPr>
              <a:t>z/OS can also perform </a:t>
            </a:r>
            <a:r>
              <a:rPr lang="en-US" altLang="en-US" sz="1000" i="1" dirty="0">
                <a:latin typeface="Arial" panose="020B0604020202020204" pitchFamily="34" charset="0"/>
              </a:rPr>
              <a:t>multiprocessing, </a:t>
            </a:r>
            <a:r>
              <a:rPr lang="en-US" altLang="en-US" sz="1000" dirty="0">
                <a:latin typeface="Arial" panose="020B0604020202020204" pitchFamily="34" charset="0"/>
              </a:rPr>
              <a:t>which is the simultaneous operation of two or more processors that share the various hardware resources, such as memory and external disk storage devices. The techniques of multiprogramming and multiprocessing make z/OS ideally suited for processing workloads that require many input/output (I/O) operations. Typical mainframe workloads include long-running applications that write updates to millions of records in a database, and online applications for thousands of interactive users at any given time. By way of contrast, consider the operating system that might be used for a single-user computer system. Such an operating system would need to execute programs on behalf of one user only. In the case of a personal computer (PC), for example, the entire resources of the machine are often at the disposal of one user.</a:t>
            </a:r>
          </a:p>
        </p:txBody>
      </p:sp>
    </p:spTree>
    <p:extLst>
      <p:ext uri="{BB962C8B-B14F-4D97-AF65-F5344CB8AC3E}">
        <p14:creationId xmlns:p14="http://schemas.microsoft.com/office/powerpoint/2010/main" val="318238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C25C66-6287-4555-8A7D-E8C3DAD617F2}" type="slidenum">
              <a:rPr lang="en-US" altLang="en-US" smtClean="0"/>
              <a:pPr>
                <a:spcBef>
                  <a:spcPct val="0"/>
                </a:spcBef>
              </a:pPr>
              <a:t>9</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dirty="0">
                <a:latin typeface="Arial" panose="020B0604020202020204" pitchFamily="34" charset="0"/>
              </a:rPr>
              <a:t>A group of related instructions is called a </a:t>
            </a:r>
            <a:r>
              <a:rPr lang="en-US" altLang="en-US" sz="800" i="1" dirty="0">
                <a:latin typeface="Arial" panose="020B0604020202020204" pitchFamily="34" charset="0"/>
              </a:rPr>
              <a:t>routine </a:t>
            </a:r>
            <a:r>
              <a:rPr lang="en-US" altLang="en-US" sz="800" dirty="0">
                <a:latin typeface="Arial" panose="020B0604020202020204" pitchFamily="34" charset="0"/>
              </a:rPr>
              <a:t>or </a:t>
            </a:r>
            <a:r>
              <a:rPr lang="en-US" altLang="en-US" sz="800" i="1" dirty="0">
                <a:latin typeface="Arial" panose="020B0604020202020204" pitchFamily="34" charset="0"/>
              </a:rPr>
              <a:t>module</a:t>
            </a:r>
            <a:r>
              <a:rPr lang="en-US" altLang="en-US" sz="800" dirty="0">
                <a:latin typeface="Arial" panose="020B0604020202020204" pitchFamily="34" charset="0"/>
              </a:rPr>
              <a:t>. A set of related modules that make a particular possible is called a </a:t>
            </a:r>
            <a:r>
              <a:rPr lang="en-US" altLang="en-US" sz="800" i="1" dirty="0">
                <a:latin typeface="Arial" panose="020B0604020202020204" pitchFamily="34" charset="0"/>
              </a:rPr>
              <a:t>system component</a:t>
            </a:r>
            <a:r>
              <a:rPr lang="en-US" altLang="en-US" sz="800" dirty="0">
                <a:latin typeface="Arial" panose="020B0604020202020204" pitchFamily="34" charset="0"/>
              </a:rPr>
              <a:t>.</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Sequences of instructions that perform frequently used system functions can be invoked with executable macro instructions, or </a:t>
            </a:r>
            <a:r>
              <a:rPr lang="en-US" altLang="en-US" sz="800" i="1" dirty="0">
                <a:latin typeface="Arial" panose="020B0604020202020204" pitchFamily="34" charset="0"/>
              </a:rPr>
              <a:t>macros</a:t>
            </a:r>
            <a:r>
              <a:rPr lang="en-US" altLang="en-US" sz="800" dirty="0">
                <a:latin typeface="Arial" panose="020B0604020202020204" pitchFamily="34" charset="0"/>
              </a:rPr>
              <a:t>. z/OS macros exist for functions such as opening and closing data files, loading and deleting programs, and sending messages to the computer operator.</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The program status word (PSW) is a 64-bit data area in the processor that, along with control registers, timing registers, and prefix registers, provides details crucial to both the hardware and the software. The current PSW includes the address of the next program</a:t>
            </a:r>
          </a:p>
          <a:p>
            <a:pPr eaLnBrk="1" hangingPunct="1">
              <a:lnSpc>
                <a:spcPct val="80000"/>
              </a:lnSpc>
            </a:pPr>
            <a:r>
              <a:rPr lang="en-US" altLang="en-US" sz="800" dirty="0">
                <a:latin typeface="Arial" panose="020B0604020202020204" pitchFamily="34" charset="0"/>
              </a:rPr>
              <a:t>instruction and control information about the program that is running. Each processor has only one current PSW. Thus, only one task can execute on a processor at a time.</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z/OS is capable of </a:t>
            </a:r>
            <a:r>
              <a:rPr lang="en-US" altLang="en-US" sz="800" i="1" dirty="0">
                <a:latin typeface="Arial" panose="020B0604020202020204" pitchFamily="34" charset="0"/>
              </a:rPr>
              <a:t>multiprogramming, </a:t>
            </a:r>
            <a:r>
              <a:rPr lang="en-US" altLang="en-US" sz="800" dirty="0">
                <a:latin typeface="Arial" panose="020B0604020202020204" pitchFamily="34" charset="0"/>
              </a:rPr>
              <a:t>or executing many programs concurrently, on behalf of many users at once. In multiprogramming, when a job cannot use the processor, the system can suspend, or </a:t>
            </a:r>
            <a:r>
              <a:rPr lang="en-US" altLang="en-US" sz="800" i="1" dirty="0">
                <a:latin typeface="Arial" panose="020B0604020202020204" pitchFamily="34" charset="0"/>
              </a:rPr>
              <a:t>interrupt</a:t>
            </a:r>
            <a:r>
              <a:rPr lang="en-US" altLang="en-US" sz="800" dirty="0">
                <a:latin typeface="Arial" panose="020B0604020202020204" pitchFamily="34" charset="0"/>
              </a:rPr>
              <a:t>, the job, freeing the processor to work on another job. z/OS can also perform </a:t>
            </a:r>
            <a:r>
              <a:rPr lang="en-US" altLang="en-US" sz="800" i="1" dirty="0">
                <a:latin typeface="Arial" panose="020B0604020202020204" pitchFamily="34" charset="0"/>
              </a:rPr>
              <a:t>multiprocessing, </a:t>
            </a:r>
            <a:r>
              <a:rPr lang="en-US" altLang="en-US" sz="800" dirty="0">
                <a:latin typeface="Arial" panose="020B0604020202020204" pitchFamily="34" charset="0"/>
              </a:rPr>
              <a:t>which is the simultaneous operation of two or more processors that share the various hardware resources, such as memory and external disk storage devices.</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As instructions execute the work of a computer system, they keep track of this work in storage areas known as </a:t>
            </a:r>
            <a:r>
              <a:rPr lang="en-US" altLang="en-US" sz="800" i="1" dirty="0">
                <a:latin typeface="Arial" panose="020B0604020202020204" pitchFamily="34" charset="0"/>
              </a:rPr>
              <a:t>control blocks</a:t>
            </a:r>
            <a:r>
              <a:rPr lang="en-US" altLang="en-US" sz="800" dirty="0">
                <a:latin typeface="Arial" panose="020B0604020202020204" pitchFamily="34" charset="0"/>
              </a:rPr>
              <a:t>. Generally speaking, there are three types of z/OS control blocks:</a:t>
            </a:r>
          </a:p>
          <a:p>
            <a:pPr eaLnBrk="1" hangingPunct="1">
              <a:lnSpc>
                <a:spcPct val="80000"/>
              </a:lnSpc>
              <a:buFontTx/>
              <a:buChar char="•"/>
            </a:pPr>
            <a:r>
              <a:rPr lang="en-US" altLang="en-US" sz="800" dirty="0">
                <a:latin typeface="Arial" panose="020B0604020202020204" pitchFamily="34" charset="0"/>
              </a:rPr>
              <a:t> System-related control blocks</a:t>
            </a:r>
          </a:p>
          <a:p>
            <a:pPr eaLnBrk="1" hangingPunct="1">
              <a:lnSpc>
                <a:spcPct val="80000"/>
              </a:lnSpc>
              <a:buFontTx/>
              <a:buChar char="•"/>
            </a:pPr>
            <a:r>
              <a:rPr lang="en-US" altLang="en-US" sz="800" dirty="0">
                <a:latin typeface="Arial" panose="020B0604020202020204" pitchFamily="34" charset="0"/>
              </a:rPr>
              <a:t> Resource-related control blocks</a:t>
            </a:r>
          </a:p>
          <a:p>
            <a:pPr eaLnBrk="1" hangingPunct="1">
              <a:lnSpc>
                <a:spcPct val="80000"/>
              </a:lnSpc>
              <a:buFontTx/>
              <a:buChar char="•"/>
            </a:pPr>
            <a:r>
              <a:rPr lang="en-US" altLang="en-US" sz="800" dirty="0">
                <a:latin typeface="Arial" panose="020B0604020202020204" pitchFamily="34" charset="0"/>
              </a:rPr>
              <a:t> Task-related control blocks</a:t>
            </a:r>
          </a:p>
          <a:p>
            <a:pPr eaLnBrk="1" hangingPunct="1">
              <a:lnSpc>
                <a:spcPct val="80000"/>
              </a:lnSpc>
            </a:pPr>
            <a:r>
              <a:rPr lang="en-US" altLang="en-US" sz="800" dirty="0">
                <a:latin typeface="Arial" panose="020B0604020202020204" pitchFamily="34" charset="0"/>
              </a:rPr>
              <a:t>Each system-related control block represents one z/OS system and contains system-wide information, such as how many processors are in use. Each resource-related control block represents one resource, such as a processor or storage device. Each task-related control block represents one unit of work.</a:t>
            </a:r>
          </a:p>
          <a:p>
            <a:pPr eaLnBrk="1" hangingPunct="1">
              <a:lnSpc>
                <a:spcPct val="80000"/>
              </a:lnSpc>
            </a:pPr>
            <a:endParaRPr lang="en-US" altLang="en-US" sz="800" dirty="0">
              <a:latin typeface="Arial" panose="020B0604020202020204" pitchFamily="34" charset="0"/>
            </a:endParaRPr>
          </a:p>
          <a:p>
            <a:pPr eaLnBrk="1" hangingPunct="1">
              <a:lnSpc>
                <a:spcPct val="80000"/>
              </a:lnSpc>
            </a:pPr>
            <a:r>
              <a:rPr lang="en-US" altLang="en-US" sz="800" dirty="0">
                <a:latin typeface="Arial" panose="020B0604020202020204" pitchFamily="34" charset="0"/>
              </a:rPr>
              <a:t>Conceptually, mainframes and all other computers have two types of physical storage.</a:t>
            </a:r>
          </a:p>
          <a:p>
            <a:pPr eaLnBrk="1" hangingPunct="1">
              <a:lnSpc>
                <a:spcPct val="80000"/>
              </a:lnSpc>
              <a:buFontTx/>
              <a:buChar char="•"/>
            </a:pPr>
            <a:r>
              <a:rPr lang="en-US" altLang="en-US" sz="800" dirty="0">
                <a:latin typeface="Arial" panose="020B0604020202020204" pitchFamily="34" charset="0"/>
              </a:rPr>
              <a:t> The physical storage located with the mainframe processor itself. This is called processor storage or </a:t>
            </a:r>
            <a:r>
              <a:rPr lang="en-US" altLang="en-US" sz="800" i="1" dirty="0">
                <a:latin typeface="Arial" panose="020B0604020202020204" pitchFamily="34" charset="0"/>
              </a:rPr>
              <a:t>real storage; </a:t>
            </a:r>
            <a:r>
              <a:rPr lang="en-US" altLang="en-US" sz="800" dirty="0">
                <a:latin typeface="Arial" panose="020B0604020202020204" pitchFamily="34" charset="0"/>
              </a:rPr>
              <a:t>think of it as </a:t>
            </a:r>
            <a:r>
              <a:rPr lang="en-US" altLang="en-US" sz="800" i="1" dirty="0">
                <a:latin typeface="Arial" panose="020B0604020202020204" pitchFamily="34" charset="0"/>
              </a:rPr>
              <a:t>memory </a:t>
            </a:r>
            <a:r>
              <a:rPr lang="en-US" altLang="en-US" sz="800" dirty="0">
                <a:latin typeface="Arial" panose="020B0604020202020204" pitchFamily="34" charset="0"/>
              </a:rPr>
              <a:t>for the mainframe.</a:t>
            </a:r>
          </a:p>
          <a:p>
            <a:pPr eaLnBrk="1" hangingPunct="1">
              <a:lnSpc>
                <a:spcPct val="80000"/>
              </a:lnSpc>
              <a:buFontTx/>
              <a:buChar char="•"/>
            </a:pPr>
            <a:r>
              <a:rPr lang="en-US" altLang="en-US" sz="800" dirty="0">
                <a:latin typeface="Arial" panose="020B0604020202020204" pitchFamily="34" charset="0"/>
              </a:rPr>
              <a:t> The physical storage external to the mainframe, including storage on direct access devices, such as disk drives and tape drives. This storage is called </a:t>
            </a:r>
            <a:r>
              <a:rPr lang="en-US" altLang="en-US" sz="800" i="1" dirty="0">
                <a:latin typeface="Arial" panose="020B0604020202020204" pitchFamily="34" charset="0"/>
              </a:rPr>
              <a:t>auxiliary storage.</a:t>
            </a:r>
            <a:endParaRPr lang="en-US" altLang="en-US" sz="800" dirty="0">
              <a:latin typeface="Arial" panose="020B0604020202020204" pitchFamily="34" charset="0"/>
            </a:endParaRPr>
          </a:p>
        </p:txBody>
      </p:sp>
    </p:spTree>
    <p:extLst>
      <p:ext uri="{BB962C8B-B14F-4D97-AF65-F5344CB8AC3E}">
        <p14:creationId xmlns:p14="http://schemas.microsoft.com/office/powerpoint/2010/main" val="169976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41C42A-4D98-4991-A3DD-232CE6D487A8}" type="slidenum">
              <a:rPr lang="en-US" altLang="en-US" smtClean="0"/>
              <a:pPr>
                <a:spcBef>
                  <a:spcPct val="0"/>
                </a:spcBef>
              </a:pPr>
              <a:t>10</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Virtual storage means that each running program can assume it has access to all of the real storage defined by the architecture’s addressing scheme. The only limit is the number of bits in a storage address.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To allow each user to act as though this much storage really exists in the computer system, z/OS keeps only the active portions of each program in real storage. z/OS keeps the rest of the code and data in special files on </a:t>
            </a:r>
            <a:r>
              <a:rPr lang="en-US" altLang="en-US" i="1" dirty="0">
                <a:latin typeface="Arial" panose="020B0604020202020204" pitchFamily="34" charset="0"/>
              </a:rPr>
              <a:t>auxiliary storage</a:t>
            </a:r>
            <a:r>
              <a:rPr lang="en-US" altLang="en-US" dirty="0">
                <a:latin typeface="Arial" panose="020B0604020202020204" pitchFamily="34" charset="0"/>
              </a:rPr>
              <a:t>, which usually consists of a number of high-speed direct access storage devices (DASDs).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An </a:t>
            </a:r>
            <a:r>
              <a:rPr lang="en-US" altLang="en-US" i="1" dirty="0">
                <a:latin typeface="Arial" panose="020B0604020202020204" pitchFamily="34" charset="0"/>
              </a:rPr>
              <a:t>address space</a:t>
            </a:r>
            <a:r>
              <a:rPr lang="en-US" altLang="en-US" dirty="0">
                <a:latin typeface="Arial" panose="020B0604020202020204" pitchFamily="34" charset="0"/>
              </a:rPr>
              <a:t> is the area of contiguous virtual addresses available for executing instructions and storing data. The range of virtual addresses in an address space starts at zero and can extend to the highest address permitted by the operating system architecture.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z/OS provides each user with a unique address space and maintains the distinction between the programs and data belonging to each address space. Each address space is isolated from one another. If a failure occurs in one address space it doesn’t affect other address spaces.</a:t>
            </a:r>
          </a:p>
        </p:txBody>
      </p:sp>
    </p:spTree>
    <p:extLst>
      <p:ext uri="{BB962C8B-B14F-4D97-AF65-F5344CB8AC3E}">
        <p14:creationId xmlns:p14="http://schemas.microsoft.com/office/powerpoint/2010/main" val="382901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1B68FE-5555-486C-AA8C-66DC972DD5DB}" type="slidenum">
              <a:rPr lang="en-US" altLang="en-US" smtClean="0"/>
              <a:pPr>
                <a:spcBef>
                  <a:spcPct val="0"/>
                </a:spcBef>
              </a:pPr>
              <a:t>14</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0 to 2</a:t>
            </a:r>
            <a:r>
              <a:rPr lang="en-US" altLang="en-US" baseline="30000" dirty="0">
                <a:latin typeface="Arial" panose="020B0604020202020204" pitchFamily="34" charset="0"/>
              </a:rPr>
              <a:t>31</a:t>
            </a:r>
            <a:r>
              <a:rPr lang="en-US" altLang="en-US" dirty="0">
                <a:latin typeface="Arial" panose="020B0604020202020204" pitchFamily="34" charset="0"/>
              </a:rPr>
              <a:t> 		The layout is the same.</a:t>
            </a:r>
          </a:p>
          <a:p>
            <a:pPr eaLnBrk="1" hangingPunct="1"/>
            <a:r>
              <a:rPr lang="en-US" altLang="en-US" b="1" dirty="0">
                <a:latin typeface="Arial" panose="020B0604020202020204" pitchFamily="34" charset="0"/>
              </a:rPr>
              <a:t>2</a:t>
            </a:r>
            <a:r>
              <a:rPr lang="en-US" altLang="en-US" baseline="30000" dirty="0">
                <a:latin typeface="Arial" panose="020B0604020202020204" pitchFamily="34" charset="0"/>
              </a:rPr>
              <a:t>31</a:t>
            </a:r>
            <a:r>
              <a:rPr lang="en-US" altLang="en-US" b="1" dirty="0">
                <a:latin typeface="Arial" panose="020B0604020202020204" pitchFamily="34" charset="0"/>
              </a:rPr>
              <a:t> -  2</a:t>
            </a:r>
            <a:r>
              <a:rPr lang="en-US" altLang="en-US" baseline="30000" dirty="0">
                <a:latin typeface="Arial" panose="020B0604020202020204" pitchFamily="34" charset="0"/>
              </a:rPr>
              <a:t>32</a:t>
            </a:r>
            <a:r>
              <a:rPr lang="en-US" altLang="en-US" dirty="0">
                <a:latin typeface="Arial" panose="020B0604020202020204" pitchFamily="34" charset="0"/>
              </a:rPr>
              <a:t> 		From 2 GB to 4 GB is considered the </a:t>
            </a:r>
            <a:r>
              <a:rPr lang="en-US" altLang="en-US" i="1" dirty="0">
                <a:latin typeface="Arial" panose="020B0604020202020204" pitchFamily="34" charset="0"/>
              </a:rPr>
              <a:t>bar</a:t>
            </a:r>
            <a:r>
              <a:rPr lang="en-US" altLang="en-US" dirty="0">
                <a:latin typeface="Arial" panose="020B0604020202020204" pitchFamily="34" charset="0"/>
              </a:rPr>
              <a:t>. Below the bar can be</a:t>
            </a:r>
          </a:p>
          <a:p>
            <a:pPr eaLnBrk="1" hangingPunct="1"/>
            <a:r>
              <a:rPr lang="en-US" altLang="en-US" dirty="0">
                <a:latin typeface="Arial" panose="020B0604020202020204" pitchFamily="34" charset="0"/>
              </a:rPr>
              <a:t>			addressed with a 31-bit address. Above the bar requires a 64-bit</a:t>
            </a:r>
          </a:p>
          <a:p>
            <a:pPr eaLnBrk="1" hangingPunct="1"/>
            <a:r>
              <a:rPr lang="en-US" altLang="en-US" dirty="0">
                <a:latin typeface="Arial" panose="020B0604020202020204" pitchFamily="34" charset="0"/>
              </a:rPr>
              <a:t>			address.</a:t>
            </a:r>
          </a:p>
          <a:p>
            <a:pPr eaLnBrk="1" hangingPunct="1"/>
            <a:r>
              <a:rPr lang="en-US" altLang="en-US" b="1" dirty="0">
                <a:latin typeface="Arial" panose="020B0604020202020204" pitchFamily="34" charset="0"/>
              </a:rPr>
              <a:t>2</a:t>
            </a:r>
            <a:r>
              <a:rPr lang="en-US" altLang="en-US" baseline="30000" dirty="0">
                <a:latin typeface="Arial" panose="020B0604020202020204" pitchFamily="34" charset="0"/>
              </a:rPr>
              <a:t>32</a:t>
            </a:r>
            <a:r>
              <a:rPr lang="en-US" altLang="en-US" dirty="0">
                <a:latin typeface="Arial" panose="020B0604020202020204" pitchFamily="34" charset="0"/>
              </a:rPr>
              <a:t> </a:t>
            </a:r>
            <a:r>
              <a:rPr lang="en-US" altLang="en-US" b="1" dirty="0">
                <a:latin typeface="Arial" panose="020B0604020202020204" pitchFamily="34" charset="0"/>
              </a:rPr>
              <a:t>- 2</a:t>
            </a:r>
            <a:r>
              <a:rPr lang="en-US" altLang="en-US" baseline="30000" dirty="0">
                <a:latin typeface="Arial" panose="020B0604020202020204" pitchFamily="34" charset="0"/>
              </a:rPr>
              <a:t>41</a:t>
            </a:r>
            <a:r>
              <a:rPr lang="en-US" altLang="en-US" dirty="0">
                <a:latin typeface="Arial" panose="020B0604020202020204" pitchFamily="34" charset="0"/>
              </a:rPr>
              <a:t> 		The low non-shared area (user private area) starts at 4 GB and</a:t>
            </a:r>
          </a:p>
          <a:p>
            <a:pPr eaLnBrk="1" hangingPunct="1"/>
            <a:r>
              <a:rPr lang="en-US" altLang="en-US" dirty="0">
                <a:latin typeface="Arial" panose="020B0604020202020204" pitchFamily="34" charset="0"/>
              </a:rPr>
              <a:t>			extends to 2</a:t>
            </a:r>
            <a:r>
              <a:rPr lang="en-US" altLang="en-US" baseline="30000" dirty="0">
                <a:latin typeface="Arial" panose="020B0604020202020204" pitchFamily="34" charset="0"/>
              </a:rPr>
              <a:t>41</a:t>
            </a:r>
            <a:r>
              <a:rPr lang="en-US" altLang="en-US" dirty="0">
                <a:latin typeface="Arial" panose="020B0604020202020204" pitchFamily="34" charset="0"/>
              </a:rPr>
              <a:t>.</a:t>
            </a:r>
          </a:p>
          <a:p>
            <a:pPr eaLnBrk="1" hangingPunct="1"/>
            <a:r>
              <a:rPr lang="en-US" altLang="en-US" b="1" dirty="0">
                <a:latin typeface="Arial" panose="020B0604020202020204" pitchFamily="34" charset="0"/>
              </a:rPr>
              <a:t>2</a:t>
            </a:r>
            <a:r>
              <a:rPr lang="en-US" altLang="en-US" baseline="30000" dirty="0">
                <a:latin typeface="Arial" panose="020B0604020202020204" pitchFamily="34" charset="0"/>
              </a:rPr>
              <a:t>41</a:t>
            </a:r>
            <a:r>
              <a:rPr lang="en-US" altLang="en-US" dirty="0">
                <a:latin typeface="Arial" panose="020B0604020202020204" pitchFamily="34" charset="0"/>
              </a:rPr>
              <a:t> </a:t>
            </a:r>
            <a:r>
              <a:rPr lang="en-US" altLang="en-US" b="1" dirty="0">
                <a:latin typeface="Arial" panose="020B0604020202020204" pitchFamily="34" charset="0"/>
              </a:rPr>
              <a:t>- 2</a:t>
            </a:r>
            <a:r>
              <a:rPr lang="en-US" altLang="en-US" baseline="30000" dirty="0">
                <a:latin typeface="Arial" panose="020B0604020202020204" pitchFamily="34" charset="0"/>
              </a:rPr>
              <a:t>50</a:t>
            </a:r>
            <a:r>
              <a:rPr lang="en-US" altLang="en-US" dirty="0">
                <a:latin typeface="Arial" panose="020B0604020202020204" pitchFamily="34" charset="0"/>
              </a:rPr>
              <a:t> 		Shared area (for storage sharing) starts at 2</a:t>
            </a:r>
            <a:r>
              <a:rPr lang="en-US" altLang="en-US" baseline="30000" dirty="0">
                <a:latin typeface="Arial" panose="020B0604020202020204" pitchFamily="34" charset="0"/>
              </a:rPr>
              <a:t>41</a:t>
            </a:r>
            <a:r>
              <a:rPr lang="en-US" altLang="en-US" dirty="0">
                <a:latin typeface="Arial" panose="020B0604020202020204" pitchFamily="34" charset="0"/>
              </a:rPr>
              <a:t> and extends to</a:t>
            </a:r>
          </a:p>
          <a:p>
            <a:pPr eaLnBrk="1" hangingPunct="1"/>
            <a:r>
              <a:rPr lang="en-US" altLang="en-US" dirty="0">
                <a:latin typeface="Arial" panose="020B0604020202020204" pitchFamily="34" charset="0"/>
              </a:rPr>
              <a:t>			2</a:t>
            </a:r>
            <a:r>
              <a:rPr lang="en-US" altLang="en-US" baseline="30000" dirty="0">
                <a:latin typeface="Arial" panose="020B0604020202020204" pitchFamily="34" charset="0"/>
              </a:rPr>
              <a:t>50</a:t>
            </a:r>
            <a:r>
              <a:rPr lang="en-US" altLang="en-US" dirty="0">
                <a:latin typeface="Arial" panose="020B0604020202020204" pitchFamily="34" charset="0"/>
              </a:rPr>
              <a:t> or higher, if requested.</a:t>
            </a:r>
          </a:p>
          <a:p>
            <a:pPr eaLnBrk="1" hangingPunct="1"/>
            <a:r>
              <a:rPr lang="en-US" altLang="en-US" b="1" dirty="0">
                <a:latin typeface="Arial" panose="020B0604020202020204" pitchFamily="34" charset="0"/>
              </a:rPr>
              <a:t>2</a:t>
            </a:r>
            <a:r>
              <a:rPr lang="en-US" altLang="en-US" baseline="30000" dirty="0">
                <a:latin typeface="Arial" panose="020B0604020202020204" pitchFamily="34" charset="0"/>
              </a:rPr>
              <a:t>50</a:t>
            </a:r>
            <a:r>
              <a:rPr lang="en-US" altLang="en-US" dirty="0">
                <a:latin typeface="Arial" panose="020B0604020202020204" pitchFamily="34" charset="0"/>
              </a:rPr>
              <a:t> </a:t>
            </a:r>
            <a:r>
              <a:rPr lang="en-US" altLang="en-US" b="1" dirty="0">
                <a:latin typeface="Arial" panose="020B0604020202020204" pitchFamily="34" charset="0"/>
              </a:rPr>
              <a:t>- 2</a:t>
            </a:r>
            <a:r>
              <a:rPr lang="en-US" altLang="en-US" baseline="30000" dirty="0">
                <a:latin typeface="Arial" panose="020B0604020202020204" pitchFamily="34" charset="0"/>
              </a:rPr>
              <a:t>64</a:t>
            </a:r>
            <a:r>
              <a:rPr lang="en-US" altLang="en-US" dirty="0">
                <a:latin typeface="Arial" panose="020B0604020202020204" pitchFamily="34" charset="0"/>
              </a:rPr>
              <a:t> 		High non-shared area (user private area) starts at 2</a:t>
            </a:r>
            <a:r>
              <a:rPr lang="en-US" altLang="en-US" baseline="30000" dirty="0">
                <a:latin typeface="Arial" panose="020B0604020202020204" pitchFamily="34" charset="0"/>
              </a:rPr>
              <a:t>50</a:t>
            </a:r>
            <a:r>
              <a:rPr lang="en-US" altLang="en-US" dirty="0">
                <a:latin typeface="Arial" panose="020B0604020202020204" pitchFamily="34" charset="0"/>
              </a:rPr>
              <a:t> or</a:t>
            </a:r>
          </a:p>
          <a:p>
            <a:pPr eaLnBrk="1" hangingPunct="1"/>
            <a:r>
              <a:rPr lang="en-US" altLang="en-US" dirty="0">
                <a:latin typeface="Arial" panose="020B0604020202020204" pitchFamily="34" charset="0"/>
              </a:rPr>
              <a:t>			wherever the shared area ends and goes to 2</a:t>
            </a:r>
            <a:r>
              <a:rPr lang="en-US" altLang="en-US" baseline="30000" dirty="0">
                <a:latin typeface="Arial" panose="020B0604020202020204" pitchFamily="34" charset="0"/>
              </a:rPr>
              <a:t>64</a:t>
            </a:r>
            <a:r>
              <a:rPr lang="en-US" altLang="en-US" dirty="0">
                <a:latin typeface="Arial" panose="020B0604020202020204" pitchFamily="34" charset="0"/>
              </a:rPr>
              <a: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With the release of </a:t>
            </a:r>
            <a:r>
              <a:rPr lang="en-US" altLang="en-US" dirty="0" err="1">
                <a:latin typeface="Arial" panose="020B0604020202020204" pitchFamily="34" charset="0"/>
              </a:rPr>
              <a:t>zSeries</a:t>
            </a:r>
            <a:r>
              <a:rPr lang="en-US" altLang="en-US" dirty="0">
                <a:latin typeface="Arial" panose="020B0604020202020204" pitchFamily="34" charset="0"/>
              </a:rPr>
              <a:t> mainframes in 2000, IBM extended the addressability of the architecture to 64 bits. With 64-bit addressing, the potential size of a z/OS address space expands to a size so vast that we need new terms to describe it. Each address space, called a 64-bit address space, is 16 </a:t>
            </a:r>
            <a:r>
              <a:rPr lang="en-US" altLang="en-US" dirty="0" err="1">
                <a:latin typeface="Arial" panose="020B0604020202020204" pitchFamily="34" charset="0"/>
              </a:rPr>
              <a:t>exabytes</a:t>
            </a:r>
            <a:r>
              <a:rPr lang="en-US" altLang="en-US" dirty="0">
                <a:latin typeface="Arial" panose="020B0604020202020204" pitchFamily="34" charset="0"/>
              </a:rPr>
              <a:t> (EB) in size; an </a:t>
            </a:r>
            <a:r>
              <a:rPr lang="en-US" altLang="en-US" dirty="0" err="1">
                <a:latin typeface="Arial" panose="020B0604020202020204" pitchFamily="34" charset="0"/>
              </a:rPr>
              <a:t>exabyte</a:t>
            </a:r>
            <a:r>
              <a:rPr lang="en-US" altLang="en-US" dirty="0">
                <a:latin typeface="Arial" panose="020B0604020202020204" pitchFamily="34" charset="0"/>
              </a:rPr>
              <a:t> is slightly more than one billion gigabytes. The new address space has logically 264 addresses. It is 8 billion times the size of the former 2 GB address space. The number is 16 with 18 zeros after it: 16,000,000,000,000,000,000 bytes, or 16 EB (see the slide).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We say that the potential size is 16 </a:t>
            </a:r>
            <a:r>
              <a:rPr lang="en-US" altLang="en-US" dirty="0" err="1">
                <a:latin typeface="Arial" panose="020B0604020202020204" pitchFamily="34" charset="0"/>
              </a:rPr>
              <a:t>exabytes</a:t>
            </a:r>
            <a:r>
              <a:rPr lang="en-US" altLang="en-US" dirty="0">
                <a:latin typeface="Arial" panose="020B0604020202020204" pitchFamily="34" charset="0"/>
              </a:rPr>
              <a:t> because z/OS, by default, continues to create address spaces with a size of 2 GB. The address space exceeds this limit only if a program running in it allocates virtual storage above the 2 GB address. If so, the z/OS operating system increases the storage available to the user from 2 GB to 16 EB.</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The 16 MB address became the dividing point between the two previous architectures (the 24-bit addressability introduced with MVS/370 and the 31-bit addressing introduced in the operating system MVS Extended </a:t>
            </a:r>
          </a:p>
          <a:p>
            <a:pPr eaLnBrk="1" hangingPunct="1"/>
            <a:r>
              <a:rPr lang="en-US" altLang="en-US" dirty="0">
                <a:latin typeface="Arial" panose="020B0604020202020204" pitchFamily="34" charset="0"/>
              </a:rPr>
              <a:t>Architecture or MVS/XA), and is commonly called the </a:t>
            </a:r>
            <a:r>
              <a:rPr lang="en-US" altLang="en-US" i="1" dirty="0">
                <a:latin typeface="Arial" panose="020B0604020202020204" pitchFamily="34" charset="0"/>
              </a:rPr>
              <a:t>line.  </a:t>
            </a:r>
            <a:r>
              <a:rPr lang="en-US" altLang="en-US" dirty="0">
                <a:latin typeface="Arial" panose="020B0604020202020204" pitchFamily="34" charset="0"/>
              </a:rPr>
              <a:t>The area that separates the virtual storage area below the 2 GB address from the user private area is called </a:t>
            </a:r>
            <a:r>
              <a:rPr lang="en-US" altLang="en-US" i="1" dirty="0">
                <a:latin typeface="Arial" panose="020B0604020202020204" pitchFamily="34" charset="0"/>
              </a:rPr>
              <a:t>the bar.</a:t>
            </a:r>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14266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EC04F5-D23E-443E-AC42-678449D811E1}" type="slidenum">
              <a:rPr lang="en-US" altLang="en-US" smtClean="0"/>
              <a:pPr>
                <a:spcBef>
                  <a:spcPct val="0"/>
                </a:spcBef>
              </a:pPr>
              <a:t>15</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1000" b="1" dirty="0">
                <a:latin typeface="Arial" panose="020B0604020202020204" pitchFamily="34" charset="0"/>
              </a:rPr>
              <a:t>Address space communication</a:t>
            </a:r>
          </a:p>
          <a:p>
            <a:pPr eaLnBrk="1" hangingPunct="1">
              <a:lnSpc>
                <a:spcPct val="90000"/>
              </a:lnSpc>
            </a:pPr>
            <a:r>
              <a:rPr lang="en-US" altLang="en-US" sz="1000" dirty="0">
                <a:latin typeface="Arial" panose="020B0604020202020204" pitchFamily="34" charset="0"/>
              </a:rPr>
              <a:t>In a multiple virtual address space environment, applications need ways to communicate between address spaces. z/OS provides two methods of inter-address space communication:</a:t>
            </a:r>
          </a:p>
          <a:p>
            <a:pPr marL="228600" marR="0" indent="-228600" algn="l" defTabSz="914400" rtl="0" eaLnBrk="1" fontAlgn="base" latinLnBrk="0" hangingPunct="1">
              <a:lnSpc>
                <a:spcPct val="90000"/>
              </a:lnSpc>
              <a:spcBef>
                <a:spcPct val="30000"/>
              </a:spcBef>
              <a:spcAft>
                <a:spcPct val="0"/>
              </a:spcAft>
              <a:buClrTx/>
              <a:buSzTx/>
              <a:buFontTx/>
              <a:buAutoNum type="arabicParenR"/>
              <a:tabLst/>
              <a:defRPr/>
            </a:pPr>
            <a:r>
              <a:rPr lang="en-US" altLang="en-US" sz="1000" dirty="0">
                <a:latin typeface="Arial" panose="020B0604020202020204" pitchFamily="34" charset="0"/>
              </a:rPr>
              <a:t>Scheduling a service request block (SRB), an asynchronous process. A program uses an SRB to initiate a process in another address space or in the same address space. The SRB is asynchronous in nature and runs independently of the program that issues it, thereby improving the availability of resources in a multiprocessing environment. We discuss SRBs further in “What is an SRB (Service Request Block)?” on page 134 in the textbook.</a:t>
            </a:r>
          </a:p>
          <a:p>
            <a:pPr marL="228600" indent="-228600" eaLnBrk="1" hangingPunct="1">
              <a:lnSpc>
                <a:spcPct val="90000"/>
              </a:lnSpc>
              <a:buAutoNum type="arabicParenR"/>
            </a:pPr>
            <a:r>
              <a:rPr lang="en-US" altLang="en-US" sz="1000" dirty="0">
                <a:latin typeface="Arial" panose="020B0604020202020204" pitchFamily="34" charset="0"/>
              </a:rPr>
              <a:t>Using cross-memory services and access registers, a synchronous process. A program uses cross-memory services to access another user’s address spaces directly. You might compare z/OS cross-memory services to the UNIX Shared Memory functions, which can be used on UNIX without special authority. Unlike UNIX, however, z/OS cross-memory (XM) services require the issuing program to have special authority, controlled by the authorized program facility (APF). This method allows efficient and secure access to data owned by others, data owned by the user but stored in another address space for convenience, and for rapid and secure communication with services like transaction managers and database managers. Cross-memory is also implemented by many z/OS subsystems13 and products. Cross memory can also be synchronous enabling one program to provide services coordinated to other programs. In the example, synchronous cross memory communication takes place between address space 2, which gets control from address space 1 when the program call (PC) is issued. Address space 1 had previously established the necessary environment, before the PC instruction transfers control to an address space 2 called a </a:t>
            </a:r>
            <a:r>
              <a:rPr lang="en-US" altLang="en-US" sz="1000" i="1" dirty="0">
                <a:latin typeface="Arial" panose="020B0604020202020204" pitchFamily="34" charset="0"/>
              </a:rPr>
              <a:t>PC routine</a:t>
            </a:r>
            <a:r>
              <a:rPr lang="en-US" altLang="en-US" sz="1000" dirty="0">
                <a:latin typeface="Arial" panose="020B0604020202020204" pitchFamily="34" charset="0"/>
              </a:rPr>
              <a:t>. The PC routine provides the requested service and returns control to address space 1.</a:t>
            </a:r>
          </a:p>
        </p:txBody>
      </p:sp>
    </p:spTree>
    <p:extLst>
      <p:ext uri="{BB962C8B-B14F-4D97-AF65-F5344CB8AC3E}">
        <p14:creationId xmlns:p14="http://schemas.microsoft.com/office/powerpoint/2010/main" val="267941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spcBef>
                <a:spcPct val="30000"/>
              </a:spcBef>
              <a:defRPr sz="1200">
                <a:solidFill>
                  <a:schemeClr val="tx1"/>
                </a:solidFill>
                <a:latin typeface="Arial" panose="020B0604020202020204" pitchFamily="34" charset="0"/>
              </a:defRPr>
            </a:lvl1pPr>
            <a:lvl2pPr marL="742950" indent="-285750" defTabSz="927100">
              <a:spcBef>
                <a:spcPct val="30000"/>
              </a:spcBef>
              <a:defRPr sz="1200">
                <a:solidFill>
                  <a:schemeClr val="tx1"/>
                </a:solidFill>
                <a:latin typeface="Arial" panose="020B0604020202020204" pitchFamily="34" charset="0"/>
              </a:defRPr>
            </a:lvl2pPr>
            <a:lvl3pPr marL="1143000" indent="-228600" defTabSz="927100">
              <a:spcBef>
                <a:spcPct val="30000"/>
              </a:spcBef>
              <a:defRPr sz="1200">
                <a:solidFill>
                  <a:schemeClr val="tx1"/>
                </a:solidFill>
                <a:latin typeface="Arial" panose="020B0604020202020204" pitchFamily="34" charset="0"/>
              </a:defRPr>
            </a:lvl3pPr>
            <a:lvl4pPr marL="1600200" indent="-228600" defTabSz="927100">
              <a:spcBef>
                <a:spcPct val="30000"/>
              </a:spcBef>
              <a:defRPr sz="1200">
                <a:solidFill>
                  <a:schemeClr val="tx1"/>
                </a:solidFill>
                <a:latin typeface="Arial" panose="020B0604020202020204" pitchFamily="34" charset="0"/>
              </a:defRPr>
            </a:lvl4pPr>
            <a:lvl5pPr marL="2057400" indent="-228600" defTabSz="927100">
              <a:spcBef>
                <a:spcPct val="30000"/>
              </a:spcBef>
              <a:defRPr sz="1200">
                <a:solidFill>
                  <a:schemeClr val="tx1"/>
                </a:solidFill>
                <a:latin typeface="Arial" panose="020B0604020202020204" pitchFamily="34" charset="0"/>
              </a:defRPr>
            </a:lvl5pPr>
            <a:lvl6pPr marL="2514600" indent="-228600" defTabSz="9271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71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71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71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88BF64-4530-44CA-849B-F6E568D7E53C}" type="slidenum">
              <a:rPr lang="en-US" altLang="en-US" smtClean="0"/>
              <a:pPr>
                <a:spcBef>
                  <a:spcPct val="0"/>
                </a:spcBef>
              </a:pPr>
              <a:t>16</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dirty="0">
                <a:latin typeface="Arial" panose="020B0604020202020204" pitchFamily="34" charset="0"/>
              </a:rPr>
              <a:t>For the processor to execute a program instruction, both the instruction and the data it references must be in real storage. The convention of early operating systems was to have the entire program reside in real storage when its instructions were executing. However, the entire program does not really need to be in real storage when an instruction executes. Instead, by bringing pieces of the program into real storage only when the processor is ready to execute them—moving them out to auxiliary storage when it doesn’t need them, an operating system can execute more and larger programs concurrently.</a:t>
            </a:r>
          </a:p>
          <a:p>
            <a:pPr eaLnBrk="1" hangingPunct="1">
              <a:lnSpc>
                <a:spcPct val="80000"/>
              </a:lnSpc>
            </a:pPr>
            <a:endParaRPr lang="en-US" altLang="en-US" sz="1000" dirty="0">
              <a:latin typeface="Arial" panose="020B0604020202020204" pitchFamily="34" charset="0"/>
            </a:endParaRPr>
          </a:p>
          <a:p>
            <a:pPr eaLnBrk="1" hangingPunct="1">
              <a:lnSpc>
                <a:spcPct val="80000"/>
              </a:lnSpc>
            </a:pPr>
            <a:r>
              <a:rPr lang="en-US" altLang="en-US" sz="1000" dirty="0">
                <a:latin typeface="Arial" panose="020B0604020202020204" pitchFamily="34" charset="0"/>
              </a:rPr>
              <a:t>The operating system can divide a program into pieces assign each piece a unique address. This arrangement allows the operating system to keep track of these pieces. In z/OS, the program pieces are called </a:t>
            </a:r>
            <a:r>
              <a:rPr lang="en-US" altLang="en-US" sz="1000" i="1" dirty="0">
                <a:latin typeface="Arial" panose="020B0604020202020204" pitchFamily="34" charset="0"/>
              </a:rPr>
              <a:t>pages</a:t>
            </a:r>
            <a:r>
              <a:rPr lang="en-US" altLang="en-US" sz="1000" dirty="0">
                <a:latin typeface="Arial" panose="020B0604020202020204" pitchFamily="34" charset="0"/>
              </a:rPr>
              <a:t>.</a:t>
            </a:r>
          </a:p>
          <a:p>
            <a:pPr eaLnBrk="1" hangingPunct="1">
              <a:lnSpc>
                <a:spcPct val="80000"/>
              </a:lnSpc>
            </a:pPr>
            <a:endParaRPr lang="en-US" altLang="en-US" sz="1000" dirty="0">
              <a:latin typeface="Arial" panose="020B0604020202020204" pitchFamily="34" charset="0"/>
            </a:endParaRPr>
          </a:p>
          <a:p>
            <a:pPr eaLnBrk="1" hangingPunct="1">
              <a:lnSpc>
                <a:spcPct val="80000"/>
              </a:lnSpc>
            </a:pPr>
            <a:r>
              <a:rPr lang="en-US" altLang="en-US" sz="1000" dirty="0">
                <a:latin typeface="Arial" panose="020B0604020202020204" pitchFamily="34" charset="0"/>
              </a:rPr>
              <a:t>z/OS uses tables to determine whether a page is in real or auxiliary storage, and where. To find a page of a program, z/OS checks the table for the virtual address of the page, rather than searching through all of physical storage for it. z/OS then transfers the page into real storage or out to auxiliary storage as needed. This movement of pages between auxiliary storage slots and real storage frames is called </a:t>
            </a:r>
            <a:r>
              <a:rPr lang="en-US" altLang="en-US" sz="1000" i="1" dirty="0">
                <a:latin typeface="Arial" panose="020B0604020202020204" pitchFamily="34" charset="0"/>
              </a:rPr>
              <a:t>paging. </a:t>
            </a:r>
            <a:r>
              <a:rPr lang="en-US" altLang="en-US" sz="1000" dirty="0">
                <a:latin typeface="Arial" panose="020B0604020202020204" pitchFamily="34" charset="0"/>
              </a:rPr>
              <a:t>Paging is key to understanding the use of virtual storage in z/OS.</a:t>
            </a:r>
          </a:p>
          <a:p>
            <a:pPr eaLnBrk="1" hangingPunct="1">
              <a:lnSpc>
                <a:spcPct val="80000"/>
              </a:lnSpc>
            </a:pPr>
            <a:endParaRPr lang="en-US" altLang="en-US" sz="1000" dirty="0">
              <a:latin typeface="Arial" panose="020B0604020202020204" pitchFamily="34" charset="0"/>
            </a:endParaRPr>
          </a:p>
          <a:p>
            <a:pPr eaLnBrk="1" hangingPunct="1">
              <a:lnSpc>
                <a:spcPct val="80000"/>
              </a:lnSpc>
            </a:pPr>
            <a:r>
              <a:rPr lang="en-US" altLang="en-US" sz="1000" dirty="0">
                <a:latin typeface="Arial" panose="020B0604020202020204" pitchFamily="34" charset="0"/>
              </a:rPr>
              <a:t>Dynamic address translation, or </a:t>
            </a:r>
            <a:r>
              <a:rPr lang="en-US" altLang="en-US" sz="1000" i="1" dirty="0">
                <a:latin typeface="Arial" panose="020B0604020202020204" pitchFamily="34" charset="0"/>
              </a:rPr>
              <a:t>DAT</a:t>
            </a:r>
            <a:r>
              <a:rPr lang="en-US" altLang="en-US" sz="1000" dirty="0">
                <a:latin typeface="Arial" panose="020B0604020202020204" pitchFamily="34" charset="0"/>
              </a:rPr>
              <a:t>, is the process of translating a virtual address during a storage reference into the corresponding real address.</a:t>
            </a:r>
          </a:p>
          <a:p>
            <a:pPr eaLnBrk="1" hangingPunct="1">
              <a:lnSpc>
                <a:spcPct val="80000"/>
              </a:lnSpc>
            </a:pPr>
            <a:endParaRPr lang="en-US" altLang="en-US" sz="1000" dirty="0">
              <a:latin typeface="Arial" panose="020B0604020202020204" pitchFamily="34" charset="0"/>
            </a:endParaRPr>
          </a:p>
          <a:p>
            <a:pPr eaLnBrk="1" hangingPunct="1">
              <a:lnSpc>
                <a:spcPct val="80000"/>
              </a:lnSpc>
            </a:pPr>
            <a:r>
              <a:rPr lang="en-US" altLang="en-US" sz="1000" dirty="0">
                <a:latin typeface="Arial" panose="020B0604020202020204" pitchFamily="34" charset="0"/>
              </a:rPr>
              <a:t>Physical storage is divided into areas, each the same size and accessible by a unique address. In real storage, these areas are called </a:t>
            </a:r>
            <a:r>
              <a:rPr lang="en-US" altLang="en-US" sz="1000" i="1" dirty="0">
                <a:latin typeface="Arial" panose="020B0604020202020204" pitchFamily="34" charset="0"/>
              </a:rPr>
              <a:t>frames</a:t>
            </a:r>
            <a:r>
              <a:rPr lang="en-US" altLang="en-US" sz="1000" dirty="0">
                <a:latin typeface="Arial" panose="020B0604020202020204" pitchFamily="34" charset="0"/>
              </a:rPr>
              <a:t>; in auxiliary storage, they are called </a:t>
            </a:r>
            <a:r>
              <a:rPr lang="en-US" altLang="en-US" sz="1000" i="1" dirty="0">
                <a:latin typeface="Arial" panose="020B0604020202020204" pitchFamily="34" charset="0"/>
              </a:rPr>
              <a:t>slots.</a:t>
            </a:r>
            <a:endParaRPr lang="en-US" altLang="en-US" sz="1000" dirty="0">
              <a:latin typeface="Arial" panose="020B0604020202020204" pitchFamily="34" charset="0"/>
            </a:endParaRPr>
          </a:p>
        </p:txBody>
      </p:sp>
    </p:spTree>
    <p:extLst>
      <p:ext uri="{BB962C8B-B14F-4D97-AF65-F5344CB8AC3E}">
        <p14:creationId xmlns:p14="http://schemas.microsoft.com/office/powerpoint/2010/main" val="3959063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ood midd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White">
          <a:xfrm>
            <a:off x="0" y="1668463"/>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eaLnBrk="1" hangingPunct="1">
              <a:defRPr/>
            </a:pPr>
            <a:endParaRPr lang="en-CA" altLang="en-US"/>
          </a:p>
        </p:txBody>
      </p:sp>
      <p:sp>
        <p:nvSpPr>
          <p:cNvPr id="6" name="Rectangle 4"/>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eaLnBrk="1" hangingPunct="1">
              <a:defRPr/>
            </a:pPr>
            <a:endParaRPr lang="en-CA" altLang="en-US"/>
          </a:p>
        </p:txBody>
      </p:sp>
      <p:sp>
        <p:nvSpPr>
          <p:cNvPr id="7" name="Rectangle 8"/>
          <p:cNvSpPr>
            <a:spLocks noChangeArrowheads="1"/>
          </p:cNvSpPr>
          <p:nvPr/>
        </p:nvSpPr>
        <p:spPr bwMode="black">
          <a:xfrm>
            <a:off x="2006600"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l" eaLnBrk="1" hangingPunct="1">
              <a:lnSpc>
                <a:spcPct val="98000"/>
              </a:lnSpc>
              <a:spcBef>
                <a:spcPct val="20000"/>
              </a:spcBef>
              <a:buClrTx/>
              <a:buFontTx/>
              <a:buNone/>
              <a:defRPr/>
            </a:pPr>
            <a:r>
              <a:rPr lang="en-US" altLang="en-US" sz="1800">
                <a:solidFill>
                  <a:srgbClr val="FFFFFF"/>
                </a:solidFill>
              </a:rPr>
              <a:t>Introduction to z/OS Basics</a:t>
            </a: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9" name="Line 12"/>
          <p:cNvSpPr>
            <a:spLocks noChangeShapeType="1"/>
          </p:cNvSpPr>
          <p:nvPr/>
        </p:nvSpPr>
        <p:spPr bwMode="black">
          <a:xfrm flipV="1">
            <a:off x="1862138" y="1347788"/>
            <a:ext cx="0" cy="32861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0" name="Rectangle 13"/>
          <p:cNvSpPr>
            <a:spLocks noChangeArrowheads="1"/>
          </p:cNvSpPr>
          <p:nvPr/>
        </p:nvSpPr>
        <p:spPr bwMode="black">
          <a:xfrm>
            <a:off x="7239000" y="6248400"/>
            <a:ext cx="1639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defRPr/>
            </a:pPr>
            <a:r>
              <a:rPr lang="en-US" altLang="en-US" sz="1000">
                <a:solidFill>
                  <a:srgbClr val="FFFFFF"/>
                </a:solidFill>
              </a:rPr>
              <a:t>© 2006 IBM Corporation</a:t>
            </a:r>
          </a:p>
        </p:txBody>
      </p:sp>
      <p:sp>
        <p:nvSpPr>
          <p:cNvPr id="207877" name="Rectangle 5"/>
          <p:cNvSpPr>
            <a:spLocks noGrp="1" noChangeArrowheads="1"/>
          </p:cNvSpPr>
          <p:nvPr>
            <p:ph type="ctrTitle"/>
          </p:nvPr>
        </p:nvSpPr>
        <p:spPr bwMode="black">
          <a:xfrm>
            <a:off x="390525" y="2493963"/>
            <a:ext cx="7954963" cy="1470025"/>
          </a:xfrm>
        </p:spPr>
        <p:txBody>
          <a:bodyPr anchor="t"/>
          <a:lstStyle>
            <a:lvl1pPr>
              <a:defRPr>
                <a:solidFill>
                  <a:schemeClr val="tx1"/>
                </a:solidFill>
              </a:defRPr>
            </a:lvl1pPr>
          </a:lstStyle>
          <a:p>
            <a:r>
              <a:rPr lang="en-US" altLang="en-US"/>
              <a:t>Presentation Title</a:t>
            </a:r>
          </a:p>
        </p:txBody>
      </p:sp>
      <p:sp>
        <p:nvSpPr>
          <p:cNvPr id="207878"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chemeClr val="accent2"/>
                </a:solidFill>
              </a:defRPr>
            </a:lvl1pPr>
          </a:lstStyle>
          <a:p>
            <a:r>
              <a:rPr lang="en-US" altLang="en-US"/>
              <a:t>Presentation Subtitle</a:t>
            </a:r>
            <a:br>
              <a:rPr lang="en-US" altLang="en-US"/>
            </a:br>
            <a:r>
              <a:rPr lang="en-US" altLang="en-US"/>
              <a:t>Subtitle Second Line</a:t>
            </a:r>
          </a:p>
        </p:txBody>
      </p:sp>
      <p:sp>
        <p:nvSpPr>
          <p:cNvPr id="11"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2" name="Rectangle 10"/>
          <p:cNvSpPr>
            <a:spLocks noGrp="1" noChangeArrowheads="1"/>
          </p:cNvSpPr>
          <p:nvPr>
            <p:ph type="dt" sz="quarter" idx="11"/>
          </p:nvPr>
        </p:nvSpPr>
        <p:spPr>
          <a:xfrm>
            <a:off x="5391150" y="6221413"/>
            <a:ext cx="1619250" cy="311150"/>
          </a:xfrm>
        </p:spPr>
        <p:txBody>
          <a:bodyPr/>
          <a:lstStyle>
            <a:lvl1pPr>
              <a:defRPr sz="1300"/>
            </a:lvl1pPr>
          </a:lstStyle>
          <a:p>
            <a:pPr>
              <a:defRPr/>
            </a:pPr>
            <a:endParaRPr lang="en-US"/>
          </a:p>
        </p:txBody>
      </p:sp>
    </p:spTree>
    <p:extLst>
      <p:ext uri="{BB962C8B-B14F-4D97-AF65-F5344CB8AC3E}">
        <p14:creationId xmlns:p14="http://schemas.microsoft.com/office/powerpoint/2010/main" val="76354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pPr>
              <a:defRPr/>
            </a:pPr>
            <a:fld id="{16CAE2EB-CD64-476A-BBBB-4EAFBC797325}"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8921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pPr>
              <a:defRPr/>
            </a:pPr>
            <a:fld id="{6CFCAB8E-E7C2-4A2F-9EF7-4C4AE0A4F10E}"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5381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776413"/>
            <a:ext cx="3811588"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9788" y="1776413"/>
            <a:ext cx="3811587" cy="3902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9"/>
          <p:cNvSpPr>
            <a:spLocks noGrp="1" noChangeArrowheads="1"/>
          </p:cNvSpPr>
          <p:nvPr>
            <p:ph type="sldNum" sz="quarter" idx="10"/>
          </p:nvPr>
        </p:nvSpPr>
        <p:spPr>
          <a:ln/>
        </p:spPr>
        <p:txBody>
          <a:bodyPr/>
          <a:lstStyle>
            <a:lvl1pPr>
              <a:defRPr/>
            </a:lvl1pPr>
          </a:lstStyle>
          <a:p>
            <a:pPr>
              <a:defRPr/>
            </a:pPr>
            <a:fld id="{02B9C669-7B61-47E0-8346-53468929BC23}"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7022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9"/>
          <p:cNvSpPr>
            <a:spLocks noGrp="1" noChangeArrowheads="1"/>
          </p:cNvSpPr>
          <p:nvPr>
            <p:ph type="sldNum" sz="quarter" idx="10"/>
          </p:nvPr>
        </p:nvSpPr>
        <p:spPr>
          <a:ln/>
        </p:spPr>
        <p:txBody>
          <a:bodyPr/>
          <a:lstStyle>
            <a:lvl1pPr>
              <a:defRPr/>
            </a:lvl1pPr>
          </a:lstStyle>
          <a:p>
            <a:pPr>
              <a:defRPr/>
            </a:pPr>
            <a:fld id="{B92D10FC-7C15-4AE0-BB76-F853A7E12359}"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5068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76F9E2D2-36ED-4504-BB37-1F5833F938B7}" type="slidenum">
              <a:rPr lang="en-US" altLang="en-US"/>
              <a:pPr>
                <a:defRPr/>
              </a:pPr>
              <a:t>‹#›</a:t>
            </a:fld>
            <a:endParaRPr lang="en-US" alt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5025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9"/>
          <p:cNvSpPr>
            <a:spLocks noGrp="1" noChangeArrowheads="1"/>
          </p:cNvSpPr>
          <p:nvPr>
            <p:ph type="sldNum" sz="quarter" idx="10"/>
          </p:nvPr>
        </p:nvSpPr>
        <p:spPr>
          <a:ln/>
        </p:spPr>
        <p:txBody>
          <a:bodyPr/>
          <a:lstStyle>
            <a:lvl1pPr>
              <a:defRPr/>
            </a:lvl1pPr>
          </a:lstStyle>
          <a:p>
            <a:pPr>
              <a:defRPr/>
            </a:pPr>
            <a:fld id="{69C1689A-12C0-4FFC-8203-D5407C1FD870}"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130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9"/>
          <p:cNvSpPr>
            <a:spLocks noGrp="1" noChangeArrowheads="1"/>
          </p:cNvSpPr>
          <p:nvPr>
            <p:ph type="sldNum" sz="quarter" idx="10"/>
          </p:nvPr>
        </p:nvSpPr>
        <p:spPr>
          <a:ln/>
        </p:spPr>
        <p:txBody>
          <a:bodyPr/>
          <a:lstStyle>
            <a:lvl1pPr>
              <a:defRPr/>
            </a:lvl1pPr>
          </a:lstStyle>
          <a:p>
            <a:pPr>
              <a:defRPr/>
            </a:pPr>
            <a:fld id="{43EB3B52-D0C9-4C70-8B89-19E0DD78B1A4}" type="slidenum">
              <a:rPr lang="en-US" altLang="en-US"/>
              <a:pPr>
                <a:defRPr/>
              </a:pPr>
              <a:t>‹#›</a:t>
            </a:fld>
            <a:endParaRPr lang="en-US" alt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23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9"/>
          <p:cNvSpPr>
            <a:spLocks noGrp="1" noChangeArrowheads="1"/>
          </p:cNvSpPr>
          <p:nvPr>
            <p:ph type="sldNum" sz="quarter" idx="10"/>
          </p:nvPr>
        </p:nvSpPr>
        <p:spPr>
          <a:ln/>
        </p:spPr>
        <p:txBody>
          <a:bodyPr/>
          <a:lstStyle>
            <a:lvl1pPr>
              <a:defRPr/>
            </a:lvl1pPr>
          </a:lstStyle>
          <a:p>
            <a:pPr>
              <a:defRPr/>
            </a:pPr>
            <a:fld id="{C39074F5-807F-4AFF-A201-A77B98C216D3}" type="slidenum">
              <a:rPr lang="en-US" altLang="en-US"/>
              <a:pPr>
                <a:defRPr/>
              </a:pPr>
              <a:t>‹#›</a:t>
            </a:fld>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2604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C1B759EC-B6FE-4212-BFEF-E6B9A9852168}" type="slidenum">
              <a:rPr lang="en-US" altLang="en-US"/>
              <a:pPr>
                <a:defRPr/>
              </a:pPr>
              <a:t>‹#›</a:t>
            </a:fld>
            <a:endParaRPr lang="en-US" alt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4172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C33A5FB6-8530-4899-8C6C-211B12B78BE9}"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455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B0C107F9-97D4-4705-842E-56D4FE8AAE69}" type="slidenum">
              <a:rPr lang="en-US" altLang="en-US"/>
              <a:pPr>
                <a:defRPr/>
              </a:pPr>
              <a:t>‹#›</a:t>
            </a:fld>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448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rop_of_DM04_12_2_blue"/>
          <p:cNvPicPr>
            <a:picLocks noChangeArrowheads="1"/>
          </p:cNvPicPr>
          <p:nvPr/>
        </p:nvPicPr>
        <p:blipFill>
          <a:blip r:embed="rId14" cstate="print">
            <a:extLst>
              <a:ext uri="{28A0092B-C50C-407E-A947-70E740481C1C}">
                <a14:useLocalDpi xmlns:a14="http://schemas.microsoft.com/office/drawing/2010/main" val="0"/>
              </a:ext>
            </a:extLst>
          </a:blip>
          <a:srcRect t="54021" b="23769"/>
          <a:stretch>
            <a:fillRect/>
          </a:stretch>
        </p:blipFill>
        <p:spPr bwMode="blackWhite">
          <a:xfrm>
            <a:off x="0" y="6475413"/>
            <a:ext cx="9144000" cy="393700"/>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27" name="Picture 3" descr="crop_of_DM04_12_2_blue"/>
          <p:cNvPicPr>
            <a:picLocks noChangeAspect="1" noChangeArrowheads="1"/>
          </p:cNvPicPr>
          <p:nvPr/>
        </p:nvPicPr>
        <p:blipFill>
          <a:blip r:embed="rId14" cstate="print">
            <a:extLst>
              <a:ext uri="{28A0092B-C50C-407E-A947-70E740481C1C}">
                <a14:useLocalDpi xmlns:a14="http://schemas.microsoft.com/office/drawing/2010/main" val="0"/>
              </a:ext>
            </a:extLst>
          </a:blip>
          <a:srcRect t="27010" b="52106"/>
          <a:stretch>
            <a:fillRect/>
          </a:stretch>
        </p:blipFill>
        <p:spPr bwMode="blackWhite">
          <a:xfrm>
            <a:off x="1588" y="1588"/>
            <a:ext cx="9144000" cy="381000"/>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28" name="Rectangle 4"/>
          <p:cNvSpPr>
            <a:spLocks noGrp="1" noChangeArrowheads="1"/>
          </p:cNvSpPr>
          <p:nvPr>
            <p:ph type="title"/>
          </p:nvPr>
        </p:nvSpPr>
        <p:spPr bwMode="auto">
          <a:xfrm>
            <a:off x="153988" y="871538"/>
            <a:ext cx="82454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685800" y="1776413"/>
            <a:ext cx="777557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ext Box 6"/>
          <p:cNvSpPr txBox="1">
            <a:spLocks noChangeArrowheads="1"/>
          </p:cNvSpPr>
          <p:nvPr/>
        </p:nvSpPr>
        <p:spPr bwMode="black">
          <a:xfrm>
            <a:off x="990600" y="74613"/>
            <a:ext cx="3140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l">
              <a:spcBef>
                <a:spcPct val="0"/>
              </a:spcBef>
              <a:buClrTx/>
              <a:buFontTx/>
              <a:buNone/>
              <a:defRPr/>
            </a:pPr>
            <a:r>
              <a:rPr lang="en-US" altLang="en-US" sz="1400">
                <a:solidFill>
                  <a:srgbClr val="FFFFFF"/>
                </a:solidFill>
              </a:rPr>
              <a:t>Chapter03 z/OS Introduction w/media</a:t>
            </a:r>
          </a:p>
        </p:txBody>
      </p:sp>
      <p:sp>
        <p:nvSpPr>
          <p:cNvPr id="1031" name="Rectangle 7"/>
          <p:cNvSpPr>
            <a:spLocks noChangeArrowheads="1"/>
          </p:cNvSpPr>
          <p:nvPr/>
        </p:nvSpPr>
        <p:spPr bwMode="black">
          <a:xfrm>
            <a:off x="5724525" y="6499225"/>
            <a:ext cx="3306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defRPr/>
            </a:pPr>
            <a:r>
              <a:rPr lang="en-US" altLang="en-US" sz="1000">
                <a:solidFill>
                  <a:srgbClr val="FFFFFF"/>
                </a:solidFill>
              </a:rPr>
              <a:t>© 2006 IBM Corporation</a:t>
            </a:r>
          </a:p>
        </p:txBody>
      </p:sp>
      <p:sp>
        <p:nvSpPr>
          <p:cNvPr id="206857"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50000"/>
              </a:spcBef>
              <a:buClrTx/>
              <a:buFontTx/>
              <a:buNone/>
              <a:defRPr sz="1000" b="1">
                <a:solidFill>
                  <a:srgbClr val="FFFFFF"/>
                </a:solidFill>
              </a:defRPr>
            </a:lvl1pPr>
          </a:lstStyle>
          <a:p>
            <a:pPr>
              <a:defRPr/>
            </a:pPr>
            <a:fld id="{C3372CF9-1260-48CB-B348-D5E8AD741C69}" type="slidenum">
              <a:rPr lang="en-US" altLang="en-US"/>
              <a:pPr>
                <a:defRPr/>
              </a:pPr>
              <a:t>‹#›</a:t>
            </a:fld>
            <a:endParaRPr lang="en-US" altLang="en-US"/>
          </a:p>
        </p:txBody>
      </p:sp>
      <p:sp>
        <p:nvSpPr>
          <p:cNvPr id="206858" name="Rectangle 10"/>
          <p:cNvSpPr>
            <a:spLocks noGrp="1" noChangeArrowheads="1"/>
          </p:cNvSpPr>
          <p:nvPr>
            <p:ph type="ftr" sz="quarter" idx="3"/>
          </p:nvPr>
        </p:nvSpPr>
        <p:spPr bwMode="auto">
          <a:xfrm>
            <a:off x="1447800" y="6500813"/>
            <a:ext cx="3811588" cy="246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solidFill>
                  <a:srgbClr val="FFFFFF"/>
                </a:solidFill>
                <a:latin typeface="Arial" charset="0"/>
                <a:cs typeface="+mn-cs"/>
              </a:defRPr>
            </a:lvl1pPr>
          </a:lstStyle>
          <a:p>
            <a:pPr>
              <a:defRPr/>
            </a:pPr>
            <a:endParaRPr lang="en-US"/>
          </a:p>
        </p:txBody>
      </p:sp>
      <p:sp>
        <p:nvSpPr>
          <p:cNvPr id="206859" name="Rectangle 11"/>
          <p:cNvSpPr>
            <a:spLocks noGrp="1" noChangeArrowheads="1"/>
          </p:cNvSpPr>
          <p:nvPr>
            <p:ph type="dt" sz="half" idx="2"/>
          </p:nvPr>
        </p:nvSpPr>
        <p:spPr bwMode="auto">
          <a:xfrm>
            <a:off x="5456238" y="6500813"/>
            <a:ext cx="1946275" cy="246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000">
                <a:solidFill>
                  <a:srgbClr val="FFFFFF"/>
                </a:solidFill>
                <a:latin typeface="Arial" charset="0"/>
                <a:cs typeface="+mn-cs"/>
              </a:defRPr>
            </a:lvl1pPr>
          </a:lstStyle>
          <a:p>
            <a:pPr>
              <a:defRPr/>
            </a:pPr>
            <a:endParaRPr lang="en-US"/>
          </a:p>
        </p:txBody>
      </p:sp>
      <p:sp>
        <p:nvSpPr>
          <p:cNvPr id="1035" name="Line 12"/>
          <p:cNvSpPr>
            <a:spLocks noChangeShapeType="1"/>
          </p:cNvSpPr>
          <p:nvPr/>
        </p:nvSpPr>
        <p:spPr bwMode="black">
          <a:xfrm>
            <a:off x="990600" y="146050"/>
            <a:ext cx="0" cy="23495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036" name="Line 13"/>
          <p:cNvSpPr>
            <a:spLocks noChangeShapeType="1"/>
          </p:cNvSpPr>
          <p:nvPr/>
        </p:nvSpPr>
        <p:spPr bwMode="black">
          <a:xfrm>
            <a:off x="990600" y="6480175"/>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Tree>
  </p:cSld>
  <p:clrMap bg1="lt1" tx1="dk1" bg2="lt2" tx2="dk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cs typeface="Arial" charset="0"/>
        </a:defRPr>
      </a:lvl2pPr>
      <a:lvl3pPr algn="l" rtl="0" eaLnBrk="0" fontAlgn="base" hangingPunct="0">
        <a:lnSpc>
          <a:spcPct val="90000"/>
        </a:lnSpc>
        <a:spcBef>
          <a:spcPct val="0"/>
        </a:spcBef>
        <a:spcAft>
          <a:spcPct val="0"/>
        </a:spcAft>
        <a:defRPr sz="2800">
          <a:solidFill>
            <a:schemeClr val="tx2"/>
          </a:solidFill>
          <a:latin typeface="Arial" charset="0"/>
          <a:cs typeface="Arial" charset="0"/>
        </a:defRPr>
      </a:lvl3pPr>
      <a:lvl4pPr algn="l" rtl="0" eaLnBrk="0" fontAlgn="base" hangingPunct="0">
        <a:lnSpc>
          <a:spcPct val="90000"/>
        </a:lnSpc>
        <a:spcBef>
          <a:spcPct val="0"/>
        </a:spcBef>
        <a:spcAft>
          <a:spcPct val="0"/>
        </a:spcAft>
        <a:defRPr sz="2800">
          <a:solidFill>
            <a:schemeClr val="tx2"/>
          </a:solidFill>
          <a:latin typeface="Arial" charset="0"/>
          <a:cs typeface="Arial" charset="0"/>
        </a:defRPr>
      </a:lvl4pPr>
      <a:lvl5pPr algn="l" rtl="0" eaLnBrk="0" fontAlgn="base" hangingPunct="0">
        <a:lnSpc>
          <a:spcPct val="90000"/>
        </a:lnSpc>
        <a:spcBef>
          <a:spcPct val="0"/>
        </a:spcBef>
        <a:spcAft>
          <a:spcPct val="0"/>
        </a:spcAft>
        <a:defRPr sz="2800">
          <a:solidFill>
            <a:schemeClr val="tx2"/>
          </a:solidFill>
          <a:latin typeface="Arial" charset="0"/>
          <a:cs typeface="Arial" charset="0"/>
        </a:defRPr>
      </a:lvl5pPr>
      <a:lvl6pPr marL="457200" algn="l" rtl="0" fontAlgn="base">
        <a:lnSpc>
          <a:spcPct val="90000"/>
        </a:lnSpc>
        <a:spcBef>
          <a:spcPct val="0"/>
        </a:spcBef>
        <a:spcAft>
          <a:spcPct val="0"/>
        </a:spcAft>
        <a:defRPr sz="2800">
          <a:solidFill>
            <a:schemeClr val="tx2"/>
          </a:solidFill>
          <a:latin typeface="Arial" charset="0"/>
          <a:cs typeface="Arial" charset="0"/>
        </a:defRPr>
      </a:lvl6pPr>
      <a:lvl7pPr marL="914400" algn="l" rtl="0" fontAlgn="base">
        <a:lnSpc>
          <a:spcPct val="90000"/>
        </a:lnSpc>
        <a:spcBef>
          <a:spcPct val="0"/>
        </a:spcBef>
        <a:spcAft>
          <a:spcPct val="0"/>
        </a:spcAft>
        <a:defRPr sz="2800">
          <a:solidFill>
            <a:schemeClr val="tx2"/>
          </a:solidFill>
          <a:latin typeface="Arial" charset="0"/>
          <a:cs typeface="Arial" charset="0"/>
        </a:defRPr>
      </a:lvl7pPr>
      <a:lvl8pPr marL="1371600" algn="l" rtl="0" fontAlgn="base">
        <a:lnSpc>
          <a:spcPct val="90000"/>
        </a:lnSpc>
        <a:spcBef>
          <a:spcPct val="0"/>
        </a:spcBef>
        <a:spcAft>
          <a:spcPct val="0"/>
        </a:spcAft>
        <a:defRPr sz="2800">
          <a:solidFill>
            <a:schemeClr val="tx2"/>
          </a:solidFill>
          <a:latin typeface="Arial" charset="0"/>
          <a:cs typeface="Arial" charset="0"/>
        </a:defRPr>
      </a:lvl8pPr>
      <a:lvl9pPr marL="1828800" algn="l" rtl="0" fontAlgn="base">
        <a:lnSpc>
          <a:spcPct val="90000"/>
        </a:lnSpc>
        <a:spcBef>
          <a:spcPct val="0"/>
        </a:spcBef>
        <a:spcAft>
          <a:spcPct val="0"/>
        </a:spcAft>
        <a:defRPr sz="2800">
          <a:solidFill>
            <a:schemeClr val="tx2"/>
          </a:solidFill>
          <a:latin typeface="Arial" charset="0"/>
          <a:cs typeface="Arial" charset="0"/>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400" b="1">
          <a:solidFill>
            <a:schemeClr val="tx1"/>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200">
          <a:solidFill>
            <a:schemeClr val="tx1"/>
          </a:solidFill>
          <a:latin typeface="+mn-lt"/>
          <a:cs typeface="+mn-cs"/>
        </a:defRPr>
      </a:lvl2pPr>
      <a:lvl3pPr marL="682625" indent="-223838" algn="l" rtl="0" eaLnBrk="0" fontAlgn="base" hangingPunct="0">
        <a:spcBef>
          <a:spcPct val="20000"/>
        </a:spcBef>
        <a:spcAft>
          <a:spcPct val="0"/>
        </a:spcAft>
        <a:buClr>
          <a:schemeClr val="accent2"/>
        </a:buClr>
        <a:buChar char="•"/>
        <a:defRPr sz="2000">
          <a:solidFill>
            <a:schemeClr val="tx1"/>
          </a:solidFill>
          <a:latin typeface="+mn-lt"/>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a:solidFill>
            <a:schemeClr val="tx1"/>
          </a:solidFill>
          <a:latin typeface="+mn-lt"/>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mn-lt"/>
          <a:cs typeface="+mn-cs"/>
        </a:defRPr>
      </a:lvl5pPr>
      <a:lvl6pPr marL="16002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6pPr>
      <a:lvl7pPr marL="20574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7pPr>
      <a:lvl8pPr marL="25146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8pPr>
      <a:lvl9pPr marL="2971800" indent="-228600" algn="l" rtl="0" fontAlgn="base">
        <a:spcBef>
          <a:spcPct val="20000"/>
        </a:spcBef>
        <a:spcAft>
          <a:spcPct val="0"/>
        </a:spcAft>
        <a:buClr>
          <a:schemeClr val="accent2"/>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D3CA184E-94ED-49F4-99E8-38F78D8E7FB6}" type="slidenum">
              <a:rPr lang="en-US" altLang="en-US" sz="1000" smtClean="0">
                <a:solidFill>
                  <a:srgbClr val="FFFFFF"/>
                </a:solidFill>
              </a:rPr>
              <a:pPr>
                <a:spcBef>
                  <a:spcPct val="50000"/>
                </a:spcBef>
                <a:spcAft>
                  <a:spcPct val="0"/>
                </a:spcAft>
                <a:buClrTx/>
                <a:buFontTx/>
                <a:buNone/>
              </a:pPr>
              <a:t>1</a:t>
            </a:fld>
            <a:endParaRPr lang="en-US" altLang="en-US" sz="1000">
              <a:solidFill>
                <a:srgbClr val="FFFFFF"/>
              </a:solidFill>
            </a:endParaRPr>
          </a:p>
        </p:txBody>
      </p:sp>
      <p:sp>
        <p:nvSpPr>
          <p:cNvPr id="5123" name="Rectangle 2"/>
          <p:cNvSpPr>
            <a:spLocks noGrp="1" noChangeArrowheads="1"/>
          </p:cNvSpPr>
          <p:nvPr>
            <p:ph type="title"/>
          </p:nvPr>
        </p:nvSpPr>
        <p:spPr/>
        <p:txBody>
          <a:bodyPr/>
          <a:lstStyle/>
          <a:p>
            <a:pPr defTabSz="822325" eaLnBrk="1" hangingPunct="1"/>
            <a:r>
              <a:rPr lang="en-US" altLang="en-US" dirty="0"/>
              <a:t>COMP1009 - Week 4</a:t>
            </a:r>
            <a:endParaRPr lang="en-US" altLang="en-US" sz="2000" i="1" dirty="0"/>
          </a:p>
        </p:txBody>
      </p:sp>
      <p:sp>
        <p:nvSpPr>
          <p:cNvPr id="5124" name="Rectangle 3"/>
          <p:cNvSpPr>
            <a:spLocks noGrp="1" noChangeArrowheads="1"/>
          </p:cNvSpPr>
          <p:nvPr>
            <p:ph type="body" idx="1"/>
          </p:nvPr>
        </p:nvSpPr>
        <p:spPr>
          <a:xfrm>
            <a:off x="685800" y="1370013"/>
            <a:ext cx="7775575" cy="5130800"/>
          </a:xfrm>
        </p:spPr>
        <p:txBody>
          <a:bodyPr>
            <a:normAutofit/>
          </a:bodyPr>
          <a:lstStyle/>
          <a:p>
            <a:pPr marL="307975" indent="-307975" defTabSz="822325" eaLnBrk="1" hangingPunct="1"/>
            <a:r>
              <a:rPr lang="en-US" altLang="en-US" dirty="0"/>
              <a:t>What you are responsible for after today</a:t>
            </a:r>
          </a:p>
          <a:p>
            <a:pPr marL="536575" lvl="1" indent="-307975" defTabSz="822325" eaLnBrk="1" hangingPunct="1"/>
            <a:r>
              <a:rPr lang="en-US" altLang="en-US" dirty="0"/>
              <a:t>Lectures – Ch. 1, 2, 3</a:t>
            </a:r>
          </a:p>
          <a:p>
            <a:pPr marL="762000" lvl="2" indent="-307975" defTabSz="822325" eaLnBrk="1" hangingPunct="1"/>
            <a:r>
              <a:rPr lang="en-US" altLang="en-US" dirty="0"/>
              <a:t>Intro. to Mainframe; Hardware Systems, LPARs, Parallel </a:t>
            </a:r>
            <a:r>
              <a:rPr lang="en-US" altLang="en-US" dirty="0" err="1"/>
              <a:t>Sysplex</a:t>
            </a:r>
            <a:r>
              <a:rPr lang="en-US" altLang="en-US" dirty="0"/>
              <a:t>; z/OS Intro.</a:t>
            </a:r>
          </a:p>
          <a:p>
            <a:pPr marL="536575" lvl="1" indent="-307975" defTabSz="822325" eaLnBrk="1" hangingPunct="1"/>
            <a:r>
              <a:rPr lang="en-US" altLang="en-US" dirty="0"/>
              <a:t>Labs 1 &amp; 2 – Ch. 4, 5</a:t>
            </a:r>
          </a:p>
          <a:p>
            <a:pPr marL="762000" lvl="2" indent="-307975" defTabSz="822325" eaLnBrk="1" hangingPunct="1"/>
            <a:r>
              <a:rPr lang="en-US" altLang="en-US" dirty="0"/>
              <a:t>TSO, ISPF &amp; UNIX; Datasets</a:t>
            </a:r>
          </a:p>
          <a:p>
            <a:pPr marL="536575" lvl="1" indent="-307975" defTabSz="822325"/>
            <a:r>
              <a:rPr lang="en-US" altLang="en-US" dirty="0"/>
              <a:t>Quizzes 1 &amp; 2</a:t>
            </a:r>
          </a:p>
          <a:p>
            <a:pPr marL="762000" lvl="2" indent="-307975" defTabSz="822325"/>
            <a:r>
              <a:rPr lang="en-US" altLang="en-US" dirty="0"/>
              <a:t>Make sure you know about dataset formats!</a:t>
            </a:r>
          </a:p>
          <a:p>
            <a:pPr marL="536575" lvl="1" indent="-307975" defTabSz="822325"/>
            <a:r>
              <a:rPr lang="en-US" altLang="en-US" dirty="0"/>
              <a:t>Assignment 1 (start)</a:t>
            </a:r>
          </a:p>
          <a:p>
            <a:pPr marL="762000" lvl="2" indent="-307975" defTabSz="822325"/>
            <a:r>
              <a:rPr lang="en-US" altLang="en-US" dirty="0"/>
              <a:t>Available starting </a:t>
            </a:r>
            <a:r>
              <a:rPr lang="en-US" altLang="en-US"/>
              <a:t>Monday.</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C2C15A4-ADCF-434F-9E2B-C998A9E4B7D7}" type="slidenum">
              <a:rPr lang="en-US" altLang="en-US" sz="1000" smtClean="0">
                <a:solidFill>
                  <a:srgbClr val="FFFFFF"/>
                </a:solidFill>
              </a:rPr>
              <a:pPr>
                <a:spcBef>
                  <a:spcPct val="50000"/>
                </a:spcBef>
                <a:spcAft>
                  <a:spcPct val="0"/>
                </a:spcAft>
                <a:buClrTx/>
                <a:buFontTx/>
                <a:buNone/>
              </a:pPr>
              <a:t>10</a:t>
            </a:fld>
            <a:endParaRPr lang="en-US" altLang="en-US" sz="1000">
              <a:solidFill>
                <a:srgbClr val="FFFFFF"/>
              </a:solidFill>
            </a:endParaRPr>
          </a:p>
        </p:txBody>
      </p:sp>
      <p:sp>
        <p:nvSpPr>
          <p:cNvPr id="18435" name="Rectangle 2"/>
          <p:cNvSpPr>
            <a:spLocks noGrp="1" noChangeArrowheads="1"/>
          </p:cNvSpPr>
          <p:nvPr>
            <p:ph type="title"/>
          </p:nvPr>
        </p:nvSpPr>
        <p:spPr>
          <a:xfrm>
            <a:off x="0" y="609600"/>
            <a:ext cx="8245475" cy="498475"/>
          </a:xfrm>
        </p:spPr>
        <p:txBody>
          <a:bodyPr/>
          <a:lstStyle/>
          <a:p>
            <a:pPr eaLnBrk="1" hangingPunct="1"/>
            <a:r>
              <a:rPr lang="en-US" altLang="en-US"/>
              <a:t>Virtual storage concepts</a:t>
            </a:r>
          </a:p>
        </p:txBody>
      </p:sp>
      <p:sp>
        <p:nvSpPr>
          <p:cNvPr id="18436" name="Rectangle 3"/>
          <p:cNvSpPr>
            <a:spLocks noGrp="1" noChangeArrowheads="1"/>
          </p:cNvSpPr>
          <p:nvPr>
            <p:ph type="body" idx="1"/>
          </p:nvPr>
        </p:nvSpPr>
        <p:spPr>
          <a:xfrm>
            <a:off x="0" y="1143000"/>
            <a:ext cx="8828088" cy="3276600"/>
          </a:xfrm>
        </p:spPr>
        <p:txBody>
          <a:bodyPr/>
          <a:lstStyle/>
          <a:p>
            <a:pPr eaLnBrk="1" hangingPunct="1">
              <a:lnSpc>
                <a:spcPct val="80000"/>
              </a:lnSpc>
            </a:pPr>
            <a:r>
              <a:rPr lang="en-US" altLang="en-US" sz="1800" i="1"/>
              <a:t>Virtual storage</a:t>
            </a:r>
            <a:r>
              <a:rPr lang="en-US" altLang="en-US" sz="1800" b="0"/>
              <a:t> is an “illusion” created through z/OS management of real storage and auxiliary storage through tables.</a:t>
            </a:r>
          </a:p>
          <a:p>
            <a:pPr eaLnBrk="1" hangingPunct="1">
              <a:lnSpc>
                <a:spcPct val="80000"/>
              </a:lnSpc>
            </a:pPr>
            <a:endParaRPr lang="en-US" altLang="en-US" sz="800" b="0"/>
          </a:p>
          <a:p>
            <a:pPr eaLnBrk="1" hangingPunct="1">
              <a:lnSpc>
                <a:spcPct val="80000"/>
              </a:lnSpc>
            </a:pPr>
            <a:r>
              <a:rPr lang="en-US" altLang="en-US" sz="1800" b="0"/>
              <a:t>The running portions of a program are kept in </a:t>
            </a:r>
            <a:r>
              <a:rPr lang="en-US" altLang="en-US" sz="1800" i="1"/>
              <a:t>real storage</a:t>
            </a:r>
            <a:r>
              <a:rPr lang="en-US" altLang="en-US" sz="1800" b="0"/>
              <a:t>; the rest is kept in </a:t>
            </a:r>
            <a:r>
              <a:rPr lang="en-US" altLang="en-US" sz="1800" i="1"/>
              <a:t>auxiliary storage</a:t>
            </a:r>
          </a:p>
          <a:p>
            <a:pPr eaLnBrk="1" hangingPunct="1">
              <a:lnSpc>
                <a:spcPct val="80000"/>
              </a:lnSpc>
            </a:pPr>
            <a:endParaRPr lang="en-US" altLang="en-US" sz="800" i="1"/>
          </a:p>
          <a:p>
            <a:pPr eaLnBrk="1" hangingPunct="1">
              <a:lnSpc>
                <a:spcPct val="80000"/>
              </a:lnSpc>
            </a:pPr>
            <a:r>
              <a:rPr lang="en-US" altLang="en-US" sz="1800" b="0"/>
              <a:t>Range of addressable virtual storage available to a user or program or the operating system is an </a:t>
            </a:r>
            <a:r>
              <a:rPr lang="en-US" altLang="en-US" sz="1800" i="1"/>
              <a:t>address space</a:t>
            </a:r>
          </a:p>
          <a:p>
            <a:pPr eaLnBrk="1" hangingPunct="1">
              <a:lnSpc>
                <a:spcPct val="80000"/>
              </a:lnSpc>
            </a:pPr>
            <a:endParaRPr lang="en-US" altLang="en-US" sz="600"/>
          </a:p>
          <a:p>
            <a:pPr eaLnBrk="1" hangingPunct="1">
              <a:lnSpc>
                <a:spcPct val="80000"/>
              </a:lnSpc>
            </a:pPr>
            <a:r>
              <a:rPr lang="en-US" altLang="en-US" sz="1800" b="0"/>
              <a:t>Each user or separately running program is represented by an </a:t>
            </a:r>
            <a:r>
              <a:rPr lang="en-US" altLang="en-US" sz="1800" i="1"/>
              <a:t>address space</a:t>
            </a:r>
            <a:r>
              <a:rPr lang="en-US" altLang="en-US" sz="1800" b="0"/>
              <a:t> (each user gets a limited amount of private storage)</a:t>
            </a:r>
          </a:p>
        </p:txBody>
      </p:sp>
      <p:pic>
        <p:nvPicPr>
          <p:cNvPr id="1843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810000"/>
            <a:ext cx="51085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8438" name="AutoShape 5"/>
          <p:cNvSpPr>
            <a:spLocks noChangeArrowheads="1"/>
          </p:cNvSpPr>
          <p:nvPr/>
        </p:nvSpPr>
        <p:spPr bwMode="auto">
          <a:xfrm>
            <a:off x="1905000" y="4038600"/>
            <a:ext cx="381000" cy="990600"/>
          </a:xfrm>
          <a:prstGeom prst="curvedRightArrow">
            <a:avLst>
              <a:gd name="adj1" fmla="val 52000"/>
              <a:gd name="adj2" fmla="val 104000"/>
              <a:gd name="adj3" fmla="val 33333"/>
            </a:avLst>
          </a:prstGeom>
          <a:solidFill>
            <a:srgbClr val="00CCFF"/>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endParaRPr lang="en-CA" altLang="en-US" b="0"/>
          </a:p>
        </p:txBody>
      </p:sp>
      <p:pic>
        <p:nvPicPr>
          <p:cNvPr id="1843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4648200"/>
            <a:ext cx="762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EE5764EF-73C4-472C-9A4A-F456167536D9}" type="slidenum">
              <a:rPr lang="en-US" altLang="en-US" sz="1000" smtClean="0">
                <a:solidFill>
                  <a:srgbClr val="FFFFFF"/>
                </a:solidFill>
              </a:rPr>
              <a:pPr>
                <a:spcBef>
                  <a:spcPct val="50000"/>
                </a:spcBef>
                <a:spcAft>
                  <a:spcPct val="0"/>
                </a:spcAft>
                <a:buClrTx/>
                <a:buFontTx/>
                <a:buNone/>
              </a:pPr>
              <a:t>11</a:t>
            </a:fld>
            <a:endParaRPr lang="en-US" altLang="en-US" sz="1000">
              <a:solidFill>
                <a:srgbClr val="FFFFFF"/>
              </a:solidFill>
            </a:endParaRPr>
          </a:p>
        </p:txBody>
      </p:sp>
      <p:sp>
        <p:nvSpPr>
          <p:cNvPr id="20483" name="Rectangle 2"/>
          <p:cNvSpPr>
            <a:spLocks noGrp="1" noChangeArrowheads="1"/>
          </p:cNvSpPr>
          <p:nvPr>
            <p:ph type="title"/>
          </p:nvPr>
        </p:nvSpPr>
        <p:spPr/>
        <p:txBody>
          <a:bodyPr/>
          <a:lstStyle/>
          <a:p>
            <a:pPr eaLnBrk="1" hangingPunct="1"/>
            <a:r>
              <a:rPr lang="en-US" altLang="en-US" sz="2400"/>
              <a:t>Addressing value of a byte</a:t>
            </a:r>
          </a:p>
        </p:txBody>
      </p:sp>
      <p:sp>
        <p:nvSpPr>
          <p:cNvPr id="20484" name="Rectangle 3"/>
          <p:cNvSpPr>
            <a:spLocks noGrp="1" noChangeArrowheads="1"/>
          </p:cNvSpPr>
          <p:nvPr>
            <p:ph type="body" idx="1"/>
          </p:nvPr>
        </p:nvSpPr>
        <p:spPr/>
        <p:txBody>
          <a:bodyPr/>
          <a:lstStyle/>
          <a:p>
            <a:pPr eaLnBrk="1" hangingPunct="1">
              <a:lnSpc>
                <a:spcPct val="90000"/>
              </a:lnSpc>
            </a:pPr>
            <a:r>
              <a:rPr lang="en-US" altLang="en-US" sz="2000"/>
              <a:t>Bits           0       0      0      0     0   0   0  0</a:t>
            </a:r>
          </a:p>
          <a:p>
            <a:pPr eaLnBrk="1" hangingPunct="1">
              <a:lnSpc>
                <a:spcPct val="90000"/>
              </a:lnSpc>
            </a:pPr>
            <a:endParaRPr lang="en-US" altLang="en-US" sz="2000"/>
          </a:p>
          <a:p>
            <a:pPr eaLnBrk="1" hangingPunct="1">
              <a:lnSpc>
                <a:spcPct val="90000"/>
              </a:lnSpc>
            </a:pPr>
            <a:r>
              <a:rPr lang="en-US" altLang="en-US" sz="2000"/>
              <a:t>Bit count  1        2      3      4    5   6   7  8</a:t>
            </a:r>
          </a:p>
          <a:p>
            <a:pPr eaLnBrk="1" hangingPunct="1">
              <a:lnSpc>
                <a:spcPct val="90000"/>
              </a:lnSpc>
            </a:pPr>
            <a:endParaRPr lang="en-US" altLang="en-US" sz="2000"/>
          </a:p>
          <a:p>
            <a:pPr eaLnBrk="1" hangingPunct="1">
              <a:lnSpc>
                <a:spcPct val="90000"/>
              </a:lnSpc>
            </a:pPr>
            <a:r>
              <a:rPr lang="en-US" altLang="en-US" sz="2000"/>
              <a:t>Bit value   128   64    32   16    8   4  2  1  (binary, power of 2)</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In summary:</a:t>
            </a:r>
          </a:p>
          <a:p>
            <a:pPr eaLnBrk="1" hangingPunct="1">
              <a:lnSpc>
                <a:spcPct val="90000"/>
              </a:lnSpc>
            </a:pPr>
            <a:r>
              <a:rPr lang="en-US" altLang="en-US" sz="2000"/>
              <a:t>One byte can address 256 locations</a:t>
            </a:r>
          </a:p>
          <a:p>
            <a:pPr eaLnBrk="1" hangingPunct="1">
              <a:lnSpc>
                <a:spcPct val="90000"/>
              </a:lnSpc>
            </a:pPr>
            <a:r>
              <a:rPr lang="en-US" altLang="en-US" sz="2000"/>
              <a:t>Three bytes can address 16 million locations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DC11F2C-F2AF-4EE1-AA1B-7B51D5B9E343}" type="slidenum">
              <a:rPr lang="en-US" altLang="en-US" sz="1000" smtClean="0">
                <a:solidFill>
                  <a:srgbClr val="FFFFFF"/>
                </a:solidFill>
              </a:rPr>
              <a:pPr>
                <a:spcBef>
                  <a:spcPct val="50000"/>
                </a:spcBef>
                <a:spcAft>
                  <a:spcPct val="0"/>
                </a:spcAft>
                <a:buClrTx/>
                <a:buFontTx/>
                <a:buNone/>
              </a:pPr>
              <a:t>12</a:t>
            </a:fld>
            <a:endParaRPr lang="en-US" altLang="en-US" sz="1000">
              <a:solidFill>
                <a:srgbClr val="FFFFFF"/>
              </a:solidFill>
            </a:endParaRPr>
          </a:p>
        </p:txBody>
      </p:sp>
      <p:sp>
        <p:nvSpPr>
          <p:cNvPr id="21507" name="Rectangle 2"/>
          <p:cNvSpPr>
            <a:spLocks noGrp="1" noChangeArrowheads="1"/>
          </p:cNvSpPr>
          <p:nvPr>
            <p:ph type="title"/>
          </p:nvPr>
        </p:nvSpPr>
        <p:spPr/>
        <p:txBody>
          <a:bodyPr/>
          <a:lstStyle/>
          <a:p>
            <a:pPr eaLnBrk="1" hangingPunct="1"/>
            <a:r>
              <a:rPr lang="en-US" altLang="en-US"/>
              <a:t>What’s </a:t>
            </a:r>
            <a:r>
              <a:rPr lang="en-US" altLang="en-US" i="1"/>
              <a:t>in</a:t>
            </a:r>
            <a:r>
              <a:rPr lang="en-US" altLang="en-US"/>
              <a:t> an address space?</a:t>
            </a:r>
          </a:p>
        </p:txBody>
      </p:sp>
      <p:sp>
        <p:nvSpPr>
          <p:cNvPr id="21508" name="Rectangle 3"/>
          <p:cNvSpPr>
            <a:spLocks noGrp="1" noChangeArrowheads="1"/>
          </p:cNvSpPr>
          <p:nvPr>
            <p:ph type="body" idx="1"/>
          </p:nvPr>
        </p:nvSpPr>
        <p:spPr/>
        <p:txBody>
          <a:bodyPr/>
          <a:lstStyle/>
          <a:p>
            <a:pPr eaLnBrk="1" hangingPunct="1"/>
            <a:r>
              <a:rPr lang="en-US" altLang="en-US" sz="2000"/>
              <a:t>z/OS provides each user with a unique address space and maintains the distinction between the programs and data belonging to each address space. </a:t>
            </a:r>
          </a:p>
          <a:p>
            <a:pPr eaLnBrk="1" hangingPunct="1"/>
            <a:endParaRPr lang="en-US" altLang="en-US" sz="2000"/>
          </a:p>
          <a:p>
            <a:pPr eaLnBrk="1" hangingPunct="1"/>
            <a:r>
              <a:rPr lang="en-US" altLang="en-US" sz="2000"/>
              <a:t>Because it maps </a:t>
            </a:r>
            <a:r>
              <a:rPr lang="en-US" altLang="en-US" sz="2000" i="1"/>
              <a:t>all </a:t>
            </a:r>
            <a:r>
              <a:rPr lang="en-US" altLang="en-US" sz="2000"/>
              <a:t>of the available addresses, however, an address space includes system code and data as well as user code and data. Thus, not all of the mapped addresses are available for user code and data. </a:t>
            </a:r>
          </a:p>
          <a:p>
            <a:pPr eaLnBrk="1" hangingPunct="1"/>
            <a:endParaRPr lang="en-US" altLang="en-US" sz="2000"/>
          </a:p>
        </p:txBody>
      </p:sp>
      <p:sp>
        <p:nvSpPr>
          <p:cNvPr id="5" name="Rectangle 4"/>
          <p:cNvSpPr/>
          <p:nvPr/>
        </p:nvSpPr>
        <p:spPr bwMode="auto">
          <a:xfrm rot="20235033">
            <a:off x="5688013" y="4734630"/>
            <a:ext cx="3319462" cy="1200329"/>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Address Space (AS)</a:t>
            </a:r>
            <a:br>
              <a:rPr lang="en-CA" sz="1800" b="1" i="1" dirty="0">
                <a:solidFill>
                  <a:schemeClr val="tx2">
                    <a:lumMod val="75000"/>
                  </a:schemeClr>
                </a:solidFill>
                <a:latin typeface="Arial" charset="0"/>
              </a:rPr>
            </a:br>
            <a:r>
              <a:rPr lang="en-CA" sz="1800" b="1" dirty="0">
                <a:latin typeface="Arial" charset="0"/>
              </a:rPr>
              <a:t>Each process – sometimes several for a given program – has its own 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3F3E1711-28D4-4B6D-A73E-E61AF2D09D5B}" type="slidenum">
              <a:rPr lang="en-US" altLang="en-US" sz="1000" smtClean="0">
                <a:solidFill>
                  <a:srgbClr val="FFFFFF"/>
                </a:solidFill>
              </a:rPr>
              <a:pPr>
                <a:spcBef>
                  <a:spcPct val="50000"/>
                </a:spcBef>
                <a:spcAft>
                  <a:spcPct val="0"/>
                </a:spcAft>
                <a:buClrTx/>
                <a:buFontTx/>
                <a:buNone/>
              </a:pPr>
              <a:t>13</a:t>
            </a:fld>
            <a:endParaRPr lang="en-US" altLang="en-US" sz="1000">
              <a:solidFill>
                <a:srgbClr val="FFFFFF"/>
              </a:solidFill>
            </a:endParaRPr>
          </a:p>
        </p:txBody>
      </p:sp>
      <p:sp>
        <p:nvSpPr>
          <p:cNvPr id="22531" name="Rectangle 2"/>
          <p:cNvSpPr>
            <a:spLocks noGrp="1" noChangeArrowheads="1"/>
          </p:cNvSpPr>
          <p:nvPr>
            <p:ph type="title"/>
          </p:nvPr>
        </p:nvSpPr>
        <p:spPr/>
        <p:txBody>
          <a:bodyPr/>
          <a:lstStyle/>
          <a:p>
            <a:pPr eaLnBrk="1" hangingPunct="1"/>
            <a:r>
              <a:rPr lang="en-US" altLang="en-US"/>
              <a:t>z/OS address spaces</a:t>
            </a:r>
            <a:endParaRPr lang="en-US" altLang="en-US" b="1"/>
          </a:p>
        </p:txBody>
      </p:sp>
      <p:sp>
        <p:nvSpPr>
          <p:cNvPr id="22532" name="Rectangle 3"/>
          <p:cNvSpPr>
            <a:spLocks noGrp="1" noChangeArrowheads="1"/>
          </p:cNvSpPr>
          <p:nvPr>
            <p:ph type="body" idx="1"/>
          </p:nvPr>
        </p:nvSpPr>
        <p:spPr>
          <a:xfrm>
            <a:off x="0" y="1828800"/>
            <a:ext cx="8828088" cy="3810000"/>
          </a:xfrm>
        </p:spPr>
        <p:txBody>
          <a:bodyPr/>
          <a:lstStyle/>
          <a:p>
            <a:pPr eaLnBrk="1" hangingPunct="1">
              <a:lnSpc>
                <a:spcPct val="90000"/>
              </a:lnSpc>
            </a:pPr>
            <a:r>
              <a:rPr lang="en-US" altLang="en-US" sz="1800"/>
              <a:t>z/OS and its related subsystems require address spaces of their own to provide a functioning operating system: </a:t>
            </a:r>
          </a:p>
          <a:p>
            <a:pPr eaLnBrk="1" hangingPunct="1">
              <a:lnSpc>
                <a:spcPct val="90000"/>
              </a:lnSpc>
            </a:pPr>
            <a:endParaRPr lang="en-US" altLang="en-US" sz="1800"/>
          </a:p>
          <a:p>
            <a:pPr lvl="1" eaLnBrk="1" hangingPunct="1">
              <a:lnSpc>
                <a:spcPct val="90000"/>
              </a:lnSpc>
            </a:pPr>
            <a:r>
              <a:rPr lang="en-US" altLang="en-US" sz="2000"/>
              <a:t>System address spaces are started after initialization of the master scheduler. These address spaces perform functions for all the other types of address spaces that start in z/OS.</a:t>
            </a:r>
          </a:p>
          <a:p>
            <a:pPr lvl="1" eaLnBrk="1" hangingPunct="1">
              <a:lnSpc>
                <a:spcPct val="90000"/>
              </a:lnSpc>
            </a:pPr>
            <a:endParaRPr lang="en-US" altLang="en-US" sz="800"/>
          </a:p>
          <a:p>
            <a:pPr lvl="1" eaLnBrk="1" hangingPunct="1">
              <a:lnSpc>
                <a:spcPct val="90000"/>
              </a:lnSpc>
            </a:pPr>
            <a:r>
              <a:rPr lang="en-US" altLang="en-US" sz="2000"/>
              <a:t>Subsystem address spaces for major system functions and middleware products such as DB2, CICS, and IMS.</a:t>
            </a:r>
          </a:p>
          <a:p>
            <a:pPr lvl="1" eaLnBrk="1" hangingPunct="1">
              <a:lnSpc>
                <a:spcPct val="90000"/>
              </a:lnSpc>
            </a:pPr>
            <a:endParaRPr lang="en-US" altLang="en-US" sz="800"/>
          </a:p>
          <a:p>
            <a:pPr lvl="1" eaLnBrk="1" hangingPunct="1">
              <a:lnSpc>
                <a:spcPct val="90000"/>
              </a:lnSpc>
            </a:pPr>
            <a:r>
              <a:rPr lang="en-US" altLang="en-US" sz="2000"/>
              <a:t>TSO/E address spaces are created for every user who logs on to z/OS</a:t>
            </a:r>
          </a:p>
          <a:p>
            <a:pPr lvl="1" eaLnBrk="1" hangingPunct="1">
              <a:lnSpc>
                <a:spcPct val="90000"/>
              </a:lnSpc>
            </a:pPr>
            <a:endParaRPr lang="en-US" altLang="en-US" sz="800"/>
          </a:p>
          <a:p>
            <a:pPr lvl="1" eaLnBrk="1" hangingPunct="1">
              <a:lnSpc>
                <a:spcPct val="90000"/>
              </a:lnSpc>
            </a:pPr>
            <a:r>
              <a:rPr lang="en-US" altLang="en-US" sz="2000"/>
              <a:t>Address spaces for every batch job that runs on z/OS.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6DB97112-CAC8-4F0A-A323-1E251FF4FCDF}" type="slidenum">
              <a:rPr lang="en-US" altLang="en-US" sz="1000" smtClean="0">
                <a:solidFill>
                  <a:srgbClr val="FFFFFF"/>
                </a:solidFill>
              </a:rPr>
              <a:pPr>
                <a:spcBef>
                  <a:spcPct val="50000"/>
                </a:spcBef>
                <a:spcAft>
                  <a:spcPct val="0"/>
                </a:spcAft>
                <a:buClrTx/>
                <a:buFontTx/>
                <a:buNone/>
              </a:pPr>
              <a:t>14</a:t>
            </a:fld>
            <a:endParaRPr lang="en-US" altLang="en-US" sz="1000">
              <a:solidFill>
                <a:srgbClr val="FFFFFF"/>
              </a:solidFill>
            </a:endParaRPr>
          </a:p>
        </p:txBody>
      </p:sp>
      <p:sp>
        <p:nvSpPr>
          <p:cNvPr id="23555" name="Rectangle 2"/>
          <p:cNvSpPr>
            <a:spLocks noGrp="1" noChangeArrowheads="1"/>
          </p:cNvSpPr>
          <p:nvPr>
            <p:ph type="title"/>
          </p:nvPr>
        </p:nvSpPr>
        <p:spPr>
          <a:xfrm>
            <a:off x="0" y="609600"/>
            <a:ext cx="8245475" cy="498475"/>
          </a:xfrm>
        </p:spPr>
        <p:txBody>
          <a:bodyPr/>
          <a:lstStyle/>
          <a:p>
            <a:pPr eaLnBrk="1" hangingPunct="1"/>
            <a:r>
              <a:rPr lang="en-US" altLang="en-US"/>
              <a:t>64-bit address space map</a:t>
            </a:r>
          </a:p>
        </p:txBody>
      </p:sp>
      <p:graphicFrame>
        <p:nvGraphicFramePr>
          <p:cNvPr id="23556" name="Object 3"/>
          <p:cNvGraphicFramePr>
            <a:graphicFrameLocks noGrp="1" noChangeAspect="1"/>
          </p:cNvGraphicFramePr>
          <p:nvPr>
            <p:ph idx="1"/>
          </p:nvPr>
        </p:nvGraphicFramePr>
        <p:xfrm>
          <a:off x="0" y="1066800"/>
          <a:ext cx="3492500" cy="5410200"/>
        </p:xfrm>
        <a:graphic>
          <a:graphicData uri="http://schemas.openxmlformats.org/presentationml/2006/ole">
            <mc:AlternateContent xmlns:mc="http://schemas.openxmlformats.org/markup-compatibility/2006">
              <mc:Choice xmlns:v="urn:schemas-microsoft-com:vml" Requires="v">
                <p:oleObj spid="_x0000_s23579" name="Drawing" r:id="rId4" imgW="1101105" imgH="1706763" progId="">
                  <p:embed/>
                </p:oleObj>
              </mc:Choice>
              <mc:Fallback>
                <p:oleObj name="Drawing" r:id="rId4" imgW="1101105" imgH="1706763" progId="">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6800"/>
                        <a:ext cx="34925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7" name="Picture 4" descr="Address spa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9600" y="990600"/>
            <a:ext cx="426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Line 5"/>
          <p:cNvSpPr>
            <a:spLocks noChangeShapeType="1"/>
          </p:cNvSpPr>
          <p:nvPr/>
        </p:nvSpPr>
        <p:spPr bwMode="auto">
          <a:xfrm flipV="1">
            <a:off x="3505200" y="2362200"/>
            <a:ext cx="0" cy="2514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CA"/>
          </a:p>
        </p:txBody>
      </p:sp>
      <p:sp>
        <p:nvSpPr>
          <p:cNvPr id="23559" name="Line 6"/>
          <p:cNvSpPr>
            <a:spLocks noChangeShapeType="1"/>
          </p:cNvSpPr>
          <p:nvPr/>
        </p:nvSpPr>
        <p:spPr bwMode="auto">
          <a:xfrm>
            <a:off x="3505200" y="2362200"/>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CA"/>
          </a:p>
        </p:txBody>
      </p:sp>
      <p:sp>
        <p:nvSpPr>
          <p:cNvPr id="23560" name="Text Box 7"/>
          <p:cNvSpPr txBox="1">
            <a:spLocks noChangeArrowheads="1"/>
          </p:cNvSpPr>
          <p:nvPr/>
        </p:nvSpPr>
        <p:spPr bwMode="auto">
          <a:xfrm>
            <a:off x="3733800" y="2133600"/>
            <a:ext cx="723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r>
              <a:rPr lang="en-US" altLang="en-US" sz="900" b="0"/>
              <a:t>The “BAR”</a:t>
            </a:r>
          </a:p>
        </p:txBody>
      </p:sp>
      <p:sp>
        <p:nvSpPr>
          <p:cNvPr id="23561" name="Line 8"/>
          <p:cNvSpPr>
            <a:spLocks noChangeShapeType="1"/>
          </p:cNvSpPr>
          <p:nvPr/>
        </p:nvSpPr>
        <p:spPr bwMode="auto">
          <a:xfrm>
            <a:off x="3505200" y="579120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CA"/>
          </a:p>
        </p:txBody>
      </p:sp>
      <p:sp>
        <p:nvSpPr>
          <p:cNvPr id="23562" name="Line 9"/>
          <p:cNvSpPr>
            <a:spLocks noChangeShapeType="1"/>
          </p:cNvSpPr>
          <p:nvPr/>
        </p:nvSpPr>
        <p:spPr bwMode="auto">
          <a:xfrm flipV="1">
            <a:off x="3810000" y="4191000"/>
            <a:ext cx="0" cy="160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CA"/>
          </a:p>
        </p:txBody>
      </p:sp>
      <p:sp>
        <p:nvSpPr>
          <p:cNvPr id="23563" name="Line 10"/>
          <p:cNvSpPr>
            <a:spLocks noChangeShapeType="1"/>
          </p:cNvSpPr>
          <p:nvPr/>
        </p:nvSpPr>
        <p:spPr bwMode="auto">
          <a:xfrm>
            <a:off x="3810000" y="4191000"/>
            <a:ext cx="1143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CA"/>
          </a:p>
        </p:txBody>
      </p:sp>
      <p:sp>
        <p:nvSpPr>
          <p:cNvPr id="23564" name="Text Box 11"/>
          <p:cNvSpPr txBox="1">
            <a:spLocks noChangeArrowheads="1"/>
          </p:cNvSpPr>
          <p:nvPr/>
        </p:nvSpPr>
        <p:spPr bwMode="auto">
          <a:xfrm>
            <a:off x="3952875" y="3962400"/>
            <a:ext cx="742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anose="05000000000000000000" pitchFamily="2" charset="2"/>
              <a:buNone/>
            </a:pPr>
            <a:r>
              <a:rPr lang="en-US" altLang="en-US" sz="900" b="0"/>
              <a:t>The “LINE”</a:t>
            </a:r>
          </a:p>
        </p:txBody>
      </p:sp>
      <p:sp>
        <p:nvSpPr>
          <p:cNvPr id="23565" name="Line 12"/>
          <p:cNvSpPr>
            <a:spLocks noChangeShapeType="1"/>
          </p:cNvSpPr>
          <p:nvPr/>
        </p:nvSpPr>
        <p:spPr bwMode="auto">
          <a:xfrm>
            <a:off x="3429000" y="4876800"/>
            <a:ext cx="7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CA"/>
          </a:p>
        </p:txBody>
      </p:sp>
      <p:sp>
        <p:nvSpPr>
          <p:cNvPr id="23566" name="Line 14"/>
          <p:cNvSpPr>
            <a:spLocks noChangeShapeType="1"/>
          </p:cNvSpPr>
          <p:nvPr/>
        </p:nvSpPr>
        <p:spPr bwMode="auto">
          <a:xfrm flipH="1" flipV="1">
            <a:off x="6934200" y="2590800"/>
            <a:ext cx="1143000" cy="152400"/>
          </a:xfrm>
          <a:prstGeom prst="line">
            <a:avLst/>
          </a:prstGeom>
          <a:noFill/>
          <a:ln w="635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nchor="ctr"/>
          <a:lstStyle/>
          <a:p>
            <a:endParaRPr lang="en-CA"/>
          </a:p>
        </p:txBody>
      </p:sp>
      <p:sp>
        <p:nvSpPr>
          <p:cNvPr id="23567" name="Text Box 15"/>
          <p:cNvSpPr txBox="1">
            <a:spLocks noChangeArrowheads="1"/>
          </p:cNvSpPr>
          <p:nvPr/>
        </p:nvSpPr>
        <p:spPr bwMode="auto">
          <a:xfrm>
            <a:off x="7999413" y="2590800"/>
            <a:ext cx="1144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Font typeface="Wingdings" panose="05000000000000000000" pitchFamily="2" charset="2"/>
              <a:buNone/>
            </a:pPr>
            <a:r>
              <a:rPr lang="en-US" altLang="en-US" sz="1000" b="0"/>
              <a:t>These are</a:t>
            </a:r>
          </a:p>
          <a:p>
            <a:pPr eaLnBrk="1" hangingPunct="1">
              <a:spcBef>
                <a:spcPct val="0"/>
              </a:spcBef>
              <a:spcAft>
                <a:spcPct val="0"/>
              </a:spcAft>
              <a:buFont typeface="Wingdings" panose="05000000000000000000" pitchFamily="2" charset="2"/>
              <a:buNone/>
            </a:pPr>
            <a:r>
              <a:rPr lang="en-US" altLang="en-US" sz="1000" b="0"/>
              <a:t>storage subpools</a:t>
            </a:r>
          </a:p>
          <a:p>
            <a:pPr eaLnBrk="1" hangingPunct="1">
              <a:spcBef>
                <a:spcPct val="0"/>
              </a:spcBef>
              <a:spcAft>
                <a:spcPct val="0"/>
              </a:spcAft>
              <a:buFont typeface="Wingdings" panose="05000000000000000000" pitchFamily="2" charset="2"/>
              <a:buNone/>
            </a:pPr>
            <a:r>
              <a:rPr lang="en-US" altLang="en-US" sz="1000" b="0"/>
              <a:t>used to classify</a:t>
            </a:r>
          </a:p>
          <a:p>
            <a:pPr eaLnBrk="1" hangingPunct="1">
              <a:spcBef>
                <a:spcPct val="0"/>
              </a:spcBef>
              <a:spcAft>
                <a:spcPct val="0"/>
              </a:spcAft>
              <a:buFont typeface="Wingdings" panose="05000000000000000000" pitchFamily="2" charset="2"/>
              <a:buNone/>
            </a:pPr>
            <a:r>
              <a:rPr lang="en-US" altLang="en-US" sz="1000" b="0"/>
              <a:t>different uses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A516FFF7-B693-4EA5-825B-814F6B4D5B6F}" type="slidenum">
              <a:rPr lang="en-US" altLang="en-US" sz="1000" smtClean="0">
                <a:solidFill>
                  <a:srgbClr val="FFFFFF"/>
                </a:solidFill>
              </a:rPr>
              <a:pPr>
                <a:spcBef>
                  <a:spcPct val="50000"/>
                </a:spcBef>
                <a:spcAft>
                  <a:spcPct val="0"/>
                </a:spcAft>
                <a:buClrTx/>
                <a:buFontTx/>
                <a:buNone/>
              </a:pPr>
              <a:t>15</a:t>
            </a:fld>
            <a:endParaRPr lang="en-US" altLang="en-US" sz="1000">
              <a:solidFill>
                <a:srgbClr val="FFFFFF"/>
              </a:solidFill>
            </a:endParaRPr>
          </a:p>
        </p:txBody>
      </p:sp>
      <p:sp>
        <p:nvSpPr>
          <p:cNvPr id="25603" name="Rectangle 2"/>
          <p:cNvSpPr>
            <a:spLocks noGrp="1" noChangeArrowheads="1"/>
          </p:cNvSpPr>
          <p:nvPr>
            <p:ph type="title"/>
          </p:nvPr>
        </p:nvSpPr>
        <p:spPr>
          <a:xfrm>
            <a:off x="0" y="533400"/>
            <a:ext cx="8245475" cy="498475"/>
          </a:xfrm>
        </p:spPr>
        <p:txBody>
          <a:bodyPr/>
          <a:lstStyle/>
          <a:p>
            <a:pPr eaLnBrk="1" hangingPunct="1"/>
            <a:r>
              <a:rPr lang="en-US" altLang="en-US"/>
              <a:t>Synchronous Cross Memory</a:t>
            </a:r>
          </a:p>
        </p:txBody>
      </p:sp>
      <p:pic>
        <p:nvPicPr>
          <p:cNvPr id="2560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667000"/>
            <a:ext cx="5486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5605" name="Text Box 4"/>
          <p:cNvSpPr txBox="1">
            <a:spLocks noChangeArrowheads="1"/>
          </p:cNvSpPr>
          <p:nvPr/>
        </p:nvSpPr>
        <p:spPr bwMode="auto">
          <a:xfrm>
            <a:off x="0" y="990600"/>
            <a:ext cx="8931275"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342900" indent="-342900">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spcAft>
                <a:spcPct val="0"/>
              </a:spcAft>
              <a:buFont typeface="Wingdings" panose="05000000000000000000" pitchFamily="2" charset="2"/>
              <a:buNone/>
            </a:pPr>
            <a:r>
              <a:rPr lang="en-US" altLang="en-US" sz="2000" b="0"/>
              <a:t>Cross memory is an evolution of virtual storage and has 3 objectives:</a:t>
            </a:r>
          </a:p>
          <a:p>
            <a:pPr eaLnBrk="1" hangingPunct="1">
              <a:lnSpc>
                <a:spcPct val="85000"/>
              </a:lnSpc>
              <a:spcBef>
                <a:spcPct val="0"/>
              </a:spcBef>
              <a:spcAft>
                <a:spcPct val="0"/>
              </a:spcAft>
              <a:buFont typeface="Wingdings" panose="05000000000000000000" pitchFamily="2" charset="2"/>
              <a:buAutoNum type="arabicPeriod"/>
            </a:pPr>
            <a:r>
              <a:rPr lang="en-US" altLang="en-US" sz="2000" b="0"/>
              <a:t>Move data synchronously between virtual addresses located in distinct</a:t>
            </a:r>
          </a:p>
          <a:p>
            <a:pPr eaLnBrk="1" hangingPunct="1">
              <a:lnSpc>
                <a:spcPct val="85000"/>
              </a:lnSpc>
              <a:spcBef>
                <a:spcPct val="0"/>
              </a:spcBef>
              <a:spcAft>
                <a:spcPct val="0"/>
              </a:spcAft>
              <a:buFont typeface="Wingdings" panose="05000000000000000000" pitchFamily="2" charset="2"/>
              <a:buNone/>
            </a:pPr>
            <a:r>
              <a:rPr lang="en-US" altLang="en-US" sz="2000" b="0"/>
              <a:t>     address spaces.</a:t>
            </a:r>
          </a:p>
          <a:p>
            <a:pPr eaLnBrk="1" hangingPunct="1">
              <a:lnSpc>
                <a:spcPct val="85000"/>
              </a:lnSpc>
              <a:spcBef>
                <a:spcPct val="0"/>
              </a:spcBef>
              <a:spcAft>
                <a:spcPct val="0"/>
              </a:spcAft>
              <a:buFont typeface="Wingdings" panose="05000000000000000000" pitchFamily="2" charset="2"/>
              <a:buNone/>
            </a:pPr>
            <a:r>
              <a:rPr lang="en-US" altLang="en-US" sz="2000" b="0">
                <a:solidFill>
                  <a:schemeClr val="accent2"/>
                </a:solidFill>
              </a:rPr>
              <a:t>2.</a:t>
            </a:r>
            <a:r>
              <a:rPr lang="en-US" altLang="en-US" sz="2000" b="0"/>
              <a:t> Pass control synchronously between instructions located in distinct address</a:t>
            </a:r>
          </a:p>
          <a:p>
            <a:pPr eaLnBrk="1" hangingPunct="1">
              <a:lnSpc>
                <a:spcPct val="85000"/>
              </a:lnSpc>
              <a:spcBef>
                <a:spcPct val="0"/>
              </a:spcBef>
              <a:spcAft>
                <a:spcPct val="0"/>
              </a:spcAft>
              <a:buFont typeface="Wingdings" panose="05000000000000000000" pitchFamily="2" charset="2"/>
              <a:buNone/>
            </a:pPr>
            <a:r>
              <a:rPr lang="en-US" altLang="en-US" sz="2000" b="0"/>
              <a:t>    spaces.</a:t>
            </a:r>
          </a:p>
          <a:p>
            <a:pPr eaLnBrk="1" hangingPunct="1">
              <a:lnSpc>
                <a:spcPct val="85000"/>
              </a:lnSpc>
              <a:spcBef>
                <a:spcPct val="0"/>
              </a:spcBef>
              <a:spcAft>
                <a:spcPct val="0"/>
              </a:spcAft>
              <a:buFont typeface="Wingdings" panose="05000000000000000000" pitchFamily="2" charset="2"/>
              <a:buNone/>
            </a:pPr>
            <a:r>
              <a:rPr lang="en-US" altLang="en-US" sz="2000" b="0">
                <a:solidFill>
                  <a:schemeClr val="accent2"/>
                </a:solidFill>
              </a:rPr>
              <a:t>3.</a:t>
            </a:r>
            <a:r>
              <a:rPr lang="en-US" altLang="en-US" sz="2000" b="0"/>
              <a:t> Execute one instruction located in one AS and its operands are located in</a:t>
            </a:r>
          </a:p>
          <a:p>
            <a:pPr eaLnBrk="1" hangingPunct="1">
              <a:lnSpc>
                <a:spcPct val="85000"/>
              </a:lnSpc>
              <a:spcBef>
                <a:spcPct val="0"/>
              </a:spcBef>
              <a:spcAft>
                <a:spcPct val="0"/>
              </a:spcAft>
              <a:buFont typeface="Wingdings" panose="05000000000000000000" pitchFamily="2" charset="2"/>
              <a:buNone/>
            </a:pPr>
            <a:r>
              <a:rPr lang="en-US" altLang="en-US" sz="2000" b="0"/>
              <a:t>    other address space.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C4B50E9-46BD-4387-839E-1C6F60089727}" type="slidenum">
              <a:rPr lang="en-US" altLang="en-US" sz="1000" smtClean="0">
                <a:solidFill>
                  <a:srgbClr val="FFFFFF"/>
                </a:solidFill>
              </a:rPr>
              <a:pPr>
                <a:spcBef>
                  <a:spcPct val="50000"/>
                </a:spcBef>
                <a:spcAft>
                  <a:spcPct val="0"/>
                </a:spcAft>
                <a:buClrTx/>
                <a:buFontTx/>
                <a:buNone/>
              </a:pPr>
              <a:t>16</a:t>
            </a:fld>
            <a:endParaRPr lang="en-US" altLang="en-US" sz="1000">
              <a:solidFill>
                <a:srgbClr val="FFFFFF"/>
              </a:solidFill>
            </a:endParaRPr>
          </a:p>
        </p:txBody>
      </p:sp>
      <p:sp>
        <p:nvSpPr>
          <p:cNvPr id="27651" name="Rectangle 2"/>
          <p:cNvSpPr>
            <a:spLocks noGrp="1" noChangeArrowheads="1"/>
          </p:cNvSpPr>
          <p:nvPr>
            <p:ph type="title"/>
          </p:nvPr>
        </p:nvSpPr>
        <p:spPr>
          <a:xfrm>
            <a:off x="317500" y="609600"/>
            <a:ext cx="8826500" cy="304800"/>
          </a:xfrm>
        </p:spPr>
        <p:txBody>
          <a:bodyPr/>
          <a:lstStyle/>
          <a:p>
            <a:pPr eaLnBrk="1" hangingPunct="1"/>
            <a:r>
              <a:rPr lang="en-US" altLang="en-US"/>
              <a:t>How virtual storage works</a:t>
            </a:r>
          </a:p>
        </p:txBody>
      </p:sp>
      <p:sp>
        <p:nvSpPr>
          <p:cNvPr id="27652" name="Rectangle 3"/>
          <p:cNvSpPr>
            <a:spLocks noGrp="1" noChangeArrowheads="1"/>
          </p:cNvSpPr>
          <p:nvPr>
            <p:ph type="body" idx="1"/>
          </p:nvPr>
        </p:nvSpPr>
        <p:spPr>
          <a:xfrm>
            <a:off x="0" y="990600"/>
            <a:ext cx="8828088" cy="5181600"/>
          </a:xfrm>
        </p:spPr>
        <p:txBody>
          <a:bodyPr/>
          <a:lstStyle/>
          <a:p>
            <a:pPr eaLnBrk="1" hangingPunct="1"/>
            <a:r>
              <a:rPr lang="en-US" altLang="en-US" sz="2000" b="0"/>
              <a:t>Virtual storage is divided into 1-megabyte </a:t>
            </a:r>
            <a:r>
              <a:rPr lang="en-US" altLang="en-US" sz="2000" i="1"/>
              <a:t>segments </a:t>
            </a:r>
            <a:r>
              <a:rPr lang="en-US" altLang="en-US" sz="2000" b="0"/>
              <a:t>composed of 4-kilobyte </a:t>
            </a:r>
            <a:r>
              <a:rPr lang="en-US" altLang="en-US" sz="2000" i="1"/>
              <a:t>pages</a:t>
            </a:r>
          </a:p>
          <a:p>
            <a:pPr eaLnBrk="1" hangingPunct="1"/>
            <a:r>
              <a:rPr lang="en-US" altLang="en-US" sz="2000" b="0"/>
              <a:t>Transfer of pages between auxiliary storage and real storage is called </a:t>
            </a:r>
            <a:r>
              <a:rPr lang="en-US" altLang="en-US" sz="2000" i="1"/>
              <a:t>paging</a:t>
            </a:r>
          </a:p>
          <a:p>
            <a:pPr eaLnBrk="1" hangingPunct="1"/>
            <a:r>
              <a:rPr lang="en-US" altLang="en-US" sz="2000" b="0"/>
              <a:t>When a requested page is not in real storage, an interruption (called a </a:t>
            </a:r>
            <a:r>
              <a:rPr lang="en-US" altLang="en-US" sz="2000" i="1"/>
              <a:t>page fault</a:t>
            </a:r>
            <a:r>
              <a:rPr lang="en-US" altLang="en-US" sz="2000" b="0"/>
              <a:t>) is signaled and the system brings it into real storage</a:t>
            </a:r>
          </a:p>
          <a:p>
            <a:pPr eaLnBrk="1" hangingPunct="1"/>
            <a:r>
              <a:rPr lang="en-US" altLang="en-US" sz="2000" b="0"/>
              <a:t>z/OS uses </a:t>
            </a:r>
            <a:r>
              <a:rPr lang="en-US" altLang="en-US" sz="2000" i="1"/>
              <a:t>segment</a:t>
            </a:r>
            <a:r>
              <a:rPr lang="en-US" altLang="en-US" sz="2000" b="0"/>
              <a:t>, </a:t>
            </a:r>
            <a:r>
              <a:rPr lang="en-US" altLang="en-US" sz="2000" i="1"/>
              <a:t>page and region tables</a:t>
            </a:r>
            <a:r>
              <a:rPr lang="en-US" altLang="en-US" sz="2000" b="0"/>
              <a:t> to keep track of storage</a:t>
            </a:r>
          </a:p>
          <a:p>
            <a:pPr eaLnBrk="1" hangingPunct="1"/>
            <a:r>
              <a:rPr lang="en-US" altLang="en-US" sz="2000" b="0"/>
              <a:t>Addresses are translated dynamically, a process called </a:t>
            </a:r>
            <a:r>
              <a:rPr lang="en-US" altLang="en-US" sz="2000" i="1"/>
              <a:t>Dynamic Address Translation</a:t>
            </a:r>
            <a:r>
              <a:rPr lang="en-US" altLang="en-US" sz="2000" b="0"/>
              <a:t> (DAT)</a:t>
            </a:r>
          </a:p>
          <a:p>
            <a:pPr eaLnBrk="1" hangingPunct="1"/>
            <a:r>
              <a:rPr lang="en-US" altLang="en-US" sz="2000" i="1"/>
              <a:t>Frames</a:t>
            </a:r>
            <a:r>
              <a:rPr lang="en-US" altLang="en-US" sz="2000" b="0"/>
              <a:t> and </a:t>
            </a:r>
            <a:r>
              <a:rPr lang="en-US" altLang="en-US" sz="2000" i="1"/>
              <a:t>slots</a:t>
            </a:r>
            <a:r>
              <a:rPr lang="en-US" altLang="en-US" sz="2000" b="0"/>
              <a:t> are repositories for a page of information</a:t>
            </a:r>
          </a:p>
          <a:p>
            <a:pPr lvl="1" eaLnBrk="1" hangingPunct="1"/>
            <a:r>
              <a:rPr lang="en-US" altLang="en-US" sz="2000" b="1"/>
              <a:t>A frame is a 4K piece of real storage</a:t>
            </a:r>
          </a:p>
          <a:p>
            <a:pPr lvl="1" eaLnBrk="1" hangingPunct="1"/>
            <a:r>
              <a:rPr lang="en-US" altLang="en-US" sz="2000" b="1"/>
              <a:t>A slot is a 4K record in a page data set</a:t>
            </a:r>
          </a:p>
        </p:txBody>
      </p:sp>
      <p:sp>
        <p:nvSpPr>
          <p:cNvPr id="2" name="Rectangle 1"/>
          <p:cNvSpPr/>
          <p:nvPr/>
        </p:nvSpPr>
        <p:spPr bwMode="auto">
          <a:xfrm rot="20235033">
            <a:off x="5459413" y="5199063"/>
            <a:ext cx="3319462" cy="923925"/>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Bigger pages now</a:t>
            </a:r>
            <a:br>
              <a:rPr lang="en-CA" sz="1800" b="1" i="1" dirty="0">
                <a:solidFill>
                  <a:schemeClr val="tx2">
                    <a:lumMod val="75000"/>
                  </a:schemeClr>
                </a:solidFill>
                <a:latin typeface="Arial" charset="0"/>
              </a:rPr>
            </a:br>
            <a:r>
              <a:rPr lang="en-CA" sz="1800" b="1" dirty="0">
                <a:latin typeface="Arial" charset="0"/>
              </a:rPr>
              <a:t>Since z/OS 2.0, “</a:t>
            </a:r>
            <a:r>
              <a:rPr lang="en-CA" sz="1800" b="1" dirty="0" err="1">
                <a:latin typeface="Arial" charset="0"/>
              </a:rPr>
              <a:t>pageable</a:t>
            </a:r>
            <a:r>
              <a:rPr lang="en-CA" sz="1800" b="1" dirty="0">
                <a:latin typeface="Arial" charset="0"/>
              </a:rPr>
              <a:t> large pages” 1MiB, 2GiB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AFAB731F-399D-4A9E-B64C-FC30110D9AD8}" type="slidenum">
              <a:rPr lang="en-US" altLang="en-US" sz="1000" smtClean="0">
                <a:solidFill>
                  <a:srgbClr val="FFFFFF"/>
                </a:solidFill>
              </a:rPr>
              <a:pPr>
                <a:spcBef>
                  <a:spcPct val="50000"/>
                </a:spcBef>
                <a:spcAft>
                  <a:spcPct val="0"/>
                </a:spcAft>
                <a:buClrTx/>
                <a:buFontTx/>
                <a:buNone/>
              </a:pPr>
              <a:t>17</a:t>
            </a:fld>
            <a:endParaRPr lang="en-US" altLang="en-US" sz="1000">
              <a:solidFill>
                <a:srgbClr val="FFFFFF"/>
              </a:solidFill>
            </a:endParaRPr>
          </a:p>
        </p:txBody>
      </p:sp>
      <p:sp>
        <p:nvSpPr>
          <p:cNvPr id="29699" name="Rectangle 2"/>
          <p:cNvSpPr>
            <a:spLocks noGrp="1" noChangeArrowheads="1"/>
          </p:cNvSpPr>
          <p:nvPr>
            <p:ph type="title"/>
          </p:nvPr>
        </p:nvSpPr>
        <p:spPr/>
        <p:txBody>
          <a:bodyPr/>
          <a:lstStyle/>
          <a:p>
            <a:pPr eaLnBrk="1" hangingPunct="1"/>
            <a:r>
              <a:rPr lang="en-US" altLang="en-US"/>
              <a:t>How virtual storage works (continued…)</a:t>
            </a:r>
          </a:p>
        </p:txBody>
      </p:sp>
      <p:pic>
        <p:nvPicPr>
          <p:cNvPr id="29700" name="Picture 3"/>
          <p:cNvPicPr>
            <a:picLocks noGrp="1" noChangeAspect="1" noChangeArrowheads="1"/>
          </p:cNvPicPr>
          <p:nvPr>
            <p:ph type="body" idx="1"/>
          </p:nvPr>
        </p:nvPicPr>
        <p:blipFill>
          <a:blip r:embed="rId3" cstate="print">
            <a:extLst>
              <a:ext uri="{28A0092B-C50C-407E-A947-70E740481C1C}">
                <a14:useLocalDpi xmlns:a14="http://schemas.microsoft.com/office/drawing/2010/main" val="0"/>
              </a:ext>
            </a:extLst>
          </a:blip>
          <a:srcRect/>
          <a:stretch>
            <a:fillRect/>
          </a:stretch>
        </p:blipFill>
        <p:spPr>
          <a:xfrm>
            <a:off x="228600" y="1524000"/>
            <a:ext cx="8232775" cy="44735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D29979B-CC55-4E09-9094-EAEE5F0B0C27}" type="slidenum">
              <a:rPr lang="en-US" altLang="en-US" sz="1000" smtClean="0">
                <a:solidFill>
                  <a:srgbClr val="FFFFFF"/>
                </a:solidFill>
              </a:rPr>
              <a:pPr>
                <a:spcBef>
                  <a:spcPct val="50000"/>
                </a:spcBef>
                <a:spcAft>
                  <a:spcPct val="0"/>
                </a:spcAft>
                <a:buClrTx/>
                <a:buFontTx/>
                <a:buNone/>
              </a:pPr>
              <a:t>18</a:t>
            </a:fld>
            <a:endParaRPr lang="en-US" altLang="en-US" sz="1000">
              <a:solidFill>
                <a:srgbClr val="FFFFFF"/>
              </a:solidFill>
            </a:endParaRPr>
          </a:p>
        </p:txBody>
      </p:sp>
      <p:sp>
        <p:nvSpPr>
          <p:cNvPr id="31747" name="Rectangle 2"/>
          <p:cNvSpPr>
            <a:spLocks noGrp="1" noChangeArrowheads="1"/>
          </p:cNvSpPr>
          <p:nvPr>
            <p:ph type="title"/>
          </p:nvPr>
        </p:nvSpPr>
        <p:spPr/>
        <p:txBody>
          <a:bodyPr/>
          <a:lstStyle/>
          <a:p>
            <a:pPr eaLnBrk="1" hangingPunct="1"/>
            <a:r>
              <a:rPr lang="en-US" altLang="en-US"/>
              <a:t>Pages, Frames, and Slots</a:t>
            </a:r>
          </a:p>
        </p:txBody>
      </p:sp>
      <p:sp>
        <p:nvSpPr>
          <p:cNvPr id="31748" name="Rectangle 3"/>
          <p:cNvSpPr>
            <a:spLocks noGrp="1" noChangeArrowheads="1"/>
          </p:cNvSpPr>
          <p:nvPr>
            <p:ph type="body" idx="1"/>
          </p:nvPr>
        </p:nvSpPr>
        <p:spPr>
          <a:xfrm>
            <a:off x="0" y="1828800"/>
            <a:ext cx="8828088" cy="3505200"/>
          </a:xfrm>
        </p:spPr>
        <p:txBody>
          <a:bodyPr/>
          <a:lstStyle/>
          <a:p>
            <a:pPr algn="just" eaLnBrk="1" hangingPunct="1">
              <a:lnSpc>
                <a:spcPct val="80000"/>
              </a:lnSpc>
              <a:spcBef>
                <a:spcPts val="1000"/>
              </a:spcBef>
            </a:pPr>
            <a:r>
              <a:rPr lang="en-US" altLang="en-US" sz="2000"/>
              <a:t>The pieces of a program executing in virtual storage must be moved between real and auxiliary storage: </a:t>
            </a:r>
          </a:p>
          <a:p>
            <a:pPr algn="just" eaLnBrk="1" hangingPunct="1">
              <a:lnSpc>
                <a:spcPct val="80000"/>
              </a:lnSpc>
              <a:spcBef>
                <a:spcPts val="1000"/>
              </a:spcBef>
              <a:spcAft>
                <a:spcPts val="400"/>
              </a:spcAft>
            </a:pPr>
            <a:endParaRPr lang="en-US" altLang="en-US" sz="800"/>
          </a:p>
          <a:p>
            <a:pPr lvl="1" algn="just" eaLnBrk="1" hangingPunct="1">
              <a:lnSpc>
                <a:spcPct val="80000"/>
              </a:lnSpc>
              <a:spcBef>
                <a:spcPct val="0"/>
              </a:spcBef>
            </a:pPr>
            <a:r>
              <a:rPr lang="en-US" altLang="en-US" sz="2000"/>
              <a:t>A block of real storage is a </a:t>
            </a:r>
            <a:r>
              <a:rPr lang="en-US" altLang="en-US" sz="2000" i="1"/>
              <a:t>frame</a:t>
            </a:r>
            <a:r>
              <a:rPr lang="en-US" altLang="en-US" sz="2000"/>
              <a:t>.</a:t>
            </a:r>
          </a:p>
          <a:p>
            <a:pPr lvl="1" eaLnBrk="1" hangingPunct="1">
              <a:lnSpc>
                <a:spcPct val="80000"/>
              </a:lnSpc>
            </a:pPr>
            <a:r>
              <a:rPr lang="en-US" altLang="en-US" sz="2000"/>
              <a:t>A block of virtual storage is a </a:t>
            </a:r>
            <a:r>
              <a:rPr lang="en-US" altLang="en-US" sz="2000" i="1"/>
              <a:t>page</a:t>
            </a:r>
            <a:r>
              <a:rPr lang="en-US" altLang="en-US" sz="2000"/>
              <a:t>. </a:t>
            </a:r>
          </a:p>
          <a:p>
            <a:pPr lvl="1" eaLnBrk="1" hangingPunct="1">
              <a:lnSpc>
                <a:spcPct val="80000"/>
              </a:lnSpc>
            </a:pPr>
            <a:r>
              <a:rPr lang="en-US" altLang="en-US" sz="2000"/>
              <a:t>A block of auxiliary storage is a </a:t>
            </a:r>
            <a:r>
              <a:rPr lang="en-US" altLang="en-US" sz="2000" i="1"/>
              <a:t>slot</a:t>
            </a:r>
            <a:r>
              <a:rPr lang="en-US" altLang="en-US" sz="2000"/>
              <a:t>.</a:t>
            </a:r>
          </a:p>
          <a:p>
            <a:pPr lvl="1" eaLnBrk="1" hangingPunct="1">
              <a:lnSpc>
                <a:spcPct val="80000"/>
              </a:lnSpc>
            </a:pPr>
            <a:endParaRPr lang="en-US" altLang="en-US" sz="900"/>
          </a:p>
          <a:p>
            <a:pPr algn="just" eaLnBrk="1" hangingPunct="1">
              <a:lnSpc>
                <a:spcPct val="80000"/>
              </a:lnSpc>
              <a:spcBef>
                <a:spcPts val="1000"/>
              </a:spcBef>
              <a:spcAft>
                <a:spcPts val="500"/>
              </a:spcAft>
            </a:pPr>
            <a:r>
              <a:rPr lang="en-US" altLang="en-US" sz="2000"/>
              <a:t>A page, a frame, and a slot are all the same size: 4096 bytes (4 kilobytes).</a:t>
            </a:r>
          </a:p>
          <a:p>
            <a:pPr algn="just" eaLnBrk="1" hangingPunct="1">
              <a:lnSpc>
                <a:spcPct val="80000"/>
              </a:lnSpc>
              <a:spcBef>
                <a:spcPts val="1000"/>
              </a:spcBef>
              <a:spcAft>
                <a:spcPts val="400"/>
              </a:spcAft>
            </a:pPr>
            <a:r>
              <a:rPr lang="en-US" altLang="en-US" sz="2000"/>
              <a:t>To the programmer, the entire program appears to occupy contiguous spaces in real storage at all times. </a:t>
            </a:r>
          </a:p>
          <a:p>
            <a:pPr eaLnBrk="1" hangingPunct="1">
              <a:lnSpc>
                <a:spcPct val="80000"/>
              </a:lnSpc>
            </a:pPr>
            <a:endParaRPr lang="en-US" altLang="en-US" sz="2000"/>
          </a:p>
        </p:txBody>
      </p:sp>
      <p:sp>
        <p:nvSpPr>
          <p:cNvPr id="5" name="Rectangle 4"/>
          <p:cNvSpPr/>
          <p:nvPr/>
        </p:nvSpPr>
        <p:spPr bwMode="auto">
          <a:xfrm rot="20235033">
            <a:off x="5387199" y="2567340"/>
            <a:ext cx="3217032" cy="922338"/>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wrap="square"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REMINDER</a:t>
            </a:r>
            <a:br>
              <a:rPr lang="en-CA" sz="1800" b="1" i="1" dirty="0">
                <a:solidFill>
                  <a:schemeClr val="tx2">
                    <a:lumMod val="75000"/>
                  </a:schemeClr>
                </a:solidFill>
                <a:latin typeface="Arial" charset="0"/>
              </a:rPr>
            </a:br>
            <a:r>
              <a:rPr lang="en-CA" sz="1800" b="1" dirty="0">
                <a:latin typeface="Arial" charset="0"/>
              </a:rPr>
              <a:t>Since z/OS 2.0, “</a:t>
            </a:r>
            <a:r>
              <a:rPr lang="en-CA" sz="1800" b="1" dirty="0" err="1">
                <a:latin typeface="Arial" charset="0"/>
              </a:rPr>
              <a:t>pageable</a:t>
            </a:r>
            <a:r>
              <a:rPr lang="en-CA" sz="1800" b="1" dirty="0">
                <a:latin typeface="Arial" charset="0"/>
              </a:rPr>
              <a:t> large pages” 1MiB, 2GiB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659FBE8-7F36-4B9C-B98E-A327A9784B96}" type="slidenum">
              <a:rPr lang="en-US" altLang="en-US" sz="1000" smtClean="0">
                <a:solidFill>
                  <a:srgbClr val="FFFFFF"/>
                </a:solidFill>
              </a:rPr>
              <a:pPr>
                <a:spcBef>
                  <a:spcPct val="50000"/>
                </a:spcBef>
                <a:spcAft>
                  <a:spcPct val="0"/>
                </a:spcAft>
                <a:buClrTx/>
                <a:buFontTx/>
                <a:buNone/>
              </a:pPr>
              <a:t>19</a:t>
            </a:fld>
            <a:endParaRPr lang="en-US" altLang="en-US" sz="1000">
              <a:solidFill>
                <a:srgbClr val="FFFFFF"/>
              </a:solidFill>
            </a:endParaRPr>
          </a:p>
        </p:txBody>
      </p:sp>
      <p:sp>
        <p:nvSpPr>
          <p:cNvPr id="32771" name="Rectangle 2"/>
          <p:cNvSpPr>
            <a:spLocks noGrp="1" noChangeArrowheads="1"/>
          </p:cNvSpPr>
          <p:nvPr>
            <p:ph type="title"/>
          </p:nvPr>
        </p:nvSpPr>
        <p:spPr/>
        <p:txBody>
          <a:bodyPr/>
          <a:lstStyle/>
          <a:p>
            <a:pPr eaLnBrk="1" hangingPunct="1"/>
            <a:r>
              <a:rPr lang="en-US" altLang="en-US"/>
              <a:t>Pages, Frames, and Slots (continued)</a:t>
            </a:r>
          </a:p>
        </p:txBody>
      </p:sp>
      <p:pic>
        <p:nvPicPr>
          <p:cNvPr id="32772" name="Picture 3"/>
          <p:cNvPicPr>
            <a:picLocks noGrp="1" noChangeAspect="1" noChangeArrowheads="1"/>
          </p:cNvPicPr>
          <p:nvPr>
            <p:ph type="body" idx="1"/>
          </p:nvPr>
        </p:nvPicPr>
        <p:blipFill>
          <a:blip r:embed="rId3" cstate="print">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a:xfrm>
            <a:off x="2106613" y="3179763"/>
            <a:ext cx="4522787" cy="685800"/>
          </a:xfrm>
          <a:noFill/>
        </p:spPr>
        <p:txBody>
          <a:bodyPr/>
          <a:lstStyle/>
          <a:p>
            <a:pPr eaLnBrk="1" hangingPunct="1"/>
            <a:r>
              <a:rPr lang="en-US" altLang="en-US"/>
              <a:t>Chapter 3:  z/OS 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E5AE3989-BB44-464D-9718-EDF23B626876}" type="slidenum">
              <a:rPr lang="en-US" altLang="en-US" sz="1000" smtClean="0">
                <a:solidFill>
                  <a:srgbClr val="FFFFFF"/>
                </a:solidFill>
              </a:rPr>
              <a:pPr>
                <a:spcBef>
                  <a:spcPct val="50000"/>
                </a:spcBef>
                <a:spcAft>
                  <a:spcPct val="0"/>
                </a:spcAft>
                <a:buClrTx/>
                <a:buFontTx/>
                <a:buNone/>
              </a:pPr>
              <a:t>20</a:t>
            </a:fld>
            <a:endParaRPr lang="en-US" altLang="en-US" sz="1000">
              <a:solidFill>
                <a:srgbClr val="FFFFFF"/>
              </a:solidFill>
            </a:endParaRPr>
          </a:p>
        </p:txBody>
      </p:sp>
      <p:sp>
        <p:nvSpPr>
          <p:cNvPr id="34819" name="Rectangle 1026"/>
          <p:cNvSpPr>
            <a:spLocks noGrp="1" noChangeArrowheads="1"/>
          </p:cNvSpPr>
          <p:nvPr>
            <p:ph type="title"/>
          </p:nvPr>
        </p:nvSpPr>
        <p:spPr/>
        <p:txBody>
          <a:bodyPr/>
          <a:lstStyle/>
          <a:p>
            <a:pPr eaLnBrk="1" hangingPunct="1"/>
            <a:r>
              <a:rPr lang="en-US" altLang="en-US"/>
              <a:t>Page Stealing</a:t>
            </a:r>
          </a:p>
        </p:txBody>
      </p:sp>
      <p:sp>
        <p:nvSpPr>
          <p:cNvPr id="34820" name="Rectangle 1027"/>
          <p:cNvSpPr>
            <a:spLocks noGrp="1" noChangeArrowheads="1"/>
          </p:cNvSpPr>
          <p:nvPr>
            <p:ph type="body" idx="1"/>
          </p:nvPr>
        </p:nvSpPr>
        <p:spPr>
          <a:xfrm>
            <a:off x="0" y="1447800"/>
            <a:ext cx="9144000" cy="4230688"/>
          </a:xfrm>
        </p:spPr>
        <p:txBody>
          <a:bodyPr/>
          <a:lstStyle/>
          <a:p>
            <a:pPr eaLnBrk="1" hangingPunct="1">
              <a:lnSpc>
                <a:spcPct val="90000"/>
              </a:lnSpc>
            </a:pPr>
            <a:r>
              <a:rPr lang="en-US" altLang="en-US" sz="2000" dirty="0"/>
              <a:t>z/OS tries to keep an adequate supply of available real storage frames on hand.</a:t>
            </a:r>
          </a:p>
          <a:p>
            <a:pPr eaLnBrk="1" hangingPunct="1">
              <a:lnSpc>
                <a:spcPct val="90000"/>
              </a:lnSpc>
            </a:pPr>
            <a:r>
              <a:rPr lang="en-US" altLang="en-US" sz="2000" dirty="0"/>
              <a:t>When this supply becomes low, z/OS uses </a:t>
            </a:r>
            <a:r>
              <a:rPr lang="en-US" altLang="en-US" sz="2000" i="1" dirty="0"/>
              <a:t>page stealing</a:t>
            </a:r>
            <a:r>
              <a:rPr lang="en-US" altLang="en-US" sz="2000" dirty="0"/>
              <a:t> to replenish it. </a:t>
            </a:r>
          </a:p>
          <a:p>
            <a:pPr eaLnBrk="1" hangingPunct="1">
              <a:lnSpc>
                <a:spcPct val="90000"/>
              </a:lnSpc>
            </a:pPr>
            <a:r>
              <a:rPr lang="en-US" altLang="en-US" sz="2000" dirty="0"/>
              <a:t>Pages that have not been accessed for a relatively long time are good candidates for page stealing.</a:t>
            </a:r>
          </a:p>
          <a:p>
            <a:pPr eaLnBrk="1" hangingPunct="1">
              <a:lnSpc>
                <a:spcPct val="90000"/>
              </a:lnSpc>
            </a:pPr>
            <a:r>
              <a:rPr lang="en-US" altLang="en-US" sz="2000" dirty="0"/>
              <a:t>z/OS also uses various storage managers to keep track of all pages, frames, and slots in the system:</a:t>
            </a:r>
          </a:p>
          <a:p>
            <a:pPr lvl="1" eaLnBrk="1" hangingPunct="1">
              <a:lnSpc>
                <a:spcPct val="90000"/>
              </a:lnSpc>
            </a:pPr>
            <a:r>
              <a:rPr lang="en-US" altLang="en-US" sz="2000" dirty="0"/>
              <a:t>Auxiliary Storage Manager (ASM)</a:t>
            </a:r>
          </a:p>
          <a:p>
            <a:pPr lvl="1" eaLnBrk="1" hangingPunct="1">
              <a:lnSpc>
                <a:spcPct val="90000"/>
              </a:lnSpc>
            </a:pPr>
            <a:r>
              <a:rPr lang="en-US" altLang="en-US" sz="2000" dirty="0"/>
              <a:t>Real Storage Manager (RSM)</a:t>
            </a:r>
          </a:p>
          <a:p>
            <a:pPr lvl="1" eaLnBrk="1" hangingPunct="1">
              <a:lnSpc>
                <a:spcPct val="90000"/>
              </a:lnSpc>
            </a:pPr>
            <a:r>
              <a:rPr lang="en-US" altLang="en-US" sz="2000" dirty="0"/>
              <a:t>Virtual Storage Manager (VSM)</a:t>
            </a:r>
          </a:p>
        </p:txBody>
      </p:sp>
      <p:sp>
        <p:nvSpPr>
          <p:cNvPr id="5" name="Rectangle 4"/>
          <p:cNvSpPr/>
          <p:nvPr/>
        </p:nvSpPr>
        <p:spPr bwMode="auto">
          <a:xfrm rot="20807546">
            <a:off x="5030788" y="4474468"/>
            <a:ext cx="3319462" cy="1477962"/>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EXTRA INFO</a:t>
            </a:r>
            <a:br>
              <a:rPr lang="en-CA" sz="1800" b="1" i="1" dirty="0">
                <a:solidFill>
                  <a:schemeClr val="tx2">
                    <a:lumMod val="75000"/>
                  </a:schemeClr>
                </a:solidFill>
                <a:latin typeface="Arial" charset="0"/>
              </a:rPr>
            </a:br>
            <a:r>
              <a:rPr lang="en-CA" sz="1800" b="1" dirty="0">
                <a:latin typeface="Arial" charset="0"/>
              </a:rPr>
              <a:t>Pages are selected using a “least recently used” (LRU) algorithm – </a:t>
            </a:r>
            <a:r>
              <a:rPr lang="en-CA" sz="1800" i="1" dirty="0">
                <a:latin typeface="Arial" charset="0"/>
              </a:rPr>
              <a:t>see article in Knowledge Center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7AB3C55D-B95F-4AA4-85BC-91091198FB84}" type="slidenum">
              <a:rPr lang="en-US" altLang="en-US" sz="1000" smtClean="0">
                <a:solidFill>
                  <a:srgbClr val="FFFFFF"/>
                </a:solidFill>
              </a:rPr>
              <a:pPr>
                <a:spcBef>
                  <a:spcPct val="50000"/>
                </a:spcBef>
                <a:spcAft>
                  <a:spcPct val="0"/>
                </a:spcAft>
                <a:buClrTx/>
                <a:buFontTx/>
                <a:buNone/>
              </a:pPr>
              <a:t>21</a:t>
            </a:fld>
            <a:endParaRPr lang="en-US" altLang="en-US" sz="1000">
              <a:solidFill>
                <a:srgbClr val="FFFFFF"/>
              </a:solidFill>
            </a:endParaRPr>
          </a:p>
        </p:txBody>
      </p:sp>
      <p:sp>
        <p:nvSpPr>
          <p:cNvPr id="35843" name="Rectangle 2"/>
          <p:cNvSpPr>
            <a:spLocks noGrp="1" noChangeArrowheads="1"/>
          </p:cNvSpPr>
          <p:nvPr>
            <p:ph type="title"/>
          </p:nvPr>
        </p:nvSpPr>
        <p:spPr/>
        <p:txBody>
          <a:bodyPr/>
          <a:lstStyle/>
          <a:p>
            <a:pPr eaLnBrk="1" hangingPunct="1"/>
            <a:r>
              <a:rPr lang="en-US" altLang="en-US"/>
              <a:t>Swapping</a:t>
            </a:r>
          </a:p>
        </p:txBody>
      </p:sp>
      <p:sp>
        <p:nvSpPr>
          <p:cNvPr id="35844" name="Rectangle 3"/>
          <p:cNvSpPr>
            <a:spLocks noGrp="1" noChangeArrowheads="1"/>
          </p:cNvSpPr>
          <p:nvPr>
            <p:ph type="body" idx="1"/>
          </p:nvPr>
        </p:nvSpPr>
        <p:spPr>
          <a:xfrm>
            <a:off x="457200" y="1524000"/>
            <a:ext cx="8004175" cy="4154488"/>
          </a:xfrm>
        </p:spPr>
        <p:txBody>
          <a:bodyPr/>
          <a:lstStyle/>
          <a:p>
            <a:pPr eaLnBrk="1" hangingPunct="1">
              <a:lnSpc>
                <a:spcPct val="90000"/>
              </a:lnSpc>
            </a:pPr>
            <a:r>
              <a:rPr lang="en-US" altLang="en-US" sz="1800" i="1"/>
              <a:t>Swapping</a:t>
            </a:r>
            <a:r>
              <a:rPr lang="en-US" altLang="en-US" sz="1800"/>
              <a:t>  is one of several methods that z/OS uses to balance the system workload and ensure that an adequate supply of available real storage frames is maintained. </a:t>
            </a:r>
          </a:p>
          <a:p>
            <a:pPr eaLnBrk="1" hangingPunct="1">
              <a:lnSpc>
                <a:spcPct val="90000"/>
              </a:lnSpc>
            </a:pPr>
            <a:endParaRPr lang="en-US" altLang="en-US" sz="1800"/>
          </a:p>
          <a:p>
            <a:pPr eaLnBrk="1" hangingPunct="1">
              <a:lnSpc>
                <a:spcPct val="90000"/>
              </a:lnSpc>
            </a:pPr>
            <a:r>
              <a:rPr lang="en-US" altLang="en-US" sz="1800"/>
              <a:t>Swapping has the effect of moving an entire address space into, or out of, real storage:  </a:t>
            </a:r>
          </a:p>
          <a:p>
            <a:pPr eaLnBrk="1" hangingPunct="1">
              <a:lnSpc>
                <a:spcPct val="90000"/>
              </a:lnSpc>
            </a:pPr>
            <a:endParaRPr lang="en-US" altLang="en-US" sz="1800"/>
          </a:p>
          <a:p>
            <a:pPr lvl="1" eaLnBrk="1" hangingPunct="1">
              <a:lnSpc>
                <a:spcPct val="90000"/>
              </a:lnSpc>
            </a:pPr>
            <a:r>
              <a:rPr lang="en-US" altLang="en-US" sz="2000"/>
              <a:t>A </a:t>
            </a:r>
            <a:r>
              <a:rPr lang="en-US" altLang="en-US" sz="2000" i="1"/>
              <a:t>swapped-in</a:t>
            </a:r>
            <a:r>
              <a:rPr lang="en-US" altLang="en-US" sz="2000"/>
              <a:t> address space is active, having pages in real storage frames and pages in auxiliary storage slots. </a:t>
            </a:r>
          </a:p>
          <a:p>
            <a:pPr lvl="1" eaLnBrk="1" hangingPunct="1">
              <a:lnSpc>
                <a:spcPct val="90000"/>
              </a:lnSpc>
            </a:pPr>
            <a:r>
              <a:rPr lang="en-US" altLang="en-US" sz="2000"/>
              <a:t>A </a:t>
            </a:r>
            <a:r>
              <a:rPr lang="en-US" altLang="en-US" sz="2000" i="1"/>
              <a:t>swapped-out</a:t>
            </a:r>
            <a:r>
              <a:rPr lang="en-US" altLang="en-US" sz="2000"/>
              <a:t> address space is inactive; the address space resides on auxiliary storage and cannot execute until it is swapped in. </a:t>
            </a:r>
          </a:p>
          <a:p>
            <a:pPr lvl="1" eaLnBrk="1" hangingPunct="1">
              <a:lnSpc>
                <a:spcPct val="90000"/>
              </a:lnSpc>
            </a:pPr>
            <a:r>
              <a:rPr lang="en-US" altLang="en-US" sz="2000"/>
              <a:t>A </a:t>
            </a:r>
            <a:r>
              <a:rPr lang="en-US" altLang="en-US" sz="2000" i="1"/>
              <a:t>logically-swapped out</a:t>
            </a:r>
            <a:r>
              <a:rPr lang="en-US" altLang="en-US" sz="2000"/>
              <a:t> address space is inactive; its pages are ready to be swapped out but have not yet been swapped out.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BE8FED35-1BD9-4929-AE86-3D353B2652A2}" type="slidenum">
              <a:rPr lang="en-US" altLang="en-US" sz="1000" smtClean="0">
                <a:solidFill>
                  <a:srgbClr val="FFFFFF"/>
                </a:solidFill>
              </a:rPr>
              <a:pPr>
                <a:spcBef>
                  <a:spcPct val="50000"/>
                </a:spcBef>
                <a:spcAft>
                  <a:spcPct val="0"/>
                </a:spcAft>
                <a:buClrTx/>
                <a:buFontTx/>
                <a:buNone/>
              </a:pPr>
              <a:t>22</a:t>
            </a:fld>
            <a:endParaRPr lang="en-US" altLang="en-US" sz="1000">
              <a:solidFill>
                <a:srgbClr val="FFFFFF"/>
              </a:solidFill>
            </a:endParaRPr>
          </a:p>
        </p:txBody>
      </p:sp>
      <p:sp>
        <p:nvSpPr>
          <p:cNvPr id="37891" name="Rectangle 2"/>
          <p:cNvSpPr>
            <a:spLocks noGrp="1" noChangeArrowheads="1"/>
          </p:cNvSpPr>
          <p:nvPr>
            <p:ph type="title"/>
          </p:nvPr>
        </p:nvSpPr>
        <p:spPr>
          <a:xfrm>
            <a:off x="0" y="685800"/>
            <a:ext cx="8245475" cy="498475"/>
          </a:xfrm>
        </p:spPr>
        <p:txBody>
          <a:bodyPr/>
          <a:lstStyle/>
          <a:p>
            <a:pPr eaLnBrk="1" hangingPunct="1"/>
            <a:r>
              <a:rPr lang="en-US" altLang="en-US" b="1"/>
              <a:t>Role of storage managers</a:t>
            </a:r>
          </a:p>
        </p:txBody>
      </p:sp>
      <p:sp>
        <p:nvSpPr>
          <p:cNvPr id="37892" name="Rectangle 3"/>
          <p:cNvSpPr>
            <a:spLocks noGrp="1" noChangeArrowheads="1"/>
          </p:cNvSpPr>
          <p:nvPr>
            <p:ph type="body" idx="1"/>
          </p:nvPr>
        </p:nvSpPr>
        <p:spPr>
          <a:xfrm>
            <a:off x="0" y="1447800"/>
            <a:ext cx="9144000" cy="3902075"/>
          </a:xfrm>
        </p:spPr>
        <p:txBody>
          <a:bodyPr/>
          <a:lstStyle/>
          <a:p>
            <a:pPr eaLnBrk="1" hangingPunct="1">
              <a:lnSpc>
                <a:spcPct val="95000"/>
              </a:lnSpc>
              <a:spcBef>
                <a:spcPct val="0"/>
              </a:spcBef>
              <a:spcAft>
                <a:spcPct val="0"/>
              </a:spcAft>
            </a:pPr>
            <a:r>
              <a:rPr lang="en-US" altLang="en-US" sz="2000"/>
              <a:t>Real storage manager</a:t>
            </a:r>
          </a:p>
          <a:p>
            <a:pPr eaLnBrk="1" hangingPunct="1">
              <a:lnSpc>
                <a:spcPct val="95000"/>
              </a:lnSpc>
              <a:spcBef>
                <a:spcPct val="0"/>
              </a:spcBef>
              <a:spcAft>
                <a:spcPct val="0"/>
              </a:spcAft>
              <a:buFont typeface="Wingdings" panose="05000000000000000000" pitchFamily="2" charset="2"/>
              <a:buNone/>
            </a:pPr>
            <a:r>
              <a:rPr lang="en-US" altLang="en-US" sz="2000"/>
              <a:t>   -</a:t>
            </a:r>
            <a:r>
              <a:rPr lang="en-US" altLang="en-US" sz="2000" b="0"/>
              <a:t>The real storage manager or RS</a:t>
            </a:r>
            <a:r>
              <a:rPr lang="en-US" altLang="en-US" sz="2000" b="0" i="1"/>
              <a:t>M™ </a:t>
            </a:r>
            <a:r>
              <a:rPr lang="en-US" altLang="en-US" sz="2000" b="0"/>
              <a:t>keeps track of the contents of central </a:t>
            </a:r>
          </a:p>
          <a:p>
            <a:pPr eaLnBrk="1" hangingPunct="1">
              <a:lnSpc>
                <a:spcPct val="95000"/>
              </a:lnSpc>
              <a:spcBef>
                <a:spcPct val="0"/>
              </a:spcBef>
              <a:spcAft>
                <a:spcPct val="0"/>
              </a:spcAft>
              <a:buFont typeface="Wingdings" panose="05000000000000000000" pitchFamily="2" charset="2"/>
              <a:buNone/>
            </a:pPr>
            <a:r>
              <a:rPr lang="en-US" altLang="en-US" sz="2000" b="0"/>
              <a:t>     storage. </a:t>
            </a:r>
          </a:p>
          <a:p>
            <a:pPr eaLnBrk="1" hangingPunct="1">
              <a:lnSpc>
                <a:spcPct val="95000"/>
              </a:lnSpc>
              <a:spcBef>
                <a:spcPct val="0"/>
              </a:spcBef>
              <a:spcAft>
                <a:spcPct val="0"/>
              </a:spcAft>
              <a:buFont typeface="Wingdings" panose="05000000000000000000" pitchFamily="2" charset="2"/>
              <a:buNone/>
            </a:pPr>
            <a:endParaRPr lang="en-US" altLang="en-US" sz="2000" b="0"/>
          </a:p>
          <a:p>
            <a:pPr eaLnBrk="1" hangingPunct="1">
              <a:lnSpc>
                <a:spcPct val="95000"/>
              </a:lnSpc>
              <a:spcBef>
                <a:spcPct val="0"/>
              </a:spcBef>
              <a:spcAft>
                <a:spcPct val="0"/>
              </a:spcAft>
            </a:pPr>
            <a:r>
              <a:rPr lang="en-US" altLang="en-US" sz="2000"/>
              <a:t>Auxiliary storage manager</a:t>
            </a:r>
          </a:p>
          <a:p>
            <a:pPr eaLnBrk="1" hangingPunct="1">
              <a:lnSpc>
                <a:spcPct val="95000"/>
              </a:lnSpc>
              <a:spcBef>
                <a:spcPct val="0"/>
              </a:spcBef>
              <a:spcAft>
                <a:spcPct val="0"/>
              </a:spcAft>
              <a:buFont typeface="Wingdings" panose="05000000000000000000" pitchFamily="2" charset="2"/>
              <a:buNone/>
            </a:pPr>
            <a:r>
              <a:rPr lang="en-US" altLang="en-US" sz="2000" b="0"/>
              <a:t>   - The auxiliary storage manager or ASM uses the system’s page data sets</a:t>
            </a:r>
            <a:r>
              <a:rPr lang="en-US" altLang="en-US" sz="2000" b="0" i="1"/>
              <a:t>,</a:t>
            </a:r>
          </a:p>
          <a:p>
            <a:pPr eaLnBrk="1" hangingPunct="1">
              <a:lnSpc>
                <a:spcPct val="95000"/>
              </a:lnSpc>
              <a:spcBef>
                <a:spcPct val="0"/>
              </a:spcBef>
              <a:spcAft>
                <a:spcPct val="0"/>
              </a:spcAft>
              <a:buFont typeface="Wingdings" panose="05000000000000000000" pitchFamily="2" charset="2"/>
              <a:buNone/>
            </a:pPr>
            <a:r>
              <a:rPr lang="en-US" altLang="en-US" sz="2000" b="0" i="1"/>
              <a:t>      </a:t>
            </a:r>
            <a:r>
              <a:rPr lang="en-US" altLang="en-US" sz="2000" b="0"/>
              <a:t>to keep track of auxiliary storage slots.</a:t>
            </a:r>
          </a:p>
          <a:p>
            <a:pPr eaLnBrk="1" hangingPunct="1">
              <a:lnSpc>
                <a:spcPct val="95000"/>
              </a:lnSpc>
              <a:spcBef>
                <a:spcPct val="0"/>
              </a:spcBef>
              <a:spcAft>
                <a:spcPct val="0"/>
              </a:spcAft>
              <a:buFont typeface="Wingdings" panose="05000000000000000000" pitchFamily="2" charset="2"/>
              <a:buNone/>
            </a:pPr>
            <a:endParaRPr lang="en-US" altLang="en-US" sz="2000" b="0"/>
          </a:p>
          <a:p>
            <a:pPr eaLnBrk="1" hangingPunct="1">
              <a:lnSpc>
                <a:spcPct val="95000"/>
              </a:lnSpc>
              <a:spcBef>
                <a:spcPct val="0"/>
              </a:spcBef>
              <a:spcAft>
                <a:spcPct val="0"/>
              </a:spcAft>
            </a:pPr>
            <a:r>
              <a:rPr lang="en-US" altLang="en-US" sz="2000"/>
              <a:t>Virtual storage manager</a:t>
            </a:r>
          </a:p>
          <a:p>
            <a:pPr eaLnBrk="1" hangingPunct="1">
              <a:lnSpc>
                <a:spcPct val="95000"/>
              </a:lnSpc>
              <a:spcBef>
                <a:spcPct val="0"/>
              </a:spcBef>
              <a:spcAft>
                <a:spcPct val="0"/>
              </a:spcAft>
              <a:buFont typeface="Wingdings" panose="05000000000000000000" pitchFamily="2" charset="2"/>
              <a:buNone/>
            </a:pPr>
            <a:r>
              <a:rPr lang="en-US" altLang="en-US" sz="2000" b="0"/>
              <a:t>   - The virtual storage manager or VSM™ responds to requests to obtain and  </a:t>
            </a:r>
          </a:p>
          <a:p>
            <a:pPr eaLnBrk="1" hangingPunct="1">
              <a:lnSpc>
                <a:spcPct val="95000"/>
              </a:lnSpc>
              <a:spcBef>
                <a:spcPct val="0"/>
              </a:spcBef>
              <a:spcAft>
                <a:spcPct val="0"/>
              </a:spcAft>
              <a:buFont typeface="Wingdings" panose="05000000000000000000" pitchFamily="2" charset="2"/>
              <a:buNone/>
            </a:pPr>
            <a:r>
              <a:rPr lang="en-US" altLang="en-US" sz="2000" b="0"/>
              <a:t>      frees virtual storage.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627EB65D-D47E-4F2A-B47C-D2E1EB6FC2AF}" type="slidenum">
              <a:rPr lang="en-US" altLang="en-US" sz="1000" smtClean="0">
                <a:solidFill>
                  <a:srgbClr val="FFFFFF"/>
                </a:solidFill>
              </a:rPr>
              <a:pPr>
                <a:spcBef>
                  <a:spcPct val="50000"/>
                </a:spcBef>
                <a:spcAft>
                  <a:spcPct val="0"/>
                </a:spcAft>
                <a:buClrTx/>
                <a:buFontTx/>
                <a:buNone/>
              </a:pPr>
              <a:t>23</a:t>
            </a:fld>
            <a:endParaRPr lang="en-US" altLang="en-US" sz="1000">
              <a:solidFill>
                <a:srgbClr val="FFFFFF"/>
              </a:solidFill>
            </a:endParaRPr>
          </a:p>
        </p:txBody>
      </p:sp>
      <p:sp>
        <p:nvSpPr>
          <p:cNvPr id="39939" name="Rectangle 2"/>
          <p:cNvSpPr>
            <a:spLocks noGrp="1" noChangeArrowheads="1"/>
          </p:cNvSpPr>
          <p:nvPr>
            <p:ph type="title"/>
          </p:nvPr>
        </p:nvSpPr>
        <p:spPr/>
        <p:txBody>
          <a:bodyPr/>
          <a:lstStyle/>
          <a:p>
            <a:pPr eaLnBrk="1" hangingPunct="1"/>
            <a:r>
              <a:rPr lang="en-US" altLang="en-US"/>
              <a:t>How is peripheral storage managed?</a:t>
            </a:r>
            <a:br>
              <a:rPr lang="en-US" altLang="en-US"/>
            </a:br>
            <a:endParaRPr lang="en-US" altLang="en-US"/>
          </a:p>
        </p:txBody>
      </p:sp>
      <p:sp>
        <p:nvSpPr>
          <p:cNvPr id="39940" name="Rectangle 3"/>
          <p:cNvSpPr>
            <a:spLocks noGrp="1" noChangeArrowheads="1"/>
          </p:cNvSpPr>
          <p:nvPr>
            <p:ph type="body" idx="1"/>
          </p:nvPr>
        </p:nvSpPr>
        <p:spPr>
          <a:xfrm>
            <a:off x="609600" y="1447800"/>
            <a:ext cx="7775575" cy="3902075"/>
          </a:xfrm>
        </p:spPr>
        <p:txBody>
          <a:bodyPr/>
          <a:lstStyle/>
          <a:p>
            <a:pPr eaLnBrk="1" hangingPunct="1">
              <a:lnSpc>
                <a:spcPct val="90000"/>
              </a:lnSpc>
            </a:pPr>
            <a:r>
              <a:rPr lang="en-US" altLang="en-US" sz="2000"/>
              <a:t>Management of peripheral storage devices involves file allocation, placement, monitoring, migration, backup, recall, recovery, and deletion. </a:t>
            </a:r>
          </a:p>
          <a:p>
            <a:pPr eaLnBrk="1" hangingPunct="1">
              <a:lnSpc>
                <a:spcPct val="90000"/>
              </a:lnSpc>
            </a:pPr>
            <a:endParaRPr lang="en-US" altLang="en-US" sz="900"/>
          </a:p>
          <a:p>
            <a:pPr eaLnBrk="1" hangingPunct="1">
              <a:lnSpc>
                <a:spcPct val="90000"/>
              </a:lnSpc>
            </a:pPr>
            <a:r>
              <a:rPr lang="en-US" altLang="en-US" sz="2000"/>
              <a:t>A typical z/OS production system includes both manual and automated processes for managing storage. </a:t>
            </a:r>
          </a:p>
          <a:p>
            <a:pPr eaLnBrk="1" hangingPunct="1">
              <a:lnSpc>
                <a:spcPct val="90000"/>
              </a:lnSpc>
            </a:pPr>
            <a:endParaRPr lang="en-US" altLang="en-US" sz="900"/>
          </a:p>
          <a:p>
            <a:pPr eaLnBrk="1" hangingPunct="1">
              <a:lnSpc>
                <a:spcPct val="90000"/>
              </a:lnSpc>
            </a:pPr>
            <a:r>
              <a:rPr lang="en-US" altLang="en-US" sz="2000"/>
              <a:t>A user or program can directly control many aspects of z/OS storage use. </a:t>
            </a:r>
          </a:p>
          <a:p>
            <a:pPr eaLnBrk="1" hangingPunct="1">
              <a:lnSpc>
                <a:spcPct val="90000"/>
              </a:lnSpc>
            </a:pPr>
            <a:endParaRPr lang="en-US" altLang="en-US" sz="900"/>
          </a:p>
          <a:p>
            <a:pPr eaLnBrk="1" hangingPunct="1">
              <a:lnSpc>
                <a:spcPct val="90000"/>
              </a:lnSpc>
            </a:pPr>
            <a:r>
              <a:rPr lang="en-US" altLang="en-US" sz="2000"/>
              <a:t>The primary means of managing Aux storage in z/OS is through  Data Facility System Managed Storage (</a:t>
            </a:r>
            <a:r>
              <a:rPr lang="en-US" altLang="en-US" sz="2000" i="1"/>
              <a:t>DFSMS)</a:t>
            </a:r>
            <a:r>
              <a:rPr lang="en-US" altLang="en-US" sz="2000" b="0"/>
              <a:t>.  </a:t>
            </a:r>
            <a:endParaRPr lang="en-US" altLang="en-US" sz="2000"/>
          </a:p>
          <a:p>
            <a:pPr eaLnBrk="1" hangingPunct="1">
              <a:lnSpc>
                <a:spcPct val="90000"/>
              </a:lnSpc>
            </a:pPr>
            <a:endParaRPr lang="en-US"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A6DAA82D-73BE-4ABA-8294-159DF8477234}" type="slidenum">
              <a:rPr lang="en-US" altLang="en-US" sz="1000" smtClean="0">
                <a:solidFill>
                  <a:srgbClr val="FFFFFF"/>
                </a:solidFill>
              </a:rPr>
              <a:pPr>
                <a:spcBef>
                  <a:spcPct val="50000"/>
                </a:spcBef>
                <a:spcAft>
                  <a:spcPct val="0"/>
                </a:spcAft>
                <a:buClrTx/>
                <a:buFontTx/>
                <a:buNone/>
              </a:pPr>
              <a:t>24</a:t>
            </a:fld>
            <a:endParaRPr lang="en-US" altLang="en-US" sz="1000">
              <a:solidFill>
                <a:srgbClr val="FFFFFF"/>
              </a:solidFill>
            </a:endParaRPr>
          </a:p>
        </p:txBody>
      </p:sp>
      <p:sp>
        <p:nvSpPr>
          <p:cNvPr id="41987" name="Rectangle 2"/>
          <p:cNvSpPr>
            <a:spLocks noGrp="1" noChangeArrowheads="1"/>
          </p:cNvSpPr>
          <p:nvPr>
            <p:ph type="title"/>
          </p:nvPr>
        </p:nvSpPr>
        <p:spPr>
          <a:xfrm>
            <a:off x="0" y="685800"/>
            <a:ext cx="8245475" cy="498475"/>
          </a:xfrm>
        </p:spPr>
        <p:txBody>
          <a:bodyPr/>
          <a:lstStyle/>
          <a:p>
            <a:pPr eaLnBrk="1" hangingPunct="1"/>
            <a:r>
              <a:rPr lang="en-US" altLang="en-US" b="1"/>
              <a:t>What is interrupt processing?</a:t>
            </a:r>
          </a:p>
        </p:txBody>
      </p:sp>
      <p:sp>
        <p:nvSpPr>
          <p:cNvPr id="41988" name="Rectangle 3"/>
          <p:cNvSpPr>
            <a:spLocks noGrp="1" noChangeArrowheads="1"/>
          </p:cNvSpPr>
          <p:nvPr>
            <p:ph type="body" idx="1"/>
          </p:nvPr>
        </p:nvSpPr>
        <p:spPr>
          <a:xfrm>
            <a:off x="0" y="1143000"/>
            <a:ext cx="9144000" cy="3902075"/>
          </a:xfrm>
        </p:spPr>
        <p:txBody>
          <a:bodyPr/>
          <a:lstStyle/>
          <a:p>
            <a:pPr eaLnBrk="1" hangingPunct="1">
              <a:lnSpc>
                <a:spcPct val="95000"/>
              </a:lnSpc>
              <a:spcBef>
                <a:spcPct val="0"/>
              </a:spcBef>
              <a:spcAft>
                <a:spcPct val="0"/>
              </a:spcAft>
              <a:buFont typeface="Wingdings" panose="05000000000000000000" pitchFamily="2" charset="2"/>
              <a:buNone/>
            </a:pPr>
            <a:r>
              <a:rPr lang="en-US" altLang="en-US" sz="1800" b="0"/>
              <a:t>An interrupt is an event that alters the sequence in which the processor executes</a:t>
            </a:r>
          </a:p>
          <a:p>
            <a:pPr eaLnBrk="1" hangingPunct="1">
              <a:lnSpc>
                <a:spcPct val="95000"/>
              </a:lnSpc>
              <a:spcBef>
                <a:spcPct val="0"/>
              </a:spcBef>
              <a:spcAft>
                <a:spcPct val="0"/>
              </a:spcAft>
              <a:buFont typeface="Wingdings" panose="05000000000000000000" pitchFamily="2" charset="2"/>
              <a:buNone/>
            </a:pPr>
            <a:r>
              <a:rPr lang="en-US" altLang="en-US" sz="1800" b="0"/>
              <a:t>instructions. An interrupt might be planned (specifically requested by the currently</a:t>
            </a:r>
          </a:p>
          <a:p>
            <a:pPr eaLnBrk="1" hangingPunct="1">
              <a:lnSpc>
                <a:spcPct val="95000"/>
              </a:lnSpc>
              <a:spcBef>
                <a:spcPct val="0"/>
              </a:spcBef>
              <a:spcAft>
                <a:spcPct val="0"/>
              </a:spcAft>
              <a:buFont typeface="Wingdings" panose="05000000000000000000" pitchFamily="2" charset="2"/>
              <a:buNone/>
            </a:pPr>
            <a:r>
              <a:rPr lang="en-US" altLang="en-US" sz="1800" b="0"/>
              <a:t>running program) or unplanned (caused by an event that might or might not be related</a:t>
            </a:r>
          </a:p>
          <a:p>
            <a:pPr eaLnBrk="1" hangingPunct="1">
              <a:lnSpc>
                <a:spcPct val="95000"/>
              </a:lnSpc>
              <a:spcBef>
                <a:spcPct val="0"/>
              </a:spcBef>
              <a:spcAft>
                <a:spcPct val="0"/>
              </a:spcAft>
              <a:buFont typeface="Wingdings" panose="05000000000000000000" pitchFamily="2" charset="2"/>
              <a:buNone/>
            </a:pPr>
            <a:r>
              <a:rPr lang="en-US" altLang="en-US" sz="1800" b="0"/>
              <a:t>to the currently running program).</a:t>
            </a:r>
          </a:p>
          <a:p>
            <a:pPr eaLnBrk="1" hangingPunct="1">
              <a:lnSpc>
                <a:spcPct val="95000"/>
              </a:lnSpc>
              <a:spcBef>
                <a:spcPct val="0"/>
              </a:spcBef>
              <a:spcAft>
                <a:spcPct val="0"/>
              </a:spcAft>
              <a:buFont typeface="Wingdings" panose="05000000000000000000" pitchFamily="2" charset="2"/>
              <a:buNone/>
            </a:pPr>
            <a:endParaRPr lang="en-US" altLang="en-US" sz="1800" b="0"/>
          </a:p>
        </p:txBody>
      </p:sp>
      <p:sp>
        <p:nvSpPr>
          <p:cNvPr id="41989" name="Text Box 4"/>
          <p:cNvSpPr txBox="1">
            <a:spLocks noChangeArrowheads="1"/>
          </p:cNvSpPr>
          <p:nvPr/>
        </p:nvSpPr>
        <p:spPr bwMode="auto">
          <a:xfrm>
            <a:off x="457200" y="2438400"/>
            <a:ext cx="498475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30000"/>
              </a:spcBef>
              <a:spcAft>
                <a:spcPct val="0"/>
              </a:spcAft>
            </a:pPr>
            <a:r>
              <a:rPr lang="en-US" altLang="en-US" b="0"/>
              <a:t> Supervisor calls or SVC interrupts</a:t>
            </a:r>
          </a:p>
          <a:p>
            <a:pPr eaLnBrk="1" hangingPunct="1">
              <a:lnSpc>
                <a:spcPct val="80000"/>
              </a:lnSpc>
              <a:spcBef>
                <a:spcPct val="30000"/>
              </a:spcBef>
              <a:spcAft>
                <a:spcPct val="0"/>
              </a:spcAft>
            </a:pPr>
            <a:r>
              <a:rPr lang="en-US" altLang="en-US" b="0"/>
              <a:t> I/O interrupts</a:t>
            </a:r>
          </a:p>
          <a:p>
            <a:pPr eaLnBrk="1" hangingPunct="1">
              <a:lnSpc>
                <a:spcPct val="80000"/>
              </a:lnSpc>
              <a:spcBef>
                <a:spcPct val="30000"/>
              </a:spcBef>
              <a:spcAft>
                <a:spcPct val="0"/>
              </a:spcAft>
            </a:pPr>
            <a:r>
              <a:rPr lang="en-US" altLang="en-US" b="0"/>
              <a:t> External interrupts</a:t>
            </a:r>
          </a:p>
          <a:p>
            <a:pPr eaLnBrk="1" hangingPunct="1">
              <a:lnSpc>
                <a:spcPct val="80000"/>
              </a:lnSpc>
              <a:spcBef>
                <a:spcPct val="30000"/>
              </a:spcBef>
              <a:spcAft>
                <a:spcPct val="0"/>
              </a:spcAft>
            </a:pPr>
            <a:r>
              <a:rPr lang="en-US" altLang="en-US" b="0"/>
              <a:t> Restart interrupts</a:t>
            </a:r>
          </a:p>
          <a:p>
            <a:pPr eaLnBrk="1" hangingPunct="1">
              <a:lnSpc>
                <a:spcPct val="80000"/>
              </a:lnSpc>
              <a:spcBef>
                <a:spcPct val="30000"/>
              </a:spcBef>
              <a:spcAft>
                <a:spcPct val="0"/>
              </a:spcAft>
            </a:pPr>
            <a:r>
              <a:rPr lang="en-US" altLang="en-US" b="0"/>
              <a:t> Program interrupts</a:t>
            </a:r>
          </a:p>
          <a:p>
            <a:pPr eaLnBrk="1" hangingPunct="1">
              <a:lnSpc>
                <a:spcPct val="80000"/>
              </a:lnSpc>
              <a:spcBef>
                <a:spcPct val="30000"/>
              </a:spcBef>
              <a:spcAft>
                <a:spcPct val="0"/>
              </a:spcAft>
            </a:pPr>
            <a:r>
              <a:rPr lang="en-US" altLang="en-US" b="0"/>
              <a:t> Machine check interrupts</a:t>
            </a:r>
          </a:p>
          <a:p>
            <a:pPr eaLnBrk="1" hangingPunct="1">
              <a:lnSpc>
                <a:spcPct val="80000"/>
              </a:lnSpc>
              <a:spcBef>
                <a:spcPct val="30000"/>
              </a:spcBef>
              <a:spcAft>
                <a:spcPct val="0"/>
              </a:spcAft>
            </a:pPr>
            <a:endParaRPr lang="en-US" altLang="en-US" b="0"/>
          </a:p>
          <a:p>
            <a:pPr eaLnBrk="1" hangingPunct="1">
              <a:lnSpc>
                <a:spcPct val="80000"/>
              </a:lnSpc>
              <a:spcBef>
                <a:spcPct val="30000"/>
              </a:spcBef>
              <a:spcAft>
                <a:spcPct val="0"/>
              </a:spcAft>
              <a:buClrTx/>
              <a:buFontTx/>
              <a:buNone/>
            </a:pPr>
            <a:endParaRPr lang="en-US" altLang="en-US" b="0"/>
          </a:p>
          <a:p>
            <a:pPr eaLnBrk="1" hangingPunct="1">
              <a:lnSpc>
                <a:spcPct val="80000"/>
              </a:lnSpc>
              <a:spcBef>
                <a:spcPct val="30000"/>
              </a:spcBef>
              <a:spcAft>
                <a:spcPct val="0"/>
              </a:spcAft>
              <a:buClrTx/>
              <a:buFontTx/>
              <a:buNone/>
            </a:pPr>
            <a:endParaRPr lang="en-US" altLang="en-US" b="0"/>
          </a:p>
          <a:p>
            <a:pPr eaLnBrk="1" hangingPunct="1">
              <a:spcBef>
                <a:spcPct val="50000"/>
              </a:spcBef>
              <a:spcAft>
                <a:spcPct val="0"/>
              </a:spcAft>
              <a:buFont typeface="Wingdings" panose="05000000000000000000" pitchFamily="2" charset="2"/>
              <a:buNone/>
            </a:pPr>
            <a:endParaRPr lang="en-US" altLang="en-US"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09D7CBA2-4F10-4C0E-93D1-917976E98D6B}" type="slidenum">
              <a:rPr lang="en-US" altLang="en-US" sz="1000" smtClean="0">
                <a:solidFill>
                  <a:srgbClr val="FFFFFF"/>
                </a:solidFill>
              </a:rPr>
              <a:pPr>
                <a:spcBef>
                  <a:spcPct val="50000"/>
                </a:spcBef>
                <a:spcAft>
                  <a:spcPct val="0"/>
                </a:spcAft>
                <a:buClrTx/>
                <a:buFontTx/>
                <a:buNone/>
              </a:pPr>
              <a:t>25</a:t>
            </a:fld>
            <a:endParaRPr lang="en-US" altLang="en-US" sz="1000">
              <a:solidFill>
                <a:srgbClr val="FFFFFF"/>
              </a:solidFill>
            </a:endParaRPr>
          </a:p>
        </p:txBody>
      </p:sp>
      <p:sp>
        <p:nvSpPr>
          <p:cNvPr id="44035" name="Rectangle 2"/>
          <p:cNvSpPr>
            <a:spLocks noGrp="1" noChangeArrowheads="1"/>
          </p:cNvSpPr>
          <p:nvPr>
            <p:ph type="title"/>
          </p:nvPr>
        </p:nvSpPr>
        <p:spPr/>
        <p:txBody>
          <a:bodyPr/>
          <a:lstStyle/>
          <a:p>
            <a:pPr eaLnBrk="1" hangingPunct="1"/>
            <a:r>
              <a:rPr lang="en-US" altLang="en-US" b="1"/>
              <a:t>How is the program status word (PSW) used?</a:t>
            </a:r>
          </a:p>
        </p:txBody>
      </p:sp>
      <p:sp>
        <p:nvSpPr>
          <p:cNvPr id="44036" name="Rectangle 3"/>
          <p:cNvSpPr>
            <a:spLocks noGrp="1" noChangeArrowheads="1"/>
          </p:cNvSpPr>
          <p:nvPr>
            <p:ph type="body" idx="1"/>
          </p:nvPr>
        </p:nvSpPr>
        <p:spPr>
          <a:xfrm>
            <a:off x="0" y="1776413"/>
            <a:ext cx="9144000" cy="3902075"/>
          </a:xfrm>
        </p:spPr>
        <p:txBody>
          <a:bodyPr/>
          <a:lstStyle/>
          <a:p>
            <a:pPr eaLnBrk="1" hangingPunct="1"/>
            <a:r>
              <a:rPr lang="en-US" altLang="en-US" b="0"/>
              <a:t>The PSW controls the order in which instructions are fed to the processor, and indicates the status of the system in relation to the currently running program.</a:t>
            </a:r>
          </a:p>
          <a:p>
            <a:pPr eaLnBrk="1" hangingPunct="1"/>
            <a:r>
              <a:rPr lang="en-US" altLang="en-US" b="0"/>
              <a:t>Although each processor has only one PSW, it is useful to think of three types of PSWs to understand interrupt processing:</a:t>
            </a:r>
          </a:p>
          <a:p>
            <a:pPr eaLnBrk="1" hangingPunct="1">
              <a:buFont typeface="Wingdings" panose="05000000000000000000" pitchFamily="2" charset="2"/>
              <a:buNone/>
            </a:pPr>
            <a:r>
              <a:rPr lang="en-US" altLang="en-US" b="0"/>
              <a:t>   - Current PSW</a:t>
            </a:r>
          </a:p>
          <a:p>
            <a:pPr eaLnBrk="1" hangingPunct="1">
              <a:buFont typeface="Wingdings" panose="05000000000000000000" pitchFamily="2" charset="2"/>
              <a:buNone/>
            </a:pPr>
            <a:r>
              <a:rPr lang="en-US" altLang="en-US" b="0"/>
              <a:t>    - New PSW</a:t>
            </a:r>
          </a:p>
          <a:p>
            <a:pPr eaLnBrk="1" hangingPunct="1">
              <a:buFont typeface="Wingdings" panose="05000000000000000000" pitchFamily="2" charset="2"/>
              <a:buNone/>
            </a:pPr>
            <a:r>
              <a:rPr lang="en-US" altLang="en-US" b="0"/>
              <a:t>    - Old PSW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91E024E-503E-47CC-B5B7-A0CCA9D3A801}" type="slidenum">
              <a:rPr lang="en-US" altLang="en-US" sz="1000" smtClean="0">
                <a:solidFill>
                  <a:srgbClr val="FFFFFF"/>
                </a:solidFill>
              </a:rPr>
              <a:pPr>
                <a:spcBef>
                  <a:spcPct val="50000"/>
                </a:spcBef>
                <a:spcAft>
                  <a:spcPct val="0"/>
                </a:spcAft>
                <a:buClrTx/>
                <a:buFontTx/>
                <a:buNone/>
              </a:pPr>
              <a:t>26</a:t>
            </a:fld>
            <a:endParaRPr lang="en-US" altLang="en-US" sz="1000">
              <a:solidFill>
                <a:srgbClr val="FFFFFF"/>
              </a:solidFill>
            </a:endParaRPr>
          </a:p>
        </p:txBody>
      </p:sp>
      <p:sp>
        <p:nvSpPr>
          <p:cNvPr id="45059" name="Rectangle 2"/>
          <p:cNvSpPr>
            <a:spLocks noGrp="1" noChangeArrowheads="1"/>
          </p:cNvSpPr>
          <p:nvPr>
            <p:ph type="title"/>
          </p:nvPr>
        </p:nvSpPr>
        <p:spPr/>
        <p:txBody>
          <a:bodyPr/>
          <a:lstStyle/>
          <a:p>
            <a:pPr eaLnBrk="1" hangingPunct="1"/>
            <a:r>
              <a:rPr lang="en-US" altLang="en-US" b="1"/>
              <a:t>Serializing the use of resources</a:t>
            </a:r>
          </a:p>
        </p:txBody>
      </p:sp>
      <p:sp>
        <p:nvSpPr>
          <p:cNvPr id="45060" name="Rectangle 3"/>
          <p:cNvSpPr>
            <a:spLocks noGrp="1" noChangeArrowheads="1"/>
          </p:cNvSpPr>
          <p:nvPr>
            <p:ph type="body" idx="1"/>
          </p:nvPr>
        </p:nvSpPr>
        <p:spPr>
          <a:xfrm>
            <a:off x="0" y="1371600"/>
            <a:ext cx="9144000" cy="3902075"/>
          </a:xfrm>
        </p:spPr>
        <p:txBody>
          <a:bodyPr/>
          <a:lstStyle/>
          <a:p>
            <a:pPr eaLnBrk="1" hangingPunct="1">
              <a:lnSpc>
                <a:spcPct val="80000"/>
              </a:lnSpc>
            </a:pPr>
            <a:r>
              <a:rPr lang="en-US" altLang="en-US" sz="2000"/>
              <a:t>Global Resource Serialization (GRS)</a:t>
            </a:r>
          </a:p>
          <a:p>
            <a:pPr eaLnBrk="1" hangingPunct="1">
              <a:lnSpc>
                <a:spcPct val="90000"/>
              </a:lnSpc>
              <a:spcBef>
                <a:spcPct val="0"/>
              </a:spcBef>
              <a:spcAft>
                <a:spcPct val="0"/>
              </a:spcAft>
              <a:buFont typeface="Wingdings" panose="05000000000000000000" pitchFamily="2" charset="2"/>
              <a:buNone/>
            </a:pPr>
            <a:r>
              <a:rPr lang="en-US" altLang="en-US" sz="2000"/>
              <a:t>   - </a:t>
            </a:r>
            <a:r>
              <a:rPr lang="en-US" altLang="en-US" sz="2000" b="0"/>
              <a:t>Global resource serialization serializes access to  resources to protect their  </a:t>
            </a:r>
          </a:p>
          <a:p>
            <a:pPr eaLnBrk="1" hangingPunct="1">
              <a:lnSpc>
                <a:spcPct val="90000"/>
              </a:lnSpc>
              <a:spcBef>
                <a:spcPct val="0"/>
              </a:spcBef>
              <a:spcAft>
                <a:spcPct val="0"/>
              </a:spcAft>
              <a:buFont typeface="Wingdings" panose="05000000000000000000" pitchFamily="2" charset="2"/>
              <a:buNone/>
            </a:pPr>
            <a:r>
              <a:rPr lang="en-US" altLang="en-US" sz="2000" b="0"/>
              <a:t>      integrity.</a:t>
            </a:r>
          </a:p>
          <a:p>
            <a:pPr eaLnBrk="1" hangingPunct="1">
              <a:lnSpc>
                <a:spcPct val="90000"/>
              </a:lnSpc>
              <a:spcBef>
                <a:spcPct val="0"/>
              </a:spcBef>
              <a:spcAft>
                <a:spcPct val="0"/>
              </a:spcAft>
              <a:buFont typeface="Wingdings" panose="05000000000000000000" pitchFamily="2" charset="2"/>
              <a:buNone/>
            </a:pPr>
            <a:r>
              <a:rPr lang="en-US" altLang="en-US" sz="2000" b="0"/>
              <a:t>   - This is used mostly when resources are shared across systems</a:t>
            </a:r>
          </a:p>
          <a:p>
            <a:pPr eaLnBrk="1" hangingPunct="1">
              <a:lnSpc>
                <a:spcPct val="90000"/>
              </a:lnSpc>
              <a:spcBef>
                <a:spcPct val="0"/>
              </a:spcBef>
              <a:spcAft>
                <a:spcPct val="0"/>
              </a:spcAft>
              <a:buFont typeface="Wingdings" panose="05000000000000000000" pitchFamily="2" charset="2"/>
              <a:buNone/>
            </a:pPr>
            <a:endParaRPr lang="en-US" altLang="en-US" sz="800" b="0"/>
          </a:p>
          <a:p>
            <a:pPr eaLnBrk="1" hangingPunct="1">
              <a:lnSpc>
                <a:spcPct val="80000"/>
              </a:lnSpc>
            </a:pPr>
            <a:r>
              <a:rPr lang="en-US" altLang="en-US" sz="2000"/>
              <a:t>Enqueuing</a:t>
            </a:r>
          </a:p>
          <a:p>
            <a:pPr eaLnBrk="1" hangingPunct="1">
              <a:lnSpc>
                <a:spcPct val="80000"/>
              </a:lnSpc>
              <a:spcBef>
                <a:spcPct val="5000"/>
              </a:spcBef>
              <a:spcAft>
                <a:spcPct val="0"/>
              </a:spcAft>
              <a:buFont typeface="Wingdings" panose="05000000000000000000" pitchFamily="2" charset="2"/>
              <a:buNone/>
            </a:pPr>
            <a:r>
              <a:rPr lang="en-US" altLang="en-US" sz="2000" b="0"/>
              <a:t>   - Enqueuing is the means by which a program running on z/OS </a:t>
            </a:r>
          </a:p>
          <a:p>
            <a:pPr eaLnBrk="1" hangingPunct="1">
              <a:lnSpc>
                <a:spcPct val="80000"/>
              </a:lnSpc>
              <a:spcBef>
                <a:spcPct val="5000"/>
              </a:spcBef>
              <a:spcAft>
                <a:spcPct val="0"/>
              </a:spcAft>
              <a:buFont typeface="Wingdings" panose="05000000000000000000" pitchFamily="2" charset="2"/>
              <a:buNone/>
            </a:pPr>
            <a:r>
              <a:rPr lang="en-US" altLang="en-US" sz="2000" b="0"/>
              <a:t>     requests control of a serially reusable resource. </a:t>
            </a:r>
          </a:p>
          <a:p>
            <a:pPr eaLnBrk="1" hangingPunct="1">
              <a:lnSpc>
                <a:spcPct val="80000"/>
              </a:lnSpc>
              <a:spcBef>
                <a:spcPct val="5000"/>
              </a:spcBef>
              <a:spcAft>
                <a:spcPct val="0"/>
              </a:spcAft>
              <a:buFont typeface="Wingdings" panose="05000000000000000000" pitchFamily="2" charset="2"/>
              <a:buNone/>
            </a:pPr>
            <a:r>
              <a:rPr lang="en-US" altLang="en-US" sz="2000" b="0"/>
              <a:t>   - Enqueuing is accomplished by means of the ENQ (enqueue) and </a:t>
            </a:r>
          </a:p>
          <a:p>
            <a:pPr eaLnBrk="1" hangingPunct="1">
              <a:lnSpc>
                <a:spcPct val="80000"/>
              </a:lnSpc>
              <a:spcBef>
                <a:spcPct val="5000"/>
              </a:spcBef>
              <a:spcAft>
                <a:spcPct val="0"/>
              </a:spcAft>
              <a:buFont typeface="Wingdings" panose="05000000000000000000" pitchFamily="2" charset="2"/>
              <a:buNone/>
            </a:pPr>
            <a:r>
              <a:rPr lang="en-US" altLang="en-US" sz="2000" b="0"/>
              <a:t>     DEQ (dequeue) macros, which are available to all programs running</a:t>
            </a:r>
          </a:p>
          <a:p>
            <a:pPr eaLnBrk="1" hangingPunct="1">
              <a:lnSpc>
                <a:spcPct val="80000"/>
              </a:lnSpc>
              <a:spcBef>
                <a:spcPct val="5000"/>
              </a:spcBef>
              <a:spcAft>
                <a:spcPct val="0"/>
              </a:spcAft>
              <a:buFont typeface="Wingdings" panose="05000000000000000000" pitchFamily="2" charset="2"/>
              <a:buNone/>
            </a:pPr>
            <a:r>
              <a:rPr lang="en-US" altLang="en-US" sz="2000" b="0"/>
              <a:t>     on the system.</a:t>
            </a:r>
          </a:p>
          <a:p>
            <a:pPr eaLnBrk="1" hangingPunct="1">
              <a:lnSpc>
                <a:spcPct val="80000"/>
              </a:lnSpc>
              <a:spcBef>
                <a:spcPct val="5000"/>
              </a:spcBef>
              <a:spcAft>
                <a:spcPct val="0"/>
              </a:spcAft>
              <a:buFont typeface="Wingdings" panose="05000000000000000000" pitchFamily="2" charset="2"/>
              <a:buNone/>
            </a:pPr>
            <a:endParaRPr lang="en-US" altLang="en-US" sz="800" b="0"/>
          </a:p>
          <a:p>
            <a:pPr eaLnBrk="1" hangingPunct="1">
              <a:lnSpc>
                <a:spcPct val="80000"/>
              </a:lnSpc>
              <a:spcBef>
                <a:spcPct val="5000"/>
              </a:spcBef>
              <a:spcAft>
                <a:spcPct val="0"/>
              </a:spcAft>
            </a:pPr>
            <a:r>
              <a:rPr lang="en-US" altLang="en-US" sz="2000"/>
              <a:t>Locking</a:t>
            </a:r>
          </a:p>
          <a:p>
            <a:pPr eaLnBrk="1" hangingPunct="1">
              <a:lnSpc>
                <a:spcPct val="80000"/>
              </a:lnSpc>
              <a:spcBef>
                <a:spcPct val="5000"/>
              </a:spcBef>
              <a:spcAft>
                <a:spcPct val="0"/>
              </a:spcAft>
              <a:buFont typeface="Wingdings" panose="05000000000000000000" pitchFamily="2" charset="2"/>
              <a:buNone/>
            </a:pPr>
            <a:r>
              <a:rPr lang="en-US" altLang="en-US" sz="2000" b="0"/>
              <a:t>    - The system serializes the use of system resources by authorized routines </a:t>
            </a:r>
          </a:p>
          <a:p>
            <a:pPr eaLnBrk="1" hangingPunct="1">
              <a:lnSpc>
                <a:spcPct val="80000"/>
              </a:lnSpc>
              <a:spcBef>
                <a:spcPct val="5000"/>
              </a:spcBef>
              <a:spcAft>
                <a:spcPct val="0"/>
              </a:spcAft>
              <a:buFont typeface="Wingdings" panose="05000000000000000000" pitchFamily="2" charset="2"/>
              <a:buNone/>
            </a:pPr>
            <a:r>
              <a:rPr lang="en-US" altLang="en-US" sz="2000" b="0"/>
              <a:t>       and in a Parallel Sysplex, by processors. </a:t>
            </a:r>
          </a:p>
          <a:p>
            <a:pPr eaLnBrk="1" hangingPunct="1">
              <a:lnSpc>
                <a:spcPct val="80000"/>
              </a:lnSpc>
              <a:spcBef>
                <a:spcPct val="5000"/>
              </a:spcBef>
              <a:spcAft>
                <a:spcPct val="0"/>
              </a:spcAft>
              <a:buFont typeface="Wingdings" panose="05000000000000000000" pitchFamily="2" charset="2"/>
              <a:buNone/>
            </a:pPr>
            <a:r>
              <a:rPr lang="en-US" altLang="en-US" sz="2000" b="0"/>
              <a:t>    - A lock is simply a named field in storage that indicates whether a resource </a:t>
            </a:r>
          </a:p>
          <a:p>
            <a:pPr eaLnBrk="1" hangingPunct="1">
              <a:lnSpc>
                <a:spcPct val="80000"/>
              </a:lnSpc>
              <a:spcBef>
                <a:spcPct val="5000"/>
              </a:spcBef>
              <a:spcAft>
                <a:spcPct val="0"/>
              </a:spcAft>
              <a:buFont typeface="Wingdings" panose="05000000000000000000" pitchFamily="2" charset="2"/>
              <a:buNone/>
            </a:pPr>
            <a:r>
              <a:rPr lang="en-US" altLang="en-US" sz="2000" b="0"/>
              <a:t>      is being used and who is using it.</a:t>
            </a:r>
          </a:p>
          <a:p>
            <a:pPr eaLnBrk="1" hangingPunct="1">
              <a:lnSpc>
                <a:spcPct val="80000"/>
              </a:lnSpc>
              <a:buFont typeface="Wingdings" panose="05000000000000000000" pitchFamily="2" charset="2"/>
              <a:buNone/>
            </a:pPr>
            <a:r>
              <a:rPr lang="en-US" altLang="en-US" sz="2000"/>
              <a:t>     </a:t>
            </a:r>
          </a:p>
          <a:p>
            <a:pPr eaLnBrk="1" hangingPunct="1">
              <a:lnSpc>
                <a:spcPct val="80000"/>
              </a:lnSpc>
            </a:pPr>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794C41FF-6C17-4128-951A-29B84C35ED54}" type="slidenum">
              <a:rPr lang="en-US" altLang="en-US" sz="1000" smtClean="0">
                <a:solidFill>
                  <a:srgbClr val="FFFFFF"/>
                </a:solidFill>
              </a:rPr>
              <a:pPr>
                <a:spcBef>
                  <a:spcPct val="50000"/>
                </a:spcBef>
                <a:spcAft>
                  <a:spcPct val="0"/>
                </a:spcAft>
                <a:buClrTx/>
                <a:buFontTx/>
                <a:buNone/>
              </a:pPr>
              <a:t>27</a:t>
            </a:fld>
            <a:endParaRPr lang="en-US" altLang="en-US" sz="1000">
              <a:solidFill>
                <a:srgbClr val="FFFFFF"/>
              </a:solidFill>
            </a:endParaRPr>
          </a:p>
        </p:txBody>
      </p:sp>
      <p:sp>
        <p:nvSpPr>
          <p:cNvPr id="47107" name="Rectangle 2"/>
          <p:cNvSpPr>
            <a:spLocks noGrp="1" noChangeArrowheads="1"/>
          </p:cNvSpPr>
          <p:nvPr>
            <p:ph type="title"/>
          </p:nvPr>
        </p:nvSpPr>
        <p:spPr/>
        <p:txBody>
          <a:bodyPr/>
          <a:lstStyle/>
          <a:p>
            <a:pPr eaLnBrk="1" hangingPunct="1"/>
            <a:r>
              <a:rPr lang="en-US" altLang="en-US"/>
              <a:t>Summary of z/OS facilities </a:t>
            </a:r>
          </a:p>
        </p:txBody>
      </p:sp>
      <p:sp>
        <p:nvSpPr>
          <p:cNvPr id="47108" name="Rectangle 3"/>
          <p:cNvSpPr>
            <a:spLocks noGrp="1" noChangeArrowheads="1"/>
          </p:cNvSpPr>
          <p:nvPr>
            <p:ph type="body" idx="1"/>
          </p:nvPr>
        </p:nvSpPr>
        <p:spPr>
          <a:xfrm>
            <a:off x="457200" y="1524000"/>
            <a:ext cx="8077200" cy="4953000"/>
          </a:xfrm>
        </p:spPr>
        <p:txBody>
          <a:bodyPr/>
          <a:lstStyle/>
          <a:p>
            <a:pPr eaLnBrk="1" hangingPunct="1">
              <a:lnSpc>
                <a:spcPct val="90000"/>
              </a:lnSpc>
            </a:pPr>
            <a:r>
              <a:rPr lang="en-US" altLang="en-US"/>
              <a:t>Address spaces and virtual storage for users and programs. </a:t>
            </a:r>
          </a:p>
          <a:p>
            <a:pPr eaLnBrk="1" hangingPunct="1">
              <a:lnSpc>
                <a:spcPct val="90000"/>
              </a:lnSpc>
            </a:pPr>
            <a:r>
              <a:rPr lang="en-US" altLang="en-US"/>
              <a:t>Virtual storage is backed by real and auxiliary storage. </a:t>
            </a:r>
          </a:p>
          <a:p>
            <a:pPr eaLnBrk="1" hangingPunct="1">
              <a:lnSpc>
                <a:spcPct val="90000"/>
              </a:lnSpc>
            </a:pPr>
            <a:r>
              <a:rPr lang="en-US" altLang="en-US"/>
              <a:t>Movement of programs and data between real storage and auxiliary storage through paging. </a:t>
            </a:r>
          </a:p>
          <a:p>
            <a:pPr eaLnBrk="1" hangingPunct="1">
              <a:lnSpc>
                <a:spcPct val="90000"/>
              </a:lnSpc>
            </a:pPr>
            <a:r>
              <a:rPr lang="en-US" altLang="en-US"/>
              <a:t>Dispatching work for execution, based on priority and ability to execute. </a:t>
            </a:r>
          </a:p>
          <a:p>
            <a:pPr eaLnBrk="1" hangingPunct="1">
              <a:lnSpc>
                <a:spcPct val="90000"/>
              </a:lnSpc>
            </a:pPr>
            <a:r>
              <a:rPr lang="en-US" altLang="en-US"/>
              <a:t>An extensive set of facilities for managing files stored on disk or tape. Operators use consoles to start and stop z/OS, enter commands, and manage the operating system. </a:t>
            </a:r>
          </a:p>
          <a:p>
            <a:pPr eaLnBrk="1" hangingPunct="1">
              <a:lnSpc>
                <a:spcPct val="90000"/>
              </a:lnSpc>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A5925B6C-496C-4F60-A618-982121CC1E79}" type="slidenum">
              <a:rPr lang="en-US" altLang="en-US" sz="1000" smtClean="0">
                <a:solidFill>
                  <a:srgbClr val="FFFFFF"/>
                </a:solidFill>
              </a:rPr>
              <a:pPr>
                <a:spcBef>
                  <a:spcPct val="50000"/>
                </a:spcBef>
                <a:spcAft>
                  <a:spcPct val="0"/>
                </a:spcAft>
                <a:buClrTx/>
                <a:buFontTx/>
                <a:buNone/>
              </a:pPr>
              <a:t>28</a:t>
            </a:fld>
            <a:endParaRPr lang="en-US" altLang="en-US" sz="1000">
              <a:solidFill>
                <a:srgbClr val="FFFFFF"/>
              </a:solidFill>
            </a:endParaRPr>
          </a:p>
        </p:txBody>
      </p:sp>
      <p:sp>
        <p:nvSpPr>
          <p:cNvPr id="49155" name="Rectangle 6"/>
          <p:cNvSpPr>
            <a:spLocks noGrp="1" noChangeArrowheads="1"/>
          </p:cNvSpPr>
          <p:nvPr>
            <p:ph type="title"/>
          </p:nvPr>
        </p:nvSpPr>
        <p:spPr/>
        <p:txBody>
          <a:bodyPr/>
          <a:lstStyle/>
          <a:p>
            <a:pPr eaLnBrk="1" hangingPunct="1"/>
            <a:r>
              <a:rPr lang="en-US" altLang="en-US"/>
              <a:t>Summary of z/OS facilities (continued…)</a:t>
            </a:r>
          </a:p>
        </p:txBody>
      </p:sp>
      <p:graphicFrame>
        <p:nvGraphicFramePr>
          <p:cNvPr id="49156" name="Object 17"/>
          <p:cNvGraphicFramePr>
            <a:graphicFrameLocks noGrp="1" noChangeAspect="1"/>
          </p:cNvGraphicFramePr>
          <p:nvPr>
            <p:ph idx="1"/>
          </p:nvPr>
        </p:nvGraphicFramePr>
        <p:xfrm>
          <a:off x="865188" y="1795463"/>
          <a:ext cx="7416800" cy="3863975"/>
        </p:xfrm>
        <a:graphic>
          <a:graphicData uri="http://schemas.openxmlformats.org/presentationml/2006/ole">
            <mc:AlternateContent xmlns:mc="http://schemas.openxmlformats.org/markup-compatibility/2006">
              <mc:Choice xmlns:v="urn:schemas-microsoft-com:vml" Requires="v">
                <p:oleObj spid="_x0000_s49167" name="Drawing" r:id="rId3" imgW="1896295" imgH="1055591" progId="">
                  <p:embed/>
                </p:oleObj>
              </mc:Choice>
              <mc:Fallback>
                <p:oleObj name="Drawing" r:id="rId3" imgW="1896295" imgH="1055591" progId="">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795463"/>
                        <a:ext cx="7416800" cy="386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578B45F9-3D76-457A-B698-DA4FD135A153}" type="slidenum">
              <a:rPr lang="en-US" altLang="en-US" sz="1000" smtClean="0">
                <a:solidFill>
                  <a:srgbClr val="FFFFFF"/>
                </a:solidFill>
              </a:rPr>
              <a:pPr>
                <a:spcBef>
                  <a:spcPct val="50000"/>
                </a:spcBef>
                <a:spcAft>
                  <a:spcPct val="0"/>
                </a:spcAft>
                <a:buClrTx/>
                <a:buFontTx/>
                <a:buNone/>
              </a:pPr>
              <a:t>29</a:t>
            </a:fld>
            <a:endParaRPr lang="en-US" altLang="en-US" sz="1000">
              <a:solidFill>
                <a:srgbClr val="FFFFFF"/>
              </a:solidFill>
            </a:endParaRPr>
          </a:p>
        </p:txBody>
      </p:sp>
      <p:sp>
        <p:nvSpPr>
          <p:cNvPr id="50179" name="Rectangle 2"/>
          <p:cNvSpPr>
            <a:spLocks noGrp="1" noChangeArrowheads="1"/>
          </p:cNvSpPr>
          <p:nvPr>
            <p:ph type="title"/>
          </p:nvPr>
        </p:nvSpPr>
        <p:spPr>
          <a:xfrm>
            <a:off x="153988" y="609600"/>
            <a:ext cx="8245475" cy="533400"/>
          </a:xfrm>
        </p:spPr>
        <p:txBody>
          <a:bodyPr/>
          <a:lstStyle/>
          <a:p>
            <a:pPr eaLnBrk="1" hangingPunct="1"/>
            <a:r>
              <a:rPr lang="en-US" altLang="en-US"/>
              <a:t>Defining characteristics of z/OS</a:t>
            </a:r>
          </a:p>
        </p:txBody>
      </p:sp>
      <p:sp>
        <p:nvSpPr>
          <p:cNvPr id="50180" name="Rectangle 3"/>
          <p:cNvSpPr>
            <a:spLocks noGrp="1" noChangeArrowheads="1"/>
          </p:cNvSpPr>
          <p:nvPr>
            <p:ph type="body" idx="1"/>
          </p:nvPr>
        </p:nvSpPr>
        <p:spPr>
          <a:xfrm>
            <a:off x="228600" y="1219200"/>
            <a:ext cx="8686800" cy="5105400"/>
          </a:xfrm>
        </p:spPr>
        <p:txBody>
          <a:bodyPr/>
          <a:lstStyle/>
          <a:p>
            <a:pPr eaLnBrk="1" hangingPunct="1">
              <a:lnSpc>
                <a:spcPct val="80000"/>
              </a:lnSpc>
            </a:pPr>
            <a:r>
              <a:rPr lang="en-US" altLang="en-US" sz="2000"/>
              <a:t>Uses address spaces to ensure isolation of private areas </a:t>
            </a:r>
          </a:p>
          <a:p>
            <a:pPr eaLnBrk="1" hangingPunct="1">
              <a:lnSpc>
                <a:spcPct val="80000"/>
              </a:lnSpc>
            </a:pPr>
            <a:r>
              <a:rPr lang="en-US" altLang="en-US" sz="2000"/>
              <a:t>Designed to ensure</a:t>
            </a:r>
            <a:r>
              <a:rPr lang="en-US" altLang="en-US" sz="2000" i="1"/>
              <a:t> data integrity</a:t>
            </a:r>
            <a:r>
              <a:rPr lang="en-US" altLang="en-US" sz="2000"/>
              <a:t>, regardless of how large the user population might be. </a:t>
            </a:r>
          </a:p>
          <a:p>
            <a:pPr eaLnBrk="1" hangingPunct="1">
              <a:lnSpc>
                <a:spcPct val="80000"/>
              </a:lnSpc>
            </a:pPr>
            <a:r>
              <a:rPr lang="en-US" altLang="en-US" sz="2000"/>
              <a:t>Can process a large number of concurrent batch jobs, with automatic workload balancing </a:t>
            </a:r>
          </a:p>
          <a:p>
            <a:pPr eaLnBrk="1" hangingPunct="1">
              <a:lnSpc>
                <a:spcPct val="80000"/>
              </a:lnSpc>
            </a:pPr>
            <a:r>
              <a:rPr lang="en-US" altLang="en-US" sz="2000"/>
              <a:t>Allows security to be incorporated into applications, resources, and user profiles.</a:t>
            </a:r>
          </a:p>
          <a:p>
            <a:pPr eaLnBrk="1" hangingPunct="1">
              <a:lnSpc>
                <a:spcPct val="80000"/>
              </a:lnSpc>
            </a:pPr>
            <a:r>
              <a:rPr lang="en-US" altLang="en-US" sz="2000"/>
              <a:t>Allows multiple communications subsystems at the same time.</a:t>
            </a:r>
          </a:p>
          <a:p>
            <a:pPr eaLnBrk="1" hangingPunct="1">
              <a:lnSpc>
                <a:spcPct val="80000"/>
              </a:lnSpc>
            </a:pPr>
            <a:r>
              <a:rPr lang="en-US" altLang="en-US" sz="2000"/>
              <a:t>Provides extensive recovery facilities, making unplanned system restarts very rare. </a:t>
            </a:r>
          </a:p>
          <a:p>
            <a:pPr eaLnBrk="1" hangingPunct="1">
              <a:lnSpc>
                <a:spcPct val="80000"/>
              </a:lnSpc>
            </a:pPr>
            <a:r>
              <a:rPr lang="en-US" altLang="en-US" sz="2000"/>
              <a:t>Can manage mixed workloads.</a:t>
            </a:r>
          </a:p>
          <a:p>
            <a:pPr eaLnBrk="1" hangingPunct="1">
              <a:lnSpc>
                <a:spcPct val="80000"/>
              </a:lnSpc>
            </a:pPr>
            <a:r>
              <a:rPr lang="en-US" altLang="en-US" sz="2000"/>
              <a:t>Can manage large I/O configurations of 1000s of disk drives, automated tape libraries, large printers, networks of terminals, etc. </a:t>
            </a:r>
          </a:p>
          <a:p>
            <a:pPr eaLnBrk="1" hangingPunct="1">
              <a:lnSpc>
                <a:spcPct val="80000"/>
              </a:lnSpc>
            </a:pPr>
            <a:r>
              <a:rPr lang="en-US" altLang="en-US" sz="2000"/>
              <a:t>Can be controlled from one or more operator terminals, or from application programming interfaces (APIs) that allow automation of routine operator functions. </a:t>
            </a:r>
          </a:p>
          <a:p>
            <a:pPr eaLnBrk="1" hangingPunct="1">
              <a:lnSpc>
                <a:spcPct val="80000"/>
              </a:lnSpc>
            </a:pPr>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2FC41774-F7FB-449F-8E08-694F064B1EB1}" type="slidenum">
              <a:rPr lang="en-US" altLang="en-US" sz="1000" smtClean="0">
                <a:solidFill>
                  <a:srgbClr val="FFFFFF"/>
                </a:solidFill>
              </a:rPr>
              <a:pPr>
                <a:spcBef>
                  <a:spcPct val="50000"/>
                </a:spcBef>
                <a:spcAft>
                  <a:spcPct val="0"/>
                </a:spcAft>
                <a:buClrTx/>
                <a:buFontTx/>
                <a:buNone/>
              </a:pPr>
              <a:t>3</a:t>
            </a:fld>
            <a:endParaRPr lang="en-US" altLang="en-US" sz="1000">
              <a:solidFill>
                <a:srgbClr val="FFFFFF"/>
              </a:solidFill>
            </a:endParaRPr>
          </a:p>
        </p:txBody>
      </p:sp>
      <p:sp>
        <p:nvSpPr>
          <p:cNvPr id="7171" name="Rectangle 2"/>
          <p:cNvSpPr>
            <a:spLocks noGrp="1" noChangeArrowheads="1"/>
          </p:cNvSpPr>
          <p:nvPr>
            <p:ph type="title"/>
          </p:nvPr>
        </p:nvSpPr>
        <p:spPr/>
        <p:txBody>
          <a:bodyPr/>
          <a:lstStyle/>
          <a:p>
            <a:pPr eaLnBrk="1" hangingPunct="1"/>
            <a:r>
              <a:rPr lang="en-US" altLang="en-US"/>
              <a:t>Chapter objectives</a:t>
            </a:r>
          </a:p>
        </p:txBody>
      </p:sp>
      <p:sp>
        <p:nvSpPr>
          <p:cNvPr id="7172" name="Rectangle 3"/>
          <p:cNvSpPr>
            <a:spLocks noGrp="1" noChangeArrowheads="1"/>
          </p:cNvSpPr>
          <p:nvPr>
            <p:ph type="body" sz="half" idx="1"/>
          </p:nvPr>
        </p:nvSpPr>
        <p:spPr>
          <a:xfrm>
            <a:off x="228600" y="1447800"/>
            <a:ext cx="6400800" cy="4876800"/>
          </a:xfrm>
        </p:spPr>
        <p:txBody>
          <a:bodyPr/>
          <a:lstStyle/>
          <a:p>
            <a:pPr eaLnBrk="1" hangingPunct="1">
              <a:buFont typeface="Wingdings" panose="05000000000000000000" pitchFamily="2" charset="2"/>
              <a:buNone/>
            </a:pPr>
            <a:r>
              <a:rPr lang="en-US" altLang="en-US" sz="2000" b="0"/>
              <a:t>Be able to:</a:t>
            </a:r>
          </a:p>
          <a:p>
            <a:pPr eaLnBrk="1" hangingPunct="1"/>
            <a:r>
              <a:rPr lang="en-US" altLang="en-US" sz="2000" b="0"/>
              <a:t>Give examples of how z/OS differs from a single-user operating system.</a:t>
            </a:r>
          </a:p>
          <a:p>
            <a:pPr eaLnBrk="1" hangingPunct="1"/>
            <a:r>
              <a:rPr lang="en-US" altLang="en-US" sz="2000" b="0"/>
              <a:t>List the major types of storage used by z/OS.</a:t>
            </a:r>
          </a:p>
          <a:p>
            <a:pPr eaLnBrk="1" hangingPunct="1"/>
            <a:r>
              <a:rPr lang="en-US" altLang="en-US" sz="2000" b="0"/>
              <a:t>Explain the concept of virtual storage and its use in z/OS.</a:t>
            </a:r>
          </a:p>
          <a:p>
            <a:pPr eaLnBrk="1" hangingPunct="1"/>
            <a:r>
              <a:rPr lang="en-US" altLang="en-US" sz="2000" b="0"/>
              <a:t>State the relationship between pages, frames, and slots.</a:t>
            </a:r>
          </a:p>
          <a:p>
            <a:pPr eaLnBrk="1" hangingPunct="1"/>
            <a:r>
              <a:rPr lang="en-US" altLang="en-US" sz="2000" b="0"/>
              <a:t>List several defining characteristics of the z/OS operating system.</a:t>
            </a:r>
          </a:p>
          <a:p>
            <a:pPr eaLnBrk="1" hangingPunct="1"/>
            <a:r>
              <a:rPr lang="en-US" altLang="en-US" sz="2000" b="0"/>
              <a:t>List several software products used with z/OS to provide a complete system.</a:t>
            </a:r>
          </a:p>
          <a:p>
            <a:pPr eaLnBrk="1" hangingPunct="1"/>
            <a:endParaRPr lang="en-US" altLang="en-US" sz="1800" b="0"/>
          </a:p>
        </p:txBody>
      </p:sp>
      <p:pic>
        <p:nvPicPr>
          <p:cNvPr id="7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1981200"/>
            <a:ext cx="2514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438203CE-6036-449E-95DC-BAC3E4D746FA}" type="slidenum">
              <a:rPr lang="en-US" altLang="en-US" sz="1000" smtClean="0">
                <a:solidFill>
                  <a:srgbClr val="FFFFFF"/>
                </a:solidFill>
              </a:rPr>
              <a:pPr>
                <a:spcBef>
                  <a:spcPct val="50000"/>
                </a:spcBef>
                <a:spcAft>
                  <a:spcPct val="0"/>
                </a:spcAft>
                <a:buClrTx/>
                <a:buFontTx/>
                <a:buNone/>
              </a:pPr>
              <a:t>30</a:t>
            </a:fld>
            <a:endParaRPr lang="en-US" altLang="en-US" sz="1000">
              <a:solidFill>
                <a:srgbClr val="FFFFFF"/>
              </a:solidFill>
            </a:endParaRPr>
          </a:p>
        </p:txBody>
      </p:sp>
      <p:sp>
        <p:nvSpPr>
          <p:cNvPr id="52227" name="Rectangle 2"/>
          <p:cNvSpPr>
            <a:spLocks noGrp="1" noChangeArrowheads="1"/>
          </p:cNvSpPr>
          <p:nvPr>
            <p:ph type="title"/>
          </p:nvPr>
        </p:nvSpPr>
        <p:spPr/>
        <p:txBody>
          <a:bodyPr/>
          <a:lstStyle/>
          <a:p>
            <a:pPr eaLnBrk="1" hangingPunct="1"/>
            <a:r>
              <a:rPr lang="en-US" altLang="en-US" sz="2400"/>
              <a:t>Other programs for z/OS</a:t>
            </a:r>
            <a:br>
              <a:rPr lang="en-US" altLang="en-US" sz="2400" b="1"/>
            </a:br>
            <a:endParaRPr lang="en-US" altLang="en-US" sz="2400" b="1"/>
          </a:p>
        </p:txBody>
      </p:sp>
      <p:sp>
        <p:nvSpPr>
          <p:cNvPr id="52228" name="Rectangle 3"/>
          <p:cNvSpPr>
            <a:spLocks noGrp="1" noChangeArrowheads="1"/>
          </p:cNvSpPr>
          <p:nvPr>
            <p:ph type="body" idx="1"/>
          </p:nvPr>
        </p:nvSpPr>
        <p:spPr/>
        <p:txBody>
          <a:bodyPr/>
          <a:lstStyle/>
          <a:p>
            <a:pPr algn="just" eaLnBrk="1" hangingPunct="1">
              <a:lnSpc>
                <a:spcPct val="90000"/>
              </a:lnSpc>
              <a:spcBef>
                <a:spcPts val="1000"/>
              </a:spcBef>
              <a:spcAft>
                <a:spcPts val="500"/>
              </a:spcAft>
            </a:pPr>
            <a:r>
              <a:rPr lang="en-US" altLang="en-US"/>
              <a:t>A z/OS system usually contains additional licensed programs (priced software) needed to create a practical working system:</a:t>
            </a:r>
          </a:p>
          <a:p>
            <a:pPr lvl="1" algn="just" eaLnBrk="1" hangingPunct="1">
              <a:lnSpc>
                <a:spcPct val="90000"/>
              </a:lnSpc>
              <a:spcBef>
                <a:spcPts val="1000"/>
              </a:spcBef>
              <a:spcAft>
                <a:spcPts val="500"/>
              </a:spcAft>
            </a:pPr>
            <a:r>
              <a:rPr lang="en-US" altLang="en-US"/>
              <a:t>security manager </a:t>
            </a:r>
          </a:p>
          <a:p>
            <a:pPr lvl="1" algn="just" eaLnBrk="1" hangingPunct="1">
              <a:lnSpc>
                <a:spcPct val="90000"/>
              </a:lnSpc>
              <a:spcBef>
                <a:spcPts val="1000"/>
              </a:spcBef>
              <a:spcAft>
                <a:spcPts val="500"/>
              </a:spcAft>
            </a:pPr>
            <a:r>
              <a:rPr lang="en-US" altLang="en-US"/>
              <a:t>database manager  </a:t>
            </a:r>
          </a:p>
          <a:p>
            <a:pPr lvl="1" algn="just" eaLnBrk="1" hangingPunct="1">
              <a:lnSpc>
                <a:spcPct val="90000"/>
              </a:lnSpc>
              <a:spcBef>
                <a:spcPts val="1000"/>
              </a:spcBef>
              <a:spcAft>
                <a:spcPts val="500"/>
              </a:spcAft>
            </a:pPr>
            <a:r>
              <a:rPr lang="en-US" altLang="en-US"/>
              <a:t>compilers</a:t>
            </a:r>
          </a:p>
          <a:p>
            <a:pPr lvl="1" algn="just" eaLnBrk="1" hangingPunct="1">
              <a:lnSpc>
                <a:spcPct val="90000"/>
              </a:lnSpc>
              <a:spcBef>
                <a:spcPts val="1000"/>
              </a:spcBef>
              <a:spcAft>
                <a:spcPts val="500"/>
              </a:spcAft>
            </a:pPr>
            <a:r>
              <a:rPr lang="en-US" altLang="en-US"/>
              <a:t>utility programs</a:t>
            </a:r>
          </a:p>
          <a:p>
            <a:pPr lvl="1" algn="just" eaLnBrk="1" hangingPunct="1">
              <a:lnSpc>
                <a:spcPct val="90000"/>
              </a:lnSpc>
              <a:spcBef>
                <a:spcPts val="1000"/>
              </a:spcBef>
              <a:spcAft>
                <a:spcPts val="500"/>
              </a:spcAft>
            </a:pPr>
            <a:r>
              <a:rPr lang="en-US" altLang="en-US"/>
              <a:t>vendor products</a:t>
            </a:r>
          </a:p>
          <a:p>
            <a:pPr eaLnBrk="1" hangingPunct="1">
              <a:lnSpc>
                <a:spcPct val="90000"/>
              </a:lnSpc>
            </a:pP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12FAA476-FF25-426A-923F-548A2451AFE5}" type="slidenum">
              <a:rPr lang="en-US" altLang="en-US" sz="1000" smtClean="0">
                <a:solidFill>
                  <a:srgbClr val="FFFFFF"/>
                </a:solidFill>
              </a:rPr>
              <a:pPr>
                <a:spcBef>
                  <a:spcPct val="50000"/>
                </a:spcBef>
                <a:spcAft>
                  <a:spcPct val="0"/>
                </a:spcAft>
                <a:buClrTx/>
                <a:buFontTx/>
                <a:buNone/>
              </a:pPr>
              <a:t>31</a:t>
            </a:fld>
            <a:endParaRPr lang="en-US" altLang="en-US" sz="1000">
              <a:solidFill>
                <a:srgbClr val="FFFFFF"/>
              </a:solidFill>
            </a:endParaRPr>
          </a:p>
        </p:txBody>
      </p:sp>
      <p:sp>
        <p:nvSpPr>
          <p:cNvPr id="54275" name="Rectangle 2"/>
          <p:cNvSpPr>
            <a:spLocks noGrp="1" noChangeArrowheads="1"/>
          </p:cNvSpPr>
          <p:nvPr>
            <p:ph type="title"/>
          </p:nvPr>
        </p:nvSpPr>
        <p:spPr>
          <a:xfrm>
            <a:off x="0" y="1143000"/>
            <a:ext cx="8826500" cy="304800"/>
          </a:xfrm>
        </p:spPr>
        <p:txBody>
          <a:bodyPr/>
          <a:lstStyle/>
          <a:p>
            <a:pPr eaLnBrk="1" hangingPunct="1"/>
            <a:r>
              <a:rPr lang="en-US" altLang="en-US"/>
              <a:t>Middleware for z/OS</a:t>
            </a:r>
            <a:br>
              <a:rPr lang="en-US" altLang="en-US" b="1"/>
            </a:br>
            <a:endParaRPr lang="en-US" altLang="en-US" b="1"/>
          </a:p>
        </p:txBody>
      </p:sp>
      <p:sp>
        <p:nvSpPr>
          <p:cNvPr id="54276" name="Rectangle 3"/>
          <p:cNvSpPr>
            <a:spLocks noGrp="1" noChangeArrowheads="1"/>
          </p:cNvSpPr>
          <p:nvPr>
            <p:ph type="body" idx="1"/>
          </p:nvPr>
        </p:nvSpPr>
        <p:spPr>
          <a:xfrm>
            <a:off x="315913" y="1143000"/>
            <a:ext cx="8828087" cy="4724400"/>
          </a:xfrm>
        </p:spPr>
        <p:txBody>
          <a:bodyPr/>
          <a:lstStyle/>
          <a:p>
            <a:pPr algn="just" eaLnBrk="1" hangingPunct="1">
              <a:lnSpc>
                <a:spcPct val="90000"/>
              </a:lnSpc>
              <a:spcBef>
                <a:spcPts val="1000"/>
              </a:spcBef>
              <a:spcAft>
                <a:spcPts val="400"/>
              </a:spcAft>
            </a:pPr>
            <a:r>
              <a:rPr lang="en-US" altLang="en-US" sz="2000"/>
              <a:t>Middleware is typically something between the operating system and an end user or end-user applications. </a:t>
            </a:r>
          </a:p>
          <a:p>
            <a:pPr algn="just" eaLnBrk="1" hangingPunct="1">
              <a:lnSpc>
                <a:spcPct val="90000"/>
              </a:lnSpc>
              <a:spcBef>
                <a:spcPts val="1000"/>
              </a:spcBef>
              <a:spcAft>
                <a:spcPts val="400"/>
              </a:spcAft>
            </a:pPr>
            <a:r>
              <a:rPr lang="en-US" altLang="en-US" sz="2000"/>
              <a:t>Middleware supplies major functions not provided by the operating system. </a:t>
            </a:r>
          </a:p>
          <a:p>
            <a:pPr algn="just" eaLnBrk="1" hangingPunct="1">
              <a:lnSpc>
                <a:spcPct val="90000"/>
              </a:lnSpc>
              <a:spcBef>
                <a:spcPts val="1000"/>
              </a:spcBef>
              <a:spcAft>
                <a:spcPts val="400"/>
              </a:spcAft>
            </a:pPr>
            <a:r>
              <a:rPr lang="en-US" altLang="en-US" sz="2000"/>
              <a:t>Typical z/OS middleware includes:</a:t>
            </a:r>
          </a:p>
          <a:p>
            <a:pPr lvl="1" eaLnBrk="1" hangingPunct="1">
              <a:lnSpc>
                <a:spcPct val="90000"/>
              </a:lnSpc>
            </a:pPr>
            <a:r>
              <a:rPr lang="en-US" altLang="en-US" sz="2400"/>
              <a:t>Database systems</a:t>
            </a:r>
          </a:p>
          <a:p>
            <a:pPr lvl="1" eaLnBrk="1" hangingPunct="1">
              <a:lnSpc>
                <a:spcPct val="90000"/>
              </a:lnSpc>
            </a:pPr>
            <a:r>
              <a:rPr lang="en-US" altLang="en-US" sz="2400"/>
              <a:t>Web servers</a:t>
            </a:r>
          </a:p>
          <a:p>
            <a:pPr lvl="1" eaLnBrk="1" hangingPunct="1">
              <a:lnSpc>
                <a:spcPct val="90000"/>
              </a:lnSpc>
            </a:pPr>
            <a:r>
              <a:rPr lang="en-US" altLang="en-US" sz="2400"/>
              <a:t>Message queuing and routing functions</a:t>
            </a:r>
          </a:p>
          <a:p>
            <a:pPr lvl="1" eaLnBrk="1" hangingPunct="1">
              <a:lnSpc>
                <a:spcPct val="90000"/>
              </a:lnSpc>
            </a:pPr>
            <a:r>
              <a:rPr lang="en-US" altLang="en-US" sz="2400"/>
              <a:t>Transaction managers</a:t>
            </a:r>
          </a:p>
          <a:p>
            <a:pPr lvl="1" eaLnBrk="1" hangingPunct="1">
              <a:lnSpc>
                <a:spcPct val="90000"/>
              </a:lnSpc>
            </a:pPr>
            <a:r>
              <a:rPr lang="en-US" altLang="en-US" sz="2400"/>
              <a:t>Java virtual machines</a:t>
            </a:r>
          </a:p>
          <a:p>
            <a:pPr lvl="1" eaLnBrk="1" hangingPunct="1">
              <a:lnSpc>
                <a:spcPct val="90000"/>
              </a:lnSpc>
            </a:pPr>
            <a:r>
              <a:rPr lang="en-US" altLang="en-US" sz="2400"/>
              <a:t>XML processing functions</a:t>
            </a:r>
            <a:endParaRPr lang="en-US" altLang="en-US" sz="2000"/>
          </a:p>
        </p:txBody>
      </p:sp>
      <p:sp>
        <p:nvSpPr>
          <p:cNvPr id="6" name="Rectangle 5"/>
          <p:cNvSpPr/>
          <p:nvPr/>
        </p:nvSpPr>
        <p:spPr bwMode="auto">
          <a:xfrm rot="20807546">
            <a:off x="5030788" y="4519931"/>
            <a:ext cx="3319462" cy="1477328"/>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What’s middleware?</a:t>
            </a:r>
            <a:br>
              <a:rPr lang="en-CA" sz="1800" b="1" i="1" dirty="0">
                <a:solidFill>
                  <a:schemeClr val="tx2">
                    <a:lumMod val="75000"/>
                  </a:schemeClr>
                </a:solidFill>
                <a:latin typeface="Arial" charset="0"/>
              </a:rPr>
            </a:br>
            <a:r>
              <a:rPr lang="en-CA" sz="1800" b="1" dirty="0">
                <a:latin typeface="Arial" charset="0"/>
              </a:rPr>
              <a:t>These days we tend to think of database as “back end” rather than as middleware. But it depends…</a:t>
            </a:r>
            <a:endParaRPr lang="en-CA" sz="1800" i="1" dirty="0">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F8B397A0-F683-4D64-9D20-11ABDD4ACB39}" type="slidenum">
              <a:rPr lang="en-US" altLang="en-US" sz="1000" smtClean="0">
                <a:solidFill>
                  <a:srgbClr val="FFFFFF"/>
                </a:solidFill>
              </a:rPr>
              <a:pPr>
                <a:spcBef>
                  <a:spcPct val="50000"/>
                </a:spcBef>
                <a:spcAft>
                  <a:spcPct val="0"/>
                </a:spcAft>
                <a:buClrTx/>
                <a:buFontTx/>
                <a:buNone/>
              </a:pPr>
              <a:t>32</a:t>
            </a:fld>
            <a:endParaRPr lang="en-US" altLang="en-US" sz="1000">
              <a:solidFill>
                <a:srgbClr val="FFFFFF"/>
              </a:solidFill>
            </a:endParaRPr>
          </a:p>
        </p:txBody>
      </p:sp>
      <p:sp>
        <p:nvSpPr>
          <p:cNvPr id="56323" name="Rectangle 2"/>
          <p:cNvSpPr>
            <a:spLocks noGrp="1" noChangeArrowheads="1"/>
          </p:cNvSpPr>
          <p:nvPr>
            <p:ph type="title"/>
          </p:nvPr>
        </p:nvSpPr>
        <p:spPr>
          <a:xfrm>
            <a:off x="241300" y="1219200"/>
            <a:ext cx="8826500" cy="304800"/>
          </a:xfrm>
        </p:spPr>
        <p:txBody>
          <a:bodyPr/>
          <a:lstStyle/>
          <a:p>
            <a:pPr eaLnBrk="1" hangingPunct="1"/>
            <a:r>
              <a:rPr lang="en-US" altLang="en-US"/>
              <a:t>Summary</a:t>
            </a:r>
            <a:br>
              <a:rPr lang="en-US" altLang="en-US" sz="2400" b="1"/>
            </a:br>
            <a:endParaRPr lang="en-US" altLang="en-US" sz="2400" b="1"/>
          </a:p>
        </p:txBody>
      </p:sp>
      <p:sp>
        <p:nvSpPr>
          <p:cNvPr id="56324" name="Rectangle 3"/>
          <p:cNvSpPr>
            <a:spLocks noGrp="1" noChangeArrowheads="1"/>
          </p:cNvSpPr>
          <p:nvPr>
            <p:ph type="body" idx="1"/>
          </p:nvPr>
        </p:nvSpPr>
        <p:spPr>
          <a:xfrm>
            <a:off x="685800" y="1776413"/>
            <a:ext cx="7305675" cy="3776662"/>
          </a:xfrm>
        </p:spPr>
        <p:txBody>
          <a:bodyPr/>
          <a:lstStyle/>
          <a:p>
            <a:pPr eaLnBrk="1" hangingPunct="1">
              <a:lnSpc>
                <a:spcPct val="80000"/>
              </a:lnSpc>
            </a:pPr>
            <a:r>
              <a:rPr lang="en-US" altLang="en-US" sz="2000"/>
              <a:t>z/OS, the most widely used mainframe operating system, is ideally suited for processing large workloads for many concurrent users.</a:t>
            </a:r>
          </a:p>
          <a:p>
            <a:pPr eaLnBrk="1" hangingPunct="1">
              <a:lnSpc>
                <a:spcPct val="80000"/>
              </a:lnSpc>
            </a:pPr>
            <a:r>
              <a:rPr lang="en-US" altLang="en-US" sz="2000"/>
              <a:t>Virtual storage is an illusion created by the architecture, in that the system seems to have more storage than it really has. </a:t>
            </a:r>
          </a:p>
          <a:p>
            <a:pPr algn="just" eaLnBrk="1" hangingPunct="1">
              <a:lnSpc>
                <a:spcPct val="80000"/>
              </a:lnSpc>
              <a:spcBef>
                <a:spcPts val="1000"/>
              </a:spcBef>
              <a:spcAft>
                <a:spcPts val="500"/>
              </a:spcAft>
            </a:pPr>
            <a:r>
              <a:rPr lang="en-US" altLang="en-US" sz="2000"/>
              <a:t>Each user of z/OS gets an address space containing the same range of storage addresses. </a:t>
            </a:r>
          </a:p>
          <a:p>
            <a:pPr algn="just" eaLnBrk="1" hangingPunct="1">
              <a:lnSpc>
                <a:spcPct val="80000"/>
              </a:lnSpc>
              <a:spcBef>
                <a:spcPts val="1000"/>
              </a:spcBef>
              <a:spcAft>
                <a:spcPts val="500"/>
              </a:spcAft>
            </a:pPr>
            <a:r>
              <a:rPr lang="en-US" altLang="en-US" sz="2000"/>
              <a:t>z/OS is structured around address spaces, which are ranges of addresses in virtual storage.</a:t>
            </a:r>
          </a:p>
          <a:p>
            <a:pPr algn="just" eaLnBrk="1" hangingPunct="1">
              <a:lnSpc>
                <a:spcPct val="80000"/>
              </a:lnSpc>
              <a:spcBef>
                <a:spcPts val="1000"/>
              </a:spcBef>
              <a:spcAft>
                <a:spcPts val="400"/>
              </a:spcAft>
            </a:pPr>
            <a:r>
              <a:rPr lang="en-US" altLang="en-US" sz="2000"/>
              <a:t>Production systems usually include add-on products for middleware and other functions. </a:t>
            </a:r>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AD0658FB-FFE9-4126-8B71-D6F73420629E}" type="slidenum">
              <a:rPr lang="en-US" altLang="en-US" sz="1000" smtClean="0">
                <a:solidFill>
                  <a:srgbClr val="FFFFFF"/>
                </a:solidFill>
              </a:rPr>
              <a:pPr>
                <a:spcBef>
                  <a:spcPct val="50000"/>
                </a:spcBef>
                <a:spcAft>
                  <a:spcPct val="0"/>
                </a:spcAft>
                <a:buClrTx/>
                <a:buFontTx/>
                <a:buNone/>
              </a:pPr>
              <a:t>4</a:t>
            </a:fld>
            <a:endParaRPr lang="en-US" altLang="en-US" sz="1000">
              <a:solidFill>
                <a:srgbClr val="FFFFFF"/>
              </a:solidFill>
            </a:endParaRPr>
          </a:p>
        </p:txBody>
      </p:sp>
      <p:sp>
        <p:nvSpPr>
          <p:cNvPr id="8195" name="Rectangle 4"/>
          <p:cNvSpPr>
            <a:spLocks noGrp="1" noChangeArrowheads="1"/>
          </p:cNvSpPr>
          <p:nvPr>
            <p:ph type="title"/>
          </p:nvPr>
        </p:nvSpPr>
        <p:spPr/>
        <p:txBody>
          <a:bodyPr/>
          <a:lstStyle/>
          <a:p>
            <a:pPr eaLnBrk="1" hangingPunct="1"/>
            <a:r>
              <a:rPr lang="en-US" altLang="en-US"/>
              <a:t>Key terms in this chapter</a:t>
            </a:r>
          </a:p>
        </p:txBody>
      </p:sp>
      <p:sp>
        <p:nvSpPr>
          <p:cNvPr id="8196" name="Rectangle 3"/>
          <p:cNvSpPr>
            <a:spLocks noGrp="1" noChangeArrowheads="1"/>
          </p:cNvSpPr>
          <p:nvPr>
            <p:ph type="body" sz="half" idx="1"/>
          </p:nvPr>
        </p:nvSpPr>
        <p:spPr>
          <a:xfrm>
            <a:off x="838200" y="1828800"/>
            <a:ext cx="3221038" cy="3462338"/>
          </a:xfrm>
        </p:spPr>
        <p:txBody>
          <a:bodyPr/>
          <a:lstStyle/>
          <a:p>
            <a:pPr eaLnBrk="1" hangingPunct="1">
              <a:lnSpc>
                <a:spcPct val="80000"/>
              </a:lnSpc>
            </a:pPr>
            <a:r>
              <a:rPr lang="en-US" altLang="en-US" sz="1800"/>
              <a:t>address space</a:t>
            </a:r>
          </a:p>
          <a:p>
            <a:pPr eaLnBrk="1" hangingPunct="1">
              <a:lnSpc>
                <a:spcPct val="80000"/>
              </a:lnSpc>
            </a:pPr>
            <a:r>
              <a:rPr lang="en-US" altLang="en-US" sz="1800"/>
              <a:t>addressability</a:t>
            </a:r>
          </a:p>
          <a:p>
            <a:pPr eaLnBrk="1" hangingPunct="1">
              <a:lnSpc>
                <a:spcPct val="80000"/>
              </a:lnSpc>
            </a:pPr>
            <a:r>
              <a:rPr lang="en-US" altLang="en-US" sz="1800"/>
              <a:t>auxiliary storage</a:t>
            </a:r>
          </a:p>
          <a:p>
            <a:pPr eaLnBrk="1" hangingPunct="1">
              <a:lnSpc>
                <a:spcPct val="80000"/>
              </a:lnSpc>
            </a:pPr>
            <a:r>
              <a:rPr lang="en-US" altLang="en-US" sz="1800"/>
              <a:t>dynamic address translation (DAT)</a:t>
            </a:r>
          </a:p>
          <a:p>
            <a:pPr eaLnBrk="1" hangingPunct="1">
              <a:lnSpc>
                <a:spcPct val="80000"/>
              </a:lnSpc>
            </a:pPr>
            <a:r>
              <a:rPr lang="en-US" altLang="en-US" sz="1800"/>
              <a:t>frame</a:t>
            </a:r>
          </a:p>
          <a:p>
            <a:pPr eaLnBrk="1" hangingPunct="1">
              <a:lnSpc>
                <a:spcPct val="80000"/>
              </a:lnSpc>
            </a:pPr>
            <a:r>
              <a:rPr lang="en-US" altLang="en-US" sz="1800"/>
              <a:t>input/output (I/O)</a:t>
            </a:r>
          </a:p>
          <a:p>
            <a:pPr eaLnBrk="1" hangingPunct="1">
              <a:lnSpc>
                <a:spcPct val="80000"/>
              </a:lnSpc>
            </a:pPr>
            <a:r>
              <a:rPr lang="en-US" altLang="en-US" sz="1800"/>
              <a:t>middleware</a:t>
            </a:r>
          </a:p>
          <a:p>
            <a:pPr eaLnBrk="1" hangingPunct="1">
              <a:lnSpc>
                <a:spcPct val="80000"/>
              </a:lnSpc>
            </a:pPr>
            <a:r>
              <a:rPr lang="en-US" altLang="en-US" sz="1800"/>
              <a:t>Multiprocessing</a:t>
            </a:r>
          </a:p>
          <a:p>
            <a:pPr eaLnBrk="1" hangingPunct="1">
              <a:lnSpc>
                <a:spcPct val="80000"/>
              </a:lnSpc>
            </a:pPr>
            <a:r>
              <a:rPr lang="en-US" altLang="en-US" sz="1800"/>
              <a:t>multiprogramming</a:t>
            </a:r>
          </a:p>
          <a:p>
            <a:pPr eaLnBrk="1" hangingPunct="1">
              <a:lnSpc>
                <a:spcPct val="80000"/>
              </a:lnSpc>
            </a:pPr>
            <a:endParaRPr lang="en-US" altLang="en-US" sz="1800"/>
          </a:p>
          <a:p>
            <a:pPr eaLnBrk="1" hangingPunct="1">
              <a:lnSpc>
                <a:spcPct val="80000"/>
              </a:lnSpc>
            </a:pPr>
            <a:endParaRPr lang="en-US" altLang="en-US" sz="1800"/>
          </a:p>
        </p:txBody>
      </p:sp>
      <p:sp>
        <p:nvSpPr>
          <p:cNvPr id="8197" name="Rectangle 5"/>
          <p:cNvSpPr>
            <a:spLocks noGrp="1" noChangeArrowheads="1"/>
          </p:cNvSpPr>
          <p:nvPr>
            <p:ph type="body" sz="half" idx="2"/>
          </p:nvPr>
        </p:nvSpPr>
        <p:spPr>
          <a:xfrm>
            <a:off x="4343400" y="1828800"/>
            <a:ext cx="2536825" cy="3146425"/>
          </a:xfrm>
        </p:spPr>
        <p:txBody>
          <a:bodyPr/>
          <a:lstStyle/>
          <a:p>
            <a:pPr eaLnBrk="1" hangingPunct="1">
              <a:lnSpc>
                <a:spcPct val="90000"/>
              </a:lnSpc>
            </a:pPr>
            <a:r>
              <a:rPr lang="en-US" altLang="en-US" sz="1800"/>
              <a:t>page </a:t>
            </a:r>
          </a:p>
          <a:p>
            <a:pPr eaLnBrk="1" hangingPunct="1">
              <a:lnSpc>
                <a:spcPct val="90000"/>
              </a:lnSpc>
            </a:pPr>
            <a:r>
              <a:rPr lang="en-US" altLang="en-US" sz="1800"/>
              <a:t>page data set</a:t>
            </a:r>
          </a:p>
          <a:p>
            <a:pPr eaLnBrk="1" hangingPunct="1">
              <a:lnSpc>
                <a:spcPct val="90000"/>
              </a:lnSpc>
            </a:pPr>
            <a:r>
              <a:rPr lang="en-US" altLang="en-US" sz="1800"/>
              <a:t>paging</a:t>
            </a:r>
          </a:p>
          <a:p>
            <a:pPr eaLnBrk="1" hangingPunct="1">
              <a:lnSpc>
                <a:spcPct val="90000"/>
              </a:lnSpc>
            </a:pPr>
            <a:r>
              <a:rPr lang="en-US" altLang="en-US" sz="1800"/>
              <a:t>program product</a:t>
            </a:r>
          </a:p>
          <a:p>
            <a:pPr eaLnBrk="1" hangingPunct="1">
              <a:lnSpc>
                <a:spcPct val="90000"/>
              </a:lnSpc>
            </a:pPr>
            <a:r>
              <a:rPr lang="en-US" altLang="en-US" sz="1800"/>
              <a:t>real storage</a:t>
            </a:r>
          </a:p>
          <a:p>
            <a:pPr eaLnBrk="1" hangingPunct="1">
              <a:lnSpc>
                <a:spcPct val="90000"/>
              </a:lnSpc>
            </a:pPr>
            <a:r>
              <a:rPr lang="en-US" altLang="en-US" sz="1800"/>
              <a:t>slot</a:t>
            </a:r>
          </a:p>
          <a:p>
            <a:pPr eaLnBrk="1" hangingPunct="1">
              <a:lnSpc>
                <a:spcPct val="90000"/>
              </a:lnSpc>
            </a:pPr>
            <a:r>
              <a:rPr lang="en-US" altLang="en-US" sz="1800"/>
              <a:t>swap data set</a:t>
            </a:r>
          </a:p>
          <a:p>
            <a:pPr eaLnBrk="1" hangingPunct="1">
              <a:lnSpc>
                <a:spcPct val="90000"/>
              </a:lnSpc>
            </a:pPr>
            <a:r>
              <a:rPr lang="en-US" altLang="en-US" sz="1800"/>
              <a:t>UNIX</a:t>
            </a:r>
          </a:p>
          <a:p>
            <a:pPr eaLnBrk="1" hangingPunct="1">
              <a:lnSpc>
                <a:spcPct val="90000"/>
              </a:lnSpc>
            </a:pPr>
            <a:r>
              <a:rPr lang="en-US" altLang="en-US" sz="1800"/>
              <a:t>virtual storage</a:t>
            </a:r>
          </a:p>
          <a:p>
            <a:pPr eaLnBrk="1" hangingPunct="1">
              <a:lnSpc>
                <a:spcPct val="90000"/>
              </a:lnSpc>
            </a:pPr>
            <a:r>
              <a:rPr lang="en-US" altLang="en-US" sz="1800"/>
              <a:t>z/OS</a:t>
            </a:r>
          </a:p>
          <a:p>
            <a:pPr eaLnBrk="1" hangingPunct="1">
              <a:lnSpc>
                <a:spcPct val="90000"/>
              </a:lnSpc>
            </a:pPr>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C7CD5698-6101-492B-94D2-95AA3BFC21D3}" type="slidenum">
              <a:rPr lang="en-US" altLang="en-US" sz="1000" smtClean="0">
                <a:solidFill>
                  <a:srgbClr val="FFFFFF"/>
                </a:solidFill>
              </a:rPr>
              <a:pPr>
                <a:spcBef>
                  <a:spcPct val="50000"/>
                </a:spcBef>
                <a:spcAft>
                  <a:spcPct val="0"/>
                </a:spcAft>
                <a:buClrTx/>
                <a:buFontTx/>
                <a:buNone/>
              </a:pPr>
              <a:t>5</a:t>
            </a:fld>
            <a:endParaRPr lang="en-US" altLang="en-US" sz="1000">
              <a:solidFill>
                <a:srgbClr val="FFFFFF"/>
              </a:solidFill>
            </a:endParaRPr>
          </a:p>
        </p:txBody>
      </p:sp>
      <p:sp>
        <p:nvSpPr>
          <p:cNvPr id="9219" name="Rectangle 2"/>
          <p:cNvSpPr>
            <a:spLocks noGrp="1" noChangeArrowheads="1"/>
          </p:cNvSpPr>
          <p:nvPr>
            <p:ph type="title"/>
          </p:nvPr>
        </p:nvSpPr>
        <p:spPr/>
        <p:txBody>
          <a:bodyPr/>
          <a:lstStyle/>
          <a:p>
            <a:pPr eaLnBrk="1" hangingPunct="1"/>
            <a:r>
              <a:rPr lang="en-US" altLang="en-US"/>
              <a:t>What is z/OS?</a:t>
            </a:r>
          </a:p>
        </p:txBody>
      </p:sp>
      <p:sp>
        <p:nvSpPr>
          <p:cNvPr id="9220" name="Rectangle 3"/>
          <p:cNvSpPr>
            <a:spLocks noGrp="1" noChangeArrowheads="1"/>
          </p:cNvSpPr>
          <p:nvPr>
            <p:ph type="body" idx="1"/>
          </p:nvPr>
        </p:nvSpPr>
        <p:spPr>
          <a:xfrm>
            <a:off x="0" y="1447800"/>
            <a:ext cx="9144000" cy="4230688"/>
          </a:xfrm>
        </p:spPr>
        <p:txBody>
          <a:bodyPr/>
          <a:lstStyle/>
          <a:p>
            <a:pPr marL="635000" indent="-215900" eaLnBrk="1" hangingPunct="1">
              <a:lnSpc>
                <a:spcPct val="80000"/>
              </a:lnSpc>
              <a:buClr>
                <a:schemeClr val="tx1"/>
              </a:buClr>
            </a:pPr>
            <a:endParaRPr lang="en-US" altLang="en-US" sz="1800"/>
          </a:p>
          <a:p>
            <a:pPr marL="635000" indent="-215900" eaLnBrk="1" hangingPunct="1">
              <a:lnSpc>
                <a:spcPct val="80000"/>
              </a:lnSpc>
            </a:pPr>
            <a:r>
              <a:rPr lang="en-US" altLang="en-US" sz="2000" b="0"/>
              <a:t>The most widely used mainframe operating system</a:t>
            </a:r>
          </a:p>
          <a:p>
            <a:pPr marL="635000" indent="-215900" eaLnBrk="1" hangingPunct="1">
              <a:lnSpc>
                <a:spcPct val="80000"/>
              </a:lnSpc>
              <a:buFont typeface="Wingdings" panose="05000000000000000000" pitchFamily="2" charset="2"/>
              <a:buNone/>
            </a:pPr>
            <a:endParaRPr lang="en-US" altLang="en-US" sz="800" b="0"/>
          </a:p>
          <a:p>
            <a:pPr marL="1562100" lvl="1" indent="-476250" eaLnBrk="1" hangingPunct="1">
              <a:lnSpc>
                <a:spcPct val="80000"/>
              </a:lnSpc>
              <a:buClr>
                <a:schemeClr val="tx1"/>
              </a:buClr>
            </a:pPr>
            <a:r>
              <a:rPr lang="en-US" altLang="en-US" sz="2000" b="1"/>
              <a:t>64-bit operating system </a:t>
            </a:r>
          </a:p>
          <a:p>
            <a:pPr marL="635000" indent="-215900" eaLnBrk="1" hangingPunct="1">
              <a:lnSpc>
                <a:spcPct val="80000"/>
              </a:lnSpc>
              <a:buClr>
                <a:schemeClr val="tx1"/>
              </a:buClr>
            </a:pPr>
            <a:endParaRPr lang="en-US" altLang="en-US" sz="1000" b="0"/>
          </a:p>
          <a:p>
            <a:pPr marL="635000" indent="-215900" eaLnBrk="1" hangingPunct="1">
              <a:lnSpc>
                <a:spcPct val="80000"/>
              </a:lnSpc>
            </a:pPr>
            <a:r>
              <a:rPr lang="en-US" altLang="en-US" sz="2000" b="0"/>
              <a:t>Ideally suited for processing large workloads for many concurrent users</a:t>
            </a:r>
          </a:p>
          <a:p>
            <a:pPr marL="635000" indent="-215900" eaLnBrk="1" hangingPunct="1">
              <a:lnSpc>
                <a:spcPct val="80000"/>
              </a:lnSpc>
            </a:pPr>
            <a:r>
              <a:rPr lang="en-US" altLang="en-US" sz="2000" b="0"/>
              <a:t>Designed for:</a:t>
            </a:r>
          </a:p>
          <a:p>
            <a:pPr marL="635000" indent="-215900" eaLnBrk="1" hangingPunct="1">
              <a:lnSpc>
                <a:spcPct val="80000"/>
              </a:lnSpc>
              <a:buClr>
                <a:schemeClr val="tx1"/>
              </a:buClr>
            </a:pPr>
            <a:endParaRPr lang="en-US" altLang="en-US" sz="900" b="0"/>
          </a:p>
          <a:p>
            <a:pPr marL="1562100" lvl="1" indent="-476250" eaLnBrk="1" hangingPunct="1">
              <a:lnSpc>
                <a:spcPct val="80000"/>
              </a:lnSpc>
              <a:buClr>
                <a:schemeClr val="tx1"/>
              </a:buClr>
            </a:pPr>
            <a:r>
              <a:rPr lang="en-US" altLang="en-US" sz="2400" b="1"/>
              <a:t>Serving 1000s of users concurrently</a:t>
            </a:r>
          </a:p>
          <a:p>
            <a:pPr marL="1562100" lvl="1" indent="-476250" eaLnBrk="1" hangingPunct="1">
              <a:lnSpc>
                <a:spcPct val="80000"/>
              </a:lnSpc>
              <a:buClr>
                <a:schemeClr val="tx1"/>
              </a:buClr>
            </a:pPr>
            <a:r>
              <a:rPr lang="en-US" altLang="en-US" sz="2400" b="1"/>
              <a:t>I/O and numeric intensive computing </a:t>
            </a:r>
          </a:p>
          <a:p>
            <a:pPr marL="1562100" lvl="1" indent="-476250" eaLnBrk="1" hangingPunct="1">
              <a:lnSpc>
                <a:spcPct val="80000"/>
              </a:lnSpc>
              <a:buClr>
                <a:schemeClr val="tx1"/>
              </a:buClr>
            </a:pPr>
            <a:r>
              <a:rPr lang="en-US" altLang="en-US" sz="2400" b="1"/>
              <a:t>Processing very large heterogeneous workloads</a:t>
            </a:r>
          </a:p>
          <a:p>
            <a:pPr marL="1562100" lvl="1" indent="-476250" eaLnBrk="1" hangingPunct="1">
              <a:lnSpc>
                <a:spcPct val="80000"/>
              </a:lnSpc>
              <a:buClr>
                <a:schemeClr val="tx1"/>
              </a:buClr>
            </a:pPr>
            <a:r>
              <a:rPr lang="en-US" altLang="en-US" sz="2400" b="1"/>
              <a:t>Running mission critical applications securely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89D962BD-5AB9-42A9-ADEC-F28600343A55}" type="slidenum">
              <a:rPr lang="en-US" altLang="en-US" sz="1000" smtClean="0">
                <a:solidFill>
                  <a:srgbClr val="FFFFFF"/>
                </a:solidFill>
              </a:rPr>
              <a:pPr>
                <a:spcBef>
                  <a:spcPct val="50000"/>
                </a:spcBef>
                <a:spcAft>
                  <a:spcPct val="0"/>
                </a:spcAft>
                <a:buClrTx/>
                <a:buFontTx/>
                <a:buNone/>
              </a:pPr>
              <a:t>6</a:t>
            </a:fld>
            <a:endParaRPr lang="en-US" altLang="en-US" sz="1000">
              <a:solidFill>
                <a:srgbClr val="FFFFFF"/>
              </a:solidFill>
            </a:endParaRPr>
          </a:p>
        </p:txBody>
      </p:sp>
      <p:sp>
        <p:nvSpPr>
          <p:cNvPr id="11267" name="Rectangle 2"/>
          <p:cNvSpPr>
            <a:spLocks noGrp="1" noChangeArrowheads="1"/>
          </p:cNvSpPr>
          <p:nvPr>
            <p:ph type="title"/>
          </p:nvPr>
        </p:nvSpPr>
        <p:spPr>
          <a:xfrm>
            <a:off x="0" y="609600"/>
            <a:ext cx="8245475" cy="498475"/>
          </a:xfrm>
        </p:spPr>
        <p:txBody>
          <a:bodyPr/>
          <a:lstStyle/>
          <a:p>
            <a:pPr eaLnBrk="1" hangingPunct="1"/>
            <a:r>
              <a:rPr lang="en-US" altLang="en-US"/>
              <a:t>Hardware resources managed by z/OS</a:t>
            </a:r>
          </a:p>
        </p:txBody>
      </p:sp>
      <p:graphicFrame>
        <p:nvGraphicFramePr>
          <p:cNvPr id="11268" name="Object 9"/>
          <p:cNvGraphicFramePr>
            <a:graphicFrameLocks noGrp="1" noChangeAspect="1"/>
          </p:cNvGraphicFramePr>
          <p:nvPr>
            <p:ph idx="1"/>
          </p:nvPr>
        </p:nvGraphicFramePr>
        <p:xfrm>
          <a:off x="1219200" y="1524000"/>
          <a:ext cx="6629400" cy="4914900"/>
        </p:xfrm>
        <a:graphic>
          <a:graphicData uri="http://schemas.openxmlformats.org/presentationml/2006/ole">
            <mc:AlternateContent xmlns:mc="http://schemas.openxmlformats.org/markup-compatibility/2006">
              <mc:Choice xmlns:v="urn:schemas-microsoft-com:vml" Requires="v">
                <p:oleObj spid="_x0000_s11282" name="Drawing" r:id="rId4" imgW="2079396" imgH="1646874" progId="">
                  <p:embed/>
                </p:oleObj>
              </mc:Choice>
              <mc:Fallback>
                <p:oleObj name="Drawing" r:id="rId4" imgW="2079396" imgH="1646874" progId="">
                  <p:embed/>
                  <p:pic>
                    <p:nvPicPr>
                      <p:cNvPr id="0" name="Picture 1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524000"/>
                        <a:ext cx="66294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6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8600" y="2057400"/>
            <a:ext cx="1905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11"/>
          <p:cNvSpPr txBox="1">
            <a:spLocks noChangeArrowheads="1"/>
          </p:cNvSpPr>
          <p:nvPr/>
        </p:nvSpPr>
        <p:spPr bwMode="auto">
          <a:xfrm>
            <a:off x="4419600" y="2286000"/>
            <a:ext cx="896938" cy="403225"/>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spcAft>
                <a:spcPct val="0"/>
              </a:spcAft>
              <a:buFont typeface="Wingdings" panose="05000000000000000000" pitchFamily="2" charset="2"/>
              <a:buNone/>
            </a:pPr>
            <a:r>
              <a:rPr lang="en-US" altLang="en-US" sz="1200"/>
              <a:t>z/OS runs</a:t>
            </a:r>
          </a:p>
          <a:p>
            <a:pPr algn="ctr" eaLnBrk="1" hangingPunct="1">
              <a:lnSpc>
                <a:spcPct val="85000"/>
              </a:lnSpc>
              <a:spcBef>
                <a:spcPct val="0"/>
              </a:spcBef>
              <a:spcAft>
                <a:spcPct val="0"/>
              </a:spcAft>
              <a:buFont typeface="Wingdings" panose="05000000000000000000" pitchFamily="2" charset="2"/>
              <a:buNone/>
            </a:pPr>
            <a:r>
              <a:rPr lang="en-US" altLang="en-US" sz="1200"/>
              <a:t>here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B256D13D-7987-4FFC-8699-0BC3BD069D94}" type="slidenum">
              <a:rPr lang="en-US" altLang="en-US" sz="1000" smtClean="0">
                <a:solidFill>
                  <a:srgbClr val="FFFFFF"/>
                </a:solidFill>
              </a:rPr>
              <a:pPr>
                <a:spcBef>
                  <a:spcPct val="50000"/>
                </a:spcBef>
                <a:spcAft>
                  <a:spcPct val="0"/>
                </a:spcAft>
                <a:buClrTx/>
                <a:buFontTx/>
                <a:buNone/>
              </a:pPr>
              <a:t>7</a:t>
            </a:fld>
            <a:endParaRPr lang="en-US" altLang="en-US" sz="1000">
              <a:solidFill>
                <a:srgbClr val="FFFFFF"/>
              </a:solidFill>
            </a:endParaRPr>
          </a:p>
        </p:txBody>
      </p:sp>
      <p:sp>
        <p:nvSpPr>
          <p:cNvPr id="13315" name="Rectangle 2"/>
          <p:cNvSpPr>
            <a:spLocks noGrp="1" noChangeArrowheads="1"/>
          </p:cNvSpPr>
          <p:nvPr>
            <p:ph type="title"/>
          </p:nvPr>
        </p:nvSpPr>
        <p:spPr/>
        <p:txBody>
          <a:bodyPr/>
          <a:lstStyle/>
          <a:p>
            <a:pPr eaLnBrk="1" hangingPunct="1"/>
            <a:r>
              <a:rPr lang="en-US" altLang="en-US" b="1"/>
              <a:t>Multiprogramming and Multiprocessing</a:t>
            </a:r>
          </a:p>
        </p:txBody>
      </p:sp>
      <p:pic>
        <p:nvPicPr>
          <p:cNvPr id="13316" name="Picture 4"/>
          <p:cNvPicPr>
            <a:picLocks noChangeAspect="1" noChangeArrowheads="1"/>
          </p:cNvPicPr>
          <p:nvPr/>
        </p:nvPicPr>
        <p:blipFill>
          <a:blip r:embed="rId3" cstate="print">
            <a:lum bright="36000" contrast="-10000"/>
            <a:extLst>
              <a:ext uri="{28A0092B-C50C-407E-A947-70E740481C1C}">
                <a14:useLocalDpi xmlns:a14="http://schemas.microsoft.com/office/drawing/2010/main" val="0"/>
              </a:ext>
            </a:extLst>
          </a:blip>
          <a:srcRect/>
          <a:stretch>
            <a:fillRect/>
          </a:stretch>
        </p:blipFill>
        <p:spPr bwMode="auto">
          <a:xfrm>
            <a:off x="6553200" y="4419600"/>
            <a:ext cx="20574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p:cNvSpPr>
            <a:spLocks noGrp="1" noChangeArrowheads="1"/>
          </p:cNvSpPr>
          <p:nvPr>
            <p:ph type="body" idx="1"/>
          </p:nvPr>
        </p:nvSpPr>
        <p:spPr>
          <a:xfrm>
            <a:off x="685800" y="1776413"/>
            <a:ext cx="8077200" cy="3902075"/>
          </a:xfrm>
        </p:spPr>
        <p:txBody>
          <a:bodyPr/>
          <a:lstStyle/>
          <a:p>
            <a:pPr eaLnBrk="1" hangingPunct="1"/>
            <a:r>
              <a:rPr lang="en-US" altLang="en-US"/>
              <a:t>Multiprogramming is the capability of executing many programs concurrently</a:t>
            </a:r>
          </a:p>
          <a:p>
            <a:pPr eaLnBrk="1" hangingPunct="1">
              <a:buFont typeface="Wingdings" panose="05000000000000000000" pitchFamily="2" charset="2"/>
              <a:buNone/>
            </a:pPr>
            <a:endParaRPr lang="en-US" altLang="en-US" sz="800"/>
          </a:p>
          <a:p>
            <a:pPr eaLnBrk="1" hangingPunct="1">
              <a:lnSpc>
                <a:spcPct val="90000"/>
              </a:lnSpc>
              <a:spcBef>
                <a:spcPct val="0"/>
              </a:spcBef>
              <a:spcAft>
                <a:spcPct val="0"/>
              </a:spcAft>
            </a:pPr>
            <a:r>
              <a:rPr lang="en-US" altLang="en-US"/>
              <a:t>Multiprocessing</a:t>
            </a:r>
            <a:r>
              <a:rPr lang="en-US" altLang="en-US" i="1"/>
              <a:t> </a:t>
            </a:r>
            <a:r>
              <a:rPr lang="en-US" altLang="en-US"/>
              <a:t>is the simultaneous operation of</a:t>
            </a:r>
          </a:p>
          <a:p>
            <a:pPr eaLnBrk="1" hangingPunct="1">
              <a:lnSpc>
                <a:spcPct val="90000"/>
              </a:lnSpc>
              <a:spcBef>
                <a:spcPct val="0"/>
              </a:spcBef>
              <a:spcAft>
                <a:spcPct val="0"/>
              </a:spcAft>
              <a:buFont typeface="Wingdings" panose="05000000000000000000" pitchFamily="2" charset="2"/>
              <a:buNone/>
            </a:pPr>
            <a:r>
              <a:rPr lang="en-US" altLang="en-US"/>
              <a:t>   two or more processors that share the various </a:t>
            </a:r>
          </a:p>
          <a:p>
            <a:pPr eaLnBrk="1" hangingPunct="1">
              <a:lnSpc>
                <a:spcPct val="90000"/>
              </a:lnSpc>
              <a:spcBef>
                <a:spcPct val="0"/>
              </a:spcBef>
              <a:spcAft>
                <a:spcPct val="0"/>
              </a:spcAft>
              <a:buFont typeface="Wingdings" panose="05000000000000000000" pitchFamily="2" charset="2"/>
              <a:buNone/>
            </a:pPr>
            <a:r>
              <a:rPr lang="en-US" altLang="en-US"/>
              <a:t>   hardware resources, such as memory and external </a:t>
            </a:r>
          </a:p>
          <a:p>
            <a:pPr eaLnBrk="1" hangingPunct="1">
              <a:lnSpc>
                <a:spcPct val="90000"/>
              </a:lnSpc>
              <a:spcBef>
                <a:spcPct val="0"/>
              </a:spcBef>
              <a:spcAft>
                <a:spcPct val="0"/>
              </a:spcAft>
              <a:buFont typeface="Wingdings" panose="05000000000000000000" pitchFamily="2" charset="2"/>
              <a:buNone/>
            </a:pPr>
            <a:r>
              <a:rPr lang="en-US" altLang="en-US"/>
              <a:t>   disk storage devices.</a:t>
            </a:r>
          </a:p>
          <a:p>
            <a:pPr eaLnBrk="1" hangingPunct="1">
              <a:lnSpc>
                <a:spcPct val="90000"/>
              </a:lnSpc>
              <a:spcBef>
                <a:spcPct val="0"/>
              </a:spcBef>
              <a:spcAft>
                <a:spcPct val="0"/>
              </a:spcAft>
              <a:buFont typeface="Wingdings" panose="05000000000000000000" pitchFamily="2" charset="2"/>
              <a:buNone/>
            </a:pPr>
            <a:r>
              <a:rPr lang="en-US" altLang="en-US"/>
              <a:t>   - This is also known as Symmetric Multi Processing </a:t>
            </a:r>
          </a:p>
          <a:p>
            <a:pPr eaLnBrk="1" hangingPunct="1">
              <a:lnSpc>
                <a:spcPct val="90000"/>
              </a:lnSpc>
              <a:spcBef>
                <a:spcPct val="0"/>
              </a:spcBef>
              <a:spcAft>
                <a:spcPct val="0"/>
              </a:spcAft>
              <a:buFont typeface="Wingdings" panose="05000000000000000000" pitchFamily="2" charset="2"/>
              <a:buNone/>
            </a:pPr>
            <a:r>
              <a:rPr lang="en-US" altLang="en-US"/>
              <a:t>      (SMP)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97FE71CB-C769-47DD-A020-EB9DF4EB45A2}" type="slidenum">
              <a:rPr lang="en-US" altLang="en-US" sz="1000" smtClean="0">
                <a:solidFill>
                  <a:srgbClr val="FFFFFF"/>
                </a:solidFill>
              </a:rPr>
              <a:pPr>
                <a:spcBef>
                  <a:spcPct val="50000"/>
                </a:spcBef>
                <a:spcAft>
                  <a:spcPct val="0"/>
                </a:spcAft>
                <a:buClrTx/>
                <a:buFontTx/>
                <a:buNone/>
              </a:pPr>
              <a:t>8</a:t>
            </a:fld>
            <a:endParaRPr lang="en-US" altLang="en-US" sz="1000">
              <a:solidFill>
                <a:srgbClr val="FFFFFF"/>
              </a:solidFill>
            </a:endParaRPr>
          </a:p>
        </p:txBody>
      </p:sp>
      <p:sp>
        <p:nvSpPr>
          <p:cNvPr id="15363" name="Rectangle 2"/>
          <p:cNvSpPr>
            <a:spLocks noGrp="1" noChangeArrowheads="1"/>
          </p:cNvSpPr>
          <p:nvPr>
            <p:ph type="title"/>
          </p:nvPr>
        </p:nvSpPr>
        <p:spPr/>
        <p:txBody>
          <a:bodyPr/>
          <a:lstStyle/>
          <a:p>
            <a:pPr eaLnBrk="1" hangingPunct="1"/>
            <a:r>
              <a:rPr lang="en-US" altLang="en-US" sz="2400" b="1"/>
              <a:t>Brief history of z/OS addressability</a:t>
            </a:r>
            <a:br>
              <a:rPr lang="en-US" altLang="en-US" sz="2400" b="1"/>
            </a:br>
            <a:endParaRPr lang="en-US" altLang="en-US" sz="2400" b="1"/>
          </a:p>
        </p:txBody>
      </p:sp>
      <p:sp>
        <p:nvSpPr>
          <p:cNvPr id="15364" name="Rectangle 3"/>
          <p:cNvSpPr>
            <a:spLocks noGrp="1" noChangeArrowheads="1"/>
          </p:cNvSpPr>
          <p:nvPr>
            <p:ph type="body" idx="1"/>
          </p:nvPr>
        </p:nvSpPr>
        <p:spPr>
          <a:xfrm>
            <a:off x="304800" y="1371600"/>
            <a:ext cx="8458200" cy="3902075"/>
          </a:xfrm>
        </p:spPr>
        <p:txBody>
          <a:bodyPr/>
          <a:lstStyle/>
          <a:p>
            <a:pPr marL="457200" indent="-457200" eaLnBrk="1" hangingPunct="1">
              <a:buFontTx/>
              <a:buAutoNum type="arabicPlain" startAt="1970"/>
            </a:pPr>
            <a:r>
              <a:rPr lang="en-US" altLang="en-US" sz="2000"/>
              <a:t>:  System/370</a:t>
            </a:r>
            <a:r>
              <a:rPr lang="en-US" altLang="en-US" sz="2000" b="0"/>
              <a:t> defined storage addresses as </a:t>
            </a:r>
            <a:r>
              <a:rPr lang="en-US" altLang="en-US" sz="2000"/>
              <a:t>24 bits</a:t>
            </a:r>
            <a:r>
              <a:rPr lang="en-US" altLang="en-US" sz="2000" b="0"/>
              <a:t> in length,</a:t>
            </a:r>
          </a:p>
          <a:p>
            <a:pPr marL="457200" indent="-457200" eaLnBrk="1" hangingPunct="1">
              <a:buFontTx/>
              <a:buNone/>
            </a:pPr>
            <a:r>
              <a:rPr lang="en-US" altLang="en-US" sz="2000" b="0"/>
              <a:t>           providing addressability for up to </a:t>
            </a:r>
            <a:r>
              <a:rPr lang="en-US" altLang="en-US" sz="2000"/>
              <a:t>16MB </a:t>
            </a:r>
            <a:r>
              <a:rPr lang="en-US" altLang="en-US" sz="2000" b="0"/>
              <a:t>of virtual storage.</a:t>
            </a:r>
          </a:p>
          <a:p>
            <a:pPr marL="457200" indent="-457200" eaLnBrk="1" hangingPunct="1">
              <a:buFontTx/>
              <a:buAutoNum type="arabicPlain" startAt="1970"/>
            </a:pPr>
            <a:endParaRPr lang="en-US" altLang="en-US" sz="2000" b="0"/>
          </a:p>
          <a:p>
            <a:pPr marL="457200" indent="-457200" eaLnBrk="1" hangingPunct="1">
              <a:buFontTx/>
              <a:buAutoNum type="arabicPlain" startAt="1983"/>
            </a:pPr>
            <a:r>
              <a:rPr lang="en-US" altLang="en-US" sz="2000"/>
              <a:t>:  System/370-XA</a:t>
            </a:r>
            <a:r>
              <a:rPr lang="en-US" altLang="en-US" sz="2000" b="0"/>
              <a:t> extended the addressability of the architecture to </a:t>
            </a:r>
          </a:p>
          <a:p>
            <a:pPr marL="457200" indent="-457200" eaLnBrk="1" hangingPunct="1">
              <a:buFontTx/>
              <a:buNone/>
            </a:pPr>
            <a:r>
              <a:rPr lang="en-US" altLang="en-US" sz="2000" b="0"/>
              <a:t>           </a:t>
            </a:r>
            <a:r>
              <a:rPr lang="en-US" altLang="en-US" sz="2000"/>
              <a:t>31 bits</a:t>
            </a:r>
            <a:r>
              <a:rPr lang="en-US" altLang="en-US" sz="2000" b="0"/>
              <a:t>, for up to </a:t>
            </a:r>
            <a:r>
              <a:rPr lang="en-US" altLang="en-US" sz="2000"/>
              <a:t>2GB </a:t>
            </a:r>
            <a:r>
              <a:rPr lang="en-US" altLang="en-US" sz="2000" b="0"/>
              <a:t>of virtual storage.</a:t>
            </a:r>
          </a:p>
          <a:p>
            <a:pPr marL="457200" indent="-457200" eaLnBrk="1" hangingPunct="1">
              <a:buFontTx/>
              <a:buAutoNum type="arabicPlain" startAt="1983"/>
            </a:pPr>
            <a:endParaRPr lang="en-US" altLang="en-US" sz="2000" b="0"/>
          </a:p>
          <a:p>
            <a:pPr marL="457200" indent="-457200" eaLnBrk="1" hangingPunct="1">
              <a:buFont typeface="Wingdings" panose="05000000000000000000" pitchFamily="2" charset="2"/>
              <a:buNone/>
            </a:pPr>
            <a:r>
              <a:rPr lang="en-US" altLang="en-US" sz="2000"/>
              <a:t> </a:t>
            </a:r>
            <a:r>
              <a:rPr lang="en-US" altLang="en-US" sz="2000">
                <a:solidFill>
                  <a:schemeClr val="accent2"/>
                </a:solidFill>
              </a:rPr>
              <a:t>2000:</a:t>
            </a:r>
            <a:r>
              <a:rPr lang="en-US" altLang="en-US" sz="2000"/>
              <a:t>  z/Architecture </a:t>
            </a:r>
            <a:r>
              <a:rPr lang="en-US" altLang="en-US" sz="2000" b="0"/>
              <a:t>extended the addressability to </a:t>
            </a:r>
            <a:r>
              <a:rPr lang="en-US" altLang="en-US" sz="2000"/>
              <a:t>64 bits</a:t>
            </a:r>
            <a:r>
              <a:rPr lang="en-US" altLang="en-US" sz="2000" b="0"/>
              <a:t>, for up to </a:t>
            </a:r>
          </a:p>
          <a:p>
            <a:pPr marL="457200" indent="-457200" eaLnBrk="1" hangingPunct="1">
              <a:buFont typeface="Wingdings" panose="05000000000000000000" pitchFamily="2" charset="2"/>
              <a:buNone/>
            </a:pPr>
            <a:r>
              <a:rPr lang="en-US" altLang="en-US" sz="2000" b="0"/>
              <a:t>           </a:t>
            </a:r>
            <a:r>
              <a:rPr lang="en-US" altLang="en-US" sz="2000"/>
              <a:t>16EB </a:t>
            </a:r>
            <a:r>
              <a:rPr lang="en-US" altLang="en-US" sz="2000" b="0"/>
              <a:t>of virtual storage.</a:t>
            </a:r>
          </a:p>
          <a:p>
            <a:pPr marL="457200" indent="-457200" eaLnBrk="1" hangingPunct="1"/>
            <a:endParaRPr lang="en-US" altLang="en-US" sz="2000" b="0"/>
          </a:p>
        </p:txBody>
      </p:sp>
      <p:sp>
        <p:nvSpPr>
          <p:cNvPr id="5" name="Rectangle 4"/>
          <p:cNvSpPr/>
          <p:nvPr/>
        </p:nvSpPr>
        <p:spPr bwMode="auto">
          <a:xfrm rot="20235033">
            <a:off x="5698760" y="5237934"/>
            <a:ext cx="2701312" cy="369332"/>
          </a:xfrm>
          <a:prstGeom prst="rect">
            <a:avLst/>
          </a:prstGeom>
          <a:solidFill>
            <a:srgbClr val="FFFF00">
              <a:alpha val="53000"/>
            </a:srgbClr>
          </a:solidFill>
          <a:ln w="12700" cap="flat" cmpd="sng" algn="ctr">
            <a:solidFill>
              <a:schemeClr val="tx1"/>
            </a:solidFill>
            <a:prstDash val="solid"/>
            <a:round/>
            <a:headEnd type="none" w="med" len="med"/>
            <a:tailEnd type="none" w="med" len="med"/>
          </a:ln>
          <a:effectLst/>
        </p:spPr>
        <p:txBody>
          <a:bodyPr wrap="square" anchor="ctr">
            <a:spAutoFit/>
          </a:bodyPr>
          <a:lstStyle/>
          <a:p>
            <a:pPr algn="ctr" eaLnBrk="1" hangingPunct="1">
              <a:spcBef>
                <a:spcPct val="50000"/>
              </a:spcBef>
              <a:buClr>
                <a:schemeClr val="accent2"/>
              </a:buClr>
              <a:buFont typeface="Wingdings" pitchFamily="2" charset="2"/>
              <a:buNone/>
              <a:defRPr/>
            </a:pPr>
            <a:r>
              <a:rPr lang="en-CA" sz="1800" b="1" i="1" dirty="0">
                <a:solidFill>
                  <a:schemeClr val="tx2">
                    <a:lumMod val="75000"/>
                  </a:schemeClr>
                </a:solidFill>
                <a:latin typeface="Arial" charset="0"/>
              </a:rPr>
              <a:t>Still 64-bit today</a:t>
            </a:r>
            <a:endParaRPr lang="en-CA" sz="1800" b="1" dirty="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anose="05000000000000000000"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66B7F9C8-B019-4FEC-8685-AEDED2919BF4}" type="slidenum">
              <a:rPr lang="en-US" altLang="en-US" sz="1000" smtClean="0">
                <a:solidFill>
                  <a:srgbClr val="FFFFFF"/>
                </a:solidFill>
              </a:rPr>
              <a:pPr>
                <a:spcBef>
                  <a:spcPct val="50000"/>
                </a:spcBef>
                <a:spcAft>
                  <a:spcPct val="0"/>
                </a:spcAft>
                <a:buClrTx/>
                <a:buFontTx/>
                <a:buNone/>
              </a:pPr>
              <a:t>9</a:t>
            </a:fld>
            <a:endParaRPr lang="en-US" altLang="en-US" sz="1000">
              <a:solidFill>
                <a:srgbClr val="FFFFFF"/>
              </a:solidFill>
            </a:endParaRPr>
          </a:p>
        </p:txBody>
      </p:sp>
      <p:sp>
        <p:nvSpPr>
          <p:cNvPr id="16387" name="Rectangle 2"/>
          <p:cNvSpPr>
            <a:spLocks noGrp="1" noChangeArrowheads="1"/>
          </p:cNvSpPr>
          <p:nvPr>
            <p:ph type="title"/>
          </p:nvPr>
        </p:nvSpPr>
        <p:spPr/>
        <p:txBody>
          <a:bodyPr/>
          <a:lstStyle/>
          <a:p>
            <a:pPr eaLnBrk="1" hangingPunct="1"/>
            <a:r>
              <a:rPr lang="en-US" altLang="en-US"/>
              <a:t>Overview of z/OS internals   </a:t>
            </a:r>
          </a:p>
        </p:txBody>
      </p:sp>
      <p:sp>
        <p:nvSpPr>
          <p:cNvPr id="16388" name="Rectangle 3"/>
          <p:cNvSpPr>
            <a:spLocks noGrp="1" noChangeArrowheads="1"/>
          </p:cNvSpPr>
          <p:nvPr>
            <p:ph type="body" idx="1"/>
          </p:nvPr>
        </p:nvSpPr>
        <p:spPr>
          <a:xfrm>
            <a:off x="381000" y="1447800"/>
            <a:ext cx="8458200" cy="3587750"/>
          </a:xfrm>
        </p:spPr>
        <p:txBody>
          <a:bodyPr/>
          <a:lstStyle/>
          <a:p>
            <a:pPr eaLnBrk="1" hangingPunct="1">
              <a:lnSpc>
                <a:spcPct val="90000"/>
              </a:lnSpc>
            </a:pPr>
            <a:r>
              <a:rPr lang="en-US" altLang="en-US" sz="2000"/>
              <a:t>Comprises modules, system programs (macros), system components </a:t>
            </a:r>
          </a:p>
          <a:p>
            <a:pPr eaLnBrk="1" hangingPunct="1">
              <a:lnSpc>
                <a:spcPct val="90000"/>
              </a:lnSpc>
            </a:pPr>
            <a:r>
              <a:rPr lang="en-US" altLang="en-US" sz="2000"/>
              <a:t>Uses a program status word (PSW)</a:t>
            </a:r>
          </a:p>
          <a:p>
            <a:pPr eaLnBrk="1" hangingPunct="1">
              <a:lnSpc>
                <a:spcPct val="90000"/>
              </a:lnSpc>
            </a:pPr>
            <a:r>
              <a:rPr lang="en-US" altLang="en-US" sz="2000"/>
              <a:t>Techniques of multiprogramming and multiprocessing</a:t>
            </a:r>
          </a:p>
          <a:p>
            <a:pPr eaLnBrk="1" hangingPunct="1">
              <a:lnSpc>
                <a:spcPct val="90000"/>
              </a:lnSpc>
            </a:pPr>
            <a:r>
              <a:rPr lang="en-US" altLang="en-US" sz="2000"/>
              <a:t>Information about the system, resources, and tasks is contained in control blocks</a:t>
            </a:r>
          </a:p>
          <a:p>
            <a:pPr eaLnBrk="1" hangingPunct="1">
              <a:lnSpc>
                <a:spcPct val="90000"/>
              </a:lnSpc>
            </a:pPr>
            <a:endParaRPr lang="en-US" altLang="en-US" sz="2000"/>
          </a:p>
          <a:p>
            <a:pPr eaLnBrk="1" hangingPunct="1">
              <a:lnSpc>
                <a:spcPct val="90000"/>
              </a:lnSpc>
            </a:pPr>
            <a:r>
              <a:rPr lang="en-US" altLang="en-US" sz="2000"/>
              <a:t>Manages three different kinds storage:</a:t>
            </a:r>
          </a:p>
          <a:p>
            <a:pPr lvl="1" eaLnBrk="1" hangingPunct="1">
              <a:lnSpc>
                <a:spcPct val="90000"/>
              </a:lnSpc>
            </a:pPr>
            <a:r>
              <a:rPr lang="en-US" altLang="en-US" sz="2000"/>
              <a:t>Real storage or Central Storage (CSTOR)</a:t>
            </a:r>
          </a:p>
          <a:p>
            <a:pPr lvl="1" eaLnBrk="1" hangingPunct="1">
              <a:lnSpc>
                <a:spcPct val="90000"/>
              </a:lnSpc>
            </a:pPr>
            <a:r>
              <a:rPr lang="en-US" altLang="en-US" sz="2000"/>
              <a:t>Auxiliary storage </a:t>
            </a:r>
          </a:p>
          <a:p>
            <a:pPr lvl="1" eaLnBrk="1" hangingPunct="1">
              <a:lnSpc>
                <a:spcPct val="90000"/>
              </a:lnSpc>
            </a:pPr>
            <a:r>
              <a:rPr lang="en-US" altLang="en-US" sz="2000"/>
              <a:t>Virtual storage</a:t>
            </a:r>
          </a:p>
        </p:txBody>
      </p:sp>
    </p:spTree>
  </p:cSld>
  <p:clrMapOvr>
    <a:masterClrMapping/>
  </p:clrMapOvr>
</p:sld>
</file>

<file path=ppt/theme/theme1.xml><?xml version="1.0" encoding="utf-8"?>
<a:theme xmlns:a="http://schemas.openxmlformats.org/drawingml/2006/main" name="~Blue Pearl DeLuxe">
  <a:themeElements>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Blue Pearl DeLux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itchFamily="2"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ue Pearl DeLux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Blue Pearl DeLux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Data\Microsoft\Templates\~Blue Pearl DeLuxe.pot</Template>
  <TotalTime>18142</TotalTime>
  <Words>6931</Words>
  <Application>Microsoft Office PowerPoint</Application>
  <PresentationFormat>On-screen Show (4:3)</PresentationFormat>
  <Paragraphs>492</Paragraphs>
  <Slides>32</Slides>
  <Notes>21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6" baseType="lpstr">
      <vt:lpstr>Arial</vt:lpstr>
      <vt:lpstr>Wingdings</vt:lpstr>
      <vt:lpstr>~Blue Pearl DeLuxe</vt:lpstr>
      <vt:lpstr>Drawing</vt:lpstr>
      <vt:lpstr>COMP1009 - Week 4</vt:lpstr>
      <vt:lpstr>Chapter 3:  z/OS Overview</vt:lpstr>
      <vt:lpstr>Chapter objectives</vt:lpstr>
      <vt:lpstr>Key terms in this chapter</vt:lpstr>
      <vt:lpstr>What is z/OS?</vt:lpstr>
      <vt:lpstr>Hardware resources managed by z/OS</vt:lpstr>
      <vt:lpstr>Multiprogramming and Multiprocessing</vt:lpstr>
      <vt:lpstr>Brief history of z/OS addressability </vt:lpstr>
      <vt:lpstr>Overview of z/OS internals   </vt:lpstr>
      <vt:lpstr>Virtual storage concepts</vt:lpstr>
      <vt:lpstr>Addressing value of a byte</vt:lpstr>
      <vt:lpstr>What’s in an address space?</vt:lpstr>
      <vt:lpstr>z/OS address spaces</vt:lpstr>
      <vt:lpstr>64-bit address space map</vt:lpstr>
      <vt:lpstr>Synchronous Cross Memory</vt:lpstr>
      <vt:lpstr>How virtual storage works</vt:lpstr>
      <vt:lpstr>How virtual storage works (continued…)</vt:lpstr>
      <vt:lpstr>Pages, Frames, and Slots</vt:lpstr>
      <vt:lpstr>Pages, Frames, and Slots (continued)</vt:lpstr>
      <vt:lpstr>Page Stealing</vt:lpstr>
      <vt:lpstr>Swapping</vt:lpstr>
      <vt:lpstr>Role of storage managers</vt:lpstr>
      <vt:lpstr>How is peripheral storage managed? </vt:lpstr>
      <vt:lpstr>What is interrupt processing?</vt:lpstr>
      <vt:lpstr>How is the program status word (PSW) used?</vt:lpstr>
      <vt:lpstr>Serializing the use of resources</vt:lpstr>
      <vt:lpstr>Summary of z/OS facilities </vt:lpstr>
      <vt:lpstr>Summary of z/OS facilities (continued…)</vt:lpstr>
      <vt:lpstr>Defining characteristics of z/OS</vt:lpstr>
      <vt:lpstr>Other programs for z/OS </vt:lpstr>
      <vt:lpstr>Middleware for z/OS </vt:lpstr>
      <vt:lpstr>Summary </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TOT184</dc:creator>
  <cp:lastModifiedBy>Tims-PC</cp:lastModifiedBy>
  <cp:revision>190</cp:revision>
  <dcterms:created xsi:type="dcterms:W3CDTF">2004-07-20T18:45:36Z</dcterms:created>
  <dcterms:modified xsi:type="dcterms:W3CDTF">2019-09-03T17:37:17Z</dcterms:modified>
</cp:coreProperties>
</file>