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275" r:id="rId2"/>
    <p:sldId id="289" r:id="rId3"/>
    <p:sldId id="290" r:id="rId4"/>
    <p:sldId id="295" r:id="rId5"/>
    <p:sldId id="294" r:id="rId6"/>
    <p:sldId id="331" r:id="rId7"/>
    <p:sldId id="323" r:id="rId8"/>
    <p:sldId id="324" r:id="rId9"/>
    <p:sldId id="325" r:id="rId10"/>
    <p:sldId id="311" r:id="rId11"/>
    <p:sldId id="349" r:id="rId12"/>
    <p:sldId id="333" r:id="rId13"/>
    <p:sldId id="326" r:id="rId14"/>
    <p:sldId id="327" r:id="rId15"/>
    <p:sldId id="328" r:id="rId16"/>
    <p:sldId id="329" r:id="rId17"/>
    <p:sldId id="332" r:id="rId18"/>
    <p:sldId id="330" r:id="rId19"/>
    <p:sldId id="312" r:id="rId20"/>
    <p:sldId id="314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287" r:id="rId29"/>
    <p:sldId id="281" r:id="rId30"/>
    <p:sldId id="342" r:id="rId31"/>
    <p:sldId id="339" r:id="rId32"/>
    <p:sldId id="340" r:id="rId33"/>
    <p:sldId id="341" r:id="rId34"/>
    <p:sldId id="296" r:id="rId35"/>
    <p:sldId id="322" r:id="rId36"/>
    <p:sldId id="307" r:id="rId37"/>
    <p:sldId id="348" r:id="rId38"/>
    <p:sldId id="308" r:id="rId39"/>
    <p:sldId id="347" r:id="rId40"/>
    <p:sldId id="345" r:id="rId41"/>
    <p:sldId id="346" r:id="rId42"/>
    <p:sldId id="293" r:id="rId43"/>
    <p:sldId id="300" r:id="rId44"/>
    <p:sldId id="318" r:id="rId45"/>
    <p:sldId id="319" r:id="rId46"/>
    <p:sldId id="320" r:id="rId47"/>
    <p:sldId id="321" r:id="rId48"/>
    <p:sldId id="309" r:id="rId49"/>
    <p:sldId id="343" r:id="rId50"/>
    <p:sldId id="344" r:id="rId51"/>
  </p:sldIdLst>
  <p:sldSz cx="9144000" cy="6858000" type="screen4x3"/>
  <p:notesSz cx="6980238" cy="9210675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FF00"/>
    <a:srgbClr val="EE3B0A"/>
    <a:srgbClr val="FBB6A3"/>
    <a:srgbClr val="EAD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70" autoAdjust="0"/>
    <p:restoredTop sz="69934" autoAdjust="0"/>
  </p:normalViewPr>
  <p:slideViewPr>
    <p:cSldViewPr>
      <p:cViewPr varScale="1">
        <p:scale>
          <a:sx n="81" d="100"/>
          <a:sy n="81" d="100"/>
        </p:scale>
        <p:origin x="20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defTabSz="922338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4463" y="0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8713"/>
            <a:ext cx="3024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defTabSz="922338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E614CABA-4679-4A6D-BA43-72EEFF5FBD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8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defTabSz="922338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4463" y="0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7450" y="690563"/>
            <a:ext cx="4605338" cy="345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375150"/>
            <a:ext cx="5583238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8713"/>
            <a:ext cx="3024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defTabSz="922338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639992D1-5D8E-46BB-BE4D-970627C2FC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57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A6AFF7-57AC-4875-96F0-C9FDE046055D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In a z/OS system, data can be stored on a direct access storage device (DASD), magnetic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tape volume, or optical media. The term </a:t>
            </a:r>
            <a:r>
              <a:rPr lang="en-US" altLang="en-US" i="1" smtClean="0">
                <a:latin typeface="Arial" panose="020B0604020202020204" pitchFamily="34" charset="0"/>
              </a:rPr>
              <a:t>DASD </a:t>
            </a:r>
            <a:r>
              <a:rPr lang="en-US" altLang="en-US" smtClean="0">
                <a:latin typeface="Arial" panose="020B0604020202020204" pitchFamily="34" charset="0"/>
              </a:rPr>
              <a:t>applies to disks or simulated equivalents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of disks. All types of data sets can be stored on DASD, but only sequential data sets can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be stored on magnetic tape. We discuss the types of data sets later in this module.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89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4BFB0B-84A8-4EC7-B22C-98555D9A28E0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A data set is a collection of logically related data; it can be a source program, a library </a:t>
            </a:r>
            <a:r>
              <a:rPr lang="en-US" altLang="en-US" sz="1000" dirty="0" smtClean="0">
                <a:latin typeface="Arial" panose="020B0604020202020204" pitchFamily="34" charset="0"/>
              </a:rPr>
              <a:t>of programs</a:t>
            </a:r>
            <a:r>
              <a:rPr lang="en-US" altLang="en-US" sz="1000" dirty="0" smtClean="0">
                <a:latin typeface="Arial" panose="020B0604020202020204" pitchFamily="34" charset="0"/>
              </a:rPr>
              <a:t>, or a file of data records used by a processing program. </a:t>
            </a:r>
            <a:r>
              <a:rPr lang="en-US" altLang="en-US" sz="1000" i="1" dirty="0" smtClean="0">
                <a:latin typeface="Arial" panose="020B0604020202020204" pitchFamily="34" charset="0"/>
              </a:rPr>
              <a:t>Data records </a:t>
            </a:r>
            <a:r>
              <a:rPr lang="en-US" altLang="en-US" sz="1000" dirty="0" smtClean="0">
                <a:latin typeface="Arial" panose="020B0604020202020204" pitchFamily="34" charset="0"/>
              </a:rPr>
              <a:t>are </a:t>
            </a:r>
            <a:r>
              <a:rPr lang="en-US" altLang="en-US" sz="1000" dirty="0" smtClean="0">
                <a:latin typeface="Arial" panose="020B0604020202020204" pitchFamily="34" charset="0"/>
              </a:rPr>
              <a:t>the basic </a:t>
            </a:r>
            <a:r>
              <a:rPr lang="en-US" altLang="en-US" sz="1000" dirty="0" smtClean="0">
                <a:latin typeface="Arial" panose="020B0604020202020204" pitchFamily="34" charset="0"/>
              </a:rPr>
              <a:t>unit of information used by a processing program.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z/OS data sets are allocated in contiguous extents on a disk to enhance performance</a:t>
            </a:r>
            <a:r>
              <a:rPr lang="en-US" altLang="en-US" sz="1000" dirty="0" smtClean="0">
                <a:latin typeface="Arial" panose="020B0604020202020204" pitchFamily="34" charset="0"/>
              </a:rPr>
              <a:t>. Users </a:t>
            </a:r>
            <a:r>
              <a:rPr lang="en-US" altLang="en-US" sz="1000" dirty="0" smtClean="0">
                <a:latin typeface="Arial" panose="020B0604020202020204" pitchFamily="34" charset="0"/>
              </a:rPr>
              <a:t>must define the amount of space to be allocated for a data set (before it is used). </a:t>
            </a:r>
            <a:r>
              <a:rPr lang="en-US" altLang="en-US" sz="1000" dirty="0" smtClean="0">
                <a:latin typeface="Arial" panose="020B0604020202020204" pitchFamily="34" charset="0"/>
              </a:rPr>
              <a:t>A data </a:t>
            </a:r>
            <a:r>
              <a:rPr lang="en-US" altLang="en-US" sz="1000" dirty="0" smtClean="0">
                <a:latin typeface="Arial" panose="020B0604020202020204" pitchFamily="34" charset="0"/>
              </a:rPr>
              <a:t>set may occupy more than one extent and extents may be added dynamically.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Almost all z/OS data processing is record-oriented. Byte stream files are not present </a:t>
            </a:r>
            <a:r>
              <a:rPr lang="en-US" altLang="en-US" sz="1000" dirty="0" smtClean="0">
                <a:latin typeface="Arial" panose="020B0604020202020204" pitchFamily="34" charset="0"/>
              </a:rPr>
              <a:t>in traditional </a:t>
            </a:r>
            <a:r>
              <a:rPr lang="en-US" altLang="en-US" sz="1000" dirty="0" smtClean="0">
                <a:latin typeface="Arial" panose="020B0604020202020204" pitchFamily="34" charset="0"/>
              </a:rPr>
              <a:t>processing, although they are a standard part of z/OS UNIX. z/OS </a:t>
            </a:r>
            <a:r>
              <a:rPr lang="en-US" altLang="en-US" sz="1000" dirty="0" smtClean="0">
                <a:latin typeface="Arial" panose="020B0604020202020204" pitchFamily="34" charset="0"/>
              </a:rPr>
              <a:t>records (</a:t>
            </a:r>
            <a:r>
              <a:rPr lang="en-US" altLang="en-US" sz="1000" dirty="0" smtClean="0">
                <a:latin typeface="Arial" panose="020B0604020202020204" pitchFamily="34" charset="0"/>
              </a:rPr>
              <a:t>and physical blocks) are in one of several well-defined formats. Most data sets </a:t>
            </a:r>
            <a:r>
              <a:rPr lang="en-US" altLang="en-US" sz="1000" dirty="0" smtClean="0">
                <a:latin typeface="Arial" panose="020B0604020202020204" pitchFamily="34" charset="0"/>
              </a:rPr>
              <a:t>have DCB </a:t>
            </a:r>
            <a:r>
              <a:rPr lang="en-US" altLang="en-US" sz="1000" dirty="0" smtClean="0">
                <a:latin typeface="Arial" panose="020B0604020202020204" pitchFamily="34" charset="0"/>
              </a:rPr>
              <a:t>attributes that include the record format (RECFM—F, FB, V, VB, U), the </a:t>
            </a:r>
            <a:r>
              <a:rPr lang="en-US" altLang="en-US" sz="1000" dirty="0" smtClean="0">
                <a:latin typeface="Arial" panose="020B0604020202020204" pitchFamily="34" charset="0"/>
              </a:rPr>
              <a:t>maximum logical </a:t>
            </a:r>
            <a:r>
              <a:rPr lang="en-US" altLang="en-US" sz="1000" dirty="0" smtClean="0">
                <a:latin typeface="Arial" panose="020B0604020202020204" pitchFamily="34" charset="0"/>
              </a:rPr>
              <a:t>record length (LRECL), and the maximum block size (BLKSIZE).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When a member in a PDS is replaced, the new data area is written to </a:t>
            </a:r>
            <a:r>
              <a:rPr lang="en-US" altLang="en-US" sz="1000" dirty="0" smtClean="0">
                <a:latin typeface="Arial" panose="020B0604020202020204" pitchFamily="34" charset="0"/>
              </a:rPr>
              <a:t>a new </a:t>
            </a:r>
            <a:r>
              <a:rPr lang="en-US" altLang="en-US" sz="1000" dirty="0" smtClean="0">
                <a:latin typeface="Arial" panose="020B0604020202020204" pitchFamily="34" charset="0"/>
              </a:rPr>
              <a:t>section within the storage allocated to the PDS. When a member is deleted, </a:t>
            </a:r>
            <a:r>
              <a:rPr lang="en-US" altLang="en-US" sz="1000" dirty="0" smtClean="0">
                <a:latin typeface="Arial" panose="020B0604020202020204" pitchFamily="34" charset="0"/>
              </a:rPr>
              <a:t>its pointer </a:t>
            </a:r>
            <a:r>
              <a:rPr lang="en-US" altLang="en-US" sz="1000" dirty="0" smtClean="0">
                <a:latin typeface="Arial" panose="020B0604020202020204" pitchFamily="34" charset="0"/>
              </a:rPr>
              <a:t>is deleted too, so there is no mechanism to reuse its space. This wasted </a:t>
            </a:r>
            <a:r>
              <a:rPr lang="en-US" altLang="en-US" sz="1000" dirty="0" smtClean="0">
                <a:latin typeface="Arial" panose="020B0604020202020204" pitchFamily="34" charset="0"/>
              </a:rPr>
              <a:t>space is </a:t>
            </a:r>
            <a:r>
              <a:rPr lang="en-US" altLang="en-US" sz="1000" dirty="0" smtClean="0">
                <a:latin typeface="Arial" panose="020B0604020202020204" pitchFamily="34" charset="0"/>
              </a:rPr>
              <a:t>often called </a:t>
            </a:r>
            <a:r>
              <a:rPr lang="en-US" altLang="en-US" sz="1000" i="1" dirty="0" smtClean="0">
                <a:latin typeface="Arial" panose="020B0604020202020204" pitchFamily="34" charset="0"/>
              </a:rPr>
              <a:t>gas </a:t>
            </a:r>
            <a:r>
              <a:rPr lang="en-US" altLang="en-US" sz="1000" dirty="0" smtClean="0">
                <a:latin typeface="Arial" panose="020B0604020202020204" pitchFamily="34" charset="0"/>
              </a:rPr>
              <a:t>and must be periodically removed by reorganizing the PDS, </a:t>
            </a:r>
            <a:r>
              <a:rPr lang="en-US" altLang="en-US" sz="1000" dirty="0" smtClean="0">
                <a:latin typeface="Arial" panose="020B0604020202020204" pitchFamily="34" charset="0"/>
              </a:rPr>
              <a:t>for example</a:t>
            </a:r>
            <a:r>
              <a:rPr lang="en-US" altLang="en-US" sz="1000" dirty="0" smtClean="0">
                <a:latin typeface="Arial" panose="020B0604020202020204" pitchFamily="34" charset="0"/>
              </a:rPr>
              <a:t>, by using the utility IEBCOPY to compress it</a:t>
            </a:r>
            <a:r>
              <a:rPr lang="en-US" altLang="en-US" sz="1000" dirty="0" smtClean="0">
                <a:latin typeface="Arial" panose="020B0604020202020204" pitchFamily="34" charset="0"/>
              </a:rPr>
              <a:t>.</a:t>
            </a:r>
            <a:endParaRPr lang="en-US" altLang="en-US" sz="1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96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90EBE2-104B-48F3-8DD6-FF884D822694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z/OS uses a catalog and a volume table of contents (VTOC) on each DASD </a:t>
            </a:r>
            <a:r>
              <a:rPr lang="en-US" altLang="en-US" dirty="0" smtClean="0">
                <a:latin typeface="Arial" panose="020B0604020202020204" pitchFamily="34" charset="0"/>
              </a:rPr>
              <a:t>volume to manage the </a:t>
            </a:r>
            <a:r>
              <a:rPr lang="en-US" altLang="en-US" dirty="0" smtClean="0">
                <a:latin typeface="Arial" panose="020B0604020202020204" pitchFamily="34" charset="0"/>
              </a:rPr>
              <a:t>storage and placement of data sets.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z/OS requires a particular format for disks, which is shown on the next slide.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8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DBEE9F-E72D-48EC-B671-06AC05664C20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Record 1 on the first track of the first cylinder provides the label for the disk. It </a:t>
            </a:r>
            <a:r>
              <a:rPr lang="en-US" altLang="en-US" sz="1000" dirty="0" smtClean="0">
                <a:latin typeface="Arial" panose="020B0604020202020204" pitchFamily="34" charset="0"/>
              </a:rPr>
              <a:t>contains the </a:t>
            </a:r>
            <a:r>
              <a:rPr lang="en-US" altLang="en-US" sz="1000" dirty="0" smtClean="0">
                <a:latin typeface="Arial" panose="020B0604020202020204" pitchFamily="34" charset="0"/>
              </a:rPr>
              <a:t>6-character volume serial number (</a:t>
            </a:r>
            <a:r>
              <a:rPr lang="en-US" altLang="en-US" sz="1000" b="1" dirty="0" err="1" smtClean="0">
                <a:latin typeface="Arial" panose="020B0604020202020204" pitchFamily="34" charset="0"/>
              </a:rPr>
              <a:t>volser</a:t>
            </a:r>
            <a:r>
              <a:rPr lang="en-US" altLang="en-US" sz="1000" dirty="0" smtClean="0">
                <a:latin typeface="Arial" panose="020B0604020202020204" pitchFamily="34" charset="0"/>
              </a:rPr>
              <a:t>) and a pointer to the </a:t>
            </a:r>
            <a:r>
              <a:rPr lang="en-US" altLang="en-US" sz="1000" i="1" dirty="0" smtClean="0">
                <a:latin typeface="Arial" panose="020B0604020202020204" pitchFamily="34" charset="0"/>
              </a:rPr>
              <a:t>Volume Table </a:t>
            </a:r>
            <a:r>
              <a:rPr lang="en-US" altLang="en-US" sz="1000" i="1" dirty="0" smtClean="0">
                <a:latin typeface="Arial" panose="020B0604020202020204" pitchFamily="34" charset="0"/>
              </a:rPr>
              <a:t>Of Contents </a:t>
            </a:r>
            <a:r>
              <a:rPr lang="en-US" altLang="en-US" sz="1000" dirty="0" smtClean="0">
                <a:latin typeface="Arial" panose="020B0604020202020204" pitchFamily="34" charset="0"/>
              </a:rPr>
              <a:t>(VTOC), which can be located anywhere on the disk.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The VTOC lists the data sets that reside on its volume, along with information about </a:t>
            </a:r>
            <a:r>
              <a:rPr lang="en-US" altLang="en-US" sz="1000" dirty="0" smtClean="0">
                <a:latin typeface="Arial" panose="020B0604020202020204" pitchFamily="34" charset="0"/>
              </a:rPr>
              <a:t>the location </a:t>
            </a:r>
            <a:r>
              <a:rPr lang="en-US" altLang="en-US" sz="1000" dirty="0" smtClean="0">
                <a:latin typeface="Arial" panose="020B0604020202020204" pitchFamily="34" charset="0"/>
              </a:rPr>
              <a:t>and size of each data set, and other data set attributes. A standard z/OS </a:t>
            </a:r>
            <a:r>
              <a:rPr lang="en-US" altLang="en-US" sz="1000" dirty="0" smtClean="0">
                <a:latin typeface="Arial" panose="020B0604020202020204" pitchFamily="34" charset="0"/>
              </a:rPr>
              <a:t>utility program</a:t>
            </a:r>
            <a:r>
              <a:rPr lang="en-US" altLang="en-US" sz="1000" dirty="0" smtClean="0">
                <a:latin typeface="Arial" panose="020B0604020202020204" pitchFamily="34" charset="0"/>
              </a:rPr>
              <a:t>, ICKDSF, is used to create the label and VTOC.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When a disk volume is initialized with ICKDSF, the owner can specify the location </a:t>
            </a:r>
            <a:r>
              <a:rPr lang="en-US" altLang="en-US" sz="1000" dirty="0" smtClean="0">
                <a:latin typeface="Arial" panose="020B0604020202020204" pitchFamily="34" charset="0"/>
              </a:rPr>
              <a:t>and size </a:t>
            </a:r>
            <a:r>
              <a:rPr lang="en-US" altLang="en-US" sz="1000" dirty="0" smtClean="0">
                <a:latin typeface="Arial" panose="020B0604020202020204" pitchFamily="34" charset="0"/>
              </a:rPr>
              <a:t>of the VTOC. The size can be quite variable, ranging from a few tracks to </a:t>
            </a:r>
            <a:r>
              <a:rPr lang="en-US" altLang="en-US" sz="1000" dirty="0" smtClean="0">
                <a:latin typeface="Arial" panose="020B0604020202020204" pitchFamily="34" charset="0"/>
              </a:rPr>
              <a:t>perhaps 100 </a:t>
            </a:r>
            <a:r>
              <a:rPr lang="en-US" altLang="en-US" sz="1000" dirty="0" smtClean="0">
                <a:latin typeface="Arial" panose="020B0604020202020204" pitchFamily="34" charset="0"/>
              </a:rPr>
              <a:t>tracks, depending on the expected use of the volume. More data sets on the </a:t>
            </a:r>
            <a:r>
              <a:rPr lang="en-US" altLang="en-US" sz="1000" dirty="0" smtClean="0">
                <a:latin typeface="Arial" panose="020B0604020202020204" pitchFamily="34" charset="0"/>
              </a:rPr>
              <a:t>disk volume </a:t>
            </a:r>
            <a:r>
              <a:rPr lang="en-US" altLang="en-US" sz="1000" dirty="0" smtClean="0">
                <a:latin typeface="Arial" panose="020B0604020202020204" pitchFamily="34" charset="0"/>
              </a:rPr>
              <a:t>require more space in the VTOC.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The VTOC also has entries for all the free space on the volume. Allocating space for </a:t>
            </a:r>
            <a:r>
              <a:rPr lang="en-US" altLang="en-US" sz="1000" dirty="0" smtClean="0">
                <a:latin typeface="Arial" panose="020B0604020202020204" pitchFamily="34" charset="0"/>
              </a:rPr>
              <a:t>a data </a:t>
            </a:r>
            <a:r>
              <a:rPr lang="en-US" altLang="en-US" sz="1000" dirty="0" smtClean="0">
                <a:latin typeface="Arial" panose="020B0604020202020204" pitchFamily="34" charset="0"/>
              </a:rPr>
              <a:t>set (described later) causes system routines to examine the free space records</a:t>
            </a:r>
            <a:r>
              <a:rPr lang="en-US" altLang="en-US" sz="1000" dirty="0" smtClean="0">
                <a:latin typeface="Arial" panose="020B0604020202020204" pitchFamily="34" charset="0"/>
              </a:rPr>
              <a:t>, update </a:t>
            </a:r>
            <a:r>
              <a:rPr lang="en-US" altLang="en-US" sz="1000" dirty="0" smtClean="0">
                <a:latin typeface="Arial" panose="020B0604020202020204" pitchFamily="34" charset="0"/>
              </a:rPr>
              <a:t>them, and create a new VTOC entry. Data sets are always an integral number </a:t>
            </a:r>
            <a:r>
              <a:rPr lang="en-US" altLang="en-US" sz="1000" dirty="0" smtClean="0">
                <a:latin typeface="Arial" panose="020B0604020202020204" pitchFamily="34" charset="0"/>
              </a:rPr>
              <a:t>of tracks </a:t>
            </a:r>
            <a:r>
              <a:rPr lang="en-US" altLang="en-US" sz="1000" dirty="0" smtClean="0">
                <a:latin typeface="Arial" panose="020B0604020202020204" pitchFamily="34" charset="0"/>
              </a:rPr>
              <a:t>(or cylinders) and start at the beginning of a track (or cylinder).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5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E114EE-4769-4094-9439-90A9387EDE1D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A catalog describes data set attributes and indicates the volumes on which a data set </a:t>
            </a:r>
            <a:r>
              <a:rPr lang="en-US" altLang="en-US" sz="1000" dirty="0" smtClean="0">
                <a:latin typeface="Arial" panose="020B0604020202020204" pitchFamily="34" charset="0"/>
              </a:rPr>
              <a:t>is located</a:t>
            </a:r>
            <a:r>
              <a:rPr lang="en-US" altLang="en-US" sz="1000" dirty="0" smtClean="0">
                <a:latin typeface="Arial" panose="020B0604020202020204" pitchFamily="34" charset="0"/>
              </a:rPr>
              <a:t>. Data sets can be cataloged, </a:t>
            </a:r>
            <a:r>
              <a:rPr lang="en-US" altLang="en-US" sz="1000" dirty="0" err="1" smtClean="0">
                <a:latin typeface="Arial" panose="020B0604020202020204" pitchFamily="34" charset="0"/>
              </a:rPr>
              <a:t>uncataloged</a:t>
            </a:r>
            <a:r>
              <a:rPr lang="en-US" altLang="en-US" sz="1000" dirty="0" smtClean="0">
                <a:latin typeface="Arial" panose="020B0604020202020204" pitchFamily="34" charset="0"/>
              </a:rPr>
              <a:t>, or </a:t>
            </a:r>
            <a:r>
              <a:rPr lang="en-US" altLang="en-US" sz="1000" dirty="0" err="1" smtClean="0">
                <a:latin typeface="Arial" panose="020B0604020202020204" pitchFamily="34" charset="0"/>
              </a:rPr>
              <a:t>recataloged</a:t>
            </a:r>
            <a:r>
              <a:rPr lang="en-US" altLang="en-US" sz="1000" dirty="0" smtClean="0">
                <a:latin typeface="Arial" panose="020B0604020202020204" pitchFamily="34" charset="0"/>
              </a:rPr>
              <a:t>. All </a:t>
            </a:r>
            <a:r>
              <a:rPr lang="en-US" altLang="en-US" sz="1000" dirty="0" smtClean="0">
                <a:latin typeface="Arial" panose="020B0604020202020204" pitchFamily="34" charset="0"/>
              </a:rPr>
              <a:t>system-managed DASD </a:t>
            </a:r>
            <a:r>
              <a:rPr lang="en-US" altLang="en-US" sz="1000" dirty="0" smtClean="0">
                <a:latin typeface="Arial" panose="020B0604020202020204" pitchFamily="34" charset="0"/>
              </a:rPr>
              <a:t>data sets are cataloged automatically in a catalog. Cataloging of data sets </a:t>
            </a:r>
            <a:r>
              <a:rPr lang="en-US" altLang="en-US" sz="1000" dirty="0" smtClean="0">
                <a:latin typeface="Arial" panose="020B0604020202020204" pitchFamily="34" charset="0"/>
              </a:rPr>
              <a:t>on magnetic </a:t>
            </a:r>
            <a:r>
              <a:rPr lang="en-US" altLang="en-US" sz="1000" dirty="0" smtClean="0">
                <a:latin typeface="Arial" panose="020B0604020202020204" pitchFamily="34" charset="0"/>
              </a:rPr>
              <a:t>tape is not required but usually it simplifies users jobs. All data sets can </a:t>
            </a:r>
            <a:r>
              <a:rPr lang="en-US" altLang="en-US" sz="1000" dirty="0" smtClean="0">
                <a:latin typeface="Arial" panose="020B0604020202020204" pitchFamily="34" charset="0"/>
              </a:rPr>
              <a:t>be cataloged </a:t>
            </a:r>
            <a:r>
              <a:rPr lang="en-US" altLang="en-US" sz="1000" dirty="0" smtClean="0">
                <a:latin typeface="Arial" panose="020B0604020202020204" pitchFamily="34" charset="0"/>
              </a:rPr>
              <a:t>in a catalog.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In z/OS, the master catalog and user catalogs store the locations of data sets by name</a:t>
            </a:r>
            <a:r>
              <a:rPr lang="en-US" altLang="en-US" sz="1000" dirty="0" smtClean="0">
                <a:latin typeface="Arial" panose="020B0604020202020204" pitchFamily="34" charset="0"/>
              </a:rPr>
              <a:t>. This </a:t>
            </a:r>
            <a:r>
              <a:rPr lang="en-US" altLang="en-US" sz="1000" dirty="0" smtClean="0">
                <a:latin typeface="Arial" panose="020B0604020202020204" pitchFamily="34" charset="0"/>
              </a:rPr>
              <a:t>means that data set names must be unique. Both disk and tape data sets can </a:t>
            </a:r>
            <a:r>
              <a:rPr lang="en-US" altLang="en-US" sz="1000" dirty="0" smtClean="0">
                <a:latin typeface="Arial" panose="020B0604020202020204" pitchFamily="34" charset="0"/>
              </a:rPr>
              <a:t>be cataloged</a:t>
            </a:r>
            <a:r>
              <a:rPr lang="en-US" altLang="en-US" sz="1000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To find a data set that you have requested, z/OS must know three pieces of information: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000" dirty="0" smtClean="0">
                <a:latin typeface="Arial" panose="020B0604020202020204" pitchFamily="34" charset="0"/>
              </a:rPr>
              <a:t>Data </a:t>
            </a:r>
            <a:r>
              <a:rPr lang="en-US" altLang="en-US" sz="1000" dirty="0" smtClean="0">
                <a:latin typeface="Arial" panose="020B0604020202020204" pitchFamily="34" charset="0"/>
              </a:rPr>
              <a:t>set name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000" dirty="0" smtClean="0">
                <a:latin typeface="Arial" panose="020B0604020202020204" pitchFamily="34" charset="0"/>
              </a:rPr>
              <a:t>Volume </a:t>
            </a:r>
            <a:r>
              <a:rPr lang="en-US" altLang="en-US" sz="1000" dirty="0" smtClean="0">
                <a:latin typeface="Arial" panose="020B0604020202020204" pitchFamily="34" charset="0"/>
              </a:rPr>
              <a:t>name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1000" dirty="0" smtClean="0">
                <a:latin typeface="Arial" panose="020B0604020202020204" pitchFamily="34" charset="0"/>
              </a:rPr>
              <a:t>Unit </a:t>
            </a:r>
            <a:r>
              <a:rPr lang="en-US" altLang="en-US" sz="1000" dirty="0" smtClean="0">
                <a:latin typeface="Arial" panose="020B0604020202020204" pitchFamily="34" charset="0"/>
              </a:rPr>
              <a:t>(the volume device type, such as a 3390 disk or 3590 tape)</a:t>
            </a:r>
          </a:p>
          <a:p>
            <a:pPr eaLnBrk="1" hangingPunct="1">
              <a:buFontTx/>
              <a:buChar char="•"/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You can specify all three values on ISPF panels or in JCL. However, the unit device </a:t>
            </a:r>
            <a:r>
              <a:rPr lang="en-US" altLang="en-US" sz="1000" dirty="0" smtClean="0">
                <a:latin typeface="Arial" panose="020B0604020202020204" pitchFamily="34" charset="0"/>
              </a:rPr>
              <a:t>type and </a:t>
            </a:r>
            <a:r>
              <a:rPr lang="en-US" altLang="en-US" sz="1000" dirty="0" smtClean="0">
                <a:latin typeface="Arial" panose="020B0604020202020204" pitchFamily="34" charset="0"/>
              </a:rPr>
              <a:t>the volume are often not relevant to an end user or application program.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2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5A0DD7-FA09-4654-8E79-875CCAEFEEF2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000" b="1" dirty="0" smtClean="0">
                <a:latin typeface="Arial" panose="020B0604020202020204" pitchFamily="34" charset="0"/>
              </a:rPr>
              <a:t>A z/OS system always has at least one master catalog</a:t>
            </a:r>
            <a:r>
              <a:rPr lang="en-US" altLang="en-US" sz="1000" dirty="0" smtClean="0">
                <a:latin typeface="Arial" panose="020B0604020202020204" pitchFamily="34" charset="0"/>
              </a:rPr>
              <a:t>. If a z/OS system has a </a:t>
            </a:r>
            <a:r>
              <a:rPr lang="en-US" altLang="en-US" sz="1000" dirty="0" smtClean="0">
                <a:latin typeface="Arial" panose="020B0604020202020204" pitchFamily="34" charset="0"/>
              </a:rPr>
              <a:t>single catalog</a:t>
            </a:r>
            <a:r>
              <a:rPr lang="en-US" altLang="en-US" sz="1000" dirty="0" smtClean="0">
                <a:latin typeface="Arial" panose="020B0604020202020204" pitchFamily="34" charset="0"/>
              </a:rPr>
              <a:t>, this catalog would be the master catalog and the location entries for all data </a:t>
            </a:r>
            <a:r>
              <a:rPr lang="en-US" altLang="en-US" sz="1000" dirty="0" smtClean="0">
                <a:latin typeface="Arial" panose="020B0604020202020204" pitchFamily="34" charset="0"/>
              </a:rPr>
              <a:t>sets would </a:t>
            </a:r>
            <a:r>
              <a:rPr lang="en-US" altLang="en-US" sz="1000" dirty="0" smtClean="0">
                <a:latin typeface="Arial" panose="020B0604020202020204" pitchFamily="34" charset="0"/>
              </a:rPr>
              <a:t>be stored in it. A single catalog, however, would be neither efficient nor flexible</a:t>
            </a:r>
            <a:r>
              <a:rPr lang="en-US" altLang="en-US" sz="1000" dirty="0" smtClean="0">
                <a:latin typeface="Arial" panose="020B0604020202020204" pitchFamily="34" charset="0"/>
              </a:rPr>
              <a:t>, so </a:t>
            </a:r>
            <a:r>
              <a:rPr lang="en-US" altLang="en-US" sz="1000" dirty="0" smtClean="0">
                <a:latin typeface="Arial" panose="020B0604020202020204" pitchFamily="34" charset="0"/>
              </a:rPr>
              <a:t>a typically z/OS system uses a master catalog and numerous </a:t>
            </a:r>
            <a:r>
              <a:rPr lang="en-US" altLang="en-US" sz="1000" i="1" dirty="0" smtClean="0">
                <a:latin typeface="Arial" panose="020B0604020202020204" pitchFamily="34" charset="0"/>
              </a:rPr>
              <a:t>user catalogs </a:t>
            </a:r>
            <a:r>
              <a:rPr lang="en-US" altLang="en-US" sz="1000" dirty="0" smtClean="0">
                <a:latin typeface="Arial" panose="020B0604020202020204" pitchFamily="34" charset="0"/>
              </a:rPr>
              <a:t>connected to </a:t>
            </a:r>
            <a:r>
              <a:rPr lang="en-US" altLang="en-US" sz="1000" dirty="0" smtClean="0">
                <a:latin typeface="Arial" panose="020B0604020202020204" pitchFamily="34" charset="0"/>
              </a:rPr>
              <a:t>it as shown on the slide.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000" dirty="0" smtClean="0">
                <a:latin typeface="Arial" panose="020B0604020202020204" pitchFamily="34" charset="0"/>
              </a:rPr>
              <a:t>A user catalog stores the name and location of a data set (</a:t>
            </a:r>
            <a:r>
              <a:rPr lang="en-US" altLang="en-US" sz="1000" dirty="0" err="1" smtClean="0">
                <a:latin typeface="Arial" panose="020B0604020202020204" pitchFamily="34" charset="0"/>
              </a:rPr>
              <a:t>dsn</a:t>
            </a:r>
            <a:r>
              <a:rPr lang="en-US" altLang="en-US" sz="1000" dirty="0" smtClean="0">
                <a:latin typeface="Arial" panose="020B0604020202020204" pitchFamily="34" charset="0"/>
              </a:rPr>
              <a:t>/volume/unit). The </a:t>
            </a:r>
            <a:r>
              <a:rPr lang="en-US" altLang="en-US" sz="1000" dirty="0" smtClean="0">
                <a:latin typeface="Arial" panose="020B0604020202020204" pitchFamily="34" charset="0"/>
              </a:rPr>
              <a:t>master catalog </a:t>
            </a:r>
            <a:r>
              <a:rPr lang="en-US" altLang="en-US" sz="1000" dirty="0" smtClean="0">
                <a:latin typeface="Arial" panose="020B0604020202020204" pitchFamily="34" charset="0"/>
              </a:rPr>
              <a:t>usually stores only a data set HLQ with the name of the user catalog, </a:t>
            </a:r>
            <a:r>
              <a:rPr lang="en-US" altLang="en-US" sz="1000" dirty="0" smtClean="0">
                <a:latin typeface="Arial" panose="020B0604020202020204" pitchFamily="34" charset="0"/>
              </a:rPr>
              <a:t>which contains </a:t>
            </a:r>
            <a:r>
              <a:rPr lang="en-US" altLang="en-US" sz="1000" dirty="0" smtClean="0">
                <a:latin typeface="Arial" panose="020B0604020202020204" pitchFamily="34" charset="0"/>
              </a:rPr>
              <a:t>the location of all data sets prefixed by this HLQ. The HLQ is called an alias.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000" dirty="0" smtClean="0">
                <a:latin typeface="Arial" panose="020B0604020202020204" pitchFamily="34" charset="0"/>
              </a:rPr>
              <a:t>On the slide, the data set name of the master catalog is SYSTEM.MASTER.CATALOG. </a:t>
            </a:r>
            <a:r>
              <a:rPr lang="en-US" altLang="en-US" sz="1000" dirty="0" smtClean="0">
                <a:latin typeface="Arial" panose="020B0604020202020204" pitchFamily="34" charset="0"/>
              </a:rPr>
              <a:t>This master </a:t>
            </a:r>
            <a:r>
              <a:rPr lang="en-US" altLang="en-US" sz="1000" dirty="0" smtClean="0">
                <a:latin typeface="Arial" panose="020B0604020202020204" pitchFamily="34" charset="0"/>
              </a:rPr>
              <a:t>catalog stores the full data set name and location of all data sets with a </a:t>
            </a:r>
            <a:r>
              <a:rPr lang="en-US" altLang="en-US" sz="1000" dirty="0" smtClean="0">
                <a:latin typeface="Arial" panose="020B0604020202020204" pitchFamily="34" charset="0"/>
              </a:rPr>
              <a:t>SYS1 prefix </a:t>
            </a:r>
            <a:r>
              <a:rPr lang="en-US" altLang="en-US" sz="1000" dirty="0" smtClean="0">
                <a:latin typeface="Arial" panose="020B0604020202020204" pitchFamily="34" charset="0"/>
              </a:rPr>
              <a:t>such as SYS1.A1. Two HLQ (alias) entries were defined to the master catalog</a:t>
            </a:r>
            <a:r>
              <a:rPr lang="en-US" altLang="en-US" sz="1000" dirty="0" smtClean="0">
                <a:latin typeface="Arial" panose="020B0604020202020204" pitchFamily="34" charset="0"/>
              </a:rPr>
              <a:t>, IBMUSER </a:t>
            </a:r>
            <a:r>
              <a:rPr lang="en-US" altLang="en-US" sz="1000" dirty="0" smtClean="0">
                <a:latin typeface="Arial" panose="020B0604020202020204" pitchFamily="34" charset="0"/>
              </a:rPr>
              <a:t>and USER. The statement that defined that IBMUSER included the data </a:t>
            </a:r>
            <a:r>
              <a:rPr lang="en-US" altLang="en-US" sz="1000" dirty="0" smtClean="0">
                <a:latin typeface="Arial" panose="020B0604020202020204" pitchFamily="34" charset="0"/>
              </a:rPr>
              <a:t>set name </a:t>
            </a:r>
            <a:r>
              <a:rPr lang="en-US" altLang="en-US" sz="1000" dirty="0" smtClean="0">
                <a:latin typeface="Arial" panose="020B0604020202020204" pitchFamily="34" charset="0"/>
              </a:rPr>
              <a:t>of the user catalog containing all the fully qualified IBMUSER data sets with </a:t>
            </a:r>
            <a:r>
              <a:rPr lang="en-US" altLang="en-US" sz="1000" dirty="0" smtClean="0">
                <a:latin typeface="Arial" panose="020B0604020202020204" pitchFamily="34" charset="0"/>
              </a:rPr>
              <a:t>their respective </a:t>
            </a:r>
            <a:r>
              <a:rPr lang="en-US" altLang="en-US" sz="1000" dirty="0" smtClean="0">
                <a:latin typeface="Arial" panose="020B0604020202020204" pitchFamily="34" charset="0"/>
              </a:rPr>
              <a:t>location. The same is true for USER HLQ (alias).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000" dirty="0" smtClean="0">
                <a:latin typeface="Arial" panose="020B0604020202020204" pitchFamily="34" charset="0"/>
              </a:rPr>
              <a:t>When SYS1.A1 is requested, the master catalog returns the location information</a:t>
            </a:r>
            <a:r>
              <a:rPr lang="en-US" altLang="en-US" sz="1000" dirty="0" smtClean="0">
                <a:latin typeface="Arial" panose="020B0604020202020204" pitchFamily="34" charset="0"/>
              </a:rPr>
              <a:t>, volume(WRK001</a:t>
            </a:r>
            <a:r>
              <a:rPr lang="en-US" altLang="en-US" sz="1000" dirty="0" smtClean="0">
                <a:latin typeface="Arial" panose="020B0604020202020204" pitchFamily="34" charset="0"/>
              </a:rPr>
              <a:t>) and unit(3390), to the requestor. When IBMUSER.A1 is requested</a:t>
            </a:r>
            <a:r>
              <a:rPr lang="en-US" altLang="en-US" sz="1000" dirty="0" smtClean="0">
                <a:latin typeface="Arial" panose="020B0604020202020204" pitchFamily="34" charset="0"/>
              </a:rPr>
              <a:t>, the </a:t>
            </a:r>
            <a:r>
              <a:rPr lang="en-US" altLang="en-US" sz="1000" dirty="0" smtClean="0">
                <a:latin typeface="Arial" panose="020B0604020202020204" pitchFamily="34" charset="0"/>
              </a:rPr>
              <a:t>master catalog redirects the request to USERCAT.IBM, then USERCAT.IBM </a:t>
            </a:r>
            <a:r>
              <a:rPr lang="en-US" altLang="en-US" sz="1000" dirty="0" smtClean="0">
                <a:latin typeface="Arial" panose="020B0604020202020204" pitchFamily="34" charset="0"/>
              </a:rPr>
              <a:t>returns the </a:t>
            </a:r>
            <a:r>
              <a:rPr lang="en-US" altLang="en-US" sz="1000" dirty="0" smtClean="0">
                <a:latin typeface="Arial" panose="020B0604020202020204" pitchFamily="34" charset="0"/>
              </a:rPr>
              <a:t>location information to the requestor</a:t>
            </a:r>
            <a:r>
              <a:rPr lang="en-US" altLang="en-US" sz="1000" dirty="0" smtClean="0">
                <a:latin typeface="Arial" panose="020B0604020202020204" pitchFamily="34" charset="0"/>
              </a:rPr>
              <a:t>.</a:t>
            </a:r>
            <a:endParaRPr lang="en-US" altLang="en-US" sz="1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28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FB809D-25D9-47BE-B5C3-548EF06E6C87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The term </a:t>
            </a:r>
            <a:r>
              <a:rPr lang="en-US" altLang="en-US" i="1" dirty="0" smtClean="0">
                <a:latin typeface="Arial" panose="020B0604020202020204" pitchFamily="34" charset="0"/>
              </a:rPr>
              <a:t>Virtual Storage Access Method </a:t>
            </a:r>
            <a:r>
              <a:rPr lang="en-US" altLang="en-US" dirty="0" smtClean="0">
                <a:latin typeface="Arial" panose="020B0604020202020204" pitchFamily="34" charset="0"/>
              </a:rPr>
              <a:t>(VSAM) applies to both a data set type and </a:t>
            </a:r>
            <a:r>
              <a:rPr lang="en-US" altLang="en-US" dirty="0" smtClean="0">
                <a:latin typeface="Arial" panose="020B0604020202020204" pitchFamily="34" charset="0"/>
              </a:rPr>
              <a:t>the access </a:t>
            </a:r>
            <a:r>
              <a:rPr lang="en-US" altLang="en-US" dirty="0" smtClean="0">
                <a:latin typeface="Arial" panose="020B0604020202020204" pitchFamily="34" charset="0"/>
              </a:rPr>
              <a:t>method used to manage various user data types.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As an access method, VSAM provides much more complex functions than other </a:t>
            </a:r>
            <a:r>
              <a:rPr lang="en-US" altLang="en-US" dirty="0" smtClean="0">
                <a:latin typeface="Arial" panose="020B0604020202020204" pitchFamily="34" charset="0"/>
              </a:rPr>
              <a:t>disk access </a:t>
            </a:r>
            <a:r>
              <a:rPr lang="en-US" altLang="en-US" dirty="0" smtClean="0">
                <a:latin typeface="Arial" panose="020B0604020202020204" pitchFamily="34" charset="0"/>
              </a:rPr>
              <a:t>methods. VSAM keeps disk records in a unique format that is not </a:t>
            </a:r>
            <a:r>
              <a:rPr lang="en-US" altLang="en-US" dirty="0" smtClean="0">
                <a:latin typeface="Arial" panose="020B0604020202020204" pitchFamily="34" charset="0"/>
              </a:rPr>
              <a:t>understandable by </a:t>
            </a:r>
            <a:r>
              <a:rPr lang="en-US" altLang="en-US" dirty="0" smtClean="0">
                <a:latin typeface="Arial" panose="020B0604020202020204" pitchFamily="34" charset="0"/>
              </a:rPr>
              <a:t>other access methods.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VSAM is primarily for applications. It is not used for source programs, JCL, </a:t>
            </a:r>
            <a:r>
              <a:rPr lang="en-US" altLang="en-US" dirty="0" smtClean="0">
                <a:latin typeface="Arial" panose="020B0604020202020204" pitchFamily="34" charset="0"/>
              </a:rPr>
              <a:t>or executable </a:t>
            </a:r>
            <a:r>
              <a:rPr lang="en-US" altLang="en-US" dirty="0" smtClean="0">
                <a:latin typeface="Arial" panose="020B0604020202020204" pitchFamily="34" charset="0"/>
              </a:rPr>
              <a:t>modules. VSAM files cannot be routinely displayed or edited with ISPF</a:t>
            </a:r>
            <a:r>
              <a:rPr lang="en-US" altLang="en-US" dirty="0" smtClean="0">
                <a:latin typeface="Arial" panose="020B0604020202020204" pitchFamily="34" charset="0"/>
              </a:rPr>
              <a:t>. You </a:t>
            </a:r>
            <a:r>
              <a:rPr lang="en-US" altLang="en-US" dirty="0" smtClean="0">
                <a:latin typeface="Arial" panose="020B0604020202020204" pitchFamily="34" charset="0"/>
              </a:rPr>
              <a:t>can use VSAM to organize records into four types of data sets: key-sequenced</a:t>
            </a:r>
            <a:r>
              <a:rPr lang="en-US" altLang="en-US" dirty="0" smtClean="0">
                <a:latin typeface="Arial" panose="020B0604020202020204" pitchFamily="34" charset="0"/>
              </a:rPr>
              <a:t>, entry-sequenced</a:t>
            </a:r>
            <a:r>
              <a:rPr lang="en-US" altLang="en-US" dirty="0" smtClean="0">
                <a:latin typeface="Arial" panose="020B0604020202020204" pitchFamily="34" charset="0"/>
              </a:rPr>
              <a:t>, linear, or relative record. The primary difference among these types </a:t>
            </a:r>
            <a:r>
              <a:rPr lang="en-US" altLang="en-US" dirty="0" smtClean="0">
                <a:latin typeface="Arial" panose="020B0604020202020204" pitchFamily="34" charset="0"/>
              </a:rPr>
              <a:t>of data </a:t>
            </a:r>
            <a:r>
              <a:rPr lang="en-US" altLang="en-US" dirty="0" smtClean="0">
                <a:latin typeface="Arial" panose="020B0604020202020204" pitchFamily="34" charset="0"/>
              </a:rPr>
              <a:t>sets is the way their records are stored and accessed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5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215AF5-7B58-4E78-B920-7FD1869323B0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VSAM works with a logical data area known as a Control Interval (CI) that </a:t>
            </a:r>
            <a:r>
              <a:rPr lang="en-US" altLang="en-US" dirty="0" smtClean="0">
                <a:latin typeface="Arial" panose="020B0604020202020204" pitchFamily="34" charset="0"/>
              </a:rPr>
              <a:t>is diagrammed </a:t>
            </a:r>
            <a:r>
              <a:rPr lang="en-US" altLang="en-US" dirty="0" smtClean="0">
                <a:latin typeface="Arial" panose="020B0604020202020204" pitchFamily="34" charset="0"/>
              </a:rPr>
              <a:t>in Figure 4-2. The default CI size is 4K bytes, but it can be up to 32K </a:t>
            </a:r>
            <a:r>
              <a:rPr lang="en-US" altLang="en-US" dirty="0" smtClean="0">
                <a:latin typeface="Arial" panose="020B0604020202020204" pitchFamily="34" charset="0"/>
              </a:rPr>
              <a:t>bytes. The </a:t>
            </a:r>
            <a:r>
              <a:rPr lang="en-US" altLang="en-US" dirty="0" smtClean="0">
                <a:latin typeface="Arial" panose="020B0604020202020204" pitchFamily="34" charset="0"/>
              </a:rPr>
              <a:t>CI contains data records, unused space, Record Descriptor Fields (RDF), and a </a:t>
            </a:r>
            <a:r>
              <a:rPr lang="en-US" altLang="en-US" dirty="0" smtClean="0">
                <a:latin typeface="Arial" panose="020B0604020202020204" pitchFamily="34" charset="0"/>
              </a:rPr>
              <a:t>CI Descriptor </a:t>
            </a:r>
            <a:r>
              <a:rPr lang="en-US" altLang="en-US" dirty="0" smtClean="0">
                <a:latin typeface="Arial" panose="020B0604020202020204" pitchFamily="34" charset="0"/>
              </a:rPr>
              <a:t>Field.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A control interval may be constructed from smaller disk blocks, but this level of detail </a:t>
            </a:r>
            <a:r>
              <a:rPr lang="en-US" altLang="en-US" dirty="0" smtClean="0">
                <a:latin typeface="Arial" panose="020B0604020202020204" pitchFamily="34" charset="0"/>
              </a:rPr>
              <a:t>is internal </a:t>
            </a:r>
            <a:r>
              <a:rPr lang="en-US" altLang="en-US" dirty="0" smtClean="0">
                <a:latin typeface="Arial" panose="020B0604020202020204" pitchFamily="34" charset="0"/>
              </a:rPr>
              <a:t>to VSAM. Multiple control intervals are placed in a Control Area (CA). </a:t>
            </a:r>
            <a:r>
              <a:rPr lang="en-US" altLang="en-US" dirty="0" smtClean="0">
                <a:latin typeface="Arial" panose="020B0604020202020204" pitchFamily="34" charset="0"/>
              </a:rPr>
              <a:t>A VSAM </a:t>
            </a:r>
            <a:r>
              <a:rPr lang="en-US" altLang="en-US" dirty="0" smtClean="0">
                <a:latin typeface="Arial" panose="020B0604020202020204" pitchFamily="34" charset="0"/>
              </a:rPr>
              <a:t>data set consists of control areas and index records. One form if index record </a:t>
            </a:r>
            <a:r>
              <a:rPr lang="en-US" altLang="en-US" dirty="0" smtClean="0">
                <a:latin typeface="Arial" panose="020B0604020202020204" pitchFamily="34" charset="0"/>
              </a:rPr>
              <a:t>is the </a:t>
            </a:r>
            <a:r>
              <a:rPr lang="en-US" altLang="en-US" dirty="0" smtClean="0">
                <a:latin typeface="Arial" panose="020B0604020202020204" pitchFamily="34" charset="0"/>
              </a:rPr>
              <a:t>sequence set, which is the lowest-level indexes pointing to control intervals.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Typical use of VSAM permits an application to insert new records in a data set.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34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ABBED5-0FB4-4EED-8478-2501CADF8AF4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In a z/OS system, data management involves allocation, placement, monitoring</a:t>
            </a:r>
            <a:r>
              <a:rPr lang="en-US" altLang="en-US" sz="800" dirty="0" smtClean="0">
                <a:latin typeface="Arial" panose="020B0604020202020204" pitchFamily="34" charset="0"/>
              </a:rPr>
              <a:t>, migration</a:t>
            </a:r>
            <a:r>
              <a:rPr lang="en-US" altLang="en-US" sz="800" dirty="0" smtClean="0">
                <a:latin typeface="Arial" panose="020B0604020202020204" pitchFamily="34" charset="0"/>
              </a:rPr>
              <a:t>, backup, recall, recovery, and deletion. These activities can be done </a:t>
            </a:r>
            <a:r>
              <a:rPr lang="en-US" altLang="en-US" sz="800" dirty="0" smtClean="0">
                <a:latin typeface="Arial" panose="020B0604020202020204" pitchFamily="34" charset="0"/>
              </a:rPr>
              <a:t>either manually </a:t>
            </a:r>
            <a:r>
              <a:rPr lang="en-US" altLang="en-US" sz="800" dirty="0" smtClean="0">
                <a:latin typeface="Arial" panose="020B0604020202020204" pitchFamily="34" charset="0"/>
              </a:rPr>
              <a:t>or through the use of automated processes. When data management </a:t>
            </a:r>
            <a:r>
              <a:rPr lang="en-US" altLang="en-US" sz="800" dirty="0" smtClean="0">
                <a:latin typeface="Arial" panose="020B0604020202020204" pitchFamily="34" charset="0"/>
              </a:rPr>
              <a:t>is automated</a:t>
            </a:r>
            <a:r>
              <a:rPr lang="en-US" altLang="en-US" sz="800" dirty="0" smtClean="0">
                <a:latin typeface="Arial" panose="020B0604020202020204" pitchFamily="34" charset="0"/>
              </a:rPr>
              <a:t>, the operating system determines object placement, and </a:t>
            </a:r>
            <a:r>
              <a:rPr lang="en-US" altLang="en-US" sz="800" dirty="0" smtClean="0">
                <a:latin typeface="Arial" panose="020B0604020202020204" pitchFamily="34" charset="0"/>
              </a:rPr>
              <a:t>automatically manages </a:t>
            </a:r>
            <a:r>
              <a:rPr lang="en-US" altLang="en-US" sz="800" dirty="0" smtClean="0">
                <a:latin typeface="Arial" panose="020B0604020202020204" pitchFamily="34" charset="0"/>
              </a:rPr>
              <a:t>object backup, movement, space, and security. A typical z/OS </a:t>
            </a:r>
            <a:r>
              <a:rPr lang="en-US" altLang="en-US" sz="800" dirty="0" smtClean="0">
                <a:latin typeface="Arial" panose="020B0604020202020204" pitchFamily="34" charset="0"/>
              </a:rPr>
              <a:t>production system </a:t>
            </a:r>
            <a:r>
              <a:rPr lang="en-US" altLang="en-US" sz="800" dirty="0" smtClean="0">
                <a:latin typeface="Arial" panose="020B0604020202020204" pitchFamily="34" charset="0"/>
              </a:rPr>
              <a:t>includes both manual and automated processes for managing data sets.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Data management includes these main tasks: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Setting aside (allocating) space on DASD volumes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Automatically retrieving cataloged data sets by name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Mounting magnetic tape volumes in the drive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Establishing a logical connection between the application program and the medium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Controlling access to data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Transferring data between the application program and the medium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DFSMS </a:t>
            </a:r>
            <a:r>
              <a:rPr lang="en-US" altLang="en-US" sz="800" dirty="0" smtClean="0">
                <a:latin typeface="Arial" panose="020B0604020202020204" pitchFamily="34" charset="0"/>
              </a:rPr>
              <a:t>performs the essential data, storage, program, and </a:t>
            </a:r>
            <a:r>
              <a:rPr lang="en-US" altLang="en-US" sz="800" dirty="0" smtClean="0">
                <a:latin typeface="Arial" panose="020B0604020202020204" pitchFamily="34" charset="0"/>
              </a:rPr>
              <a:t>device management </a:t>
            </a:r>
            <a:r>
              <a:rPr lang="en-US" altLang="en-US" sz="800" dirty="0" smtClean="0">
                <a:latin typeface="Arial" panose="020B0604020202020204" pitchFamily="34" charset="0"/>
              </a:rPr>
              <a:t>functions of the system. DFSMS is a set of products, and one of </a:t>
            </a:r>
            <a:r>
              <a:rPr lang="en-US" altLang="en-US" sz="800" dirty="0" smtClean="0">
                <a:latin typeface="Arial" panose="020B0604020202020204" pitchFamily="34" charset="0"/>
              </a:rPr>
              <a:t>these products</a:t>
            </a:r>
            <a:r>
              <a:rPr lang="en-US" altLang="en-US" sz="800" dirty="0" smtClean="0">
                <a:latin typeface="Arial" panose="020B0604020202020204" pitchFamily="34" charset="0"/>
              </a:rPr>
              <a:t>, </a:t>
            </a:r>
            <a:r>
              <a:rPr lang="en-US" altLang="en-US" sz="800" dirty="0" err="1" smtClean="0">
                <a:latin typeface="Arial" panose="020B0604020202020204" pitchFamily="34" charset="0"/>
              </a:rPr>
              <a:t>DSFMSdfp</a:t>
            </a:r>
            <a:r>
              <a:rPr lang="en-US" altLang="en-US" sz="800" dirty="0" smtClean="0">
                <a:latin typeface="Arial" panose="020B0604020202020204" pitchFamily="34" charset="0"/>
              </a:rPr>
              <a:t>, is required for running z/OS. DFSMS, together with </a:t>
            </a:r>
            <a:r>
              <a:rPr lang="en-US" altLang="en-US" sz="800" dirty="0" smtClean="0">
                <a:latin typeface="Arial" panose="020B0604020202020204" pitchFamily="34" charset="0"/>
              </a:rPr>
              <a:t>hardware products </a:t>
            </a:r>
            <a:r>
              <a:rPr lang="en-US" altLang="en-US" sz="800" dirty="0" smtClean="0">
                <a:latin typeface="Arial" panose="020B0604020202020204" pitchFamily="34" charset="0"/>
              </a:rPr>
              <a:t>and installation-specific settings for data and resource management, </a:t>
            </a:r>
            <a:r>
              <a:rPr lang="en-US" altLang="en-US" sz="800" dirty="0" smtClean="0">
                <a:latin typeface="Arial" panose="020B0604020202020204" pitchFamily="34" charset="0"/>
              </a:rPr>
              <a:t>provides system-managed </a:t>
            </a:r>
            <a:r>
              <a:rPr lang="en-US" altLang="en-US" sz="800" dirty="0" smtClean="0">
                <a:latin typeface="Arial" panose="020B0604020202020204" pitchFamily="34" charset="0"/>
              </a:rPr>
              <a:t>storage in a z/OS environment.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The heart of DFSMS is the Storage Management Subsystem (SMS). Using SMS, </a:t>
            </a:r>
            <a:r>
              <a:rPr lang="en-US" altLang="en-US" sz="800" dirty="0" smtClean="0">
                <a:latin typeface="Arial" panose="020B0604020202020204" pitchFamily="34" charset="0"/>
              </a:rPr>
              <a:t>the system </a:t>
            </a:r>
            <a:r>
              <a:rPr lang="en-US" altLang="en-US" sz="800" dirty="0" smtClean="0">
                <a:latin typeface="Arial" panose="020B0604020202020204" pitchFamily="34" charset="0"/>
              </a:rPr>
              <a:t>programmer or storage administrator defines policies that automate </a:t>
            </a:r>
            <a:r>
              <a:rPr lang="en-US" altLang="en-US" sz="800" dirty="0" smtClean="0">
                <a:latin typeface="Arial" panose="020B0604020202020204" pitchFamily="34" charset="0"/>
              </a:rPr>
              <a:t>the management </a:t>
            </a:r>
            <a:r>
              <a:rPr lang="en-US" altLang="en-US" sz="800" dirty="0" smtClean="0">
                <a:latin typeface="Arial" panose="020B0604020202020204" pitchFamily="34" charset="0"/>
              </a:rPr>
              <a:t>of storage and hardware devices. These policies describe data </a:t>
            </a:r>
            <a:r>
              <a:rPr lang="en-US" altLang="en-US" sz="800" dirty="0" smtClean="0">
                <a:latin typeface="Arial" panose="020B0604020202020204" pitchFamily="34" charset="0"/>
              </a:rPr>
              <a:t>allocation characteristics</a:t>
            </a:r>
            <a:r>
              <a:rPr lang="en-US" altLang="en-US" sz="800" dirty="0" smtClean="0">
                <a:latin typeface="Arial" panose="020B0604020202020204" pitchFamily="34" charset="0"/>
              </a:rPr>
              <a:t>, performance and availability goals, backup and retention requirements</a:t>
            </a:r>
            <a:r>
              <a:rPr lang="en-US" altLang="en-US" sz="800" dirty="0" smtClean="0">
                <a:latin typeface="Arial" panose="020B0604020202020204" pitchFamily="34" charset="0"/>
              </a:rPr>
              <a:t>, and </a:t>
            </a:r>
            <a:r>
              <a:rPr lang="en-US" altLang="en-US" sz="800" dirty="0" smtClean="0">
                <a:latin typeface="Arial" panose="020B0604020202020204" pitchFamily="34" charset="0"/>
              </a:rPr>
              <a:t>storage requirements for the system. SMS governs these policies for the system </a:t>
            </a:r>
            <a:r>
              <a:rPr lang="en-US" altLang="en-US" sz="800" dirty="0" smtClean="0">
                <a:latin typeface="Arial" panose="020B0604020202020204" pitchFamily="34" charset="0"/>
              </a:rPr>
              <a:t>and the </a:t>
            </a:r>
            <a:r>
              <a:rPr lang="en-US" altLang="en-US" sz="800" dirty="0" smtClean="0">
                <a:latin typeface="Arial" panose="020B0604020202020204" pitchFamily="34" charset="0"/>
              </a:rPr>
              <a:t>Interactive Storage Management Facility (ISMF) provides the user interface </a:t>
            </a:r>
            <a:r>
              <a:rPr lang="en-US" altLang="en-US" sz="800" dirty="0" smtClean="0">
                <a:latin typeface="Arial" panose="020B0604020202020204" pitchFamily="34" charset="0"/>
              </a:rPr>
              <a:t>for defining </a:t>
            </a:r>
            <a:r>
              <a:rPr lang="en-US" altLang="en-US" sz="800" dirty="0" smtClean="0">
                <a:latin typeface="Arial" panose="020B0604020202020204" pitchFamily="34" charset="0"/>
              </a:rPr>
              <a:t>and maintaining the policies.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The data sets allocated through SMS are called system-managed data sets </a:t>
            </a:r>
            <a:r>
              <a:rPr lang="en-US" altLang="en-US" sz="800" dirty="0" smtClean="0">
                <a:latin typeface="Arial" panose="020B0604020202020204" pitchFamily="34" charset="0"/>
              </a:rPr>
              <a:t>or SMS-managed </a:t>
            </a:r>
            <a:r>
              <a:rPr lang="en-US" altLang="en-US" sz="800" dirty="0" smtClean="0">
                <a:latin typeface="Arial" panose="020B0604020202020204" pitchFamily="34" charset="0"/>
              </a:rPr>
              <a:t>data sets</a:t>
            </a:r>
            <a:r>
              <a:rPr lang="en-US" altLang="en-US" sz="800" dirty="0" smtClean="0">
                <a:latin typeface="Arial" panose="020B0604020202020204" pitchFamily="34" charset="0"/>
              </a:rPr>
              <a:t>.</a:t>
            </a:r>
            <a:endParaRPr lang="en-US" altLang="en-US" sz="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1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4962FA-DDBB-40F9-BBA6-8325B03FE388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Arial" panose="020B0604020202020204" pitchFamily="34" charset="0"/>
              </a:rPr>
              <a:t>z/OS UNIX System Services (z/OS UNIX) allows z/OS to access UNIX files.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UNIX applications </a:t>
            </a:r>
            <a:r>
              <a:rPr lang="en-US" altLang="en-US" dirty="0" smtClean="0">
                <a:latin typeface="Arial" panose="020B0604020202020204" pitchFamily="34" charset="0"/>
              </a:rPr>
              <a:t>also can access z/OS data sets. You can use the hierarchical file </a:t>
            </a:r>
            <a:r>
              <a:rPr lang="en-US" altLang="en-US" dirty="0" smtClean="0">
                <a:latin typeface="Arial" panose="020B0604020202020204" pitchFamily="34" charset="0"/>
              </a:rPr>
              <a:t>system (</a:t>
            </a:r>
            <a:r>
              <a:rPr lang="en-US" altLang="en-US" dirty="0" smtClean="0">
                <a:latin typeface="Arial" panose="020B0604020202020204" pitchFamily="34" charset="0"/>
              </a:rPr>
              <a:t>HFS), z/OS Network File System (z/OS NFS), </a:t>
            </a:r>
            <a:r>
              <a:rPr lang="en-US" altLang="en-US" dirty="0" err="1" smtClean="0">
                <a:latin typeface="Arial" panose="020B0604020202020204" pitchFamily="34" charset="0"/>
              </a:rPr>
              <a:t>zSeries</a:t>
            </a:r>
            <a:r>
              <a:rPr lang="en-US" altLang="en-US" dirty="0" smtClean="0">
                <a:latin typeface="Arial" panose="020B0604020202020204" pitchFamily="34" charset="0"/>
              </a:rPr>
              <a:t> File System (</a:t>
            </a:r>
            <a:r>
              <a:rPr lang="en-US" altLang="en-US" dirty="0" err="1" smtClean="0">
                <a:latin typeface="Arial" panose="020B0604020202020204" pitchFamily="34" charset="0"/>
              </a:rPr>
              <a:t>zFS</a:t>
            </a:r>
            <a:r>
              <a:rPr lang="en-US" altLang="en-US" dirty="0" smtClean="0">
                <a:latin typeface="Arial" panose="020B0604020202020204" pitchFamily="34" charset="0"/>
              </a:rPr>
              <a:t>), </a:t>
            </a:r>
            <a:r>
              <a:rPr lang="en-US" altLang="en-US" dirty="0" smtClean="0">
                <a:latin typeface="Arial" panose="020B0604020202020204" pitchFamily="34" charset="0"/>
              </a:rPr>
              <a:t>and temporary </a:t>
            </a:r>
            <a:r>
              <a:rPr lang="en-US" altLang="en-US" dirty="0" smtClean="0">
                <a:latin typeface="Arial" panose="020B0604020202020204" pitchFamily="34" charset="0"/>
              </a:rPr>
              <a:t>file system (TFS) with z/OS UNIX.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A z/OS UNIX file system is hierarchical and byte-oriented. Finding a file in the </a:t>
            </a:r>
            <a:r>
              <a:rPr lang="en-US" altLang="en-US" dirty="0" smtClean="0">
                <a:latin typeface="Arial" panose="020B0604020202020204" pitchFamily="34" charset="0"/>
              </a:rPr>
              <a:t>file system </a:t>
            </a:r>
            <a:r>
              <a:rPr lang="en-US" altLang="en-US" dirty="0" smtClean="0">
                <a:latin typeface="Arial" panose="020B0604020202020204" pitchFamily="34" charset="0"/>
              </a:rPr>
              <a:t>is done by searching a directory or a series of directories (see the next slide). </a:t>
            </a:r>
            <a:r>
              <a:rPr lang="en-US" altLang="en-US" dirty="0" smtClean="0">
                <a:latin typeface="Arial" panose="020B0604020202020204" pitchFamily="34" charset="0"/>
              </a:rPr>
              <a:t>There is </a:t>
            </a:r>
            <a:r>
              <a:rPr lang="en-US" altLang="en-US" dirty="0" smtClean="0">
                <a:latin typeface="Arial" panose="020B0604020202020204" pitchFamily="34" charset="0"/>
              </a:rPr>
              <a:t>no concept of a z/OS catalog that points directly to a file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1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21AF22-FAF7-446C-9D91-9EC3FD9B3795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A path name identifies a file and consists of directory names and a file name. A </a:t>
            </a:r>
            <a:r>
              <a:rPr lang="en-US" altLang="en-US" sz="1000" dirty="0" smtClean="0">
                <a:latin typeface="Arial" panose="020B0604020202020204" pitchFamily="34" charset="0"/>
              </a:rPr>
              <a:t>fully qualified </a:t>
            </a:r>
            <a:r>
              <a:rPr lang="en-US" altLang="en-US" sz="1000" dirty="0" smtClean="0">
                <a:latin typeface="Arial" panose="020B0604020202020204" pitchFamily="34" charset="0"/>
              </a:rPr>
              <a:t>file name, which consists of the name of each directory in the path to a file </a:t>
            </a:r>
            <a:r>
              <a:rPr lang="en-US" altLang="en-US" sz="1000" dirty="0" smtClean="0">
                <a:latin typeface="Arial" panose="020B0604020202020204" pitchFamily="34" charset="0"/>
              </a:rPr>
              <a:t>plus the </a:t>
            </a:r>
            <a:r>
              <a:rPr lang="en-US" altLang="en-US" sz="1000" dirty="0" smtClean="0">
                <a:latin typeface="Arial" panose="020B0604020202020204" pitchFamily="34" charset="0"/>
              </a:rPr>
              <a:t>file name itself, can be up to 1023 bytes long. The hierarchical file system allows </a:t>
            </a:r>
            <a:r>
              <a:rPr lang="en-US" altLang="en-US" sz="1000" dirty="0" smtClean="0">
                <a:latin typeface="Arial" panose="020B0604020202020204" pitchFamily="34" charset="0"/>
              </a:rPr>
              <a:t>for file </a:t>
            </a:r>
            <a:r>
              <a:rPr lang="en-US" altLang="en-US" sz="1000" dirty="0" smtClean="0">
                <a:latin typeface="Arial" panose="020B0604020202020204" pitchFamily="34" charset="0"/>
              </a:rPr>
              <a:t>names in mixed case.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The path name is constructed of individual directory names and a file name separated </a:t>
            </a:r>
            <a:r>
              <a:rPr lang="en-US" altLang="en-US" sz="1000" dirty="0" smtClean="0">
                <a:latin typeface="Arial" panose="020B0604020202020204" pitchFamily="34" charset="0"/>
              </a:rPr>
              <a:t>by the </a:t>
            </a:r>
            <a:r>
              <a:rPr lang="en-US" altLang="en-US" sz="1000" dirty="0" smtClean="0">
                <a:latin typeface="Arial" panose="020B0604020202020204" pitchFamily="34" charset="0"/>
              </a:rPr>
              <a:t>forward-slash character, for example:</a:t>
            </a:r>
          </a:p>
          <a:p>
            <a:pPr eaLnBrk="1" hangingPunct="1"/>
            <a:r>
              <a:rPr lang="en-US" altLang="en-US" sz="1000" b="1" dirty="0" smtClean="0">
                <a:latin typeface="Arial" panose="020B0604020202020204" pitchFamily="34" charset="0"/>
              </a:rPr>
              <a:t>/dir1/dir2/dir3/</a:t>
            </a:r>
            <a:r>
              <a:rPr lang="en-US" altLang="en-US" sz="1000" b="1" dirty="0" err="1" smtClean="0">
                <a:latin typeface="Arial" panose="020B0604020202020204" pitchFamily="34" charset="0"/>
              </a:rPr>
              <a:t>myfile</a:t>
            </a:r>
            <a:endParaRPr lang="en-US" altLang="en-US" sz="1000" b="1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z="1000" b="1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Like UNIX, z/OS UNIX is case-sensitive for file and directory names. For example, </a:t>
            </a:r>
            <a:r>
              <a:rPr lang="en-US" altLang="en-US" sz="1000" dirty="0" smtClean="0">
                <a:latin typeface="Arial" panose="020B0604020202020204" pitchFamily="34" charset="0"/>
              </a:rPr>
              <a:t>in the </a:t>
            </a:r>
            <a:r>
              <a:rPr lang="en-US" altLang="en-US" sz="1000" dirty="0" smtClean="0">
                <a:latin typeface="Arial" panose="020B0604020202020204" pitchFamily="34" charset="0"/>
              </a:rPr>
              <a:t>same directory, the file MYFILE is a different file than </a:t>
            </a:r>
            <a:r>
              <a:rPr lang="en-US" altLang="en-US" sz="1000" dirty="0" err="1" smtClean="0">
                <a:latin typeface="Arial" panose="020B0604020202020204" pitchFamily="34" charset="0"/>
              </a:rPr>
              <a:t>myfile</a:t>
            </a:r>
            <a:r>
              <a:rPr lang="en-US" altLang="en-US" sz="1000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The files in the hierarchical file system are sequential files, and are accessed as </a:t>
            </a:r>
            <a:r>
              <a:rPr lang="en-US" altLang="en-US" sz="1000" dirty="0" smtClean="0">
                <a:latin typeface="Arial" panose="020B0604020202020204" pitchFamily="34" charset="0"/>
              </a:rPr>
              <a:t>byte streams</a:t>
            </a:r>
            <a:r>
              <a:rPr lang="en-US" altLang="en-US" sz="1000" dirty="0" smtClean="0">
                <a:latin typeface="Arial" panose="020B0604020202020204" pitchFamily="34" charset="0"/>
              </a:rPr>
              <a:t>. A record concept does not exist with these files other than the structure </a:t>
            </a:r>
            <a:r>
              <a:rPr lang="en-US" altLang="en-US" sz="1000" dirty="0" smtClean="0">
                <a:latin typeface="Arial" panose="020B0604020202020204" pitchFamily="34" charset="0"/>
              </a:rPr>
              <a:t>defined by </a:t>
            </a:r>
            <a:r>
              <a:rPr lang="en-US" altLang="en-US" sz="1000" dirty="0" smtClean="0">
                <a:latin typeface="Arial" panose="020B0604020202020204" pitchFamily="34" charset="0"/>
              </a:rPr>
              <a:t>an application.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The </a:t>
            </a:r>
            <a:r>
              <a:rPr lang="en-US" altLang="en-US" sz="1000" i="1" dirty="0" smtClean="0">
                <a:latin typeface="Arial" panose="020B0604020202020204" pitchFamily="34" charset="0"/>
              </a:rPr>
              <a:t>hierarchical file system </a:t>
            </a:r>
            <a:r>
              <a:rPr lang="en-US" altLang="en-US" sz="1000" dirty="0" smtClean="0">
                <a:latin typeface="Arial" panose="020B0604020202020204" pitchFamily="34" charset="0"/>
              </a:rPr>
              <a:t>(HFS) data set which contains the hierarchical file system </a:t>
            </a:r>
            <a:r>
              <a:rPr lang="en-US" altLang="en-US" sz="1000" dirty="0" smtClean="0">
                <a:latin typeface="Arial" panose="020B0604020202020204" pitchFamily="34" charset="0"/>
              </a:rPr>
              <a:t>is a </a:t>
            </a:r>
            <a:r>
              <a:rPr lang="en-US" altLang="en-US" sz="1000" dirty="0" smtClean="0">
                <a:latin typeface="Arial" panose="020B0604020202020204" pitchFamily="34" charset="0"/>
              </a:rPr>
              <a:t>z/OS data set type.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HFS data sets and z/OS data sets can reside on the same DASD volume</a:t>
            </a:r>
            <a:r>
              <a:rPr lang="en-US" altLang="en-US" sz="1000" dirty="0" smtClean="0">
                <a:latin typeface="Arial" panose="020B0604020202020204" pitchFamily="34" charset="0"/>
              </a:rPr>
              <a:t>.</a:t>
            </a:r>
            <a:endParaRPr lang="en-US" altLang="en-US" sz="1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1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A27983-8902-47C9-92B2-0788A2366372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altLang="en-US" smtClean="0">
                <a:latin typeface="Arial" panose="020B0604020202020204" pitchFamily="34" charset="0"/>
              </a:rPr>
              <a:t>VSAM – Virtual Storage Access Method</a:t>
            </a:r>
          </a:p>
          <a:p>
            <a:pPr eaLnBrk="1" hangingPunct="1"/>
            <a:r>
              <a:rPr lang="en-CA" altLang="en-US" smtClean="0">
                <a:latin typeface="Arial" panose="020B0604020202020204" pitchFamily="34" charset="0"/>
              </a:rPr>
              <a:t>QSAM – queued sequential access method </a:t>
            </a:r>
          </a:p>
          <a:p>
            <a:pPr eaLnBrk="1" hangingPunct="1"/>
            <a:r>
              <a:rPr lang="en-CA" altLang="en-US" smtClean="0">
                <a:latin typeface="Arial" panose="020B0604020202020204" pitchFamily="34" charset="0"/>
              </a:rPr>
              <a:t>BSAM – basic sequential access method </a:t>
            </a:r>
          </a:p>
          <a:p>
            <a:pPr eaLnBrk="1" hangingPunct="1"/>
            <a:r>
              <a:rPr lang="en-CA" altLang="en-US" smtClean="0">
                <a:latin typeface="Arial" panose="020B0604020202020204" pitchFamily="34" charset="0"/>
              </a:rPr>
              <a:t>BDAM - basic direct access method </a:t>
            </a:r>
          </a:p>
          <a:p>
            <a:pPr eaLnBrk="1" hangingPunct="1"/>
            <a:r>
              <a:rPr lang="en-CA" altLang="en-US" smtClean="0">
                <a:latin typeface="Arial" panose="020B0604020202020204" pitchFamily="34" charset="0"/>
              </a:rPr>
              <a:t>BPAM – Basic Partitioned Access Method</a:t>
            </a:r>
          </a:p>
          <a:p>
            <a:pPr eaLnBrk="1" hangingPunct="1"/>
            <a:endParaRPr lang="en-CA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34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59D10A-B27A-4FEE-A9F9-A6EE22E4CF9A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9038" y="690563"/>
            <a:ext cx="4605337" cy="34544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altLang="en-US" sz="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79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30E6C8-3BB1-4A0E-85F5-1DAE27985532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9038" y="690563"/>
            <a:ext cx="4605337" cy="34544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altLang="en-US" sz="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6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C1EC53-7CE8-4CAA-BF98-21EA86E82A09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To use a data set, you first allocate it (establish a link to it), then access the data using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macros for the access method that you have chosen.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</a:t>
            </a:r>
            <a:r>
              <a:rPr lang="en-US" altLang="en-US" i="1" smtClean="0">
                <a:latin typeface="Arial" panose="020B0604020202020204" pitchFamily="34" charset="0"/>
              </a:rPr>
              <a:t>allocation </a:t>
            </a:r>
            <a:r>
              <a:rPr lang="en-US" altLang="en-US" smtClean="0">
                <a:latin typeface="Arial" panose="020B0604020202020204" pitchFamily="34" charset="0"/>
              </a:rPr>
              <a:t>of a data set means either or both of two things: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 To set aside (create) space for a new data set on a disk.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 To establish a logical link between a job step and any data set.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7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0F532B-B0E5-4623-A5A9-5F83AC04E3B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When you allocate a new data set (or when the operating system does), you must give </a:t>
            </a:r>
            <a:r>
              <a:rPr lang="en-US" altLang="en-US" sz="1000" dirty="0" smtClean="0">
                <a:latin typeface="Arial" panose="020B0604020202020204" pitchFamily="34" charset="0"/>
              </a:rPr>
              <a:t>the data </a:t>
            </a:r>
            <a:r>
              <a:rPr lang="en-US" altLang="en-US" sz="1000" dirty="0" smtClean="0">
                <a:latin typeface="Arial" panose="020B0604020202020204" pitchFamily="34" charset="0"/>
              </a:rPr>
              <a:t>set a unique name.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A data set name can be one name segment, or a series of joined name segments. </a:t>
            </a:r>
            <a:r>
              <a:rPr lang="en-US" altLang="en-US" sz="1000" dirty="0" smtClean="0">
                <a:latin typeface="Arial" panose="020B0604020202020204" pitchFamily="34" charset="0"/>
              </a:rPr>
              <a:t>Each name </a:t>
            </a:r>
            <a:r>
              <a:rPr lang="en-US" altLang="en-US" sz="1000" dirty="0" smtClean="0">
                <a:latin typeface="Arial" panose="020B0604020202020204" pitchFamily="34" charset="0"/>
              </a:rPr>
              <a:t>segment represents a level of qualification. For example, the data set </a:t>
            </a:r>
            <a:r>
              <a:rPr lang="en-US" altLang="en-US" sz="1000" dirty="0" smtClean="0">
                <a:latin typeface="Arial" panose="020B0604020202020204" pitchFamily="34" charset="0"/>
              </a:rPr>
              <a:t>name VERA.LUZ.DATA </a:t>
            </a:r>
            <a:r>
              <a:rPr lang="en-US" altLang="en-US" sz="1000" dirty="0" smtClean="0">
                <a:latin typeface="Arial" panose="020B0604020202020204" pitchFamily="34" charset="0"/>
              </a:rPr>
              <a:t>is composed of three name segments. The first name on the left </a:t>
            </a:r>
            <a:r>
              <a:rPr lang="en-US" altLang="en-US" sz="1000" dirty="0" smtClean="0">
                <a:latin typeface="Arial" panose="020B0604020202020204" pitchFamily="34" charset="0"/>
              </a:rPr>
              <a:t>is called </a:t>
            </a:r>
            <a:r>
              <a:rPr lang="en-US" altLang="en-US" sz="1000" dirty="0" smtClean="0">
                <a:latin typeface="Arial" panose="020B0604020202020204" pitchFamily="34" charset="0"/>
              </a:rPr>
              <a:t>the high-level qualifier (HLQ), the last name on the right is the </a:t>
            </a:r>
            <a:r>
              <a:rPr lang="en-US" altLang="en-US" sz="1000" dirty="0" smtClean="0">
                <a:latin typeface="Arial" panose="020B0604020202020204" pitchFamily="34" charset="0"/>
              </a:rPr>
              <a:t>lowest-level qualifier </a:t>
            </a:r>
            <a:r>
              <a:rPr lang="en-US" altLang="en-US" sz="1000" dirty="0" smtClean="0">
                <a:latin typeface="Arial" panose="020B0604020202020204" pitchFamily="34" charset="0"/>
              </a:rPr>
              <a:t>(LLQ).</a:t>
            </a:r>
          </a:p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000" dirty="0" smtClean="0">
                <a:latin typeface="Arial" panose="020B0604020202020204" pitchFamily="34" charset="0"/>
              </a:rPr>
              <a:t>Segments or </a:t>
            </a:r>
            <a:r>
              <a:rPr lang="en-US" altLang="en-US" sz="1000" i="1" dirty="0" smtClean="0">
                <a:latin typeface="Arial" panose="020B0604020202020204" pitchFamily="34" charset="0"/>
              </a:rPr>
              <a:t>qualifiers </a:t>
            </a:r>
            <a:r>
              <a:rPr lang="en-US" altLang="en-US" sz="1000" dirty="0" smtClean="0">
                <a:latin typeface="Arial" panose="020B0604020202020204" pitchFamily="34" charset="0"/>
              </a:rPr>
              <a:t>are limited to eight characters, the first of which must </a:t>
            </a:r>
            <a:r>
              <a:rPr lang="en-US" altLang="en-US" sz="1000" dirty="0" smtClean="0">
                <a:latin typeface="Arial" panose="020B0604020202020204" pitchFamily="34" charset="0"/>
              </a:rPr>
              <a:t>be alphabetic </a:t>
            </a:r>
            <a:r>
              <a:rPr lang="en-US" altLang="en-US" sz="1000" dirty="0" smtClean="0">
                <a:latin typeface="Arial" panose="020B0604020202020204" pitchFamily="34" charset="0"/>
              </a:rPr>
              <a:t>(A to Z) or </a:t>
            </a:r>
            <a:r>
              <a:rPr lang="en-US" altLang="en-US" sz="1000" i="1" dirty="0" smtClean="0">
                <a:latin typeface="Arial" panose="020B0604020202020204" pitchFamily="34" charset="0"/>
              </a:rPr>
              <a:t>special </a:t>
            </a:r>
            <a:r>
              <a:rPr lang="en-US" altLang="en-US" sz="1000" dirty="0" smtClean="0">
                <a:latin typeface="Arial" panose="020B0604020202020204" pitchFamily="34" charset="0"/>
              </a:rPr>
              <a:t>(# @ $). The remaining seven characters are </a:t>
            </a:r>
            <a:r>
              <a:rPr lang="en-US" altLang="en-US" sz="1000" dirty="0" smtClean="0">
                <a:latin typeface="Arial" panose="020B0604020202020204" pitchFamily="34" charset="0"/>
              </a:rPr>
              <a:t>either alphabetic</a:t>
            </a:r>
            <a:r>
              <a:rPr lang="en-US" altLang="en-US" sz="1000" dirty="0" smtClean="0">
                <a:latin typeface="Arial" panose="020B0604020202020204" pitchFamily="34" charset="0"/>
              </a:rPr>
              <a:t>, numeric (0 - 9), special, a hyphen (-). </a:t>
            </a:r>
            <a:r>
              <a:rPr lang="en-US" altLang="en-US" sz="1000" dirty="0" smtClean="0">
                <a:latin typeface="Arial" panose="020B0604020202020204" pitchFamily="34" charset="0"/>
              </a:rPr>
              <a:t>Name segments </a:t>
            </a:r>
            <a:r>
              <a:rPr lang="en-US" altLang="en-US" sz="1000" dirty="0" smtClean="0">
                <a:latin typeface="Arial" panose="020B0604020202020204" pitchFamily="34" charset="0"/>
              </a:rPr>
              <a:t>are separated by </a:t>
            </a:r>
            <a:r>
              <a:rPr lang="en-US" altLang="en-US" sz="1000" dirty="0" smtClean="0">
                <a:latin typeface="Arial" panose="020B0604020202020204" pitchFamily="34" charset="0"/>
              </a:rPr>
              <a:t>a period (.).</a:t>
            </a:r>
            <a:endParaRPr lang="en-US" altLang="en-US" sz="1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2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E7F623-F364-48AA-B3E1-D01EADC5FE7E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8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E37D6B-9F45-4734-A315-304ED2ECF2C1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You can specify the amount of space required in blocks, records, tracks, or cylinders</a:t>
            </a:r>
            <a:r>
              <a:rPr lang="en-US" altLang="en-US" sz="800" dirty="0" smtClean="0">
                <a:latin typeface="Arial" panose="020B0604020202020204" pitchFamily="34" charset="0"/>
              </a:rPr>
              <a:t>. When </a:t>
            </a:r>
            <a:r>
              <a:rPr lang="en-US" altLang="en-US" sz="800" dirty="0" smtClean="0">
                <a:latin typeface="Arial" panose="020B0604020202020204" pitchFamily="34" charset="0"/>
              </a:rPr>
              <a:t>creating a DASD data set, you specify the amount of space needed explicitly (</a:t>
            </a:r>
            <a:r>
              <a:rPr lang="en-US" altLang="en-US" sz="800" dirty="0" smtClean="0">
                <a:latin typeface="Arial" panose="020B0604020202020204" pitchFamily="34" charset="0"/>
              </a:rPr>
              <a:t>by using </a:t>
            </a:r>
            <a:r>
              <a:rPr lang="en-US" altLang="en-US" sz="800" dirty="0" smtClean="0">
                <a:latin typeface="Arial" panose="020B0604020202020204" pitchFamily="34" charset="0"/>
              </a:rPr>
              <a:t>the SPACE parameter), or implicitly (by using the information available in a </a:t>
            </a:r>
            <a:r>
              <a:rPr lang="en-US" altLang="en-US" sz="800" dirty="0" smtClean="0">
                <a:latin typeface="Arial" panose="020B0604020202020204" pitchFamily="34" charset="0"/>
              </a:rPr>
              <a:t>data class</a:t>
            </a:r>
            <a:r>
              <a:rPr lang="en-US" altLang="en-US" sz="800" dirty="0" smtClean="0">
                <a:latin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The system can use a data class if SMS is active even if the data set is not SMS managed</a:t>
            </a:r>
            <a:r>
              <a:rPr lang="en-US" altLang="en-US" sz="800" dirty="0" smtClean="0">
                <a:latin typeface="Arial" panose="020B0604020202020204" pitchFamily="34" charset="0"/>
              </a:rPr>
              <a:t>. For </a:t>
            </a:r>
            <a:r>
              <a:rPr lang="en-US" altLang="en-US" sz="800" dirty="0" smtClean="0">
                <a:latin typeface="Arial" panose="020B0604020202020204" pitchFamily="34" charset="0"/>
              </a:rPr>
              <a:t>system-managed data sets, the system selects the volumes, saving you from having </a:t>
            </a:r>
            <a:r>
              <a:rPr lang="en-US" altLang="en-US" sz="800" dirty="0" smtClean="0">
                <a:latin typeface="Arial" panose="020B0604020202020204" pitchFamily="34" charset="0"/>
              </a:rPr>
              <a:t>to specify </a:t>
            </a:r>
            <a:r>
              <a:rPr lang="en-US" altLang="en-US" sz="800" dirty="0" smtClean="0">
                <a:latin typeface="Arial" panose="020B0604020202020204" pitchFamily="34" charset="0"/>
              </a:rPr>
              <a:t>a volume when you allocate a data set.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If you specify your space request by average record length, space allocation </a:t>
            </a:r>
            <a:r>
              <a:rPr lang="en-US" altLang="en-US" sz="800" dirty="0" smtClean="0">
                <a:latin typeface="Arial" panose="020B0604020202020204" pitchFamily="34" charset="0"/>
              </a:rPr>
              <a:t>is independent </a:t>
            </a:r>
            <a:r>
              <a:rPr lang="en-US" altLang="en-US" sz="800" dirty="0" smtClean="0">
                <a:latin typeface="Arial" panose="020B0604020202020204" pitchFamily="34" charset="0"/>
              </a:rPr>
              <a:t>of device type. Device independence is especially important </a:t>
            </a:r>
            <a:r>
              <a:rPr lang="en-US" altLang="en-US" sz="800" dirty="0" smtClean="0">
                <a:latin typeface="Arial" panose="020B0604020202020204" pitchFamily="34" charset="0"/>
              </a:rPr>
              <a:t>to system-managed </a:t>
            </a:r>
            <a:r>
              <a:rPr lang="en-US" altLang="en-US" sz="800" dirty="0" smtClean="0">
                <a:latin typeface="Arial" panose="020B0604020202020204" pitchFamily="34" charset="0"/>
              </a:rPr>
              <a:t>storage.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A logical record (LRECL) is a unit of information about a unit of processing (for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example, a customer, an account, a payroll employee, and so on). It is the smallest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amount of data to be processed, and it is comprised of fields which contain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recognized by the processing application.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Logical records, when located in DASD, tape, or optical devices, are grouped in physical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records named blocks (BLKSIZE). Each block of data on a DASD volume has a distinct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location and a unique address, thus making it possible to find any block without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extensive searching. Logical records can be stored and retrieved either directly 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sequentially.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The maximum length of a logical record (LRECL) is limited by the physical size of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used media.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Space for a disk data set is assigned in </a:t>
            </a:r>
            <a:r>
              <a:rPr lang="en-US" altLang="en-US" sz="800" i="1" dirty="0" smtClean="0">
                <a:latin typeface="Arial" panose="020B0604020202020204" pitchFamily="34" charset="0"/>
              </a:rPr>
              <a:t>extents</a:t>
            </a:r>
            <a:r>
              <a:rPr lang="en-US" altLang="en-US" sz="800" dirty="0" smtClean="0">
                <a:latin typeface="Arial" panose="020B0604020202020204" pitchFamily="34" charset="0"/>
              </a:rPr>
              <a:t>. An extent is a </a:t>
            </a:r>
            <a:r>
              <a:rPr lang="en-US" altLang="en-US" sz="800" i="1" dirty="0" smtClean="0">
                <a:latin typeface="Arial" panose="020B0604020202020204" pitchFamily="34" charset="0"/>
              </a:rPr>
              <a:t>contiguous </a:t>
            </a:r>
            <a:r>
              <a:rPr lang="en-US" altLang="en-US" sz="800" dirty="0" smtClean="0">
                <a:latin typeface="Arial" panose="020B0604020202020204" pitchFamily="34" charset="0"/>
              </a:rPr>
              <a:t>number of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drive tracks (or cylinders). Data sets can increase in extents as they grow. Older types of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data sets can have up to 16 extents per volume. Newer types of data sets can have up to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128 or 255 extents.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In z/OS, a data set organization based on extents is designed to maximize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performance. Reading or writing contiguous tracks is faster than reading or writing tracks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scattered over the disk, as might be the case if tracks were allocated dynamically.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3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9CBECD-9C8F-4029-AA1A-656A48241738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Traditional z/OS data sets are </a:t>
            </a:r>
            <a:r>
              <a:rPr lang="en-US" altLang="en-US" sz="800" i="1" dirty="0" smtClean="0">
                <a:latin typeface="Arial" panose="020B0604020202020204" pitchFamily="34" charset="0"/>
              </a:rPr>
              <a:t>record oriented</a:t>
            </a:r>
            <a:r>
              <a:rPr lang="en-US" altLang="en-US" sz="800" dirty="0" smtClean="0">
                <a:latin typeface="Arial" panose="020B0604020202020204" pitchFamily="34" charset="0"/>
              </a:rPr>
              <a:t>. In normal usage, there are no byte </a:t>
            </a:r>
            <a:r>
              <a:rPr lang="en-US" altLang="en-US" sz="800" dirty="0" smtClean="0">
                <a:latin typeface="Arial" panose="020B0604020202020204" pitchFamily="34" charset="0"/>
              </a:rPr>
              <a:t>stream files </a:t>
            </a:r>
            <a:r>
              <a:rPr lang="en-US" altLang="en-US" sz="800" dirty="0" smtClean="0">
                <a:latin typeface="Arial" panose="020B0604020202020204" pitchFamily="34" charset="0"/>
              </a:rPr>
              <a:t>such as are found in PC and UNIX systems. (z/OS UNIX has byte stream files, </a:t>
            </a:r>
            <a:r>
              <a:rPr lang="en-US" altLang="en-US" sz="800" dirty="0" smtClean="0">
                <a:latin typeface="Arial" panose="020B0604020202020204" pitchFamily="34" charset="0"/>
              </a:rPr>
              <a:t>and byte </a:t>
            </a:r>
            <a:r>
              <a:rPr lang="en-US" altLang="en-US" sz="800" dirty="0" smtClean="0">
                <a:latin typeface="Arial" panose="020B0604020202020204" pitchFamily="34" charset="0"/>
              </a:rPr>
              <a:t>stream functions exist in other specialized areas. These are not considered to </a:t>
            </a:r>
            <a:r>
              <a:rPr lang="en-US" altLang="en-US" sz="800" dirty="0" smtClean="0">
                <a:latin typeface="Arial" panose="020B0604020202020204" pitchFamily="34" charset="0"/>
              </a:rPr>
              <a:t>be traditional </a:t>
            </a:r>
            <a:r>
              <a:rPr lang="en-US" altLang="en-US" sz="800" dirty="0" smtClean="0">
                <a:latin typeface="Arial" panose="020B0604020202020204" pitchFamily="34" charset="0"/>
              </a:rPr>
              <a:t>data sets.)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In z/OS, there are no new line (NL) or carriage return and line feed (CR+LF) </a:t>
            </a:r>
            <a:r>
              <a:rPr lang="en-US" altLang="en-US" sz="800" dirty="0" smtClean="0">
                <a:latin typeface="Arial" panose="020B0604020202020204" pitchFamily="34" charset="0"/>
              </a:rPr>
              <a:t>characters to </a:t>
            </a:r>
            <a:r>
              <a:rPr lang="en-US" altLang="en-US" sz="800" dirty="0" smtClean="0">
                <a:latin typeface="Arial" panose="020B0604020202020204" pitchFamily="34" charset="0"/>
              </a:rPr>
              <a:t>denote the end of a record. Records are either fixed length or variable length in a </a:t>
            </a:r>
            <a:r>
              <a:rPr lang="en-US" altLang="en-US" sz="800" dirty="0" smtClean="0">
                <a:latin typeface="Arial" panose="020B0604020202020204" pitchFamily="34" charset="0"/>
              </a:rPr>
              <a:t>given data </a:t>
            </a:r>
            <a:r>
              <a:rPr lang="en-US" altLang="en-US" sz="800" dirty="0" smtClean="0">
                <a:latin typeface="Arial" panose="020B0604020202020204" pitchFamily="34" charset="0"/>
              </a:rPr>
              <a:t>set. When editing a data set with ISPF, for example, each line is a record.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Traditional z/OS data sets have one of five record formats, as shown on the slide. We must </a:t>
            </a:r>
            <a:r>
              <a:rPr lang="en-US" altLang="en-US" sz="800" dirty="0" smtClean="0">
                <a:latin typeface="Arial" panose="020B0604020202020204" pitchFamily="34" charset="0"/>
              </a:rPr>
              <a:t>stress </a:t>
            </a:r>
            <a:r>
              <a:rPr lang="en-US" altLang="en-US" sz="800" dirty="0" smtClean="0">
                <a:latin typeface="Arial" panose="020B0604020202020204" pitchFamily="34" charset="0"/>
              </a:rPr>
              <a:t>the difference between a block and a record. In this discussion</a:t>
            </a:r>
            <a:r>
              <a:rPr lang="en-US" altLang="en-US" sz="800" dirty="0" smtClean="0">
                <a:latin typeface="Arial" panose="020B0604020202020204" pitchFamily="34" charset="0"/>
              </a:rPr>
              <a:t>, a </a:t>
            </a:r>
            <a:r>
              <a:rPr lang="en-US" altLang="en-US" sz="800" dirty="0" smtClean="0">
                <a:latin typeface="Arial" panose="020B0604020202020204" pitchFamily="34" charset="0"/>
              </a:rPr>
              <a:t>block is what is written on disk, while a record is a logical entity.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b="1" dirty="0" smtClean="0">
                <a:latin typeface="Arial" panose="020B0604020202020204" pitchFamily="34" charset="0"/>
              </a:rPr>
              <a:t>F - Fixed </a:t>
            </a:r>
            <a:r>
              <a:rPr lang="en-US" altLang="en-US" sz="800" dirty="0" smtClean="0">
                <a:latin typeface="Arial" panose="020B0604020202020204" pitchFamily="34" charset="0"/>
              </a:rPr>
              <a:t>This means that one physical block on disk is one </a:t>
            </a:r>
            <a:r>
              <a:rPr lang="en-US" altLang="en-US" sz="800" dirty="0" smtClean="0">
                <a:latin typeface="Arial" panose="020B0604020202020204" pitchFamily="34" charset="0"/>
              </a:rPr>
              <a:t>logical record </a:t>
            </a:r>
            <a:r>
              <a:rPr lang="en-US" altLang="en-US" sz="800" dirty="0" smtClean="0">
                <a:latin typeface="Arial" panose="020B0604020202020204" pitchFamily="34" charset="0"/>
              </a:rPr>
              <a:t>and all the blocks/records are the same size. </a:t>
            </a:r>
            <a:r>
              <a:rPr lang="en-US" altLang="en-US" sz="800" dirty="0" smtClean="0">
                <a:latin typeface="Arial" panose="020B0604020202020204" pitchFamily="34" charset="0"/>
              </a:rPr>
              <a:t>This format </a:t>
            </a:r>
            <a:r>
              <a:rPr lang="en-US" altLang="en-US" sz="800" dirty="0" smtClean="0">
                <a:latin typeface="Arial" panose="020B0604020202020204" pitchFamily="34" charset="0"/>
              </a:rPr>
              <a:t>is seldom used.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b="1" dirty="0" smtClean="0">
                <a:latin typeface="Arial" panose="020B0604020202020204" pitchFamily="34" charset="0"/>
              </a:rPr>
              <a:t>FB - Fixed Blocked </a:t>
            </a:r>
            <a:r>
              <a:rPr lang="en-US" altLang="en-US" sz="800" dirty="0" smtClean="0">
                <a:latin typeface="Arial" panose="020B0604020202020204" pitchFamily="34" charset="0"/>
              </a:rPr>
              <a:t>This means that several logical records are combined into </a:t>
            </a:r>
            <a:r>
              <a:rPr lang="en-US" altLang="en-US" sz="800" dirty="0" smtClean="0">
                <a:latin typeface="Arial" panose="020B0604020202020204" pitchFamily="34" charset="0"/>
              </a:rPr>
              <a:t>one physical </a:t>
            </a:r>
            <a:r>
              <a:rPr lang="en-US" altLang="en-US" sz="800" dirty="0" smtClean="0">
                <a:latin typeface="Arial" panose="020B0604020202020204" pitchFamily="34" charset="0"/>
              </a:rPr>
              <a:t>block. This can provide efficient space utilization </a:t>
            </a:r>
            <a:r>
              <a:rPr lang="en-US" altLang="en-US" sz="800" dirty="0" smtClean="0">
                <a:latin typeface="Arial" panose="020B0604020202020204" pitchFamily="34" charset="0"/>
              </a:rPr>
              <a:t>and operation</a:t>
            </a:r>
            <a:r>
              <a:rPr lang="en-US" altLang="en-US" sz="800" dirty="0" smtClean="0">
                <a:latin typeface="Arial" panose="020B0604020202020204" pitchFamily="34" charset="0"/>
              </a:rPr>
              <a:t>. This format is commonly used for </a:t>
            </a:r>
            <a:r>
              <a:rPr lang="en-US" altLang="en-US" sz="800" dirty="0" smtClean="0">
                <a:latin typeface="Arial" panose="020B0604020202020204" pitchFamily="34" charset="0"/>
              </a:rPr>
              <a:t>fixed-length records</a:t>
            </a:r>
            <a:r>
              <a:rPr lang="en-US" altLang="en-US" sz="800" dirty="0" smtClean="0"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b="1" dirty="0" smtClean="0">
                <a:latin typeface="Arial" panose="020B0604020202020204" pitchFamily="34" charset="0"/>
              </a:rPr>
              <a:t>V - Variable </a:t>
            </a:r>
            <a:r>
              <a:rPr lang="en-US" altLang="en-US" sz="800" dirty="0" smtClean="0">
                <a:latin typeface="Arial" panose="020B0604020202020204" pitchFamily="34" charset="0"/>
              </a:rPr>
              <a:t>This format has one logical record as one physical block. </a:t>
            </a:r>
            <a:r>
              <a:rPr lang="en-US" altLang="en-US" sz="800" dirty="0" smtClean="0">
                <a:latin typeface="Arial" panose="020B0604020202020204" pitchFamily="34" charset="0"/>
              </a:rPr>
              <a:t>The application </a:t>
            </a:r>
            <a:r>
              <a:rPr lang="en-US" altLang="en-US" sz="800" dirty="0" smtClean="0">
                <a:latin typeface="Arial" panose="020B0604020202020204" pitchFamily="34" charset="0"/>
              </a:rPr>
              <a:t>is required to insert a four-byte Record </a:t>
            </a:r>
            <a:r>
              <a:rPr lang="en-US" altLang="en-US" sz="800" dirty="0" smtClean="0">
                <a:latin typeface="Arial" panose="020B0604020202020204" pitchFamily="34" charset="0"/>
              </a:rPr>
              <a:t>Descriptor Word </a:t>
            </a:r>
            <a:r>
              <a:rPr lang="en-US" altLang="en-US" sz="800" dirty="0" smtClean="0">
                <a:latin typeface="Arial" panose="020B0604020202020204" pitchFamily="34" charset="0"/>
              </a:rPr>
              <a:t>(RDW) at the beginning of the record. The </a:t>
            </a:r>
            <a:r>
              <a:rPr lang="en-US" altLang="en-US" sz="800" dirty="0" smtClean="0">
                <a:latin typeface="Arial" panose="020B0604020202020204" pitchFamily="34" charset="0"/>
              </a:rPr>
              <a:t>RDW contains </a:t>
            </a:r>
            <a:r>
              <a:rPr lang="en-US" altLang="en-US" sz="800" dirty="0" smtClean="0">
                <a:latin typeface="Arial" panose="020B0604020202020204" pitchFamily="34" charset="0"/>
              </a:rPr>
              <a:t>the length of the record plus the four bytes for </a:t>
            </a:r>
            <a:r>
              <a:rPr lang="en-US" altLang="en-US" sz="800" dirty="0" smtClean="0">
                <a:latin typeface="Arial" panose="020B0604020202020204" pitchFamily="34" charset="0"/>
              </a:rPr>
              <a:t>the RDW</a:t>
            </a:r>
            <a:r>
              <a:rPr lang="en-US" altLang="en-US" sz="800" dirty="0" smtClean="0">
                <a:latin typeface="Arial" panose="020B0604020202020204" pitchFamily="34" charset="0"/>
              </a:rPr>
              <a:t>. This format is seldom used.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b="1" dirty="0" smtClean="0">
                <a:latin typeface="Arial" panose="020B0604020202020204" pitchFamily="34" charset="0"/>
              </a:rPr>
              <a:t>VB - Variable Blocked </a:t>
            </a:r>
            <a:r>
              <a:rPr lang="en-US" altLang="en-US" sz="800" dirty="0" smtClean="0">
                <a:latin typeface="Arial" panose="020B0604020202020204" pitchFamily="34" charset="0"/>
              </a:rPr>
              <a:t>This format places several variable-length logical </a:t>
            </a:r>
            <a:r>
              <a:rPr lang="en-US" altLang="en-US" sz="800" dirty="0" smtClean="0">
                <a:latin typeface="Arial" panose="020B0604020202020204" pitchFamily="34" charset="0"/>
              </a:rPr>
              <a:t>records (</a:t>
            </a:r>
            <a:r>
              <a:rPr lang="en-US" altLang="en-US" sz="800" dirty="0" smtClean="0">
                <a:latin typeface="Arial" panose="020B0604020202020204" pitchFamily="34" charset="0"/>
              </a:rPr>
              <a:t>each with an RDW) in one physical block. The software </a:t>
            </a:r>
            <a:r>
              <a:rPr lang="en-US" altLang="en-US" sz="800" dirty="0" smtClean="0">
                <a:latin typeface="Arial" panose="020B0604020202020204" pitchFamily="34" charset="0"/>
              </a:rPr>
              <a:t>must place </a:t>
            </a:r>
            <a:r>
              <a:rPr lang="en-US" altLang="en-US" sz="800" dirty="0" smtClean="0">
                <a:latin typeface="Arial" panose="020B0604020202020204" pitchFamily="34" charset="0"/>
              </a:rPr>
              <a:t>an additional Block Descriptor Word (BDW) at </a:t>
            </a:r>
            <a:r>
              <a:rPr lang="en-US" altLang="en-US" sz="800" dirty="0" smtClean="0">
                <a:latin typeface="Arial" panose="020B0604020202020204" pitchFamily="34" charset="0"/>
              </a:rPr>
              <a:t>the beginning </a:t>
            </a:r>
            <a:r>
              <a:rPr lang="en-US" altLang="en-US" sz="800" dirty="0" smtClean="0">
                <a:latin typeface="Arial" panose="020B0604020202020204" pitchFamily="34" charset="0"/>
              </a:rPr>
              <a:t>of the block, containing the total length of </a:t>
            </a:r>
            <a:r>
              <a:rPr lang="en-US" altLang="en-US" sz="800" dirty="0" smtClean="0">
                <a:latin typeface="Arial" panose="020B0604020202020204" pitchFamily="34" charset="0"/>
              </a:rPr>
              <a:t>the block</a:t>
            </a:r>
            <a:r>
              <a:rPr lang="en-US" altLang="en-US" sz="800" dirty="0" smtClean="0"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b="1" dirty="0" smtClean="0">
                <a:latin typeface="Arial" panose="020B0604020202020204" pitchFamily="34" charset="0"/>
              </a:rPr>
              <a:t>U - Undefined </a:t>
            </a:r>
            <a:r>
              <a:rPr lang="en-US" altLang="en-US" sz="800" dirty="0" smtClean="0">
                <a:latin typeface="Arial" panose="020B0604020202020204" pitchFamily="34" charset="0"/>
              </a:rPr>
              <a:t>This format consists of variable-length </a:t>
            </a:r>
            <a:r>
              <a:rPr lang="en-US" altLang="en-US" sz="800" dirty="0" smtClean="0">
                <a:latin typeface="Arial" panose="020B0604020202020204" pitchFamily="34" charset="0"/>
              </a:rPr>
              <a:t>physical records/blocks </a:t>
            </a:r>
            <a:r>
              <a:rPr lang="en-US" altLang="en-US" sz="800" dirty="0" smtClean="0">
                <a:latin typeface="Arial" panose="020B0604020202020204" pitchFamily="34" charset="0"/>
              </a:rPr>
              <a:t>with no predefined structure. Although </a:t>
            </a:r>
            <a:r>
              <a:rPr lang="en-US" altLang="en-US" sz="800" dirty="0" smtClean="0">
                <a:latin typeface="Arial" panose="020B0604020202020204" pitchFamily="34" charset="0"/>
              </a:rPr>
              <a:t>this format </a:t>
            </a:r>
            <a:r>
              <a:rPr lang="en-US" altLang="en-US" sz="800" dirty="0" smtClean="0">
                <a:latin typeface="Arial" panose="020B0604020202020204" pitchFamily="34" charset="0"/>
              </a:rPr>
              <a:t>may appear attractive for many unusual applications, </a:t>
            </a:r>
            <a:r>
              <a:rPr lang="en-US" altLang="en-US" sz="800" dirty="0" smtClean="0">
                <a:latin typeface="Arial" panose="020B0604020202020204" pitchFamily="34" charset="0"/>
              </a:rPr>
              <a:t>it is </a:t>
            </a:r>
            <a:r>
              <a:rPr lang="en-US" altLang="en-US" sz="800" dirty="0" smtClean="0">
                <a:latin typeface="Arial" panose="020B0604020202020204" pitchFamily="34" charset="0"/>
              </a:rPr>
              <a:t>normally used only for executable modules</a:t>
            </a:r>
            <a:r>
              <a:rPr lang="en-US" altLang="en-US" sz="800" dirty="0" smtClean="0">
                <a:latin typeface="Arial" panose="020B0604020202020204" pitchFamily="34" charset="0"/>
              </a:rPr>
              <a:t>.</a:t>
            </a:r>
            <a:endParaRPr lang="en-US" altLang="en-US" sz="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1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655CCB-BF60-43D3-BE84-B89726BB2E2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900" dirty="0" smtClean="0">
                <a:latin typeface="Arial" panose="020B0604020202020204" pitchFamily="34" charset="0"/>
              </a:rPr>
              <a:t>The simplest data structure in a z/OS system is a sequential data set. It consists of one </a:t>
            </a:r>
            <a:r>
              <a:rPr lang="en-US" altLang="en-US" sz="900" dirty="0" smtClean="0">
                <a:latin typeface="Arial" panose="020B0604020202020204" pitchFamily="34" charset="0"/>
              </a:rPr>
              <a:t>or more </a:t>
            </a:r>
            <a:r>
              <a:rPr lang="en-US" altLang="en-US" sz="900" dirty="0" smtClean="0">
                <a:latin typeface="Arial" panose="020B0604020202020204" pitchFamily="34" charset="0"/>
              </a:rPr>
              <a:t>records that are stored in physical order and processed in sequence. New </a:t>
            </a:r>
            <a:r>
              <a:rPr lang="en-US" altLang="en-US" sz="900" dirty="0" smtClean="0">
                <a:latin typeface="Arial" panose="020B0604020202020204" pitchFamily="34" charset="0"/>
              </a:rPr>
              <a:t>records are </a:t>
            </a:r>
            <a:r>
              <a:rPr lang="en-US" altLang="en-US" sz="900" dirty="0" smtClean="0">
                <a:latin typeface="Arial" panose="020B0604020202020204" pitchFamily="34" charset="0"/>
              </a:rPr>
              <a:t>appended to the end of the data set.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An </a:t>
            </a:r>
            <a:r>
              <a:rPr lang="en-US" altLang="en-US" sz="900" dirty="0" smtClean="0">
                <a:latin typeface="Arial" panose="020B0604020202020204" pitchFamily="34" charset="0"/>
              </a:rPr>
              <a:t>example of a sequential data sets might be an output data set for a line printer or </a:t>
            </a:r>
            <a:r>
              <a:rPr lang="en-US" altLang="en-US" sz="900" dirty="0" smtClean="0">
                <a:latin typeface="Arial" panose="020B0604020202020204" pitchFamily="34" charset="0"/>
              </a:rPr>
              <a:t>a deck </a:t>
            </a:r>
            <a:r>
              <a:rPr lang="en-US" altLang="en-US" sz="900" dirty="0" smtClean="0">
                <a:latin typeface="Arial" panose="020B0604020202020204" pitchFamily="34" charset="0"/>
              </a:rPr>
              <a:t>of punch cards.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A </a:t>
            </a:r>
            <a:r>
              <a:rPr lang="en-US" altLang="en-US" sz="900" dirty="0" smtClean="0">
                <a:latin typeface="Arial" panose="020B0604020202020204" pitchFamily="34" charset="0"/>
              </a:rPr>
              <a:t>z/OS user defines sequential data sets through job control language (JCL) with a </a:t>
            </a:r>
            <a:r>
              <a:rPr lang="en-US" altLang="en-US" sz="900" dirty="0" smtClean="0">
                <a:latin typeface="Arial" panose="020B0604020202020204" pitchFamily="34" charset="0"/>
              </a:rPr>
              <a:t>data set </a:t>
            </a:r>
            <a:r>
              <a:rPr lang="en-US" altLang="en-US" sz="900" dirty="0" smtClean="0">
                <a:latin typeface="Arial" panose="020B0604020202020204" pitchFamily="34" charset="0"/>
              </a:rPr>
              <a:t>organization of PS (DSORG=PS), which stands for physical sequential. In </a:t>
            </a:r>
            <a:r>
              <a:rPr lang="en-US" altLang="en-US" sz="900" dirty="0" smtClean="0">
                <a:latin typeface="Arial" panose="020B0604020202020204" pitchFamily="34" charset="0"/>
              </a:rPr>
              <a:t>other words</a:t>
            </a:r>
            <a:r>
              <a:rPr lang="en-US" altLang="en-US" sz="900" dirty="0" smtClean="0">
                <a:latin typeface="Arial" panose="020B0604020202020204" pitchFamily="34" charset="0"/>
              </a:rPr>
              <a:t>, the records in the data set are physically arranged one after another.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9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900" dirty="0" smtClean="0">
                <a:latin typeface="Arial" panose="020B0604020202020204" pitchFamily="34" charset="0"/>
              </a:rPr>
              <a:t>A </a:t>
            </a:r>
            <a:r>
              <a:rPr lang="en-US" altLang="en-US" sz="900" i="1" dirty="0" smtClean="0">
                <a:latin typeface="Arial" panose="020B0604020202020204" pitchFamily="34" charset="0"/>
              </a:rPr>
              <a:t>partitioned data set </a:t>
            </a:r>
            <a:r>
              <a:rPr lang="en-US" altLang="en-US" sz="900" dirty="0" smtClean="0">
                <a:latin typeface="Arial" panose="020B0604020202020204" pitchFamily="34" charset="0"/>
              </a:rPr>
              <a:t>adds a layer of organization to the simple structure of </a:t>
            </a:r>
            <a:r>
              <a:rPr lang="en-US" altLang="en-US" sz="900" dirty="0" smtClean="0">
                <a:latin typeface="Arial" panose="020B0604020202020204" pitchFamily="34" charset="0"/>
              </a:rPr>
              <a:t>sequential data </a:t>
            </a:r>
            <a:r>
              <a:rPr lang="en-US" altLang="en-US" sz="900" dirty="0" smtClean="0">
                <a:latin typeface="Arial" panose="020B0604020202020204" pitchFamily="34" charset="0"/>
              </a:rPr>
              <a:t>sets. A PDS is a collection of sequential data sets, called </a:t>
            </a:r>
            <a:r>
              <a:rPr lang="en-US" altLang="en-US" sz="900" i="1" dirty="0" smtClean="0">
                <a:latin typeface="Arial" panose="020B0604020202020204" pitchFamily="34" charset="0"/>
              </a:rPr>
              <a:t>members. </a:t>
            </a:r>
            <a:r>
              <a:rPr lang="en-US" altLang="en-US" sz="900" dirty="0" smtClean="0">
                <a:latin typeface="Arial" panose="020B0604020202020204" pitchFamily="34" charset="0"/>
              </a:rPr>
              <a:t>Each member </a:t>
            </a:r>
            <a:r>
              <a:rPr lang="en-US" altLang="en-US" sz="900" dirty="0" smtClean="0">
                <a:latin typeface="Arial" panose="020B0604020202020204" pitchFamily="34" charset="0"/>
              </a:rPr>
              <a:t>is like </a:t>
            </a:r>
            <a:r>
              <a:rPr lang="en-US" altLang="en-US" sz="900" dirty="0" smtClean="0">
                <a:latin typeface="Arial" panose="020B0604020202020204" pitchFamily="34" charset="0"/>
              </a:rPr>
              <a:t>a sequential data set and has a simple name, which can be up to eight characters long.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A </a:t>
            </a:r>
            <a:r>
              <a:rPr lang="en-US" altLang="en-US" sz="900" dirty="0" smtClean="0">
                <a:latin typeface="Arial" panose="020B0604020202020204" pitchFamily="34" charset="0"/>
              </a:rPr>
              <a:t>PDS also contains a directory. The directory contains an entry for each member in </a:t>
            </a:r>
            <a:r>
              <a:rPr lang="en-US" altLang="en-US" sz="900" dirty="0" smtClean="0">
                <a:latin typeface="Arial" panose="020B0604020202020204" pitchFamily="34" charset="0"/>
              </a:rPr>
              <a:t>the PDS </a:t>
            </a:r>
            <a:r>
              <a:rPr lang="en-US" altLang="en-US" sz="900" dirty="0" smtClean="0">
                <a:latin typeface="Arial" panose="020B0604020202020204" pitchFamily="34" charset="0"/>
              </a:rPr>
              <a:t>with a reference (or pointer) to the member. Member names are listed </a:t>
            </a:r>
            <a:r>
              <a:rPr lang="en-US" altLang="en-US" sz="900" dirty="0" smtClean="0">
                <a:latin typeface="Arial" panose="020B0604020202020204" pitchFamily="34" charset="0"/>
              </a:rPr>
              <a:t>alphabetically in </a:t>
            </a:r>
            <a:r>
              <a:rPr lang="en-US" altLang="en-US" sz="900" dirty="0" smtClean="0">
                <a:latin typeface="Arial" panose="020B0604020202020204" pitchFamily="34" charset="0"/>
              </a:rPr>
              <a:t>the directory, but members themselves can appear in any order in the library. </a:t>
            </a:r>
            <a:r>
              <a:rPr lang="en-US" altLang="en-US" sz="900" dirty="0" smtClean="0">
                <a:latin typeface="Arial" panose="020B0604020202020204" pitchFamily="34" charset="0"/>
              </a:rPr>
              <a:t>The directory </a:t>
            </a:r>
            <a:r>
              <a:rPr lang="en-US" altLang="en-US" sz="900" dirty="0" smtClean="0">
                <a:latin typeface="Arial" panose="020B0604020202020204" pitchFamily="34" charset="0"/>
              </a:rPr>
              <a:t>allows the system to retrieve a particular member in the data set.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A </a:t>
            </a:r>
            <a:r>
              <a:rPr lang="en-US" altLang="en-US" sz="900" dirty="0" smtClean="0">
                <a:latin typeface="Arial" panose="020B0604020202020204" pitchFamily="34" charset="0"/>
              </a:rPr>
              <a:t>partitioned data set is commonly referred to as a </a:t>
            </a:r>
            <a:r>
              <a:rPr lang="en-US" altLang="en-US" sz="900" i="1" dirty="0" smtClean="0">
                <a:latin typeface="Arial" panose="020B0604020202020204" pitchFamily="34" charset="0"/>
              </a:rPr>
              <a:t>library</a:t>
            </a:r>
            <a:r>
              <a:rPr lang="en-US" altLang="en-US" sz="900" dirty="0" smtClean="0">
                <a:latin typeface="Arial" panose="020B0604020202020204" pitchFamily="34" charset="0"/>
              </a:rPr>
              <a:t>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A </a:t>
            </a:r>
            <a:r>
              <a:rPr lang="en-US" altLang="en-US" sz="900" dirty="0" smtClean="0">
                <a:latin typeface="Arial" panose="020B0604020202020204" pitchFamily="34" charset="0"/>
              </a:rPr>
              <a:t>PDSE is a partitioned data set extended. It consists of a directory and zero or </a:t>
            </a:r>
            <a:r>
              <a:rPr lang="en-US" altLang="en-US" sz="900" dirty="0" smtClean="0">
                <a:latin typeface="Arial" panose="020B0604020202020204" pitchFamily="34" charset="0"/>
              </a:rPr>
              <a:t>more members</a:t>
            </a:r>
            <a:r>
              <a:rPr lang="en-US" altLang="en-US" sz="900" dirty="0" smtClean="0">
                <a:latin typeface="Arial" panose="020B0604020202020204" pitchFamily="34" charset="0"/>
              </a:rPr>
              <a:t>, just like a PDS. It can be created with JCL, TSO/E, and ISPF, just like a PDS</a:t>
            </a:r>
            <a:r>
              <a:rPr lang="en-US" altLang="en-US" sz="900" dirty="0" smtClean="0">
                <a:latin typeface="Arial" panose="020B0604020202020204" pitchFamily="34" charset="0"/>
              </a:rPr>
              <a:t>, and </a:t>
            </a:r>
            <a:r>
              <a:rPr lang="en-US" altLang="en-US" sz="900" dirty="0" smtClean="0">
                <a:latin typeface="Arial" panose="020B0604020202020204" pitchFamily="34" charset="0"/>
              </a:rPr>
              <a:t>can be processed with the same access methods. PDSE data sets are stored only </a:t>
            </a:r>
            <a:r>
              <a:rPr lang="en-US" altLang="en-US" sz="900" dirty="0" smtClean="0">
                <a:latin typeface="Arial" panose="020B0604020202020204" pitchFamily="34" charset="0"/>
              </a:rPr>
              <a:t>on DASD</a:t>
            </a:r>
            <a:r>
              <a:rPr lang="en-US" altLang="en-US" sz="900" dirty="0" smtClean="0">
                <a:latin typeface="Arial" panose="020B0604020202020204" pitchFamily="34" charset="0"/>
              </a:rPr>
              <a:t>, not tape.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900" dirty="0" smtClean="0">
              <a:latin typeface="Arial" panose="020B0604020202020204" pitchFamily="34" charset="0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9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4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04E504-22CB-4D9D-BEEE-5BD2B71E49F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3491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A PDS data set offers a simple and efficient way to organize related groups of </a:t>
            </a:r>
            <a:r>
              <a:rPr lang="en-US" altLang="en-US" sz="800" dirty="0" smtClean="0">
                <a:latin typeface="Arial" panose="020B0604020202020204" pitchFamily="34" charset="0"/>
              </a:rPr>
              <a:t>sequential files</a:t>
            </a:r>
            <a:r>
              <a:rPr lang="en-US" altLang="en-US" sz="800" dirty="0" smtClean="0">
                <a:latin typeface="Arial" panose="020B0604020202020204" pitchFamily="34" charset="0"/>
              </a:rPr>
              <a:t>. A PDS has the following advantages for z/OS users: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Grouping </a:t>
            </a:r>
            <a:r>
              <a:rPr lang="en-US" altLang="en-US" sz="800" dirty="0" smtClean="0">
                <a:latin typeface="Arial" panose="020B0604020202020204" pitchFamily="34" charset="0"/>
              </a:rPr>
              <a:t>of related data sets under a single name makes z/OS data </a:t>
            </a:r>
            <a:r>
              <a:rPr lang="en-US" altLang="en-US" sz="800" dirty="0" smtClean="0">
                <a:latin typeface="Arial" panose="020B0604020202020204" pitchFamily="34" charset="0"/>
              </a:rPr>
              <a:t>management easier</a:t>
            </a:r>
            <a:r>
              <a:rPr lang="en-US" altLang="en-US" sz="800" dirty="0" smtClean="0">
                <a:latin typeface="Arial" panose="020B0604020202020204" pitchFamily="34" charset="0"/>
              </a:rPr>
              <a:t>. Files stored as members of a PDS can be processed either individually or </a:t>
            </a:r>
            <a:r>
              <a:rPr lang="en-US" altLang="en-US" sz="800" dirty="0" smtClean="0">
                <a:latin typeface="Arial" panose="020B0604020202020204" pitchFamily="34" charset="0"/>
              </a:rPr>
              <a:t>all the </a:t>
            </a:r>
            <a:r>
              <a:rPr lang="en-US" altLang="en-US" sz="800" dirty="0" smtClean="0">
                <a:latin typeface="Arial" panose="020B0604020202020204" pitchFamily="34" charset="0"/>
              </a:rPr>
              <a:t>members can be processed as a unit.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Because </a:t>
            </a:r>
            <a:r>
              <a:rPr lang="en-US" altLang="en-US" sz="800" dirty="0" smtClean="0">
                <a:latin typeface="Arial" panose="020B0604020202020204" pitchFamily="34" charset="0"/>
              </a:rPr>
              <a:t>the space allocated for z/OS data sets always starts at a track boundary </a:t>
            </a:r>
            <a:r>
              <a:rPr lang="en-US" altLang="en-US" sz="800" dirty="0" smtClean="0">
                <a:latin typeface="Arial" panose="020B0604020202020204" pitchFamily="34" charset="0"/>
              </a:rPr>
              <a:t>on disk</a:t>
            </a:r>
            <a:r>
              <a:rPr lang="en-US" altLang="en-US" sz="800" dirty="0" smtClean="0">
                <a:latin typeface="Arial" panose="020B0604020202020204" pitchFamily="34" charset="0"/>
              </a:rPr>
              <a:t>, using a PDS is a way to store more than one small data set on a track. This </a:t>
            </a:r>
            <a:r>
              <a:rPr lang="en-US" altLang="en-US" sz="800" dirty="0" smtClean="0">
                <a:latin typeface="Arial" panose="020B0604020202020204" pitchFamily="34" charset="0"/>
              </a:rPr>
              <a:t>saves you </a:t>
            </a:r>
            <a:r>
              <a:rPr lang="en-US" altLang="en-US" sz="800" dirty="0" smtClean="0">
                <a:latin typeface="Arial" panose="020B0604020202020204" pitchFamily="34" charset="0"/>
              </a:rPr>
              <a:t>disk space if you have many data sets that are </a:t>
            </a:r>
            <a:r>
              <a:rPr lang="en-US" altLang="en-US" sz="800" dirty="0" smtClean="0">
                <a:latin typeface="Arial" panose="020B0604020202020204" pitchFamily="34" charset="0"/>
              </a:rPr>
              <a:t>much </a:t>
            </a:r>
            <a:r>
              <a:rPr lang="en-US" altLang="en-US" sz="800" dirty="0" smtClean="0">
                <a:latin typeface="Arial" panose="020B0604020202020204" pitchFamily="34" charset="0"/>
              </a:rPr>
              <a:t>smaller than a track. A </a:t>
            </a:r>
            <a:r>
              <a:rPr lang="en-US" altLang="en-US" sz="800" dirty="0" smtClean="0">
                <a:latin typeface="Arial" panose="020B0604020202020204" pitchFamily="34" charset="0"/>
              </a:rPr>
              <a:t>track is </a:t>
            </a:r>
            <a:r>
              <a:rPr lang="en-US" altLang="en-US" sz="800" dirty="0" smtClean="0">
                <a:latin typeface="Arial" panose="020B0604020202020204" pitchFamily="34" charset="0"/>
              </a:rPr>
              <a:t>56,664 bytes for 3390 disk device.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Members of a PDS can be used as sequential data sets, and they can be appended (</a:t>
            </a:r>
            <a:r>
              <a:rPr lang="en-US" altLang="en-US" sz="800" dirty="0" smtClean="0">
                <a:latin typeface="Arial" panose="020B0604020202020204" pitchFamily="34" charset="0"/>
              </a:rPr>
              <a:t>or </a:t>
            </a:r>
            <a:r>
              <a:rPr lang="en-US" altLang="en-US" sz="800" i="1" dirty="0" smtClean="0">
                <a:latin typeface="Arial" panose="020B0604020202020204" pitchFamily="34" charset="0"/>
              </a:rPr>
              <a:t>concatenated</a:t>
            </a:r>
            <a:r>
              <a:rPr lang="en-US" altLang="en-US" sz="800" dirty="0" smtClean="0">
                <a:latin typeface="Arial" panose="020B0604020202020204" pitchFamily="34" charset="0"/>
              </a:rPr>
              <a:t>) to sequential data sets</a:t>
            </a:r>
            <a:r>
              <a:rPr lang="en-US" altLang="en-US" sz="800" dirty="0" smtClean="0">
                <a:latin typeface="Arial" panose="020B0604020202020204" pitchFamily="34" charset="0"/>
              </a:rPr>
              <a:t>. Multiple </a:t>
            </a:r>
            <a:r>
              <a:rPr lang="en-US" altLang="en-US" sz="800" dirty="0" smtClean="0">
                <a:latin typeface="Arial" panose="020B0604020202020204" pitchFamily="34" charset="0"/>
              </a:rPr>
              <a:t>PDS data sets can be concatenated to form large libraries.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PDS </a:t>
            </a:r>
            <a:r>
              <a:rPr lang="en-US" altLang="en-US" sz="800" dirty="0" smtClean="0">
                <a:latin typeface="Arial" panose="020B0604020202020204" pitchFamily="34" charset="0"/>
              </a:rPr>
              <a:t>data sets are easy to create with JCL or ISPF; they are easy to manipulate </a:t>
            </a:r>
            <a:r>
              <a:rPr lang="en-US" altLang="en-US" sz="800" dirty="0" smtClean="0">
                <a:latin typeface="Arial" panose="020B0604020202020204" pitchFamily="34" charset="0"/>
              </a:rPr>
              <a:t>with ISPF </a:t>
            </a:r>
            <a:r>
              <a:rPr lang="en-US" altLang="en-US" sz="800" dirty="0" smtClean="0">
                <a:latin typeface="Arial" panose="020B0604020202020204" pitchFamily="34" charset="0"/>
              </a:rPr>
              <a:t>utilities or TSO commands.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However, some aspects of the </a:t>
            </a:r>
            <a:r>
              <a:rPr lang="en-US" altLang="en-US" sz="800" dirty="0" smtClean="0">
                <a:latin typeface="Arial" panose="020B0604020202020204" pitchFamily="34" charset="0"/>
              </a:rPr>
              <a:t>PDS design </a:t>
            </a:r>
            <a:r>
              <a:rPr lang="en-US" altLang="en-US" sz="800" dirty="0" smtClean="0">
                <a:latin typeface="Arial" panose="020B0604020202020204" pitchFamily="34" charset="0"/>
              </a:rPr>
              <a:t>affect both performance and the efficient use of disk storage, as follows: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latin typeface="Arial" panose="020B0604020202020204" pitchFamily="34" charset="0"/>
              </a:rPr>
              <a:t>Wasted space. </a:t>
            </a:r>
            <a:r>
              <a:rPr lang="en-US" altLang="en-US" sz="800" dirty="0" smtClean="0">
                <a:latin typeface="Arial" panose="020B0604020202020204" pitchFamily="34" charset="0"/>
              </a:rPr>
              <a:t>When a member in a PDS is replaced, the new data area is written to </a:t>
            </a:r>
            <a:r>
              <a:rPr lang="en-US" altLang="en-US" sz="800" dirty="0" smtClean="0">
                <a:latin typeface="Arial" panose="020B0604020202020204" pitchFamily="34" charset="0"/>
              </a:rPr>
              <a:t>a new </a:t>
            </a:r>
            <a:r>
              <a:rPr lang="en-US" altLang="en-US" sz="800" dirty="0" smtClean="0">
                <a:latin typeface="Arial" panose="020B0604020202020204" pitchFamily="34" charset="0"/>
              </a:rPr>
              <a:t>section within the storage allocated to the PDS. When a member is deleted, </a:t>
            </a:r>
            <a:r>
              <a:rPr lang="en-US" altLang="en-US" sz="800" dirty="0" smtClean="0">
                <a:latin typeface="Arial" panose="020B0604020202020204" pitchFamily="34" charset="0"/>
              </a:rPr>
              <a:t>its pointer </a:t>
            </a:r>
            <a:r>
              <a:rPr lang="en-US" altLang="en-US" sz="800" dirty="0" smtClean="0">
                <a:latin typeface="Arial" panose="020B0604020202020204" pitchFamily="34" charset="0"/>
              </a:rPr>
              <a:t>is deleted too, so there is no mechanism to reuse its space.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latin typeface="Arial" panose="020B0604020202020204" pitchFamily="34" charset="0"/>
              </a:rPr>
              <a:t>Limited </a:t>
            </a:r>
            <a:r>
              <a:rPr lang="en-US" altLang="en-US" sz="800" b="1" dirty="0" smtClean="0">
                <a:latin typeface="Arial" panose="020B0604020202020204" pitchFamily="34" charset="0"/>
              </a:rPr>
              <a:t>directory size. </a:t>
            </a:r>
            <a:r>
              <a:rPr lang="en-US" altLang="en-US" sz="800" dirty="0" smtClean="0">
                <a:latin typeface="Arial" panose="020B0604020202020204" pitchFamily="34" charset="0"/>
              </a:rPr>
              <a:t>The size of a PDS directory is set at allocation time. As </a:t>
            </a:r>
            <a:r>
              <a:rPr lang="en-US" altLang="en-US" sz="800" dirty="0" smtClean="0">
                <a:latin typeface="Arial" panose="020B0604020202020204" pitchFamily="34" charset="0"/>
              </a:rPr>
              <a:t>the data </a:t>
            </a:r>
            <a:r>
              <a:rPr lang="en-US" altLang="en-US" sz="800" dirty="0" smtClean="0">
                <a:latin typeface="Arial" panose="020B0604020202020204" pitchFamily="34" charset="0"/>
              </a:rPr>
              <a:t>set grows, it can acquire more space in units of the amount you specified as </a:t>
            </a:r>
            <a:r>
              <a:rPr lang="en-US" altLang="en-US" sz="800" dirty="0" smtClean="0">
                <a:latin typeface="Arial" panose="020B0604020202020204" pitchFamily="34" charset="0"/>
              </a:rPr>
              <a:t>its secondary </a:t>
            </a:r>
            <a:r>
              <a:rPr lang="en-US" altLang="en-US" sz="800" dirty="0" smtClean="0">
                <a:latin typeface="Arial" panose="020B0604020202020204" pitchFamily="34" charset="0"/>
              </a:rPr>
              <a:t>space. These extra units are called </a:t>
            </a:r>
            <a:r>
              <a:rPr lang="en-US" altLang="en-US" sz="800" i="1" dirty="0" smtClean="0">
                <a:latin typeface="Arial" panose="020B0604020202020204" pitchFamily="34" charset="0"/>
              </a:rPr>
              <a:t>secondary extents</a:t>
            </a:r>
            <a:r>
              <a:rPr lang="en-US" altLang="en-US" sz="800" dirty="0" smtClean="0">
                <a:latin typeface="Arial" panose="020B0604020202020204" pitchFamily="34" charset="0"/>
              </a:rPr>
              <a:t>. However</a:t>
            </a:r>
            <a:r>
              <a:rPr lang="en-US" altLang="en-US" sz="800" dirty="0" smtClean="0">
                <a:latin typeface="Arial" panose="020B0604020202020204" pitchFamily="34" charset="0"/>
              </a:rPr>
              <a:t>, you can only store a fixed number of member entries in the PDS </a:t>
            </a:r>
            <a:r>
              <a:rPr lang="en-US" altLang="en-US" sz="800" dirty="0" smtClean="0">
                <a:latin typeface="Arial" panose="020B0604020202020204" pitchFamily="34" charset="0"/>
              </a:rPr>
              <a:t>directory because </a:t>
            </a:r>
            <a:r>
              <a:rPr lang="en-US" altLang="en-US" sz="800" dirty="0" smtClean="0">
                <a:latin typeface="Arial" panose="020B0604020202020204" pitchFamily="34" charset="0"/>
              </a:rPr>
              <a:t>its size is fixed when the data set is allocated. If you need to store </a:t>
            </a:r>
            <a:r>
              <a:rPr lang="en-US" altLang="en-US" sz="800" dirty="0" smtClean="0">
                <a:latin typeface="Arial" panose="020B0604020202020204" pitchFamily="34" charset="0"/>
              </a:rPr>
              <a:t>more entries </a:t>
            </a:r>
            <a:r>
              <a:rPr lang="en-US" altLang="en-US" sz="800" dirty="0" smtClean="0">
                <a:latin typeface="Arial" panose="020B0604020202020204" pitchFamily="34" charset="0"/>
              </a:rPr>
              <a:t>than there is space for, you have to allocate a new PDS with more </a:t>
            </a:r>
            <a:r>
              <a:rPr lang="en-US" altLang="en-US" sz="800" dirty="0" smtClean="0">
                <a:latin typeface="Arial" panose="020B0604020202020204" pitchFamily="34" charset="0"/>
              </a:rPr>
              <a:t>directory blocks </a:t>
            </a:r>
            <a:r>
              <a:rPr lang="en-US" altLang="en-US" sz="800" dirty="0" smtClean="0">
                <a:latin typeface="Arial" panose="020B0604020202020204" pitchFamily="34" charset="0"/>
              </a:rPr>
              <a:t>and copy the members from the old data set into it.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latin typeface="Arial" panose="020B0604020202020204" pitchFamily="34" charset="0"/>
              </a:rPr>
              <a:t>Lengthy </a:t>
            </a:r>
            <a:r>
              <a:rPr lang="en-US" altLang="en-US" sz="800" b="1" dirty="0" smtClean="0">
                <a:latin typeface="Arial" panose="020B0604020202020204" pitchFamily="34" charset="0"/>
              </a:rPr>
              <a:t>directory searches. </a:t>
            </a:r>
            <a:r>
              <a:rPr lang="en-US" altLang="en-US" sz="800" dirty="0" smtClean="0">
                <a:latin typeface="Arial" panose="020B0604020202020204" pitchFamily="34" charset="0"/>
              </a:rPr>
              <a:t>Entries are searched sequentially in alphabetical order. If the directory is </a:t>
            </a:r>
            <a:r>
              <a:rPr lang="en-US" altLang="en-US" sz="800" dirty="0" smtClean="0">
                <a:latin typeface="Arial" panose="020B0604020202020204" pitchFamily="34" charset="0"/>
              </a:rPr>
              <a:t>very large </a:t>
            </a:r>
            <a:r>
              <a:rPr lang="en-US" altLang="en-US" sz="800" dirty="0" smtClean="0">
                <a:latin typeface="Arial" panose="020B0604020202020204" pitchFamily="34" charset="0"/>
              </a:rPr>
              <a:t>and the members small, it might take longer to search the directory than </a:t>
            </a:r>
            <a:r>
              <a:rPr lang="en-US" altLang="en-US" sz="800" dirty="0" smtClean="0">
                <a:latin typeface="Arial" panose="020B0604020202020204" pitchFamily="34" charset="0"/>
              </a:rPr>
              <a:t>to retrieve </a:t>
            </a:r>
            <a:r>
              <a:rPr lang="en-US" altLang="en-US" sz="800" dirty="0" smtClean="0">
                <a:latin typeface="Arial" panose="020B0604020202020204" pitchFamily="34" charset="0"/>
              </a:rPr>
              <a:t>the member when its location is found.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In many ways, a PDSE is similar to a PDS. Each member name can be eight bytes long</a:t>
            </a:r>
            <a:r>
              <a:rPr lang="en-US" altLang="en-US" sz="800" dirty="0" smtClean="0">
                <a:latin typeface="Arial" panose="020B0604020202020204" pitchFamily="34" charset="0"/>
              </a:rPr>
              <a:t>. For </a:t>
            </a:r>
            <a:r>
              <a:rPr lang="en-US" altLang="en-US" sz="800" dirty="0" smtClean="0">
                <a:latin typeface="Arial" panose="020B0604020202020204" pitchFamily="34" charset="0"/>
              </a:rPr>
              <a:t>accessing a PDS directory or member, most PDSE interfaces are </a:t>
            </a:r>
            <a:r>
              <a:rPr lang="en-US" altLang="en-US" sz="800" dirty="0" smtClean="0">
                <a:latin typeface="Arial" panose="020B0604020202020204" pitchFamily="34" charset="0"/>
              </a:rPr>
              <a:t>indistinguishable from </a:t>
            </a:r>
            <a:r>
              <a:rPr lang="en-US" altLang="en-US" sz="800" dirty="0" smtClean="0">
                <a:latin typeface="Arial" panose="020B0604020202020204" pitchFamily="34" charset="0"/>
              </a:rPr>
              <a:t>PDS interfaces. Both PDS and PDSE data sets are processed using the same </a:t>
            </a:r>
            <a:r>
              <a:rPr lang="en-US" altLang="en-US" sz="800" dirty="0" smtClean="0">
                <a:latin typeface="Arial" panose="020B0604020202020204" pitchFamily="34" charset="0"/>
              </a:rPr>
              <a:t>access methods </a:t>
            </a:r>
            <a:r>
              <a:rPr lang="en-US" altLang="en-US" sz="800" dirty="0" smtClean="0">
                <a:latin typeface="Arial" panose="020B0604020202020204" pitchFamily="34" charset="0"/>
              </a:rPr>
              <a:t>(BSAM, QSAM, BPAM</a:t>
            </a:r>
            <a:r>
              <a:rPr lang="en-US" altLang="en-US" sz="800" dirty="0" smtClean="0">
                <a:latin typeface="Arial" panose="020B0604020202020204" pitchFamily="34" charset="0"/>
              </a:rPr>
              <a:t>). However</a:t>
            </a:r>
            <a:r>
              <a:rPr lang="en-US" altLang="en-US" sz="800" dirty="0" smtClean="0">
                <a:latin typeface="Arial" panose="020B0604020202020204" pitchFamily="34" charset="0"/>
              </a:rPr>
              <a:t>, PDSE data sets have a different internal format, which gives them </a:t>
            </a:r>
            <a:r>
              <a:rPr lang="en-US" altLang="en-US" sz="800" dirty="0" smtClean="0">
                <a:latin typeface="Arial" panose="020B0604020202020204" pitchFamily="34" charset="0"/>
              </a:rPr>
              <a:t>increased usability</a:t>
            </a:r>
            <a:r>
              <a:rPr lang="en-US" altLang="en-US" sz="800" dirty="0" smtClean="0">
                <a:latin typeface="Arial" panose="020B0604020202020204" pitchFamily="34" charset="0"/>
              </a:rPr>
              <a:t>. You can use a PDSE in place of a PDS to store data, or to store programs in </a:t>
            </a:r>
            <a:r>
              <a:rPr lang="en-US" altLang="en-US" sz="800" dirty="0" smtClean="0">
                <a:latin typeface="Arial" panose="020B0604020202020204" pitchFamily="34" charset="0"/>
              </a:rPr>
              <a:t>the form </a:t>
            </a:r>
            <a:r>
              <a:rPr lang="en-US" altLang="en-US" sz="800" dirty="0" smtClean="0">
                <a:latin typeface="Arial" panose="020B0604020202020204" pitchFamily="34" charset="0"/>
              </a:rPr>
              <a:t>of program </a:t>
            </a:r>
            <a:r>
              <a:rPr lang="en-US" altLang="en-US" sz="800" dirty="0" smtClean="0">
                <a:latin typeface="Arial" panose="020B0604020202020204" pitchFamily="34" charset="0"/>
              </a:rPr>
              <a:t>objects, but there</a:t>
            </a:r>
            <a:r>
              <a:rPr lang="en-US" altLang="en-US" sz="800" baseline="0" dirty="0" smtClean="0">
                <a:latin typeface="Arial" panose="020B0604020202020204" pitchFamily="34" charset="0"/>
              </a:rPr>
              <a:t> are some restrictions</a:t>
            </a:r>
            <a:r>
              <a:rPr lang="en-US" altLang="en-US" sz="800" dirty="0" smtClean="0">
                <a:latin typeface="Arial" panose="020B0604020202020204" pitchFamily="34" charset="0"/>
              </a:rPr>
              <a:t>. </a:t>
            </a:r>
            <a:r>
              <a:rPr lang="en-US" altLang="en-US" sz="800" dirty="0" smtClean="0">
                <a:latin typeface="Arial" panose="020B0604020202020204" pitchFamily="34" charset="0"/>
              </a:rPr>
              <a:t>A program object is similar to a load module in a PDS. </a:t>
            </a:r>
            <a:r>
              <a:rPr lang="en-US" altLang="en-US" sz="800" b="1" dirty="0" smtClean="0">
                <a:latin typeface="Arial" panose="020B0604020202020204" pitchFamily="34" charset="0"/>
              </a:rPr>
              <a:t>A </a:t>
            </a:r>
            <a:r>
              <a:rPr lang="en-US" altLang="en-US" sz="800" b="1" dirty="0" smtClean="0">
                <a:latin typeface="Arial" panose="020B0604020202020204" pitchFamily="34" charset="0"/>
              </a:rPr>
              <a:t>load module </a:t>
            </a:r>
            <a:r>
              <a:rPr lang="en-US" altLang="en-US" sz="800" b="1" dirty="0" smtClean="0">
                <a:latin typeface="Arial" panose="020B0604020202020204" pitchFamily="34" charset="0"/>
              </a:rPr>
              <a:t>cannot reside in a PDSE and be used as a load module. One PDSE cannot </a:t>
            </a:r>
            <a:r>
              <a:rPr lang="en-US" altLang="en-US" sz="800" b="1" dirty="0" smtClean="0">
                <a:latin typeface="Arial" panose="020B0604020202020204" pitchFamily="34" charset="0"/>
              </a:rPr>
              <a:t>contain a </a:t>
            </a:r>
            <a:r>
              <a:rPr lang="en-US" altLang="en-US" sz="800" b="1" dirty="0" smtClean="0">
                <a:latin typeface="Arial" panose="020B0604020202020204" pitchFamily="34" charset="0"/>
              </a:rPr>
              <a:t>mixture of program objects and data members.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 dirty="0" smtClean="0">
                <a:latin typeface="Arial" panose="020B0604020202020204" pitchFamily="34" charset="0"/>
              </a:rPr>
              <a:t>PDSE data sets have several features that can improve user productivity and </a:t>
            </a:r>
            <a:r>
              <a:rPr lang="en-US" altLang="en-US" sz="800" dirty="0" smtClean="0">
                <a:latin typeface="Arial" panose="020B0604020202020204" pitchFamily="34" charset="0"/>
              </a:rPr>
              <a:t>system performance</a:t>
            </a:r>
            <a:r>
              <a:rPr lang="en-US" altLang="en-US" sz="800" dirty="0" smtClean="0">
                <a:latin typeface="Arial" panose="020B0604020202020204" pitchFamily="34" charset="0"/>
              </a:rPr>
              <a:t>. </a:t>
            </a:r>
            <a:endParaRPr lang="en-US" altLang="en-US" sz="800" dirty="0" smtClean="0">
              <a:latin typeface="Arial" panose="020B0604020202020204" pitchFamily="34" charset="0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The </a:t>
            </a:r>
            <a:r>
              <a:rPr lang="en-US" altLang="en-US" sz="800" dirty="0" smtClean="0">
                <a:latin typeface="Arial" panose="020B0604020202020204" pitchFamily="34" charset="0"/>
              </a:rPr>
              <a:t>main advantage of using a PDSE over a PDS is that a </a:t>
            </a:r>
            <a:r>
              <a:rPr lang="en-US" altLang="en-US" sz="800" dirty="0" smtClean="0">
                <a:latin typeface="Arial" panose="020B0604020202020204" pitchFamily="34" charset="0"/>
              </a:rPr>
              <a:t>PDSE automatically </a:t>
            </a:r>
            <a:r>
              <a:rPr lang="en-US" altLang="en-US" sz="800" dirty="0" smtClean="0">
                <a:latin typeface="Arial" panose="020B0604020202020204" pitchFamily="34" charset="0"/>
              </a:rPr>
              <a:t>reuses space within the data set without the need for anyone to </a:t>
            </a:r>
            <a:r>
              <a:rPr lang="en-US" altLang="en-US" sz="800" dirty="0" smtClean="0">
                <a:latin typeface="Arial" panose="020B0604020202020204" pitchFamily="34" charset="0"/>
              </a:rPr>
              <a:t>periodically run </a:t>
            </a:r>
            <a:r>
              <a:rPr lang="en-US" altLang="en-US" sz="800" dirty="0" smtClean="0">
                <a:latin typeface="Arial" panose="020B0604020202020204" pitchFamily="34" charset="0"/>
              </a:rPr>
              <a:t>a utility to reorganize it</a:t>
            </a:r>
            <a:r>
              <a:rPr lang="en-US" altLang="en-US" sz="800" dirty="0" smtClean="0">
                <a:latin typeface="Arial" panose="020B0604020202020204" pitchFamily="34" charset="0"/>
              </a:rPr>
              <a:t>. </a:t>
            </a:r>
            <a:endParaRPr lang="en-US" altLang="en-US" sz="800" dirty="0" smtClean="0">
              <a:latin typeface="Arial" panose="020B0604020202020204" pitchFamily="34" charset="0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Also</a:t>
            </a:r>
            <a:r>
              <a:rPr lang="en-US" altLang="en-US" sz="800" dirty="0" smtClean="0">
                <a:latin typeface="Arial" panose="020B0604020202020204" pitchFamily="34" charset="0"/>
              </a:rPr>
              <a:t>, the size of a PDS directory is fixed regardless of the number of members in it</a:t>
            </a:r>
            <a:r>
              <a:rPr lang="en-US" altLang="en-US" sz="800" dirty="0" smtClean="0">
                <a:latin typeface="Arial" panose="020B0604020202020204" pitchFamily="34" charset="0"/>
              </a:rPr>
              <a:t>, while </a:t>
            </a:r>
            <a:r>
              <a:rPr lang="en-US" altLang="en-US" sz="800" dirty="0" smtClean="0">
                <a:latin typeface="Arial" panose="020B0604020202020204" pitchFamily="34" charset="0"/>
              </a:rPr>
              <a:t>the size of a PDSE directory is flexible and expands to fit the members stored in it.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800" dirty="0" smtClean="0">
                <a:latin typeface="Arial" panose="020B0604020202020204" pitchFamily="34" charset="0"/>
              </a:rPr>
              <a:t>Further</a:t>
            </a:r>
            <a:r>
              <a:rPr lang="en-US" altLang="en-US" sz="800" dirty="0" smtClean="0">
                <a:latin typeface="Arial" panose="020B0604020202020204" pitchFamily="34" charset="0"/>
              </a:rPr>
              <a:t>, the system reclaims space automatically whenever a member is deleted </a:t>
            </a:r>
            <a:r>
              <a:rPr lang="en-US" altLang="en-US" sz="800" dirty="0" smtClean="0">
                <a:latin typeface="Arial" panose="020B0604020202020204" pitchFamily="34" charset="0"/>
              </a:rPr>
              <a:t>or replaced</a:t>
            </a:r>
            <a:r>
              <a:rPr lang="en-US" altLang="en-US" sz="800" dirty="0" smtClean="0">
                <a:latin typeface="Arial" panose="020B0604020202020204" pitchFamily="34" charset="0"/>
              </a:rPr>
              <a:t>, and returns it to the pool of space available for allocation to other members </a:t>
            </a:r>
            <a:r>
              <a:rPr lang="en-US" altLang="en-US" sz="800" dirty="0" smtClean="0">
                <a:latin typeface="Arial" panose="020B0604020202020204" pitchFamily="34" charset="0"/>
              </a:rPr>
              <a:t>of the </a:t>
            </a:r>
            <a:r>
              <a:rPr lang="en-US" altLang="en-US" sz="800" dirty="0" smtClean="0">
                <a:latin typeface="Arial" panose="020B0604020202020204" pitchFamily="34" charset="0"/>
              </a:rPr>
              <a:t>same PDSE. The space can be reused without having to do an IEBCOPY compress</a:t>
            </a:r>
            <a:r>
              <a:rPr lang="en-US" altLang="en-US" sz="800" dirty="0" smtClean="0">
                <a:latin typeface="Arial" panose="020B0604020202020204" pitchFamily="34" charset="0"/>
              </a:rPr>
              <a:t>.</a:t>
            </a:r>
            <a:endParaRPr lang="en-US" altLang="en-US" sz="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6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ood mid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0" y="1668463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>
              <a:latin typeface="Arial" charset="0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>
              <a:latin typeface="Arial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black">
          <a:xfrm>
            <a:off x="2006600" y="1287463"/>
            <a:ext cx="4103688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" tIns="18288" rIns="18288" bIns="18288" anchor="ctr"/>
          <a:lstStyle/>
          <a:p>
            <a:pPr marL="342900" indent="-342900" algn="l">
              <a:lnSpc>
                <a:spcPct val="98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rgbClr val="FFFFFF"/>
                </a:solidFill>
                <a:latin typeface="Arial" charset="0"/>
                <a:cs typeface="+mn-cs"/>
              </a:rPr>
              <a:t>Introduction of z/OS Basics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black">
          <a:xfrm flipV="1">
            <a:off x="1863725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CA">
              <a:latin typeface="Arial" charset="0"/>
              <a:cs typeface="+mn-cs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black">
          <a:xfrm flipV="1">
            <a:off x="1862138" y="1347788"/>
            <a:ext cx="0" cy="32861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CA">
              <a:latin typeface="Arial" charset="0"/>
              <a:cs typeface="+mn-cs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>
                <a:solidFill>
                  <a:srgbClr val="FFFFFF"/>
                </a:solidFill>
                <a:latin typeface="Arial" charset="0"/>
                <a:cs typeface="Arial" charset="0"/>
              </a:rPr>
              <a:t>© 2006 IBM Corporation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493963"/>
            <a:ext cx="7954963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Presentation Title</a:t>
            </a:r>
          </a:p>
        </p:txBody>
      </p:sp>
      <p:sp>
        <p:nvSpPr>
          <p:cNvPr id="202758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3" y="6221413"/>
            <a:ext cx="289718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>
          <a:xfrm>
            <a:off x="5391150" y="6221413"/>
            <a:ext cx="1619250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38B09-555C-4207-891F-510D23AD71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4925" y="871538"/>
            <a:ext cx="207645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078537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9A8C6-80BD-45EB-996B-4B559FBE85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BD434-C8CE-4715-A8B9-3FBB82BA1C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B09F2-E574-4008-8F9E-D37B718D4A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1D7C5-FA1F-4CC3-BAB0-3AF43D6694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4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4E8EB-2BC7-45FF-ABBC-E3ABBBDBC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E6BA7-0E90-4CFC-94EB-8A5753C90A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634F0-CC1B-4B89-B91E-32617DC8F1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4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567CC-A929-4B56-A836-BEC43B2DBE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F0235-9A80-411F-A5DF-8C241B775B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B86AB-7809-47CB-8DC8-4FF215CD54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rop_of_DM04_12_2_blue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1" b="23769"/>
          <a:stretch>
            <a:fillRect/>
          </a:stretch>
        </p:blipFill>
        <p:spPr bwMode="blackWhite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rop_of_DM04_12_2_blu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0" b="52106"/>
          <a:stretch>
            <a:fillRect/>
          </a:stretch>
        </p:blipFill>
        <p:spPr bwMode="blackWhite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6413"/>
            <a:ext cx="777557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black">
          <a:xfrm>
            <a:off x="990600" y="74613"/>
            <a:ext cx="2874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400">
                <a:solidFill>
                  <a:srgbClr val="FFFFFF"/>
                </a:solidFill>
                <a:latin typeface="Arial" charset="0"/>
                <a:cs typeface="Arial" charset="0"/>
              </a:rPr>
              <a:t>Chapter 05 Working with Datasets</a:t>
            </a: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black">
          <a:xfrm>
            <a:off x="5724525" y="6499225"/>
            <a:ext cx="3306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>
                <a:solidFill>
                  <a:srgbClr val="FFFFFF"/>
                </a:solidFill>
                <a:latin typeface="Arial" charset="0"/>
                <a:cs typeface="Arial" charset="0"/>
              </a:rPr>
              <a:t>© 2006 IBM Corporation</a:t>
            </a:r>
          </a:p>
        </p:txBody>
      </p:sp>
      <p:sp>
        <p:nvSpPr>
          <p:cNvPr id="20173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fld id="{B5647751-F54E-4E14-92FF-D21D12BE1B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17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500813"/>
            <a:ext cx="38115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56238" y="6500813"/>
            <a:ext cx="19462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black">
          <a:xfrm>
            <a:off x="990600" y="146050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>
              <a:latin typeface="Arial" charset="0"/>
              <a:cs typeface="+mn-cs"/>
            </a:endParaRPr>
          </a:p>
        </p:txBody>
      </p:sp>
      <p:sp>
        <p:nvSpPr>
          <p:cNvPr id="201741" name="Line 13"/>
          <p:cNvSpPr>
            <a:spLocks noChangeShapeType="1"/>
          </p:cNvSpPr>
          <p:nvPr/>
        </p:nvSpPr>
        <p:spPr bwMode="black">
          <a:xfrm>
            <a:off x="990600" y="6480175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>
          <a:solidFill>
            <a:schemeClr val="tx1"/>
          </a:solidFill>
          <a:latin typeface="+mn-lt"/>
          <a:cs typeface="+mn-cs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78105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5: Working with data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C79ADF-3A25-4EC5-8AEE-B99B64099789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Dataset Naming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9325" y="2459038"/>
            <a:ext cx="4706938" cy="2536825"/>
          </a:xfrm>
          <a:noFill/>
        </p:spPr>
      </p:pic>
      <p:sp>
        <p:nvSpPr>
          <p:cNvPr id="16389" name="WordArt 8" descr="Narrow vertical"/>
          <p:cNvSpPr>
            <a:spLocks noChangeArrowheads="1" noChangeShapeType="1" noTextEdit="1"/>
          </p:cNvSpPr>
          <p:nvPr/>
        </p:nvSpPr>
        <p:spPr bwMode="auto">
          <a:xfrm>
            <a:off x="5715000" y="381000"/>
            <a:ext cx="2486025" cy="216693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en-CA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DSNAME=</a:t>
            </a:r>
          </a:p>
          <a:p>
            <a:r>
              <a:rPr lang="en-CA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DSN=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FFE1C9-CC24-4D2E-B571-045D4A9475C3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data sets are named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776413"/>
            <a:ext cx="7180263" cy="3838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500" smtClean="0"/>
              <a:t>Unique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b="1" smtClean="0"/>
              <a:t>Maximum 44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smtClean="0"/>
              <a:t>Maximum of 22 name segments: level qualifier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b="1" smtClean="0"/>
              <a:t>The first name in the left: high level qualifier (HLQ)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b="1" smtClean="0"/>
              <a:t>The last name in the right: low level qualifier (LLQ)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b="1" smtClean="0"/>
              <a:t>Level qualifiers are separated by '.‘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smtClean="0"/>
              <a:t>Each level qualifier: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b="1" smtClean="0"/>
              <a:t>From 1 up to 8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b="1" smtClean="0"/>
              <a:t>The first must be alphabetical (A-Z) or special (@ # $)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b="1" smtClean="0"/>
              <a:t>The 7 remaining:  alphabetical, national, numeric (0-9) or hyphen  (-)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b="1" smtClean="0"/>
              <a:t>Upper case only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smtClean="0"/>
              <a:t>Example: </a:t>
            </a: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MYID.JCL.FILE2</a:t>
            </a:r>
            <a:r>
              <a:rPr lang="en-US" altLang="en-US" sz="1500" smtClean="0"/>
              <a:t>   HLQ: MYID   3 qualifiers</a:t>
            </a:r>
            <a:r>
              <a:rPr lang="en-US" altLang="en-US" sz="900" smtClean="0"/>
              <a:t> </a:t>
            </a:r>
            <a:endParaRPr lang="en-US" altLang="en-US" sz="16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62049A-5B51-49E0-AEC0-2B5091985B01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data sets are named (cont’d)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776413"/>
            <a:ext cx="7180263" cy="3838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Member name of partitioned data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8 bytes long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First byte: alphabetical (A-Z) or special (@ # $)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The 7 remaining:  alphabetical, special, numeric (0-9)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D3146E-6565-42D2-A549-224BAC051450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Allocating space on DASD volumes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space is specified: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explicitly via SPACE parameter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implicitly via SMS (Systems Managed Storage) data class</a:t>
            </a:r>
          </a:p>
          <a:p>
            <a:pPr eaLnBrk="1" hangingPunct="1"/>
            <a:r>
              <a:rPr lang="en-US" altLang="en-US" smtClean="0"/>
              <a:t>Logical records and blocks: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Smallest amount of data to be processed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Grouped in physical records named </a:t>
            </a:r>
            <a:r>
              <a:rPr lang="en-US" altLang="en-US" i="1" smtClean="0"/>
              <a:t>blocks</a:t>
            </a:r>
          </a:p>
          <a:p>
            <a:pPr eaLnBrk="1" hangingPunct="1"/>
            <a:r>
              <a:rPr lang="en-US" altLang="en-US" smtClean="0"/>
              <a:t>Data set extents:</a:t>
            </a:r>
          </a:p>
          <a:p>
            <a:pPr lvl="1" eaLnBrk="1" hangingPunct="1"/>
            <a:r>
              <a:rPr lang="en-US" altLang="en-US" smtClean="0"/>
              <a:t>Space for a disk data set is assigned in </a:t>
            </a:r>
            <a:r>
              <a:rPr lang="en-US" altLang="en-US" i="1" smtClean="0"/>
              <a:t>extents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9461" name="WordArt 4" descr="Narrow vertical"/>
          <p:cNvSpPr>
            <a:spLocks noChangeArrowheads="1" noChangeShapeType="1" noTextEdit="1"/>
          </p:cNvSpPr>
          <p:nvPr/>
        </p:nvSpPr>
        <p:spPr bwMode="auto">
          <a:xfrm rot="-1175176">
            <a:off x="6270625" y="2603500"/>
            <a:ext cx="2524125" cy="10207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en-CA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LRECL=</a:t>
            </a:r>
          </a:p>
        </p:txBody>
      </p:sp>
      <p:sp>
        <p:nvSpPr>
          <p:cNvPr id="19462" name="WordArt 5" descr="Narrow vertical"/>
          <p:cNvSpPr>
            <a:spLocks noChangeArrowheads="1" noChangeShapeType="1" noTextEdit="1"/>
          </p:cNvSpPr>
          <p:nvPr/>
        </p:nvSpPr>
        <p:spPr bwMode="auto">
          <a:xfrm>
            <a:off x="6629400" y="3733800"/>
            <a:ext cx="2362200" cy="9318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en-CA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BLKSIZE=</a:t>
            </a:r>
          </a:p>
        </p:txBody>
      </p:sp>
      <p:sp>
        <p:nvSpPr>
          <p:cNvPr id="19463" name="WordArt 6" descr="Narrow vertical"/>
          <p:cNvSpPr>
            <a:spLocks noChangeArrowheads="1" noChangeShapeType="1" noTextEdit="1"/>
          </p:cNvSpPr>
          <p:nvPr/>
        </p:nvSpPr>
        <p:spPr bwMode="auto">
          <a:xfrm>
            <a:off x="4648200" y="1066800"/>
            <a:ext cx="2009775" cy="10842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en-CA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SPACE=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B9C6BA-15F8-4525-B9C1-CF0155375DFD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set record formats</a:t>
            </a:r>
          </a:p>
        </p:txBody>
      </p:sp>
      <p:grpSp>
        <p:nvGrpSpPr>
          <p:cNvPr id="20484" name="Group 3"/>
          <p:cNvGrpSpPr>
            <a:grpSpLocks noChangeAspect="1"/>
          </p:cNvGrpSpPr>
          <p:nvPr/>
        </p:nvGrpSpPr>
        <p:grpSpPr bwMode="auto">
          <a:xfrm>
            <a:off x="1295400" y="1385888"/>
            <a:ext cx="6324600" cy="5040312"/>
            <a:chOff x="816" y="743"/>
            <a:chExt cx="4176" cy="3328"/>
          </a:xfrm>
        </p:grpSpPr>
        <p:sp>
          <p:nvSpPr>
            <p:cNvPr id="20486" name="AutoShape 4"/>
            <p:cNvSpPr>
              <a:spLocks noChangeAspect="1" noChangeArrowheads="1" noTextEdit="1"/>
            </p:cNvSpPr>
            <p:nvPr/>
          </p:nvSpPr>
          <p:spPr bwMode="auto">
            <a:xfrm>
              <a:off x="816" y="768"/>
              <a:ext cx="4176" cy="3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1241" y="906"/>
              <a:ext cx="475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1704" y="906"/>
              <a:ext cx="12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1241" y="1143"/>
              <a:ext cx="463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1241" y="906"/>
              <a:ext cx="13" cy="2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1779" y="906"/>
              <a:ext cx="475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2" name="Rectangle 10"/>
            <p:cNvSpPr>
              <a:spLocks noChangeArrowheads="1"/>
            </p:cNvSpPr>
            <p:nvPr/>
          </p:nvSpPr>
          <p:spPr bwMode="auto">
            <a:xfrm>
              <a:off x="2241" y="906"/>
              <a:ext cx="13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1779" y="1143"/>
              <a:ext cx="462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1779" y="906"/>
              <a:ext cx="12" cy="2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2804" y="906"/>
              <a:ext cx="475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6" name="Rectangle 14"/>
            <p:cNvSpPr>
              <a:spLocks noChangeArrowheads="1"/>
            </p:cNvSpPr>
            <p:nvPr/>
          </p:nvSpPr>
          <p:spPr bwMode="auto">
            <a:xfrm>
              <a:off x="3267" y="906"/>
              <a:ext cx="12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7" name="Rectangle 15"/>
            <p:cNvSpPr>
              <a:spLocks noChangeArrowheads="1"/>
            </p:cNvSpPr>
            <p:nvPr/>
          </p:nvSpPr>
          <p:spPr bwMode="auto">
            <a:xfrm>
              <a:off x="2804" y="1143"/>
              <a:ext cx="463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2804" y="906"/>
              <a:ext cx="12" cy="2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499" name="Rectangle 17"/>
            <p:cNvSpPr>
              <a:spLocks noChangeArrowheads="1"/>
            </p:cNvSpPr>
            <p:nvPr/>
          </p:nvSpPr>
          <p:spPr bwMode="auto">
            <a:xfrm>
              <a:off x="2291" y="906"/>
              <a:ext cx="475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0" name="Rectangle 18"/>
            <p:cNvSpPr>
              <a:spLocks noChangeArrowheads="1"/>
            </p:cNvSpPr>
            <p:nvPr/>
          </p:nvSpPr>
          <p:spPr bwMode="auto">
            <a:xfrm>
              <a:off x="2754" y="906"/>
              <a:ext cx="12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1" name="Rectangle 19"/>
            <p:cNvSpPr>
              <a:spLocks noChangeArrowheads="1"/>
            </p:cNvSpPr>
            <p:nvPr/>
          </p:nvSpPr>
          <p:spPr bwMode="auto">
            <a:xfrm>
              <a:off x="2291" y="1143"/>
              <a:ext cx="463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2" name="Rectangle 20"/>
            <p:cNvSpPr>
              <a:spLocks noChangeArrowheads="1"/>
            </p:cNvSpPr>
            <p:nvPr/>
          </p:nvSpPr>
          <p:spPr bwMode="auto">
            <a:xfrm>
              <a:off x="2291" y="906"/>
              <a:ext cx="13" cy="2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3" name="Rectangle 21"/>
            <p:cNvSpPr>
              <a:spLocks noChangeArrowheads="1"/>
            </p:cNvSpPr>
            <p:nvPr/>
          </p:nvSpPr>
          <p:spPr bwMode="auto">
            <a:xfrm>
              <a:off x="1216" y="3383"/>
              <a:ext cx="1200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4" name="Rectangle 22"/>
            <p:cNvSpPr>
              <a:spLocks noChangeArrowheads="1"/>
            </p:cNvSpPr>
            <p:nvPr/>
          </p:nvSpPr>
          <p:spPr bwMode="auto">
            <a:xfrm>
              <a:off x="2404" y="3383"/>
              <a:ext cx="12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5" name="Rectangle 23"/>
            <p:cNvSpPr>
              <a:spLocks noChangeArrowheads="1"/>
            </p:cNvSpPr>
            <p:nvPr/>
          </p:nvSpPr>
          <p:spPr bwMode="auto">
            <a:xfrm>
              <a:off x="1216" y="3621"/>
              <a:ext cx="1188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6" name="Rectangle 24"/>
            <p:cNvSpPr>
              <a:spLocks noChangeArrowheads="1"/>
            </p:cNvSpPr>
            <p:nvPr/>
          </p:nvSpPr>
          <p:spPr bwMode="auto">
            <a:xfrm>
              <a:off x="1216" y="3383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7" name="Rectangle 25"/>
            <p:cNvSpPr>
              <a:spLocks noChangeArrowheads="1"/>
            </p:cNvSpPr>
            <p:nvPr/>
          </p:nvSpPr>
          <p:spPr bwMode="auto">
            <a:xfrm>
              <a:off x="1204" y="2807"/>
              <a:ext cx="2013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8" name="Rectangle 26"/>
            <p:cNvSpPr>
              <a:spLocks noChangeArrowheads="1"/>
            </p:cNvSpPr>
            <p:nvPr/>
          </p:nvSpPr>
          <p:spPr bwMode="auto">
            <a:xfrm>
              <a:off x="3204" y="2807"/>
              <a:ext cx="13" cy="2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9" name="Rectangle 27"/>
            <p:cNvSpPr>
              <a:spLocks noChangeArrowheads="1"/>
            </p:cNvSpPr>
            <p:nvPr/>
          </p:nvSpPr>
          <p:spPr bwMode="auto">
            <a:xfrm>
              <a:off x="1204" y="3045"/>
              <a:ext cx="2000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0" name="Rectangle 28"/>
            <p:cNvSpPr>
              <a:spLocks noChangeArrowheads="1"/>
            </p:cNvSpPr>
            <p:nvPr/>
          </p:nvSpPr>
          <p:spPr bwMode="auto">
            <a:xfrm>
              <a:off x="1204" y="2807"/>
              <a:ext cx="12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1" name="Rectangle 29"/>
            <p:cNvSpPr>
              <a:spLocks noChangeArrowheads="1"/>
            </p:cNvSpPr>
            <p:nvPr/>
          </p:nvSpPr>
          <p:spPr bwMode="auto">
            <a:xfrm>
              <a:off x="3192" y="2107"/>
              <a:ext cx="1525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2" name="Rectangle 30"/>
            <p:cNvSpPr>
              <a:spLocks noChangeArrowheads="1"/>
            </p:cNvSpPr>
            <p:nvPr/>
          </p:nvSpPr>
          <p:spPr bwMode="auto">
            <a:xfrm>
              <a:off x="4704" y="2107"/>
              <a:ext cx="13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3" name="Rectangle 31"/>
            <p:cNvSpPr>
              <a:spLocks noChangeArrowheads="1"/>
            </p:cNvSpPr>
            <p:nvPr/>
          </p:nvSpPr>
          <p:spPr bwMode="auto">
            <a:xfrm>
              <a:off x="3192" y="2344"/>
              <a:ext cx="1512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4" name="Rectangle 32"/>
            <p:cNvSpPr>
              <a:spLocks noChangeArrowheads="1"/>
            </p:cNvSpPr>
            <p:nvPr/>
          </p:nvSpPr>
          <p:spPr bwMode="auto">
            <a:xfrm>
              <a:off x="3192" y="2107"/>
              <a:ext cx="12" cy="2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5" name="Rectangle 33"/>
            <p:cNvSpPr>
              <a:spLocks noChangeArrowheads="1"/>
            </p:cNvSpPr>
            <p:nvPr/>
          </p:nvSpPr>
          <p:spPr bwMode="auto">
            <a:xfrm>
              <a:off x="2454" y="2119"/>
              <a:ext cx="700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6" name="Rectangle 34"/>
            <p:cNvSpPr>
              <a:spLocks noChangeArrowheads="1"/>
            </p:cNvSpPr>
            <p:nvPr/>
          </p:nvSpPr>
          <p:spPr bwMode="auto">
            <a:xfrm>
              <a:off x="3142" y="2119"/>
              <a:ext cx="12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7" name="Rectangle 35"/>
            <p:cNvSpPr>
              <a:spLocks noChangeArrowheads="1"/>
            </p:cNvSpPr>
            <p:nvPr/>
          </p:nvSpPr>
          <p:spPr bwMode="auto">
            <a:xfrm>
              <a:off x="2454" y="2357"/>
              <a:ext cx="688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8" name="Rectangle 36"/>
            <p:cNvSpPr>
              <a:spLocks noChangeArrowheads="1"/>
            </p:cNvSpPr>
            <p:nvPr/>
          </p:nvSpPr>
          <p:spPr bwMode="auto">
            <a:xfrm>
              <a:off x="2454" y="2119"/>
              <a:ext cx="12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19" name="Rectangle 37"/>
            <p:cNvSpPr>
              <a:spLocks noChangeArrowheads="1"/>
            </p:cNvSpPr>
            <p:nvPr/>
          </p:nvSpPr>
          <p:spPr bwMode="auto">
            <a:xfrm>
              <a:off x="1204" y="2119"/>
              <a:ext cx="1200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0" name="Rectangle 38"/>
            <p:cNvSpPr>
              <a:spLocks noChangeArrowheads="1"/>
            </p:cNvSpPr>
            <p:nvPr/>
          </p:nvSpPr>
          <p:spPr bwMode="auto">
            <a:xfrm>
              <a:off x="2391" y="2119"/>
              <a:ext cx="13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1" name="Rectangle 39"/>
            <p:cNvSpPr>
              <a:spLocks noChangeArrowheads="1"/>
            </p:cNvSpPr>
            <p:nvPr/>
          </p:nvSpPr>
          <p:spPr bwMode="auto">
            <a:xfrm>
              <a:off x="1204" y="2357"/>
              <a:ext cx="1187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2" name="Rectangle 40"/>
            <p:cNvSpPr>
              <a:spLocks noChangeArrowheads="1"/>
            </p:cNvSpPr>
            <p:nvPr/>
          </p:nvSpPr>
          <p:spPr bwMode="auto">
            <a:xfrm>
              <a:off x="1204" y="2119"/>
              <a:ext cx="12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3" name="Rectangle 41"/>
            <p:cNvSpPr>
              <a:spLocks noChangeArrowheads="1"/>
            </p:cNvSpPr>
            <p:nvPr/>
          </p:nvSpPr>
          <p:spPr bwMode="auto">
            <a:xfrm>
              <a:off x="1204" y="1506"/>
              <a:ext cx="1412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4" name="Rectangle 42"/>
            <p:cNvSpPr>
              <a:spLocks noChangeArrowheads="1"/>
            </p:cNvSpPr>
            <p:nvPr/>
          </p:nvSpPr>
          <p:spPr bwMode="auto">
            <a:xfrm>
              <a:off x="2604" y="1506"/>
              <a:ext cx="12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5" name="Rectangle 43"/>
            <p:cNvSpPr>
              <a:spLocks noChangeArrowheads="1"/>
            </p:cNvSpPr>
            <p:nvPr/>
          </p:nvSpPr>
          <p:spPr bwMode="auto">
            <a:xfrm>
              <a:off x="1204" y="1744"/>
              <a:ext cx="1400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6" name="Rectangle 44"/>
            <p:cNvSpPr>
              <a:spLocks noChangeArrowheads="1"/>
            </p:cNvSpPr>
            <p:nvPr/>
          </p:nvSpPr>
          <p:spPr bwMode="auto">
            <a:xfrm>
              <a:off x="1204" y="1506"/>
              <a:ext cx="12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7" name="Rectangle 45"/>
            <p:cNvSpPr>
              <a:spLocks noChangeArrowheads="1"/>
            </p:cNvSpPr>
            <p:nvPr/>
          </p:nvSpPr>
          <p:spPr bwMode="auto">
            <a:xfrm>
              <a:off x="1666" y="1506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8" name="Rectangle 46"/>
            <p:cNvSpPr>
              <a:spLocks noChangeArrowheads="1"/>
            </p:cNvSpPr>
            <p:nvPr/>
          </p:nvSpPr>
          <p:spPr bwMode="auto">
            <a:xfrm>
              <a:off x="1666" y="1731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29" name="Rectangle 47"/>
            <p:cNvSpPr>
              <a:spLocks noChangeArrowheads="1"/>
            </p:cNvSpPr>
            <p:nvPr/>
          </p:nvSpPr>
          <p:spPr bwMode="auto">
            <a:xfrm>
              <a:off x="1666" y="1506"/>
              <a:ext cx="13" cy="2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0" name="Rectangle 48"/>
            <p:cNvSpPr>
              <a:spLocks noChangeArrowheads="1"/>
            </p:cNvSpPr>
            <p:nvPr/>
          </p:nvSpPr>
          <p:spPr bwMode="auto">
            <a:xfrm>
              <a:off x="2116" y="1506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1" name="Rectangle 49"/>
            <p:cNvSpPr>
              <a:spLocks noChangeArrowheads="1"/>
            </p:cNvSpPr>
            <p:nvPr/>
          </p:nvSpPr>
          <p:spPr bwMode="auto">
            <a:xfrm>
              <a:off x="2116" y="1744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2" name="Rectangle 50"/>
            <p:cNvSpPr>
              <a:spLocks noChangeArrowheads="1"/>
            </p:cNvSpPr>
            <p:nvPr/>
          </p:nvSpPr>
          <p:spPr bwMode="auto">
            <a:xfrm>
              <a:off x="2116" y="1506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3" name="Rectangle 51"/>
            <p:cNvSpPr>
              <a:spLocks noChangeArrowheads="1"/>
            </p:cNvSpPr>
            <p:nvPr/>
          </p:nvSpPr>
          <p:spPr bwMode="auto">
            <a:xfrm>
              <a:off x="1316" y="2119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4" name="Rectangle 52"/>
            <p:cNvSpPr>
              <a:spLocks noChangeArrowheads="1"/>
            </p:cNvSpPr>
            <p:nvPr/>
          </p:nvSpPr>
          <p:spPr bwMode="auto">
            <a:xfrm>
              <a:off x="1316" y="2357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5" name="Rectangle 53"/>
            <p:cNvSpPr>
              <a:spLocks noChangeArrowheads="1"/>
            </p:cNvSpPr>
            <p:nvPr/>
          </p:nvSpPr>
          <p:spPr bwMode="auto">
            <a:xfrm>
              <a:off x="1316" y="2119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6" name="Rectangle 54"/>
            <p:cNvSpPr>
              <a:spLocks noChangeArrowheads="1"/>
            </p:cNvSpPr>
            <p:nvPr/>
          </p:nvSpPr>
          <p:spPr bwMode="auto">
            <a:xfrm>
              <a:off x="2679" y="1506"/>
              <a:ext cx="1413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7" name="Rectangle 55"/>
            <p:cNvSpPr>
              <a:spLocks noChangeArrowheads="1"/>
            </p:cNvSpPr>
            <p:nvPr/>
          </p:nvSpPr>
          <p:spPr bwMode="auto">
            <a:xfrm>
              <a:off x="4079" y="1506"/>
              <a:ext cx="13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8" name="Rectangle 56"/>
            <p:cNvSpPr>
              <a:spLocks noChangeArrowheads="1"/>
            </p:cNvSpPr>
            <p:nvPr/>
          </p:nvSpPr>
          <p:spPr bwMode="auto">
            <a:xfrm>
              <a:off x="2679" y="1744"/>
              <a:ext cx="1400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39" name="Rectangle 57"/>
            <p:cNvSpPr>
              <a:spLocks noChangeArrowheads="1"/>
            </p:cNvSpPr>
            <p:nvPr/>
          </p:nvSpPr>
          <p:spPr bwMode="auto">
            <a:xfrm>
              <a:off x="2679" y="1506"/>
              <a:ext cx="12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0" name="Rectangle 58"/>
            <p:cNvSpPr>
              <a:spLocks noChangeArrowheads="1"/>
            </p:cNvSpPr>
            <p:nvPr/>
          </p:nvSpPr>
          <p:spPr bwMode="auto">
            <a:xfrm>
              <a:off x="3142" y="1506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1" name="Rectangle 59"/>
            <p:cNvSpPr>
              <a:spLocks noChangeArrowheads="1"/>
            </p:cNvSpPr>
            <p:nvPr/>
          </p:nvSpPr>
          <p:spPr bwMode="auto">
            <a:xfrm>
              <a:off x="3142" y="1731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2" name="Rectangle 60"/>
            <p:cNvSpPr>
              <a:spLocks noChangeArrowheads="1"/>
            </p:cNvSpPr>
            <p:nvPr/>
          </p:nvSpPr>
          <p:spPr bwMode="auto">
            <a:xfrm>
              <a:off x="3142" y="1506"/>
              <a:ext cx="12" cy="2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3" name="Rectangle 61"/>
            <p:cNvSpPr>
              <a:spLocks noChangeArrowheads="1"/>
            </p:cNvSpPr>
            <p:nvPr/>
          </p:nvSpPr>
          <p:spPr bwMode="auto">
            <a:xfrm>
              <a:off x="3604" y="1506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4" name="Rectangle 62"/>
            <p:cNvSpPr>
              <a:spLocks noChangeArrowheads="1"/>
            </p:cNvSpPr>
            <p:nvPr/>
          </p:nvSpPr>
          <p:spPr bwMode="auto">
            <a:xfrm>
              <a:off x="3604" y="1744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5" name="Rectangle 63"/>
            <p:cNvSpPr>
              <a:spLocks noChangeArrowheads="1"/>
            </p:cNvSpPr>
            <p:nvPr/>
          </p:nvSpPr>
          <p:spPr bwMode="auto">
            <a:xfrm>
              <a:off x="3604" y="1506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6" name="Rectangle 64"/>
            <p:cNvSpPr>
              <a:spLocks noChangeArrowheads="1"/>
            </p:cNvSpPr>
            <p:nvPr/>
          </p:nvSpPr>
          <p:spPr bwMode="auto">
            <a:xfrm>
              <a:off x="2541" y="2119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7" name="Rectangle 65"/>
            <p:cNvSpPr>
              <a:spLocks noChangeArrowheads="1"/>
            </p:cNvSpPr>
            <p:nvPr/>
          </p:nvSpPr>
          <p:spPr bwMode="auto">
            <a:xfrm>
              <a:off x="2541" y="2357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8" name="Rectangle 66"/>
            <p:cNvSpPr>
              <a:spLocks noChangeArrowheads="1"/>
            </p:cNvSpPr>
            <p:nvPr/>
          </p:nvSpPr>
          <p:spPr bwMode="auto">
            <a:xfrm>
              <a:off x="2541" y="2119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49" name="Rectangle 67"/>
            <p:cNvSpPr>
              <a:spLocks noChangeArrowheads="1"/>
            </p:cNvSpPr>
            <p:nvPr/>
          </p:nvSpPr>
          <p:spPr bwMode="auto">
            <a:xfrm>
              <a:off x="3279" y="2107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0" name="Rectangle 68"/>
            <p:cNvSpPr>
              <a:spLocks noChangeArrowheads="1"/>
            </p:cNvSpPr>
            <p:nvPr/>
          </p:nvSpPr>
          <p:spPr bwMode="auto">
            <a:xfrm>
              <a:off x="3279" y="2344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1" name="Rectangle 69"/>
            <p:cNvSpPr>
              <a:spLocks noChangeArrowheads="1"/>
            </p:cNvSpPr>
            <p:nvPr/>
          </p:nvSpPr>
          <p:spPr bwMode="auto">
            <a:xfrm>
              <a:off x="3279" y="2107"/>
              <a:ext cx="13" cy="2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2" name="Rectangle 70"/>
            <p:cNvSpPr>
              <a:spLocks noChangeArrowheads="1"/>
            </p:cNvSpPr>
            <p:nvPr/>
          </p:nvSpPr>
          <p:spPr bwMode="auto">
            <a:xfrm>
              <a:off x="1279" y="2820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3" name="Rectangle 71"/>
            <p:cNvSpPr>
              <a:spLocks noChangeArrowheads="1"/>
            </p:cNvSpPr>
            <p:nvPr/>
          </p:nvSpPr>
          <p:spPr bwMode="auto">
            <a:xfrm>
              <a:off x="1279" y="3045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4" name="Rectangle 72"/>
            <p:cNvSpPr>
              <a:spLocks noChangeArrowheads="1"/>
            </p:cNvSpPr>
            <p:nvPr/>
          </p:nvSpPr>
          <p:spPr bwMode="auto">
            <a:xfrm>
              <a:off x="1279" y="2820"/>
              <a:ext cx="12" cy="2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5" name="Rectangle 73"/>
            <p:cNvSpPr>
              <a:spLocks noChangeArrowheads="1"/>
            </p:cNvSpPr>
            <p:nvPr/>
          </p:nvSpPr>
          <p:spPr bwMode="auto">
            <a:xfrm>
              <a:off x="1366" y="2807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6" name="Rectangle 74"/>
            <p:cNvSpPr>
              <a:spLocks noChangeArrowheads="1"/>
            </p:cNvSpPr>
            <p:nvPr/>
          </p:nvSpPr>
          <p:spPr bwMode="auto">
            <a:xfrm>
              <a:off x="1366" y="3045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7" name="Rectangle 75"/>
            <p:cNvSpPr>
              <a:spLocks noChangeArrowheads="1"/>
            </p:cNvSpPr>
            <p:nvPr/>
          </p:nvSpPr>
          <p:spPr bwMode="auto">
            <a:xfrm>
              <a:off x="1366" y="2807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8" name="Rectangle 76"/>
            <p:cNvSpPr>
              <a:spLocks noChangeArrowheads="1"/>
            </p:cNvSpPr>
            <p:nvPr/>
          </p:nvSpPr>
          <p:spPr bwMode="auto">
            <a:xfrm>
              <a:off x="1991" y="2807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59" name="Rectangle 77"/>
            <p:cNvSpPr>
              <a:spLocks noChangeArrowheads="1"/>
            </p:cNvSpPr>
            <p:nvPr/>
          </p:nvSpPr>
          <p:spPr bwMode="auto">
            <a:xfrm>
              <a:off x="1991" y="3045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0" name="Rectangle 78"/>
            <p:cNvSpPr>
              <a:spLocks noChangeArrowheads="1"/>
            </p:cNvSpPr>
            <p:nvPr/>
          </p:nvSpPr>
          <p:spPr bwMode="auto">
            <a:xfrm>
              <a:off x="1991" y="2807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1" name="Rectangle 79"/>
            <p:cNvSpPr>
              <a:spLocks noChangeArrowheads="1"/>
            </p:cNvSpPr>
            <p:nvPr/>
          </p:nvSpPr>
          <p:spPr bwMode="auto">
            <a:xfrm>
              <a:off x="2041" y="2807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2" name="Rectangle 80"/>
            <p:cNvSpPr>
              <a:spLocks noChangeArrowheads="1"/>
            </p:cNvSpPr>
            <p:nvPr/>
          </p:nvSpPr>
          <p:spPr bwMode="auto">
            <a:xfrm>
              <a:off x="2041" y="3045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3" name="Rectangle 81"/>
            <p:cNvSpPr>
              <a:spLocks noChangeArrowheads="1"/>
            </p:cNvSpPr>
            <p:nvPr/>
          </p:nvSpPr>
          <p:spPr bwMode="auto">
            <a:xfrm>
              <a:off x="2041" y="2807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4" name="Rectangle 82"/>
            <p:cNvSpPr>
              <a:spLocks noChangeArrowheads="1"/>
            </p:cNvSpPr>
            <p:nvPr/>
          </p:nvSpPr>
          <p:spPr bwMode="auto">
            <a:xfrm>
              <a:off x="2917" y="2807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5" name="Rectangle 83"/>
            <p:cNvSpPr>
              <a:spLocks noChangeArrowheads="1"/>
            </p:cNvSpPr>
            <p:nvPr/>
          </p:nvSpPr>
          <p:spPr bwMode="auto">
            <a:xfrm>
              <a:off x="2917" y="3045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6" name="Rectangle 84"/>
            <p:cNvSpPr>
              <a:spLocks noChangeArrowheads="1"/>
            </p:cNvSpPr>
            <p:nvPr/>
          </p:nvSpPr>
          <p:spPr bwMode="auto">
            <a:xfrm>
              <a:off x="2917" y="2807"/>
              <a:ext cx="12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7" name="Rectangle 85"/>
            <p:cNvSpPr>
              <a:spLocks noChangeArrowheads="1"/>
            </p:cNvSpPr>
            <p:nvPr/>
          </p:nvSpPr>
          <p:spPr bwMode="auto">
            <a:xfrm>
              <a:off x="2854" y="2807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8" name="Rectangle 86"/>
            <p:cNvSpPr>
              <a:spLocks noChangeArrowheads="1"/>
            </p:cNvSpPr>
            <p:nvPr/>
          </p:nvSpPr>
          <p:spPr bwMode="auto">
            <a:xfrm>
              <a:off x="2854" y="3033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69" name="Rectangle 87"/>
            <p:cNvSpPr>
              <a:spLocks noChangeArrowheads="1"/>
            </p:cNvSpPr>
            <p:nvPr/>
          </p:nvSpPr>
          <p:spPr bwMode="auto">
            <a:xfrm>
              <a:off x="2854" y="2807"/>
              <a:ext cx="12" cy="2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0" name="Rectangle 88"/>
            <p:cNvSpPr>
              <a:spLocks noChangeArrowheads="1"/>
            </p:cNvSpPr>
            <p:nvPr/>
          </p:nvSpPr>
          <p:spPr bwMode="auto">
            <a:xfrm>
              <a:off x="3279" y="2807"/>
              <a:ext cx="1325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1" name="Rectangle 89"/>
            <p:cNvSpPr>
              <a:spLocks noChangeArrowheads="1"/>
            </p:cNvSpPr>
            <p:nvPr/>
          </p:nvSpPr>
          <p:spPr bwMode="auto">
            <a:xfrm>
              <a:off x="4592" y="2807"/>
              <a:ext cx="12" cy="2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2" name="Rectangle 90"/>
            <p:cNvSpPr>
              <a:spLocks noChangeArrowheads="1"/>
            </p:cNvSpPr>
            <p:nvPr/>
          </p:nvSpPr>
          <p:spPr bwMode="auto">
            <a:xfrm>
              <a:off x="3279" y="3045"/>
              <a:ext cx="1313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3" name="Rectangle 91"/>
            <p:cNvSpPr>
              <a:spLocks noChangeArrowheads="1"/>
            </p:cNvSpPr>
            <p:nvPr/>
          </p:nvSpPr>
          <p:spPr bwMode="auto">
            <a:xfrm>
              <a:off x="3279" y="2807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4" name="Rectangle 92"/>
            <p:cNvSpPr>
              <a:spLocks noChangeArrowheads="1"/>
            </p:cNvSpPr>
            <p:nvPr/>
          </p:nvSpPr>
          <p:spPr bwMode="auto">
            <a:xfrm>
              <a:off x="3367" y="2820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5" name="Rectangle 93"/>
            <p:cNvSpPr>
              <a:spLocks noChangeArrowheads="1"/>
            </p:cNvSpPr>
            <p:nvPr/>
          </p:nvSpPr>
          <p:spPr bwMode="auto">
            <a:xfrm>
              <a:off x="3367" y="3045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6" name="Rectangle 94"/>
            <p:cNvSpPr>
              <a:spLocks noChangeArrowheads="1"/>
            </p:cNvSpPr>
            <p:nvPr/>
          </p:nvSpPr>
          <p:spPr bwMode="auto">
            <a:xfrm>
              <a:off x="3367" y="2820"/>
              <a:ext cx="12" cy="2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7" name="Rectangle 95"/>
            <p:cNvSpPr>
              <a:spLocks noChangeArrowheads="1"/>
            </p:cNvSpPr>
            <p:nvPr/>
          </p:nvSpPr>
          <p:spPr bwMode="auto">
            <a:xfrm>
              <a:off x="3454" y="2820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8" name="Rectangle 96"/>
            <p:cNvSpPr>
              <a:spLocks noChangeArrowheads="1"/>
            </p:cNvSpPr>
            <p:nvPr/>
          </p:nvSpPr>
          <p:spPr bwMode="auto">
            <a:xfrm>
              <a:off x="3454" y="3045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79" name="Rectangle 97"/>
            <p:cNvSpPr>
              <a:spLocks noChangeArrowheads="1"/>
            </p:cNvSpPr>
            <p:nvPr/>
          </p:nvSpPr>
          <p:spPr bwMode="auto">
            <a:xfrm>
              <a:off x="3454" y="2820"/>
              <a:ext cx="13" cy="2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0" name="Rectangle 98"/>
            <p:cNvSpPr>
              <a:spLocks noChangeArrowheads="1"/>
            </p:cNvSpPr>
            <p:nvPr/>
          </p:nvSpPr>
          <p:spPr bwMode="auto">
            <a:xfrm>
              <a:off x="4067" y="2820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1" name="Rectangle 99"/>
            <p:cNvSpPr>
              <a:spLocks noChangeArrowheads="1"/>
            </p:cNvSpPr>
            <p:nvPr/>
          </p:nvSpPr>
          <p:spPr bwMode="auto">
            <a:xfrm>
              <a:off x="4067" y="3045"/>
              <a:ext cx="12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2" name="Rectangle 100"/>
            <p:cNvSpPr>
              <a:spLocks noChangeArrowheads="1"/>
            </p:cNvSpPr>
            <p:nvPr/>
          </p:nvSpPr>
          <p:spPr bwMode="auto">
            <a:xfrm>
              <a:off x="4067" y="2820"/>
              <a:ext cx="12" cy="2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3" name="Rectangle 101"/>
            <p:cNvSpPr>
              <a:spLocks noChangeArrowheads="1"/>
            </p:cNvSpPr>
            <p:nvPr/>
          </p:nvSpPr>
          <p:spPr bwMode="auto">
            <a:xfrm>
              <a:off x="4129" y="2820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4" name="Rectangle 102"/>
            <p:cNvSpPr>
              <a:spLocks noChangeArrowheads="1"/>
            </p:cNvSpPr>
            <p:nvPr/>
          </p:nvSpPr>
          <p:spPr bwMode="auto">
            <a:xfrm>
              <a:off x="4129" y="3045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5" name="Rectangle 103"/>
            <p:cNvSpPr>
              <a:spLocks noChangeArrowheads="1"/>
            </p:cNvSpPr>
            <p:nvPr/>
          </p:nvSpPr>
          <p:spPr bwMode="auto">
            <a:xfrm>
              <a:off x="4129" y="2820"/>
              <a:ext cx="13" cy="2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6" name="Rectangle 104"/>
            <p:cNvSpPr>
              <a:spLocks noChangeArrowheads="1"/>
            </p:cNvSpPr>
            <p:nvPr/>
          </p:nvSpPr>
          <p:spPr bwMode="auto">
            <a:xfrm>
              <a:off x="4479" y="2807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7" name="Rectangle 105"/>
            <p:cNvSpPr>
              <a:spLocks noChangeArrowheads="1"/>
            </p:cNvSpPr>
            <p:nvPr/>
          </p:nvSpPr>
          <p:spPr bwMode="auto">
            <a:xfrm>
              <a:off x="4479" y="3045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8" name="Rectangle 106"/>
            <p:cNvSpPr>
              <a:spLocks noChangeArrowheads="1"/>
            </p:cNvSpPr>
            <p:nvPr/>
          </p:nvSpPr>
          <p:spPr bwMode="auto">
            <a:xfrm>
              <a:off x="4479" y="2807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9" name="Rectangle 107"/>
            <p:cNvSpPr>
              <a:spLocks noChangeArrowheads="1"/>
            </p:cNvSpPr>
            <p:nvPr/>
          </p:nvSpPr>
          <p:spPr bwMode="auto">
            <a:xfrm>
              <a:off x="4429" y="2807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0" name="Rectangle 108"/>
            <p:cNvSpPr>
              <a:spLocks noChangeArrowheads="1"/>
            </p:cNvSpPr>
            <p:nvPr/>
          </p:nvSpPr>
          <p:spPr bwMode="auto">
            <a:xfrm>
              <a:off x="4429" y="3033"/>
              <a:ext cx="13" cy="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1" name="Rectangle 109"/>
            <p:cNvSpPr>
              <a:spLocks noChangeArrowheads="1"/>
            </p:cNvSpPr>
            <p:nvPr/>
          </p:nvSpPr>
          <p:spPr bwMode="auto">
            <a:xfrm>
              <a:off x="4429" y="2807"/>
              <a:ext cx="13" cy="2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2" name="Rectangle 110"/>
            <p:cNvSpPr>
              <a:spLocks noChangeArrowheads="1"/>
            </p:cNvSpPr>
            <p:nvPr/>
          </p:nvSpPr>
          <p:spPr bwMode="auto">
            <a:xfrm>
              <a:off x="2466" y="3395"/>
              <a:ext cx="300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3" name="Rectangle 111"/>
            <p:cNvSpPr>
              <a:spLocks noChangeArrowheads="1"/>
            </p:cNvSpPr>
            <p:nvPr/>
          </p:nvSpPr>
          <p:spPr bwMode="auto">
            <a:xfrm>
              <a:off x="2754" y="3395"/>
              <a:ext cx="12" cy="2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4" name="Rectangle 112"/>
            <p:cNvSpPr>
              <a:spLocks noChangeArrowheads="1"/>
            </p:cNvSpPr>
            <p:nvPr/>
          </p:nvSpPr>
          <p:spPr bwMode="auto">
            <a:xfrm>
              <a:off x="2466" y="3633"/>
              <a:ext cx="288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5" name="Rectangle 113"/>
            <p:cNvSpPr>
              <a:spLocks noChangeArrowheads="1"/>
            </p:cNvSpPr>
            <p:nvPr/>
          </p:nvSpPr>
          <p:spPr bwMode="auto">
            <a:xfrm>
              <a:off x="2466" y="3395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6" name="Rectangle 114"/>
            <p:cNvSpPr>
              <a:spLocks noChangeArrowheads="1"/>
            </p:cNvSpPr>
            <p:nvPr/>
          </p:nvSpPr>
          <p:spPr bwMode="auto">
            <a:xfrm>
              <a:off x="3529" y="3395"/>
              <a:ext cx="1200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7" name="Rectangle 115"/>
            <p:cNvSpPr>
              <a:spLocks noChangeArrowheads="1"/>
            </p:cNvSpPr>
            <p:nvPr/>
          </p:nvSpPr>
          <p:spPr bwMode="auto">
            <a:xfrm>
              <a:off x="4717" y="3395"/>
              <a:ext cx="12" cy="2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8" name="Rectangle 116"/>
            <p:cNvSpPr>
              <a:spLocks noChangeArrowheads="1"/>
            </p:cNvSpPr>
            <p:nvPr/>
          </p:nvSpPr>
          <p:spPr bwMode="auto">
            <a:xfrm>
              <a:off x="3529" y="3633"/>
              <a:ext cx="1188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99" name="Rectangle 117"/>
            <p:cNvSpPr>
              <a:spLocks noChangeArrowheads="1"/>
            </p:cNvSpPr>
            <p:nvPr/>
          </p:nvSpPr>
          <p:spPr bwMode="auto">
            <a:xfrm>
              <a:off x="3529" y="3395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0" name="Rectangle 118"/>
            <p:cNvSpPr>
              <a:spLocks noChangeArrowheads="1"/>
            </p:cNvSpPr>
            <p:nvPr/>
          </p:nvSpPr>
          <p:spPr bwMode="auto">
            <a:xfrm>
              <a:off x="2816" y="3383"/>
              <a:ext cx="663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1" name="Rectangle 119"/>
            <p:cNvSpPr>
              <a:spLocks noChangeArrowheads="1"/>
            </p:cNvSpPr>
            <p:nvPr/>
          </p:nvSpPr>
          <p:spPr bwMode="auto">
            <a:xfrm>
              <a:off x="3467" y="3383"/>
              <a:ext cx="12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2" name="Rectangle 120"/>
            <p:cNvSpPr>
              <a:spLocks noChangeArrowheads="1"/>
            </p:cNvSpPr>
            <p:nvPr/>
          </p:nvSpPr>
          <p:spPr bwMode="auto">
            <a:xfrm>
              <a:off x="2816" y="3621"/>
              <a:ext cx="651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3" name="Rectangle 121"/>
            <p:cNvSpPr>
              <a:spLocks noChangeArrowheads="1"/>
            </p:cNvSpPr>
            <p:nvPr/>
          </p:nvSpPr>
          <p:spPr bwMode="auto">
            <a:xfrm>
              <a:off x="2816" y="3383"/>
              <a:ext cx="13" cy="2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4" name="Rectangle 122"/>
            <p:cNvSpPr>
              <a:spLocks noChangeArrowheads="1"/>
            </p:cNvSpPr>
            <p:nvPr/>
          </p:nvSpPr>
          <p:spPr bwMode="auto">
            <a:xfrm>
              <a:off x="1316" y="918"/>
              <a:ext cx="30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05" name="Rectangle 123"/>
            <p:cNvSpPr>
              <a:spLocks noChangeArrowheads="1"/>
            </p:cNvSpPr>
            <p:nvPr/>
          </p:nvSpPr>
          <p:spPr bwMode="auto">
            <a:xfrm>
              <a:off x="1354" y="755"/>
              <a:ext cx="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06" name="Rectangle 124"/>
            <p:cNvSpPr>
              <a:spLocks noChangeArrowheads="1"/>
            </p:cNvSpPr>
            <p:nvPr/>
          </p:nvSpPr>
          <p:spPr bwMode="auto">
            <a:xfrm>
              <a:off x="1866" y="743"/>
              <a:ext cx="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07" name="Rectangle 125"/>
            <p:cNvSpPr>
              <a:spLocks noChangeArrowheads="1"/>
            </p:cNvSpPr>
            <p:nvPr/>
          </p:nvSpPr>
          <p:spPr bwMode="auto">
            <a:xfrm>
              <a:off x="2404" y="755"/>
              <a:ext cx="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08" name="Rectangle 126"/>
            <p:cNvSpPr>
              <a:spLocks noChangeArrowheads="1"/>
            </p:cNvSpPr>
            <p:nvPr/>
          </p:nvSpPr>
          <p:spPr bwMode="auto">
            <a:xfrm>
              <a:off x="1779" y="1344"/>
              <a:ext cx="26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block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09" name="Rectangle 127"/>
            <p:cNvSpPr>
              <a:spLocks noChangeArrowheads="1"/>
            </p:cNvSpPr>
            <p:nvPr/>
          </p:nvSpPr>
          <p:spPr bwMode="auto">
            <a:xfrm>
              <a:off x="2917" y="755"/>
              <a:ext cx="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0" name="Rectangle 128"/>
            <p:cNvSpPr>
              <a:spLocks noChangeArrowheads="1"/>
            </p:cNvSpPr>
            <p:nvPr/>
          </p:nvSpPr>
          <p:spPr bwMode="auto">
            <a:xfrm>
              <a:off x="3292" y="1344"/>
              <a:ext cx="26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block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1" name="Rectangle 129"/>
            <p:cNvSpPr>
              <a:spLocks noChangeArrowheads="1"/>
            </p:cNvSpPr>
            <p:nvPr/>
          </p:nvSpPr>
          <p:spPr bwMode="auto">
            <a:xfrm>
              <a:off x="2704" y="1969"/>
              <a:ext cx="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2" name="Rectangle 130"/>
            <p:cNvSpPr>
              <a:spLocks noChangeArrowheads="1"/>
            </p:cNvSpPr>
            <p:nvPr/>
          </p:nvSpPr>
          <p:spPr bwMode="auto">
            <a:xfrm>
              <a:off x="1691" y="1969"/>
              <a:ext cx="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3" name="Rectangle 131"/>
            <p:cNvSpPr>
              <a:spLocks noChangeArrowheads="1"/>
            </p:cNvSpPr>
            <p:nvPr/>
          </p:nvSpPr>
          <p:spPr bwMode="auto">
            <a:xfrm>
              <a:off x="2054" y="2645"/>
              <a:ext cx="261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block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4" name="Rectangle 132"/>
            <p:cNvSpPr>
              <a:spLocks noChangeArrowheads="1"/>
            </p:cNvSpPr>
            <p:nvPr/>
          </p:nvSpPr>
          <p:spPr bwMode="auto">
            <a:xfrm>
              <a:off x="3804" y="1957"/>
              <a:ext cx="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5" name="Rectangle 133"/>
            <p:cNvSpPr>
              <a:spLocks noChangeArrowheads="1"/>
            </p:cNvSpPr>
            <p:nvPr/>
          </p:nvSpPr>
          <p:spPr bwMode="auto">
            <a:xfrm>
              <a:off x="3954" y="3258"/>
              <a:ext cx="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6" name="Rectangle 134"/>
            <p:cNvSpPr>
              <a:spLocks noChangeArrowheads="1"/>
            </p:cNvSpPr>
            <p:nvPr/>
          </p:nvSpPr>
          <p:spPr bwMode="auto">
            <a:xfrm>
              <a:off x="1854" y="931"/>
              <a:ext cx="29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7" name="Rectangle 135"/>
            <p:cNvSpPr>
              <a:spLocks noChangeArrowheads="1"/>
            </p:cNvSpPr>
            <p:nvPr/>
          </p:nvSpPr>
          <p:spPr bwMode="auto">
            <a:xfrm>
              <a:off x="2366" y="918"/>
              <a:ext cx="30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8" name="Rectangle 136"/>
            <p:cNvSpPr>
              <a:spLocks noChangeArrowheads="1"/>
            </p:cNvSpPr>
            <p:nvPr/>
          </p:nvSpPr>
          <p:spPr bwMode="auto">
            <a:xfrm>
              <a:off x="2879" y="931"/>
              <a:ext cx="30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19" name="Rectangle 137"/>
            <p:cNvSpPr>
              <a:spLocks noChangeArrowheads="1"/>
            </p:cNvSpPr>
            <p:nvPr/>
          </p:nvSpPr>
          <p:spPr bwMode="auto">
            <a:xfrm>
              <a:off x="2704" y="2132"/>
              <a:ext cx="30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0" name="Rectangle 138"/>
            <p:cNvSpPr>
              <a:spLocks noChangeArrowheads="1"/>
            </p:cNvSpPr>
            <p:nvPr/>
          </p:nvSpPr>
          <p:spPr bwMode="auto">
            <a:xfrm>
              <a:off x="1754" y="1531"/>
              <a:ext cx="30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1" name="Rectangle 139"/>
            <p:cNvSpPr>
              <a:spLocks noChangeArrowheads="1"/>
            </p:cNvSpPr>
            <p:nvPr/>
          </p:nvSpPr>
          <p:spPr bwMode="auto">
            <a:xfrm>
              <a:off x="1266" y="1531"/>
              <a:ext cx="299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2" name="Rectangle 140"/>
            <p:cNvSpPr>
              <a:spLocks noChangeArrowheads="1"/>
            </p:cNvSpPr>
            <p:nvPr/>
          </p:nvSpPr>
          <p:spPr bwMode="auto">
            <a:xfrm>
              <a:off x="2754" y="1544"/>
              <a:ext cx="30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3" name="Rectangle 141"/>
            <p:cNvSpPr>
              <a:spLocks noChangeArrowheads="1"/>
            </p:cNvSpPr>
            <p:nvPr/>
          </p:nvSpPr>
          <p:spPr bwMode="auto">
            <a:xfrm>
              <a:off x="2179" y="1544"/>
              <a:ext cx="29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4" name="Rectangle 142"/>
            <p:cNvSpPr>
              <a:spLocks noChangeArrowheads="1"/>
            </p:cNvSpPr>
            <p:nvPr/>
          </p:nvSpPr>
          <p:spPr bwMode="auto">
            <a:xfrm>
              <a:off x="3217" y="1544"/>
              <a:ext cx="30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5" name="Rectangle 143"/>
            <p:cNvSpPr>
              <a:spLocks noChangeArrowheads="1"/>
            </p:cNvSpPr>
            <p:nvPr/>
          </p:nvSpPr>
          <p:spPr bwMode="auto">
            <a:xfrm>
              <a:off x="3679" y="1531"/>
              <a:ext cx="299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6" name="Rectangle 144"/>
            <p:cNvSpPr>
              <a:spLocks noChangeArrowheads="1"/>
            </p:cNvSpPr>
            <p:nvPr/>
          </p:nvSpPr>
          <p:spPr bwMode="auto">
            <a:xfrm>
              <a:off x="2992" y="3233"/>
              <a:ext cx="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7" name="Rectangle 145"/>
            <p:cNvSpPr>
              <a:spLocks noChangeArrowheads="1"/>
            </p:cNvSpPr>
            <p:nvPr/>
          </p:nvSpPr>
          <p:spPr bwMode="auto">
            <a:xfrm>
              <a:off x="2479" y="3233"/>
              <a:ext cx="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8" name="Rectangle 146"/>
            <p:cNvSpPr>
              <a:spLocks noChangeArrowheads="1"/>
            </p:cNvSpPr>
            <p:nvPr/>
          </p:nvSpPr>
          <p:spPr bwMode="auto">
            <a:xfrm>
              <a:off x="1754" y="3245"/>
              <a:ext cx="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CA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29" name="Rectangle 147"/>
            <p:cNvSpPr>
              <a:spLocks noChangeArrowheads="1"/>
            </p:cNvSpPr>
            <p:nvPr/>
          </p:nvSpPr>
          <p:spPr bwMode="auto">
            <a:xfrm>
              <a:off x="3779" y="2645"/>
              <a:ext cx="261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block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0" name="Rectangle 148"/>
            <p:cNvSpPr>
              <a:spLocks noChangeArrowheads="1"/>
            </p:cNvSpPr>
            <p:nvPr/>
          </p:nvSpPr>
          <p:spPr bwMode="auto">
            <a:xfrm>
              <a:off x="1679" y="2144"/>
              <a:ext cx="299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1" name="Rectangle 149"/>
            <p:cNvSpPr>
              <a:spLocks noChangeArrowheads="1"/>
            </p:cNvSpPr>
            <p:nvPr/>
          </p:nvSpPr>
          <p:spPr bwMode="auto">
            <a:xfrm>
              <a:off x="3742" y="2132"/>
              <a:ext cx="29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2" name="Rectangle 150"/>
            <p:cNvSpPr>
              <a:spLocks noChangeArrowheads="1"/>
            </p:cNvSpPr>
            <p:nvPr/>
          </p:nvSpPr>
          <p:spPr bwMode="auto">
            <a:xfrm>
              <a:off x="1541" y="2821"/>
              <a:ext cx="30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3" name="Rectangle 151"/>
            <p:cNvSpPr>
              <a:spLocks noChangeArrowheads="1"/>
            </p:cNvSpPr>
            <p:nvPr/>
          </p:nvSpPr>
          <p:spPr bwMode="auto">
            <a:xfrm>
              <a:off x="1704" y="3407"/>
              <a:ext cx="30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4" name="Rectangle 152"/>
            <p:cNvSpPr>
              <a:spLocks noChangeArrowheads="1"/>
            </p:cNvSpPr>
            <p:nvPr/>
          </p:nvSpPr>
          <p:spPr bwMode="auto">
            <a:xfrm>
              <a:off x="2316" y="2807"/>
              <a:ext cx="30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5" name="Rectangle 153"/>
            <p:cNvSpPr>
              <a:spLocks noChangeArrowheads="1"/>
            </p:cNvSpPr>
            <p:nvPr/>
          </p:nvSpPr>
          <p:spPr bwMode="auto">
            <a:xfrm>
              <a:off x="2466" y="3433"/>
              <a:ext cx="2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6" name="Rectangle 154"/>
            <p:cNvSpPr>
              <a:spLocks noChangeArrowheads="1"/>
            </p:cNvSpPr>
            <p:nvPr/>
          </p:nvSpPr>
          <p:spPr bwMode="auto">
            <a:xfrm>
              <a:off x="2992" y="3407"/>
              <a:ext cx="30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7" name="Rectangle 155"/>
            <p:cNvSpPr>
              <a:spLocks noChangeArrowheads="1"/>
            </p:cNvSpPr>
            <p:nvPr/>
          </p:nvSpPr>
          <p:spPr bwMode="auto">
            <a:xfrm>
              <a:off x="3568" y="2832"/>
              <a:ext cx="29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8" name="Rectangle 156"/>
            <p:cNvSpPr>
              <a:spLocks noChangeArrowheads="1"/>
            </p:cNvSpPr>
            <p:nvPr/>
          </p:nvSpPr>
          <p:spPr bwMode="auto">
            <a:xfrm>
              <a:off x="3967" y="3420"/>
              <a:ext cx="30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39" name="Rectangle 157"/>
            <p:cNvSpPr>
              <a:spLocks noChangeArrowheads="1"/>
            </p:cNvSpPr>
            <p:nvPr/>
          </p:nvSpPr>
          <p:spPr bwMode="auto">
            <a:xfrm>
              <a:off x="4142" y="2821"/>
              <a:ext cx="30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0" name="Rectangle 158"/>
            <p:cNvSpPr>
              <a:spLocks noChangeArrowheads="1"/>
            </p:cNvSpPr>
            <p:nvPr/>
          </p:nvSpPr>
          <p:spPr bwMode="auto">
            <a:xfrm>
              <a:off x="2929" y="2857"/>
              <a:ext cx="2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1" name="Rectangle 159"/>
            <p:cNvSpPr>
              <a:spLocks noChangeArrowheads="1"/>
            </p:cNvSpPr>
            <p:nvPr/>
          </p:nvSpPr>
          <p:spPr bwMode="auto">
            <a:xfrm>
              <a:off x="866" y="3120"/>
              <a:ext cx="275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Times New Roman" panose="02020603050405020304" pitchFamily="18" charset="0"/>
                </a:rPr>
                <a:t>BDW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2" name="Rectangle 160"/>
            <p:cNvSpPr>
              <a:spLocks noChangeArrowheads="1"/>
            </p:cNvSpPr>
            <p:nvPr/>
          </p:nvSpPr>
          <p:spPr bwMode="auto">
            <a:xfrm>
              <a:off x="841" y="868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3" name="Rectangle 161"/>
            <p:cNvSpPr>
              <a:spLocks noChangeArrowheads="1"/>
            </p:cNvSpPr>
            <p:nvPr/>
          </p:nvSpPr>
          <p:spPr bwMode="auto">
            <a:xfrm>
              <a:off x="816" y="1469"/>
              <a:ext cx="19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FB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4" name="Rectangle 162"/>
            <p:cNvSpPr>
              <a:spLocks noChangeArrowheads="1"/>
            </p:cNvSpPr>
            <p:nvPr/>
          </p:nvSpPr>
          <p:spPr bwMode="auto">
            <a:xfrm>
              <a:off x="816" y="2094"/>
              <a:ext cx="9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5" name="Rectangle 163"/>
            <p:cNvSpPr>
              <a:spLocks noChangeArrowheads="1"/>
            </p:cNvSpPr>
            <p:nvPr/>
          </p:nvSpPr>
          <p:spPr bwMode="auto">
            <a:xfrm>
              <a:off x="816" y="2795"/>
              <a:ext cx="22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VB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6" name="Rectangle 164"/>
            <p:cNvSpPr>
              <a:spLocks noChangeArrowheads="1"/>
            </p:cNvSpPr>
            <p:nvPr/>
          </p:nvSpPr>
          <p:spPr bwMode="auto">
            <a:xfrm>
              <a:off x="854" y="3358"/>
              <a:ext cx="11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7" name="Rectangle 165"/>
            <p:cNvSpPr>
              <a:spLocks noChangeArrowheads="1"/>
            </p:cNvSpPr>
            <p:nvPr/>
          </p:nvSpPr>
          <p:spPr bwMode="auto">
            <a:xfrm>
              <a:off x="1341" y="1156"/>
              <a:ext cx="73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Fixed records.  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8" name="Rectangle 166"/>
            <p:cNvSpPr>
              <a:spLocks noChangeArrowheads="1"/>
            </p:cNvSpPr>
            <p:nvPr/>
          </p:nvSpPr>
          <p:spPr bwMode="auto">
            <a:xfrm>
              <a:off x="1366" y="1744"/>
              <a:ext cx="2285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Fixed blocked records.  BLKSIZE = n * LRECL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49" name="Rectangle 167"/>
            <p:cNvSpPr>
              <a:spLocks noChangeArrowheads="1"/>
            </p:cNvSpPr>
            <p:nvPr/>
          </p:nvSpPr>
          <p:spPr bwMode="auto">
            <a:xfrm>
              <a:off x="991" y="2457"/>
              <a:ext cx="275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RDW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50" name="Freeform 168"/>
            <p:cNvSpPr>
              <a:spLocks/>
            </p:cNvSpPr>
            <p:nvPr/>
          </p:nvSpPr>
          <p:spPr bwMode="auto">
            <a:xfrm>
              <a:off x="1154" y="2282"/>
              <a:ext cx="100" cy="125"/>
            </a:xfrm>
            <a:custGeom>
              <a:avLst/>
              <a:gdLst>
                <a:gd name="T0" fmla="*/ 25 w 100"/>
                <a:gd name="T1" fmla="*/ 100 h 125"/>
                <a:gd name="T2" fmla="*/ 0 w 100"/>
                <a:gd name="T3" fmla="*/ 87 h 125"/>
                <a:gd name="T4" fmla="*/ 0 w 100"/>
                <a:gd name="T5" fmla="*/ 87 h 125"/>
                <a:gd name="T6" fmla="*/ 0 w 100"/>
                <a:gd name="T7" fmla="*/ 87 h 125"/>
                <a:gd name="T8" fmla="*/ 87 w 100"/>
                <a:gd name="T9" fmla="*/ 0 h 125"/>
                <a:gd name="T10" fmla="*/ 100 w 100"/>
                <a:gd name="T11" fmla="*/ 12 h 125"/>
                <a:gd name="T12" fmla="*/ 100 w 100"/>
                <a:gd name="T13" fmla="*/ 12 h 125"/>
                <a:gd name="T14" fmla="*/ 62 w 100"/>
                <a:gd name="T15" fmla="*/ 125 h 125"/>
                <a:gd name="T16" fmla="*/ 62 w 100"/>
                <a:gd name="T17" fmla="*/ 125 h 125"/>
                <a:gd name="T18" fmla="*/ 50 w 100"/>
                <a:gd name="T19" fmla="*/ 112 h 125"/>
                <a:gd name="T20" fmla="*/ 50 w 100"/>
                <a:gd name="T21" fmla="*/ 112 h 125"/>
                <a:gd name="T22" fmla="*/ 87 w 100"/>
                <a:gd name="T23" fmla="*/ 0 h 125"/>
                <a:gd name="T24" fmla="*/ 87 w 100"/>
                <a:gd name="T25" fmla="*/ 0 h 125"/>
                <a:gd name="T26" fmla="*/ 100 w 100"/>
                <a:gd name="T27" fmla="*/ 12 h 125"/>
                <a:gd name="T28" fmla="*/ 12 w 100"/>
                <a:gd name="T29" fmla="*/ 100 h 125"/>
                <a:gd name="T30" fmla="*/ 0 w 100"/>
                <a:gd name="T31" fmla="*/ 87 h 125"/>
                <a:gd name="T32" fmla="*/ 12 w 100"/>
                <a:gd name="T33" fmla="*/ 75 h 125"/>
                <a:gd name="T34" fmla="*/ 37 w 100"/>
                <a:gd name="T35" fmla="*/ 87 h 125"/>
                <a:gd name="T36" fmla="*/ 25 w 100"/>
                <a:gd name="T37" fmla="*/ 100 h 1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0"/>
                <a:gd name="T58" fmla="*/ 0 h 125"/>
                <a:gd name="T59" fmla="*/ 100 w 100"/>
                <a:gd name="T60" fmla="*/ 125 h 1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0" h="125">
                  <a:moveTo>
                    <a:pt x="25" y="100"/>
                  </a:moveTo>
                  <a:lnTo>
                    <a:pt x="0" y="87"/>
                  </a:lnTo>
                  <a:lnTo>
                    <a:pt x="87" y="0"/>
                  </a:lnTo>
                  <a:lnTo>
                    <a:pt x="100" y="12"/>
                  </a:lnTo>
                  <a:lnTo>
                    <a:pt x="62" y="125"/>
                  </a:lnTo>
                  <a:lnTo>
                    <a:pt x="50" y="112"/>
                  </a:lnTo>
                  <a:lnTo>
                    <a:pt x="87" y="0"/>
                  </a:lnTo>
                  <a:lnTo>
                    <a:pt x="100" y="12"/>
                  </a:lnTo>
                  <a:lnTo>
                    <a:pt x="12" y="100"/>
                  </a:lnTo>
                  <a:lnTo>
                    <a:pt x="0" y="87"/>
                  </a:lnTo>
                  <a:lnTo>
                    <a:pt x="12" y="75"/>
                  </a:lnTo>
                  <a:lnTo>
                    <a:pt x="37" y="87"/>
                  </a:lnTo>
                  <a:lnTo>
                    <a:pt x="25" y="1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51" name="Freeform 169"/>
            <p:cNvSpPr>
              <a:spLocks/>
            </p:cNvSpPr>
            <p:nvPr/>
          </p:nvSpPr>
          <p:spPr bwMode="auto">
            <a:xfrm>
              <a:off x="1179" y="2369"/>
              <a:ext cx="37" cy="25"/>
            </a:xfrm>
            <a:custGeom>
              <a:avLst/>
              <a:gdLst>
                <a:gd name="T0" fmla="*/ 25 w 37"/>
                <a:gd name="T1" fmla="*/ 25 h 25"/>
                <a:gd name="T2" fmla="*/ 0 w 37"/>
                <a:gd name="T3" fmla="*/ 13 h 25"/>
                <a:gd name="T4" fmla="*/ 12 w 37"/>
                <a:gd name="T5" fmla="*/ 0 h 25"/>
                <a:gd name="T6" fmla="*/ 12 w 37"/>
                <a:gd name="T7" fmla="*/ 0 h 25"/>
                <a:gd name="T8" fmla="*/ 12 w 37"/>
                <a:gd name="T9" fmla="*/ 0 h 25"/>
                <a:gd name="T10" fmla="*/ 37 w 37"/>
                <a:gd name="T11" fmla="*/ 13 h 25"/>
                <a:gd name="T12" fmla="*/ 25 w 37"/>
                <a:gd name="T13" fmla="*/ 25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25"/>
                <a:gd name="T23" fmla="*/ 37 w 37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25">
                  <a:moveTo>
                    <a:pt x="25" y="25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37" y="13"/>
                  </a:lnTo>
                  <a:lnTo>
                    <a:pt x="25" y="2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52" name="Freeform 170"/>
            <p:cNvSpPr>
              <a:spLocks/>
            </p:cNvSpPr>
            <p:nvPr/>
          </p:nvSpPr>
          <p:spPr bwMode="auto">
            <a:xfrm>
              <a:off x="1154" y="2282"/>
              <a:ext cx="87" cy="112"/>
            </a:xfrm>
            <a:custGeom>
              <a:avLst/>
              <a:gdLst>
                <a:gd name="T0" fmla="*/ 25 w 87"/>
                <a:gd name="T1" fmla="*/ 100 h 112"/>
                <a:gd name="T2" fmla="*/ 0 w 87"/>
                <a:gd name="T3" fmla="*/ 87 h 112"/>
                <a:gd name="T4" fmla="*/ 87 w 87"/>
                <a:gd name="T5" fmla="*/ 0 h 112"/>
                <a:gd name="T6" fmla="*/ 50 w 87"/>
                <a:gd name="T7" fmla="*/ 112 h 112"/>
                <a:gd name="T8" fmla="*/ 25 w 87"/>
                <a:gd name="T9" fmla="*/ 10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12"/>
                <a:gd name="T17" fmla="*/ 87 w 87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12">
                  <a:moveTo>
                    <a:pt x="25" y="100"/>
                  </a:moveTo>
                  <a:lnTo>
                    <a:pt x="0" y="87"/>
                  </a:lnTo>
                  <a:lnTo>
                    <a:pt x="87" y="0"/>
                  </a:lnTo>
                  <a:lnTo>
                    <a:pt x="50" y="112"/>
                  </a:lnTo>
                  <a:lnTo>
                    <a:pt x="25" y="1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53" name="Freeform 171"/>
            <p:cNvSpPr>
              <a:spLocks/>
            </p:cNvSpPr>
            <p:nvPr/>
          </p:nvSpPr>
          <p:spPr bwMode="auto">
            <a:xfrm>
              <a:off x="1129" y="2457"/>
              <a:ext cx="12" cy="13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0 h 13"/>
                <a:gd name="T4" fmla="*/ 12 w 12"/>
                <a:gd name="T5" fmla="*/ 13 h 13"/>
                <a:gd name="T6" fmla="*/ 12 w 12"/>
                <a:gd name="T7" fmla="*/ 13 h 13"/>
                <a:gd name="T8" fmla="*/ 0 w 12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3"/>
                <a:gd name="T17" fmla="*/ 12 w 12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3">
                  <a:moveTo>
                    <a:pt x="0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54" name="Freeform 172"/>
            <p:cNvSpPr>
              <a:spLocks/>
            </p:cNvSpPr>
            <p:nvPr/>
          </p:nvSpPr>
          <p:spPr bwMode="auto">
            <a:xfrm>
              <a:off x="1179" y="2382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12 w 12"/>
                <a:gd name="T5" fmla="*/ 12 h 12"/>
                <a:gd name="T6" fmla="*/ 12 w 12"/>
                <a:gd name="T7" fmla="*/ 12 h 12"/>
                <a:gd name="T8" fmla="*/ 0 w 1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2"/>
                <a:gd name="T17" fmla="*/ 12 w 1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55" name="Freeform 173"/>
            <p:cNvSpPr>
              <a:spLocks/>
            </p:cNvSpPr>
            <p:nvPr/>
          </p:nvSpPr>
          <p:spPr bwMode="auto">
            <a:xfrm>
              <a:off x="1129" y="2382"/>
              <a:ext cx="62" cy="88"/>
            </a:xfrm>
            <a:custGeom>
              <a:avLst/>
              <a:gdLst>
                <a:gd name="T0" fmla="*/ 0 w 62"/>
                <a:gd name="T1" fmla="*/ 75 h 88"/>
                <a:gd name="T2" fmla="*/ 12 w 62"/>
                <a:gd name="T3" fmla="*/ 88 h 88"/>
                <a:gd name="T4" fmla="*/ 62 w 62"/>
                <a:gd name="T5" fmla="*/ 12 h 88"/>
                <a:gd name="T6" fmla="*/ 50 w 62"/>
                <a:gd name="T7" fmla="*/ 0 h 88"/>
                <a:gd name="T8" fmla="*/ 0 w 62"/>
                <a:gd name="T9" fmla="*/ 75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88"/>
                <a:gd name="T17" fmla="*/ 62 w 62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88">
                  <a:moveTo>
                    <a:pt x="0" y="75"/>
                  </a:moveTo>
                  <a:lnTo>
                    <a:pt x="12" y="88"/>
                  </a:lnTo>
                  <a:lnTo>
                    <a:pt x="62" y="12"/>
                  </a:lnTo>
                  <a:lnTo>
                    <a:pt x="50" y="0"/>
                  </a:lnTo>
                  <a:lnTo>
                    <a:pt x="0" y="7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56" name="Freeform 174"/>
            <p:cNvSpPr>
              <a:spLocks/>
            </p:cNvSpPr>
            <p:nvPr/>
          </p:nvSpPr>
          <p:spPr bwMode="auto">
            <a:xfrm>
              <a:off x="2341" y="2244"/>
              <a:ext cx="125" cy="75"/>
            </a:xfrm>
            <a:custGeom>
              <a:avLst/>
              <a:gdLst>
                <a:gd name="T0" fmla="*/ 13 w 125"/>
                <a:gd name="T1" fmla="*/ 25 h 75"/>
                <a:gd name="T2" fmla="*/ 0 w 125"/>
                <a:gd name="T3" fmla="*/ 0 h 75"/>
                <a:gd name="T4" fmla="*/ 0 w 125"/>
                <a:gd name="T5" fmla="*/ 0 h 75"/>
                <a:gd name="T6" fmla="*/ 0 w 125"/>
                <a:gd name="T7" fmla="*/ 0 h 75"/>
                <a:gd name="T8" fmla="*/ 125 w 125"/>
                <a:gd name="T9" fmla="*/ 13 h 75"/>
                <a:gd name="T10" fmla="*/ 125 w 125"/>
                <a:gd name="T11" fmla="*/ 25 h 75"/>
                <a:gd name="T12" fmla="*/ 125 w 125"/>
                <a:gd name="T13" fmla="*/ 25 h 75"/>
                <a:gd name="T14" fmla="*/ 13 w 125"/>
                <a:gd name="T15" fmla="*/ 75 h 75"/>
                <a:gd name="T16" fmla="*/ 13 w 125"/>
                <a:gd name="T17" fmla="*/ 75 h 75"/>
                <a:gd name="T18" fmla="*/ 13 w 125"/>
                <a:gd name="T19" fmla="*/ 63 h 75"/>
                <a:gd name="T20" fmla="*/ 13 w 125"/>
                <a:gd name="T21" fmla="*/ 63 h 75"/>
                <a:gd name="T22" fmla="*/ 125 w 125"/>
                <a:gd name="T23" fmla="*/ 13 h 75"/>
                <a:gd name="T24" fmla="*/ 125 w 125"/>
                <a:gd name="T25" fmla="*/ 13 h 75"/>
                <a:gd name="T26" fmla="*/ 125 w 125"/>
                <a:gd name="T27" fmla="*/ 25 h 75"/>
                <a:gd name="T28" fmla="*/ 0 w 125"/>
                <a:gd name="T29" fmla="*/ 13 h 75"/>
                <a:gd name="T30" fmla="*/ 0 w 125"/>
                <a:gd name="T31" fmla="*/ 0 h 75"/>
                <a:gd name="T32" fmla="*/ 13 w 125"/>
                <a:gd name="T33" fmla="*/ 0 h 75"/>
                <a:gd name="T34" fmla="*/ 25 w 125"/>
                <a:gd name="T35" fmla="*/ 25 h 75"/>
                <a:gd name="T36" fmla="*/ 13 w 125"/>
                <a:gd name="T37" fmla="*/ 25 h 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"/>
                <a:gd name="T58" fmla="*/ 0 h 75"/>
                <a:gd name="T59" fmla="*/ 125 w 125"/>
                <a:gd name="T60" fmla="*/ 75 h 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" h="75">
                  <a:moveTo>
                    <a:pt x="13" y="25"/>
                  </a:moveTo>
                  <a:lnTo>
                    <a:pt x="0" y="0"/>
                  </a:lnTo>
                  <a:lnTo>
                    <a:pt x="125" y="13"/>
                  </a:lnTo>
                  <a:lnTo>
                    <a:pt x="125" y="25"/>
                  </a:lnTo>
                  <a:lnTo>
                    <a:pt x="13" y="75"/>
                  </a:lnTo>
                  <a:lnTo>
                    <a:pt x="13" y="63"/>
                  </a:lnTo>
                  <a:lnTo>
                    <a:pt x="125" y="13"/>
                  </a:lnTo>
                  <a:lnTo>
                    <a:pt x="125" y="25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3" y="0"/>
                  </a:lnTo>
                  <a:lnTo>
                    <a:pt x="25" y="25"/>
                  </a:lnTo>
                  <a:lnTo>
                    <a:pt x="13" y="2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57" name="Freeform 175"/>
            <p:cNvSpPr>
              <a:spLocks/>
            </p:cNvSpPr>
            <p:nvPr/>
          </p:nvSpPr>
          <p:spPr bwMode="auto">
            <a:xfrm>
              <a:off x="2354" y="2269"/>
              <a:ext cx="12" cy="38"/>
            </a:xfrm>
            <a:custGeom>
              <a:avLst/>
              <a:gdLst>
                <a:gd name="T0" fmla="*/ 0 w 12"/>
                <a:gd name="T1" fmla="*/ 38 h 38"/>
                <a:gd name="T2" fmla="*/ 0 w 12"/>
                <a:gd name="T3" fmla="*/ 0 h 38"/>
                <a:gd name="T4" fmla="*/ 12 w 12"/>
                <a:gd name="T5" fmla="*/ 0 h 38"/>
                <a:gd name="T6" fmla="*/ 12 w 12"/>
                <a:gd name="T7" fmla="*/ 0 h 38"/>
                <a:gd name="T8" fmla="*/ 12 w 12"/>
                <a:gd name="T9" fmla="*/ 0 h 38"/>
                <a:gd name="T10" fmla="*/ 12 w 12"/>
                <a:gd name="T11" fmla="*/ 38 h 38"/>
                <a:gd name="T12" fmla="*/ 0 w 12"/>
                <a:gd name="T13" fmla="*/ 3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38"/>
                <a:gd name="T23" fmla="*/ 12 w 12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38">
                  <a:moveTo>
                    <a:pt x="0" y="3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38"/>
                  </a:lnTo>
                  <a:lnTo>
                    <a:pt x="0" y="3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58" name="Freeform 176"/>
            <p:cNvSpPr>
              <a:spLocks/>
            </p:cNvSpPr>
            <p:nvPr/>
          </p:nvSpPr>
          <p:spPr bwMode="auto">
            <a:xfrm>
              <a:off x="2341" y="2244"/>
              <a:ext cx="125" cy="63"/>
            </a:xfrm>
            <a:custGeom>
              <a:avLst/>
              <a:gdLst>
                <a:gd name="T0" fmla="*/ 13 w 125"/>
                <a:gd name="T1" fmla="*/ 25 h 63"/>
                <a:gd name="T2" fmla="*/ 0 w 125"/>
                <a:gd name="T3" fmla="*/ 0 h 63"/>
                <a:gd name="T4" fmla="*/ 125 w 125"/>
                <a:gd name="T5" fmla="*/ 13 h 63"/>
                <a:gd name="T6" fmla="*/ 13 w 125"/>
                <a:gd name="T7" fmla="*/ 63 h 63"/>
                <a:gd name="T8" fmla="*/ 13 w 125"/>
                <a:gd name="T9" fmla="*/ 2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63"/>
                <a:gd name="T17" fmla="*/ 125 w 12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63">
                  <a:moveTo>
                    <a:pt x="13" y="25"/>
                  </a:moveTo>
                  <a:lnTo>
                    <a:pt x="0" y="0"/>
                  </a:lnTo>
                  <a:lnTo>
                    <a:pt x="125" y="13"/>
                  </a:lnTo>
                  <a:lnTo>
                    <a:pt x="13" y="63"/>
                  </a:lnTo>
                  <a:lnTo>
                    <a:pt x="13" y="2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59" name="Rectangle 177"/>
            <p:cNvSpPr>
              <a:spLocks noChangeArrowheads="1"/>
            </p:cNvSpPr>
            <p:nvPr/>
          </p:nvSpPr>
          <p:spPr bwMode="auto">
            <a:xfrm>
              <a:off x="1166" y="2482"/>
              <a:ext cx="1" cy="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0" name="Rectangle 178"/>
            <p:cNvSpPr>
              <a:spLocks noChangeArrowheads="1"/>
            </p:cNvSpPr>
            <p:nvPr/>
          </p:nvSpPr>
          <p:spPr bwMode="auto">
            <a:xfrm>
              <a:off x="2341" y="2282"/>
              <a:ext cx="1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1" name="Freeform 179"/>
            <p:cNvSpPr>
              <a:spLocks/>
            </p:cNvSpPr>
            <p:nvPr/>
          </p:nvSpPr>
          <p:spPr bwMode="auto">
            <a:xfrm>
              <a:off x="1166" y="2282"/>
              <a:ext cx="1175" cy="213"/>
            </a:xfrm>
            <a:custGeom>
              <a:avLst/>
              <a:gdLst>
                <a:gd name="T0" fmla="*/ 0 w 1175"/>
                <a:gd name="T1" fmla="*/ 200 h 213"/>
                <a:gd name="T2" fmla="*/ 0 w 1175"/>
                <a:gd name="T3" fmla="*/ 213 h 213"/>
                <a:gd name="T4" fmla="*/ 1175 w 1175"/>
                <a:gd name="T5" fmla="*/ 12 h 213"/>
                <a:gd name="T6" fmla="*/ 1175 w 1175"/>
                <a:gd name="T7" fmla="*/ 0 h 213"/>
                <a:gd name="T8" fmla="*/ 0 w 1175"/>
                <a:gd name="T9" fmla="*/ 200 h 2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5"/>
                <a:gd name="T16" fmla="*/ 0 h 213"/>
                <a:gd name="T17" fmla="*/ 1175 w 1175"/>
                <a:gd name="T18" fmla="*/ 213 h 2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5" h="213">
                  <a:moveTo>
                    <a:pt x="0" y="200"/>
                  </a:moveTo>
                  <a:lnTo>
                    <a:pt x="0" y="213"/>
                  </a:lnTo>
                  <a:lnTo>
                    <a:pt x="1175" y="12"/>
                  </a:lnTo>
                  <a:lnTo>
                    <a:pt x="1175" y="0"/>
                  </a:lnTo>
                  <a:lnTo>
                    <a:pt x="0" y="2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62" name="Rectangle 180"/>
            <p:cNvSpPr>
              <a:spLocks noChangeArrowheads="1"/>
            </p:cNvSpPr>
            <p:nvPr/>
          </p:nvSpPr>
          <p:spPr bwMode="auto">
            <a:xfrm>
              <a:off x="1916" y="2357"/>
              <a:ext cx="809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Variable records.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63" name="Rectangle 181"/>
            <p:cNvSpPr>
              <a:spLocks noChangeArrowheads="1"/>
            </p:cNvSpPr>
            <p:nvPr/>
          </p:nvSpPr>
          <p:spPr bwMode="auto">
            <a:xfrm>
              <a:off x="1866" y="3045"/>
              <a:ext cx="3015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Variable blocked records.  BLKSIZE &gt;= 4 + n * largest LRECL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64" name="Freeform 182"/>
            <p:cNvSpPr>
              <a:spLocks/>
            </p:cNvSpPr>
            <p:nvPr/>
          </p:nvSpPr>
          <p:spPr bwMode="auto">
            <a:xfrm>
              <a:off x="1241" y="2695"/>
              <a:ext cx="75" cy="112"/>
            </a:xfrm>
            <a:custGeom>
              <a:avLst/>
              <a:gdLst>
                <a:gd name="T0" fmla="*/ 38 w 75"/>
                <a:gd name="T1" fmla="*/ 0 h 112"/>
                <a:gd name="T2" fmla="*/ 75 w 75"/>
                <a:gd name="T3" fmla="*/ 0 h 112"/>
                <a:gd name="T4" fmla="*/ 75 w 75"/>
                <a:gd name="T5" fmla="*/ 0 h 112"/>
                <a:gd name="T6" fmla="*/ 75 w 75"/>
                <a:gd name="T7" fmla="*/ 0 h 112"/>
                <a:gd name="T8" fmla="*/ 75 w 75"/>
                <a:gd name="T9" fmla="*/ 112 h 112"/>
                <a:gd name="T10" fmla="*/ 63 w 75"/>
                <a:gd name="T11" fmla="*/ 112 h 112"/>
                <a:gd name="T12" fmla="*/ 63 w 75"/>
                <a:gd name="T13" fmla="*/ 112 h 112"/>
                <a:gd name="T14" fmla="*/ 0 w 75"/>
                <a:gd name="T15" fmla="*/ 12 h 112"/>
                <a:gd name="T16" fmla="*/ 0 w 75"/>
                <a:gd name="T17" fmla="*/ 12 h 112"/>
                <a:gd name="T18" fmla="*/ 13 w 75"/>
                <a:gd name="T19" fmla="*/ 12 h 112"/>
                <a:gd name="T20" fmla="*/ 13 w 75"/>
                <a:gd name="T21" fmla="*/ 12 h 112"/>
                <a:gd name="T22" fmla="*/ 75 w 75"/>
                <a:gd name="T23" fmla="*/ 112 h 112"/>
                <a:gd name="T24" fmla="*/ 63 w 75"/>
                <a:gd name="T25" fmla="*/ 112 h 112"/>
                <a:gd name="T26" fmla="*/ 63 w 75"/>
                <a:gd name="T27" fmla="*/ 112 h 112"/>
                <a:gd name="T28" fmla="*/ 63 w 75"/>
                <a:gd name="T29" fmla="*/ 0 h 112"/>
                <a:gd name="T30" fmla="*/ 75 w 75"/>
                <a:gd name="T31" fmla="*/ 0 h 112"/>
                <a:gd name="T32" fmla="*/ 75 w 75"/>
                <a:gd name="T33" fmla="*/ 12 h 112"/>
                <a:gd name="T34" fmla="*/ 38 w 75"/>
                <a:gd name="T35" fmla="*/ 12 h 112"/>
                <a:gd name="T36" fmla="*/ 38 w 75"/>
                <a:gd name="T37" fmla="*/ 0 h 1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112"/>
                <a:gd name="T59" fmla="*/ 75 w 75"/>
                <a:gd name="T60" fmla="*/ 112 h 1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112">
                  <a:moveTo>
                    <a:pt x="38" y="0"/>
                  </a:moveTo>
                  <a:lnTo>
                    <a:pt x="75" y="0"/>
                  </a:lnTo>
                  <a:lnTo>
                    <a:pt x="75" y="112"/>
                  </a:lnTo>
                  <a:lnTo>
                    <a:pt x="63" y="112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75" y="112"/>
                  </a:lnTo>
                  <a:lnTo>
                    <a:pt x="63" y="112"/>
                  </a:lnTo>
                  <a:lnTo>
                    <a:pt x="63" y="0"/>
                  </a:lnTo>
                  <a:lnTo>
                    <a:pt x="75" y="0"/>
                  </a:lnTo>
                  <a:lnTo>
                    <a:pt x="75" y="12"/>
                  </a:lnTo>
                  <a:lnTo>
                    <a:pt x="38" y="12"/>
                  </a:lnTo>
                  <a:lnTo>
                    <a:pt x="3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65" name="Freeform 183"/>
            <p:cNvSpPr>
              <a:spLocks/>
            </p:cNvSpPr>
            <p:nvPr/>
          </p:nvSpPr>
          <p:spPr bwMode="auto">
            <a:xfrm>
              <a:off x="1254" y="2695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25 w 25"/>
                <a:gd name="T3" fmla="*/ 0 h 25"/>
                <a:gd name="T4" fmla="*/ 25 w 25"/>
                <a:gd name="T5" fmla="*/ 0 h 25"/>
                <a:gd name="T6" fmla="*/ 25 w 25"/>
                <a:gd name="T7" fmla="*/ 0 h 25"/>
                <a:gd name="T8" fmla="*/ 25 w 25"/>
                <a:gd name="T9" fmla="*/ 12 h 25"/>
                <a:gd name="T10" fmla="*/ 0 w 25"/>
                <a:gd name="T11" fmla="*/ 25 h 25"/>
                <a:gd name="T12" fmla="*/ 0 w 25"/>
                <a:gd name="T13" fmla="*/ 12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25"/>
                <a:gd name="T23" fmla="*/ 25 w 25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25">
                  <a:moveTo>
                    <a:pt x="0" y="12"/>
                  </a:moveTo>
                  <a:lnTo>
                    <a:pt x="25" y="0"/>
                  </a:lnTo>
                  <a:lnTo>
                    <a:pt x="25" y="12"/>
                  </a:lnTo>
                  <a:lnTo>
                    <a:pt x="0" y="25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66" name="Freeform 184"/>
            <p:cNvSpPr>
              <a:spLocks/>
            </p:cNvSpPr>
            <p:nvPr/>
          </p:nvSpPr>
          <p:spPr bwMode="auto">
            <a:xfrm>
              <a:off x="1254" y="2695"/>
              <a:ext cx="62" cy="112"/>
            </a:xfrm>
            <a:custGeom>
              <a:avLst/>
              <a:gdLst>
                <a:gd name="T0" fmla="*/ 25 w 62"/>
                <a:gd name="T1" fmla="*/ 0 h 112"/>
                <a:gd name="T2" fmla="*/ 62 w 62"/>
                <a:gd name="T3" fmla="*/ 0 h 112"/>
                <a:gd name="T4" fmla="*/ 62 w 62"/>
                <a:gd name="T5" fmla="*/ 112 h 112"/>
                <a:gd name="T6" fmla="*/ 0 w 62"/>
                <a:gd name="T7" fmla="*/ 12 h 112"/>
                <a:gd name="T8" fmla="*/ 25 w 62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12"/>
                <a:gd name="T17" fmla="*/ 62 w 62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12">
                  <a:moveTo>
                    <a:pt x="25" y="0"/>
                  </a:moveTo>
                  <a:lnTo>
                    <a:pt x="62" y="0"/>
                  </a:lnTo>
                  <a:lnTo>
                    <a:pt x="62" y="112"/>
                  </a:lnTo>
                  <a:lnTo>
                    <a:pt x="0" y="12"/>
                  </a:lnTo>
                  <a:lnTo>
                    <a:pt x="2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67" name="Rectangle 185"/>
            <p:cNvSpPr>
              <a:spLocks noChangeArrowheads="1"/>
            </p:cNvSpPr>
            <p:nvPr/>
          </p:nvSpPr>
          <p:spPr bwMode="auto">
            <a:xfrm>
              <a:off x="1241" y="2582"/>
              <a:ext cx="13" cy="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8" name="Rectangle 186"/>
            <p:cNvSpPr>
              <a:spLocks noChangeArrowheads="1"/>
            </p:cNvSpPr>
            <p:nvPr/>
          </p:nvSpPr>
          <p:spPr bwMode="auto">
            <a:xfrm>
              <a:off x="1279" y="2695"/>
              <a:ext cx="12" cy="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9" name="Freeform 187"/>
            <p:cNvSpPr>
              <a:spLocks/>
            </p:cNvSpPr>
            <p:nvPr/>
          </p:nvSpPr>
          <p:spPr bwMode="auto">
            <a:xfrm>
              <a:off x="1241" y="2582"/>
              <a:ext cx="50" cy="113"/>
            </a:xfrm>
            <a:custGeom>
              <a:avLst/>
              <a:gdLst>
                <a:gd name="T0" fmla="*/ 13 w 50"/>
                <a:gd name="T1" fmla="*/ 0 h 113"/>
                <a:gd name="T2" fmla="*/ 0 w 50"/>
                <a:gd name="T3" fmla="*/ 0 h 113"/>
                <a:gd name="T4" fmla="*/ 38 w 50"/>
                <a:gd name="T5" fmla="*/ 113 h 113"/>
                <a:gd name="T6" fmla="*/ 50 w 50"/>
                <a:gd name="T7" fmla="*/ 113 h 113"/>
                <a:gd name="T8" fmla="*/ 13 w 50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3"/>
                <a:gd name="T17" fmla="*/ 50 w 50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3">
                  <a:moveTo>
                    <a:pt x="13" y="0"/>
                  </a:moveTo>
                  <a:lnTo>
                    <a:pt x="0" y="0"/>
                  </a:lnTo>
                  <a:lnTo>
                    <a:pt x="38" y="113"/>
                  </a:lnTo>
                  <a:lnTo>
                    <a:pt x="50" y="113"/>
                  </a:lnTo>
                  <a:lnTo>
                    <a:pt x="1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70" name="Freeform 188"/>
            <p:cNvSpPr>
              <a:spLocks/>
            </p:cNvSpPr>
            <p:nvPr/>
          </p:nvSpPr>
          <p:spPr bwMode="auto">
            <a:xfrm>
              <a:off x="1866" y="2757"/>
              <a:ext cx="113" cy="88"/>
            </a:xfrm>
            <a:custGeom>
              <a:avLst/>
              <a:gdLst>
                <a:gd name="T0" fmla="*/ 13 w 113"/>
                <a:gd name="T1" fmla="*/ 38 h 88"/>
                <a:gd name="T2" fmla="*/ 25 w 113"/>
                <a:gd name="T3" fmla="*/ 0 h 88"/>
                <a:gd name="T4" fmla="*/ 25 w 113"/>
                <a:gd name="T5" fmla="*/ 0 h 88"/>
                <a:gd name="T6" fmla="*/ 25 w 113"/>
                <a:gd name="T7" fmla="*/ 0 h 88"/>
                <a:gd name="T8" fmla="*/ 113 w 113"/>
                <a:gd name="T9" fmla="*/ 75 h 88"/>
                <a:gd name="T10" fmla="*/ 113 w 113"/>
                <a:gd name="T11" fmla="*/ 88 h 88"/>
                <a:gd name="T12" fmla="*/ 113 w 113"/>
                <a:gd name="T13" fmla="*/ 88 h 88"/>
                <a:gd name="T14" fmla="*/ 0 w 113"/>
                <a:gd name="T15" fmla="*/ 75 h 88"/>
                <a:gd name="T16" fmla="*/ 0 w 113"/>
                <a:gd name="T17" fmla="*/ 75 h 88"/>
                <a:gd name="T18" fmla="*/ 0 w 113"/>
                <a:gd name="T19" fmla="*/ 63 h 88"/>
                <a:gd name="T20" fmla="*/ 0 w 113"/>
                <a:gd name="T21" fmla="*/ 63 h 88"/>
                <a:gd name="T22" fmla="*/ 113 w 113"/>
                <a:gd name="T23" fmla="*/ 75 h 88"/>
                <a:gd name="T24" fmla="*/ 113 w 113"/>
                <a:gd name="T25" fmla="*/ 88 h 88"/>
                <a:gd name="T26" fmla="*/ 113 w 113"/>
                <a:gd name="T27" fmla="*/ 88 h 88"/>
                <a:gd name="T28" fmla="*/ 25 w 113"/>
                <a:gd name="T29" fmla="*/ 13 h 88"/>
                <a:gd name="T30" fmla="*/ 25 w 113"/>
                <a:gd name="T31" fmla="*/ 0 h 88"/>
                <a:gd name="T32" fmla="*/ 38 w 113"/>
                <a:gd name="T33" fmla="*/ 0 h 88"/>
                <a:gd name="T34" fmla="*/ 25 w 113"/>
                <a:gd name="T35" fmla="*/ 38 h 88"/>
                <a:gd name="T36" fmla="*/ 13 w 113"/>
                <a:gd name="T37" fmla="*/ 38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3"/>
                <a:gd name="T58" fmla="*/ 0 h 88"/>
                <a:gd name="T59" fmla="*/ 113 w 113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3" h="88">
                  <a:moveTo>
                    <a:pt x="13" y="38"/>
                  </a:moveTo>
                  <a:lnTo>
                    <a:pt x="25" y="0"/>
                  </a:lnTo>
                  <a:lnTo>
                    <a:pt x="113" y="75"/>
                  </a:lnTo>
                  <a:lnTo>
                    <a:pt x="113" y="88"/>
                  </a:lnTo>
                  <a:lnTo>
                    <a:pt x="0" y="75"/>
                  </a:lnTo>
                  <a:lnTo>
                    <a:pt x="0" y="63"/>
                  </a:lnTo>
                  <a:lnTo>
                    <a:pt x="113" y="75"/>
                  </a:lnTo>
                  <a:lnTo>
                    <a:pt x="113" y="88"/>
                  </a:lnTo>
                  <a:lnTo>
                    <a:pt x="25" y="13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25" y="38"/>
                  </a:lnTo>
                  <a:lnTo>
                    <a:pt x="13" y="3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71" name="Freeform 189"/>
            <p:cNvSpPr>
              <a:spLocks/>
            </p:cNvSpPr>
            <p:nvPr/>
          </p:nvSpPr>
          <p:spPr bwMode="auto">
            <a:xfrm>
              <a:off x="1866" y="2795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0 h 25"/>
                <a:gd name="T6" fmla="*/ 25 w 25"/>
                <a:gd name="T7" fmla="*/ 0 h 25"/>
                <a:gd name="T8" fmla="*/ 25 w 25"/>
                <a:gd name="T9" fmla="*/ 0 h 25"/>
                <a:gd name="T10" fmla="*/ 13 w 25"/>
                <a:gd name="T11" fmla="*/ 25 h 25"/>
                <a:gd name="T12" fmla="*/ 0 w 25"/>
                <a:gd name="T13" fmla="*/ 25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25"/>
                <a:gd name="T23" fmla="*/ 25 w 25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0"/>
                  </a:lnTo>
                  <a:lnTo>
                    <a:pt x="13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72" name="Freeform 190"/>
            <p:cNvSpPr>
              <a:spLocks/>
            </p:cNvSpPr>
            <p:nvPr/>
          </p:nvSpPr>
          <p:spPr bwMode="auto">
            <a:xfrm>
              <a:off x="1866" y="2757"/>
              <a:ext cx="113" cy="75"/>
            </a:xfrm>
            <a:custGeom>
              <a:avLst/>
              <a:gdLst>
                <a:gd name="T0" fmla="*/ 13 w 113"/>
                <a:gd name="T1" fmla="*/ 38 h 75"/>
                <a:gd name="T2" fmla="*/ 25 w 113"/>
                <a:gd name="T3" fmla="*/ 0 h 75"/>
                <a:gd name="T4" fmla="*/ 113 w 113"/>
                <a:gd name="T5" fmla="*/ 75 h 75"/>
                <a:gd name="T6" fmla="*/ 0 w 113"/>
                <a:gd name="T7" fmla="*/ 63 h 75"/>
                <a:gd name="T8" fmla="*/ 13 w 113"/>
                <a:gd name="T9" fmla="*/ 38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75"/>
                <a:gd name="T17" fmla="*/ 113 w 113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75">
                  <a:moveTo>
                    <a:pt x="13" y="38"/>
                  </a:moveTo>
                  <a:lnTo>
                    <a:pt x="25" y="0"/>
                  </a:lnTo>
                  <a:lnTo>
                    <a:pt x="113" y="75"/>
                  </a:lnTo>
                  <a:lnTo>
                    <a:pt x="0" y="63"/>
                  </a:lnTo>
                  <a:lnTo>
                    <a:pt x="13" y="3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73" name="Rectangle 191"/>
            <p:cNvSpPr>
              <a:spLocks noChangeArrowheads="1"/>
            </p:cNvSpPr>
            <p:nvPr/>
          </p:nvSpPr>
          <p:spPr bwMode="auto">
            <a:xfrm>
              <a:off x="1266" y="2570"/>
              <a:ext cx="1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4" name="Rectangle 192"/>
            <p:cNvSpPr>
              <a:spLocks noChangeArrowheads="1"/>
            </p:cNvSpPr>
            <p:nvPr/>
          </p:nvSpPr>
          <p:spPr bwMode="auto">
            <a:xfrm>
              <a:off x="1866" y="2782"/>
              <a:ext cx="1" cy="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5" name="Freeform 193"/>
            <p:cNvSpPr>
              <a:spLocks/>
            </p:cNvSpPr>
            <p:nvPr/>
          </p:nvSpPr>
          <p:spPr bwMode="auto">
            <a:xfrm>
              <a:off x="1266" y="2570"/>
              <a:ext cx="600" cy="225"/>
            </a:xfrm>
            <a:custGeom>
              <a:avLst/>
              <a:gdLst>
                <a:gd name="T0" fmla="*/ 0 w 600"/>
                <a:gd name="T1" fmla="*/ 0 h 225"/>
                <a:gd name="T2" fmla="*/ 0 w 600"/>
                <a:gd name="T3" fmla="*/ 12 h 225"/>
                <a:gd name="T4" fmla="*/ 600 w 600"/>
                <a:gd name="T5" fmla="*/ 225 h 225"/>
                <a:gd name="T6" fmla="*/ 600 w 600"/>
                <a:gd name="T7" fmla="*/ 212 h 225"/>
                <a:gd name="T8" fmla="*/ 0 w 600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225"/>
                <a:gd name="T17" fmla="*/ 600 w 60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225">
                  <a:moveTo>
                    <a:pt x="0" y="0"/>
                  </a:moveTo>
                  <a:lnTo>
                    <a:pt x="0" y="12"/>
                  </a:lnTo>
                  <a:lnTo>
                    <a:pt x="600" y="225"/>
                  </a:lnTo>
                  <a:lnTo>
                    <a:pt x="600" y="21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76" name="Freeform 194"/>
            <p:cNvSpPr>
              <a:spLocks/>
            </p:cNvSpPr>
            <p:nvPr/>
          </p:nvSpPr>
          <p:spPr bwMode="auto">
            <a:xfrm>
              <a:off x="1116" y="2983"/>
              <a:ext cx="113" cy="125"/>
            </a:xfrm>
            <a:custGeom>
              <a:avLst/>
              <a:gdLst>
                <a:gd name="T0" fmla="*/ 38 w 113"/>
                <a:gd name="T1" fmla="*/ 87 h 125"/>
                <a:gd name="T2" fmla="*/ 0 w 113"/>
                <a:gd name="T3" fmla="*/ 75 h 125"/>
                <a:gd name="T4" fmla="*/ 0 w 113"/>
                <a:gd name="T5" fmla="*/ 75 h 125"/>
                <a:gd name="T6" fmla="*/ 0 w 113"/>
                <a:gd name="T7" fmla="*/ 75 h 125"/>
                <a:gd name="T8" fmla="*/ 100 w 113"/>
                <a:gd name="T9" fmla="*/ 0 h 125"/>
                <a:gd name="T10" fmla="*/ 113 w 113"/>
                <a:gd name="T11" fmla="*/ 12 h 125"/>
                <a:gd name="T12" fmla="*/ 113 w 113"/>
                <a:gd name="T13" fmla="*/ 12 h 125"/>
                <a:gd name="T14" fmla="*/ 75 w 113"/>
                <a:gd name="T15" fmla="*/ 125 h 125"/>
                <a:gd name="T16" fmla="*/ 75 w 113"/>
                <a:gd name="T17" fmla="*/ 125 h 125"/>
                <a:gd name="T18" fmla="*/ 63 w 113"/>
                <a:gd name="T19" fmla="*/ 112 h 125"/>
                <a:gd name="T20" fmla="*/ 63 w 113"/>
                <a:gd name="T21" fmla="*/ 112 h 125"/>
                <a:gd name="T22" fmla="*/ 100 w 113"/>
                <a:gd name="T23" fmla="*/ 0 h 125"/>
                <a:gd name="T24" fmla="*/ 113 w 113"/>
                <a:gd name="T25" fmla="*/ 12 h 125"/>
                <a:gd name="T26" fmla="*/ 113 w 113"/>
                <a:gd name="T27" fmla="*/ 12 h 125"/>
                <a:gd name="T28" fmla="*/ 13 w 113"/>
                <a:gd name="T29" fmla="*/ 87 h 125"/>
                <a:gd name="T30" fmla="*/ 0 w 113"/>
                <a:gd name="T31" fmla="*/ 75 h 125"/>
                <a:gd name="T32" fmla="*/ 13 w 113"/>
                <a:gd name="T33" fmla="*/ 62 h 125"/>
                <a:gd name="T34" fmla="*/ 50 w 113"/>
                <a:gd name="T35" fmla="*/ 75 h 125"/>
                <a:gd name="T36" fmla="*/ 38 w 113"/>
                <a:gd name="T37" fmla="*/ 87 h 1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3"/>
                <a:gd name="T58" fmla="*/ 0 h 125"/>
                <a:gd name="T59" fmla="*/ 113 w 113"/>
                <a:gd name="T60" fmla="*/ 125 h 1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3" h="125">
                  <a:moveTo>
                    <a:pt x="38" y="87"/>
                  </a:moveTo>
                  <a:lnTo>
                    <a:pt x="0" y="75"/>
                  </a:lnTo>
                  <a:lnTo>
                    <a:pt x="100" y="0"/>
                  </a:lnTo>
                  <a:lnTo>
                    <a:pt x="113" y="12"/>
                  </a:lnTo>
                  <a:lnTo>
                    <a:pt x="75" y="125"/>
                  </a:lnTo>
                  <a:lnTo>
                    <a:pt x="63" y="112"/>
                  </a:lnTo>
                  <a:lnTo>
                    <a:pt x="100" y="0"/>
                  </a:lnTo>
                  <a:lnTo>
                    <a:pt x="113" y="12"/>
                  </a:lnTo>
                  <a:lnTo>
                    <a:pt x="13" y="87"/>
                  </a:lnTo>
                  <a:lnTo>
                    <a:pt x="0" y="75"/>
                  </a:lnTo>
                  <a:lnTo>
                    <a:pt x="13" y="62"/>
                  </a:lnTo>
                  <a:lnTo>
                    <a:pt x="50" y="75"/>
                  </a:lnTo>
                  <a:lnTo>
                    <a:pt x="38" y="8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77" name="Freeform 195"/>
            <p:cNvSpPr>
              <a:spLocks/>
            </p:cNvSpPr>
            <p:nvPr/>
          </p:nvSpPr>
          <p:spPr bwMode="auto">
            <a:xfrm>
              <a:off x="1154" y="3058"/>
              <a:ext cx="37" cy="37"/>
            </a:xfrm>
            <a:custGeom>
              <a:avLst/>
              <a:gdLst>
                <a:gd name="T0" fmla="*/ 25 w 37"/>
                <a:gd name="T1" fmla="*/ 37 h 37"/>
                <a:gd name="T2" fmla="*/ 0 w 37"/>
                <a:gd name="T3" fmla="*/ 12 h 37"/>
                <a:gd name="T4" fmla="*/ 12 w 37"/>
                <a:gd name="T5" fmla="*/ 0 h 37"/>
                <a:gd name="T6" fmla="*/ 12 w 37"/>
                <a:gd name="T7" fmla="*/ 0 h 37"/>
                <a:gd name="T8" fmla="*/ 12 w 37"/>
                <a:gd name="T9" fmla="*/ 0 h 37"/>
                <a:gd name="T10" fmla="*/ 37 w 37"/>
                <a:gd name="T11" fmla="*/ 25 h 37"/>
                <a:gd name="T12" fmla="*/ 25 w 37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37"/>
                <a:gd name="T23" fmla="*/ 37 w 3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37">
                  <a:moveTo>
                    <a:pt x="25" y="37"/>
                  </a:moveTo>
                  <a:lnTo>
                    <a:pt x="0" y="12"/>
                  </a:lnTo>
                  <a:lnTo>
                    <a:pt x="12" y="0"/>
                  </a:lnTo>
                  <a:lnTo>
                    <a:pt x="37" y="25"/>
                  </a:lnTo>
                  <a:lnTo>
                    <a:pt x="25" y="3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78" name="Freeform 196"/>
            <p:cNvSpPr>
              <a:spLocks/>
            </p:cNvSpPr>
            <p:nvPr/>
          </p:nvSpPr>
          <p:spPr bwMode="auto">
            <a:xfrm>
              <a:off x="1116" y="2983"/>
              <a:ext cx="100" cy="112"/>
            </a:xfrm>
            <a:custGeom>
              <a:avLst/>
              <a:gdLst>
                <a:gd name="T0" fmla="*/ 38 w 100"/>
                <a:gd name="T1" fmla="*/ 87 h 112"/>
                <a:gd name="T2" fmla="*/ 0 w 100"/>
                <a:gd name="T3" fmla="*/ 75 h 112"/>
                <a:gd name="T4" fmla="*/ 100 w 100"/>
                <a:gd name="T5" fmla="*/ 0 h 112"/>
                <a:gd name="T6" fmla="*/ 63 w 100"/>
                <a:gd name="T7" fmla="*/ 112 h 112"/>
                <a:gd name="T8" fmla="*/ 38 w 100"/>
                <a:gd name="T9" fmla="*/ 87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112"/>
                <a:gd name="T17" fmla="*/ 100 w 100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112">
                  <a:moveTo>
                    <a:pt x="38" y="87"/>
                  </a:moveTo>
                  <a:lnTo>
                    <a:pt x="0" y="75"/>
                  </a:lnTo>
                  <a:lnTo>
                    <a:pt x="100" y="0"/>
                  </a:lnTo>
                  <a:lnTo>
                    <a:pt x="63" y="112"/>
                  </a:lnTo>
                  <a:lnTo>
                    <a:pt x="38" y="8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79" name="Rectangle 197"/>
            <p:cNvSpPr>
              <a:spLocks noChangeArrowheads="1"/>
            </p:cNvSpPr>
            <p:nvPr/>
          </p:nvSpPr>
          <p:spPr bwMode="auto">
            <a:xfrm>
              <a:off x="1116" y="3133"/>
              <a:ext cx="13" cy="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0" name="Rectangle 198"/>
            <p:cNvSpPr>
              <a:spLocks noChangeArrowheads="1"/>
            </p:cNvSpPr>
            <p:nvPr/>
          </p:nvSpPr>
          <p:spPr bwMode="auto">
            <a:xfrm>
              <a:off x="1141" y="3083"/>
              <a:ext cx="13" cy="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1" name="Freeform 199"/>
            <p:cNvSpPr>
              <a:spLocks/>
            </p:cNvSpPr>
            <p:nvPr/>
          </p:nvSpPr>
          <p:spPr bwMode="auto">
            <a:xfrm>
              <a:off x="1116" y="3083"/>
              <a:ext cx="38" cy="50"/>
            </a:xfrm>
            <a:custGeom>
              <a:avLst/>
              <a:gdLst>
                <a:gd name="T0" fmla="*/ 0 w 38"/>
                <a:gd name="T1" fmla="*/ 50 h 50"/>
                <a:gd name="T2" fmla="*/ 13 w 38"/>
                <a:gd name="T3" fmla="*/ 50 h 50"/>
                <a:gd name="T4" fmla="*/ 38 w 38"/>
                <a:gd name="T5" fmla="*/ 0 h 50"/>
                <a:gd name="T6" fmla="*/ 25 w 38"/>
                <a:gd name="T7" fmla="*/ 0 h 50"/>
                <a:gd name="T8" fmla="*/ 0 w 38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0"/>
                <a:gd name="T17" fmla="*/ 38 w 38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0">
                  <a:moveTo>
                    <a:pt x="0" y="50"/>
                  </a:moveTo>
                  <a:lnTo>
                    <a:pt x="13" y="5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0" y="5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682" name="Rectangle 200"/>
            <p:cNvSpPr>
              <a:spLocks noChangeArrowheads="1"/>
            </p:cNvSpPr>
            <p:nvPr/>
          </p:nvSpPr>
          <p:spPr bwMode="auto">
            <a:xfrm>
              <a:off x="1379" y="3633"/>
              <a:ext cx="322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Undefined records.  No defined internal structure for access method.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83" name="Rectangle 201"/>
            <p:cNvSpPr>
              <a:spLocks noChangeArrowheads="1"/>
            </p:cNvSpPr>
            <p:nvPr/>
          </p:nvSpPr>
          <p:spPr bwMode="auto">
            <a:xfrm>
              <a:off x="1279" y="3907"/>
              <a:ext cx="271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Record and block descriptors words are each 4 bytes long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0485" name="WordArt 202" descr="Narrow vertical"/>
          <p:cNvSpPr>
            <a:spLocks noChangeArrowheads="1" noChangeShapeType="1" noTextEdit="1"/>
          </p:cNvSpPr>
          <p:nvPr/>
        </p:nvSpPr>
        <p:spPr bwMode="auto">
          <a:xfrm>
            <a:off x="5943600" y="1143000"/>
            <a:ext cx="2076450" cy="10842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en-CA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RECFM=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143E16-E1E3-4630-A101-652313FD524C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 sets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We discuss three types in this class: </a:t>
            </a:r>
          </a:p>
          <a:p>
            <a:pPr lvl="1" eaLnBrk="1" hangingPunct="1"/>
            <a:r>
              <a:rPr lang="en-US" altLang="en-US" sz="2000" smtClean="0"/>
              <a:t>Sequential, partitioned, and VSAM</a:t>
            </a:r>
          </a:p>
          <a:p>
            <a:pPr eaLnBrk="1" hangingPunct="1"/>
            <a:r>
              <a:rPr lang="en-US" altLang="en-US" sz="2000" smtClean="0"/>
              <a:t>A sequential data set is a collection of records written and read in sequential order from beginning to end.</a:t>
            </a:r>
          </a:p>
          <a:p>
            <a:pPr eaLnBrk="1" hangingPunct="1"/>
            <a:r>
              <a:rPr lang="en-US" altLang="en-US" sz="2000" smtClean="0"/>
              <a:t>A partitioned data set (PDS) is a collection of sequential data sets, called members.</a:t>
            </a:r>
          </a:p>
          <a:p>
            <a:pPr lvl="1" eaLnBrk="1" hangingPunct="1"/>
            <a:r>
              <a:rPr lang="en-US" altLang="en-US" sz="2000" smtClean="0"/>
              <a:t>Consists internally of a directory and one or more </a:t>
            </a:r>
            <a:r>
              <a:rPr lang="en-US" altLang="en-US" sz="2000" i="1" smtClean="0"/>
              <a:t>members.</a:t>
            </a:r>
          </a:p>
          <a:p>
            <a:pPr lvl="1" eaLnBrk="1" hangingPunct="1"/>
            <a:r>
              <a:rPr lang="en-US" altLang="en-US" sz="2000" smtClean="0"/>
              <a:t>Also called a </a:t>
            </a:r>
            <a:r>
              <a:rPr lang="en-US" altLang="en-US" sz="2000" i="1" smtClean="0"/>
              <a:t>library</a:t>
            </a:r>
            <a:r>
              <a:rPr lang="en-US" altLang="en-US" sz="2000" smtClean="0"/>
              <a:t>. </a:t>
            </a:r>
          </a:p>
          <a:p>
            <a:pPr eaLnBrk="1" hangingPunct="1"/>
            <a:r>
              <a:rPr lang="en-US" altLang="en-US" sz="2000" smtClean="0"/>
              <a:t>A PDSE is a partitioned data set extended.</a:t>
            </a:r>
          </a:p>
        </p:txBody>
      </p:sp>
      <p:sp>
        <p:nvSpPr>
          <p:cNvPr id="21509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5791200" y="1219200"/>
            <a:ext cx="2105025" cy="10842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en-CA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DSORG=</a:t>
            </a:r>
          </a:p>
        </p:txBody>
      </p:sp>
      <p:sp>
        <p:nvSpPr>
          <p:cNvPr id="6" name="Rectangle 5"/>
          <p:cNvSpPr/>
          <p:nvPr/>
        </p:nvSpPr>
        <p:spPr bwMode="auto">
          <a:xfrm rot="20946184">
            <a:off x="4664029" y="5326174"/>
            <a:ext cx="4359364" cy="923330"/>
          </a:xfrm>
          <a:prstGeom prst="rect">
            <a:avLst/>
          </a:prstGeom>
          <a:solidFill>
            <a:srgbClr val="FFFF00">
              <a:alpha val="53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CA" sz="1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PDS &amp; PDSE:</a:t>
            </a:r>
            <a:r>
              <a:rPr lang="en-CA" sz="1800" b="1" i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/>
            </a:r>
            <a:br>
              <a:rPr lang="en-CA" sz="1800" b="1" i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</a:br>
            <a:r>
              <a:rPr lang="en-CA" sz="1800" b="1" dirty="0" smtClean="0">
                <a:latin typeface="Arial" charset="0"/>
              </a:rPr>
              <a:t>Kind of like directories in Windows or Folders in iOS – we’ll use them a lot!</a:t>
            </a:r>
            <a:endParaRPr lang="en-CA" sz="1800" b="1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D43231-B807-49D6-81EA-A1EBB1308D45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PDS versus PDSE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901825"/>
            <a:ext cx="6845300" cy="365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PDS data sets: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Simple and efficient way to organize related groups of sequential files.</a:t>
            </a:r>
            <a:r>
              <a:rPr lang="en-US" altLang="en-US" sz="1800" dirty="0" smtClean="0"/>
              <a:t>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PDSE data sets: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Similar to a PDS, but advantages include: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Space reclaimed automatically when a member is deleted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Flexible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Can be shared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Faster directory searches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675365-DBBA-40D9-8842-18C0009F2FCB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Types of Non-VSAM datasets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06538"/>
            <a:ext cx="8153400" cy="42465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1ACA9D-151D-42EA-9D60-D3F3311A9D3E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 data set, and how is it stored</a:t>
            </a:r>
          </a:p>
        </p:txBody>
      </p:sp>
      <p:graphicFrame>
        <p:nvGraphicFramePr>
          <p:cNvPr id="1026" name="Object 1027"/>
          <p:cNvGraphicFramePr>
            <a:graphicFrameLocks noChangeAspect="1"/>
          </p:cNvGraphicFramePr>
          <p:nvPr>
            <p:ph idx="1"/>
          </p:nvPr>
        </p:nvGraphicFramePr>
        <p:xfrm>
          <a:off x="838200" y="1576388"/>
          <a:ext cx="6477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rawing" r:id="rId4" imgW="1918800" imgH="1422000" progId="FLW3Drawing">
                  <p:embed/>
                </p:oleObj>
              </mc:Choice>
              <mc:Fallback>
                <p:oleObj name="Drawing" r:id="rId4" imgW="1918800" imgH="1422000" progId="FLW3Drawing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76388"/>
                        <a:ext cx="64770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385DD7-8A6D-456A-B21E-3B668929BD54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19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General Dataset Specifications 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7713" y="2154238"/>
            <a:ext cx="4972050" cy="30749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26C45B-17AD-4FD6-8250-1CD83AC411FA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65325"/>
            <a:ext cx="3811588" cy="3713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500" b="0" smtClean="0"/>
              <a:t>Be able to: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Explain what a data set 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Describe data set naming conventions and record formats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List some access methods for managing data and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Explain what catalogs and VTOCs are used for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Be able to create, delete, and modify data sets</a:t>
            </a:r>
          </a:p>
        </p:txBody>
      </p:sp>
      <p:pic>
        <p:nvPicPr>
          <p:cNvPr id="8197" name="Picture 4" descr="z990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2050" y="1992313"/>
            <a:ext cx="2638425" cy="28908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54DA79-0299-452C-9E00-BD38CAF3B595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Allocating a Dataset in ISPF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6738" y="1776413"/>
            <a:ext cx="5473700" cy="3902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3FE93E-FEE1-4DA8-B4E5-4A1916B997C1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Catalogs and VTOCs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z/OS uses a catalog and a volume table of contents (VTOC) on each DASD volume to manage the storage and placement of data sets.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VTOC:</a:t>
            </a:r>
          </a:p>
          <a:p>
            <a:pPr lvl="1" eaLnBrk="1" hangingPunct="1"/>
            <a:r>
              <a:rPr lang="en-US" altLang="en-US" smtClean="0"/>
              <a:t>Lists the data sets on a volume</a:t>
            </a:r>
          </a:p>
          <a:p>
            <a:pPr lvl="1" eaLnBrk="1" hangingPunct="1"/>
            <a:r>
              <a:rPr lang="en-US" altLang="en-US" smtClean="0"/>
              <a:t>Lists the free space on the volume.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F2C93E-648D-471F-9754-8EA16D73FE45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Volume Table of Contents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5975" y="1965325"/>
            <a:ext cx="5181600" cy="3641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5DC2F9-360E-4AE3-AD25-CE0A72D15AD7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VTOC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685800" y="1295400"/>
          <a:ext cx="7239000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rawing" r:id="rId4" imgW="1576800" imgH="990000" progId="FLW3Drawing">
                  <p:embed/>
                </p:oleObj>
              </mc:Choice>
              <mc:Fallback>
                <p:oleObj name="Drawing" r:id="rId4" imgW="1576800" imgH="990000" progId="FLW3Drawing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7239000" cy="454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E606AF-423E-4BFC-B016-993506BC0FB2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a catalog is used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catalog associates a data set with the volume on which the data set is located.</a:t>
            </a:r>
          </a:p>
          <a:p>
            <a:pPr eaLnBrk="1" hangingPunct="1"/>
            <a:r>
              <a:rPr lang="en-US" altLang="en-US" smtClean="0"/>
              <a:t>Locating a data set requires: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Data set name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Volume name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Unit (volume device type) </a:t>
            </a:r>
          </a:p>
          <a:p>
            <a:pPr eaLnBrk="1" hangingPunct="1"/>
            <a:r>
              <a:rPr lang="en-US" altLang="en-US" smtClean="0"/>
              <a:t>Typical z/OS system includes a master catalog and numerous user catalogs.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94D7A1-D608-481A-A3C2-C00BF9CF8DCC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                             Catalog and Uncataloged Datasets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1363" y="1752600"/>
            <a:ext cx="5761037" cy="3417888"/>
          </a:xfrm>
          <a:noFill/>
        </p:spPr>
      </p:pic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609600" y="5943600"/>
            <a:ext cx="7777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3366FF"/>
                </a:solidFill>
                <a:latin typeface="Comic Sans MS" panose="030F0702030302020204" pitchFamily="66" charset="0"/>
              </a:rPr>
              <a:t>Note the ‘ // ‘ and parm statements used for Job Control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5D33C-4F40-4E38-B2CC-C6418E7BCC17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Catalog Structure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1219200" y="990600"/>
          <a:ext cx="6553200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rawing" r:id="rId4" imgW="2394000" imgH="1936800" progId="FLW3Drawing">
                  <p:embed/>
                </p:oleObj>
              </mc:Choice>
              <mc:Fallback>
                <p:oleObj name="Drawing" r:id="rId4" imgW="2394000" imgH="1936800" progId="FLW3Drawing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6553200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155780-474F-4614-BFCF-85C60F738BC3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Locating a dataset in MVS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2775" y="1827213"/>
            <a:ext cx="5380038" cy="38004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F9DED2-69BE-4720-941C-B42A8E4830C0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VSAM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1000"/>
              </a:spcBef>
              <a:spcAft>
                <a:spcPts val="500"/>
              </a:spcAft>
            </a:pPr>
            <a:r>
              <a:rPr lang="en-US" altLang="en-US" smtClean="0"/>
              <a:t>VSAM is</a:t>
            </a:r>
            <a:r>
              <a:rPr lang="en-US" altLang="en-US" i="1" smtClean="0"/>
              <a:t> Virtual Storage Access Method</a:t>
            </a:r>
          </a:p>
          <a:p>
            <a:pPr algn="just" eaLnBrk="1" hangingPunct="1">
              <a:spcBef>
                <a:spcPts val="1000"/>
              </a:spcBef>
              <a:spcAft>
                <a:spcPts val="500"/>
              </a:spcAft>
            </a:pPr>
            <a:r>
              <a:rPr lang="en-US" altLang="en-US" smtClean="0"/>
              <a:t>VSAM provides more complex functions than other disk access methods</a:t>
            </a:r>
          </a:p>
          <a:p>
            <a:pPr algn="just" eaLnBrk="1" hangingPunct="1">
              <a:spcBef>
                <a:spcPts val="1000"/>
              </a:spcBef>
              <a:spcAft>
                <a:spcPts val="500"/>
              </a:spcAft>
            </a:pPr>
            <a:r>
              <a:rPr lang="en-US" altLang="en-US" smtClean="0"/>
              <a:t>VSAM record formats:</a:t>
            </a:r>
          </a:p>
          <a:p>
            <a:pPr lvl="1" eaLnBrk="1" hangingPunct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mtClean="0"/>
              <a:t>Key Sequence Data Set (KSDS) </a:t>
            </a:r>
          </a:p>
          <a:p>
            <a:pPr lvl="1" eaLnBrk="1" hangingPunct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mtClean="0"/>
              <a:t>Entry Sequence Data Set (ESDS)</a:t>
            </a:r>
          </a:p>
          <a:p>
            <a:pPr lvl="1" eaLnBrk="1" hangingPunct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mtClean="0"/>
              <a:t>Relative Record Data Set (RRDS)</a:t>
            </a:r>
          </a:p>
          <a:p>
            <a:pPr lvl="1" eaLnBrk="1" hangingPunct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mtClean="0"/>
              <a:t>Linear Data Set (LDS)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7EDD08-A889-4E32-B477-AF4280CE0279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29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VSAM control interval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idx="1"/>
          </p:nvPr>
        </p:nvGraphicFramePr>
        <p:xfrm>
          <a:off x="944563" y="2154238"/>
          <a:ext cx="69802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rawing" r:id="rId4" imgW="2167200" imgH="518400" progId="FLW3Drawing">
                  <p:embed/>
                </p:oleObj>
              </mc:Choice>
              <mc:Fallback>
                <p:oleObj name="Drawing" r:id="rId4" imgW="2167200" imgH="518400" progId="FLW3Drawing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154238"/>
                        <a:ext cx="6980237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9B4A0C-08B2-41F3-8EBE-2BD3C73EC62B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terms in this chapter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0988" y="1901825"/>
            <a:ext cx="2835275" cy="326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block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catalog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data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high level qualifier (HLQ)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library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logical record length (LRECL)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70438" y="1776413"/>
            <a:ext cx="3355975" cy="3235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  member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  PDS and PDSE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  record format (RECFM)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  system managed storage (SMS)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  virtual storage access method (VSAM)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  VTOC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0680C-6C94-44BA-BDFC-3BF6A17FC717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VSAM Keyed Dataset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839913"/>
            <a:ext cx="5772150" cy="3835400"/>
          </a:xfrm>
          <a:noFill/>
        </p:spPr>
      </p:pic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1708150" y="5754688"/>
            <a:ext cx="565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400"/>
              <a:t>Each record has one or more keys, records can be accessed by key.</a:t>
            </a:r>
            <a:r>
              <a:rPr lang="en-CA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A844D6-5BA2-4C7C-A1A6-431076261A12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VSAM Sequential Dataset   = ESDS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2650" y="1965325"/>
            <a:ext cx="4570413" cy="3413125"/>
          </a:xfrm>
          <a:noFill/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1584325" y="57546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984250" y="5775325"/>
            <a:ext cx="7016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/>
              <a:t>Records are kept in sequential order, records can be accessed sequentially.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B368F2-A397-4584-B507-2BEFBB7B2618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VSAM - RRDS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9425" y="1938338"/>
            <a:ext cx="5638800" cy="3449637"/>
          </a:xfrm>
          <a:noFill/>
        </p:spPr>
      </p:pic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1981200" y="5678488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/>
              <a:t>Records can be accessed randomly record number.</a:t>
            </a:r>
            <a:r>
              <a:rPr lang="en-CA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B0653F-AE82-4553-AD88-F35534326FD1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VSAM LDS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4363" y="1965325"/>
            <a:ext cx="5368925" cy="3517900"/>
          </a:xfrm>
          <a:noFill/>
        </p:spPr>
      </p:pic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2524125" y="5754688"/>
            <a:ext cx="418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/>
              <a:t>This is a byte-stream dataset.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6A2907-1BDC-4BE5-A5E8-EA7B91BC5518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management in z/OS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839913"/>
            <a:ext cx="6845300" cy="3713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 management involves all of the following tasks: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allocation, placement, monitoring, migration, backup, recall, recovery, and deletion.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Storage management is done either manually or through automated processes (or through a combination or both).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z/OS, </a:t>
            </a:r>
            <a:r>
              <a:rPr lang="en-US" altLang="en-US" b="0" smtClean="0">
                <a:solidFill>
                  <a:srgbClr val="3366FF"/>
                </a:solidFill>
                <a:latin typeface="Arial Black" panose="020B0A04020102020204" pitchFamily="34" charset="0"/>
              </a:rPr>
              <a:t>DFSMS</a:t>
            </a:r>
            <a:r>
              <a:rPr lang="en-US" altLang="en-US" smtClean="0"/>
              <a:t> is used to automate storage management for data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CB5814-7004-4DBC-8236-89D06DD553C5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Data Facility System Managed Storage (DFSMS)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9425" y="1870075"/>
            <a:ext cx="5275263" cy="3468688"/>
          </a:xfrm>
          <a:noFill/>
        </p:spPr>
      </p:pic>
      <p:sp>
        <p:nvSpPr>
          <p:cNvPr id="37893" name="WordArt 7"/>
          <p:cNvSpPr>
            <a:spLocks noChangeArrowheads="1" noChangeShapeType="1" noTextEdit="1"/>
          </p:cNvSpPr>
          <p:nvPr/>
        </p:nvSpPr>
        <p:spPr bwMode="auto">
          <a:xfrm>
            <a:off x="3810000" y="4800600"/>
            <a:ext cx="1419225" cy="8143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n-CA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anose="030F0702030302020204" pitchFamily="66" charset="0"/>
              </a:rPr>
              <a:t>Rules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D5C80C-DBB3-462B-A745-CBE16D75E95D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z/OS UNIX file systems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altLang="en-US" smtClean="0"/>
          </a:p>
          <a:p>
            <a:pPr eaLnBrk="1" hangingPunct="1">
              <a:lnSpc>
                <a:spcPct val="90000"/>
              </a:lnSpc>
            </a:pPr>
            <a:r>
              <a:rPr lang="pt-BR" altLang="en-US" smtClean="0"/>
              <a:t>z/OS UNIX System Services (z/OS UNIX) allows z/OS to access UNIX files.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z/OS UNIX file system is hierarchical and byte-oriented.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Files in the UNIX file system are sequential files and are accessed as byte streams.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UNIX files and traditional z/OS data sets can reside on the same DASD volume.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D7F3FD-2A29-42FF-B847-90662F513185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MVS and File Systems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1038" y="1776413"/>
            <a:ext cx="5064125" cy="3892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502D31-604D-4CB0-A7C6-D4071C7A857A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UNIX file system structure</a:t>
            </a:r>
          </a:p>
        </p:txBody>
      </p:sp>
      <p:pic>
        <p:nvPicPr>
          <p:cNvPr id="40964" name="Picture 6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4463" y="1812925"/>
            <a:ext cx="6510337" cy="3733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A8C7D4-BE80-4293-9C9A-37744F3E44E1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39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Organization of the File System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0613" y="2352675"/>
            <a:ext cx="6965950" cy="2749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D694B6-86AC-45DE-881C-52270507826B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How data is stored in a z/OS system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776413"/>
            <a:ext cx="6845300" cy="3776662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Data is stored on a direct access storage device (DASD), magnetic tape volume, or optical media. </a:t>
            </a:r>
          </a:p>
          <a:p>
            <a:pPr eaLnBrk="1" hangingPunct="1"/>
            <a:r>
              <a:rPr lang="en-US" altLang="en-US" sz="2000" smtClean="0"/>
              <a:t>You can store and retrieve records either directly or sequentially. </a:t>
            </a:r>
          </a:p>
          <a:p>
            <a:pPr eaLnBrk="1" hangingPunct="1"/>
            <a:r>
              <a:rPr lang="en-US" altLang="en-US" sz="2000" smtClean="0"/>
              <a:t>You use DASD volumes for storing data and executable programs, including the operating system itself, and for temporary working storage. </a:t>
            </a:r>
          </a:p>
          <a:p>
            <a:pPr eaLnBrk="1" hangingPunct="1"/>
            <a:r>
              <a:rPr lang="en-US" altLang="en-US" sz="2000" smtClean="0"/>
              <a:t>You can use one DASD volume for many different data sets, and reallocate or reuse space on the volume.</a:t>
            </a:r>
            <a:r>
              <a:rPr lang="en-US" altLang="en-US" sz="1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4BF788-920D-4A40-8EEF-946AB0E5F160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Comparison of MVS Datasets and UNIX HFS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6038" y="1776413"/>
            <a:ext cx="3975100" cy="3902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67627-4B61-42F8-A408-A02CC4E95DAB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File System Attributes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3" y="1998663"/>
            <a:ext cx="4945062" cy="3457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60978B-2308-465D-8CF4-462BC88E9831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Summary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b="1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839913"/>
            <a:ext cx="6313488" cy="3460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data set is a collection of logically related data (programs or files)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Data sets are stored on disk drives (DASD) and tape.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Most z/OS data processing is record-oriented. Byte stream files are not present in traditional processing, except in z/OS UNIX.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z/OS records follow well-defined formats, based on record format (RECFM), logical record length (LRECL), and the maximum block size (BLKSIZE).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z/OS data set names have up to 44 characters, divided by periods into qualifiers.</a:t>
            </a:r>
            <a:r>
              <a:rPr lang="en-US" altLang="en-US" sz="17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A28F0D-3AC7-4FF2-86EB-10E4C010992A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Summary (continued)</a:t>
            </a:r>
            <a:r>
              <a:rPr lang="en-US" altLang="en-US" sz="2400" b="1" smtClean="0"/>
              <a:t/>
            </a:r>
            <a:br>
              <a:rPr lang="en-US" altLang="en-US" sz="2400" b="1" smtClean="0"/>
            </a:br>
            <a:endParaRPr lang="en-US" altLang="en-US" sz="2400" b="1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839913"/>
            <a:ext cx="6313488" cy="3460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Catalogs are used to locate data sets.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VSAM is an access method that provides more complex functions than other disk access methods.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z/OS libraries are known as partitioned data sets (PDS or PDSE) and contain members.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A file in the hierarchical file system can be either a text file or a binary file.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z/OS treats an entire UNIX file system hierarchy as a collection of “data sets.” Each data set is a mountable file system.</a:t>
            </a:r>
          </a:p>
          <a:p>
            <a:pPr eaLnBrk="1" hangingPunct="1">
              <a:lnSpc>
                <a:spcPct val="90000"/>
              </a:lnSpc>
            </a:pPr>
            <a:endParaRPr lang="en-US" altLang="en-US" sz="170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9B0E42-9E34-46B2-8058-53EC8DCFE956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Dataset Control Blocks (DSCB)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9425" y="1901825"/>
            <a:ext cx="5341938" cy="3614738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2A5EF7-E699-4408-B098-3E58C3F81787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VTOC Index Structure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7713" y="1839913"/>
            <a:ext cx="5143500" cy="3716337"/>
          </a:xfrm>
          <a:noFill/>
        </p:spPr>
      </p:pic>
      <p:sp>
        <p:nvSpPr>
          <p:cNvPr id="48133" name="Text Box 7"/>
          <p:cNvSpPr txBox="1">
            <a:spLocks noChangeArrowheads="1"/>
          </p:cNvSpPr>
          <p:nvPr/>
        </p:nvSpPr>
        <p:spPr bwMode="auto">
          <a:xfrm>
            <a:off x="7010400" y="6096000"/>
            <a:ext cx="185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ISPF option 3.4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2DE1C3-E787-4AC0-ABF6-DD29A8FABB49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Traditional Disk Capacity (DASD)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7688" y="1776413"/>
            <a:ext cx="5167312" cy="2711450"/>
          </a:xfrm>
          <a:noFill/>
        </p:spPr>
      </p:pic>
      <p:pic>
        <p:nvPicPr>
          <p:cNvPr id="49157" name="Picture 7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4876800"/>
            <a:ext cx="4795838" cy="1508125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02BE20-BA4A-488A-A677-89AB1FC9D5E3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Large Volume (own device type) 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090738"/>
            <a:ext cx="4522788" cy="2919412"/>
          </a:xfrm>
          <a:noFill/>
        </p:spPr>
      </p:pic>
      <p:sp>
        <p:nvSpPr>
          <p:cNvPr id="5" name="Rectangle 4"/>
          <p:cNvSpPr/>
          <p:nvPr/>
        </p:nvSpPr>
        <p:spPr bwMode="auto">
          <a:xfrm rot="731067">
            <a:off x="536952" y="4541684"/>
            <a:ext cx="3319463" cy="1477328"/>
          </a:xfrm>
          <a:prstGeom prst="rect">
            <a:avLst/>
          </a:prstGeom>
          <a:solidFill>
            <a:srgbClr val="FFFF00">
              <a:alpha val="53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CA" sz="1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Or maybe 3390-54…</a:t>
            </a:r>
            <a:r>
              <a:rPr lang="en-CA" sz="1800" b="1" dirty="0" smtClean="0">
                <a:latin typeface="Arial" charset="0"/>
              </a:rPr>
              <a:t/>
            </a:r>
            <a:br>
              <a:rPr lang="en-CA" sz="1800" b="1" dirty="0" smtClean="0">
                <a:latin typeface="Arial" charset="0"/>
              </a:rPr>
            </a:br>
            <a:r>
              <a:rPr lang="en-CA" sz="1800" b="1" dirty="0" smtClean="0">
                <a:latin typeface="Arial" charset="0"/>
              </a:rPr>
              <a:t>56,664 bytes per track</a:t>
            </a:r>
            <a:br>
              <a:rPr lang="en-CA" sz="1800" b="1" dirty="0" smtClean="0">
                <a:latin typeface="Arial" charset="0"/>
              </a:rPr>
            </a:br>
            <a:r>
              <a:rPr lang="en-CA" sz="1800" b="1" dirty="0" smtClean="0">
                <a:latin typeface="Arial" charset="0"/>
              </a:rPr>
              <a:t>15 tracks per cylinder</a:t>
            </a:r>
            <a:br>
              <a:rPr lang="en-CA" sz="1800" b="1" dirty="0" smtClean="0">
                <a:latin typeface="Arial" charset="0"/>
              </a:rPr>
            </a:br>
            <a:r>
              <a:rPr lang="en-CA" sz="1800" b="1" dirty="0" smtClean="0">
                <a:latin typeface="Arial" charset="0"/>
              </a:rPr>
              <a:t>65,520 cylinders per volume</a:t>
            </a:r>
            <a:br>
              <a:rPr lang="en-CA" sz="1800" b="1" dirty="0" smtClean="0">
                <a:latin typeface="Arial" charset="0"/>
              </a:rPr>
            </a:br>
            <a:r>
              <a:rPr lang="en-CA" sz="1800" b="1" dirty="0" smtClean="0">
                <a:latin typeface="Arial" charset="0"/>
              </a:rPr>
              <a:t>about 57GB per volume</a:t>
            </a:r>
            <a:endParaRPr lang="en-CA" sz="1800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20723876">
            <a:off x="5431695" y="5407709"/>
            <a:ext cx="3319463" cy="646331"/>
          </a:xfrm>
          <a:prstGeom prst="rect">
            <a:avLst/>
          </a:prstGeom>
          <a:solidFill>
            <a:srgbClr val="FFFF00">
              <a:alpha val="53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CA" sz="1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Or EAV…</a:t>
            </a:r>
            <a:r>
              <a:rPr lang="en-CA" sz="1800" b="1" dirty="0" smtClean="0">
                <a:latin typeface="Arial" charset="0"/>
              </a:rPr>
              <a:t/>
            </a:r>
            <a:br>
              <a:rPr lang="en-CA" sz="1800" b="1" dirty="0" smtClean="0">
                <a:latin typeface="Arial" charset="0"/>
              </a:rPr>
            </a:br>
            <a:r>
              <a:rPr lang="en-CA" sz="1800" b="1" dirty="0" smtClean="0">
                <a:latin typeface="Arial" charset="0"/>
              </a:rPr>
              <a:t>up to 223GB per volume</a:t>
            </a:r>
            <a:endParaRPr lang="en-CA" sz="18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50799E-BD2F-4AE8-A991-10F5AA843214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VSAM Access Method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9950" y="2020888"/>
            <a:ext cx="4865688" cy="3657600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953119-6B6F-4A0D-9F2E-B0A0F33A8F47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49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VSAM Index Structure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2750" y="2090738"/>
            <a:ext cx="5453063" cy="34036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C4E061-1DFC-4FF8-AA75-D2C93E6C3536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 data set?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b="1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776413"/>
            <a:ext cx="6845300" cy="3776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In short, a data set is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A data set is a collection of logically related data records stored on one disk storage volume or a set of volumes.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A data set can be: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1800" smtClean="0"/>
              <a:t>a source program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1800" smtClean="0"/>
              <a:t>a library of macros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1800" smtClean="0"/>
              <a:t>a file of data records used by a processing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You can print a data set or display it on a terminal. The logical record is the basic unit of information used by a program running on z/OS.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300AF9-39F8-4D24-83CB-FF955D9CA612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50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Basic Parms for VSAM dataset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1038" y="1965325"/>
            <a:ext cx="4362450" cy="2992438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A097CF-9D62-428C-8F4B-A3EF90E66544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smtClean="0"/>
              <a:t>Datasets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7688" y="1847850"/>
            <a:ext cx="5207000" cy="35512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39A3CA-156D-4A73-9C31-E97F2A9CB564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an access method is</a:t>
            </a:r>
            <a:r>
              <a:rPr lang="en-US" altLang="en-US" sz="2400" smtClean="0"/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Defines the technique used to store and retrieve data. </a:t>
            </a:r>
          </a:p>
          <a:p>
            <a:pPr eaLnBrk="1" hangingPunct="1"/>
            <a:r>
              <a:rPr lang="en-US" altLang="en-US" sz="2000" smtClean="0"/>
              <a:t>Includes system-provided programs and utilities to define and process data sets. </a:t>
            </a:r>
          </a:p>
          <a:p>
            <a:pPr eaLnBrk="1" hangingPunct="1"/>
            <a:r>
              <a:rPr lang="en-US" altLang="en-US" sz="2000" smtClean="0"/>
              <a:t>Commonly used access methods include the following:</a:t>
            </a:r>
          </a:p>
          <a:p>
            <a:pPr lvl="1" eaLnBrk="1" hangingPunct="1"/>
            <a:r>
              <a:rPr lang="en-CA" altLang="en-US" sz="2000" smtClean="0"/>
              <a:t>VSAM – Virtual Storage Access Method</a:t>
            </a:r>
          </a:p>
          <a:p>
            <a:pPr lvl="1" eaLnBrk="1" hangingPunct="1"/>
            <a:r>
              <a:rPr lang="en-CA" altLang="en-US" sz="2000" smtClean="0"/>
              <a:t>QSAM – Queued Sequential Access Method </a:t>
            </a:r>
          </a:p>
          <a:p>
            <a:pPr lvl="1" eaLnBrk="1" hangingPunct="1"/>
            <a:r>
              <a:rPr lang="en-CA" altLang="en-US" sz="2000" smtClean="0"/>
              <a:t>BSAM – Basic Sequential Access Method </a:t>
            </a:r>
          </a:p>
          <a:p>
            <a:pPr lvl="1" eaLnBrk="1" hangingPunct="1"/>
            <a:r>
              <a:rPr lang="en-CA" altLang="en-US" sz="2000" smtClean="0"/>
              <a:t>BDAM - Basic Direct Access Method </a:t>
            </a:r>
          </a:p>
          <a:p>
            <a:pPr lvl="1" eaLnBrk="1" hangingPunct="1"/>
            <a:r>
              <a:rPr lang="en-CA" altLang="en-US" sz="2000" smtClean="0"/>
              <a:t>BPAM – Basic Partitioned Access Method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17A15A-FFC3-4065-AC1D-956F6C9185C5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DASD:  Use and terminology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839913"/>
            <a:ext cx="6845300" cy="3713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Direct Access Storage Device</a:t>
            </a:r>
            <a:r>
              <a:rPr lang="en-US" altLang="en-US" smtClean="0"/>
              <a:t> (DASD) is another name for a disk drive.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DASD volumes are used for storing data and executable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 sets in a z/OS system are organized on DASD </a:t>
            </a:r>
            <a:r>
              <a:rPr lang="en-US" altLang="en-US" b="0" smtClean="0"/>
              <a:t>volumes</a:t>
            </a:r>
            <a:r>
              <a:rPr lang="en-US" altLang="en-US" smtClean="0"/>
              <a:t>.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A disk drive contains </a:t>
            </a:r>
            <a:r>
              <a:rPr lang="en-US" altLang="en-US" i="1" smtClean="0"/>
              <a:t>cylinders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Cylinders contain </a:t>
            </a:r>
            <a:r>
              <a:rPr lang="en-US" altLang="en-US" i="1" smtClean="0"/>
              <a:t>tracks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Tracks contain data </a:t>
            </a:r>
            <a:r>
              <a:rPr lang="en-US" altLang="en-US" i="1" smtClean="0"/>
              <a:t>records</a:t>
            </a:r>
            <a:r>
              <a:rPr lang="en-US" altLang="en-US" smtClean="0"/>
              <a:t>. (</a:t>
            </a:r>
            <a:r>
              <a:rPr lang="en-US" altLang="en-US" u="sng" smtClean="0"/>
              <a:t>not</a:t>
            </a:r>
            <a:r>
              <a:rPr lang="en-US" altLang="en-US" smtClean="0"/>
              <a:t> sectors)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48DA9A-DA52-4658-B1EB-9BB9CDF5500A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data set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use a data set, you first </a:t>
            </a:r>
            <a:r>
              <a:rPr lang="en-US" altLang="en-US" i="1" smtClean="0"/>
              <a:t>allocate</a:t>
            </a:r>
            <a:r>
              <a:rPr lang="en-US" altLang="en-US" smtClean="0"/>
              <a:t> it. Then, access the data using appropriate programming statements for the access method that you have chosen.</a:t>
            </a:r>
          </a:p>
          <a:p>
            <a:pPr eaLnBrk="1" hangingPunct="1"/>
            <a:r>
              <a:rPr lang="en-US" altLang="en-US" smtClean="0"/>
              <a:t>Various ways to allocate a data set: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ISPF data set panel, option 3.2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Access Method Services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TSO ALLOCATE command 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mtClean="0"/>
              <a:t>job control language (JCL)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Blue Pearl DeLuxe">
  <a:themeElements>
    <a:clrScheme name="~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~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~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Data\Microsoft\Templates\~Blue Pearl DeLuxe.pot</Template>
  <TotalTime>7801</TotalTime>
  <Words>5548</Words>
  <Application>Microsoft Office PowerPoint</Application>
  <PresentationFormat>On-screen Show (4:3)</PresentationFormat>
  <Paragraphs>464</Paragraphs>
  <Slides>50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Wingdings</vt:lpstr>
      <vt:lpstr>Courier New</vt:lpstr>
      <vt:lpstr>Times New Roman</vt:lpstr>
      <vt:lpstr>Comic Sans MS</vt:lpstr>
      <vt:lpstr>Arial Black</vt:lpstr>
      <vt:lpstr>~Blue Pearl DeLuxe</vt:lpstr>
      <vt:lpstr>Lotus Freelance 9 Drawing</vt:lpstr>
      <vt:lpstr>Chapter 5: Working with data sets</vt:lpstr>
      <vt:lpstr>Chapter objectives</vt:lpstr>
      <vt:lpstr>Key terms in this chapter</vt:lpstr>
      <vt:lpstr>How data is stored in a z/OS system</vt:lpstr>
      <vt:lpstr>What is a data set? </vt:lpstr>
      <vt:lpstr>Datasets</vt:lpstr>
      <vt:lpstr>What an access method is </vt:lpstr>
      <vt:lpstr>DASD:  Use and terminology</vt:lpstr>
      <vt:lpstr>Using a data set</vt:lpstr>
      <vt:lpstr>Dataset Naming</vt:lpstr>
      <vt:lpstr>How data sets are named</vt:lpstr>
      <vt:lpstr>How data sets are named (cont’d)</vt:lpstr>
      <vt:lpstr>Allocating space on DASD volumes</vt:lpstr>
      <vt:lpstr>Data set record formats</vt:lpstr>
      <vt:lpstr>Types of data sets</vt:lpstr>
      <vt:lpstr>PDS versus PDSE</vt:lpstr>
      <vt:lpstr>Types of Non-VSAM datasets</vt:lpstr>
      <vt:lpstr>What is a data set, and how is it stored</vt:lpstr>
      <vt:lpstr>General Dataset Specifications </vt:lpstr>
      <vt:lpstr>Allocating a Dataset in ISPF</vt:lpstr>
      <vt:lpstr>Catalogs and VTOCs</vt:lpstr>
      <vt:lpstr>Volume Table of Contents</vt:lpstr>
      <vt:lpstr>VTOC</vt:lpstr>
      <vt:lpstr>How a catalog is used</vt:lpstr>
      <vt:lpstr>                             Catalog and Uncataloged Datasets</vt:lpstr>
      <vt:lpstr>Catalog Structure</vt:lpstr>
      <vt:lpstr>Locating a dataset in MVS</vt:lpstr>
      <vt:lpstr>VSAM </vt:lpstr>
      <vt:lpstr>Simple VSAM control interval</vt:lpstr>
      <vt:lpstr>VSAM Keyed Dataset</vt:lpstr>
      <vt:lpstr>VSAM Sequential Dataset   = ESDS</vt:lpstr>
      <vt:lpstr>VSAM - RRDS</vt:lpstr>
      <vt:lpstr>VSAM LDS</vt:lpstr>
      <vt:lpstr>Data management in z/OS</vt:lpstr>
      <vt:lpstr>Data Facility System Managed Storage (DFSMS)</vt:lpstr>
      <vt:lpstr>z/OS UNIX file systems</vt:lpstr>
      <vt:lpstr>MVS and File Systems</vt:lpstr>
      <vt:lpstr>UNIX file system structure</vt:lpstr>
      <vt:lpstr>Organization of the File System</vt:lpstr>
      <vt:lpstr>Comparison of MVS Datasets and UNIX HFS</vt:lpstr>
      <vt:lpstr>File System Attributes</vt:lpstr>
      <vt:lpstr>Summary </vt:lpstr>
      <vt:lpstr>Summary (continued) </vt:lpstr>
      <vt:lpstr>Dataset Control Blocks (DSCB)</vt:lpstr>
      <vt:lpstr>VTOC Index Structure</vt:lpstr>
      <vt:lpstr>Traditional Disk Capacity (DASD)</vt:lpstr>
      <vt:lpstr>Large Volume (own device type) </vt:lpstr>
      <vt:lpstr>VSAM Access Method</vt:lpstr>
      <vt:lpstr>VSAM Index Structure</vt:lpstr>
      <vt:lpstr>Basic Parms for VSAM dataset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TOT184</dc:creator>
  <cp:lastModifiedBy>Jonathan Gladstone</cp:lastModifiedBy>
  <cp:revision>130</cp:revision>
  <dcterms:created xsi:type="dcterms:W3CDTF">2004-07-20T18:45:36Z</dcterms:created>
  <dcterms:modified xsi:type="dcterms:W3CDTF">2016-01-12T03:34:43Z</dcterms:modified>
</cp:coreProperties>
</file>