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6"/>
  </p:notesMasterIdLst>
  <p:handoutMasterIdLst>
    <p:handoutMasterId r:id="rId57"/>
  </p:handoutMasterIdLst>
  <p:sldIdLst>
    <p:sldId id="363" r:id="rId2"/>
    <p:sldId id="275" r:id="rId3"/>
    <p:sldId id="328" r:id="rId4"/>
    <p:sldId id="329" r:id="rId5"/>
    <p:sldId id="330" r:id="rId6"/>
    <p:sldId id="285" r:id="rId7"/>
    <p:sldId id="348" r:id="rId8"/>
    <p:sldId id="349" r:id="rId9"/>
    <p:sldId id="350" r:id="rId10"/>
    <p:sldId id="351" r:id="rId11"/>
    <p:sldId id="352" r:id="rId12"/>
    <p:sldId id="354" r:id="rId13"/>
    <p:sldId id="353" r:id="rId14"/>
    <p:sldId id="280" r:id="rId15"/>
    <p:sldId id="332" r:id="rId16"/>
    <p:sldId id="311" r:id="rId17"/>
    <p:sldId id="312" r:id="rId18"/>
    <p:sldId id="313" r:id="rId19"/>
    <p:sldId id="334" r:id="rId20"/>
    <p:sldId id="324" r:id="rId21"/>
    <p:sldId id="325" r:id="rId22"/>
    <p:sldId id="335" r:id="rId23"/>
    <p:sldId id="314" r:id="rId24"/>
    <p:sldId id="362" r:id="rId25"/>
    <p:sldId id="296" r:id="rId26"/>
    <p:sldId id="297" r:id="rId27"/>
    <p:sldId id="298" r:id="rId28"/>
    <p:sldId id="361" r:id="rId29"/>
    <p:sldId id="315" r:id="rId30"/>
    <p:sldId id="345" r:id="rId31"/>
    <p:sldId id="364" r:id="rId32"/>
    <p:sldId id="344" r:id="rId33"/>
    <p:sldId id="346" r:id="rId34"/>
    <p:sldId id="347" r:id="rId35"/>
    <p:sldId id="316" r:id="rId36"/>
    <p:sldId id="333" r:id="rId37"/>
    <p:sldId id="339" r:id="rId38"/>
    <p:sldId id="340" r:id="rId39"/>
    <p:sldId id="301" r:id="rId40"/>
    <p:sldId id="300" r:id="rId41"/>
    <p:sldId id="303" r:id="rId42"/>
    <p:sldId id="337" r:id="rId43"/>
    <p:sldId id="305" r:id="rId44"/>
    <p:sldId id="306" r:id="rId45"/>
    <p:sldId id="307" r:id="rId46"/>
    <p:sldId id="308" r:id="rId47"/>
    <p:sldId id="360" r:id="rId48"/>
    <p:sldId id="331" r:id="rId49"/>
    <p:sldId id="336" r:id="rId50"/>
    <p:sldId id="355" r:id="rId51"/>
    <p:sldId id="358" r:id="rId52"/>
    <p:sldId id="356" r:id="rId53"/>
    <p:sldId id="357" r:id="rId54"/>
    <p:sldId id="359" r:id="rId55"/>
  </p:sldIdLst>
  <p:sldSz cx="9144000" cy="6858000" type="screen4x3"/>
  <p:notesSz cx="6980238" cy="921067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00"/>
    <a:srgbClr val="FFFF00"/>
    <a:srgbClr val="EE3B0A"/>
    <a:srgbClr val="FBB6A3"/>
    <a:srgbClr val="EAD5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2204" autoAdjust="0"/>
  </p:normalViewPr>
  <p:slideViewPr>
    <p:cSldViewPr>
      <p:cViewPr varScale="1">
        <p:scale>
          <a:sx n="77" d="100"/>
          <a:sy n="77" d="100"/>
        </p:scale>
        <p:origin x="65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24188" cy="460375"/>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l" defTabSz="927100" eaLnBrk="1" hangingPunct="1">
              <a:spcBef>
                <a:spcPct val="0"/>
              </a:spcBef>
              <a:buClrTx/>
              <a:buFontTx/>
              <a:buNone/>
              <a:defRPr sz="1200">
                <a:latin typeface="Arial" charset="0"/>
                <a:cs typeface="+mn-cs"/>
              </a:defRPr>
            </a:lvl1pPr>
          </a:lstStyle>
          <a:p>
            <a:pPr>
              <a:defRPr/>
            </a:pPr>
            <a:endParaRPr lang="en-US"/>
          </a:p>
        </p:txBody>
      </p:sp>
      <p:sp>
        <p:nvSpPr>
          <p:cNvPr id="18435" name="Rectangle 3"/>
          <p:cNvSpPr>
            <a:spLocks noGrp="1" noChangeArrowheads="1"/>
          </p:cNvSpPr>
          <p:nvPr>
            <p:ph type="dt" sz="quarter" idx="1"/>
          </p:nvPr>
        </p:nvSpPr>
        <p:spPr bwMode="auto">
          <a:xfrm>
            <a:off x="3954463" y="0"/>
            <a:ext cx="3024187" cy="460375"/>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defTabSz="927100" eaLnBrk="1" hangingPunct="1">
              <a:spcBef>
                <a:spcPct val="0"/>
              </a:spcBef>
              <a:buClrTx/>
              <a:buFontTx/>
              <a:buNone/>
              <a:defRPr sz="1200">
                <a:latin typeface="Arial" charset="0"/>
                <a:cs typeface="+mn-cs"/>
              </a:defRPr>
            </a:lvl1pPr>
          </a:lstStyle>
          <a:p>
            <a:pPr>
              <a:defRPr/>
            </a:pPr>
            <a:endParaRPr lang="en-US"/>
          </a:p>
        </p:txBody>
      </p:sp>
      <p:sp>
        <p:nvSpPr>
          <p:cNvPr id="18436" name="Rectangle 4"/>
          <p:cNvSpPr>
            <a:spLocks noGrp="1" noChangeArrowheads="1"/>
          </p:cNvSpPr>
          <p:nvPr>
            <p:ph type="ftr" sz="quarter" idx="2"/>
          </p:nvPr>
        </p:nvSpPr>
        <p:spPr bwMode="auto">
          <a:xfrm>
            <a:off x="0" y="8748713"/>
            <a:ext cx="3024188" cy="460375"/>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l" defTabSz="927100" eaLnBrk="1" hangingPunct="1">
              <a:spcBef>
                <a:spcPct val="0"/>
              </a:spcBef>
              <a:buClrTx/>
              <a:buFontTx/>
              <a:buNone/>
              <a:defRPr sz="1200">
                <a:latin typeface="Arial" charset="0"/>
                <a:cs typeface="+mn-cs"/>
              </a:defRPr>
            </a:lvl1pPr>
          </a:lstStyle>
          <a:p>
            <a:pPr>
              <a:defRPr/>
            </a:pPr>
            <a:endParaRPr lang="en-US"/>
          </a:p>
        </p:txBody>
      </p:sp>
      <p:sp>
        <p:nvSpPr>
          <p:cNvPr id="18437" name="Rectangle 5"/>
          <p:cNvSpPr>
            <a:spLocks noGrp="1" noChangeArrowheads="1"/>
          </p:cNvSpPr>
          <p:nvPr>
            <p:ph type="sldNum" sz="quarter" idx="3"/>
          </p:nvPr>
        </p:nvSpPr>
        <p:spPr bwMode="auto">
          <a:xfrm>
            <a:off x="3954463" y="8748713"/>
            <a:ext cx="3024187" cy="460375"/>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defTabSz="927100" eaLnBrk="1" hangingPunct="1">
              <a:spcBef>
                <a:spcPct val="0"/>
              </a:spcBef>
              <a:buClrTx/>
              <a:buFontTx/>
              <a:buNone/>
              <a:defRPr sz="1200" smtClean="0"/>
            </a:lvl1pPr>
          </a:lstStyle>
          <a:p>
            <a:pPr>
              <a:defRPr/>
            </a:pPr>
            <a:fld id="{7B825A6E-EBBF-406A-895D-A8ACD65631A1}" type="slidenum">
              <a:rPr lang="en-US" altLang="en-US"/>
              <a:pPr>
                <a:defRPr/>
              </a:pPr>
              <a:t>‹#›</a:t>
            </a:fld>
            <a:endParaRPr lang="en-US" altLang="en-US"/>
          </a:p>
        </p:txBody>
      </p:sp>
    </p:spTree>
    <p:extLst>
      <p:ext uri="{BB962C8B-B14F-4D97-AF65-F5344CB8AC3E}">
        <p14:creationId xmlns:p14="http://schemas.microsoft.com/office/powerpoint/2010/main" val="367016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24188" cy="460375"/>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l" defTabSz="927100" eaLnBrk="1" hangingPunct="1">
              <a:spcBef>
                <a:spcPct val="0"/>
              </a:spcBef>
              <a:buClrTx/>
              <a:buFontTx/>
              <a:buNone/>
              <a:defRPr sz="1200">
                <a:latin typeface="Arial" charset="0"/>
                <a:cs typeface="+mn-cs"/>
              </a:defRPr>
            </a:lvl1pPr>
          </a:lstStyle>
          <a:p>
            <a:pPr>
              <a:defRPr/>
            </a:pPr>
            <a:endParaRPr lang="en-US"/>
          </a:p>
        </p:txBody>
      </p:sp>
      <p:sp>
        <p:nvSpPr>
          <p:cNvPr id="30723" name="Rectangle 3"/>
          <p:cNvSpPr>
            <a:spLocks noGrp="1" noChangeArrowheads="1"/>
          </p:cNvSpPr>
          <p:nvPr>
            <p:ph type="dt" idx="1"/>
          </p:nvPr>
        </p:nvSpPr>
        <p:spPr bwMode="auto">
          <a:xfrm>
            <a:off x="3954463" y="0"/>
            <a:ext cx="3024187" cy="460375"/>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defTabSz="927100" eaLnBrk="1" hangingPunct="1">
              <a:spcBef>
                <a:spcPct val="0"/>
              </a:spcBef>
              <a:buClrTx/>
              <a:buFontTx/>
              <a:buNone/>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9038" y="690563"/>
            <a:ext cx="4605337" cy="345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698500" y="4375150"/>
            <a:ext cx="5583238" cy="4144963"/>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748713"/>
            <a:ext cx="3024188" cy="460375"/>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l" defTabSz="927100" eaLnBrk="1" hangingPunct="1">
              <a:spcBef>
                <a:spcPct val="0"/>
              </a:spcBef>
              <a:buClrTx/>
              <a:buFontTx/>
              <a:buNone/>
              <a:defRPr sz="1200">
                <a:latin typeface="Arial"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3954463" y="8748713"/>
            <a:ext cx="3024187" cy="460375"/>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defTabSz="927100" eaLnBrk="1" hangingPunct="1">
              <a:spcBef>
                <a:spcPct val="0"/>
              </a:spcBef>
              <a:buClrTx/>
              <a:buFontTx/>
              <a:buNone/>
              <a:defRPr sz="1200" smtClean="0"/>
            </a:lvl1pPr>
          </a:lstStyle>
          <a:p>
            <a:pPr>
              <a:defRPr/>
            </a:pPr>
            <a:fld id="{9652E263-861F-44FF-A75F-4F6F60F4D26A}" type="slidenum">
              <a:rPr lang="en-US" altLang="en-US"/>
              <a:pPr>
                <a:defRPr/>
              </a:pPr>
              <a:t>‹#›</a:t>
            </a:fld>
            <a:endParaRPr lang="en-US" altLang="en-US"/>
          </a:p>
        </p:txBody>
      </p:sp>
    </p:spTree>
    <p:extLst>
      <p:ext uri="{BB962C8B-B14F-4D97-AF65-F5344CB8AC3E}">
        <p14:creationId xmlns:p14="http://schemas.microsoft.com/office/powerpoint/2010/main" val="3423585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21B10C-1496-4356-9DB8-51ED95E5E914}" type="slidenum">
              <a:rPr lang="en-US" altLang="en-US"/>
              <a:pPr>
                <a:spcBef>
                  <a:spcPct val="0"/>
                </a:spcBef>
              </a:pPr>
              <a:t>5</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details of JCL can be complicated but the general concepts are quite simple. Also, a small subset of JCL accounts for at least 90% of what is actually used. This chapter discusses selected JCL options.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While application programmers need some knowledge of JCL, the production control analyst responsible must be </a:t>
            </a:r>
            <a:r>
              <a:rPr lang="en-US" altLang="en-US" i="1">
                <a:latin typeface="Arial" panose="020B0604020202020204" pitchFamily="34" charset="0"/>
              </a:rPr>
              <a:t>highly </a:t>
            </a:r>
            <a:r>
              <a:rPr lang="en-US" altLang="en-US">
                <a:latin typeface="Arial" panose="020B0604020202020204" pitchFamily="34" charset="0"/>
              </a:rPr>
              <a:t>proficient with JCL, to create, monitor, correct and re-run the company’s daily batch workload.</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18832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2442F2-33F4-4674-BA60-41FB424A7A02}" type="slidenum">
              <a:rPr lang="en-US" altLang="en-US"/>
              <a:pPr>
                <a:spcBef>
                  <a:spcPct val="0"/>
                </a:spcBef>
              </a:pPr>
              <a:t>22</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As a consequence of the limitations of the number of characters that could be contained in single 80-column punched cards used in earlier systems, z/OS introduced the concepts of continuation and concatenation. Therefore, z/OS retained these conventions in order to minimize the impact on previous applications and operations.</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277516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D0FD60-A671-4A3B-A4D2-CAD7AE4F662F}" type="slidenum">
              <a:rPr lang="en-US" altLang="en-US"/>
              <a:pPr>
                <a:spcBef>
                  <a:spcPct val="0"/>
                </a:spcBef>
              </a:pPr>
              <a:t>23</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1000" dirty="0">
                <a:latin typeface="Arial" panose="020B0604020202020204" pitchFamily="34" charset="0"/>
              </a:rPr>
              <a:t>Continuation of JCL syntax involves a comma at the end of the last complete operand. The next JCL line would include // followed by at least one space, then the additional operands. JCL operand syntax on a continuation line must begin on or before column sixteen.</a:t>
            </a:r>
          </a:p>
          <a:p>
            <a:pPr eaLnBrk="1" hangingPunct="1">
              <a:lnSpc>
                <a:spcPct val="90000"/>
              </a:lnSpc>
            </a:pPr>
            <a:endParaRPr lang="en-US" altLang="en-US" sz="1000" dirty="0">
              <a:latin typeface="Arial" panose="020B0604020202020204" pitchFamily="34" charset="0"/>
            </a:endParaRPr>
          </a:p>
          <a:p>
            <a:pPr eaLnBrk="1" hangingPunct="1">
              <a:lnSpc>
                <a:spcPct val="90000"/>
              </a:lnSpc>
            </a:pPr>
            <a:r>
              <a:rPr lang="en-US" altLang="en-US" sz="1000" dirty="0">
                <a:latin typeface="Arial" panose="020B0604020202020204" pitchFamily="34" charset="0"/>
              </a:rPr>
              <a:t>//JOBCARD JOB 1,REGION=8M,NOTIFY=</a:t>
            </a:r>
            <a:r>
              <a:rPr lang="en-US" altLang="en-US" sz="1000" i="1" dirty="0">
                <a:latin typeface="Arial" panose="020B0604020202020204" pitchFamily="34" charset="0"/>
              </a:rPr>
              <a:t>ZPROF</a:t>
            </a:r>
            <a:endParaRPr lang="en-US" altLang="en-US" sz="1000" dirty="0">
              <a:latin typeface="Arial" panose="020B0604020202020204" pitchFamily="34" charset="0"/>
            </a:endParaRPr>
          </a:p>
          <a:p>
            <a:pPr eaLnBrk="1" hangingPunct="1">
              <a:lnSpc>
                <a:spcPct val="90000"/>
              </a:lnSpc>
            </a:pPr>
            <a:endParaRPr lang="en-US" altLang="en-US" sz="1000" dirty="0">
              <a:latin typeface="Arial" panose="020B0604020202020204" pitchFamily="34" charset="0"/>
            </a:endParaRPr>
          </a:p>
          <a:p>
            <a:pPr eaLnBrk="1" hangingPunct="1">
              <a:lnSpc>
                <a:spcPct val="90000"/>
              </a:lnSpc>
            </a:pPr>
            <a:r>
              <a:rPr lang="en-US" altLang="en-US" sz="1000" dirty="0">
                <a:latin typeface="Arial" panose="020B0604020202020204" pitchFamily="34" charset="0"/>
              </a:rPr>
              <a:t>An important feature of DD statements is the fact that a single </a:t>
            </a:r>
            <a:r>
              <a:rPr lang="en-US" altLang="en-US" sz="1000" dirty="0" err="1">
                <a:latin typeface="Arial" panose="020B0604020202020204" pitchFamily="34" charset="0"/>
              </a:rPr>
              <a:t>ddname</a:t>
            </a:r>
            <a:r>
              <a:rPr lang="en-US" altLang="en-US" sz="1000" dirty="0">
                <a:latin typeface="Arial" panose="020B0604020202020204" pitchFamily="34" charset="0"/>
              </a:rPr>
              <a:t> can have multiple DD statements. This is called </a:t>
            </a:r>
            <a:r>
              <a:rPr lang="en-US" altLang="en-US" sz="1000" i="1" dirty="0">
                <a:latin typeface="Arial" panose="020B0604020202020204" pitchFamily="34" charset="0"/>
              </a:rPr>
              <a:t>concatenation</a:t>
            </a:r>
            <a:r>
              <a:rPr lang="en-US" altLang="en-US" sz="1000" dirty="0">
                <a:latin typeface="Arial" panose="020B0604020202020204" pitchFamily="34" charset="0"/>
              </a:rPr>
              <a:t>.</a:t>
            </a:r>
          </a:p>
          <a:p>
            <a:pPr eaLnBrk="1" hangingPunct="1">
              <a:lnSpc>
                <a:spcPct val="90000"/>
              </a:lnSpc>
            </a:pPr>
            <a:endParaRPr lang="en-US" altLang="en-US" sz="1000" dirty="0">
              <a:latin typeface="Arial" panose="020B0604020202020204" pitchFamily="34" charset="0"/>
            </a:endParaRPr>
          </a:p>
          <a:p>
            <a:pPr eaLnBrk="1" hangingPunct="1">
              <a:lnSpc>
                <a:spcPct val="90000"/>
              </a:lnSpc>
            </a:pPr>
            <a:r>
              <a:rPr lang="en-US" altLang="en-US" sz="1000" dirty="0">
                <a:latin typeface="Arial" panose="020B0604020202020204" pitchFamily="34" charset="0"/>
              </a:rPr>
              <a:t>The following JCL indicates that data sets are concatenated:</a:t>
            </a:r>
          </a:p>
          <a:p>
            <a:pPr eaLnBrk="1" hangingPunct="1">
              <a:lnSpc>
                <a:spcPct val="90000"/>
              </a:lnSpc>
            </a:pPr>
            <a:r>
              <a:rPr lang="en-US" altLang="en-US" sz="1000" dirty="0">
                <a:latin typeface="Arial" panose="020B0604020202020204" pitchFamily="34" charset="0"/>
              </a:rPr>
              <a:t>//DATAIN DD DISP=OLD,DSN=MY.INPUT1</a:t>
            </a:r>
          </a:p>
          <a:p>
            <a:pPr eaLnBrk="1" hangingPunct="1">
              <a:lnSpc>
                <a:spcPct val="90000"/>
              </a:lnSpc>
            </a:pPr>
            <a:r>
              <a:rPr lang="en-US" altLang="en-US" sz="1000" dirty="0">
                <a:latin typeface="Arial" panose="020B0604020202020204" pitchFamily="34" charset="0"/>
              </a:rPr>
              <a:t>// DD DISP=OLD,DSN=MY.INPUT2</a:t>
            </a:r>
          </a:p>
          <a:p>
            <a:pPr eaLnBrk="1" hangingPunct="1">
              <a:lnSpc>
                <a:spcPct val="90000"/>
              </a:lnSpc>
            </a:pPr>
            <a:r>
              <a:rPr lang="en-US" altLang="en-US" sz="1000" dirty="0">
                <a:latin typeface="Arial" panose="020B0604020202020204" pitchFamily="34" charset="0"/>
              </a:rPr>
              <a:t>// DD DISP=SHR,DSN=YOUR.DATA</a:t>
            </a:r>
          </a:p>
          <a:p>
            <a:pPr eaLnBrk="1" hangingPunct="1">
              <a:lnSpc>
                <a:spcPct val="90000"/>
              </a:lnSpc>
            </a:pPr>
            <a:endParaRPr lang="en-US" altLang="en-US" sz="1000" dirty="0">
              <a:latin typeface="Arial" panose="020B0604020202020204" pitchFamily="34" charset="0"/>
            </a:endParaRPr>
          </a:p>
          <a:p>
            <a:pPr eaLnBrk="1" hangingPunct="1">
              <a:lnSpc>
                <a:spcPct val="90000"/>
              </a:lnSpc>
            </a:pPr>
            <a:r>
              <a:rPr lang="en-US" altLang="en-US" sz="1000" dirty="0">
                <a:latin typeface="Arial" panose="020B0604020202020204" pitchFamily="34" charset="0"/>
              </a:rPr>
              <a:t>Concatenation applies only to input data sets. The data sets are automatically processed in sequence. In the example, when the application program reads to the end of MY.INPUT1, the system will automatically open MY.INPUT2 and start reading it. The application program is not aware that it is now reading a second data set. This continues until the last data in the concatenation is read; at that time the application receives an end-of-file indication.</a:t>
            </a:r>
          </a:p>
        </p:txBody>
      </p:sp>
    </p:spTree>
    <p:extLst>
      <p:ext uri="{BB962C8B-B14F-4D97-AF65-F5344CB8AC3E}">
        <p14:creationId xmlns:p14="http://schemas.microsoft.com/office/powerpoint/2010/main" val="1126952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C48BE2-D562-4088-9974-BDA324248855}" type="slidenum">
              <a:rPr lang="en-US" altLang="en-US"/>
              <a:pPr>
                <a:spcBef>
                  <a:spcPct val="0"/>
                </a:spcBef>
              </a:pPr>
              <a:t>25</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latin typeface="Arial" panose="020B0604020202020204" pitchFamily="34" charset="0"/>
              </a:rPr>
              <a:t>Some programs and tasks require a larger amount of JCL than a user can easily enter. JCL for these functions can be kept in procedure libraries. A procedure library member contains </a:t>
            </a:r>
            <a:r>
              <a:rPr lang="en-US" altLang="en-US" sz="1000" i="1" dirty="0">
                <a:latin typeface="Arial" panose="020B0604020202020204" pitchFamily="34" charset="0"/>
              </a:rPr>
              <a:t>part </a:t>
            </a:r>
            <a:r>
              <a:rPr lang="en-US" altLang="en-US" sz="1000" dirty="0">
                <a:latin typeface="Arial" panose="020B0604020202020204" pitchFamily="34" charset="0"/>
              </a:rPr>
              <a:t>of the JCL for a given task – usually the fixed, unchanging part of JCL. The user of the procedure supplies the variable part of the JCL for a specific job. Such a procedure is sometimes known as a </a:t>
            </a:r>
            <a:r>
              <a:rPr lang="en-US" altLang="en-US" sz="1000" i="1" dirty="0">
                <a:latin typeface="Arial" panose="020B0604020202020204" pitchFamily="34" charset="0"/>
              </a:rPr>
              <a:t>cataloged procedure</a:t>
            </a:r>
            <a:r>
              <a:rPr lang="en-US" altLang="en-US" sz="1000" dirty="0">
                <a:latin typeface="Arial" panose="020B0604020202020204" pitchFamily="34" charset="0"/>
              </a:rPr>
              <a:t>. A cataloged procedure is not related to the system catalog.</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Much of this JCL should be recognizable now. New JCL functions presented here include:</a:t>
            </a:r>
          </a:p>
          <a:p>
            <a:pPr eaLnBrk="1" hangingPunct="1">
              <a:buFontTx/>
              <a:buChar char="•"/>
            </a:pPr>
            <a:r>
              <a:rPr lang="en-US" altLang="en-US" sz="1000" dirty="0">
                <a:latin typeface="Arial" panose="020B0604020202020204" pitchFamily="34" charset="0"/>
              </a:rPr>
              <a:t> </a:t>
            </a:r>
            <a:r>
              <a:rPr lang="en-US" altLang="en-US" sz="1000" b="1" dirty="0">
                <a:latin typeface="Arial" panose="020B0604020202020204" pitchFamily="34" charset="0"/>
              </a:rPr>
              <a:t>PROC</a:t>
            </a:r>
            <a:r>
              <a:rPr lang="en-US" altLang="en-US" sz="1000" dirty="0">
                <a:latin typeface="Arial" panose="020B0604020202020204" pitchFamily="34" charset="0"/>
              </a:rPr>
              <a:t> and </a:t>
            </a:r>
            <a:r>
              <a:rPr lang="en-US" altLang="en-US" sz="1000" b="1" dirty="0">
                <a:latin typeface="Arial" panose="020B0604020202020204" pitchFamily="34" charset="0"/>
              </a:rPr>
              <a:t>PEND</a:t>
            </a:r>
            <a:r>
              <a:rPr lang="en-US" altLang="en-US" sz="1000" dirty="0">
                <a:latin typeface="Arial" panose="020B0604020202020204" pitchFamily="34" charset="0"/>
              </a:rPr>
              <a:t> statements are unique to procedures. They are used to identify the beginning and end of the JCL procedure.</a:t>
            </a:r>
          </a:p>
          <a:p>
            <a:pPr eaLnBrk="1" hangingPunct="1">
              <a:buFontTx/>
              <a:buChar char="•"/>
            </a:pPr>
            <a:r>
              <a:rPr lang="en-US" altLang="en-US" sz="1000" dirty="0">
                <a:latin typeface="Arial" panose="020B0604020202020204" pitchFamily="34" charset="0"/>
              </a:rPr>
              <a:t> The PROC is preceded by a label or name; the name defined in the example on the slide is MYPROC.</a:t>
            </a:r>
          </a:p>
          <a:p>
            <a:pPr eaLnBrk="1" hangingPunct="1">
              <a:buFontTx/>
              <a:buChar char="•"/>
            </a:pPr>
            <a:r>
              <a:rPr lang="en-US" altLang="en-US" sz="1000" dirty="0">
                <a:latin typeface="Arial" panose="020B0604020202020204" pitchFamily="34" charset="0"/>
              </a:rPr>
              <a:t> JCL variable substitution is the reason JCL PROCs are used. &amp;SORTDSN is the only variable in this example.</a:t>
            </a:r>
          </a:p>
          <a:p>
            <a:pPr eaLnBrk="1" hangingPunct="1"/>
            <a:endParaRPr lang="en-US" altLang="en-US" sz="1000" dirty="0">
              <a:latin typeface="Arial" panose="020B0604020202020204" pitchFamily="34" charset="0"/>
            </a:endParaRPr>
          </a:p>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1824935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11EA31-1706-42EF-9EEB-98BA2AAB1CE7}" type="slidenum">
              <a:rPr lang="en-US" altLang="en-US"/>
              <a:pPr>
                <a:spcBef>
                  <a:spcPct val="0"/>
                </a:spcBef>
              </a:pPr>
              <a:t>26</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 this example, we include the inline procedure from the previous slide in our job stream.</a:t>
            </a:r>
          </a:p>
          <a:p>
            <a:pPr eaLnBrk="1" hangingPunct="1"/>
            <a:endParaRPr lang="en-US" altLang="en-US" dirty="0">
              <a:latin typeface="Arial" panose="020B0604020202020204" pitchFamily="34" charset="0"/>
            </a:endParaRPr>
          </a:p>
          <a:p>
            <a:pPr eaLnBrk="1" hangingPunct="1">
              <a:buFontTx/>
              <a:buChar char="•"/>
            </a:pPr>
            <a:r>
              <a:rPr lang="en-US" altLang="en-US" dirty="0">
                <a:latin typeface="Arial" panose="020B0604020202020204" pitchFamily="34" charset="0"/>
              </a:rPr>
              <a:t> When MYJOB is submitted, the JCL from the example on the previous slide is effectively substituted for EXEC MYPROC. The value for &amp;SORTDSN must be provided.</a:t>
            </a:r>
          </a:p>
          <a:p>
            <a:pPr eaLnBrk="1" hangingPunct="1">
              <a:buFontTx/>
              <a:buChar char="•"/>
            </a:pPr>
            <a:r>
              <a:rPr lang="en-US" altLang="en-US" dirty="0">
                <a:latin typeface="Arial" panose="020B0604020202020204" pitchFamily="34" charset="0"/>
              </a:rPr>
              <a:t> SORTDSN and its value were placed on a separate line, a continuation of the EXEC statement. Notice the comma after MYPROC.</a:t>
            </a:r>
          </a:p>
          <a:p>
            <a:pPr eaLnBrk="1" hangingPunct="1">
              <a:buFontTx/>
              <a:buChar char="•"/>
            </a:pPr>
            <a:r>
              <a:rPr lang="en-US" altLang="en-US" dirty="0">
                <a:latin typeface="Arial" panose="020B0604020202020204" pitchFamily="34" charset="0"/>
              </a:rPr>
              <a:t> //SYSIN DD * followed by the SORT control statement will be appended to the substituted JCL.</a:t>
            </a:r>
          </a:p>
        </p:txBody>
      </p:sp>
    </p:spTree>
    <p:extLst>
      <p:ext uri="{BB962C8B-B14F-4D97-AF65-F5344CB8AC3E}">
        <p14:creationId xmlns:p14="http://schemas.microsoft.com/office/powerpoint/2010/main" val="821137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63D19C-BB7B-47FF-8D80-A52E9F545122}" type="slidenum">
              <a:rPr lang="en-US" altLang="en-US"/>
              <a:pPr>
                <a:spcBef>
                  <a:spcPct val="0"/>
                </a:spcBef>
              </a:pPr>
              <a:t>27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When an entire JCL PROC statement needs to be replaced, then a JCL PROC override statement can be used. An override statement has the following form:</a:t>
            </a:r>
          </a:p>
          <a:p>
            <a:pPr eaLnBrk="1" hangingPunct="1"/>
            <a:r>
              <a:rPr lang="en-US" altLang="en-US" dirty="0">
                <a:latin typeface="Arial" panose="020B0604020202020204" pitchFamily="34" charset="0"/>
              </a:rPr>
              <a:t>//</a:t>
            </a:r>
            <a:r>
              <a:rPr lang="en-US" altLang="en-US" dirty="0" err="1">
                <a:latin typeface="Arial" panose="020B0604020202020204" pitchFamily="34" charset="0"/>
              </a:rPr>
              <a:t>stepname.ddname</a:t>
            </a:r>
            <a:r>
              <a:rPr lang="en-US" altLang="en-US" dirty="0">
                <a:latin typeface="Arial" panose="020B0604020202020204" pitchFamily="34" charset="0"/>
              </a:rPr>
              <a:t> DD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This slide shows an example of overriding the SORTOUT DD statement in MYPROC. Here, SORTOUT is directed to a newly created sequential data set.</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361218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A20B8E-26A4-4992-BCC8-839EE910E8CD}" type="slidenum">
              <a:rPr lang="en-US" altLang="en-US"/>
              <a:pPr>
                <a:spcBef>
                  <a:spcPct val="0"/>
                </a:spcBef>
              </a:pPr>
              <a:t>35</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These libraries are standard PDS data sets and are found on the system disk volumes.</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12810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A44CCD-8E32-4C51-B823-043C6FDF38D8}" type="slidenum">
              <a:rPr lang="en-US" altLang="en-US"/>
              <a:pPr>
                <a:spcBef>
                  <a:spcPct val="0"/>
                </a:spcBef>
              </a:pPr>
              <a:t>36</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SDSF is a software product whose primary purpose is to display printed output held in the JES spool area. Much of the printed output sent to JES by batch jobs (and other jobs) is never actually printed. Instead it is inspected using SDSF and deleted or used as needed.</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023945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4DA738-9350-4265-9BE9-E39B79F90CA5}" type="slidenum">
              <a:rPr lang="en-US" altLang="en-US"/>
              <a:pPr>
                <a:spcBef>
                  <a:spcPct val="0"/>
                </a:spcBef>
              </a:pPr>
              <a:t>39</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This is the SDSF primary options menu.  Some of the options shown are:</a:t>
            </a:r>
          </a:p>
          <a:p>
            <a:pPr eaLnBrk="1" hangingPunct="1"/>
            <a:endParaRPr lang="en-US" altLang="en-US" dirty="0">
              <a:latin typeface="Arial" panose="020B0604020202020204" pitchFamily="34" charset="0"/>
            </a:endParaRPr>
          </a:p>
          <a:p>
            <a:pPr eaLnBrk="1" hangingPunct="1"/>
            <a:r>
              <a:rPr lang="en-US" altLang="en-US" b="1" dirty="0">
                <a:latin typeface="Arial" panose="020B0604020202020204" pitchFamily="34" charset="0"/>
              </a:rPr>
              <a:t>DA</a:t>
            </a:r>
            <a:r>
              <a:rPr lang="en-US" altLang="en-US" dirty="0">
                <a:latin typeface="Arial" panose="020B0604020202020204" pitchFamily="34" charset="0"/>
              </a:rPr>
              <a:t>	The Display Active panel shows information about MVS address spaces (jobs, started tasks, and TSO users) that are running.</a:t>
            </a:r>
          </a:p>
          <a:p>
            <a:pPr eaLnBrk="1" hangingPunct="1"/>
            <a:r>
              <a:rPr lang="en-US" altLang="en-US" b="1" dirty="0">
                <a:latin typeface="Arial" panose="020B0604020202020204" pitchFamily="34" charset="0"/>
              </a:rPr>
              <a:t>I</a:t>
            </a:r>
            <a:r>
              <a:rPr lang="en-US" altLang="en-US" dirty="0">
                <a:latin typeface="Arial" panose="020B0604020202020204" pitchFamily="34" charset="0"/>
              </a:rPr>
              <a:t>	The Input Queue panel displays information about jobs, started tasks, and TSO users on the JES2 input queue or executing.</a:t>
            </a:r>
          </a:p>
          <a:p>
            <a:pPr eaLnBrk="1" hangingPunct="1"/>
            <a:r>
              <a:rPr lang="en-US" altLang="en-US" b="1" dirty="0">
                <a:latin typeface="Arial" panose="020B0604020202020204" pitchFamily="34" charset="0"/>
              </a:rPr>
              <a:t>O</a:t>
            </a:r>
            <a:r>
              <a:rPr lang="en-US" altLang="en-US" dirty="0">
                <a:latin typeface="Arial" panose="020B0604020202020204" pitchFamily="34" charset="0"/>
              </a:rPr>
              <a:t>	The Output Queue panel displays information about SYSOUT data sets for jobs, started tasks, and TSO users on any </a:t>
            </a:r>
            <a:r>
              <a:rPr lang="en-US" altLang="en-US" i="1" dirty="0" err="1">
                <a:latin typeface="Arial" panose="020B0604020202020204" pitchFamily="34" charset="0"/>
              </a:rPr>
              <a:t>nonheld</a:t>
            </a:r>
            <a:r>
              <a:rPr lang="en-US" altLang="en-US" i="1" dirty="0">
                <a:latin typeface="Arial" panose="020B0604020202020204" pitchFamily="34" charset="0"/>
              </a:rPr>
              <a:t> </a:t>
            </a:r>
            <a:r>
              <a:rPr lang="en-US" altLang="en-US" dirty="0">
                <a:latin typeface="Arial" panose="020B0604020202020204" pitchFamily="34" charset="0"/>
              </a:rPr>
              <a:t>JES2 output queue.</a:t>
            </a:r>
          </a:p>
          <a:p>
            <a:pPr eaLnBrk="1" hangingPunct="1"/>
            <a:r>
              <a:rPr lang="en-US" altLang="en-US" b="1" dirty="0">
                <a:latin typeface="Arial" panose="020B0604020202020204" pitchFamily="34" charset="0"/>
              </a:rPr>
              <a:t>H</a:t>
            </a:r>
            <a:r>
              <a:rPr lang="en-US" altLang="en-US" dirty="0">
                <a:latin typeface="Arial" panose="020B0604020202020204" pitchFamily="34" charset="0"/>
              </a:rPr>
              <a:t>	The Held Output panel shows information about SYSOUT data sets for jobs, started tasks, and TSO users on any </a:t>
            </a:r>
            <a:r>
              <a:rPr lang="en-US" altLang="en-US" i="1" dirty="0">
                <a:latin typeface="Arial" panose="020B0604020202020204" pitchFamily="34" charset="0"/>
              </a:rPr>
              <a:t>held </a:t>
            </a:r>
            <a:r>
              <a:rPr lang="en-US" altLang="en-US" dirty="0">
                <a:latin typeface="Arial" panose="020B0604020202020204" pitchFamily="34" charset="0"/>
              </a:rPr>
              <a:t>JES2 output queue.</a:t>
            </a:r>
          </a:p>
          <a:p>
            <a:pPr eaLnBrk="1" hangingPunct="1"/>
            <a:r>
              <a:rPr lang="en-US" altLang="en-US" b="1" dirty="0">
                <a:latin typeface="Arial" panose="020B0604020202020204" pitchFamily="34" charset="0"/>
              </a:rPr>
              <a:t>ST</a:t>
            </a:r>
            <a:r>
              <a:rPr lang="en-US" altLang="en-US" dirty="0">
                <a:latin typeface="Arial" panose="020B0604020202020204" pitchFamily="34" charset="0"/>
              </a:rPr>
              <a:t>	The Status panel displays information about jobs, started tasks, and TSO users on the JES2 queues.</a:t>
            </a:r>
          </a:p>
          <a:p>
            <a:pPr eaLnBrk="1" hangingPunct="1"/>
            <a:r>
              <a:rPr lang="en-US" altLang="en-US" b="1" dirty="0">
                <a:latin typeface="Arial" panose="020B0604020202020204" pitchFamily="34" charset="0"/>
              </a:rPr>
              <a:t>LOG</a:t>
            </a:r>
            <a:r>
              <a:rPr lang="en-US" altLang="en-US" dirty="0">
                <a:latin typeface="Arial" panose="020B0604020202020204" pitchFamily="34" charset="0"/>
              </a:rPr>
              <a:t>	The system Log panel displays the log and lets you search it.</a:t>
            </a:r>
          </a:p>
          <a:p>
            <a:pPr eaLnBrk="1" hangingPunct="1"/>
            <a:r>
              <a:rPr lang="en-US" altLang="en-US" b="1" dirty="0">
                <a:latin typeface="Arial" panose="020B0604020202020204" pitchFamily="34" charset="0"/>
              </a:rPr>
              <a:t>PS</a:t>
            </a:r>
            <a:r>
              <a:rPr lang="en-US" altLang="en-US" dirty="0">
                <a:latin typeface="Arial" panose="020B0604020202020204" pitchFamily="34" charset="0"/>
              </a:rPr>
              <a:t> 	The Processes panel displays information about z/OS UNIX System Services processes.</a:t>
            </a:r>
          </a:p>
          <a:p>
            <a:pPr eaLnBrk="1" hangingPunct="1"/>
            <a:r>
              <a:rPr lang="en-US" altLang="en-US" b="1" dirty="0">
                <a:latin typeface="Arial" panose="020B0604020202020204" pitchFamily="34" charset="0"/>
              </a:rPr>
              <a:t>PR</a:t>
            </a:r>
            <a:r>
              <a:rPr lang="en-US" altLang="en-US" dirty="0">
                <a:latin typeface="Arial" panose="020B0604020202020204" pitchFamily="34" charset="0"/>
              </a:rPr>
              <a:t>	The Printers panel displays information about JES2 printers printing jobs, started task, and TSO user output.</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925457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58F90B-DDAD-431E-878E-AD6CDA569FD0}" type="slidenum">
              <a:rPr lang="en-US" altLang="en-US"/>
              <a:pPr>
                <a:spcBef>
                  <a:spcPct val="0"/>
                </a:spcBef>
              </a:pPr>
              <a:t>40</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 first screen shown on the slide displays a list of the jobs we submitted and whose output we directed to the HELD (Class T) queue, as identified in the MSGCLASS=T parameter on the job card. In our case only one job has been submitted and executed. Therefore, we only have one job on the Held queue.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Issuing a ? command in the NP column displays the output files generated by job 7359. The second screen displays three </a:t>
            </a:r>
            <a:r>
              <a:rPr lang="en-US" altLang="en-US" dirty="0" err="1">
                <a:latin typeface="Arial" panose="020B0604020202020204" pitchFamily="34" charset="0"/>
              </a:rPr>
              <a:t>ddnames</a:t>
            </a:r>
            <a:r>
              <a:rPr lang="en-US" altLang="en-US" dirty="0">
                <a:latin typeface="Arial" panose="020B0604020202020204" pitchFamily="34" charset="0"/>
              </a:rPr>
              <a:t>: the JES2 messages log file, the JES2 JCL file, and the JES2 system messages file. This option is useful when</a:t>
            </a:r>
          </a:p>
          <a:p>
            <a:pPr eaLnBrk="1" hangingPunct="1"/>
            <a:r>
              <a:rPr lang="en-US" altLang="en-US" dirty="0">
                <a:latin typeface="Arial" panose="020B0604020202020204" pitchFamily="34" charset="0"/>
              </a:rPr>
              <a:t>you are seeing jobs with many files directed to SYSOUT and you want to display one associated with a specific step. You issue an S in the NP column to select a file you want. To see all files, instead of a ?, type S in the NP column;</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053005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E2FA30-3E86-45DB-9226-6ED6C1EE2551}" type="slidenum">
              <a:rPr lang="en-US" altLang="en-US"/>
              <a:pPr>
                <a:spcBef>
                  <a:spcPct val="0"/>
                </a:spcBef>
              </a:pPr>
              <a:t>48</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CA" altLang="en-US" sz="800">
              <a:latin typeface="Arial" panose="020B0604020202020204" pitchFamily="34" charset="0"/>
            </a:endParaRPr>
          </a:p>
        </p:txBody>
      </p:sp>
    </p:spTree>
    <p:extLst>
      <p:ext uri="{BB962C8B-B14F-4D97-AF65-F5344CB8AC3E}">
        <p14:creationId xmlns:p14="http://schemas.microsoft.com/office/powerpoint/2010/main" val="184154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6FD79F-8B77-4964-B252-CD52309ACC84}" type="slidenum">
              <a:rPr lang="en-US" altLang="en-US"/>
              <a:pPr>
                <a:spcBef>
                  <a:spcPct val="0"/>
                </a:spcBef>
              </a:pPr>
              <a:t>6</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There are three basic JCL statements:</a:t>
            </a:r>
          </a:p>
          <a:p>
            <a:pPr eaLnBrk="1" hangingPunct="1"/>
            <a:r>
              <a:rPr lang="en-US" altLang="en-US" b="1" dirty="0">
                <a:latin typeface="Arial" panose="020B0604020202020204" pitchFamily="34" charset="0"/>
              </a:rPr>
              <a:t>JOB </a:t>
            </a:r>
            <a:r>
              <a:rPr lang="en-US" altLang="en-US" dirty="0">
                <a:latin typeface="Arial" panose="020B0604020202020204" pitchFamily="34" charset="0"/>
              </a:rPr>
              <a:t>Provides a name to the system for this batch workload. It can optionally include accounting information and a few job-wide parameters.</a:t>
            </a:r>
          </a:p>
          <a:p>
            <a:pPr eaLnBrk="1" hangingPunct="1"/>
            <a:r>
              <a:rPr lang="en-US" altLang="en-US" b="1" dirty="0">
                <a:latin typeface="Arial" panose="020B0604020202020204" pitchFamily="34" charset="0"/>
              </a:rPr>
              <a:t>EXEC </a:t>
            </a:r>
            <a:r>
              <a:rPr lang="en-US" altLang="en-US" dirty="0">
                <a:latin typeface="Arial" panose="020B0604020202020204" pitchFamily="34" charset="0"/>
              </a:rPr>
              <a:t>Provides the name of a program to execute. There can be multiple EXEC statements in a job. Each EXEC statement within the same job is a </a:t>
            </a:r>
            <a:r>
              <a:rPr lang="en-US" altLang="en-US" i="1" dirty="0">
                <a:latin typeface="Arial" panose="020B0604020202020204" pitchFamily="34" charset="0"/>
              </a:rPr>
              <a:t>job step</a:t>
            </a:r>
            <a:r>
              <a:rPr lang="en-US" altLang="en-US" dirty="0">
                <a:latin typeface="Arial" panose="020B0604020202020204" pitchFamily="34" charset="0"/>
              </a:rPr>
              <a:t>.</a:t>
            </a:r>
          </a:p>
          <a:p>
            <a:pPr eaLnBrk="1" hangingPunct="1"/>
            <a:r>
              <a:rPr lang="en-US" altLang="en-US" b="1" dirty="0">
                <a:latin typeface="Arial" panose="020B0604020202020204" pitchFamily="34" charset="0"/>
              </a:rPr>
              <a:t>DD </a:t>
            </a:r>
            <a:r>
              <a:rPr lang="en-US" altLang="en-US" dirty="0">
                <a:latin typeface="Arial" panose="020B0604020202020204" pitchFamily="34" charset="0"/>
              </a:rPr>
              <a:t>The Data Definition provides inputs and outputs to the execution program on the EXEC statement. This statement links a data set or other I/O device or function to a DDNAME coded in the program. DD statements are associated with a particular job step.</a:t>
            </a:r>
          </a:p>
        </p:txBody>
      </p:sp>
    </p:spTree>
    <p:extLst>
      <p:ext uri="{BB962C8B-B14F-4D97-AF65-F5344CB8AC3E}">
        <p14:creationId xmlns:p14="http://schemas.microsoft.com/office/powerpoint/2010/main" val="1209726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C6C3DE-0039-4E28-B27E-214047550FE4}" type="slidenum">
              <a:rPr lang="en-US" altLang="en-US"/>
              <a:pPr>
                <a:spcBef>
                  <a:spcPct val="0"/>
                </a:spcBef>
              </a:pPr>
              <a:t>49</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CA" altLang="en-US" sz="800">
              <a:latin typeface="Arial" panose="020B0604020202020204" pitchFamily="34" charset="0"/>
            </a:endParaRPr>
          </a:p>
        </p:txBody>
      </p:sp>
    </p:spTree>
    <p:extLst>
      <p:ext uri="{BB962C8B-B14F-4D97-AF65-F5344CB8AC3E}">
        <p14:creationId xmlns:p14="http://schemas.microsoft.com/office/powerpoint/2010/main" val="4003034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6B10A7-7BFA-4024-A110-966C8BD8CFFD}" type="slidenum">
              <a:rPr lang="en-US" altLang="en-US"/>
              <a:pPr>
                <a:spcBef>
                  <a:spcPct val="0"/>
                </a:spcBef>
              </a:pPr>
              <a:t>53</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Selecting </a:t>
            </a:r>
            <a:r>
              <a:rPr lang="en-US" altLang="en-US" i="1">
                <a:latin typeface="Arial" panose="020B0604020202020204" pitchFamily="34" charset="0"/>
              </a:rPr>
              <a:t>options</a:t>
            </a:r>
            <a:r>
              <a:rPr lang="en-US" altLang="en-US">
                <a:latin typeface="Arial" panose="020B0604020202020204" pitchFamily="34" charset="0"/>
              </a:rPr>
              <a:t> from the task bar allows you to tailor the SDSF primary options panel.</a:t>
            </a:r>
          </a:p>
        </p:txBody>
      </p:sp>
    </p:spTree>
    <p:extLst>
      <p:ext uri="{BB962C8B-B14F-4D97-AF65-F5344CB8AC3E}">
        <p14:creationId xmlns:p14="http://schemas.microsoft.com/office/powerpoint/2010/main" val="3180419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15529E-609C-4158-9278-3507919A7058}" type="slidenum">
              <a:rPr lang="en-US" altLang="en-US"/>
              <a:pPr>
                <a:spcBef>
                  <a:spcPct val="0"/>
                </a:spcBef>
              </a:pPr>
              <a:t>14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 Chapter 3, “TSO/E, ISPF, and UNIX: Interactive facilities of z/OS” , we executed the same routine from the TSO READY prompt. Each JCL DD statement is equivalent to the TSO ALLOCATE command. Both are used to associate a z/OS data set with a </a:t>
            </a:r>
            <a:r>
              <a:rPr lang="en-US" altLang="en-US" i="1" dirty="0" err="1">
                <a:latin typeface="Arial" panose="020B0604020202020204" pitchFamily="34" charset="0"/>
              </a:rPr>
              <a:t>ddname</a:t>
            </a:r>
            <a:r>
              <a:rPr lang="en-US" altLang="en-US" i="1" dirty="0">
                <a:latin typeface="Arial" panose="020B0604020202020204" pitchFamily="34" charset="0"/>
              </a:rPr>
              <a:t>, </a:t>
            </a:r>
            <a:r>
              <a:rPr lang="en-US" altLang="en-US" dirty="0">
                <a:latin typeface="Arial" panose="020B0604020202020204" pitchFamily="34" charset="0"/>
              </a:rPr>
              <a:t>which is recognized by the program as an input or output. The difference in method of execution is that TSO executes the sort in the foreground while JCL is used to execute the sort in the background, or </a:t>
            </a:r>
            <a:r>
              <a:rPr lang="en-US" altLang="en-US" i="1" dirty="0">
                <a:latin typeface="Arial" panose="020B0604020202020204" pitchFamily="34" charset="0"/>
              </a:rPr>
              <a:t>batch</a:t>
            </a:r>
            <a:r>
              <a:rPr lang="en-US" altLang="en-US" dirty="0">
                <a:latin typeface="Arial" panose="020B0604020202020204" pitchFamily="34" charset="0"/>
              </a:rPr>
              <a:t>.</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596715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3B76A9-457D-48EF-95AB-1EA8504F1524}" type="slidenum">
              <a:rPr lang="en-US" altLang="en-US"/>
              <a:pPr>
                <a:spcBef>
                  <a:spcPct val="0"/>
                </a:spcBef>
              </a:pPr>
              <a:t>15</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900" dirty="0">
                <a:latin typeface="Arial" panose="020B0604020202020204" pitchFamily="34" charset="0"/>
              </a:rPr>
              <a:t>When submitted for execution:</a:t>
            </a:r>
          </a:p>
          <a:p>
            <a:pPr eaLnBrk="1" hangingPunct="1">
              <a:lnSpc>
                <a:spcPct val="80000"/>
              </a:lnSpc>
            </a:pPr>
            <a:r>
              <a:rPr lang="en-US" altLang="en-US" sz="900" b="1" dirty="0">
                <a:latin typeface="Arial" panose="020B0604020202020204" pitchFamily="34" charset="0"/>
              </a:rPr>
              <a:t>MYJOB 		</a:t>
            </a:r>
            <a:r>
              <a:rPr lang="en-US" altLang="en-US" sz="900" dirty="0">
                <a:latin typeface="Arial" panose="020B0604020202020204" pitchFamily="34" charset="0"/>
              </a:rPr>
              <a:t>Is a job name the system associates with this workload.</a:t>
            </a:r>
          </a:p>
          <a:p>
            <a:pPr eaLnBrk="1" hangingPunct="1">
              <a:lnSpc>
                <a:spcPct val="80000"/>
              </a:lnSpc>
            </a:pPr>
            <a:r>
              <a:rPr lang="en-US" altLang="en-US" sz="900" b="1" dirty="0">
                <a:latin typeface="Arial" panose="020B0604020202020204" pitchFamily="34" charset="0"/>
              </a:rPr>
              <a:t>MYSORT	 	</a:t>
            </a:r>
            <a:r>
              <a:rPr lang="en-US" altLang="en-US" sz="900" dirty="0">
                <a:latin typeface="Arial" panose="020B0604020202020204" pitchFamily="34" charset="0"/>
              </a:rPr>
              <a:t>Is the </a:t>
            </a:r>
            <a:r>
              <a:rPr lang="en-US" altLang="en-US" sz="900" dirty="0" err="1">
                <a:latin typeface="Arial" panose="020B0604020202020204" pitchFamily="34" charset="0"/>
              </a:rPr>
              <a:t>stepname</a:t>
            </a:r>
            <a:r>
              <a:rPr lang="en-US" altLang="en-US" sz="900" dirty="0">
                <a:latin typeface="Arial" panose="020B0604020202020204" pitchFamily="34" charset="0"/>
              </a:rPr>
              <a:t>, which instructs the system to execute the SORT program.</a:t>
            </a:r>
          </a:p>
          <a:p>
            <a:pPr eaLnBrk="1" hangingPunct="1">
              <a:lnSpc>
                <a:spcPct val="80000"/>
              </a:lnSpc>
            </a:pPr>
            <a:r>
              <a:rPr lang="en-US" altLang="en-US" sz="900" b="1" dirty="0">
                <a:latin typeface="Arial" panose="020B0604020202020204" pitchFamily="34" charset="0"/>
              </a:rPr>
              <a:t>SORTIN 		</a:t>
            </a:r>
            <a:r>
              <a:rPr lang="en-US" altLang="en-US" sz="900" dirty="0">
                <a:latin typeface="Arial" panose="020B0604020202020204" pitchFamily="34" charset="0"/>
              </a:rPr>
              <a:t>On the DD statement, this is the </a:t>
            </a:r>
            <a:r>
              <a:rPr lang="en-US" altLang="en-US" sz="900" dirty="0" err="1">
                <a:latin typeface="Arial" panose="020B0604020202020204" pitchFamily="34" charset="0"/>
              </a:rPr>
              <a:t>ddname</a:t>
            </a:r>
            <a:r>
              <a:rPr lang="en-US" altLang="en-US" sz="900" dirty="0">
                <a:latin typeface="Arial" panose="020B0604020202020204" pitchFamily="34" charset="0"/>
              </a:rPr>
              <a:t>. The SORTIN </a:t>
            </a:r>
            <a:r>
              <a:rPr lang="en-US" altLang="en-US" sz="900" dirty="0" err="1">
                <a:latin typeface="Arial" panose="020B0604020202020204" pitchFamily="34" charset="0"/>
              </a:rPr>
              <a:t>ddname</a:t>
            </a:r>
            <a:r>
              <a:rPr lang="en-US" altLang="en-US" sz="900" dirty="0">
                <a:latin typeface="Arial" panose="020B0604020202020204" pitchFamily="34" charset="0"/>
              </a:rPr>
              <a:t> is coded in the SORT program as a program input. The data set name 	(DSN) on this DD statement is </a:t>
            </a:r>
            <a:r>
              <a:rPr lang="en-US" altLang="en-US" sz="900" i="1" dirty="0">
                <a:latin typeface="Arial" panose="020B0604020202020204" pitchFamily="34" charset="0"/>
              </a:rPr>
              <a:t>ZPROF</a:t>
            </a:r>
            <a:r>
              <a:rPr lang="en-US" altLang="en-US" sz="900" dirty="0">
                <a:latin typeface="Arial" panose="020B0604020202020204" pitchFamily="34" charset="0"/>
              </a:rPr>
              <a:t>.AREA.CODES. The data set can 			be shared (DISP=SHR) with other system processes. The data content of </a:t>
            </a:r>
            <a:r>
              <a:rPr lang="en-US" altLang="en-US" sz="900" i="1" dirty="0">
                <a:latin typeface="Arial" panose="020B0604020202020204" pitchFamily="34" charset="0"/>
              </a:rPr>
              <a:t>ZPROF</a:t>
            </a:r>
            <a:r>
              <a:rPr lang="en-US" altLang="en-US" sz="900" dirty="0">
                <a:latin typeface="Arial" panose="020B0604020202020204" pitchFamily="34" charset="0"/>
              </a:rPr>
              <a:t>.AREA.CODES is SORT program input.</a:t>
            </a:r>
          </a:p>
          <a:p>
            <a:pPr eaLnBrk="1" hangingPunct="1">
              <a:lnSpc>
                <a:spcPct val="80000"/>
              </a:lnSpc>
            </a:pPr>
            <a:r>
              <a:rPr lang="en-US" altLang="en-US" sz="900" b="1" dirty="0">
                <a:latin typeface="Arial" panose="020B0604020202020204" pitchFamily="34" charset="0"/>
              </a:rPr>
              <a:t>SORTOUT 		</a:t>
            </a:r>
            <a:r>
              <a:rPr lang="en-US" altLang="en-US" sz="900" dirty="0">
                <a:latin typeface="Arial" panose="020B0604020202020204" pitchFamily="34" charset="0"/>
              </a:rPr>
              <a:t>This </a:t>
            </a:r>
            <a:r>
              <a:rPr lang="en-US" altLang="en-US" sz="900" dirty="0" err="1">
                <a:latin typeface="Arial" panose="020B0604020202020204" pitchFamily="34" charset="0"/>
              </a:rPr>
              <a:t>ddname</a:t>
            </a:r>
            <a:r>
              <a:rPr lang="en-US" altLang="en-US" sz="900" dirty="0">
                <a:latin typeface="Arial" panose="020B0604020202020204" pitchFamily="34" charset="0"/>
              </a:rPr>
              <a:t> is the SORT program output.</a:t>
            </a:r>
          </a:p>
          <a:p>
            <a:pPr eaLnBrk="1" hangingPunct="1">
              <a:lnSpc>
                <a:spcPct val="80000"/>
              </a:lnSpc>
            </a:pPr>
            <a:r>
              <a:rPr lang="en-US" altLang="en-US" sz="900" b="1" dirty="0">
                <a:latin typeface="Arial" panose="020B0604020202020204" pitchFamily="34" charset="0"/>
              </a:rPr>
              <a:t>SYSOUT 		</a:t>
            </a:r>
            <a:r>
              <a:rPr lang="en-US" altLang="en-US" sz="900" dirty="0">
                <a:latin typeface="Arial" panose="020B0604020202020204" pitchFamily="34" charset="0"/>
              </a:rPr>
              <a:t>SYSOUT=* specifies to send system output messages to the Job Entry Subsystem (JES) print output area. It is possible to send the output to a data set.</a:t>
            </a:r>
          </a:p>
          <a:p>
            <a:pPr eaLnBrk="1" hangingPunct="1">
              <a:lnSpc>
                <a:spcPct val="80000"/>
              </a:lnSpc>
            </a:pPr>
            <a:r>
              <a:rPr lang="en-US" altLang="en-US" sz="900" b="1" dirty="0">
                <a:latin typeface="Arial" panose="020B0604020202020204" pitchFamily="34" charset="0"/>
              </a:rPr>
              <a:t>SYSIN 		</a:t>
            </a:r>
            <a:r>
              <a:rPr lang="en-US" altLang="en-US" sz="900" dirty="0">
                <a:latin typeface="Arial" panose="020B0604020202020204" pitchFamily="34" charset="0"/>
              </a:rPr>
              <a:t>DD * is another input statement. It specifies that what follows is data or control statements. In this case, it is the sort instruction telling the SORT program which fields of the SORTIN data records are to be 			sorted.</a:t>
            </a:r>
          </a:p>
          <a:p>
            <a:pPr eaLnBrk="1" hangingPunct="1">
              <a:lnSpc>
                <a:spcPct val="80000"/>
              </a:lnSpc>
            </a:pPr>
            <a:r>
              <a:rPr lang="en-US" altLang="en-US" sz="900" dirty="0">
                <a:latin typeface="Arial" panose="020B0604020202020204" pitchFamily="34" charset="0"/>
              </a:rPr>
              <a:t>We use </a:t>
            </a:r>
            <a:r>
              <a:rPr lang="en-US" altLang="en-US" sz="900" i="1" dirty="0">
                <a:latin typeface="Arial" panose="020B0604020202020204" pitchFamily="34" charset="0"/>
              </a:rPr>
              <a:t>JCL statements </a:t>
            </a:r>
            <a:r>
              <a:rPr lang="en-US" altLang="en-US" sz="900" dirty="0">
                <a:latin typeface="Arial" panose="020B0604020202020204" pitchFamily="34" charset="0"/>
              </a:rPr>
              <a:t>in this text; some z/OS users use the older term </a:t>
            </a:r>
            <a:r>
              <a:rPr lang="en-US" altLang="en-US" sz="900" i="1" dirty="0">
                <a:latin typeface="Arial" panose="020B0604020202020204" pitchFamily="34" charset="0"/>
              </a:rPr>
              <a:t>JCL card, </a:t>
            </a:r>
            <a:r>
              <a:rPr lang="en-US" altLang="en-US" sz="900" dirty="0">
                <a:latin typeface="Arial" panose="020B0604020202020204" pitchFamily="34" charset="0"/>
              </a:rPr>
              <a:t>even though the JCL resides in a disk library.</a:t>
            </a:r>
          </a:p>
        </p:txBody>
      </p:sp>
    </p:spTree>
    <p:extLst>
      <p:ext uri="{BB962C8B-B14F-4D97-AF65-F5344CB8AC3E}">
        <p14:creationId xmlns:p14="http://schemas.microsoft.com/office/powerpoint/2010/main" val="393339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641223-5AFD-4951-BBF6-9D51A8B92C45}" type="slidenum">
              <a:rPr lang="en-US" altLang="en-US"/>
              <a:pPr>
                <a:spcBef>
                  <a:spcPct val="0"/>
                </a:spcBef>
              </a:pPr>
              <a:t>16</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latin typeface="Arial" panose="020B0604020202020204" pitchFamily="34" charset="0"/>
              </a:rPr>
              <a:t>JOB JCL statement //MYJOB JOB 1 is a job card with name MYJOB. The 1 is a job card accounting field that can be subject to system exits that might be used for charging system users. Some common JOB card operands that could be included are:</a:t>
            </a:r>
          </a:p>
          <a:p>
            <a:pPr eaLnBrk="1" hangingPunct="1"/>
            <a:r>
              <a:rPr lang="en-US" altLang="en-US" sz="1000" b="1" dirty="0">
                <a:latin typeface="Arial" panose="020B0604020202020204" pitchFamily="34" charset="0"/>
              </a:rPr>
              <a:t>REGION= </a:t>
            </a:r>
            <a:r>
              <a:rPr lang="en-US" altLang="en-US" sz="1000" dirty="0">
                <a:latin typeface="Arial" panose="020B0604020202020204" pitchFamily="34" charset="0"/>
              </a:rPr>
              <a:t>	Value requesting specific memory resources allocated to this job</a:t>
            </a:r>
          </a:p>
          <a:p>
            <a:pPr eaLnBrk="1" hangingPunct="1"/>
            <a:r>
              <a:rPr lang="en-US" altLang="en-US" sz="1000" b="1" dirty="0">
                <a:latin typeface="Arial" panose="020B0604020202020204" pitchFamily="34" charset="0"/>
              </a:rPr>
              <a:t>NOTIFY=</a:t>
            </a:r>
            <a:r>
              <a:rPr lang="en-US" altLang="en-US" sz="1000" dirty="0">
                <a:latin typeface="Arial" panose="020B0604020202020204" pitchFamily="34" charset="0"/>
              </a:rPr>
              <a:t> 	Message can be sent to a TSO user ID, following job completion</a:t>
            </a:r>
          </a:p>
          <a:p>
            <a:pPr eaLnBrk="1" hangingPunct="1"/>
            <a:r>
              <a:rPr lang="en-US" altLang="en-US" sz="1000" b="1" dirty="0">
                <a:latin typeface="Arial" panose="020B0604020202020204" pitchFamily="34" charset="0"/>
              </a:rPr>
              <a:t>USER=</a:t>
            </a:r>
            <a:r>
              <a:rPr lang="en-US" altLang="en-US" sz="1000" dirty="0">
                <a:latin typeface="Arial" panose="020B0604020202020204" pitchFamily="34" charset="0"/>
              </a:rPr>
              <a:t> 	Job will assume the authority of the user ID specified</a:t>
            </a:r>
          </a:p>
          <a:p>
            <a:pPr eaLnBrk="1" hangingPunct="1"/>
            <a:r>
              <a:rPr lang="en-US" altLang="en-US" sz="1000" b="1" dirty="0">
                <a:latin typeface="Arial" panose="020B0604020202020204" pitchFamily="34" charset="0"/>
              </a:rPr>
              <a:t>TYPRUN=</a:t>
            </a:r>
            <a:r>
              <a:rPr lang="en-US" altLang="en-US" sz="1000" dirty="0">
                <a:latin typeface="Arial" panose="020B0604020202020204" pitchFamily="34" charset="0"/>
              </a:rPr>
              <a:t>	It is possible to submit the job on HOLD, to be released later</a:t>
            </a:r>
          </a:p>
          <a:p>
            <a:pPr eaLnBrk="1" hangingPunct="1"/>
            <a:r>
              <a:rPr lang="en-US" altLang="en-US" sz="1000" b="1" dirty="0">
                <a:latin typeface="Arial" panose="020B0604020202020204" pitchFamily="34" charset="0"/>
              </a:rPr>
              <a:t>CLASS=</a:t>
            </a:r>
            <a:r>
              <a:rPr lang="en-US" altLang="en-US" sz="1000" dirty="0">
                <a:latin typeface="Arial" panose="020B0604020202020204" pitchFamily="34" charset="0"/>
              </a:rPr>
              <a:t> 	Direct job JCL statement to a specific input queue, installation-specific</a:t>
            </a:r>
          </a:p>
          <a:p>
            <a:pPr eaLnBrk="1" hangingPunct="1"/>
            <a:r>
              <a:rPr lang="en-US" altLang="en-US" sz="1000" b="1" dirty="0">
                <a:latin typeface="Arial" panose="020B0604020202020204" pitchFamily="34" charset="0"/>
              </a:rPr>
              <a:t>MSGCLASS=</a:t>
            </a:r>
            <a:r>
              <a:rPr lang="en-US" altLang="en-US" sz="1000" dirty="0">
                <a:latin typeface="Arial" panose="020B0604020202020204" pitchFamily="34" charset="0"/>
              </a:rPr>
              <a:t> 	Direct job output to a specific output queue, installation specific</a:t>
            </a:r>
          </a:p>
          <a:p>
            <a:pPr eaLnBrk="1" hangingPunct="1"/>
            <a:r>
              <a:rPr lang="en-US" altLang="en-US" sz="1000" b="1" dirty="0">
                <a:latin typeface="Arial" panose="020B0604020202020204" pitchFamily="34" charset="0"/>
              </a:rPr>
              <a:t>MSGLEVEL=</a:t>
            </a:r>
            <a:r>
              <a:rPr lang="en-US" altLang="en-US" sz="1000" dirty="0">
                <a:latin typeface="Arial" panose="020B0604020202020204" pitchFamily="34" charset="0"/>
              </a:rPr>
              <a:t> 	Controls amount of system message to be received</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Example:</a:t>
            </a:r>
          </a:p>
          <a:p>
            <a:pPr eaLnBrk="1" hangingPunct="1"/>
            <a:r>
              <a:rPr lang="en-US" altLang="en-US" sz="1000" dirty="0">
                <a:latin typeface="Arial" panose="020B0604020202020204" pitchFamily="34" charset="0"/>
              </a:rPr>
              <a:t>//MYJOB JOB 1,NOTIFY=&amp;SYSUID,REGION=6M</a:t>
            </a:r>
          </a:p>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270660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58189B-999D-48AF-8A6B-ACB04133068B}" type="slidenum">
              <a:rPr lang="en-US" altLang="en-US"/>
              <a:pPr>
                <a:spcBef>
                  <a:spcPct val="0"/>
                </a:spcBef>
              </a:pPr>
              <a:t>17</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latin typeface="Arial" panose="020B0604020202020204" pitchFamily="34" charset="0"/>
              </a:rPr>
              <a:t>The EXEC JCL statement //MYSTEP EXEC has a </a:t>
            </a:r>
            <a:r>
              <a:rPr lang="en-US" altLang="en-US" sz="1000" i="1" dirty="0" err="1">
                <a:latin typeface="Arial" panose="020B0604020202020204" pitchFamily="34" charset="0"/>
              </a:rPr>
              <a:t>stepname</a:t>
            </a:r>
            <a:r>
              <a:rPr lang="en-US" altLang="en-US" sz="1000" i="1" dirty="0">
                <a:latin typeface="Arial" panose="020B0604020202020204" pitchFamily="34" charset="0"/>
              </a:rPr>
              <a:t> </a:t>
            </a:r>
            <a:r>
              <a:rPr lang="en-US" altLang="en-US" sz="1000" dirty="0">
                <a:latin typeface="Arial" panose="020B0604020202020204" pitchFamily="34" charset="0"/>
              </a:rPr>
              <a:t>of MYSTEP. Following the EXEC is either PGM=(executable program name) or a JCL PROC name. When a JCL PROC is present, then the operands will be the variable substitutions required by the JCL PROC. Common operands found on the EXEC PGM= statement are:</a:t>
            </a:r>
          </a:p>
          <a:p>
            <a:pPr eaLnBrk="1" hangingPunct="1"/>
            <a:r>
              <a:rPr lang="en-US" altLang="en-US" sz="1000" b="1" dirty="0">
                <a:latin typeface="Arial" panose="020B0604020202020204" pitchFamily="34" charset="0"/>
              </a:rPr>
              <a:t>PARM=</a:t>
            </a:r>
            <a:r>
              <a:rPr lang="en-US" altLang="en-US" sz="1000" dirty="0">
                <a:latin typeface="Arial" panose="020B0604020202020204" pitchFamily="34" charset="0"/>
              </a:rPr>
              <a:t> 		Parameters known by and passed to the program.</a:t>
            </a:r>
          </a:p>
          <a:p>
            <a:pPr eaLnBrk="1" hangingPunct="1"/>
            <a:r>
              <a:rPr lang="en-US" altLang="en-US" sz="1000" b="1" dirty="0">
                <a:latin typeface="Arial" panose="020B0604020202020204" pitchFamily="34" charset="0"/>
              </a:rPr>
              <a:t>COND=</a:t>
            </a:r>
            <a:r>
              <a:rPr lang="en-US" altLang="en-US" sz="1000" dirty="0">
                <a:latin typeface="Arial" panose="020B0604020202020204" pitchFamily="34" charset="0"/>
              </a:rPr>
              <a:t> 		Boolean logic for controlling execution of other EXEC steps in this job....IF, THEN, ELSE JCL statements exist that are superior to using COND, however, lots of old JCL may exist in production environments 			using this statement.</a:t>
            </a:r>
          </a:p>
          <a:p>
            <a:pPr eaLnBrk="1" hangingPunct="1"/>
            <a:r>
              <a:rPr lang="en-US" altLang="en-US" sz="1000" b="1" dirty="0">
                <a:latin typeface="Arial" panose="020B0604020202020204" pitchFamily="34" charset="0"/>
              </a:rPr>
              <a:t>TIME=</a:t>
            </a:r>
            <a:r>
              <a:rPr lang="en-US" altLang="en-US" sz="1000" dirty="0">
                <a:latin typeface="Arial" panose="020B0604020202020204" pitchFamily="34" charset="0"/>
              </a:rPr>
              <a:t> 		Imposes a time limit.</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Example:</a:t>
            </a:r>
          </a:p>
          <a:p>
            <a:pPr eaLnBrk="1" hangingPunct="1"/>
            <a:r>
              <a:rPr lang="en-US" altLang="en-US" sz="1000" dirty="0">
                <a:latin typeface="Arial" panose="020B0604020202020204" pitchFamily="34" charset="0"/>
              </a:rPr>
              <a:t>//MYSTEP EXEC PGM=SORT</a:t>
            </a:r>
          </a:p>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2540713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A1D688-C497-4F33-978E-3AC7E4C23542}" type="slidenum">
              <a:rPr lang="en-US" altLang="en-US"/>
              <a:pPr>
                <a:spcBef>
                  <a:spcPct val="0"/>
                </a:spcBef>
              </a:pPr>
              <a:t>18</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dirty="0">
                <a:latin typeface="Arial" panose="020B0604020202020204" pitchFamily="34" charset="0"/>
              </a:rPr>
              <a:t>The DD JCL statement //MYDATA DD has a </a:t>
            </a:r>
            <a:r>
              <a:rPr lang="en-US" altLang="en-US" sz="800" dirty="0" err="1">
                <a:latin typeface="Arial" panose="020B0604020202020204" pitchFamily="34" charset="0"/>
              </a:rPr>
              <a:t>ddname</a:t>
            </a:r>
            <a:r>
              <a:rPr lang="en-US" altLang="en-US" sz="800" dirty="0">
                <a:latin typeface="Arial" panose="020B0604020202020204" pitchFamily="34" charset="0"/>
              </a:rPr>
              <a:t> of MYDATA.</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DD, the Data Definition, has significantly more operands than the JOB or EXEC statements. The DD JCL statement can be involved with many aspects of defining or describing attributes of the program inputs or outputs. Some common DD statement operands are:</a:t>
            </a:r>
          </a:p>
          <a:p>
            <a:pPr lvl="1" eaLnBrk="1" hangingPunct="1">
              <a:lnSpc>
                <a:spcPct val="80000"/>
              </a:lnSpc>
            </a:pPr>
            <a:r>
              <a:rPr lang="en-US" altLang="en-US" sz="800" b="1" dirty="0">
                <a:latin typeface="Arial" panose="020B0604020202020204" pitchFamily="34" charset="0"/>
              </a:rPr>
              <a:t>DSN=</a:t>
            </a:r>
            <a:r>
              <a:rPr lang="en-US" altLang="en-US" sz="800" dirty="0">
                <a:latin typeface="Arial" panose="020B0604020202020204" pitchFamily="34" charset="0"/>
              </a:rPr>
              <a:t> 		The name of the data set; this can include creation of temporary data sets or a reference back to the data set name.</a:t>
            </a:r>
          </a:p>
          <a:p>
            <a:pPr lvl="1" eaLnBrk="1" hangingPunct="1">
              <a:lnSpc>
                <a:spcPct val="80000"/>
              </a:lnSpc>
            </a:pPr>
            <a:r>
              <a:rPr lang="en-US" altLang="en-US" sz="800" b="1" dirty="0">
                <a:latin typeface="Arial" panose="020B0604020202020204" pitchFamily="34" charset="0"/>
              </a:rPr>
              <a:t>DISP=</a:t>
            </a:r>
            <a:r>
              <a:rPr lang="en-US" altLang="en-US" sz="800" dirty="0">
                <a:latin typeface="Arial" panose="020B0604020202020204" pitchFamily="34" charset="0"/>
              </a:rPr>
              <a:t> 		Data set disposition at step start (new, </a:t>
            </a:r>
            <a:r>
              <a:rPr lang="en-US" altLang="en-US" sz="800" dirty="0" err="1">
                <a:latin typeface="Arial" panose="020B0604020202020204" pitchFamily="34" charset="0"/>
              </a:rPr>
              <a:t>shr</a:t>
            </a:r>
            <a:r>
              <a:rPr lang="en-US" altLang="en-US" sz="800" dirty="0">
                <a:latin typeface="Arial" panose="020B0604020202020204" pitchFamily="34" charset="0"/>
              </a:rPr>
              <a:t>, old, mod), at step end (</a:t>
            </a:r>
            <a:r>
              <a:rPr lang="en-US" altLang="en-US" sz="800" dirty="0" err="1">
                <a:latin typeface="Arial" panose="020B0604020202020204" pitchFamily="34" charset="0"/>
              </a:rPr>
              <a:t>catlg</a:t>
            </a:r>
            <a:r>
              <a:rPr lang="en-US" altLang="en-US" sz="800" dirty="0">
                <a:latin typeface="Arial" panose="020B0604020202020204" pitchFamily="34" charset="0"/>
              </a:rPr>
              <a:t>, keep, delete, pass) and if the step abnormally ends (</a:t>
            </a:r>
            <a:r>
              <a:rPr lang="en-US" altLang="en-US" sz="800" dirty="0" err="1">
                <a:latin typeface="Arial" panose="020B0604020202020204" pitchFamily="34" charset="0"/>
              </a:rPr>
              <a:t>catlg</a:t>
            </a:r>
            <a:r>
              <a:rPr lang="en-US" altLang="en-US" sz="800" dirty="0">
                <a:latin typeface="Arial" panose="020B0604020202020204" pitchFamily="34" charset="0"/>
              </a:rPr>
              <a:t>, keep, delete, pass).</a:t>
            </a:r>
          </a:p>
          <a:p>
            <a:pPr lvl="1" eaLnBrk="1" hangingPunct="1">
              <a:lnSpc>
                <a:spcPct val="80000"/>
              </a:lnSpc>
            </a:pPr>
            <a:r>
              <a:rPr lang="en-US" altLang="en-US" sz="800" b="1" dirty="0">
                <a:latin typeface="Arial" panose="020B0604020202020204" pitchFamily="34" charset="0"/>
              </a:rPr>
              <a:t>SPACE=</a:t>
            </a:r>
            <a:r>
              <a:rPr lang="en-US" altLang="en-US" sz="800" dirty="0">
                <a:latin typeface="Arial" panose="020B0604020202020204" pitchFamily="34" charset="0"/>
              </a:rPr>
              <a:t> 	Amount of disk storage requested for a new data set.</a:t>
            </a:r>
          </a:p>
          <a:p>
            <a:pPr lvl="1" eaLnBrk="1" hangingPunct="1">
              <a:lnSpc>
                <a:spcPct val="80000"/>
              </a:lnSpc>
            </a:pPr>
            <a:r>
              <a:rPr lang="en-US" altLang="en-US" sz="800" b="1" dirty="0">
                <a:latin typeface="Arial" panose="020B0604020202020204" pitchFamily="34" charset="0"/>
              </a:rPr>
              <a:t>SYSOUT=</a:t>
            </a:r>
            <a:r>
              <a:rPr lang="en-US" altLang="en-US" sz="800" dirty="0">
                <a:latin typeface="Arial" panose="020B0604020202020204" pitchFamily="34" charset="0"/>
              </a:rPr>
              <a:t> 	Defines a print location (and the output queue or data set).</a:t>
            </a:r>
          </a:p>
          <a:p>
            <a:pPr lvl="1" eaLnBrk="1" hangingPunct="1">
              <a:lnSpc>
                <a:spcPct val="80000"/>
              </a:lnSpc>
            </a:pPr>
            <a:r>
              <a:rPr lang="en-US" altLang="en-US" sz="800" b="1" dirty="0">
                <a:latin typeface="Arial" panose="020B0604020202020204" pitchFamily="34" charset="0"/>
              </a:rPr>
              <a:t>VOL=SER=</a:t>
            </a:r>
            <a:r>
              <a:rPr lang="en-US" altLang="en-US" sz="800" dirty="0">
                <a:latin typeface="Arial" panose="020B0604020202020204" pitchFamily="34" charset="0"/>
              </a:rPr>
              <a:t> 	Volume name, disk name or tape name</a:t>
            </a:r>
          </a:p>
          <a:p>
            <a:pPr lvl="1" eaLnBrk="1" hangingPunct="1">
              <a:lnSpc>
                <a:spcPct val="80000"/>
              </a:lnSpc>
            </a:pPr>
            <a:r>
              <a:rPr lang="en-US" altLang="en-US" sz="800" b="1" dirty="0">
                <a:latin typeface="Arial" panose="020B0604020202020204" pitchFamily="34" charset="0"/>
              </a:rPr>
              <a:t>UNIT=</a:t>
            </a:r>
            <a:r>
              <a:rPr lang="en-US" altLang="en-US" sz="800" dirty="0">
                <a:latin typeface="Arial" panose="020B0604020202020204" pitchFamily="34" charset="0"/>
              </a:rPr>
              <a:t> 	System disk, tape, special device type, or esoteric (local name).</a:t>
            </a:r>
          </a:p>
          <a:p>
            <a:pPr lvl="1" eaLnBrk="1" hangingPunct="1">
              <a:lnSpc>
                <a:spcPct val="80000"/>
              </a:lnSpc>
            </a:pPr>
            <a:r>
              <a:rPr lang="en-US" altLang="en-US" sz="800" b="1" dirty="0">
                <a:latin typeface="Arial" panose="020B0604020202020204" pitchFamily="34" charset="0"/>
              </a:rPr>
              <a:t>DEST=</a:t>
            </a:r>
            <a:r>
              <a:rPr lang="en-US" altLang="en-US" sz="800" dirty="0">
                <a:latin typeface="Arial" panose="020B0604020202020204" pitchFamily="34" charset="0"/>
              </a:rPr>
              <a:t> 	Routes output to a remote destination.</a:t>
            </a:r>
          </a:p>
          <a:p>
            <a:pPr lvl="1" eaLnBrk="1" hangingPunct="1">
              <a:lnSpc>
                <a:spcPct val="80000"/>
              </a:lnSpc>
            </a:pPr>
            <a:r>
              <a:rPr lang="en-US" altLang="en-US" sz="800" b="1" dirty="0">
                <a:latin typeface="Arial" panose="020B0604020202020204" pitchFamily="34" charset="0"/>
              </a:rPr>
              <a:t>DCB=</a:t>
            </a:r>
            <a:r>
              <a:rPr lang="en-US" altLang="en-US" sz="800" dirty="0">
                <a:latin typeface="Arial" panose="020B0604020202020204" pitchFamily="34" charset="0"/>
              </a:rPr>
              <a:t> 		Data set control block, numerous sub operands.</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Most common </a:t>
            </a:r>
            <a:r>
              <a:rPr lang="en-US" altLang="en-US" sz="800" dirty="0" err="1">
                <a:latin typeface="Arial" panose="020B0604020202020204" pitchFamily="34" charset="0"/>
              </a:rPr>
              <a:t>suboperands</a:t>
            </a:r>
            <a:r>
              <a:rPr lang="en-US" altLang="en-US" sz="800" dirty="0">
                <a:latin typeface="Arial" panose="020B0604020202020204" pitchFamily="34" charset="0"/>
              </a:rPr>
              <a:t>:</a:t>
            </a:r>
          </a:p>
          <a:p>
            <a:pPr lvl="1" eaLnBrk="1" hangingPunct="1">
              <a:lnSpc>
                <a:spcPct val="80000"/>
              </a:lnSpc>
            </a:pPr>
            <a:r>
              <a:rPr lang="en-US" altLang="en-US" sz="800" b="1" dirty="0">
                <a:latin typeface="Arial" panose="020B0604020202020204" pitchFamily="34" charset="0"/>
              </a:rPr>
              <a:t>LRECL=</a:t>
            </a:r>
            <a:r>
              <a:rPr lang="en-US" altLang="en-US" sz="800" dirty="0">
                <a:latin typeface="Arial" panose="020B0604020202020204" pitchFamily="34" charset="0"/>
              </a:rPr>
              <a:t> 	Logical record length. Number of bytes/characters in each record.</a:t>
            </a:r>
          </a:p>
          <a:p>
            <a:pPr lvl="1" eaLnBrk="1" hangingPunct="1">
              <a:lnSpc>
                <a:spcPct val="80000"/>
              </a:lnSpc>
            </a:pPr>
            <a:r>
              <a:rPr lang="en-US" altLang="en-US" sz="800" b="1" dirty="0">
                <a:latin typeface="Arial" panose="020B0604020202020204" pitchFamily="34" charset="0"/>
              </a:rPr>
              <a:t>RECFM=</a:t>
            </a:r>
            <a:r>
              <a:rPr lang="en-US" altLang="en-US" sz="800" dirty="0">
                <a:latin typeface="Arial" panose="020B0604020202020204" pitchFamily="34" charset="0"/>
              </a:rPr>
              <a:t> 	Record format: fixed, blocked, variable, etc.</a:t>
            </a:r>
          </a:p>
          <a:p>
            <a:pPr lvl="1" eaLnBrk="1" hangingPunct="1">
              <a:lnSpc>
                <a:spcPct val="80000"/>
              </a:lnSpc>
            </a:pPr>
            <a:r>
              <a:rPr lang="en-US" altLang="en-US" sz="800" b="1" dirty="0">
                <a:latin typeface="Arial" panose="020B0604020202020204" pitchFamily="34" charset="0"/>
              </a:rPr>
              <a:t>BLOCKSIZE=</a:t>
            </a:r>
            <a:r>
              <a:rPr lang="en-US" altLang="en-US" sz="800" dirty="0">
                <a:latin typeface="Arial" panose="020B0604020202020204" pitchFamily="34" charset="0"/>
              </a:rPr>
              <a:t> 	Store records in a block of this size, typically a multiple of LRECL. A value of 0 will let the system pick the best value.</a:t>
            </a:r>
          </a:p>
          <a:p>
            <a:pPr lvl="1" eaLnBrk="1" hangingPunct="1">
              <a:lnSpc>
                <a:spcPct val="80000"/>
              </a:lnSpc>
            </a:pPr>
            <a:r>
              <a:rPr lang="en-US" altLang="en-US" sz="800" b="1" dirty="0">
                <a:latin typeface="Arial" panose="020B0604020202020204" pitchFamily="34" charset="0"/>
              </a:rPr>
              <a:t>DSORG=</a:t>
            </a:r>
            <a:r>
              <a:rPr lang="en-US" altLang="en-US" sz="800" dirty="0">
                <a:latin typeface="Arial" panose="020B0604020202020204" pitchFamily="34" charset="0"/>
              </a:rPr>
              <a:t> 	Data set organization: sequential, partitioned, etc.</a:t>
            </a:r>
          </a:p>
          <a:p>
            <a:pPr lvl="1" eaLnBrk="1" hangingPunct="1">
              <a:lnSpc>
                <a:spcPct val="80000"/>
              </a:lnSpc>
            </a:pPr>
            <a:r>
              <a:rPr lang="en-US" altLang="en-US" sz="800" b="1" dirty="0">
                <a:latin typeface="Arial" panose="020B0604020202020204" pitchFamily="34" charset="0"/>
              </a:rPr>
              <a:t>LABEL=</a:t>
            </a:r>
            <a:r>
              <a:rPr lang="en-US" altLang="en-US" sz="800" dirty="0">
                <a:latin typeface="Arial" panose="020B0604020202020204" pitchFamily="34" charset="0"/>
              </a:rPr>
              <a:t> 	Tape label expected (No Label or Standard Label followed by data set location). A tape can store multiple data sets; each data set on the tape is in a file position. The first data set on tape is file 1. DUMMY Results in a null input or throwing away data written to this </a:t>
            </a:r>
            <a:r>
              <a:rPr lang="en-US" altLang="en-US" sz="800" dirty="0" err="1">
                <a:latin typeface="Arial" panose="020B0604020202020204" pitchFamily="34" charset="0"/>
              </a:rPr>
              <a:t>ddname</a:t>
            </a:r>
            <a:r>
              <a:rPr lang="en-US" altLang="en-US" sz="800" dirty="0">
                <a:latin typeface="Arial" panose="020B0604020202020204" pitchFamily="34" charset="0"/>
              </a:rPr>
              <a:t>.</a:t>
            </a:r>
          </a:p>
          <a:p>
            <a:pPr lvl="1" eaLnBrk="1" hangingPunct="1">
              <a:lnSpc>
                <a:spcPct val="80000"/>
              </a:lnSpc>
            </a:pPr>
            <a:r>
              <a:rPr lang="en-US" altLang="en-US" sz="800" b="1" dirty="0">
                <a:latin typeface="Arial" panose="020B0604020202020204" pitchFamily="34" charset="0"/>
              </a:rPr>
              <a:t>*</a:t>
            </a:r>
            <a:r>
              <a:rPr lang="en-US" altLang="en-US" sz="800" dirty="0">
                <a:latin typeface="Arial" panose="020B0604020202020204" pitchFamily="34" charset="0"/>
              </a:rPr>
              <a:t> 		Input data or control statements follow—a method of passing data to a program from the JCL stream.</a:t>
            </a:r>
          </a:p>
          <a:p>
            <a:pPr lvl="1" eaLnBrk="1" hangingPunct="1">
              <a:lnSpc>
                <a:spcPct val="80000"/>
              </a:lnSpc>
            </a:pPr>
            <a:r>
              <a:rPr lang="en-US" altLang="en-US" sz="800" b="1" dirty="0">
                <a:latin typeface="Arial" panose="020B0604020202020204" pitchFamily="34" charset="0"/>
              </a:rPr>
              <a:t>*,DLM=</a:t>
            </a:r>
            <a:r>
              <a:rPr lang="en-US" altLang="en-US" sz="800" dirty="0">
                <a:latin typeface="Arial" panose="020B0604020202020204" pitchFamily="34" charset="0"/>
              </a:rPr>
              <a:t> 	Everything following is data input (even //) until the two alphanumeric or special characters specified are encountered in column 1.</a:t>
            </a:r>
          </a:p>
        </p:txBody>
      </p:sp>
    </p:spTree>
    <p:extLst>
      <p:ext uri="{BB962C8B-B14F-4D97-AF65-F5344CB8AC3E}">
        <p14:creationId xmlns:p14="http://schemas.microsoft.com/office/powerpoint/2010/main" val="2647076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813D71-43F3-42AC-9333-722E1D15FAB8}" type="slidenum">
              <a:rPr lang="en-US" altLang="en-US"/>
              <a:pPr>
                <a:spcBef>
                  <a:spcPct val="0"/>
                </a:spcBef>
              </a:pPr>
              <a:t>20</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dirty="0">
                <a:latin typeface="Arial" panose="020B0604020202020204" pitchFamily="34" charset="0"/>
              </a:rPr>
              <a:t>All JCL parameters are important, but the DISP function is perhaps the most important for DD statements. The complete parameter has these fields:</a:t>
            </a:r>
          </a:p>
          <a:p>
            <a:pPr lvl="1" eaLnBrk="1" hangingPunct="1">
              <a:lnSpc>
                <a:spcPct val="80000"/>
              </a:lnSpc>
            </a:pPr>
            <a:r>
              <a:rPr lang="en-US" altLang="en-US" sz="800" dirty="0">
                <a:latin typeface="Arial" panose="020B0604020202020204" pitchFamily="34" charset="0"/>
              </a:rPr>
              <a:t>DISP=	(</a:t>
            </a:r>
            <a:r>
              <a:rPr lang="en-US" altLang="en-US" sz="800" dirty="0" err="1">
                <a:latin typeface="Arial" panose="020B0604020202020204" pitchFamily="34" charset="0"/>
              </a:rPr>
              <a:t>status,normal</a:t>
            </a:r>
            <a:r>
              <a:rPr lang="en-US" altLang="en-US" sz="800" dirty="0">
                <a:latin typeface="Arial" panose="020B0604020202020204" pitchFamily="34" charset="0"/>
              </a:rPr>
              <a:t> </a:t>
            </a:r>
            <a:r>
              <a:rPr lang="en-US" altLang="en-US" sz="800" dirty="0" err="1">
                <a:latin typeface="Arial" panose="020B0604020202020204" pitchFamily="34" charset="0"/>
              </a:rPr>
              <a:t>end,abnormal</a:t>
            </a:r>
            <a:r>
              <a:rPr lang="en-US" altLang="en-US" sz="800" dirty="0">
                <a:latin typeface="Arial" panose="020B0604020202020204" pitchFamily="34" charset="0"/>
              </a:rPr>
              <a:t> end) </a:t>
            </a:r>
            <a:r>
              <a:rPr lang="en-US" altLang="en-US" sz="800" i="1" dirty="0">
                <a:latin typeface="Arial" panose="020B0604020202020204" pitchFamily="34" charset="0"/>
              </a:rPr>
              <a:t>or</a:t>
            </a:r>
          </a:p>
          <a:p>
            <a:pPr lvl="1" eaLnBrk="1" hangingPunct="1">
              <a:lnSpc>
                <a:spcPct val="80000"/>
              </a:lnSpc>
            </a:pPr>
            <a:r>
              <a:rPr lang="en-US" altLang="en-US" sz="800" dirty="0">
                <a:latin typeface="Arial" panose="020B0604020202020204" pitchFamily="34" charset="0"/>
              </a:rPr>
              <a:t>DISP=	(</a:t>
            </a:r>
            <a:r>
              <a:rPr lang="en-US" altLang="en-US" sz="800" dirty="0" err="1">
                <a:latin typeface="Arial" panose="020B0604020202020204" pitchFamily="34" charset="0"/>
              </a:rPr>
              <a:t>status,normal</a:t>
            </a:r>
            <a:r>
              <a:rPr lang="en-US" altLang="en-US" sz="800" dirty="0">
                <a:latin typeface="Arial" panose="020B0604020202020204" pitchFamily="34" charset="0"/>
              </a:rPr>
              <a:t> end) </a:t>
            </a:r>
            <a:r>
              <a:rPr lang="en-US" altLang="en-US" sz="800" i="1" dirty="0">
                <a:latin typeface="Arial" panose="020B0604020202020204" pitchFamily="34" charset="0"/>
              </a:rPr>
              <a:t>or</a:t>
            </a:r>
          </a:p>
          <a:p>
            <a:pPr lvl="1" eaLnBrk="1" hangingPunct="1">
              <a:lnSpc>
                <a:spcPct val="80000"/>
              </a:lnSpc>
            </a:pPr>
            <a:r>
              <a:rPr lang="en-US" altLang="en-US" sz="800" dirty="0">
                <a:latin typeface="Arial" panose="020B0604020202020204" pitchFamily="34" charset="0"/>
              </a:rPr>
              <a:t>DISP=	status</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where status can be </a:t>
            </a:r>
            <a:r>
              <a:rPr lang="en-US" altLang="en-US" sz="800" b="1" dirty="0">
                <a:latin typeface="Arial" panose="020B0604020202020204" pitchFamily="34" charset="0"/>
              </a:rPr>
              <a:t>NEW</a:t>
            </a:r>
            <a:r>
              <a:rPr lang="en-US" altLang="en-US" sz="800" dirty="0">
                <a:latin typeface="Arial" panose="020B0604020202020204" pitchFamily="34" charset="0"/>
              </a:rPr>
              <a:t>, </a:t>
            </a:r>
            <a:r>
              <a:rPr lang="en-US" altLang="en-US" sz="800" b="1" dirty="0">
                <a:latin typeface="Arial" panose="020B0604020202020204" pitchFamily="34" charset="0"/>
              </a:rPr>
              <a:t>OLD</a:t>
            </a:r>
            <a:r>
              <a:rPr lang="en-US" altLang="en-US" sz="800" dirty="0">
                <a:latin typeface="Arial" panose="020B0604020202020204" pitchFamily="34" charset="0"/>
              </a:rPr>
              <a:t>, </a:t>
            </a:r>
            <a:r>
              <a:rPr lang="en-US" altLang="en-US" sz="800" b="1" dirty="0">
                <a:latin typeface="Arial" panose="020B0604020202020204" pitchFamily="34" charset="0"/>
              </a:rPr>
              <a:t>SHR</a:t>
            </a:r>
            <a:r>
              <a:rPr lang="en-US" altLang="en-US" sz="800" dirty="0">
                <a:latin typeface="Arial" panose="020B0604020202020204" pitchFamily="34" charset="0"/>
              </a:rPr>
              <a:t>, or </a:t>
            </a:r>
            <a:r>
              <a:rPr lang="en-US" altLang="en-US" sz="800" b="1" dirty="0">
                <a:latin typeface="Arial" panose="020B0604020202020204" pitchFamily="34" charset="0"/>
              </a:rPr>
              <a:t>MOD</a:t>
            </a:r>
            <a:r>
              <a:rPr lang="en-US" altLang="en-US" sz="800" dirty="0">
                <a:latin typeface="Arial" panose="020B0604020202020204" pitchFamily="34" charset="0"/>
              </a:rPr>
              <a:t>:</a:t>
            </a:r>
          </a:p>
          <a:p>
            <a:pPr lvl="1" eaLnBrk="1" hangingPunct="1">
              <a:lnSpc>
                <a:spcPct val="80000"/>
              </a:lnSpc>
            </a:pPr>
            <a:r>
              <a:rPr lang="en-US" altLang="en-US" sz="800" b="1" dirty="0">
                <a:latin typeface="Arial" panose="020B0604020202020204" pitchFamily="34" charset="0"/>
              </a:rPr>
              <a:t>NEW </a:t>
            </a:r>
            <a:r>
              <a:rPr lang="en-US" altLang="en-US" sz="800" dirty="0">
                <a:latin typeface="Arial" panose="020B0604020202020204" pitchFamily="34" charset="0"/>
              </a:rPr>
              <a:t>	Indicates that a new data set is to be created. This job has exclusive access to the data set while it is running. The data set must not already exist.</a:t>
            </a:r>
          </a:p>
          <a:p>
            <a:pPr lvl="1" eaLnBrk="1" hangingPunct="1">
              <a:lnSpc>
                <a:spcPct val="80000"/>
              </a:lnSpc>
            </a:pPr>
            <a:r>
              <a:rPr lang="en-US" altLang="en-US" sz="800" b="1" dirty="0">
                <a:latin typeface="Arial" panose="020B0604020202020204" pitchFamily="34" charset="0"/>
              </a:rPr>
              <a:t>OLD</a:t>
            </a:r>
            <a:r>
              <a:rPr lang="en-US" altLang="en-US" sz="800" dirty="0">
                <a:latin typeface="Arial" panose="020B0604020202020204" pitchFamily="34" charset="0"/>
              </a:rPr>
              <a:t> 	Indicates that the data set already exists and that this job is to have exclusive access to it while it is running.</a:t>
            </a:r>
          </a:p>
          <a:p>
            <a:pPr lvl="1" eaLnBrk="1" hangingPunct="1">
              <a:lnSpc>
                <a:spcPct val="80000"/>
              </a:lnSpc>
            </a:pPr>
            <a:r>
              <a:rPr lang="en-US" altLang="en-US" sz="800" b="1" dirty="0">
                <a:latin typeface="Arial" panose="020B0604020202020204" pitchFamily="34" charset="0"/>
              </a:rPr>
              <a:t>SHR 	</a:t>
            </a:r>
            <a:r>
              <a:rPr lang="en-US" altLang="en-US" sz="800" dirty="0">
                <a:latin typeface="Arial" panose="020B0604020202020204" pitchFamily="34" charset="0"/>
              </a:rPr>
              <a:t>Indicates that the data set already exists and that several concurrent jobs can share access while they are running. All the concurrent jobs must specify SHR.</a:t>
            </a:r>
          </a:p>
          <a:p>
            <a:pPr lvl="1" eaLnBrk="1" hangingPunct="1">
              <a:lnSpc>
                <a:spcPct val="80000"/>
              </a:lnSpc>
            </a:pPr>
            <a:r>
              <a:rPr lang="en-US" altLang="en-US" sz="800" b="1" dirty="0">
                <a:latin typeface="Arial" panose="020B0604020202020204" pitchFamily="34" charset="0"/>
              </a:rPr>
              <a:t>MOD</a:t>
            </a:r>
            <a:r>
              <a:rPr lang="en-US" altLang="en-US" sz="800" dirty="0">
                <a:latin typeface="Arial" panose="020B0604020202020204" pitchFamily="34" charset="0"/>
              </a:rPr>
              <a:t> 	Indicates that the data set already exists and the current job must have exclusive access while it is running. If the current job opens the data set for output, the output will be appended to the current end of the data set.</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The </a:t>
            </a:r>
            <a:r>
              <a:rPr lang="en-US" altLang="en-US" sz="800" i="1" dirty="0">
                <a:latin typeface="Arial" panose="020B0604020202020204" pitchFamily="34" charset="0"/>
              </a:rPr>
              <a:t>normal end </a:t>
            </a:r>
            <a:r>
              <a:rPr lang="en-US" altLang="en-US" sz="800" dirty="0">
                <a:latin typeface="Arial" panose="020B0604020202020204" pitchFamily="34" charset="0"/>
              </a:rPr>
              <a:t>parameter indicates what to do with the data set (the </a:t>
            </a:r>
            <a:r>
              <a:rPr lang="en-US" altLang="en-US" sz="800" i="1" dirty="0">
                <a:latin typeface="Arial" panose="020B0604020202020204" pitchFamily="34" charset="0"/>
              </a:rPr>
              <a:t>disposition</a:t>
            </a:r>
            <a:r>
              <a:rPr lang="en-US" altLang="en-US" sz="800" dirty="0">
                <a:latin typeface="Arial" panose="020B0604020202020204" pitchFamily="34" charset="0"/>
              </a:rPr>
              <a:t>) if the current job step ends normally. Likewise, the </a:t>
            </a:r>
            <a:r>
              <a:rPr lang="en-US" altLang="en-US" sz="800" i="1" dirty="0">
                <a:latin typeface="Arial" panose="020B0604020202020204" pitchFamily="34" charset="0"/>
              </a:rPr>
              <a:t>abnormal end </a:t>
            </a:r>
            <a:r>
              <a:rPr lang="en-US" altLang="en-US" sz="800" dirty="0">
                <a:latin typeface="Arial" panose="020B0604020202020204" pitchFamily="34" charset="0"/>
              </a:rPr>
              <a:t>parameter indicates what to do with the data set if the current job step abnormally ends.</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The options are the same for both parameters:</a:t>
            </a:r>
          </a:p>
          <a:p>
            <a:pPr lvl="1" eaLnBrk="1" hangingPunct="1">
              <a:lnSpc>
                <a:spcPct val="80000"/>
              </a:lnSpc>
            </a:pPr>
            <a:r>
              <a:rPr lang="en-US" altLang="en-US" sz="800" b="1" dirty="0">
                <a:latin typeface="Arial" panose="020B0604020202020204" pitchFamily="34" charset="0"/>
              </a:rPr>
              <a:t>DELETE</a:t>
            </a:r>
            <a:r>
              <a:rPr lang="en-US" altLang="en-US" sz="800" dirty="0">
                <a:latin typeface="Arial" panose="020B0604020202020204" pitchFamily="34" charset="0"/>
              </a:rPr>
              <a:t> 	Means to delete (and </a:t>
            </a:r>
            <a:r>
              <a:rPr lang="en-US" altLang="en-US" sz="800" dirty="0" err="1">
                <a:latin typeface="Arial" panose="020B0604020202020204" pitchFamily="34" charset="0"/>
              </a:rPr>
              <a:t>uncatalog</a:t>
            </a:r>
            <a:r>
              <a:rPr lang="en-US" altLang="en-US" sz="800" dirty="0">
                <a:latin typeface="Arial" panose="020B0604020202020204" pitchFamily="34" charset="0"/>
              </a:rPr>
              <a:t>) the data set at the end of the job step.</a:t>
            </a:r>
          </a:p>
          <a:p>
            <a:pPr lvl="1" eaLnBrk="1" hangingPunct="1">
              <a:lnSpc>
                <a:spcPct val="80000"/>
              </a:lnSpc>
            </a:pPr>
            <a:r>
              <a:rPr lang="en-US" altLang="en-US" sz="800" b="1" dirty="0">
                <a:latin typeface="Arial" panose="020B0604020202020204" pitchFamily="34" charset="0"/>
              </a:rPr>
              <a:t>KEEP</a:t>
            </a:r>
            <a:r>
              <a:rPr lang="en-US" altLang="en-US" sz="800" dirty="0">
                <a:latin typeface="Arial" panose="020B0604020202020204" pitchFamily="34" charset="0"/>
              </a:rPr>
              <a:t> 		Means to keep (but not catalog) the data set at the end of the job step.</a:t>
            </a:r>
          </a:p>
          <a:p>
            <a:pPr lvl="1" eaLnBrk="1" hangingPunct="1">
              <a:lnSpc>
                <a:spcPct val="80000"/>
              </a:lnSpc>
            </a:pPr>
            <a:r>
              <a:rPr lang="en-US" altLang="en-US" sz="800" b="1" dirty="0">
                <a:latin typeface="Arial" panose="020B0604020202020204" pitchFamily="34" charset="0"/>
              </a:rPr>
              <a:t>CATLG</a:t>
            </a:r>
            <a:r>
              <a:rPr lang="en-US" altLang="en-US" sz="800" dirty="0">
                <a:latin typeface="Arial" panose="020B0604020202020204" pitchFamily="34" charset="0"/>
              </a:rPr>
              <a:t> 	Means to keep and catalog the data set at the end of the job step.</a:t>
            </a:r>
          </a:p>
          <a:p>
            <a:pPr lvl="1" eaLnBrk="1" hangingPunct="1">
              <a:lnSpc>
                <a:spcPct val="80000"/>
              </a:lnSpc>
            </a:pPr>
            <a:r>
              <a:rPr lang="en-US" altLang="en-US" sz="800" b="1" dirty="0">
                <a:latin typeface="Arial" panose="020B0604020202020204" pitchFamily="34" charset="0"/>
              </a:rPr>
              <a:t>UNCATLG</a:t>
            </a:r>
            <a:r>
              <a:rPr lang="en-US" altLang="en-US" sz="800" dirty="0">
                <a:latin typeface="Arial" panose="020B0604020202020204" pitchFamily="34" charset="0"/>
              </a:rPr>
              <a:t> 	Means to keep the data set but </a:t>
            </a:r>
            <a:r>
              <a:rPr lang="en-US" altLang="en-US" sz="800" dirty="0" err="1">
                <a:latin typeface="Arial" panose="020B0604020202020204" pitchFamily="34" charset="0"/>
              </a:rPr>
              <a:t>uncatalog</a:t>
            </a:r>
            <a:r>
              <a:rPr lang="en-US" altLang="en-US" sz="800" dirty="0">
                <a:latin typeface="Arial" panose="020B0604020202020204" pitchFamily="34" charset="0"/>
              </a:rPr>
              <a:t> it at the end of the job step.</a:t>
            </a:r>
          </a:p>
          <a:p>
            <a:pPr lvl="1" eaLnBrk="1" hangingPunct="1">
              <a:lnSpc>
                <a:spcPct val="80000"/>
              </a:lnSpc>
            </a:pPr>
            <a:r>
              <a:rPr lang="en-US" altLang="en-US" sz="800" b="1" dirty="0">
                <a:latin typeface="Arial" panose="020B0604020202020204" pitchFamily="34" charset="0"/>
              </a:rPr>
              <a:t>PASS</a:t>
            </a:r>
            <a:r>
              <a:rPr lang="en-US" altLang="en-US" sz="800" dirty="0">
                <a:latin typeface="Arial" panose="020B0604020202020204" pitchFamily="34" charset="0"/>
              </a:rPr>
              <a:t> 		Means to allow a later job step to specify a final disposition.</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The default disposition parameters (for normal and abnormal end) are to leave the data set as it was before the job step started. (The catalog function was described previously.)  A main purpose of the DISP parameter is to advise the system about data set </a:t>
            </a:r>
            <a:r>
              <a:rPr lang="en-US" altLang="en-US" sz="800" dirty="0" err="1">
                <a:latin typeface="Arial" panose="020B0604020202020204" pitchFamily="34" charset="0"/>
              </a:rPr>
              <a:t>enqueuing</a:t>
            </a:r>
            <a:r>
              <a:rPr lang="en-US" altLang="en-US" sz="800" dirty="0">
                <a:latin typeface="Arial" panose="020B0604020202020204" pitchFamily="34" charset="0"/>
              </a:rPr>
              <a:t> needed for this job to prevent conflicting use of the data set by other jobs.</a:t>
            </a:r>
          </a:p>
        </p:txBody>
      </p:sp>
    </p:spTree>
    <p:extLst>
      <p:ext uri="{BB962C8B-B14F-4D97-AF65-F5344CB8AC3E}">
        <p14:creationId xmlns:p14="http://schemas.microsoft.com/office/powerpoint/2010/main" val="118392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48EEC5-734E-4E5B-9A0B-05EF4514A39A}" type="slidenum">
              <a:rPr lang="en-US" altLang="en-US"/>
              <a:pPr>
                <a:spcBef>
                  <a:spcPct val="0"/>
                </a:spcBef>
              </a:pPr>
              <a:t>21</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dirty="0">
                <a:latin typeface="Arial" panose="020B0604020202020204" pitchFamily="34" charset="0"/>
              </a:rPr>
              <a:t>If the DISP parameter for a data set is NEW, then additional information is needed. This includes:</a:t>
            </a:r>
          </a:p>
          <a:p>
            <a:pPr eaLnBrk="1" hangingPunct="1">
              <a:lnSpc>
                <a:spcPct val="80000"/>
              </a:lnSpc>
              <a:buFontTx/>
              <a:buChar char="•"/>
            </a:pPr>
            <a:r>
              <a:rPr lang="en-US" altLang="en-US" sz="800" dirty="0">
                <a:latin typeface="Arial" panose="020B0604020202020204" pitchFamily="34" charset="0"/>
              </a:rPr>
              <a:t> A data set name.</a:t>
            </a:r>
          </a:p>
          <a:p>
            <a:pPr eaLnBrk="1" hangingPunct="1">
              <a:lnSpc>
                <a:spcPct val="80000"/>
              </a:lnSpc>
              <a:buFontTx/>
              <a:buChar char="•"/>
            </a:pPr>
            <a:r>
              <a:rPr lang="en-US" altLang="en-US" sz="800" dirty="0">
                <a:latin typeface="Arial" panose="020B0604020202020204" pitchFamily="34" charset="0"/>
              </a:rPr>
              <a:t> The type of device for the data set.</a:t>
            </a:r>
          </a:p>
          <a:p>
            <a:pPr eaLnBrk="1" hangingPunct="1">
              <a:lnSpc>
                <a:spcPct val="80000"/>
              </a:lnSpc>
              <a:buFontTx/>
              <a:buChar char="•"/>
            </a:pPr>
            <a:r>
              <a:rPr lang="en-US" altLang="en-US" sz="800" dirty="0">
                <a:latin typeface="Arial" panose="020B0604020202020204" pitchFamily="34" charset="0"/>
              </a:rPr>
              <a:t> A </a:t>
            </a:r>
            <a:r>
              <a:rPr lang="en-US" altLang="en-US" sz="800" dirty="0" err="1">
                <a:latin typeface="Arial" panose="020B0604020202020204" pitchFamily="34" charset="0"/>
              </a:rPr>
              <a:t>volser</a:t>
            </a:r>
            <a:r>
              <a:rPr lang="en-US" altLang="en-US" sz="800" dirty="0">
                <a:latin typeface="Arial" panose="020B0604020202020204" pitchFamily="34" charset="0"/>
              </a:rPr>
              <a:t> if it is a disk or labeled tape.</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 If a disk is used, the amount of space to be allocated for the primary extent must be specified.</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 If it is a partitioned data set, the size of the directory must be specified.</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 Optionally, DCB parameters (LRECL, BLKSIZE, RECFM…) can be specified. Alternately, the program that will write the data set can provide these parameters.</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The DISP and data set names have already been described. Briefly, the other parameters are:</a:t>
            </a:r>
          </a:p>
          <a:p>
            <a:pPr eaLnBrk="1" hangingPunct="1">
              <a:lnSpc>
                <a:spcPct val="80000"/>
              </a:lnSpc>
            </a:pPr>
            <a:r>
              <a:rPr lang="en-US" altLang="en-US" sz="800" b="1" dirty="0" err="1">
                <a:latin typeface="Arial" panose="020B0604020202020204" pitchFamily="34" charset="0"/>
              </a:rPr>
              <a:t>Volser</a:t>
            </a:r>
            <a:r>
              <a:rPr lang="en-US" altLang="en-US" sz="800" b="1" dirty="0">
                <a:latin typeface="Arial" panose="020B0604020202020204" pitchFamily="34" charset="0"/>
              </a:rPr>
              <a:t> 		</a:t>
            </a:r>
            <a:r>
              <a:rPr lang="en-US" altLang="en-US" sz="800" dirty="0">
                <a:latin typeface="Arial" panose="020B0604020202020204" pitchFamily="34" charset="0"/>
              </a:rPr>
              <a:t>The format for this in a DD statement is VOL=SER=</a:t>
            </a:r>
            <a:r>
              <a:rPr lang="en-US" altLang="en-US" sz="800" dirty="0" err="1">
                <a:latin typeface="Arial" panose="020B0604020202020204" pitchFamily="34" charset="0"/>
              </a:rPr>
              <a:t>xxxxxx</a:t>
            </a:r>
            <a:r>
              <a:rPr lang="en-US" altLang="en-US" sz="800" dirty="0">
                <a:latin typeface="Arial" panose="020B0604020202020204" pitchFamily="34" charset="0"/>
              </a:rPr>
              <a:t>, where </a:t>
            </a:r>
            <a:r>
              <a:rPr lang="en-US" altLang="en-US" sz="800" dirty="0" err="1">
                <a:latin typeface="Arial" panose="020B0604020202020204" pitchFamily="34" charset="0"/>
              </a:rPr>
              <a:t>xxxxxx</a:t>
            </a:r>
            <a:r>
              <a:rPr lang="en-US" altLang="en-US" sz="800" dirty="0">
                <a:latin typeface="Arial" panose="020B0604020202020204" pitchFamily="34" charset="0"/>
              </a:rPr>
              <a:t> is the </a:t>
            </a:r>
            <a:r>
              <a:rPr lang="en-US" altLang="en-US" sz="800" dirty="0" err="1">
                <a:latin typeface="Arial" panose="020B0604020202020204" pitchFamily="34" charset="0"/>
              </a:rPr>
              <a:t>volser</a:t>
            </a:r>
            <a:r>
              <a:rPr lang="en-US" altLang="en-US" sz="800" dirty="0">
                <a:latin typeface="Arial" panose="020B0604020202020204" pitchFamily="34" charset="0"/>
              </a:rPr>
              <a:t>. The VOL parameter can specify other details, which is the reason for the format.</a:t>
            </a:r>
          </a:p>
          <a:p>
            <a:pPr eaLnBrk="1" hangingPunct="1">
              <a:lnSpc>
                <a:spcPct val="80000"/>
              </a:lnSpc>
            </a:pPr>
            <a:r>
              <a:rPr lang="en-US" altLang="en-US" sz="800" b="1" dirty="0">
                <a:latin typeface="Arial" panose="020B0604020202020204" pitchFamily="34" charset="0"/>
              </a:rPr>
              <a:t>Device type 		</a:t>
            </a:r>
            <a:r>
              <a:rPr lang="en-US" altLang="en-US" sz="800" dirty="0">
                <a:latin typeface="Arial" panose="020B0604020202020204" pitchFamily="34" charset="0"/>
              </a:rPr>
              <a:t>There are a number of ways to do this, but UNIT=</a:t>
            </a:r>
            <a:r>
              <a:rPr lang="en-US" altLang="en-US" sz="800" dirty="0" err="1">
                <a:latin typeface="Arial" panose="020B0604020202020204" pitchFamily="34" charset="0"/>
              </a:rPr>
              <a:t>xxxx</a:t>
            </a:r>
            <a:r>
              <a:rPr lang="en-US" altLang="en-US" sz="800" dirty="0">
                <a:latin typeface="Arial" panose="020B0604020202020204" pitchFamily="34" charset="0"/>
              </a:rPr>
              <a:t> is the most common. The </a:t>
            </a:r>
            <a:r>
              <a:rPr lang="en-US" altLang="en-US" sz="800" dirty="0" err="1">
                <a:latin typeface="Arial" panose="020B0604020202020204" pitchFamily="34" charset="0"/>
              </a:rPr>
              <a:t>xxxx</a:t>
            </a:r>
            <a:r>
              <a:rPr lang="en-US" altLang="en-US" sz="800" dirty="0">
                <a:latin typeface="Arial" panose="020B0604020202020204" pitchFamily="34" charset="0"/>
              </a:rPr>
              <a:t> can be an IBM device type (such as 3390), or a specific device address (such as 300), or an </a:t>
            </a:r>
            <a:r>
              <a:rPr lang="en-US" altLang="en-US" sz="800" i="1" dirty="0">
                <a:latin typeface="Arial" panose="020B0604020202020204" pitchFamily="34" charset="0"/>
              </a:rPr>
              <a:t>esoteric name </a:t>
            </a:r>
            <a:r>
              <a:rPr lang="en-US" altLang="en-US" sz="800" dirty="0">
                <a:latin typeface="Arial" panose="020B0604020202020204" pitchFamily="34" charset="0"/>
              </a:rPr>
              <a:t>defined by the installation (such as SYSDA). A common convention uses SYSDA to represent any available disk volume.</a:t>
            </a:r>
          </a:p>
          <a:p>
            <a:pPr eaLnBrk="1" hangingPunct="1">
              <a:lnSpc>
                <a:spcPct val="80000"/>
              </a:lnSpc>
            </a:pPr>
            <a:r>
              <a:rPr lang="en-US" altLang="en-US" sz="800" b="1" dirty="0">
                <a:latin typeface="Arial" panose="020B0604020202020204" pitchFamily="34" charset="0"/>
              </a:rPr>
              <a:t>Member name 	</a:t>
            </a:r>
            <a:r>
              <a:rPr lang="en-US" altLang="en-US" sz="800" dirty="0">
                <a:latin typeface="Arial" panose="020B0604020202020204" pitchFamily="34" charset="0"/>
              </a:rPr>
              <a:t>Remember that a library (or partitioned data set, PDS) member can be treated as a data set by many applications and utilities. The format DSNAME=</a:t>
            </a:r>
            <a:r>
              <a:rPr lang="en-US" altLang="en-US" sz="800" i="1" dirty="0">
                <a:latin typeface="Arial" panose="020B0604020202020204" pitchFamily="34" charset="0"/>
              </a:rPr>
              <a:t>ZPROF</a:t>
            </a:r>
            <a:r>
              <a:rPr lang="en-US" altLang="en-US" sz="800" dirty="0">
                <a:latin typeface="Arial" panose="020B0604020202020204" pitchFamily="34" charset="0"/>
              </a:rPr>
              <a:t>.LIB.CNTL(TEST) is used to reference a specific member. If the application or utility program is expecting a sequential data set, then either a sequential data set or a member of a library must be specified. A whole library name (without a specific member name) can be used only if the program or utility is expecting a library name.</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b="1" i="1" dirty="0">
                <a:latin typeface="Arial" panose="020B0604020202020204" pitchFamily="34" charset="0"/>
              </a:rPr>
              <a:t>Space:</a:t>
            </a:r>
          </a:p>
          <a:p>
            <a:pPr eaLnBrk="1" hangingPunct="1">
              <a:lnSpc>
                <a:spcPct val="80000"/>
              </a:lnSpc>
            </a:pPr>
            <a:r>
              <a:rPr lang="en-US" altLang="en-US" sz="800" dirty="0">
                <a:latin typeface="Arial" panose="020B0604020202020204" pitchFamily="34" charset="0"/>
              </a:rPr>
              <a:t>The SPACE DD parameter is required for allocating data sets on DASD. It identifies the space required for your data set. Before a data set can be created on disk, the system must know how much space the data set requires and how the space is to be measured. In the basic case, SPACE has two parameters. These are the unit of measure and the amount of space. The unit of measure can be tracks, cylinders, or the average block size.</a:t>
            </a:r>
          </a:p>
        </p:txBody>
      </p:sp>
    </p:spTree>
    <p:extLst>
      <p:ext uri="{BB962C8B-B14F-4D97-AF65-F5344CB8AC3E}">
        <p14:creationId xmlns:p14="http://schemas.microsoft.com/office/powerpoint/2010/main" val="2442142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ood midd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White">
          <a:xfrm>
            <a:off x="0" y="1668463"/>
            <a:ext cx="9144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eaLnBrk="1" hangingPunct="1"/>
            <a:endParaRPr lang="en-CA" altLang="en-US"/>
          </a:p>
        </p:txBody>
      </p:sp>
      <p:sp>
        <p:nvSpPr>
          <p:cNvPr id="6" name="Rectangle 4"/>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p:spPr>
        <p:txBody>
          <a:bodyPr wrap="none" anchor="ct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eaLnBrk="1" hangingPunct="1"/>
            <a:endParaRPr lang="en-CA" altLang="en-US"/>
          </a:p>
        </p:txBody>
      </p:sp>
      <p:sp>
        <p:nvSpPr>
          <p:cNvPr id="7" name="Rectangle 8"/>
          <p:cNvSpPr>
            <a:spLocks noChangeArrowheads="1"/>
          </p:cNvSpPr>
          <p:nvPr/>
        </p:nvSpPr>
        <p:spPr bwMode="black">
          <a:xfrm>
            <a:off x="2006600"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algn="l" eaLnBrk="1" hangingPunct="1">
              <a:lnSpc>
                <a:spcPct val="98000"/>
              </a:lnSpc>
              <a:spcBef>
                <a:spcPct val="20000"/>
              </a:spcBef>
              <a:buClrTx/>
              <a:buFontTx/>
              <a:buNone/>
            </a:pPr>
            <a:r>
              <a:rPr lang="en-US" altLang="en-US" sz="1800">
                <a:solidFill>
                  <a:srgbClr val="FFFFFF"/>
                </a:solidFill>
              </a:rPr>
              <a:t>Introduction to z/OS Basics</a:t>
            </a:r>
          </a:p>
        </p:txBody>
      </p:sp>
      <p:sp>
        <p:nvSpPr>
          <p:cNvPr id="8" name="Line 11"/>
          <p:cNvSpPr>
            <a:spLocks noChangeShapeType="1"/>
          </p:cNvSpPr>
          <p:nvPr/>
        </p:nvSpPr>
        <p:spPr bwMode="black">
          <a:xfrm flipV="1">
            <a:off x="1863725" y="4217988"/>
            <a:ext cx="0" cy="933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 name="Line 12"/>
          <p:cNvSpPr>
            <a:spLocks noChangeShapeType="1"/>
          </p:cNvSpPr>
          <p:nvPr/>
        </p:nvSpPr>
        <p:spPr bwMode="black">
          <a:xfrm flipV="1">
            <a:off x="1862138" y="1347788"/>
            <a:ext cx="0" cy="32861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Rectangle 13"/>
          <p:cNvSpPr>
            <a:spLocks noChangeArrowheads="1"/>
          </p:cNvSpPr>
          <p:nvPr/>
        </p:nvSpPr>
        <p:spPr bwMode="black">
          <a:xfrm>
            <a:off x="7239000" y="6248400"/>
            <a:ext cx="1639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algn="r">
              <a:spcBef>
                <a:spcPct val="0"/>
              </a:spcBef>
              <a:buClrTx/>
              <a:buFontTx/>
              <a:buNone/>
            </a:pPr>
            <a:r>
              <a:rPr lang="en-US" altLang="en-US" sz="1000">
                <a:solidFill>
                  <a:srgbClr val="FFFFFF"/>
                </a:solidFill>
              </a:rPr>
              <a:t>© 2006 IBM Corporation</a:t>
            </a:r>
          </a:p>
        </p:txBody>
      </p:sp>
      <p:sp>
        <p:nvSpPr>
          <p:cNvPr id="250885" name="Rectangle 5"/>
          <p:cNvSpPr>
            <a:spLocks noGrp="1" noChangeArrowheads="1"/>
          </p:cNvSpPr>
          <p:nvPr>
            <p:ph type="ctrTitle"/>
          </p:nvPr>
        </p:nvSpPr>
        <p:spPr bwMode="black">
          <a:xfrm>
            <a:off x="390525" y="2493963"/>
            <a:ext cx="7954963" cy="1470025"/>
          </a:xfrm>
        </p:spPr>
        <p:txBody>
          <a:bodyPr anchor="t"/>
          <a:lstStyle>
            <a:lvl1pPr>
              <a:defRPr>
                <a:solidFill>
                  <a:schemeClr val="tx1"/>
                </a:solidFill>
              </a:defRPr>
            </a:lvl1pPr>
          </a:lstStyle>
          <a:p>
            <a:r>
              <a:rPr lang="en-US" altLang="en-US"/>
              <a:t>Presentation Title</a:t>
            </a:r>
          </a:p>
        </p:txBody>
      </p:sp>
      <p:sp>
        <p:nvSpPr>
          <p:cNvPr id="250886" name="Rectangle 6"/>
          <p:cNvSpPr>
            <a:spLocks noGrp="1" noChangeArrowheads="1"/>
          </p:cNvSpPr>
          <p:nvPr>
            <p:ph type="subTitle" idx="1"/>
          </p:nvPr>
        </p:nvSpPr>
        <p:spPr bwMode="black">
          <a:xfrm>
            <a:off x="1949450" y="4106863"/>
            <a:ext cx="6400800" cy="998537"/>
          </a:xfrm>
        </p:spPr>
        <p:txBody>
          <a:bodyPr/>
          <a:lstStyle>
            <a:lvl1pPr marL="0" indent="0">
              <a:lnSpc>
                <a:spcPct val="90000"/>
              </a:lnSpc>
              <a:spcBef>
                <a:spcPct val="0"/>
              </a:spcBef>
              <a:spcAft>
                <a:spcPct val="0"/>
              </a:spcAft>
              <a:buFont typeface="Wingdings" pitchFamily="2" charset="2"/>
              <a:buNone/>
              <a:defRPr b="0">
                <a:solidFill>
                  <a:schemeClr val="accent2"/>
                </a:solidFill>
              </a:defRPr>
            </a:lvl1pPr>
          </a:lstStyle>
          <a:p>
            <a:r>
              <a:rPr lang="en-US" altLang="en-US"/>
              <a:t>Presentation Subtitle</a:t>
            </a:r>
            <a:br>
              <a:rPr lang="en-US" altLang="en-US"/>
            </a:br>
            <a:r>
              <a:rPr lang="en-US" altLang="en-US"/>
              <a:t>Subtitle Second Line</a:t>
            </a:r>
          </a:p>
        </p:txBody>
      </p:sp>
      <p:sp>
        <p:nvSpPr>
          <p:cNvPr id="11" name="Rectangle 9"/>
          <p:cNvSpPr>
            <a:spLocks noGrp="1" noChangeArrowheads="1"/>
          </p:cNvSpPr>
          <p:nvPr>
            <p:ph type="ftr" sz="quarter" idx="10"/>
          </p:nvPr>
        </p:nvSpPr>
        <p:spPr>
          <a:xfrm>
            <a:off x="2024063" y="6221413"/>
            <a:ext cx="2897187" cy="311150"/>
          </a:xfrm>
        </p:spPr>
        <p:txBody>
          <a:bodyPr/>
          <a:lstStyle>
            <a:lvl1pPr>
              <a:defRPr sz="1300"/>
            </a:lvl1pPr>
          </a:lstStyle>
          <a:p>
            <a:pPr>
              <a:defRPr/>
            </a:pPr>
            <a:endParaRPr lang="en-US"/>
          </a:p>
        </p:txBody>
      </p:sp>
      <p:sp>
        <p:nvSpPr>
          <p:cNvPr id="12" name="Rectangle 10"/>
          <p:cNvSpPr>
            <a:spLocks noGrp="1" noChangeArrowheads="1"/>
          </p:cNvSpPr>
          <p:nvPr>
            <p:ph type="dt" sz="quarter" idx="11"/>
          </p:nvPr>
        </p:nvSpPr>
        <p:spPr>
          <a:xfrm>
            <a:off x="5391150" y="6221413"/>
            <a:ext cx="1619250" cy="311150"/>
          </a:xfrm>
        </p:spPr>
        <p:txBody>
          <a:bodyPr/>
          <a:lstStyle>
            <a:lvl1pPr>
              <a:defRPr sz="1300"/>
            </a:lvl1pPr>
          </a:lstStyle>
          <a:p>
            <a:pPr>
              <a:defRPr/>
            </a:pPr>
            <a:endParaRPr lang="en-US"/>
          </a:p>
        </p:txBody>
      </p:sp>
    </p:spTree>
    <p:extLst>
      <p:ext uri="{BB962C8B-B14F-4D97-AF65-F5344CB8AC3E}">
        <p14:creationId xmlns:p14="http://schemas.microsoft.com/office/powerpoint/2010/main" val="286203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pPr>
              <a:defRPr/>
            </a:pPr>
            <a:fld id="{45A2C65B-04E4-4688-863A-26CBC275680B}"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1544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pPr>
              <a:defRPr/>
            </a:pPr>
            <a:fld id="{5C967F4C-A076-41D5-A360-D1A7779BEA3B}"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13614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a:t>Click to edit Master title style</a:t>
            </a:r>
            <a:endParaRPr lang="en-CA"/>
          </a:p>
        </p:txBody>
      </p:sp>
      <p:sp>
        <p:nvSpPr>
          <p:cNvPr id="3" name="Text Placeholder 2"/>
          <p:cNvSpPr>
            <a:spLocks noGrp="1"/>
          </p:cNvSpPr>
          <p:nvPr>
            <p:ph type="body" sz="half" idx="1"/>
          </p:nvPr>
        </p:nvSpPr>
        <p:spPr>
          <a:xfrm>
            <a:off x="685800" y="1776413"/>
            <a:ext cx="3811588" cy="3902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9788" y="1776413"/>
            <a:ext cx="3811587" cy="3902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9"/>
          <p:cNvSpPr>
            <a:spLocks noGrp="1" noChangeArrowheads="1"/>
          </p:cNvSpPr>
          <p:nvPr>
            <p:ph type="sldNum" sz="quarter" idx="10"/>
          </p:nvPr>
        </p:nvSpPr>
        <p:spPr>
          <a:ln/>
        </p:spPr>
        <p:txBody>
          <a:bodyPr/>
          <a:lstStyle>
            <a:lvl1pPr>
              <a:defRPr/>
            </a:lvl1pPr>
          </a:lstStyle>
          <a:p>
            <a:pPr>
              <a:defRPr/>
            </a:pPr>
            <a:fld id="{0882D340-B511-4791-9AE8-AEA5963DE495}"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4978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a:t>Click to edit Master title style</a:t>
            </a:r>
            <a:endParaRPr lang="en-CA"/>
          </a:p>
        </p:txBody>
      </p:sp>
      <p:sp>
        <p:nvSpPr>
          <p:cNvPr id="3" name="Content Placeholder 2"/>
          <p:cNvSpPr>
            <a:spLocks noGrp="1"/>
          </p:cNvSpPr>
          <p:nvPr>
            <p:ph sz="half" idx="1"/>
          </p:nvPr>
        </p:nvSpPr>
        <p:spPr>
          <a:xfrm>
            <a:off x="685800" y="1776413"/>
            <a:ext cx="3811588" cy="3902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649788" y="1776413"/>
            <a:ext cx="3811587" cy="1874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4649788" y="3803650"/>
            <a:ext cx="3811587" cy="1874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9"/>
          <p:cNvSpPr>
            <a:spLocks noGrp="1" noChangeArrowheads="1"/>
          </p:cNvSpPr>
          <p:nvPr>
            <p:ph type="sldNum" sz="quarter" idx="10"/>
          </p:nvPr>
        </p:nvSpPr>
        <p:spPr>
          <a:ln/>
        </p:spPr>
        <p:txBody>
          <a:bodyPr/>
          <a:lstStyle>
            <a:lvl1pPr>
              <a:defRPr/>
            </a:lvl1pPr>
          </a:lstStyle>
          <a:p>
            <a:pPr>
              <a:defRPr/>
            </a:pPr>
            <a:fld id="{F743852C-4743-4E30-9AD3-44C6D38A7BCC}" type="slidenum">
              <a:rPr lang="en-US" altLang="en-US"/>
              <a:pPr>
                <a:defRPr/>
              </a:pPr>
              <a:t>‹#›</a:t>
            </a:fld>
            <a:endParaRPr lang="en-US" altLang="en-US"/>
          </a:p>
        </p:txBody>
      </p:sp>
      <p:sp>
        <p:nvSpPr>
          <p:cNvPr id="7" name="Rectangle 10"/>
          <p:cNvSpPr>
            <a:spLocks noGrp="1" noChangeArrowheads="1"/>
          </p:cNvSpPr>
          <p:nvPr>
            <p:ph type="ftr" sz="quarter" idx="11"/>
          </p:nvPr>
        </p:nvSpPr>
        <p:spPr>
          <a:ln/>
        </p:spPr>
        <p:txBody>
          <a:bodyPr/>
          <a:lstStyle>
            <a:lvl1pPr>
              <a:defRPr/>
            </a:lvl1pPr>
          </a:lstStyle>
          <a:p>
            <a:pPr>
              <a:defRPr/>
            </a:pPr>
            <a:endParaRPr lang="en-US"/>
          </a:p>
        </p:txBody>
      </p:sp>
      <p:sp>
        <p:nvSpPr>
          <p:cNvPr id="8"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35518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3988" y="871538"/>
            <a:ext cx="8245475" cy="498475"/>
          </a:xfrm>
        </p:spPr>
        <p:txBody>
          <a:bodyPr/>
          <a:lstStyle/>
          <a:p>
            <a:r>
              <a:rPr lang="en-US"/>
              <a:t>Click to edit Master title style</a:t>
            </a:r>
            <a:endParaRPr lang="en-CA"/>
          </a:p>
        </p:txBody>
      </p:sp>
      <p:sp>
        <p:nvSpPr>
          <p:cNvPr id="3" name="Content Placeholder 2"/>
          <p:cNvSpPr>
            <a:spLocks noGrp="1"/>
          </p:cNvSpPr>
          <p:nvPr>
            <p:ph sz="quarter" idx="1"/>
          </p:nvPr>
        </p:nvSpPr>
        <p:spPr>
          <a:xfrm>
            <a:off x="685800" y="1776413"/>
            <a:ext cx="3811588" cy="1874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649788" y="1776413"/>
            <a:ext cx="3811587" cy="1874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85800" y="3803650"/>
            <a:ext cx="3811588" cy="1874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4649788" y="3803650"/>
            <a:ext cx="3811587" cy="1874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9"/>
          <p:cNvSpPr>
            <a:spLocks noGrp="1" noChangeArrowheads="1"/>
          </p:cNvSpPr>
          <p:nvPr>
            <p:ph type="sldNum" sz="quarter" idx="10"/>
          </p:nvPr>
        </p:nvSpPr>
        <p:spPr>
          <a:ln/>
        </p:spPr>
        <p:txBody>
          <a:bodyPr/>
          <a:lstStyle>
            <a:lvl1pPr>
              <a:defRPr/>
            </a:lvl1pPr>
          </a:lstStyle>
          <a:p>
            <a:pPr>
              <a:defRPr/>
            </a:pPr>
            <a:fld id="{6E3A3B25-6C3C-4BAF-B9B3-8BCD153ACFCF}" type="slidenum">
              <a:rPr lang="en-US" altLang="en-US"/>
              <a:pPr>
                <a:defRPr/>
              </a:pPr>
              <a:t>‹#›</a:t>
            </a:fld>
            <a:endParaRPr lang="en-US" alt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7493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pPr>
              <a:defRPr/>
            </a:pPr>
            <a:fld id="{55F7F799-C8C4-407E-B3B4-F4FCE92CA750}"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2723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48FBE4EB-9E77-4904-A94B-3FED2909A176}"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533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9"/>
          <p:cNvSpPr>
            <a:spLocks noGrp="1" noChangeArrowheads="1"/>
          </p:cNvSpPr>
          <p:nvPr>
            <p:ph type="sldNum" sz="quarter" idx="10"/>
          </p:nvPr>
        </p:nvSpPr>
        <p:spPr>
          <a:ln/>
        </p:spPr>
        <p:txBody>
          <a:bodyPr/>
          <a:lstStyle>
            <a:lvl1pPr>
              <a:defRPr/>
            </a:lvl1pPr>
          </a:lstStyle>
          <a:p>
            <a:pPr>
              <a:defRPr/>
            </a:pPr>
            <a:fld id="{907A52FA-86E6-4473-9437-5C2D7E524308}"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858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9"/>
          <p:cNvSpPr>
            <a:spLocks noGrp="1" noChangeArrowheads="1"/>
          </p:cNvSpPr>
          <p:nvPr>
            <p:ph type="sldNum" sz="quarter" idx="10"/>
          </p:nvPr>
        </p:nvSpPr>
        <p:spPr>
          <a:ln/>
        </p:spPr>
        <p:txBody>
          <a:bodyPr/>
          <a:lstStyle>
            <a:lvl1pPr>
              <a:defRPr/>
            </a:lvl1pPr>
          </a:lstStyle>
          <a:p>
            <a:pPr>
              <a:defRPr/>
            </a:pPr>
            <a:fld id="{59F937B7-C782-4F4F-B8C8-1D0A8155467C}" type="slidenum">
              <a:rPr lang="en-US" altLang="en-US"/>
              <a:pPr>
                <a:defRPr/>
              </a:pPr>
              <a:t>‹#›</a:t>
            </a:fld>
            <a:endParaRPr lang="en-US" alt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8429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9"/>
          <p:cNvSpPr>
            <a:spLocks noGrp="1" noChangeArrowheads="1"/>
          </p:cNvSpPr>
          <p:nvPr>
            <p:ph type="sldNum" sz="quarter" idx="10"/>
          </p:nvPr>
        </p:nvSpPr>
        <p:spPr>
          <a:ln/>
        </p:spPr>
        <p:txBody>
          <a:bodyPr/>
          <a:lstStyle>
            <a:lvl1pPr>
              <a:defRPr/>
            </a:lvl1pPr>
          </a:lstStyle>
          <a:p>
            <a:pPr>
              <a:defRPr/>
            </a:pPr>
            <a:fld id="{2A1E33DF-52B1-4DB0-A590-848A3C720AEA}" type="slidenum">
              <a:rPr lang="en-US" altLang="en-US"/>
              <a:pPr>
                <a:defRPr/>
              </a:pPr>
              <a:t>‹#›</a:t>
            </a:fld>
            <a:endParaRPr lang="en-US" alt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422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CEA7E114-4B4B-4FB2-9C89-F5B5395F9135}" type="slidenum">
              <a:rPr lang="en-US" altLang="en-US"/>
              <a:pPr>
                <a:defRPr/>
              </a:pPr>
              <a:t>‹#›</a:t>
            </a:fld>
            <a:endParaRPr lang="en-US" alt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15897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B86DB89C-F39C-4441-BDEF-9BC8D1377602}"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9848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4283077B-1543-47A0-9F13-E33BFF452BE2}"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087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rop_of_DM04_12_2_blue"/>
          <p:cNvPicPr>
            <a:picLocks noChangeArrowheads="1"/>
          </p:cNvPicPr>
          <p:nvPr/>
        </p:nvPicPr>
        <p:blipFill>
          <a:blip r:embed="rId16">
            <a:extLst>
              <a:ext uri="{28A0092B-C50C-407E-A947-70E740481C1C}">
                <a14:useLocalDpi xmlns:a14="http://schemas.microsoft.com/office/drawing/2010/main" val="0"/>
              </a:ext>
            </a:extLst>
          </a:blip>
          <a:srcRect t="54021" b="23769"/>
          <a:stretch>
            <a:fillRect/>
          </a:stretch>
        </p:blipFill>
        <p:spPr bwMode="blackWhite">
          <a:xfrm>
            <a:off x="0" y="6475413"/>
            <a:ext cx="9144000" cy="393700"/>
          </a:xfrm>
          <a:prstGeom prst="rect">
            <a:avLst/>
          </a:prstGeom>
          <a:noFill/>
          <a:ln w="31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27" name="Picture 3" descr="crop_of_DM04_12_2_blue"/>
          <p:cNvPicPr>
            <a:picLocks noChangeAspect="1" noChangeArrowheads="1"/>
          </p:cNvPicPr>
          <p:nvPr/>
        </p:nvPicPr>
        <p:blipFill>
          <a:blip r:embed="rId16">
            <a:extLst>
              <a:ext uri="{28A0092B-C50C-407E-A947-70E740481C1C}">
                <a14:useLocalDpi xmlns:a14="http://schemas.microsoft.com/office/drawing/2010/main" val="0"/>
              </a:ext>
            </a:extLst>
          </a:blip>
          <a:srcRect t="27010" b="52106"/>
          <a:stretch>
            <a:fillRect/>
          </a:stretch>
        </p:blipFill>
        <p:spPr bwMode="blackWhite">
          <a:xfrm>
            <a:off x="1588" y="1588"/>
            <a:ext cx="9144000" cy="381000"/>
          </a:xfrm>
          <a:prstGeom prst="rect">
            <a:avLst/>
          </a:prstGeom>
          <a:noFill/>
          <a:ln w="31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28" name="Rectangle 4"/>
          <p:cNvSpPr>
            <a:spLocks noGrp="1" noChangeArrowheads="1"/>
          </p:cNvSpPr>
          <p:nvPr>
            <p:ph type="title"/>
          </p:nvPr>
        </p:nvSpPr>
        <p:spPr bwMode="auto">
          <a:xfrm>
            <a:off x="153988" y="871538"/>
            <a:ext cx="82454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685800" y="1776413"/>
            <a:ext cx="777557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Text Box 6"/>
          <p:cNvSpPr txBox="1">
            <a:spLocks noChangeArrowheads="1"/>
          </p:cNvSpPr>
          <p:nvPr/>
        </p:nvSpPr>
        <p:spPr bwMode="black">
          <a:xfrm>
            <a:off x="990600" y="74613"/>
            <a:ext cx="229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algn="l">
              <a:spcBef>
                <a:spcPct val="0"/>
              </a:spcBef>
              <a:buClrTx/>
              <a:buFontTx/>
              <a:buNone/>
            </a:pPr>
            <a:r>
              <a:rPr lang="en-US" altLang="en-US" sz="1400">
                <a:solidFill>
                  <a:srgbClr val="FFFFFF"/>
                </a:solidFill>
              </a:rPr>
              <a:t>Chapter 06 JCL and SDSF</a:t>
            </a:r>
          </a:p>
        </p:txBody>
      </p:sp>
      <p:sp>
        <p:nvSpPr>
          <p:cNvPr id="1031" name="Rectangle 7"/>
          <p:cNvSpPr>
            <a:spLocks noChangeArrowheads="1"/>
          </p:cNvSpPr>
          <p:nvPr/>
        </p:nvSpPr>
        <p:spPr bwMode="black">
          <a:xfrm>
            <a:off x="5724525" y="6499225"/>
            <a:ext cx="3306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algn="r">
              <a:spcBef>
                <a:spcPct val="0"/>
              </a:spcBef>
              <a:buClrTx/>
              <a:buFontTx/>
              <a:buNone/>
            </a:pPr>
            <a:r>
              <a:rPr lang="en-US" altLang="en-US" sz="1000">
                <a:solidFill>
                  <a:srgbClr val="FFFFFF"/>
                </a:solidFill>
              </a:rPr>
              <a:t>© 2006 IBM Corporation</a:t>
            </a:r>
          </a:p>
        </p:txBody>
      </p:sp>
      <p:sp>
        <p:nvSpPr>
          <p:cNvPr id="249865" name="Rectangle 9"/>
          <p:cNvSpPr>
            <a:spLocks noGrp="1" noChangeArrowheads="1"/>
          </p:cNvSpPr>
          <p:nvPr>
            <p:ph type="sldNum" sz="quarter" idx="4"/>
          </p:nvPr>
        </p:nvSpPr>
        <p:spPr bwMode="black">
          <a:xfrm>
            <a:off x="153988" y="6500813"/>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50000"/>
              </a:spcBef>
              <a:buClrTx/>
              <a:buFontTx/>
              <a:buNone/>
              <a:defRPr sz="1000" b="1" smtClean="0">
                <a:solidFill>
                  <a:srgbClr val="FFFFFF"/>
                </a:solidFill>
              </a:defRPr>
            </a:lvl1pPr>
          </a:lstStyle>
          <a:p>
            <a:pPr>
              <a:defRPr/>
            </a:pPr>
            <a:fld id="{D3EF0CFF-784F-4CF2-9596-46667442A5F2}" type="slidenum">
              <a:rPr lang="en-US" altLang="en-US"/>
              <a:pPr>
                <a:defRPr/>
              </a:pPr>
              <a:t>‹#›</a:t>
            </a:fld>
            <a:endParaRPr lang="en-US" altLang="en-US"/>
          </a:p>
        </p:txBody>
      </p:sp>
      <p:sp>
        <p:nvSpPr>
          <p:cNvPr id="249866" name="Rectangle 10"/>
          <p:cNvSpPr>
            <a:spLocks noGrp="1" noChangeArrowheads="1"/>
          </p:cNvSpPr>
          <p:nvPr>
            <p:ph type="ftr" sz="quarter" idx="3"/>
          </p:nvPr>
        </p:nvSpPr>
        <p:spPr bwMode="auto">
          <a:xfrm>
            <a:off x="1447800" y="6500813"/>
            <a:ext cx="3811588" cy="246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solidFill>
                  <a:srgbClr val="FFFFFF"/>
                </a:solidFill>
                <a:latin typeface="Arial" charset="0"/>
                <a:cs typeface="+mn-cs"/>
              </a:defRPr>
            </a:lvl1pPr>
          </a:lstStyle>
          <a:p>
            <a:pPr>
              <a:defRPr/>
            </a:pPr>
            <a:endParaRPr lang="en-US"/>
          </a:p>
        </p:txBody>
      </p:sp>
      <p:sp>
        <p:nvSpPr>
          <p:cNvPr id="249867" name="Rectangle 11"/>
          <p:cNvSpPr>
            <a:spLocks noGrp="1" noChangeArrowheads="1"/>
          </p:cNvSpPr>
          <p:nvPr>
            <p:ph type="dt" sz="half" idx="2"/>
          </p:nvPr>
        </p:nvSpPr>
        <p:spPr bwMode="auto">
          <a:xfrm>
            <a:off x="5456238" y="6500813"/>
            <a:ext cx="1946275" cy="246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solidFill>
                  <a:srgbClr val="FFFFFF"/>
                </a:solidFill>
                <a:latin typeface="Arial" charset="0"/>
                <a:cs typeface="+mn-cs"/>
              </a:defRPr>
            </a:lvl1pPr>
          </a:lstStyle>
          <a:p>
            <a:pPr>
              <a:defRPr/>
            </a:pPr>
            <a:endParaRPr lang="en-US"/>
          </a:p>
        </p:txBody>
      </p:sp>
      <p:sp>
        <p:nvSpPr>
          <p:cNvPr id="1035" name="Line 12"/>
          <p:cNvSpPr>
            <a:spLocks noChangeShapeType="1"/>
          </p:cNvSpPr>
          <p:nvPr/>
        </p:nvSpPr>
        <p:spPr bwMode="black">
          <a:xfrm>
            <a:off x="990600" y="146050"/>
            <a:ext cx="0" cy="23495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036" name="Line 13"/>
          <p:cNvSpPr>
            <a:spLocks noChangeShapeType="1"/>
          </p:cNvSpPr>
          <p:nvPr/>
        </p:nvSpPr>
        <p:spPr bwMode="black">
          <a:xfrm>
            <a:off x="990600" y="6480175"/>
            <a:ext cx="0" cy="1920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Tree>
  </p:cSld>
  <p:clrMap bg1="lt1" tx1="dk1" bg2="lt2" tx2="dk2" accent1="accent1" accent2="accent2" accent3="accent3" accent4="accent4" accent5="accent5" accent6="accent6" hlink="hlink" folHlink="folHlink"/>
  <p:sldLayoutIdLst>
    <p:sldLayoutId id="2147483696"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cs typeface="Arial" charset="0"/>
        </a:defRPr>
      </a:lvl2pPr>
      <a:lvl3pPr algn="l" rtl="0" eaLnBrk="0" fontAlgn="base" hangingPunct="0">
        <a:lnSpc>
          <a:spcPct val="90000"/>
        </a:lnSpc>
        <a:spcBef>
          <a:spcPct val="0"/>
        </a:spcBef>
        <a:spcAft>
          <a:spcPct val="0"/>
        </a:spcAft>
        <a:defRPr sz="2800">
          <a:solidFill>
            <a:schemeClr val="tx2"/>
          </a:solidFill>
          <a:latin typeface="Arial" charset="0"/>
          <a:cs typeface="Arial" charset="0"/>
        </a:defRPr>
      </a:lvl3pPr>
      <a:lvl4pPr algn="l" rtl="0" eaLnBrk="0" fontAlgn="base" hangingPunct="0">
        <a:lnSpc>
          <a:spcPct val="90000"/>
        </a:lnSpc>
        <a:spcBef>
          <a:spcPct val="0"/>
        </a:spcBef>
        <a:spcAft>
          <a:spcPct val="0"/>
        </a:spcAft>
        <a:defRPr sz="2800">
          <a:solidFill>
            <a:schemeClr val="tx2"/>
          </a:solidFill>
          <a:latin typeface="Arial" charset="0"/>
          <a:cs typeface="Arial" charset="0"/>
        </a:defRPr>
      </a:lvl4pPr>
      <a:lvl5pPr algn="l" rtl="0" eaLnBrk="0" fontAlgn="base" hangingPunct="0">
        <a:lnSpc>
          <a:spcPct val="90000"/>
        </a:lnSpc>
        <a:spcBef>
          <a:spcPct val="0"/>
        </a:spcBef>
        <a:spcAft>
          <a:spcPct val="0"/>
        </a:spcAft>
        <a:defRPr sz="2800">
          <a:solidFill>
            <a:schemeClr val="tx2"/>
          </a:solidFill>
          <a:latin typeface="Arial" charset="0"/>
          <a:cs typeface="Arial" charset="0"/>
        </a:defRPr>
      </a:lvl5pPr>
      <a:lvl6pPr marL="457200" algn="l" rtl="0" fontAlgn="base">
        <a:lnSpc>
          <a:spcPct val="90000"/>
        </a:lnSpc>
        <a:spcBef>
          <a:spcPct val="0"/>
        </a:spcBef>
        <a:spcAft>
          <a:spcPct val="0"/>
        </a:spcAft>
        <a:defRPr sz="2800">
          <a:solidFill>
            <a:schemeClr val="tx2"/>
          </a:solidFill>
          <a:latin typeface="Arial" charset="0"/>
          <a:cs typeface="Arial" charset="0"/>
        </a:defRPr>
      </a:lvl6pPr>
      <a:lvl7pPr marL="914400" algn="l" rtl="0" fontAlgn="base">
        <a:lnSpc>
          <a:spcPct val="90000"/>
        </a:lnSpc>
        <a:spcBef>
          <a:spcPct val="0"/>
        </a:spcBef>
        <a:spcAft>
          <a:spcPct val="0"/>
        </a:spcAft>
        <a:defRPr sz="2800">
          <a:solidFill>
            <a:schemeClr val="tx2"/>
          </a:solidFill>
          <a:latin typeface="Arial" charset="0"/>
          <a:cs typeface="Arial" charset="0"/>
        </a:defRPr>
      </a:lvl7pPr>
      <a:lvl8pPr marL="1371600" algn="l" rtl="0" fontAlgn="base">
        <a:lnSpc>
          <a:spcPct val="90000"/>
        </a:lnSpc>
        <a:spcBef>
          <a:spcPct val="0"/>
        </a:spcBef>
        <a:spcAft>
          <a:spcPct val="0"/>
        </a:spcAft>
        <a:defRPr sz="2800">
          <a:solidFill>
            <a:schemeClr val="tx2"/>
          </a:solidFill>
          <a:latin typeface="Arial" charset="0"/>
          <a:cs typeface="Arial" charset="0"/>
        </a:defRPr>
      </a:lvl8pPr>
      <a:lvl9pPr marL="1828800" algn="l" rtl="0" fontAlgn="base">
        <a:lnSpc>
          <a:spcPct val="90000"/>
        </a:lnSpc>
        <a:spcBef>
          <a:spcPct val="0"/>
        </a:spcBef>
        <a:spcAft>
          <a:spcPct val="0"/>
        </a:spcAft>
        <a:defRPr sz="2800">
          <a:solidFill>
            <a:schemeClr val="tx2"/>
          </a:solidFill>
          <a:latin typeface="Arial" charset="0"/>
          <a:cs typeface="Arial" charset="0"/>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wmf"/><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5.gif"/></Relationships>
</file>

<file path=ppt/slides/_rels/slide3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6.wmf"/><Relationship Id="rId1" Type="http://schemas.openxmlformats.org/officeDocument/2006/relationships/slideLayout" Target="../slideLayouts/slideLayout13.xml"/><Relationship Id="rId4" Type="http://schemas.openxmlformats.org/officeDocument/2006/relationships/image" Target="../media/image27.gif"/></Relationships>
</file>

<file path=ppt/slides/_rels/slide5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7793C312-3A3B-4DE5-AE5E-283FDE40B65D}" type="slidenum">
              <a:rPr lang="en-US" altLang="en-US" sz="1000">
                <a:solidFill>
                  <a:srgbClr val="FFFFFF"/>
                </a:solidFill>
              </a:rPr>
              <a:pPr>
                <a:spcBef>
                  <a:spcPct val="50000"/>
                </a:spcBef>
                <a:spcAft>
                  <a:spcPct val="0"/>
                </a:spcAft>
                <a:buClrTx/>
                <a:buFontTx/>
                <a:buNone/>
              </a:pPr>
              <a:t>1</a:t>
            </a:fld>
            <a:endParaRPr lang="en-US" altLang="en-US" sz="1000">
              <a:solidFill>
                <a:srgbClr val="FFFFFF"/>
              </a:solidFill>
            </a:endParaRPr>
          </a:p>
        </p:txBody>
      </p:sp>
      <p:sp>
        <p:nvSpPr>
          <p:cNvPr id="5123" name="Rectangle 2"/>
          <p:cNvSpPr>
            <a:spLocks noGrp="1" noChangeArrowheads="1"/>
          </p:cNvSpPr>
          <p:nvPr>
            <p:ph type="title"/>
          </p:nvPr>
        </p:nvSpPr>
        <p:spPr/>
        <p:txBody>
          <a:bodyPr/>
          <a:lstStyle/>
          <a:p>
            <a:pPr defTabSz="822325" eaLnBrk="1" hangingPunct="1"/>
            <a:r>
              <a:rPr lang="en-US" altLang="en-US"/>
              <a:t>COMP1009 - Week </a:t>
            </a:r>
            <a:r>
              <a:rPr lang="en-US" altLang="en-US" dirty="0"/>
              <a:t>5</a:t>
            </a:r>
            <a:endParaRPr lang="en-US" altLang="en-US" sz="2000" i="1" dirty="0"/>
          </a:p>
        </p:txBody>
      </p:sp>
      <p:sp>
        <p:nvSpPr>
          <p:cNvPr id="5124" name="Rectangle 3"/>
          <p:cNvSpPr>
            <a:spLocks noGrp="1" noChangeArrowheads="1"/>
          </p:cNvSpPr>
          <p:nvPr>
            <p:ph type="body" idx="1"/>
          </p:nvPr>
        </p:nvSpPr>
        <p:spPr>
          <a:xfrm>
            <a:off x="685800" y="1370013"/>
            <a:ext cx="7775575" cy="4878387"/>
          </a:xfrm>
        </p:spPr>
        <p:txBody>
          <a:bodyPr/>
          <a:lstStyle/>
          <a:p>
            <a:pPr marL="307975" indent="-307975" defTabSz="822325" eaLnBrk="1" hangingPunct="1"/>
            <a:r>
              <a:rPr lang="en-US" altLang="en-US" dirty="0"/>
              <a:t>What you are responsible for after today</a:t>
            </a:r>
          </a:p>
          <a:p>
            <a:pPr marL="536575" lvl="1" indent="-307975" defTabSz="822325" eaLnBrk="1" hangingPunct="1"/>
            <a:r>
              <a:rPr lang="en-US" altLang="en-US" dirty="0"/>
              <a:t>Chapters 1-6</a:t>
            </a:r>
          </a:p>
          <a:p>
            <a:pPr marL="762000" lvl="2" indent="-307975" defTabSz="822325" eaLnBrk="1" hangingPunct="1"/>
            <a:r>
              <a:rPr lang="en-US" altLang="en-US" dirty="0"/>
              <a:t>Intro. to Mainframe; Hardware Systems, LPARs, Parallel </a:t>
            </a:r>
            <a:r>
              <a:rPr lang="en-US" altLang="en-US" dirty="0" err="1"/>
              <a:t>Sysplex</a:t>
            </a:r>
            <a:r>
              <a:rPr lang="en-US" altLang="en-US" dirty="0"/>
              <a:t>; z/OS Intro.; TSO, ISPF &amp; UNIX; Datasets; Using JCL &amp; SDSF</a:t>
            </a:r>
          </a:p>
          <a:p>
            <a:pPr marL="762000" lvl="2" indent="-307975" defTabSz="822325" eaLnBrk="1" hangingPunct="1"/>
            <a:r>
              <a:rPr lang="en-US" altLang="en-US" dirty="0"/>
              <a:t>Includes Labs 1 &amp; 2, Quizzes 1 &amp; 2</a:t>
            </a:r>
          </a:p>
          <a:p>
            <a:pPr marL="536575" lvl="1" indent="-307975" defTabSz="822325"/>
            <a:r>
              <a:rPr lang="en-US" altLang="en-US" dirty="0"/>
              <a:t>Assignment 1 &amp; Lab 3 (both started)</a:t>
            </a:r>
          </a:p>
          <a:p>
            <a:pPr marL="536575" lvl="1" indent="-307975" defTabSz="822325"/>
            <a:r>
              <a:rPr lang="en-US" altLang="en-US" dirty="0"/>
              <a:t>Quiz 3 (available today)</a:t>
            </a:r>
          </a:p>
          <a:p>
            <a:pPr marL="536575" lvl="1" indent="-307975" defTabSz="822325"/>
            <a:r>
              <a:rPr lang="en-US" altLang="en-US" dirty="0"/>
              <a:t>DON’T FALL BEHIND!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1AEFF2F1-FAF1-4086-9644-2B0B1EE7EAE2}" type="slidenum">
              <a:rPr lang="en-US" altLang="en-US" sz="1000">
                <a:solidFill>
                  <a:srgbClr val="FFFFFF"/>
                </a:solidFill>
              </a:rPr>
              <a:pPr>
                <a:spcBef>
                  <a:spcPct val="50000"/>
                </a:spcBef>
                <a:spcAft>
                  <a:spcPct val="0"/>
                </a:spcAft>
                <a:buClrTx/>
                <a:buFontTx/>
                <a:buNone/>
              </a:pPr>
              <a:t>10</a:t>
            </a:fld>
            <a:endParaRPr lang="en-US" altLang="en-US" sz="1000">
              <a:solidFill>
                <a:srgbClr val="FFFFFF"/>
              </a:solidFill>
            </a:endParaRPr>
          </a:p>
        </p:txBody>
      </p:sp>
      <p:sp>
        <p:nvSpPr>
          <p:cNvPr id="16387" name="Rectangle 2"/>
          <p:cNvSpPr>
            <a:spLocks noGrp="1" noChangeArrowheads="1"/>
          </p:cNvSpPr>
          <p:nvPr>
            <p:ph type="title"/>
          </p:nvPr>
        </p:nvSpPr>
        <p:spPr/>
        <p:txBody>
          <a:bodyPr/>
          <a:lstStyle/>
          <a:p>
            <a:pPr eaLnBrk="1" hangingPunct="1"/>
            <a:r>
              <a:rPr lang="en-CA" altLang="en-US"/>
              <a:t>JCL Syntax – Details</a:t>
            </a:r>
          </a:p>
        </p:txBody>
      </p:sp>
      <p:sp>
        <p:nvSpPr>
          <p:cNvPr id="16388" name="Rectangle 3"/>
          <p:cNvSpPr>
            <a:spLocks noGrp="1" noChangeArrowheads="1"/>
          </p:cNvSpPr>
          <p:nvPr>
            <p:ph type="body" idx="1"/>
          </p:nvPr>
        </p:nvSpPr>
        <p:spPr>
          <a:xfrm>
            <a:off x="381000" y="1776413"/>
            <a:ext cx="8229600" cy="3902075"/>
          </a:xfrm>
        </p:spPr>
        <p:txBody>
          <a:bodyPr/>
          <a:lstStyle/>
          <a:p>
            <a:pPr eaLnBrk="1" hangingPunct="1">
              <a:buFont typeface="Wingdings" panose="05000000000000000000" pitchFamily="2" charset="2"/>
              <a:buNone/>
            </a:pPr>
            <a:r>
              <a:rPr lang="en-CA" altLang="en-US"/>
              <a:t>identifier[name]</a:t>
            </a:r>
            <a:r>
              <a:rPr lang="en-CA" altLang="en-US">
                <a:solidFill>
                  <a:schemeClr val="accent1"/>
                </a:solidFill>
              </a:rPr>
              <a:t> [operation] </a:t>
            </a:r>
            <a:r>
              <a:rPr lang="en-CA" altLang="en-US"/>
              <a:t>[parameters] [comment]</a:t>
            </a:r>
          </a:p>
          <a:p>
            <a:pPr eaLnBrk="1" hangingPunct="1"/>
            <a:r>
              <a:rPr lang="en-CA" altLang="en-US"/>
              <a:t>Specifies the type of statement (JOB, EXEC, DD)</a:t>
            </a:r>
          </a:p>
          <a:p>
            <a:pPr eaLnBrk="1" hangingPunct="1"/>
            <a:r>
              <a:rPr lang="en-CA" altLang="en-US"/>
              <a:t>Code anywhere on the line as long as separated from name field by at least one blank</a:t>
            </a:r>
          </a:p>
          <a:p>
            <a:pPr lvl="1" eaLnBrk="1" hangingPunct="1">
              <a:buFont typeface="Arial" panose="020B0604020202020204" pitchFamily="34" charset="0"/>
              <a:buNone/>
            </a:pPr>
            <a:r>
              <a:rPr lang="en-CA" altLang="en-US" sz="2000" b="1">
                <a:solidFill>
                  <a:srgbClr val="003300"/>
                </a:solidFill>
                <a:latin typeface="Courier New" panose="02070309020205020404" pitchFamily="49" charset="0"/>
                <a:cs typeface="Courier New" panose="02070309020205020404" pitchFamily="49" charset="0"/>
              </a:rPr>
              <a:t>//</a:t>
            </a:r>
            <a:r>
              <a:rPr lang="en-CA" altLang="en-US" sz="2000" b="1">
                <a:latin typeface="Courier New" panose="02070309020205020404" pitchFamily="49" charset="0"/>
                <a:cs typeface="Courier New" panose="02070309020205020404" pitchFamily="49" charset="0"/>
              </a:rPr>
              <a:t>DELETEIT </a:t>
            </a:r>
            <a:r>
              <a:rPr lang="en-CA" altLang="en-US" sz="2000" b="1">
                <a:solidFill>
                  <a:schemeClr val="accent1"/>
                </a:solidFill>
                <a:latin typeface="Courier New" panose="02070309020205020404" pitchFamily="49" charset="0"/>
                <a:cs typeface="Courier New" panose="02070309020205020404" pitchFamily="49" charset="0"/>
              </a:rPr>
              <a:t>EXEC</a:t>
            </a:r>
            <a:r>
              <a:rPr lang="en-CA" altLang="en-US" sz="2000" b="1">
                <a:latin typeface="Courier New" panose="02070309020205020404" pitchFamily="49" charset="0"/>
                <a:cs typeface="Courier New" panose="02070309020205020404" pitchFamily="49" charset="0"/>
              </a:rPr>
              <a:t> PGM=IEFBR14 Delete old stuff</a:t>
            </a:r>
          </a:p>
          <a:p>
            <a:pPr eaLnBrk="1" hangingPunct="1"/>
            <a:endParaRPr lang="en-CA" altLang="en-US"/>
          </a:p>
        </p:txBody>
      </p:sp>
      <p:sp>
        <p:nvSpPr>
          <p:cNvPr id="7" name="Rectangle 6"/>
          <p:cNvSpPr/>
          <p:nvPr/>
        </p:nvSpPr>
        <p:spPr bwMode="auto">
          <a:xfrm rot="21231622">
            <a:off x="4632325" y="4576763"/>
            <a:ext cx="4433888" cy="1476375"/>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800" b="1" i="1" dirty="0">
                <a:solidFill>
                  <a:schemeClr val="tx2">
                    <a:lumMod val="75000"/>
                  </a:schemeClr>
                </a:solidFill>
                <a:latin typeface="Arial" charset="0"/>
              </a:rPr>
              <a:t>USUAL PRACTICE</a:t>
            </a:r>
            <a:br>
              <a:rPr lang="en-CA" sz="1800" b="1" i="1" dirty="0">
                <a:solidFill>
                  <a:schemeClr val="tx2">
                    <a:lumMod val="75000"/>
                  </a:schemeClr>
                </a:solidFill>
                <a:latin typeface="Arial" charset="0"/>
              </a:rPr>
            </a:br>
            <a:r>
              <a:rPr lang="en-CA" sz="1800" b="1" dirty="0">
                <a:latin typeface="Arial" charset="0"/>
              </a:rPr>
              <a:t>Neater code is easier to read, edit and debug!</a:t>
            </a:r>
            <a:br>
              <a:rPr lang="en-CA" sz="1800" b="1" dirty="0">
                <a:latin typeface="Arial" charset="0"/>
              </a:rPr>
            </a:br>
            <a:r>
              <a:rPr lang="en-CA" sz="1800" b="1" dirty="0">
                <a:latin typeface="Arial" charset="0"/>
              </a:rPr>
              <a:t>Start [operation] in a consistent position (e.g. 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3496344E-2418-41F9-AA48-FB7C89009ECB}" type="slidenum">
              <a:rPr lang="en-US" altLang="en-US" sz="1000">
                <a:solidFill>
                  <a:srgbClr val="FFFFFF"/>
                </a:solidFill>
              </a:rPr>
              <a:pPr>
                <a:spcBef>
                  <a:spcPct val="50000"/>
                </a:spcBef>
                <a:spcAft>
                  <a:spcPct val="0"/>
                </a:spcAft>
                <a:buClrTx/>
                <a:buFontTx/>
                <a:buNone/>
              </a:pPr>
              <a:t>11</a:t>
            </a:fld>
            <a:endParaRPr lang="en-US" altLang="en-US" sz="1000">
              <a:solidFill>
                <a:srgbClr val="FFFFFF"/>
              </a:solidFill>
            </a:endParaRPr>
          </a:p>
        </p:txBody>
      </p:sp>
      <p:sp>
        <p:nvSpPr>
          <p:cNvPr id="17411" name="Rectangle 2"/>
          <p:cNvSpPr>
            <a:spLocks noGrp="1" noChangeArrowheads="1"/>
          </p:cNvSpPr>
          <p:nvPr>
            <p:ph type="title"/>
          </p:nvPr>
        </p:nvSpPr>
        <p:spPr/>
        <p:txBody>
          <a:bodyPr/>
          <a:lstStyle/>
          <a:p>
            <a:pPr eaLnBrk="1" hangingPunct="1"/>
            <a:r>
              <a:rPr lang="en-CA" altLang="en-US"/>
              <a:t>JCL Syntax – Details</a:t>
            </a:r>
          </a:p>
        </p:txBody>
      </p:sp>
      <p:sp>
        <p:nvSpPr>
          <p:cNvPr id="17412" name="Rectangle 3"/>
          <p:cNvSpPr>
            <a:spLocks noGrp="1" noChangeArrowheads="1"/>
          </p:cNvSpPr>
          <p:nvPr>
            <p:ph type="body" idx="1"/>
          </p:nvPr>
        </p:nvSpPr>
        <p:spPr>
          <a:xfrm>
            <a:off x="304800" y="1776413"/>
            <a:ext cx="8458200" cy="3902075"/>
          </a:xfrm>
        </p:spPr>
        <p:txBody>
          <a:bodyPr/>
          <a:lstStyle/>
          <a:p>
            <a:pPr eaLnBrk="1" hangingPunct="1">
              <a:buFont typeface="Wingdings" panose="05000000000000000000" pitchFamily="2" charset="2"/>
              <a:buNone/>
            </a:pPr>
            <a:r>
              <a:rPr lang="en-CA" altLang="en-US" sz="1800"/>
              <a:t>identifier[name] [operation]</a:t>
            </a:r>
            <a:r>
              <a:rPr lang="en-CA" altLang="en-US" sz="1800">
                <a:solidFill>
                  <a:schemeClr val="accent1"/>
                </a:solidFill>
              </a:rPr>
              <a:t> [parameters] </a:t>
            </a:r>
            <a:r>
              <a:rPr lang="en-CA" altLang="en-US" sz="1800"/>
              <a:t>[comment]</a:t>
            </a:r>
          </a:p>
          <a:p>
            <a:pPr eaLnBrk="1" hangingPunct="1"/>
            <a:r>
              <a:rPr lang="en-CA" altLang="en-US" sz="1800"/>
              <a:t>Specifies how to process the statement</a:t>
            </a:r>
          </a:p>
          <a:p>
            <a:pPr eaLnBrk="1" hangingPunct="1"/>
            <a:r>
              <a:rPr lang="en-CA" altLang="en-US" sz="1800"/>
              <a:t>Code anywhere on the line as long as separated from operation by one blank.</a:t>
            </a:r>
          </a:p>
          <a:p>
            <a:pPr eaLnBrk="1" hangingPunct="1"/>
            <a:r>
              <a:rPr lang="en-CA" altLang="en-US" sz="1800"/>
              <a:t>No fixed length, ends at position 71, may be continued..</a:t>
            </a:r>
          </a:p>
          <a:p>
            <a:pPr lvl="1" eaLnBrk="1" hangingPunct="1"/>
            <a:r>
              <a:rPr lang="en-CA" altLang="en-US" sz="1800"/>
              <a:t>Stop at a complete parameter (or sub-parameter) including its comma</a:t>
            </a:r>
          </a:p>
          <a:p>
            <a:pPr lvl="1" eaLnBrk="1" hangingPunct="1"/>
            <a:r>
              <a:rPr lang="en-CA" altLang="en-US" sz="1800"/>
              <a:t>Identifier (‘//)’ in columns 1 and 2 on subsequent (continued) statement</a:t>
            </a:r>
          </a:p>
          <a:p>
            <a:pPr lvl="1" eaLnBrk="1" hangingPunct="1"/>
            <a:r>
              <a:rPr lang="en-CA" altLang="en-US" sz="1800"/>
              <a:t>Column 3 of continued statement must be blank</a:t>
            </a:r>
          </a:p>
          <a:p>
            <a:pPr lvl="1" eaLnBrk="1" hangingPunct="1"/>
            <a:r>
              <a:rPr lang="en-CA" altLang="en-US" sz="1800"/>
              <a:t>Continue to code the parameters starting in columns 4-16</a:t>
            </a:r>
          </a:p>
          <a:p>
            <a:pPr lvl="1" eaLnBrk="1" hangingPunct="1">
              <a:buFont typeface="Arial" panose="020B0604020202020204" pitchFamily="34" charset="0"/>
              <a:buNone/>
            </a:pPr>
            <a:endParaRPr lang="en-CA"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5FC77AE-1F46-49B7-BC06-4EB125435B92}" type="slidenum">
              <a:rPr lang="en-US" altLang="en-US" sz="1000">
                <a:solidFill>
                  <a:srgbClr val="FFFFFF"/>
                </a:solidFill>
              </a:rPr>
              <a:pPr>
                <a:spcBef>
                  <a:spcPct val="50000"/>
                </a:spcBef>
                <a:spcAft>
                  <a:spcPct val="0"/>
                </a:spcAft>
                <a:buClrTx/>
                <a:buFontTx/>
                <a:buNone/>
              </a:pPr>
              <a:t>12</a:t>
            </a:fld>
            <a:endParaRPr lang="en-US" altLang="en-US" sz="1000">
              <a:solidFill>
                <a:srgbClr val="FFFFFF"/>
              </a:solidFill>
            </a:endParaRPr>
          </a:p>
        </p:txBody>
      </p:sp>
      <p:sp>
        <p:nvSpPr>
          <p:cNvPr id="18435" name="Rectangle 2"/>
          <p:cNvSpPr>
            <a:spLocks noGrp="1" noChangeArrowheads="1"/>
          </p:cNvSpPr>
          <p:nvPr>
            <p:ph type="title"/>
          </p:nvPr>
        </p:nvSpPr>
        <p:spPr>
          <a:xfrm>
            <a:off x="153988" y="609600"/>
            <a:ext cx="8245475" cy="498475"/>
          </a:xfrm>
        </p:spPr>
        <p:txBody>
          <a:bodyPr/>
          <a:lstStyle/>
          <a:p>
            <a:pPr eaLnBrk="1" hangingPunct="1"/>
            <a:r>
              <a:rPr lang="en-CA" altLang="en-US"/>
              <a:t>JCL Syntax – Details</a:t>
            </a:r>
          </a:p>
        </p:txBody>
      </p:sp>
      <p:sp>
        <p:nvSpPr>
          <p:cNvPr id="18436" name="Rectangle 3"/>
          <p:cNvSpPr>
            <a:spLocks noGrp="1" noChangeArrowheads="1"/>
          </p:cNvSpPr>
          <p:nvPr>
            <p:ph type="body" idx="1"/>
          </p:nvPr>
        </p:nvSpPr>
        <p:spPr>
          <a:xfrm>
            <a:off x="304800" y="1295400"/>
            <a:ext cx="8534400" cy="4724400"/>
          </a:xfrm>
        </p:spPr>
        <p:txBody>
          <a:bodyPr/>
          <a:lstStyle/>
          <a:p>
            <a:pPr eaLnBrk="1" hangingPunct="1">
              <a:lnSpc>
                <a:spcPct val="80000"/>
              </a:lnSpc>
              <a:buFont typeface="Wingdings" panose="05000000000000000000" pitchFamily="2" charset="2"/>
              <a:buNone/>
            </a:pPr>
            <a:r>
              <a:rPr lang="en-CA" altLang="en-US" sz="1800"/>
              <a:t>identifier[name] [operation]</a:t>
            </a:r>
            <a:r>
              <a:rPr lang="en-CA" altLang="en-US" sz="1800">
                <a:solidFill>
                  <a:schemeClr val="accent1"/>
                </a:solidFill>
              </a:rPr>
              <a:t> [parameters] </a:t>
            </a:r>
            <a:r>
              <a:rPr lang="en-CA" altLang="en-US" sz="1800"/>
              <a:t>[comment]</a:t>
            </a:r>
          </a:p>
          <a:p>
            <a:pPr eaLnBrk="1" hangingPunct="1">
              <a:lnSpc>
                <a:spcPct val="80000"/>
              </a:lnSpc>
            </a:pPr>
            <a:r>
              <a:rPr lang="en-CA" altLang="en-US" sz="1800"/>
              <a:t>Two types – keyword and positional</a:t>
            </a:r>
          </a:p>
          <a:p>
            <a:pPr eaLnBrk="1" hangingPunct="1">
              <a:lnSpc>
                <a:spcPct val="80000"/>
              </a:lnSpc>
            </a:pPr>
            <a:r>
              <a:rPr lang="en-CA" altLang="en-US" sz="1800"/>
              <a:t>Positional </a:t>
            </a:r>
          </a:p>
          <a:p>
            <a:pPr lvl="1" eaLnBrk="1" hangingPunct="1">
              <a:lnSpc>
                <a:spcPct val="80000"/>
              </a:lnSpc>
            </a:pPr>
            <a:r>
              <a:rPr lang="en-CA" altLang="en-US" sz="1800"/>
              <a:t>Coded before keyword parameters</a:t>
            </a:r>
          </a:p>
          <a:p>
            <a:pPr lvl="1" eaLnBrk="1" hangingPunct="1">
              <a:lnSpc>
                <a:spcPct val="80000"/>
              </a:lnSpc>
            </a:pPr>
            <a:r>
              <a:rPr lang="en-CA" altLang="en-US" sz="1800"/>
              <a:t>Interpreted based on order presented</a:t>
            </a:r>
          </a:p>
          <a:p>
            <a:pPr lvl="1" eaLnBrk="1" hangingPunct="1">
              <a:lnSpc>
                <a:spcPct val="80000"/>
              </a:lnSpc>
            </a:pPr>
            <a:r>
              <a:rPr lang="en-CA" altLang="en-US" sz="1800"/>
              <a:t>Comma delimited, so use a comma as a placeholder if omitted</a:t>
            </a:r>
          </a:p>
          <a:p>
            <a:pPr eaLnBrk="1" hangingPunct="1">
              <a:lnSpc>
                <a:spcPct val="80000"/>
              </a:lnSpc>
            </a:pPr>
            <a:r>
              <a:rPr lang="en-CA" altLang="en-US" sz="1800"/>
              <a:t>Keyword</a:t>
            </a:r>
          </a:p>
          <a:p>
            <a:pPr lvl="1" eaLnBrk="1" hangingPunct="1">
              <a:lnSpc>
                <a:spcPct val="80000"/>
              </a:lnSpc>
            </a:pPr>
            <a:r>
              <a:rPr lang="en-CA" altLang="en-US" sz="1800"/>
              <a:t>Follow required positional parameters</a:t>
            </a:r>
          </a:p>
          <a:p>
            <a:pPr lvl="1" eaLnBrk="1" hangingPunct="1">
              <a:lnSpc>
                <a:spcPct val="80000"/>
              </a:lnSpc>
            </a:pPr>
            <a:r>
              <a:rPr lang="en-CA" altLang="en-US" sz="1800"/>
              <a:t>Format is keyword=value</a:t>
            </a:r>
          </a:p>
          <a:p>
            <a:pPr lvl="1" eaLnBrk="1" hangingPunct="1">
              <a:lnSpc>
                <a:spcPct val="80000"/>
              </a:lnSpc>
            </a:pPr>
            <a:r>
              <a:rPr lang="en-CA" altLang="en-US" sz="1800"/>
              <a:t>Separate multiple keywords with comma</a:t>
            </a:r>
          </a:p>
          <a:p>
            <a:pPr lvl="1" eaLnBrk="1" hangingPunct="1">
              <a:lnSpc>
                <a:spcPct val="80000"/>
              </a:lnSpc>
            </a:pPr>
            <a:r>
              <a:rPr lang="en-CA" altLang="en-US" sz="1800"/>
              <a:t>Spaces and special characters must be quoted</a:t>
            </a:r>
          </a:p>
          <a:p>
            <a:pPr lvl="1" eaLnBrk="1" hangingPunct="1">
              <a:lnSpc>
                <a:spcPct val="80000"/>
              </a:lnSpc>
              <a:buFont typeface="Arial" panose="020B0604020202020204" pitchFamily="34" charset="0"/>
              <a:buNone/>
            </a:pPr>
            <a:endParaRPr lang="en-CA" altLang="en-US" sz="1800">
              <a:solidFill>
                <a:srgbClr val="EE3B0A"/>
              </a:solidFill>
            </a:endParaRPr>
          </a:p>
          <a:p>
            <a:pPr lvl="1" eaLnBrk="1" hangingPunct="1">
              <a:lnSpc>
                <a:spcPct val="80000"/>
              </a:lnSpc>
              <a:buFont typeface="Arial" panose="020B0604020202020204" pitchFamily="34" charset="0"/>
              <a:buNone/>
            </a:pPr>
            <a:r>
              <a:rPr lang="en-CA" altLang="en-US" sz="2000" b="1">
                <a:latin typeface="Courier New" panose="02070309020205020404" pitchFamily="49" charset="0"/>
                <a:cs typeface="Courier New" panose="02070309020205020404" pitchFamily="49" charset="0"/>
              </a:rPr>
              <a:t>//DELETEIT EXEC </a:t>
            </a:r>
            <a:r>
              <a:rPr lang="en-CA" altLang="en-US" sz="2000" b="1">
                <a:solidFill>
                  <a:schemeClr val="accent1"/>
                </a:solidFill>
                <a:latin typeface="Courier New" panose="02070309020205020404" pitchFamily="49" charset="0"/>
                <a:cs typeface="Courier New" panose="02070309020205020404" pitchFamily="49" charset="0"/>
              </a:rPr>
              <a:t>PGM=IEFBR14,</a:t>
            </a:r>
            <a:r>
              <a:rPr lang="en-CA" altLang="en-US" sz="2000" b="1">
                <a:latin typeface="Courier New" panose="02070309020205020404" pitchFamily="49" charset="0"/>
                <a:cs typeface="Courier New" panose="02070309020205020404" pitchFamily="49" charset="0"/>
              </a:rPr>
              <a:t> Delete old stuff</a:t>
            </a:r>
          </a:p>
          <a:p>
            <a:pPr lvl="1" eaLnBrk="1" hangingPunct="1">
              <a:lnSpc>
                <a:spcPct val="80000"/>
              </a:lnSpc>
              <a:buFont typeface="Arial" panose="020B0604020202020204" pitchFamily="34" charset="0"/>
              <a:buNone/>
            </a:pPr>
            <a:r>
              <a:rPr lang="en-CA" altLang="en-US" sz="2000" b="1">
                <a:latin typeface="Courier New" panose="02070309020205020404" pitchFamily="49" charset="0"/>
                <a:cs typeface="Courier New" panose="02070309020205020404" pitchFamily="49" charset="0"/>
              </a:rPr>
              <a:t>//           </a:t>
            </a:r>
            <a:r>
              <a:rPr lang="en-CA" altLang="en-US" sz="2000" b="1">
                <a:solidFill>
                  <a:schemeClr val="accent1"/>
                </a:solidFill>
                <a:latin typeface="Courier New" panose="02070309020205020404" pitchFamily="49" charset="0"/>
                <a:cs typeface="Courier New" panose="02070309020205020404" pitchFamily="49" charset="0"/>
              </a:rPr>
              <a:t>COND=(0,NE)</a:t>
            </a:r>
          </a:p>
          <a:p>
            <a:pPr lvl="1" eaLnBrk="1" hangingPunct="1">
              <a:lnSpc>
                <a:spcPct val="80000"/>
              </a:lnSpc>
            </a:pPr>
            <a:endParaRPr lang="en-CA"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774E6640-FAE0-42BE-8058-D34F1DC1D67D}" type="slidenum">
              <a:rPr lang="en-US" altLang="en-US" sz="1000">
                <a:solidFill>
                  <a:srgbClr val="FFFFFF"/>
                </a:solidFill>
              </a:rPr>
              <a:pPr>
                <a:spcBef>
                  <a:spcPct val="50000"/>
                </a:spcBef>
                <a:spcAft>
                  <a:spcPct val="0"/>
                </a:spcAft>
                <a:buClrTx/>
                <a:buFontTx/>
                <a:buNone/>
              </a:pPr>
              <a:t>13</a:t>
            </a:fld>
            <a:endParaRPr lang="en-US" altLang="en-US" sz="1000">
              <a:solidFill>
                <a:srgbClr val="FFFFFF"/>
              </a:solidFill>
            </a:endParaRPr>
          </a:p>
        </p:txBody>
      </p:sp>
      <p:sp>
        <p:nvSpPr>
          <p:cNvPr id="19459" name="Rectangle 2"/>
          <p:cNvSpPr>
            <a:spLocks noGrp="1" noChangeArrowheads="1"/>
          </p:cNvSpPr>
          <p:nvPr>
            <p:ph type="title"/>
          </p:nvPr>
        </p:nvSpPr>
        <p:spPr/>
        <p:txBody>
          <a:bodyPr/>
          <a:lstStyle/>
          <a:p>
            <a:pPr eaLnBrk="1" hangingPunct="1"/>
            <a:r>
              <a:rPr lang="en-CA" altLang="en-US"/>
              <a:t>JCL Syntax – Details</a:t>
            </a:r>
          </a:p>
        </p:txBody>
      </p:sp>
      <p:sp>
        <p:nvSpPr>
          <p:cNvPr id="19460" name="Rectangle 3"/>
          <p:cNvSpPr>
            <a:spLocks noGrp="1" noChangeArrowheads="1"/>
          </p:cNvSpPr>
          <p:nvPr>
            <p:ph type="body" idx="1"/>
          </p:nvPr>
        </p:nvSpPr>
        <p:spPr>
          <a:xfrm>
            <a:off x="381000" y="1776413"/>
            <a:ext cx="8305800" cy="3902075"/>
          </a:xfrm>
        </p:spPr>
        <p:txBody>
          <a:bodyPr/>
          <a:lstStyle/>
          <a:p>
            <a:pPr eaLnBrk="1" hangingPunct="1">
              <a:lnSpc>
                <a:spcPct val="90000"/>
              </a:lnSpc>
              <a:buFont typeface="Wingdings" panose="05000000000000000000" pitchFamily="2" charset="2"/>
              <a:buNone/>
            </a:pPr>
            <a:r>
              <a:rPr lang="en-CA" altLang="en-US"/>
              <a:t>identifier [name] [operation] [parameters]</a:t>
            </a:r>
            <a:r>
              <a:rPr lang="en-CA" altLang="en-US">
                <a:solidFill>
                  <a:schemeClr val="accent1"/>
                </a:solidFill>
              </a:rPr>
              <a:t> [comment]</a:t>
            </a:r>
          </a:p>
          <a:p>
            <a:pPr eaLnBrk="1" hangingPunct="1">
              <a:lnSpc>
                <a:spcPct val="90000"/>
              </a:lnSpc>
            </a:pPr>
            <a:r>
              <a:rPr lang="en-CA" altLang="en-US"/>
              <a:t>Code anywhere on the line as long as separated from parameters by at least one blank</a:t>
            </a:r>
          </a:p>
          <a:p>
            <a:pPr eaLnBrk="1" hangingPunct="1">
              <a:lnSpc>
                <a:spcPct val="90000"/>
              </a:lnSpc>
            </a:pPr>
            <a:r>
              <a:rPr lang="en-CA" altLang="en-US"/>
              <a:t>No fixed length, ends in column 71</a:t>
            </a:r>
          </a:p>
          <a:p>
            <a:pPr eaLnBrk="1" hangingPunct="1">
              <a:lnSpc>
                <a:spcPct val="90000"/>
              </a:lnSpc>
            </a:pPr>
            <a:r>
              <a:rPr lang="en-CA" altLang="en-US"/>
              <a:t>May NOT be continued. Use Comment statement instead</a:t>
            </a:r>
          </a:p>
          <a:p>
            <a:pPr eaLnBrk="1" hangingPunct="1">
              <a:lnSpc>
                <a:spcPct val="90000"/>
              </a:lnSpc>
            </a:pPr>
            <a:r>
              <a:rPr lang="en-CA" altLang="en-US"/>
              <a:t>Can be upper or lower case.</a:t>
            </a:r>
          </a:p>
          <a:p>
            <a:pPr eaLnBrk="1" hangingPunct="1">
              <a:lnSpc>
                <a:spcPct val="90000"/>
              </a:lnSpc>
              <a:buFont typeface="Wingdings" panose="05000000000000000000" pitchFamily="2" charset="2"/>
              <a:buNone/>
            </a:pPr>
            <a:r>
              <a:rPr lang="en-CA" altLang="en-US" sz="2000">
                <a:latin typeface="Courier New" panose="02070309020205020404" pitchFamily="49" charset="0"/>
                <a:cs typeface="Courier New" panose="02070309020205020404" pitchFamily="49" charset="0"/>
              </a:rPr>
              <a:t>//DELETEIT EXEC PGM=IEFBR14 </a:t>
            </a:r>
            <a:r>
              <a:rPr lang="en-CA" altLang="en-US" sz="2000">
                <a:solidFill>
                  <a:schemeClr val="accent1"/>
                </a:solidFill>
                <a:latin typeface="Courier New" panose="02070309020205020404" pitchFamily="49" charset="0"/>
                <a:cs typeface="Courier New" panose="02070309020205020404" pitchFamily="49" charset="0"/>
              </a:rPr>
              <a:t>Delete old stuff</a:t>
            </a:r>
          </a:p>
          <a:p>
            <a:pPr eaLnBrk="1" hangingPunct="1">
              <a:lnSpc>
                <a:spcPct val="90000"/>
              </a:lnSpc>
            </a:pPr>
            <a:endParaRPr lang="en-CA"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6D384E48-662A-4E74-A598-A88ED4B29692}" type="slidenum">
              <a:rPr lang="en-US" altLang="en-US" sz="1000">
                <a:solidFill>
                  <a:srgbClr val="FFFFFF"/>
                </a:solidFill>
              </a:rPr>
              <a:pPr>
                <a:spcBef>
                  <a:spcPct val="50000"/>
                </a:spcBef>
                <a:spcAft>
                  <a:spcPct val="0"/>
                </a:spcAft>
                <a:buClrTx/>
                <a:buFontTx/>
                <a:buNone/>
              </a:pPr>
              <a:t>14</a:t>
            </a:fld>
            <a:endParaRPr lang="en-US" altLang="en-US" sz="1000">
              <a:solidFill>
                <a:srgbClr val="FFFFFF"/>
              </a:solidFill>
            </a:endParaRPr>
          </a:p>
        </p:txBody>
      </p:sp>
      <p:sp>
        <p:nvSpPr>
          <p:cNvPr id="20483" name="Rectangle 6"/>
          <p:cNvSpPr>
            <a:spLocks noGrp="1" noChangeArrowheads="1"/>
          </p:cNvSpPr>
          <p:nvPr>
            <p:ph type="title"/>
          </p:nvPr>
        </p:nvSpPr>
        <p:spPr/>
        <p:txBody>
          <a:bodyPr/>
          <a:lstStyle/>
          <a:p>
            <a:pPr eaLnBrk="1" hangingPunct="1"/>
            <a:r>
              <a:rPr lang="en-US" altLang="en-US"/>
              <a:t>JCL example </a:t>
            </a:r>
          </a:p>
        </p:txBody>
      </p:sp>
      <p:sp>
        <p:nvSpPr>
          <p:cNvPr id="20484" name="Rectangle 10"/>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//MYJOB     JOB 1</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//MYSORT    EXEC PGM=SORT</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//SORTIN    DD DISP=SHR,DSN=IBMUSER.AREA.CODES</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//SORTOUT   DD SYSOUT=*</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//SYSOUT    DD SYSOUT=*</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//SYSIN     DD *</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SORT FIELDS=(1,3,CH,A)</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2DE03D50-E85F-465F-9A2D-5E9C8BF694E2}" type="slidenum">
              <a:rPr lang="en-US" altLang="en-US" sz="1000">
                <a:solidFill>
                  <a:srgbClr val="FFFFFF"/>
                </a:solidFill>
              </a:rPr>
              <a:pPr>
                <a:spcBef>
                  <a:spcPct val="50000"/>
                </a:spcBef>
                <a:spcAft>
                  <a:spcPct val="0"/>
                </a:spcAft>
                <a:buClrTx/>
                <a:buFontTx/>
                <a:buNone/>
              </a:pPr>
              <a:t>15</a:t>
            </a:fld>
            <a:endParaRPr lang="en-US" altLang="en-US" sz="1000">
              <a:solidFill>
                <a:srgbClr val="FFFFFF"/>
              </a:solidFill>
            </a:endParaRPr>
          </a:p>
        </p:txBody>
      </p:sp>
      <p:sp>
        <p:nvSpPr>
          <p:cNvPr id="22531" name="Rectangle 2"/>
          <p:cNvSpPr>
            <a:spLocks noGrp="1" noChangeArrowheads="1"/>
          </p:cNvSpPr>
          <p:nvPr>
            <p:ph type="title"/>
          </p:nvPr>
        </p:nvSpPr>
        <p:spPr/>
        <p:txBody>
          <a:bodyPr/>
          <a:lstStyle/>
          <a:p>
            <a:pPr eaLnBrk="1" hangingPunct="1"/>
            <a:r>
              <a:rPr lang="en-US" altLang="en-US"/>
              <a:t>In the preceding example… </a:t>
            </a:r>
          </a:p>
        </p:txBody>
      </p:sp>
      <p:sp>
        <p:nvSpPr>
          <p:cNvPr id="22532" name="Rectangle 3"/>
          <p:cNvSpPr>
            <a:spLocks noGrp="1" noChangeArrowheads="1"/>
          </p:cNvSpPr>
          <p:nvPr>
            <p:ph type="body" idx="1"/>
          </p:nvPr>
        </p:nvSpPr>
        <p:spPr/>
        <p:txBody>
          <a:bodyPr/>
          <a:lstStyle/>
          <a:p>
            <a:pPr eaLnBrk="1" hangingPunct="1">
              <a:lnSpc>
                <a:spcPct val="90000"/>
              </a:lnSpc>
            </a:pPr>
            <a:r>
              <a:rPr lang="en-US" altLang="en-US"/>
              <a:t>MYJOB	Job name </a:t>
            </a:r>
          </a:p>
          <a:p>
            <a:pPr eaLnBrk="1" hangingPunct="1">
              <a:lnSpc>
                <a:spcPct val="90000"/>
              </a:lnSpc>
            </a:pPr>
            <a:r>
              <a:rPr lang="en-US" altLang="en-US"/>
              <a:t>MYSORT	Step name</a:t>
            </a:r>
          </a:p>
          <a:p>
            <a:pPr eaLnBrk="1" hangingPunct="1">
              <a:lnSpc>
                <a:spcPct val="90000"/>
              </a:lnSpc>
            </a:pPr>
            <a:r>
              <a:rPr lang="en-US" altLang="en-US"/>
              <a:t>SORTIN	DD name for program input</a:t>
            </a:r>
          </a:p>
          <a:p>
            <a:pPr eaLnBrk="1" hangingPunct="1">
              <a:lnSpc>
                <a:spcPct val="90000"/>
              </a:lnSpc>
            </a:pPr>
            <a:r>
              <a:rPr lang="en-US" altLang="en-US"/>
              <a:t>SORTOUT	DD name for program output</a:t>
            </a:r>
          </a:p>
          <a:p>
            <a:pPr eaLnBrk="1" hangingPunct="1">
              <a:lnSpc>
                <a:spcPct val="90000"/>
              </a:lnSpc>
            </a:pPr>
            <a:r>
              <a:rPr lang="en-US" altLang="en-US"/>
              <a:t>SYSOUT	Where to send system output 				messages (such as a data set)</a:t>
            </a:r>
          </a:p>
          <a:p>
            <a:pPr eaLnBrk="1" hangingPunct="1">
              <a:lnSpc>
                <a:spcPct val="90000"/>
              </a:lnSpc>
            </a:pPr>
            <a:r>
              <a:rPr lang="en-US" altLang="en-US"/>
              <a:t>SYSIN 	Specifies whether the input will 			be data or control statements.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42644EE-12C3-4219-8E62-EFAD4589AF3D}" type="slidenum">
              <a:rPr lang="en-US" altLang="en-US" sz="1000">
                <a:solidFill>
                  <a:srgbClr val="FFFFFF"/>
                </a:solidFill>
              </a:rPr>
              <a:pPr>
                <a:spcBef>
                  <a:spcPct val="50000"/>
                </a:spcBef>
                <a:spcAft>
                  <a:spcPct val="0"/>
                </a:spcAft>
                <a:buClrTx/>
                <a:buFontTx/>
                <a:buNone/>
              </a:pPr>
              <a:t>16</a:t>
            </a:fld>
            <a:endParaRPr lang="en-US" altLang="en-US" sz="1000">
              <a:solidFill>
                <a:srgbClr val="FFFFFF"/>
              </a:solidFill>
            </a:endParaRPr>
          </a:p>
        </p:txBody>
      </p:sp>
      <p:sp>
        <p:nvSpPr>
          <p:cNvPr id="24579" name="Rectangle 6"/>
          <p:cNvSpPr>
            <a:spLocks noGrp="1" noChangeArrowheads="1"/>
          </p:cNvSpPr>
          <p:nvPr>
            <p:ph type="title"/>
          </p:nvPr>
        </p:nvSpPr>
        <p:spPr>
          <a:xfrm>
            <a:off x="153988" y="609600"/>
            <a:ext cx="8245475" cy="498475"/>
          </a:xfrm>
        </p:spPr>
        <p:txBody>
          <a:bodyPr/>
          <a:lstStyle/>
          <a:p>
            <a:pPr eaLnBrk="1" hangingPunct="1"/>
            <a:r>
              <a:rPr lang="en-US" altLang="en-US"/>
              <a:t>JCL: JOB statement </a:t>
            </a:r>
            <a:endParaRPr lang="en-US" altLang="en-US" b="1"/>
          </a:p>
        </p:txBody>
      </p:sp>
      <p:graphicFrame>
        <p:nvGraphicFramePr>
          <p:cNvPr id="24580" name="Object 5"/>
          <p:cNvGraphicFramePr>
            <a:graphicFrameLocks noGrp="1" noChangeAspect="1"/>
          </p:cNvGraphicFramePr>
          <p:nvPr>
            <p:ph idx="1"/>
          </p:nvPr>
        </p:nvGraphicFramePr>
        <p:xfrm>
          <a:off x="381000" y="1219200"/>
          <a:ext cx="8001000" cy="4800600"/>
        </p:xfrm>
        <a:graphic>
          <a:graphicData uri="http://schemas.openxmlformats.org/presentationml/2006/ole">
            <mc:AlternateContent xmlns:mc="http://schemas.openxmlformats.org/markup-compatibility/2006">
              <mc:Choice xmlns:v="urn:schemas-microsoft-com:vml" Requires="v">
                <p:oleObj spid="_x0000_s24590" name="Drawing" r:id="rId4" imgW="2461756" imgH="1390528" progId="FLW3Drawing">
                  <p:embed/>
                </p:oleObj>
              </mc:Choice>
              <mc:Fallback>
                <p:oleObj name="Drawing" r:id="rId4" imgW="2461756" imgH="1390528" progId="FLW3Drawing">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219200"/>
                        <a:ext cx="8001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3030CC9-5621-460A-B035-7DC2BA3F2650}" type="slidenum">
              <a:rPr lang="en-US" altLang="en-US" sz="1000">
                <a:solidFill>
                  <a:srgbClr val="FFFFFF"/>
                </a:solidFill>
              </a:rPr>
              <a:pPr>
                <a:spcBef>
                  <a:spcPct val="50000"/>
                </a:spcBef>
                <a:spcAft>
                  <a:spcPct val="0"/>
                </a:spcAft>
                <a:buClrTx/>
                <a:buFontTx/>
                <a:buNone/>
              </a:pPr>
              <a:t>17</a:t>
            </a:fld>
            <a:endParaRPr lang="en-US" altLang="en-US" sz="1000">
              <a:solidFill>
                <a:srgbClr val="FFFFFF"/>
              </a:solidFill>
            </a:endParaRPr>
          </a:p>
        </p:txBody>
      </p:sp>
      <p:sp>
        <p:nvSpPr>
          <p:cNvPr id="26627" name="Rectangle 6"/>
          <p:cNvSpPr>
            <a:spLocks noGrp="1" noChangeArrowheads="1"/>
          </p:cNvSpPr>
          <p:nvPr>
            <p:ph type="title"/>
          </p:nvPr>
        </p:nvSpPr>
        <p:spPr>
          <a:xfrm>
            <a:off x="153988" y="609600"/>
            <a:ext cx="8245475" cy="498475"/>
          </a:xfrm>
        </p:spPr>
        <p:txBody>
          <a:bodyPr/>
          <a:lstStyle/>
          <a:p>
            <a:pPr eaLnBrk="1" hangingPunct="1"/>
            <a:r>
              <a:rPr lang="en-US" altLang="en-US"/>
              <a:t>JCL: EXEC statement </a:t>
            </a:r>
            <a:endParaRPr lang="en-US" altLang="en-US" b="1"/>
          </a:p>
        </p:txBody>
      </p:sp>
      <p:sp>
        <p:nvSpPr>
          <p:cNvPr id="26628" name="Rectangle 10"/>
          <p:cNvSpPr>
            <a:spLocks noChangeArrowheads="1"/>
          </p:cNvSpPr>
          <p:nvPr/>
        </p:nvSpPr>
        <p:spPr bwMode="auto">
          <a:xfrm>
            <a:off x="1143000" y="2057400"/>
            <a:ext cx="138113" cy="134938"/>
          </a:xfrm>
          <a:prstGeom prst="rect">
            <a:avLst/>
          </a:prstGeom>
          <a:noFill/>
          <a:ln w="0">
            <a:solidFill>
              <a:srgbClr val="68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endParaRPr lang="en-CA" altLang="en-US" b="0"/>
          </a:p>
        </p:txBody>
      </p:sp>
      <p:sp>
        <p:nvSpPr>
          <p:cNvPr id="26629" name="Freeform 11"/>
          <p:cNvSpPr>
            <a:spLocks/>
          </p:cNvSpPr>
          <p:nvPr/>
        </p:nvSpPr>
        <p:spPr bwMode="auto">
          <a:xfrm>
            <a:off x="1143000" y="2057400"/>
            <a:ext cx="163513" cy="161925"/>
          </a:xfrm>
          <a:custGeom>
            <a:avLst/>
            <a:gdLst>
              <a:gd name="T0" fmla="*/ 0 w 308"/>
              <a:gd name="T1" fmla="*/ 161925 h 306"/>
              <a:gd name="T2" fmla="*/ 0 w 308"/>
              <a:gd name="T3" fmla="*/ 139171 h 306"/>
              <a:gd name="T4" fmla="*/ 139623 w 308"/>
              <a:gd name="T5" fmla="*/ 139171 h 306"/>
              <a:gd name="T6" fmla="*/ 139623 w 308"/>
              <a:gd name="T7" fmla="*/ 0 h 306"/>
              <a:gd name="T8" fmla="*/ 163513 w 308"/>
              <a:gd name="T9" fmla="*/ 0 h 306"/>
              <a:gd name="T10" fmla="*/ 163513 w 308"/>
              <a:gd name="T11" fmla="*/ 161925 h 306"/>
              <a:gd name="T12" fmla="*/ 0 w 308"/>
              <a:gd name="T13" fmla="*/ 161925 h 306"/>
              <a:gd name="T14" fmla="*/ 0 60000 65536"/>
              <a:gd name="T15" fmla="*/ 0 60000 65536"/>
              <a:gd name="T16" fmla="*/ 0 60000 65536"/>
              <a:gd name="T17" fmla="*/ 0 60000 65536"/>
              <a:gd name="T18" fmla="*/ 0 60000 65536"/>
              <a:gd name="T19" fmla="*/ 0 60000 65536"/>
              <a:gd name="T20" fmla="*/ 0 60000 65536"/>
              <a:gd name="T21" fmla="*/ 0 w 308"/>
              <a:gd name="T22" fmla="*/ 0 h 306"/>
              <a:gd name="T23" fmla="*/ 308 w 308"/>
              <a:gd name="T24" fmla="*/ 306 h 3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8" h="306">
                <a:moveTo>
                  <a:pt x="0" y="306"/>
                </a:moveTo>
                <a:lnTo>
                  <a:pt x="0" y="263"/>
                </a:lnTo>
                <a:lnTo>
                  <a:pt x="263" y="263"/>
                </a:lnTo>
                <a:lnTo>
                  <a:pt x="263" y="0"/>
                </a:lnTo>
                <a:lnTo>
                  <a:pt x="308" y="0"/>
                </a:lnTo>
                <a:lnTo>
                  <a:pt x="308" y="306"/>
                </a:lnTo>
                <a:lnTo>
                  <a:pt x="0" y="306"/>
                </a:lnTo>
                <a:close/>
              </a:path>
            </a:pathLst>
          </a:custGeom>
          <a:solidFill>
            <a:srgbClr val="680000"/>
          </a:solidFill>
          <a:ln w="0">
            <a:solidFill>
              <a:srgbClr val="680000"/>
            </a:solidFill>
            <a:prstDash val="solid"/>
            <a:round/>
            <a:headEnd/>
            <a:tailEnd/>
          </a:ln>
        </p:spPr>
        <p:txBody>
          <a:bodyPr/>
          <a:lstStyle/>
          <a:p>
            <a:endParaRPr lang="en-CA"/>
          </a:p>
        </p:txBody>
      </p:sp>
      <p:sp>
        <p:nvSpPr>
          <p:cNvPr id="26630" name="Rectangle 12"/>
          <p:cNvSpPr>
            <a:spLocks noChangeArrowheads="1"/>
          </p:cNvSpPr>
          <p:nvPr/>
        </p:nvSpPr>
        <p:spPr bwMode="auto">
          <a:xfrm>
            <a:off x="1447800" y="1981200"/>
            <a:ext cx="19700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2100" b="0">
                <a:solidFill>
                  <a:srgbClr val="00006E"/>
                </a:solidFill>
                <a:latin typeface="Helvetica" panose="020B0604020202030204" pitchFamily="34" charset="0"/>
              </a:rPr>
              <a:t>EXEC statement</a:t>
            </a:r>
            <a:endParaRPr lang="en-US" altLang="en-US" b="0">
              <a:latin typeface="Times New Roman" panose="02020603050405020304" pitchFamily="18" charset="0"/>
            </a:endParaRPr>
          </a:p>
        </p:txBody>
      </p:sp>
      <p:sp>
        <p:nvSpPr>
          <p:cNvPr id="26631" name="Freeform 13"/>
          <p:cNvSpPr>
            <a:spLocks/>
          </p:cNvSpPr>
          <p:nvPr/>
        </p:nvSpPr>
        <p:spPr bwMode="auto">
          <a:xfrm>
            <a:off x="1371600" y="2514600"/>
            <a:ext cx="168275" cy="74613"/>
          </a:xfrm>
          <a:custGeom>
            <a:avLst/>
            <a:gdLst>
              <a:gd name="T0" fmla="*/ 0 w 318"/>
              <a:gd name="T1" fmla="*/ 0 h 139"/>
              <a:gd name="T2" fmla="*/ 168275 w 318"/>
              <a:gd name="T3" fmla="*/ 74613 h 139"/>
              <a:gd name="T4" fmla="*/ 63500 w 318"/>
              <a:gd name="T5" fmla="*/ 74613 h 139"/>
              <a:gd name="T6" fmla="*/ 0 w 318"/>
              <a:gd name="T7" fmla="*/ 0 h 139"/>
              <a:gd name="T8" fmla="*/ 0 60000 65536"/>
              <a:gd name="T9" fmla="*/ 0 60000 65536"/>
              <a:gd name="T10" fmla="*/ 0 60000 65536"/>
              <a:gd name="T11" fmla="*/ 0 60000 65536"/>
              <a:gd name="T12" fmla="*/ 0 w 318"/>
              <a:gd name="T13" fmla="*/ 0 h 139"/>
              <a:gd name="T14" fmla="*/ 318 w 318"/>
              <a:gd name="T15" fmla="*/ 139 h 139"/>
            </a:gdLst>
            <a:ahLst/>
            <a:cxnLst>
              <a:cxn ang="T8">
                <a:pos x="T0" y="T1"/>
              </a:cxn>
              <a:cxn ang="T9">
                <a:pos x="T2" y="T3"/>
              </a:cxn>
              <a:cxn ang="T10">
                <a:pos x="T4" y="T5"/>
              </a:cxn>
              <a:cxn ang="T11">
                <a:pos x="T6" y="T7"/>
              </a:cxn>
            </a:cxnLst>
            <a:rect l="T12" t="T13" r="T14" b="T15"/>
            <a:pathLst>
              <a:path w="318" h="139">
                <a:moveTo>
                  <a:pt x="0" y="0"/>
                </a:moveTo>
                <a:lnTo>
                  <a:pt x="318" y="139"/>
                </a:lnTo>
                <a:lnTo>
                  <a:pt x="120" y="139"/>
                </a:lnTo>
                <a:lnTo>
                  <a:pt x="0" y="0"/>
                </a:lnTo>
                <a:close/>
              </a:path>
            </a:pathLst>
          </a:custGeom>
          <a:solidFill>
            <a:srgbClr val="00006E"/>
          </a:solidFill>
          <a:ln w="0">
            <a:solidFill>
              <a:srgbClr val="00006E"/>
            </a:solidFill>
            <a:prstDash val="solid"/>
            <a:round/>
            <a:headEnd/>
            <a:tailEnd/>
          </a:ln>
        </p:spPr>
        <p:txBody>
          <a:bodyPr/>
          <a:lstStyle/>
          <a:p>
            <a:endParaRPr lang="en-CA"/>
          </a:p>
        </p:txBody>
      </p:sp>
      <p:sp>
        <p:nvSpPr>
          <p:cNvPr id="26632" name="Freeform 14"/>
          <p:cNvSpPr>
            <a:spLocks/>
          </p:cNvSpPr>
          <p:nvPr/>
        </p:nvSpPr>
        <p:spPr bwMode="auto">
          <a:xfrm>
            <a:off x="1371600" y="2590800"/>
            <a:ext cx="168275" cy="73025"/>
          </a:xfrm>
          <a:custGeom>
            <a:avLst/>
            <a:gdLst>
              <a:gd name="T0" fmla="*/ 0 w 318"/>
              <a:gd name="T1" fmla="*/ 73025 h 138"/>
              <a:gd name="T2" fmla="*/ 168275 w 318"/>
              <a:gd name="T3" fmla="*/ 0 h 138"/>
              <a:gd name="T4" fmla="*/ 63500 w 318"/>
              <a:gd name="T5" fmla="*/ 0 h 138"/>
              <a:gd name="T6" fmla="*/ 0 w 318"/>
              <a:gd name="T7" fmla="*/ 73025 h 138"/>
              <a:gd name="T8" fmla="*/ 0 60000 65536"/>
              <a:gd name="T9" fmla="*/ 0 60000 65536"/>
              <a:gd name="T10" fmla="*/ 0 60000 65536"/>
              <a:gd name="T11" fmla="*/ 0 60000 65536"/>
              <a:gd name="T12" fmla="*/ 0 w 318"/>
              <a:gd name="T13" fmla="*/ 0 h 138"/>
              <a:gd name="T14" fmla="*/ 318 w 318"/>
              <a:gd name="T15" fmla="*/ 138 h 138"/>
            </a:gdLst>
            <a:ahLst/>
            <a:cxnLst>
              <a:cxn ang="T8">
                <a:pos x="T0" y="T1"/>
              </a:cxn>
              <a:cxn ang="T9">
                <a:pos x="T2" y="T3"/>
              </a:cxn>
              <a:cxn ang="T10">
                <a:pos x="T4" y="T5"/>
              </a:cxn>
              <a:cxn ang="T11">
                <a:pos x="T6" y="T7"/>
              </a:cxn>
            </a:cxnLst>
            <a:rect l="T12" t="T13" r="T14" b="T15"/>
            <a:pathLst>
              <a:path w="318" h="138">
                <a:moveTo>
                  <a:pt x="0" y="138"/>
                </a:moveTo>
                <a:lnTo>
                  <a:pt x="318" y="0"/>
                </a:lnTo>
                <a:lnTo>
                  <a:pt x="120" y="0"/>
                </a:lnTo>
                <a:lnTo>
                  <a:pt x="0" y="138"/>
                </a:lnTo>
                <a:close/>
              </a:path>
            </a:pathLst>
          </a:custGeom>
          <a:noFill/>
          <a:ln w="0">
            <a:solidFill>
              <a:srgbClr val="00006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33" name="Rectangle 15"/>
          <p:cNvSpPr>
            <a:spLocks noChangeArrowheads="1"/>
          </p:cNvSpPr>
          <p:nvPr/>
        </p:nvSpPr>
        <p:spPr bwMode="auto">
          <a:xfrm>
            <a:off x="1752600" y="2438400"/>
            <a:ext cx="1398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2000" b="0">
                <a:solidFill>
                  <a:srgbClr val="680000"/>
                </a:solidFill>
                <a:latin typeface="Helvetica" panose="020B0604020202030204" pitchFamily="34" charset="0"/>
              </a:rPr>
              <a:t>Region size </a:t>
            </a:r>
            <a:endParaRPr lang="en-US" altLang="en-US" b="0">
              <a:latin typeface="Times New Roman" panose="02020603050405020304" pitchFamily="18" charset="0"/>
            </a:endParaRPr>
          </a:p>
        </p:txBody>
      </p:sp>
      <p:sp>
        <p:nvSpPr>
          <p:cNvPr id="26634" name="Rectangle 26"/>
          <p:cNvSpPr>
            <a:spLocks noChangeArrowheads="1"/>
          </p:cNvSpPr>
          <p:nvPr/>
        </p:nvSpPr>
        <p:spPr bwMode="auto">
          <a:xfrm>
            <a:off x="304800" y="2971800"/>
            <a:ext cx="8296275" cy="289877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endParaRPr lang="en-CA" altLang="en-US" b="0"/>
          </a:p>
        </p:txBody>
      </p:sp>
      <p:sp>
        <p:nvSpPr>
          <p:cNvPr id="26635" name="Rectangle 27"/>
          <p:cNvSpPr>
            <a:spLocks noChangeArrowheads="1"/>
          </p:cNvSpPr>
          <p:nvPr/>
        </p:nvSpPr>
        <p:spPr bwMode="auto">
          <a:xfrm>
            <a:off x="1452563" y="4430713"/>
            <a:ext cx="4991100" cy="1714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endParaRPr lang="en-CA" altLang="en-US" b="0"/>
          </a:p>
        </p:txBody>
      </p:sp>
      <p:graphicFrame>
        <p:nvGraphicFramePr>
          <p:cNvPr id="26636" name="Object 30"/>
          <p:cNvGraphicFramePr>
            <a:graphicFrameLocks noGrp="1" noChangeAspect="1"/>
          </p:cNvGraphicFramePr>
          <p:nvPr>
            <p:ph idx="1"/>
          </p:nvPr>
        </p:nvGraphicFramePr>
        <p:xfrm>
          <a:off x="571500" y="3276600"/>
          <a:ext cx="7280275" cy="2286000"/>
        </p:xfrm>
        <a:graphic>
          <a:graphicData uri="http://schemas.openxmlformats.org/presentationml/2006/ole">
            <mc:AlternateContent xmlns:mc="http://schemas.openxmlformats.org/markup-compatibility/2006">
              <mc:Choice xmlns:v="urn:schemas-microsoft-com:vml" Requires="v">
                <p:oleObj spid="_x0000_s26648" name="Drawing" r:id="rId4" imgW="2604670" imgH="721815" progId="FLW3Drawing">
                  <p:embed/>
                </p:oleObj>
              </mc:Choice>
              <mc:Fallback>
                <p:oleObj name="Drawing" r:id="rId4" imgW="2604670" imgH="721815" progId="FLW3Drawing">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276600"/>
                        <a:ext cx="72802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7" name="Rectangle 31"/>
          <p:cNvSpPr>
            <a:spLocks noChangeArrowheads="1"/>
          </p:cNvSpPr>
          <p:nvPr/>
        </p:nvSpPr>
        <p:spPr bwMode="auto">
          <a:xfrm>
            <a:off x="1295400" y="4114800"/>
            <a:ext cx="2286000" cy="2286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endParaRPr lang="en-CA" altLang="en-US"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CA48F676-B03E-446E-B301-4CF7E2A6ED77}" type="slidenum">
              <a:rPr lang="en-US" altLang="en-US" sz="1000">
                <a:solidFill>
                  <a:srgbClr val="FFFFFF"/>
                </a:solidFill>
              </a:rPr>
              <a:pPr>
                <a:spcBef>
                  <a:spcPct val="50000"/>
                </a:spcBef>
                <a:spcAft>
                  <a:spcPct val="0"/>
                </a:spcAft>
                <a:buClrTx/>
                <a:buFontTx/>
                <a:buNone/>
              </a:pPr>
              <a:t>18</a:t>
            </a:fld>
            <a:endParaRPr lang="en-US" altLang="en-US" sz="1000">
              <a:solidFill>
                <a:srgbClr val="FFFFFF"/>
              </a:solidFill>
            </a:endParaRPr>
          </a:p>
        </p:txBody>
      </p:sp>
      <p:sp>
        <p:nvSpPr>
          <p:cNvPr id="28675" name="Rectangle 6"/>
          <p:cNvSpPr>
            <a:spLocks noGrp="1" noChangeArrowheads="1"/>
          </p:cNvSpPr>
          <p:nvPr>
            <p:ph type="title"/>
          </p:nvPr>
        </p:nvSpPr>
        <p:spPr/>
        <p:txBody>
          <a:bodyPr/>
          <a:lstStyle/>
          <a:p>
            <a:pPr eaLnBrk="1" hangingPunct="1"/>
            <a:r>
              <a:rPr lang="en-US" altLang="en-US"/>
              <a:t>JCL: DD statement</a:t>
            </a:r>
            <a:endParaRPr lang="en-US" altLang="en-US" b="1"/>
          </a:p>
        </p:txBody>
      </p:sp>
      <p:graphicFrame>
        <p:nvGraphicFramePr>
          <p:cNvPr id="28676" name="Object 5"/>
          <p:cNvGraphicFramePr>
            <a:graphicFrameLocks noGrp="1" noChangeAspect="1"/>
          </p:cNvGraphicFramePr>
          <p:nvPr>
            <p:ph idx="1"/>
          </p:nvPr>
        </p:nvGraphicFramePr>
        <p:xfrm>
          <a:off x="1146175" y="1901825"/>
          <a:ext cx="6442075" cy="3776663"/>
        </p:xfrm>
        <a:graphic>
          <a:graphicData uri="http://schemas.openxmlformats.org/presentationml/2006/ole">
            <mc:AlternateContent xmlns:mc="http://schemas.openxmlformats.org/markup-compatibility/2006">
              <mc:Choice xmlns:v="urn:schemas-microsoft-com:vml" Requires="v">
                <p:oleObj spid="_x0000_s28687" name="Drawing" r:id="rId4" imgW="2463022" imgH="1407240" progId="FLW3Drawing">
                  <p:embed/>
                </p:oleObj>
              </mc:Choice>
              <mc:Fallback>
                <p:oleObj name="Drawing" r:id="rId4" imgW="2463022" imgH="1407240" progId="FLW3Drawing">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901825"/>
                        <a:ext cx="6442075"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85EC4799-105B-4B82-92AC-2C7D84838166}" type="slidenum">
              <a:rPr lang="en-US" altLang="en-US" sz="1000">
                <a:solidFill>
                  <a:srgbClr val="FFFFFF"/>
                </a:solidFill>
              </a:rPr>
              <a:pPr>
                <a:spcBef>
                  <a:spcPct val="50000"/>
                </a:spcBef>
                <a:spcAft>
                  <a:spcPct val="0"/>
                </a:spcAft>
                <a:buClrTx/>
                <a:buFontTx/>
                <a:buNone/>
              </a:pPr>
              <a:t>19</a:t>
            </a:fld>
            <a:endParaRPr lang="en-US" altLang="en-US" sz="1000">
              <a:solidFill>
                <a:srgbClr val="FFFFFF"/>
              </a:solidFill>
            </a:endParaRPr>
          </a:p>
        </p:txBody>
      </p:sp>
      <p:sp>
        <p:nvSpPr>
          <p:cNvPr id="30723" name="Rectangle 2"/>
          <p:cNvSpPr>
            <a:spLocks noGrp="1" noChangeArrowheads="1"/>
          </p:cNvSpPr>
          <p:nvPr>
            <p:ph type="title"/>
          </p:nvPr>
        </p:nvSpPr>
        <p:spPr/>
        <p:txBody>
          <a:bodyPr/>
          <a:lstStyle/>
          <a:p>
            <a:pPr eaLnBrk="1" hangingPunct="1"/>
            <a:r>
              <a:rPr lang="en-US" altLang="en-US"/>
              <a:t>Specifying a data set disposition:</a:t>
            </a:r>
          </a:p>
        </p:txBody>
      </p:sp>
      <p:sp>
        <p:nvSpPr>
          <p:cNvPr id="30724" name="Rectangle 3"/>
          <p:cNvSpPr>
            <a:spLocks noGrp="1" noChangeArrowheads="1"/>
          </p:cNvSpPr>
          <p:nvPr>
            <p:ph type="body" idx="1"/>
          </p:nvPr>
        </p:nvSpPr>
        <p:spPr>
          <a:xfrm>
            <a:off x="685800" y="2154238"/>
            <a:ext cx="7775575" cy="3524250"/>
          </a:xfrm>
        </p:spPr>
        <p:txBody>
          <a:bodyPr/>
          <a:lstStyle/>
          <a:p>
            <a:pPr eaLnBrk="1" hangingPunct="1"/>
            <a:r>
              <a:rPr lang="en-US" altLang="en-US"/>
              <a:t>DISP is an operand of the DD statement</a:t>
            </a:r>
          </a:p>
          <a:p>
            <a:pPr eaLnBrk="1" hangingPunct="1"/>
            <a:r>
              <a:rPr lang="en-US" altLang="en-US"/>
              <a:t>DISP indicates what to do with the data set (the disposition) at step start, end, or abnormal end (if the job fails)</a:t>
            </a:r>
          </a:p>
          <a:p>
            <a:pPr eaLnBrk="1" hangingPunct="1"/>
            <a:r>
              <a:rPr lang="en-US" altLang="en-US"/>
              <a:t>DISP helps to prevent unwanted simultaneous access to data sets, which is very important for general system operation.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895600"/>
            <a:ext cx="7772400" cy="704850"/>
          </a:xfrm>
        </p:spPr>
        <p:txBody>
          <a:bodyPr/>
          <a:lstStyle/>
          <a:p>
            <a:pPr eaLnBrk="1" hangingPunct="1"/>
            <a:r>
              <a:rPr lang="en-US" altLang="en-US" sz="2400"/>
              <a:t>Chapter 6:  Using Job Control Language (JCL) and System Display and Search Facility (SDSF)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ABC6D7B2-3EDB-43AB-B394-2CB931EAB90F}" type="slidenum">
              <a:rPr lang="en-US" altLang="en-US" sz="1000">
                <a:solidFill>
                  <a:srgbClr val="FFFFFF"/>
                </a:solidFill>
              </a:rPr>
              <a:pPr>
                <a:spcBef>
                  <a:spcPct val="50000"/>
                </a:spcBef>
                <a:spcAft>
                  <a:spcPct val="0"/>
                </a:spcAft>
                <a:buClrTx/>
                <a:buFontTx/>
                <a:buNone/>
              </a:pPr>
              <a:t>20</a:t>
            </a:fld>
            <a:endParaRPr lang="en-US" altLang="en-US" sz="1000">
              <a:solidFill>
                <a:srgbClr val="FFFFFF"/>
              </a:solidFill>
            </a:endParaRPr>
          </a:p>
        </p:txBody>
      </p:sp>
      <p:sp>
        <p:nvSpPr>
          <p:cNvPr id="31747" name="Rectangle 2"/>
          <p:cNvSpPr>
            <a:spLocks noGrp="1" noChangeArrowheads="1"/>
          </p:cNvSpPr>
          <p:nvPr>
            <p:ph type="title"/>
          </p:nvPr>
        </p:nvSpPr>
        <p:spPr/>
        <p:txBody>
          <a:bodyPr/>
          <a:lstStyle/>
          <a:p>
            <a:pPr eaLnBrk="1" hangingPunct="1"/>
            <a:r>
              <a:rPr lang="en-US" altLang="en-US"/>
              <a:t>Uses of the DISP= operand</a:t>
            </a:r>
          </a:p>
        </p:txBody>
      </p:sp>
      <p:sp>
        <p:nvSpPr>
          <p:cNvPr id="31748" name="Rectangle 3"/>
          <p:cNvSpPr>
            <a:spLocks noGrp="1" noChangeArrowheads="1"/>
          </p:cNvSpPr>
          <p:nvPr>
            <p:ph type="body" idx="1"/>
          </p:nvPr>
        </p:nvSpPr>
        <p:spPr>
          <a:xfrm>
            <a:off x="609600" y="1676400"/>
            <a:ext cx="6858000" cy="4724400"/>
          </a:xfrm>
        </p:spPr>
        <p:txBody>
          <a:bodyPr/>
          <a:lstStyle/>
          <a:p>
            <a:pPr eaLnBrk="1" hangingPunct="1">
              <a:lnSpc>
                <a:spcPct val="80000"/>
              </a:lnSpc>
            </a:pPr>
            <a:r>
              <a:rPr lang="en-US" altLang="en-US" sz="1600" b="0">
                <a:latin typeface="Courier New" panose="02070309020205020404" pitchFamily="49" charset="0"/>
                <a:cs typeface="Courier New" panose="02070309020205020404" pitchFamily="49" charset="0"/>
              </a:rPr>
              <a:t>DISP=(status,normal end,abnormal end)    </a:t>
            </a:r>
          </a:p>
          <a:p>
            <a:pPr eaLnBrk="1" hangingPunct="1">
              <a:lnSpc>
                <a:spcPct val="80000"/>
              </a:lnSpc>
            </a:pPr>
            <a:r>
              <a:rPr lang="en-US" altLang="en-US" sz="1600" b="0">
                <a:latin typeface="Courier New" panose="02070309020205020404" pitchFamily="49" charset="0"/>
                <a:cs typeface="Courier New" panose="02070309020205020404" pitchFamily="49" charset="0"/>
              </a:rPr>
              <a:t>DISP=(status,normal end)</a:t>
            </a:r>
          </a:p>
          <a:p>
            <a:pPr eaLnBrk="1" hangingPunct="1">
              <a:lnSpc>
                <a:spcPct val="80000"/>
              </a:lnSpc>
            </a:pPr>
            <a:r>
              <a:rPr lang="en-US" altLang="en-US" sz="1600" b="0">
                <a:latin typeface="Courier New" panose="02070309020205020404" pitchFamily="49" charset="0"/>
                <a:cs typeface="Courier New" panose="02070309020205020404" pitchFamily="49" charset="0"/>
              </a:rPr>
              <a:t>DISP=status</a:t>
            </a:r>
          </a:p>
          <a:p>
            <a:pPr eaLnBrk="1" hangingPunct="1">
              <a:lnSpc>
                <a:spcPct val="80000"/>
              </a:lnSpc>
            </a:pPr>
            <a:r>
              <a:rPr lang="en-US" altLang="en-US" sz="1600"/>
              <a:t>where status can be</a:t>
            </a:r>
          </a:p>
          <a:p>
            <a:pPr lvl="1" eaLnBrk="1" hangingPunct="1">
              <a:lnSpc>
                <a:spcPct val="80000"/>
              </a:lnSpc>
            </a:pPr>
            <a:r>
              <a:rPr lang="en-US" altLang="en-US" sz="1700"/>
              <a:t>NEW</a:t>
            </a:r>
          </a:p>
          <a:p>
            <a:pPr lvl="1" eaLnBrk="1" hangingPunct="1">
              <a:lnSpc>
                <a:spcPct val="80000"/>
              </a:lnSpc>
            </a:pPr>
            <a:r>
              <a:rPr lang="en-US" altLang="en-US" sz="1700"/>
              <a:t>OLD</a:t>
            </a:r>
          </a:p>
          <a:p>
            <a:pPr lvl="1" eaLnBrk="1" hangingPunct="1">
              <a:lnSpc>
                <a:spcPct val="80000"/>
              </a:lnSpc>
            </a:pPr>
            <a:r>
              <a:rPr lang="en-US" altLang="en-US" sz="1700"/>
              <a:t>SHR</a:t>
            </a:r>
            <a:r>
              <a:rPr lang="en-US" altLang="en-US" sz="1000"/>
              <a:t>	</a:t>
            </a:r>
          </a:p>
          <a:p>
            <a:pPr lvl="1" eaLnBrk="1" hangingPunct="1">
              <a:lnSpc>
                <a:spcPct val="80000"/>
              </a:lnSpc>
            </a:pPr>
            <a:r>
              <a:rPr lang="en-US" altLang="en-US" sz="1700"/>
              <a:t>MOD</a:t>
            </a:r>
          </a:p>
          <a:p>
            <a:pPr eaLnBrk="1" hangingPunct="1">
              <a:lnSpc>
                <a:spcPct val="80000"/>
              </a:lnSpc>
            </a:pPr>
            <a:r>
              <a:rPr lang="en-US" altLang="en-US" sz="1600"/>
              <a:t>where normal end and abnormal end can be</a:t>
            </a:r>
            <a:endParaRPr lang="en-US" altLang="en-US" sz="1200"/>
          </a:p>
          <a:p>
            <a:pPr lvl="1" eaLnBrk="1" hangingPunct="1">
              <a:lnSpc>
                <a:spcPct val="80000"/>
              </a:lnSpc>
            </a:pPr>
            <a:r>
              <a:rPr lang="en-US" altLang="en-US" sz="1500"/>
              <a:t>DELETE </a:t>
            </a:r>
          </a:p>
          <a:p>
            <a:pPr lvl="1" eaLnBrk="1" hangingPunct="1">
              <a:lnSpc>
                <a:spcPct val="80000"/>
              </a:lnSpc>
            </a:pPr>
            <a:r>
              <a:rPr lang="en-US" altLang="en-US" sz="1500"/>
              <a:t>KEEP</a:t>
            </a:r>
          </a:p>
          <a:p>
            <a:pPr lvl="1" eaLnBrk="1" hangingPunct="1">
              <a:lnSpc>
                <a:spcPct val="80000"/>
              </a:lnSpc>
            </a:pPr>
            <a:r>
              <a:rPr lang="en-US" altLang="en-US" sz="1500"/>
              <a:t>CATLG 	</a:t>
            </a:r>
          </a:p>
          <a:p>
            <a:pPr lvl="1" eaLnBrk="1" hangingPunct="1">
              <a:lnSpc>
                <a:spcPct val="80000"/>
              </a:lnSpc>
            </a:pPr>
            <a:r>
              <a:rPr lang="en-US" altLang="en-US" sz="1500"/>
              <a:t>UNCATLG</a:t>
            </a:r>
          </a:p>
          <a:p>
            <a:pPr lvl="1" eaLnBrk="1" hangingPunct="1">
              <a:lnSpc>
                <a:spcPct val="80000"/>
              </a:lnSpc>
            </a:pPr>
            <a:r>
              <a:rPr lang="en-US" altLang="en-US" sz="1500"/>
              <a:t>PASS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CE1ADA69-4101-49D0-AE79-F87D0E121EBC}" type="slidenum">
              <a:rPr lang="en-US" altLang="en-US" sz="1000">
                <a:solidFill>
                  <a:srgbClr val="FFFFFF"/>
                </a:solidFill>
              </a:rPr>
              <a:pPr>
                <a:spcBef>
                  <a:spcPct val="50000"/>
                </a:spcBef>
                <a:spcAft>
                  <a:spcPct val="0"/>
                </a:spcAft>
                <a:buClrTx/>
                <a:buFontTx/>
                <a:buNone/>
              </a:pPr>
              <a:t>21</a:t>
            </a:fld>
            <a:endParaRPr lang="en-US" altLang="en-US" sz="1000">
              <a:solidFill>
                <a:srgbClr val="FFFFFF"/>
              </a:solidFill>
            </a:endParaRPr>
          </a:p>
        </p:txBody>
      </p:sp>
      <p:sp>
        <p:nvSpPr>
          <p:cNvPr id="33795" name="Rectangle 2"/>
          <p:cNvSpPr>
            <a:spLocks noGrp="1" noChangeArrowheads="1"/>
          </p:cNvSpPr>
          <p:nvPr>
            <p:ph type="title"/>
          </p:nvPr>
        </p:nvSpPr>
        <p:spPr/>
        <p:txBody>
          <a:bodyPr/>
          <a:lstStyle/>
          <a:p>
            <a:pPr eaLnBrk="1" hangingPunct="1"/>
            <a:r>
              <a:rPr lang="en-US" altLang="en-US"/>
              <a:t>Creating a new data set</a:t>
            </a:r>
          </a:p>
        </p:txBody>
      </p:sp>
      <p:sp>
        <p:nvSpPr>
          <p:cNvPr id="33796" name="Rectangle 3"/>
          <p:cNvSpPr>
            <a:spLocks noGrp="1" noChangeArrowheads="1"/>
          </p:cNvSpPr>
          <p:nvPr>
            <p:ph type="body" idx="1"/>
          </p:nvPr>
        </p:nvSpPr>
        <p:spPr>
          <a:xfrm>
            <a:off x="685800" y="1524000"/>
            <a:ext cx="7775575" cy="3657600"/>
          </a:xfrm>
        </p:spPr>
        <p:txBody>
          <a:bodyPr/>
          <a:lstStyle/>
          <a:p>
            <a:pPr eaLnBrk="1" hangingPunct="1">
              <a:lnSpc>
                <a:spcPct val="90000"/>
              </a:lnSpc>
            </a:pPr>
            <a:r>
              <a:rPr lang="en-US" altLang="en-US" sz="1800"/>
              <a:t>New data sets can be created through JCL by using the DISP=NEW parameter.</a:t>
            </a:r>
          </a:p>
          <a:p>
            <a:pPr eaLnBrk="1" hangingPunct="1">
              <a:lnSpc>
                <a:spcPct val="90000"/>
              </a:lnSpc>
            </a:pPr>
            <a:r>
              <a:rPr lang="en-US" altLang="en-US" sz="1800"/>
              <a:t>For a DISP=NEW request, you need to supply more information, including:</a:t>
            </a:r>
          </a:p>
          <a:p>
            <a:pPr lvl="1" eaLnBrk="1" hangingPunct="1">
              <a:lnSpc>
                <a:spcPct val="90000"/>
              </a:lnSpc>
            </a:pPr>
            <a:r>
              <a:rPr lang="en-US" altLang="en-US" sz="2000"/>
              <a:t>A data set name, </a:t>
            </a:r>
            <a:r>
              <a:rPr lang="en-US" altLang="en-US" sz="2000">
                <a:latin typeface="Courier New" panose="02070309020205020404" pitchFamily="49" charset="0"/>
                <a:cs typeface="Courier New" panose="02070309020205020404" pitchFamily="49" charset="0"/>
              </a:rPr>
              <a:t>DSN=</a:t>
            </a:r>
          </a:p>
          <a:p>
            <a:pPr lvl="1" eaLnBrk="1" hangingPunct="1">
              <a:lnSpc>
                <a:spcPct val="90000"/>
              </a:lnSpc>
            </a:pPr>
            <a:r>
              <a:rPr lang="en-US" altLang="en-US" sz="2000"/>
              <a:t>The type of device for the data set, </a:t>
            </a:r>
            <a:r>
              <a:rPr lang="en-US" altLang="en-US" sz="2000">
                <a:latin typeface="Courier New" panose="02070309020205020404" pitchFamily="49" charset="0"/>
                <a:cs typeface="Courier New" panose="02070309020205020404" pitchFamily="49" charset="0"/>
              </a:rPr>
              <a:t>UNIT=sysda</a:t>
            </a:r>
          </a:p>
          <a:p>
            <a:pPr lvl="1" eaLnBrk="1" hangingPunct="1">
              <a:lnSpc>
                <a:spcPct val="90000"/>
              </a:lnSpc>
            </a:pPr>
            <a:r>
              <a:rPr lang="en-US" altLang="en-US" sz="2000">
                <a:cs typeface="Courier New" panose="02070309020205020404" pitchFamily="49" charset="0"/>
              </a:rPr>
              <a:t>The volume it is to be allocated on</a:t>
            </a:r>
            <a:r>
              <a:rPr lang="en-US" altLang="en-US" sz="2000">
                <a:latin typeface="Courier New" panose="02070309020205020404" pitchFamily="49" charset="0"/>
                <a:cs typeface="Courier New" panose="02070309020205020404" pitchFamily="49" charset="0"/>
              </a:rPr>
              <a:t>, VOL=SER=xxxxxx</a:t>
            </a:r>
          </a:p>
          <a:p>
            <a:pPr lvl="1" eaLnBrk="1" hangingPunct="1">
              <a:lnSpc>
                <a:spcPct val="90000"/>
              </a:lnSpc>
            </a:pPr>
            <a:r>
              <a:rPr lang="en-US" altLang="en-US" sz="2000"/>
              <a:t>If a disk is used, the amount of space to be allocated for the primary extent must be specified, </a:t>
            </a:r>
            <a:r>
              <a:rPr lang="en-US" altLang="en-US" sz="2000">
                <a:latin typeface="Courier New" panose="02070309020205020404" pitchFamily="49" charset="0"/>
                <a:cs typeface="Courier New" panose="02070309020205020404" pitchFamily="49" charset="0"/>
              </a:rPr>
              <a:t>SPACE=</a:t>
            </a:r>
          </a:p>
          <a:p>
            <a:pPr lvl="1" eaLnBrk="1" hangingPunct="1">
              <a:lnSpc>
                <a:spcPct val="90000"/>
              </a:lnSpc>
            </a:pPr>
            <a:r>
              <a:rPr lang="en-US" altLang="en-US" sz="2000"/>
              <a:t>If it is a partitioned data set, the size of the directory must be specified within the </a:t>
            </a:r>
            <a:r>
              <a:rPr lang="en-US" altLang="en-US" sz="2000">
                <a:latin typeface="Courier New" panose="02070309020205020404" pitchFamily="49" charset="0"/>
                <a:cs typeface="Courier New" panose="02070309020205020404" pitchFamily="49" charset="0"/>
              </a:rPr>
              <a:t>SPACE</a:t>
            </a:r>
            <a:r>
              <a:rPr lang="en-US" altLang="en-US" sz="2000"/>
              <a:t> parameter</a:t>
            </a:r>
          </a:p>
          <a:p>
            <a:pPr lvl="1" eaLnBrk="1" hangingPunct="1">
              <a:lnSpc>
                <a:spcPct val="90000"/>
              </a:lnSpc>
            </a:pPr>
            <a:r>
              <a:rPr lang="en-US" altLang="en-US" sz="2000"/>
              <a:t>Optionally, </a:t>
            </a:r>
            <a:r>
              <a:rPr lang="en-US" altLang="en-US" sz="2000">
                <a:latin typeface="Courier New" panose="02070309020205020404" pitchFamily="49" charset="0"/>
                <a:cs typeface="Courier New" panose="02070309020205020404" pitchFamily="49" charset="0"/>
              </a:rPr>
              <a:t>DCB</a:t>
            </a:r>
            <a:r>
              <a:rPr lang="en-US" altLang="en-US" sz="2000"/>
              <a:t> parameters can be specified.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9391216-A3F0-48C4-B474-F8A398FE8A3D}" type="slidenum">
              <a:rPr lang="en-US" altLang="en-US" sz="1000">
                <a:solidFill>
                  <a:srgbClr val="FFFFFF"/>
                </a:solidFill>
              </a:rPr>
              <a:pPr>
                <a:spcBef>
                  <a:spcPct val="50000"/>
                </a:spcBef>
                <a:spcAft>
                  <a:spcPct val="0"/>
                </a:spcAft>
                <a:buClrTx/>
                <a:buFontTx/>
                <a:buNone/>
              </a:pPr>
              <a:t>22</a:t>
            </a:fld>
            <a:endParaRPr lang="en-US" altLang="en-US" sz="1000">
              <a:solidFill>
                <a:srgbClr val="FFFFFF"/>
              </a:solidFill>
            </a:endParaRPr>
          </a:p>
        </p:txBody>
      </p:sp>
      <p:sp>
        <p:nvSpPr>
          <p:cNvPr id="35843" name="Rectangle 2"/>
          <p:cNvSpPr>
            <a:spLocks noGrp="1" noChangeArrowheads="1"/>
          </p:cNvSpPr>
          <p:nvPr>
            <p:ph type="title"/>
          </p:nvPr>
        </p:nvSpPr>
        <p:spPr/>
        <p:txBody>
          <a:bodyPr/>
          <a:lstStyle/>
          <a:p>
            <a:pPr eaLnBrk="1" hangingPunct="1"/>
            <a:r>
              <a:rPr lang="en-US" altLang="en-US"/>
              <a:t>Continuation and concatenation</a:t>
            </a:r>
          </a:p>
        </p:txBody>
      </p:sp>
      <p:sp>
        <p:nvSpPr>
          <p:cNvPr id="35844" name="Rectangle 3"/>
          <p:cNvSpPr>
            <a:spLocks noGrp="1" noChangeArrowheads="1"/>
          </p:cNvSpPr>
          <p:nvPr>
            <p:ph type="body" idx="1"/>
          </p:nvPr>
        </p:nvSpPr>
        <p:spPr>
          <a:xfrm>
            <a:off x="685800" y="2279650"/>
            <a:ext cx="7775575" cy="3398838"/>
          </a:xfrm>
        </p:spPr>
        <p:txBody>
          <a:bodyPr/>
          <a:lstStyle/>
          <a:p>
            <a:pPr eaLnBrk="1" hangingPunct="1"/>
            <a:r>
              <a:rPr lang="en-US" altLang="en-US"/>
              <a:t>Needed to overcome the limitations of the 80-column punched cards used in earlier systems.</a:t>
            </a:r>
          </a:p>
          <a:p>
            <a:pPr lvl="1" eaLnBrk="1" hangingPunct="1"/>
            <a:r>
              <a:rPr lang="en-US" altLang="en-US" b="1"/>
              <a:t>Continuation</a:t>
            </a:r>
            <a:r>
              <a:rPr lang="en-US" altLang="en-US"/>
              <a:t> allows a JCL statement to span multiple records.</a:t>
            </a:r>
          </a:p>
          <a:p>
            <a:pPr lvl="1" eaLnBrk="1" hangingPunct="1"/>
            <a:r>
              <a:rPr lang="en-US" altLang="en-US" b="1"/>
              <a:t>Concatenation</a:t>
            </a:r>
            <a:r>
              <a:rPr lang="en-US" altLang="en-US"/>
              <a:t> allows a single ddname to have multiple DD statements.  </a:t>
            </a:r>
          </a:p>
        </p:txBody>
      </p:sp>
      <p:sp>
        <p:nvSpPr>
          <p:cNvPr id="5" name="Rectangle 4"/>
          <p:cNvSpPr/>
          <p:nvPr/>
        </p:nvSpPr>
        <p:spPr bwMode="auto">
          <a:xfrm rot="20235033">
            <a:off x="5766061" y="4964871"/>
            <a:ext cx="2693988" cy="923330"/>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800" b="1" i="1" dirty="0">
                <a:solidFill>
                  <a:schemeClr val="tx2">
                    <a:lumMod val="75000"/>
                  </a:schemeClr>
                </a:solidFill>
                <a:latin typeface="Arial" charset="0"/>
              </a:rPr>
              <a:t>These still exist!</a:t>
            </a:r>
            <a:br>
              <a:rPr lang="en-CA" sz="1800" b="1" i="1" dirty="0">
                <a:solidFill>
                  <a:schemeClr val="tx2">
                    <a:lumMod val="75000"/>
                  </a:schemeClr>
                </a:solidFill>
                <a:latin typeface="Arial" charset="0"/>
              </a:rPr>
            </a:br>
            <a:r>
              <a:rPr lang="en-CA" sz="1800" b="1" dirty="0">
                <a:latin typeface="Arial" charset="0"/>
              </a:rPr>
              <a:t>Because… backward compatibility.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5D54575C-6F6C-4F18-A854-CF85D5F11025}" type="slidenum">
              <a:rPr lang="en-US" altLang="en-US" sz="1000">
                <a:solidFill>
                  <a:srgbClr val="FFFFFF"/>
                </a:solidFill>
              </a:rPr>
              <a:pPr>
                <a:spcBef>
                  <a:spcPct val="50000"/>
                </a:spcBef>
                <a:spcAft>
                  <a:spcPct val="0"/>
                </a:spcAft>
                <a:buClrTx/>
                <a:buFontTx/>
                <a:buNone/>
              </a:pPr>
              <a:t>23</a:t>
            </a:fld>
            <a:endParaRPr lang="en-US" altLang="en-US" sz="1000">
              <a:solidFill>
                <a:srgbClr val="FFFFFF"/>
              </a:solidFill>
            </a:endParaRPr>
          </a:p>
        </p:txBody>
      </p:sp>
      <p:sp>
        <p:nvSpPr>
          <p:cNvPr id="37891" name="Rectangle 1026"/>
          <p:cNvSpPr>
            <a:spLocks noGrp="1" noChangeArrowheads="1"/>
          </p:cNvSpPr>
          <p:nvPr>
            <p:ph type="title"/>
          </p:nvPr>
        </p:nvSpPr>
        <p:spPr/>
        <p:txBody>
          <a:bodyPr/>
          <a:lstStyle/>
          <a:p>
            <a:pPr eaLnBrk="1" hangingPunct="1"/>
            <a:r>
              <a:rPr lang="en-US" altLang="en-US"/>
              <a:t>Continuation and concatenation (example)</a:t>
            </a:r>
          </a:p>
        </p:txBody>
      </p:sp>
      <p:sp>
        <p:nvSpPr>
          <p:cNvPr id="37892" name="Rectangle 1027"/>
          <p:cNvSpPr>
            <a:spLocks noGrp="1" noChangeArrowheads="1"/>
          </p:cNvSpPr>
          <p:nvPr>
            <p:ph type="body" idx="1"/>
          </p:nvPr>
        </p:nvSpPr>
        <p:spPr>
          <a:xfrm>
            <a:off x="381000" y="1676400"/>
            <a:ext cx="7775575" cy="3902075"/>
          </a:xfrm>
        </p:spPr>
        <p:txBody>
          <a:bodyPr/>
          <a:lstStyle/>
          <a:p>
            <a:pPr eaLnBrk="1" hangingPunct="1">
              <a:buFont typeface="Wingdings" panose="05000000000000000000" pitchFamily="2" charset="2"/>
              <a:buNone/>
            </a:pPr>
            <a:r>
              <a:rPr lang="en-US" altLang="en-US" sz="2000"/>
              <a:t>Continuation example</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//JOBCARD JOB 1,</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        REGION=8M,</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        NOTIFY=IBMUSER</a:t>
            </a:r>
          </a:p>
          <a:p>
            <a:pPr eaLnBrk="1" hangingPunct="1">
              <a:buFont typeface="Wingdings" panose="05000000000000000000" pitchFamily="2" charset="2"/>
              <a:buNone/>
            </a:pPr>
            <a:r>
              <a:rPr lang="en-US" altLang="en-US" sz="2000"/>
              <a:t>Concatenation example</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//DATAIN DD DISP=OLD,DSN=MY.INPUT1</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       DD DISP=OLD,DSN=MY.INPUT2</a:t>
            </a:r>
          </a:p>
          <a:p>
            <a:pPr eaLnBrk="1" hangingPunct="1">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       DD DISP=SHR,DSN=YOUR.DATA</a:t>
            </a:r>
          </a:p>
          <a:p>
            <a:pPr eaLnBrk="1" hangingPunct="1">
              <a:buFont typeface="Wingdings" panose="05000000000000000000" pitchFamily="2" charset="2"/>
              <a:buNone/>
            </a:pPr>
            <a:endParaRPr lang="en-US"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3FB3C81-B458-4819-8475-EF47732A6AA5}" type="slidenum">
              <a:rPr lang="en-US" altLang="en-US" sz="1000">
                <a:solidFill>
                  <a:srgbClr val="FFFFFF"/>
                </a:solidFill>
              </a:rPr>
              <a:pPr>
                <a:spcBef>
                  <a:spcPct val="50000"/>
                </a:spcBef>
                <a:spcAft>
                  <a:spcPct val="0"/>
                </a:spcAft>
                <a:buClrTx/>
                <a:buFontTx/>
                <a:buNone/>
              </a:pPr>
              <a:t>24</a:t>
            </a:fld>
            <a:endParaRPr lang="en-US" altLang="en-US" sz="1000">
              <a:solidFill>
                <a:srgbClr val="FFFFFF"/>
              </a:solidFill>
            </a:endParaRPr>
          </a:p>
        </p:txBody>
      </p:sp>
      <p:sp>
        <p:nvSpPr>
          <p:cNvPr id="39939" name="Rectangle 2"/>
          <p:cNvSpPr>
            <a:spLocks noGrp="1" noChangeArrowheads="1"/>
          </p:cNvSpPr>
          <p:nvPr>
            <p:ph type="title"/>
          </p:nvPr>
        </p:nvSpPr>
        <p:spPr/>
        <p:txBody>
          <a:bodyPr/>
          <a:lstStyle/>
          <a:p>
            <a:pPr eaLnBrk="1" hangingPunct="1"/>
            <a:r>
              <a:rPr lang="en-CA" altLang="en-US"/>
              <a:t>JCL Procedures</a:t>
            </a:r>
          </a:p>
        </p:txBody>
      </p:sp>
      <p:sp>
        <p:nvSpPr>
          <p:cNvPr id="39940" name="Rectangle 3"/>
          <p:cNvSpPr>
            <a:spLocks noGrp="1" noChangeArrowheads="1"/>
          </p:cNvSpPr>
          <p:nvPr>
            <p:ph type="body" idx="1"/>
          </p:nvPr>
        </p:nvSpPr>
        <p:spPr>
          <a:xfrm>
            <a:off x="685800" y="1447800"/>
            <a:ext cx="7775575" cy="4495800"/>
          </a:xfrm>
        </p:spPr>
        <p:txBody>
          <a:bodyPr/>
          <a:lstStyle/>
          <a:p>
            <a:pPr eaLnBrk="1" hangingPunct="1">
              <a:lnSpc>
                <a:spcPct val="90000"/>
              </a:lnSpc>
            </a:pPr>
            <a:r>
              <a:rPr lang="en-US" altLang="en-US" sz="1800"/>
              <a:t>Some programs and tasks require a larger amount of JCL.</a:t>
            </a:r>
          </a:p>
          <a:p>
            <a:pPr eaLnBrk="1" hangingPunct="1">
              <a:lnSpc>
                <a:spcPct val="90000"/>
              </a:lnSpc>
            </a:pPr>
            <a:r>
              <a:rPr lang="en-US" altLang="en-US" sz="1800"/>
              <a:t>JCL for these functions can be kept in procedure libraries. </a:t>
            </a:r>
          </a:p>
          <a:p>
            <a:pPr eaLnBrk="1" hangingPunct="1">
              <a:lnSpc>
                <a:spcPct val="90000"/>
              </a:lnSpc>
            </a:pPr>
            <a:r>
              <a:rPr lang="en-US" altLang="en-US" sz="1800"/>
              <a:t>A procedure library member contains </a:t>
            </a:r>
            <a:r>
              <a:rPr lang="en-US" altLang="en-US" sz="1800" i="1"/>
              <a:t>part </a:t>
            </a:r>
            <a:r>
              <a:rPr lang="en-US" altLang="en-US" sz="1800"/>
              <a:t>of the JCL for a given task, usually the fixed, unchanging part of JCL.</a:t>
            </a:r>
          </a:p>
          <a:p>
            <a:pPr eaLnBrk="1" hangingPunct="1">
              <a:lnSpc>
                <a:spcPct val="90000"/>
              </a:lnSpc>
            </a:pPr>
            <a:r>
              <a:rPr lang="en-US" altLang="en-US" sz="1800"/>
              <a:t>The user of the procedure supplies the variable part of the JCL for a specific job.</a:t>
            </a:r>
          </a:p>
          <a:p>
            <a:pPr eaLnBrk="1" hangingPunct="1">
              <a:lnSpc>
                <a:spcPct val="90000"/>
              </a:lnSpc>
            </a:pPr>
            <a:r>
              <a:rPr lang="en-US" altLang="en-US" sz="1800"/>
              <a:t>Such a procedure is sometimes known as a </a:t>
            </a:r>
            <a:r>
              <a:rPr lang="en-US" altLang="en-US" sz="1800" i="1"/>
              <a:t>cataloged procedure</a:t>
            </a:r>
            <a:r>
              <a:rPr lang="en-US" altLang="en-US" sz="1800"/>
              <a:t>. </a:t>
            </a:r>
          </a:p>
          <a:p>
            <a:pPr eaLnBrk="1" hangingPunct="1">
              <a:lnSpc>
                <a:spcPct val="90000"/>
              </a:lnSpc>
            </a:pPr>
            <a:r>
              <a:rPr lang="en-US" altLang="en-US" sz="1800" b="0"/>
              <a:t>PROC</a:t>
            </a:r>
            <a:r>
              <a:rPr lang="en-US" altLang="en-US" sz="1800"/>
              <a:t> and </a:t>
            </a:r>
            <a:r>
              <a:rPr lang="en-US" altLang="en-US" sz="1800" b="0"/>
              <a:t>PEND</a:t>
            </a:r>
            <a:r>
              <a:rPr lang="en-US" altLang="en-US" sz="1800"/>
              <a:t> statements are unique to procedures. They are used to identify the beginning and end of the JCL procedure.</a:t>
            </a:r>
          </a:p>
          <a:p>
            <a:pPr eaLnBrk="1" hangingPunct="1">
              <a:lnSpc>
                <a:spcPct val="90000"/>
              </a:lnSpc>
            </a:pPr>
            <a:r>
              <a:rPr lang="en-US" altLang="en-US" sz="1800"/>
              <a:t> The PROC is preceded by a label or name; the name defined in the example on the next slide is MYPROC.</a:t>
            </a:r>
          </a:p>
          <a:p>
            <a:pPr eaLnBrk="1" hangingPunct="1">
              <a:lnSpc>
                <a:spcPct val="90000"/>
              </a:lnSpc>
            </a:pPr>
            <a:r>
              <a:rPr lang="en-US" altLang="en-US" sz="1800"/>
              <a:t> JCL variables start with an ampersand.</a:t>
            </a:r>
            <a:endParaRPr lang="en-CA"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C282FC28-29C0-4374-8BB8-C2F5A1716C2F}" type="slidenum">
              <a:rPr lang="en-US" altLang="en-US" sz="1000">
                <a:solidFill>
                  <a:srgbClr val="FFFFFF"/>
                </a:solidFill>
              </a:rPr>
              <a:pPr>
                <a:spcBef>
                  <a:spcPct val="50000"/>
                </a:spcBef>
                <a:spcAft>
                  <a:spcPct val="0"/>
                </a:spcAft>
                <a:buClrTx/>
                <a:buFontTx/>
                <a:buNone/>
              </a:pPr>
              <a:t>25</a:t>
            </a:fld>
            <a:endParaRPr lang="en-US" altLang="en-US" sz="1000">
              <a:solidFill>
                <a:srgbClr val="FFFFFF"/>
              </a:solidFill>
            </a:endParaRPr>
          </a:p>
        </p:txBody>
      </p:sp>
      <p:sp>
        <p:nvSpPr>
          <p:cNvPr id="40963" name="Rectangle 2"/>
          <p:cNvSpPr>
            <a:spLocks noGrp="1" noChangeArrowheads="1"/>
          </p:cNvSpPr>
          <p:nvPr>
            <p:ph type="title"/>
          </p:nvPr>
        </p:nvSpPr>
        <p:spPr/>
        <p:txBody>
          <a:bodyPr/>
          <a:lstStyle/>
          <a:p>
            <a:pPr eaLnBrk="1" hangingPunct="1"/>
            <a:r>
              <a:rPr lang="en-US" altLang="en-US"/>
              <a:t>JCL procedures - example</a:t>
            </a:r>
          </a:p>
        </p:txBody>
      </p:sp>
      <p:sp>
        <p:nvSpPr>
          <p:cNvPr id="4096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//MYPROC    PROC</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//MYSORT    EXEC PGM=SORT</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//SORTIN    DD DISP=SHR,DSN=&amp;SORTDSN</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//SORTOUT   DD SYSOUT=*</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//SYSOUT    DD SYSOUT=*</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PEND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244140D0-7756-46DD-B864-145E702AB73D}" type="slidenum">
              <a:rPr lang="en-US" altLang="en-US" sz="1000">
                <a:solidFill>
                  <a:srgbClr val="FFFFFF"/>
                </a:solidFill>
              </a:rPr>
              <a:pPr>
                <a:spcBef>
                  <a:spcPct val="50000"/>
                </a:spcBef>
                <a:spcAft>
                  <a:spcPct val="0"/>
                </a:spcAft>
                <a:buClrTx/>
                <a:buFontTx/>
                <a:buNone/>
              </a:pPr>
              <a:t>26</a:t>
            </a:fld>
            <a:endParaRPr lang="en-US" altLang="en-US" sz="1000">
              <a:solidFill>
                <a:srgbClr val="FFFFFF"/>
              </a:solidFill>
            </a:endParaRPr>
          </a:p>
        </p:txBody>
      </p:sp>
      <p:sp>
        <p:nvSpPr>
          <p:cNvPr id="43011" name="Rectangle 2"/>
          <p:cNvSpPr>
            <a:spLocks noGrp="1" noChangeArrowheads="1"/>
          </p:cNvSpPr>
          <p:nvPr>
            <p:ph type="title"/>
          </p:nvPr>
        </p:nvSpPr>
        <p:spPr/>
        <p:txBody>
          <a:bodyPr/>
          <a:lstStyle/>
          <a:p>
            <a:pPr eaLnBrk="1" hangingPunct="1"/>
            <a:r>
              <a:rPr lang="en-US" altLang="en-US"/>
              <a:t>JCL procedures (continued)</a:t>
            </a:r>
          </a:p>
        </p:txBody>
      </p:sp>
      <p:sp>
        <p:nvSpPr>
          <p:cNvPr id="43012" name="Rectangle 3"/>
          <p:cNvSpPr>
            <a:spLocks noGrp="1" noChangeArrowheads="1"/>
          </p:cNvSpPr>
          <p:nvPr>
            <p:ph type="body" idx="1"/>
          </p:nvPr>
        </p:nvSpPr>
        <p:spPr>
          <a:xfrm>
            <a:off x="304800" y="1524000"/>
            <a:ext cx="8156575" cy="4572000"/>
          </a:xfrm>
        </p:spPr>
        <p:txBody>
          <a:bodyPr/>
          <a:lstStyle/>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//MYJOB     JOB 1</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//MYPROC    PROC</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//MYSORT    EXEC PGM=SORT</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//SORTIN    DD DISP=SHR,DSN=&amp;SORTDSN</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//SORTOUT   DD SYSOUT=*</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//SYSOUT    DD SYSOUT=*</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PEND</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//STEP1     EXEC MYPROC,SORTDSN=IBMUSER.AREA.CODES</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//SYSIN     DD *</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SORT FIELDS=(1,3,CH,A)</a:t>
            </a:r>
          </a:p>
          <a:p>
            <a:pPr eaLnBrk="1" hangingPunct="1">
              <a:lnSpc>
                <a:spcPct val="9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DF20B5C8-742D-4E02-9DA4-A47D991FC6F6}" type="slidenum">
              <a:rPr lang="en-US" altLang="en-US" sz="1000">
                <a:solidFill>
                  <a:srgbClr val="FFFFFF"/>
                </a:solidFill>
              </a:rPr>
              <a:pPr>
                <a:spcBef>
                  <a:spcPct val="50000"/>
                </a:spcBef>
                <a:spcAft>
                  <a:spcPct val="0"/>
                </a:spcAft>
                <a:buClrTx/>
                <a:buFontTx/>
                <a:buNone/>
              </a:pPr>
              <a:t>27</a:t>
            </a:fld>
            <a:endParaRPr lang="en-US" altLang="en-US" sz="1000">
              <a:solidFill>
                <a:srgbClr val="FFFFFF"/>
              </a:solidFill>
            </a:endParaRPr>
          </a:p>
        </p:txBody>
      </p:sp>
      <p:sp>
        <p:nvSpPr>
          <p:cNvPr id="45059" name="Rectangle 2"/>
          <p:cNvSpPr>
            <a:spLocks noGrp="1" noChangeArrowheads="1"/>
          </p:cNvSpPr>
          <p:nvPr>
            <p:ph type="title"/>
          </p:nvPr>
        </p:nvSpPr>
        <p:spPr>
          <a:xfrm>
            <a:off x="153988" y="533400"/>
            <a:ext cx="8245475" cy="304800"/>
          </a:xfrm>
        </p:spPr>
        <p:txBody>
          <a:bodyPr/>
          <a:lstStyle/>
          <a:p>
            <a:pPr eaLnBrk="1" hangingPunct="1"/>
            <a:r>
              <a:rPr lang="en-US" altLang="en-US"/>
              <a:t>JCL procedures -- statement override</a:t>
            </a:r>
          </a:p>
        </p:txBody>
      </p:sp>
      <p:sp>
        <p:nvSpPr>
          <p:cNvPr id="45060" name="Rectangle 3"/>
          <p:cNvSpPr>
            <a:spLocks noGrp="1" noChangeArrowheads="1"/>
          </p:cNvSpPr>
          <p:nvPr>
            <p:ph type="body" idx="1"/>
          </p:nvPr>
        </p:nvSpPr>
        <p:spPr>
          <a:xfrm>
            <a:off x="0" y="838200"/>
            <a:ext cx="8763000" cy="5638800"/>
          </a:xfrm>
        </p:spPr>
        <p:txBody>
          <a:bodyPr/>
          <a:lstStyle/>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//MYJOB     JOB 1</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//MYPROC    PROC</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//MYSORT    EXEC PGM=SORT</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//SORTIN    DD DISP=SHR,DSN=&amp;SORTDSN</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//SORTOUT   DD SYSOUT=*</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//SYSOUT    DD SYSOUT=*</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PEND</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//STEP1     EXEC MYPROC,SORTDSN=IBMUSER.AREA.CODES</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//MYSORT.SORTOUT DD DSN=IBMUSER.MYSORT.OUTPUT,</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DISP=(NEW,CATLG),SPACE=(CYL,(1,1)),</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UNIT=SYSDA,VOL=SER=SHARED,</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DCB=(LRECL=20,BLKSIZE=0,RECFM=FB,DSORG=PS)</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//SYSIN     DD *</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SORT FIELDS=(1,3,CH,A)</a:t>
            </a:r>
          </a:p>
          <a:p>
            <a:pPr eaLnBrk="1" hangingPunct="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5C93EF36-ABF9-4BA9-B929-0BB55A1F1791}" type="slidenum">
              <a:rPr lang="en-US" altLang="en-US" sz="1000">
                <a:solidFill>
                  <a:srgbClr val="FFFFFF"/>
                </a:solidFill>
              </a:rPr>
              <a:pPr>
                <a:spcBef>
                  <a:spcPct val="50000"/>
                </a:spcBef>
                <a:spcAft>
                  <a:spcPct val="0"/>
                </a:spcAft>
                <a:buClrTx/>
                <a:buFontTx/>
                <a:buNone/>
              </a:pPr>
              <a:t>28</a:t>
            </a:fld>
            <a:endParaRPr lang="en-US" altLang="en-US" sz="1000">
              <a:solidFill>
                <a:srgbClr val="FFFFFF"/>
              </a:solidFill>
            </a:endParaRPr>
          </a:p>
        </p:txBody>
      </p:sp>
      <p:sp>
        <p:nvSpPr>
          <p:cNvPr id="47107" name="Rectangle 2"/>
          <p:cNvSpPr>
            <a:spLocks noGrp="1" noChangeArrowheads="1"/>
          </p:cNvSpPr>
          <p:nvPr>
            <p:ph type="title"/>
          </p:nvPr>
        </p:nvSpPr>
        <p:spPr/>
        <p:txBody>
          <a:bodyPr/>
          <a:lstStyle/>
          <a:p>
            <a:pPr eaLnBrk="1" hangingPunct="1"/>
            <a:r>
              <a:rPr lang="en-CA" altLang="en-US"/>
              <a:t>Reserved DDNAMES	</a:t>
            </a:r>
          </a:p>
        </p:txBody>
      </p:sp>
      <p:sp>
        <p:nvSpPr>
          <p:cNvPr id="47108" name="Rectangle 3"/>
          <p:cNvSpPr>
            <a:spLocks noGrp="1" noChangeArrowheads="1"/>
          </p:cNvSpPr>
          <p:nvPr>
            <p:ph type="body" idx="1"/>
          </p:nvPr>
        </p:nvSpPr>
        <p:spPr/>
        <p:txBody>
          <a:bodyPr/>
          <a:lstStyle/>
          <a:p>
            <a:pPr eaLnBrk="1" hangingPunct="1">
              <a:lnSpc>
                <a:spcPct val="80000"/>
              </a:lnSpc>
            </a:pPr>
            <a:r>
              <a:rPr lang="en-CA" altLang="en-US" sz="1800"/>
              <a:t>To specify libraries to be searched first for programs: </a:t>
            </a:r>
          </a:p>
          <a:p>
            <a:pPr eaLnBrk="1" hangingPunct="1">
              <a:lnSpc>
                <a:spcPct val="80000"/>
              </a:lnSpc>
              <a:buFont typeface="Wingdings" panose="05000000000000000000" pitchFamily="2" charset="2"/>
              <a:buNone/>
            </a:pPr>
            <a:r>
              <a:rPr lang="en-CA" altLang="en-US" sz="1800"/>
              <a:t>		//JOBLIB DD ...</a:t>
            </a:r>
          </a:p>
          <a:p>
            <a:pPr eaLnBrk="1" hangingPunct="1">
              <a:lnSpc>
                <a:spcPct val="80000"/>
              </a:lnSpc>
              <a:buFont typeface="Wingdings" panose="05000000000000000000" pitchFamily="2" charset="2"/>
              <a:buNone/>
            </a:pPr>
            <a:r>
              <a:rPr lang="en-CA" altLang="en-US" sz="1800"/>
              <a:t>		//STEPLIB DD ...</a:t>
            </a:r>
          </a:p>
          <a:p>
            <a:pPr eaLnBrk="1" hangingPunct="1">
              <a:lnSpc>
                <a:spcPct val="80000"/>
              </a:lnSpc>
            </a:pPr>
            <a:r>
              <a:rPr lang="en-CA" altLang="en-US" sz="1800"/>
              <a:t>To specify private catalogs:	 	</a:t>
            </a:r>
          </a:p>
          <a:p>
            <a:pPr eaLnBrk="1" hangingPunct="1">
              <a:lnSpc>
                <a:spcPct val="80000"/>
              </a:lnSpc>
              <a:buFont typeface="Wingdings" panose="05000000000000000000" pitchFamily="2" charset="2"/>
              <a:buNone/>
            </a:pPr>
            <a:r>
              <a:rPr lang="en-CA" altLang="en-US" sz="1800"/>
              <a:t>		//JOBCAT DD ...</a:t>
            </a:r>
          </a:p>
          <a:p>
            <a:pPr eaLnBrk="1" hangingPunct="1">
              <a:lnSpc>
                <a:spcPct val="80000"/>
              </a:lnSpc>
              <a:buFont typeface="Wingdings" panose="05000000000000000000" pitchFamily="2" charset="2"/>
              <a:buNone/>
            </a:pPr>
            <a:r>
              <a:rPr lang="en-CA" altLang="en-US" sz="1800"/>
              <a:t>		//STEPCAT DD ...</a:t>
            </a:r>
          </a:p>
          <a:p>
            <a:pPr eaLnBrk="1" hangingPunct="1">
              <a:lnSpc>
                <a:spcPct val="80000"/>
              </a:lnSpc>
            </a:pPr>
            <a:r>
              <a:rPr lang="en-CA" altLang="en-US" sz="1800"/>
              <a:t>To specify the type of memory dump required should an abend occur: </a:t>
            </a:r>
          </a:p>
          <a:p>
            <a:pPr lvl="1" eaLnBrk="1" hangingPunct="1">
              <a:lnSpc>
                <a:spcPct val="80000"/>
              </a:lnSpc>
              <a:buFont typeface="Arial" panose="020B0604020202020204" pitchFamily="34" charset="0"/>
              <a:buNone/>
            </a:pPr>
            <a:r>
              <a:rPr lang="en-CA" altLang="en-US" sz="1800"/>
              <a:t>		</a:t>
            </a:r>
            <a:r>
              <a:rPr lang="en-CA" altLang="en-US" sz="1800" b="1"/>
              <a:t>//SYSABEND DD ...</a:t>
            </a:r>
          </a:p>
          <a:p>
            <a:pPr lvl="1" eaLnBrk="1" hangingPunct="1">
              <a:lnSpc>
                <a:spcPct val="80000"/>
              </a:lnSpc>
              <a:buFont typeface="Arial" panose="020B0604020202020204" pitchFamily="34" charset="0"/>
              <a:buNone/>
            </a:pPr>
            <a:r>
              <a:rPr lang="en-CA" altLang="en-US" sz="1800" b="1"/>
              <a:t>		//SYSUDUMP DD ...</a:t>
            </a:r>
          </a:p>
          <a:p>
            <a:pPr lvl="1" eaLnBrk="1" hangingPunct="1">
              <a:lnSpc>
                <a:spcPct val="80000"/>
              </a:lnSpc>
              <a:buFont typeface="Arial" panose="020B0604020202020204" pitchFamily="34" charset="0"/>
              <a:buNone/>
            </a:pPr>
            <a:r>
              <a:rPr lang="en-CA" altLang="en-US" sz="1800" b="1"/>
              <a:t>		//SYSMDUMP DD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0F06FE38-7130-4A86-9ABB-00CF10BEDC7D}" type="slidenum">
              <a:rPr lang="en-US" altLang="en-US" sz="1000">
                <a:solidFill>
                  <a:srgbClr val="FFFFFF"/>
                </a:solidFill>
              </a:rPr>
              <a:pPr>
                <a:spcBef>
                  <a:spcPct val="50000"/>
                </a:spcBef>
                <a:spcAft>
                  <a:spcPct val="0"/>
                </a:spcAft>
                <a:buClrTx/>
                <a:buFontTx/>
                <a:buNone/>
              </a:pPr>
              <a:t>29</a:t>
            </a:fld>
            <a:endParaRPr lang="en-US" altLang="en-US" sz="1000">
              <a:solidFill>
                <a:srgbClr val="FFFFFF"/>
              </a:solidFill>
            </a:endParaRPr>
          </a:p>
        </p:txBody>
      </p:sp>
      <p:sp>
        <p:nvSpPr>
          <p:cNvPr id="63491" name="Rectangle 2"/>
          <p:cNvSpPr>
            <a:spLocks noGrp="1" noChangeArrowheads="1"/>
          </p:cNvSpPr>
          <p:nvPr>
            <p:ph type="title"/>
          </p:nvPr>
        </p:nvSpPr>
        <p:spPr/>
        <p:txBody>
          <a:bodyPr/>
          <a:lstStyle/>
          <a:p>
            <a:pPr eaLnBrk="1" hangingPunct="1"/>
            <a:r>
              <a:rPr lang="en-US" altLang="en-US"/>
              <a:t>Utilities</a:t>
            </a:r>
          </a:p>
        </p:txBody>
      </p:sp>
      <p:sp>
        <p:nvSpPr>
          <p:cNvPr id="63492" name="Rectangle 3"/>
          <p:cNvSpPr>
            <a:spLocks noGrp="1" noChangeArrowheads="1"/>
          </p:cNvSpPr>
          <p:nvPr>
            <p:ph type="body" idx="1"/>
          </p:nvPr>
        </p:nvSpPr>
        <p:spPr>
          <a:xfrm>
            <a:off x="685800" y="1524000"/>
            <a:ext cx="7772400" cy="4953000"/>
          </a:xfrm>
        </p:spPr>
        <p:txBody>
          <a:bodyPr/>
          <a:lstStyle/>
          <a:p>
            <a:pPr eaLnBrk="1" hangingPunct="1">
              <a:lnSpc>
                <a:spcPct val="80000"/>
              </a:lnSpc>
            </a:pPr>
            <a:r>
              <a:rPr lang="en-US" altLang="en-US" sz="2000"/>
              <a:t>z/OS includes a number of programs useful in batch processing called </a:t>
            </a:r>
            <a:r>
              <a:rPr lang="en-US" altLang="en-US" sz="2000" b="0"/>
              <a:t>utilities</a:t>
            </a:r>
            <a:r>
              <a:rPr lang="en-US" altLang="en-US" sz="2000"/>
              <a:t>. </a:t>
            </a:r>
          </a:p>
          <a:p>
            <a:pPr eaLnBrk="1" hangingPunct="1">
              <a:lnSpc>
                <a:spcPct val="80000"/>
              </a:lnSpc>
            </a:pPr>
            <a:r>
              <a:rPr lang="en-US" altLang="en-US" sz="2000"/>
              <a:t>Utilities provide many small, obvious, and useful functions. </a:t>
            </a:r>
          </a:p>
          <a:p>
            <a:pPr eaLnBrk="1" hangingPunct="1">
              <a:lnSpc>
                <a:spcPct val="80000"/>
              </a:lnSpc>
            </a:pPr>
            <a:r>
              <a:rPr lang="en-US" altLang="en-US" sz="2000"/>
              <a:t>A basic set of system-provided utilities is described in the textbook (Appendix C).</a:t>
            </a:r>
          </a:p>
          <a:p>
            <a:pPr eaLnBrk="1" hangingPunct="1">
              <a:lnSpc>
                <a:spcPct val="80000"/>
              </a:lnSpc>
            </a:pPr>
            <a:r>
              <a:rPr lang="en-US" altLang="en-US" sz="2000"/>
              <a:t>Customer sites often write their own utility programs, many of which are shared by the z/OS user community. </a:t>
            </a:r>
          </a:p>
          <a:p>
            <a:pPr eaLnBrk="1" hangingPunct="1">
              <a:lnSpc>
                <a:spcPct val="80000"/>
              </a:lnSpc>
            </a:pPr>
            <a:r>
              <a:rPr lang="en-US" altLang="en-US" sz="2000"/>
              <a:t>Some examples of utilities:</a:t>
            </a:r>
          </a:p>
          <a:p>
            <a:pPr lvl="1" eaLnBrk="1" hangingPunct="1">
              <a:lnSpc>
                <a:spcPct val="80000"/>
              </a:lnSpc>
            </a:pPr>
            <a:r>
              <a:rPr lang="en-US" altLang="en-US" sz="1800"/>
              <a:t>IEBGENER		</a:t>
            </a:r>
            <a:r>
              <a:rPr lang="en-US" altLang="en-US" sz="2000"/>
              <a:t>Copies a sequential data set</a:t>
            </a:r>
          </a:p>
          <a:p>
            <a:pPr lvl="1" eaLnBrk="1" hangingPunct="1">
              <a:lnSpc>
                <a:spcPct val="80000"/>
              </a:lnSpc>
            </a:pPr>
            <a:r>
              <a:rPr lang="en-US" altLang="en-US" sz="1800"/>
              <a:t>IEBCOPY		</a:t>
            </a:r>
            <a:r>
              <a:rPr lang="en-US" altLang="en-US" sz="2000"/>
              <a:t>Copies a partitioned data set</a:t>
            </a:r>
          </a:p>
          <a:p>
            <a:pPr lvl="1" eaLnBrk="1" hangingPunct="1">
              <a:lnSpc>
                <a:spcPct val="80000"/>
              </a:lnSpc>
            </a:pPr>
            <a:r>
              <a:rPr lang="en-US" altLang="en-US" sz="1800"/>
              <a:t>IDCAMS		</a:t>
            </a:r>
            <a:r>
              <a:rPr lang="en-US" altLang="en-US" sz="2000"/>
              <a:t>Works with VSAM data sets</a:t>
            </a:r>
          </a:p>
        </p:txBody>
      </p:sp>
    </p:spTree>
    <p:extLst>
      <p:ext uri="{BB962C8B-B14F-4D97-AF65-F5344CB8AC3E}">
        <p14:creationId xmlns:p14="http://schemas.microsoft.com/office/powerpoint/2010/main" val="195693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B4A16D2C-18F3-4F20-AE3C-C263D54D5817}" type="slidenum">
              <a:rPr lang="en-US" altLang="en-US" sz="1000">
                <a:solidFill>
                  <a:srgbClr val="FFFFFF"/>
                </a:solidFill>
              </a:rPr>
              <a:pPr>
                <a:spcBef>
                  <a:spcPct val="50000"/>
                </a:spcBef>
                <a:spcAft>
                  <a:spcPct val="0"/>
                </a:spcAft>
                <a:buClrTx/>
                <a:buFontTx/>
                <a:buNone/>
              </a:pPr>
              <a:t>3</a:t>
            </a:fld>
            <a:endParaRPr lang="en-US" altLang="en-US" sz="1000">
              <a:solidFill>
                <a:srgbClr val="FFFFFF"/>
              </a:solidFill>
            </a:endParaRPr>
          </a:p>
        </p:txBody>
      </p:sp>
      <p:sp>
        <p:nvSpPr>
          <p:cNvPr id="7171" name="Rectangle 2"/>
          <p:cNvSpPr>
            <a:spLocks noGrp="1" noChangeArrowheads="1"/>
          </p:cNvSpPr>
          <p:nvPr>
            <p:ph type="title"/>
          </p:nvPr>
        </p:nvSpPr>
        <p:spPr/>
        <p:txBody>
          <a:bodyPr/>
          <a:lstStyle/>
          <a:p>
            <a:pPr eaLnBrk="1" hangingPunct="1"/>
            <a:r>
              <a:rPr lang="en-US" altLang="en-US"/>
              <a:t>Chapter objectives</a:t>
            </a:r>
          </a:p>
        </p:txBody>
      </p:sp>
      <p:sp>
        <p:nvSpPr>
          <p:cNvPr id="7172" name="Rectangle 3"/>
          <p:cNvSpPr>
            <a:spLocks noGrp="1" noChangeArrowheads="1"/>
          </p:cNvSpPr>
          <p:nvPr>
            <p:ph type="body" sz="half" idx="1"/>
          </p:nvPr>
        </p:nvSpPr>
        <p:spPr/>
        <p:txBody>
          <a:bodyPr/>
          <a:lstStyle/>
          <a:p>
            <a:pPr eaLnBrk="1" hangingPunct="1">
              <a:lnSpc>
                <a:spcPct val="90000"/>
              </a:lnSpc>
            </a:pPr>
            <a:r>
              <a:rPr lang="en-US" altLang="en-US" sz="1900" b="0"/>
              <a:t>Be able to: </a:t>
            </a:r>
          </a:p>
          <a:p>
            <a:pPr eaLnBrk="1" hangingPunct="1">
              <a:lnSpc>
                <a:spcPct val="90000"/>
              </a:lnSpc>
              <a:buClr>
                <a:schemeClr val="tx1"/>
              </a:buClr>
            </a:pPr>
            <a:r>
              <a:rPr lang="en-US" altLang="en-US" sz="1900"/>
              <a:t>  Explain how JCL works with the system, give an overview of JCL coding techniques, and know a few of the more important statements and keywords</a:t>
            </a:r>
          </a:p>
          <a:p>
            <a:pPr eaLnBrk="1" hangingPunct="1">
              <a:lnSpc>
                <a:spcPct val="90000"/>
              </a:lnSpc>
              <a:buClr>
                <a:schemeClr val="tx1"/>
              </a:buClr>
            </a:pPr>
            <a:r>
              <a:rPr lang="en-US" altLang="en-US" sz="1900"/>
              <a:t>  Create a simple job and submit it for execution</a:t>
            </a:r>
          </a:p>
          <a:p>
            <a:pPr eaLnBrk="1" hangingPunct="1">
              <a:lnSpc>
                <a:spcPct val="90000"/>
              </a:lnSpc>
              <a:buClr>
                <a:schemeClr val="tx1"/>
              </a:buClr>
            </a:pPr>
            <a:r>
              <a:rPr lang="en-US" altLang="en-US" sz="1900"/>
              <a:t>  Check the output of your job through SDSF </a:t>
            </a:r>
          </a:p>
        </p:txBody>
      </p:sp>
      <p:pic>
        <p:nvPicPr>
          <p:cNvPr id="7173" name="Picture 4" descr="z99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72050" y="1992313"/>
            <a:ext cx="2638425" cy="2890837"/>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75B0916B-970B-422F-AE13-970486EA8492}" type="slidenum">
              <a:rPr lang="en-US" altLang="en-US" sz="1000">
                <a:solidFill>
                  <a:srgbClr val="FFFFFF"/>
                </a:solidFill>
              </a:rPr>
              <a:pPr>
                <a:spcBef>
                  <a:spcPct val="50000"/>
                </a:spcBef>
                <a:spcAft>
                  <a:spcPct val="0"/>
                </a:spcAft>
                <a:buClrTx/>
                <a:buFontTx/>
                <a:buNone/>
              </a:pPr>
              <a:t>30</a:t>
            </a:fld>
            <a:endParaRPr lang="en-US" altLang="en-US" sz="1000">
              <a:solidFill>
                <a:srgbClr val="FFFFFF"/>
              </a:solidFill>
            </a:endParaRPr>
          </a:p>
        </p:txBody>
      </p:sp>
      <p:sp>
        <p:nvSpPr>
          <p:cNvPr id="64515" name="Rectangle 2"/>
          <p:cNvSpPr>
            <a:spLocks noGrp="1" noChangeArrowheads="1"/>
          </p:cNvSpPr>
          <p:nvPr>
            <p:ph type="title"/>
          </p:nvPr>
        </p:nvSpPr>
        <p:spPr>
          <a:xfrm>
            <a:off x="153988" y="533400"/>
            <a:ext cx="8245475" cy="381000"/>
          </a:xfrm>
        </p:spPr>
        <p:txBody>
          <a:bodyPr/>
          <a:lstStyle/>
          <a:p>
            <a:pPr eaLnBrk="1" hangingPunct="1"/>
            <a:r>
              <a:rPr lang="en-US" altLang="en-US" sz="2400"/>
              <a:t>IEBGENER (Sequential Copy / Generate Dataset)</a:t>
            </a:r>
          </a:p>
        </p:txBody>
      </p:sp>
      <p:sp>
        <p:nvSpPr>
          <p:cNvPr id="64516" name="Rectangle 3"/>
          <p:cNvSpPr>
            <a:spLocks noGrp="1" noChangeArrowheads="1"/>
          </p:cNvSpPr>
          <p:nvPr>
            <p:ph type="body" idx="1"/>
          </p:nvPr>
        </p:nvSpPr>
        <p:spPr>
          <a:xfrm>
            <a:off x="0" y="914400"/>
            <a:ext cx="7775575" cy="4611688"/>
          </a:xfrm>
        </p:spPr>
        <p:txBody>
          <a:bodyPr/>
          <a:lstStyle/>
          <a:p>
            <a:pPr marL="179388" indent="-179388" eaLnBrk="1" hangingPunct="1"/>
            <a:r>
              <a:rPr lang="en-US" altLang="en-US" sz="1400" b="0">
                <a:latin typeface="Comic Sans MS" panose="030F0702030302020204" pitchFamily="66" charset="0"/>
              </a:rPr>
              <a:t>You can use IEBGENER to perform the following tasks:</a:t>
            </a:r>
          </a:p>
          <a:p>
            <a:pPr marL="179388" indent="-179388" eaLnBrk="1" hangingPunct="1"/>
            <a:r>
              <a:rPr lang="en-US" altLang="en-US" sz="1400" b="0">
                <a:latin typeface="Comic Sans MS" panose="030F0702030302020204" pitchFamily="66" charset="0"/>
              </a:rPr>
              <a:t>* Create a backup copy of a sequential data set, a member of a partitioned data set or PDSE or a UNIX system services (USS) file such as a HFS file.</a:t>
            </a:r>
          </a:p>
          <a:p>
            <a:pPr marL="179388" indent="-179388" eaLnBrk="1" hangingPunct="1"/>
            <a:r>
              <a:rPr lang="en-US" altLang="en-US" sz="1400" b="0">
                <a:latin typeface="Comic Sans MS" panose="030F0702030302020204" pitchFamily="66" charset="0"/>
              </a:rPr>
              <a:t>* Produce a partitioned data set or PDSE, or a member of a partitioned data set or PDSE, from a sequential data set or a USS file.</a:t>
            </a:r>
          </a:p>
          <a:p>
            <a:pPr marL="179388" indent="-179388" eaLnBrk="1" hangingPunct="1"/>
            <a:r>
              <a:rPr lang="en-US" altLang="en-US" sz="1400" b="0">
                <a:latin typeface="Comic Sans MS" panose="030F0702030302020204" pitchFamily="66" charset="0"/>
              </a:rPr>
              <a:t>* Expand an existing partitioned data set or PDSE by creating partitioned members and merging them into the existing data set.</a:t>
            </a:r>
          </a:p>
          <a:p>
            <a:pPr marL="179388" indent="-179388" eaLnBrk="1" hangingPunct="1"/>
            <a:r>
              <a:rPr lang="en-US" altLang="en-US" sz="1400" b="0">
                <a:latin typeface="Comic Sans MS" panose="030F0702030302020204" pitchFamily="66" charset="0"/>
              </a:rPr>
              <a:t>* Produce an edited sequential or partitioned data set or PDSE.</a:t>
            </a:r>
          </a:p>
          <a:p>
            <a:pPr marL="179388" indent="-179388" eaLnBrk="1" hangingPunct="1"/>
            <a:r>
              <a:rPr lang="en-US" altLang="en-US" sz="1400" b="0">
                <a:latin typeface="Comic Sans MS" panose="030F0702030302020204" pitchFamily="66" charset="0"/>
              </a:rPr>
              <a:t>* Manipulate data sets containing double-byte character set data.</a:t>
            </a:r>
          </a:p>
          <a:p>
            <a:pPr marL="179388" indent="-179388" eaLnBrk="1" hangingPunct="1"/>
            <a:r>
              <a:rPr lang="en-US" altLang="en-US" sz="1400" b="0">
                <a:latin typeface="Comic Sans MS" panose="030F0702030302020204" pitchFamily="66" charset="0"/>
              </a:rPr>
              <a:t>* Print sequential data sets, members of partitioned data sets or PDSEs or USS files.</a:t>
            </a:r>
          </a:p>
          <a:p>
            <a:pPr marL="179388" indent="-179388" eaLnBrk="1" hangingPunct="1">
              <a:lnSpc>
                <a:spcPct val="65000"/>
              </a:lnSpc>
            </a:pPr>
            <a:r>
              <a:rPr lang="en-US" altLang="en-US" sz="1400" b="0">
                <a:latin typeface="Comic Sans MS" panose="030F0702030302020204" pitchFamily="66" charset="0"/>
              </a:rPr>
              <a:t>* Reblock or change the logical record length of a data set.</a:t>
            </a:r>
          </a:p>
          <a:p>
            <a:pPr marL="179388" indent="-179388" eaLnBrk="1" hangingPunct="1">
              <a:lnSpc>
                <a:spcPct val="65000"/>
              </a:lnSpc>
            </a:pPr>
            <a:r>
              <a:rPr lang="en-US" altLang="en-US" sz="1400" b="0">
                <a:latin typeface="Comic Sans MS" panose="030F0702030302020204" pitchFamily="66" charset="0"/>
              </a:rPr>
              <a:t>* Copy user labels on sequential output data sets</a:t>
            </a:r>
            <a:r>
              <a:rPr lang="en-US" altLang="en-US" b="0">
                <a:latin typeface="Comic Sans MS" panose="030F0702030302020204" pitchFamily="66" charset="0"/>
              </a:rPr>
              <a:t>.</a:t>
            </a:r>
          </a:p>
          <a:p>
            <a:pPr marL="179388" indent="-179388" eaLnBrk="1" hangingPunct="1"/>
            <a:endParaRPr lang="en-US" altLang="en-US" b="0">
              <a:latin typeface="Comic Sans MS" panose="030F0702030302020204" pitchFamily="66" charset="0"/>
            </a:endParaRPr>
          </a:p>
        </p:txBody>
      </p:sp>
      <p:sp>
        <p:nvSpPr>
          <p:cNvPr id="64517" name="AutoShape 5"/>
          <p:cNvSpPr>
            <a:spLocks noChangeArrowheads="1"/>
          </p:cNvSpPr>
          <p:nvPr/>
        </p:nvSpPr>
        <p:spPr bwMode="auto">
          <a:xfrm>
            <a:off x="657225" y="5988050"/>
            <a:ext cx="304800" cy="381000"/>
          </a:xfrm>
          <a:prstGeom prst="curvedRightArrow">
            <a:avLst>
              <a:gd name="adj1" fmla="val 25000"/>
              <a:gd name="adj2" fmla="val 50000"/>
              <a:gd name="adj3" fmla="val 33333"/>
            </a:avLst>
          </a:prstGeom>
          <a:solidFill>
            <a:schemeClr val="accent1"/>
          </a:solidFill>
          <a:ln w="28575">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endParaRPr lang="en-CA" altLang="en-US" b="0"/>
          </a:p>
        </p:txBody>
      </p:sp>
      <p:sp>
        <p:nvSpPr>
          <p:cNvPr id="64518" name="WordArt 7"/>
          <p:cNvSpPr>
            <a:spLocks noChangeArrowheads="1" noChangeShapeType="1" noTextEdit="1"/>
          </p:cNvSpPr>
          <p:nvPr/>
        </p:nvSpPr>
        <p:spPr bwMode="auto">
          <a:xfrm>
            <a:off x="0" y="4495800"/>
            <a:ext cx="857250" cy="708025"/>
          </a:xfrm>
          <a:prstGeom prst="rect">
            <a:avLst/>
          </a:prstGeom>
        </p:spPr>
        <p:txBody>
          <a:bodyPr wrap="none" fromWordArt="1">
            <a:prstTxWarp prst="textSlantUp">
              <a:avLst>
                <a:gd name="adj" fmla="val 55556"/>
              </a:avLst>
            </a:prstTxWarp>
          </a:bodyPr>
          <a:lstStyle/>
          <a:p>
            <a:pPr algn="ctr"/>
            <a:r>
              <a:rPr lang="en-CA" sz="1800" kern="10">
                <a:ln w="9525">
                  <a:solidFill>
                    <a:srgbClr val="000000"/>
                  </a:solidFill>
                  <a:round/>
                  <a:headEnd/>
                  <a:tailEnd/>
                </a:ln>
                <a:solidFill>
                  <a:srgbClr val="000000"/>
                </a:solidFill>
                <a:latin typeface="Comic Sans MS" panose="030F0702030302020204" pitchFamily="66" charset="0"/>
              </a:rPr>
              <a:t>example</a:t>
            </a:r>
          </a:p>
        </p:txBody>
      </p:sp>
      <p:sp>
        <p:nvSpPr>
          <p:cNvPr id="64519" name="Rectangle 10"/>
          <p:cNvSpPr>
            <a:spLocks noChangeArrowheads="1"/>
          </p:cNvSpPr>
          <p:nvPr/>
        </p:nvSpPr>
        <p:spPr bwMode="auto">
          <a:xfrm>
            <a:off x="990600" y="4584700"/>
            <a:ext cx="701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//PRINT JOB ...</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//STEP1 EXEC PGM=IEBGENER</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//SYSPRINT DD SYSOUT=A</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//SYSIN DD DUMMY</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//SYSUT1 DD DSNAME=ZUSER01.D80.DATA,DISP=SHR</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//SYSUT2 DD SYSOUT=A</a:t>
            </a:r>
          </a:p>
        </p:txBody>
      </p:sp>
      <p:sp>
        <p:nvSpPr>
          <p:cNvPr id="8" name="Rectangle 7"/>
          <p:cNvSpPr/>
          <p:nvPr/>
        </p:nvSpPr>
        <p:spPr bwMode="auto">
          <a:xfrm rot="1230177">
            <a:off x="5895975" y="4305300"/>
            <a:ext cx="2981325" cy="1323975"/>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600" b="1" i="1" dirty="0">
                <a:solidFill>
                  <a:schemeClr val="tx2">
                    <a:lumMod val="75000"/>
                  </a:schemeClr>
                </a:solidFill>
                <a:latin typeface="Arial" charset="0"/>
              </a:rPr>
              <a:t>FIND THIS HARD TO READ?</a:t>
            </a:r>
            <a:br>
              <a:rPr lang="en-CA" sz="1600" b="1" i="1" dirty="0">
                <a:solidFill>
                  <a:schemeClr val="tx2">
                    <a:lumMod val="75000"/>
                  </a:schemeClr>
                </a:solidFill>
                <a:latin typeface="Arial" charset="0"/>
              </a:rPr>
            </a:br>
            <a:r>
              <a:rPr lang="en-CA" sz="1600" b="1" dirty="0">
                <a:latin typeface="Arial" charset="0"/>
              </a:rPr>
              <a:t>Neater code is easier to read, edit and debug!</a:t>
            </a:r>
            <a:br>
              <a:rPr lang="en-CA" sz="1600" b="1" dirty="0">
                <a:latin typeface="Arial" charset="0"/>
              </a:rPr>
            </a:br>
            <a:r>
              <a:rPr lang="en-CA" sz="1600" b="1" dirty="0">
                <a:latin typeface="Arial" charset="0"/>
              </a:rPr>
              <a:t>Start [operation] in a consistent position (e.g. 12)</a:t>
            </a:r>
          </a:p>
        </p:txBody>
      </p:sp>
    </p:spTree>
    <p:extLst>
      <p:ext uri="{BB962C8B-B14F-4D97-AF65-F5344CB8AC3E}">
        <p14:creationId xmlns:p14="http://schemas.microsoft.com/office/powerpoint/2010/main" val="3993458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xfrm>
            <a:off x="458788" y="4291013"/>
            <a:ext cx="1006475"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9A1E8C5F-ECA9-4D57-88BF-608B5E593250}" type="slidenum">
              <a:rPr lang="en-US" altLang="en-US" sz="1000">
                <a:solidFill>
                  <a:srgbClr val="FFFFFF"/>
                </a:solidFill>
              </a:rPr>
              <a:pPr>
                <a:spcBef>
                  <a:spcPct val="50000"/>
                </a:spcBef>
                <a:spcAft>
                  <a:spcPct val="0"/>
                </a:spcAft>
                <a:buClrTx/>
                <a:buFontTx/>
                <a:buNone/>
              </a:pPr>
              <a:t>31</a:t>
            </a:fld>
            <a:endParaRPr lang="en-US" altLang="en-US" sz="1000">
              <a:solidFill>
                <a:srgbClr val="FFFFFF"/>
              </a:solidFill>
            </a:endParaRPr>
          </a:p>
        </p:txBody>
      </p:sp>
      <p:sp>
        <p:nvSpPr>
          <p:cNvPr id="65539" name="AutoShape 5"/>
          <p:cNvSpPr>
            <a:spLocks noChangeArrowheads="1"/>
          </p:cNvSpPr>
          <p:nvPr/>
        </p:nvSpPr>
        <p:spPr bwMode="auto">
          <a:xfrm>
            <a:off x="952500" y="3783013"/>
            <a:ext cx="304800" cy="381000"/>
          </a:xfrm>
          <a:prstGeom prst="curvedRightArrow">
            <a:avLst>
              <a:gd name="adj1" fmla="val 25000"/>
              <a:gd name="adj2" fmla="val 50000"/>
              <a:gd name="adj3" fmla="val 33333"/>
            </a:avLst>
          </a:prstGeom>
          <a:solidFill>
            <a:schemeClr val="accent1"/>
          </a:solidFill>
          <a:ln w="28575">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endParaRPr lang="en-CA" altLang="en-US" b="0"/>
          </a:p>
        </p:txBody>
      </p:sp>
      <p:sp>
        <p:nvSpPr>
          <p:cNvPr id="65540" name="WordArt 7"/>
          <p:cNvSpPr>
            <a:spLocks noChangeArrowheads="1" noChangeShapeType="1" noTextEdit="1"/>
          </p:cNvSpPr>
          <p:nvPr/>
        </p:nvSpPr>
        <p:spPr bwMode="auto">
          <a:xfrm>
            <a:off x="304800" y="2286000"/>
            <a:ext cx="857250" cy="708025"/>
          </a:xfrm>
          <a:prstGeom prst="rect">
            <a:avLst/>
          </a:prstGeom>
        </p:spPr>
        <p:txBody>
          <a:bodyPr wrap="none" fromWordArt="1">
            <a:prstTxWarp prst="textSlantUp">
              <a:avLst>
                <a:gd name="adj" fmla="val 55556"/>
              </a:avLst>
            </a:prstTxWarp>
          </a:bodyPr>
          <a:lstStyle/>
          <a:p>
            <a:pPr algn="ctr"/>
            <a:r>
              <a:rPr lang="en-CA" sz="1800" kern="10">
                <a:ln w="9525">
                  <a:solidFill>
                    <a:srgbClr val="000000"/>
                  </a:solidFill>
                  <a:round/>
                  <a:headEnd/>
                  <a:tailEnd/>
                </a:ln>
                <a:solidFill>
                  <a:srgbClr val="000000"/>
                </a:solidFill>
                <a:latin typeface="Comic Sans MS" panose="030F0702030302020204" pitchFamily="66" charset="0"/>
              </a:rPr>
              <a:t>example</a:t>
            </a:r>
          </a:p>
        </p:txBody>
      </p:sp>
      <p:sp>
        <p:nvSpPr>
          <p:cNvPr id="65541" name="Rectangle 10"/>
          <p:cNvSpPr>
            <a:spLocks noChangeArrowheads="1"/>
          </p:cNvSpPr>
          <p:nvPr/>
        </p:nvSpPr>
        <p:spPr bwMode="auto">
          <a:xfrm>
            <a:off x="1295400" y="2438400"/>
            <a:ext cx="78247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//PRINT    JOB  ...</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//STEP1    EXEC PGM=IEBGENER</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//SYSPRINT DD   SYSOUT=A</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//SYSIN    DD   DUMMY</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//SYSUT1   DD   DSNAME=ZUSER01.D80.DATA,DISP=SHR</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//SYSUT2   DD   SYSOUT=A</a:t>
            </a:r>
          </a:p>
        </p:txBody>
      </p:sp>
      <p:sp>
        <p:nvSpPr>
          <p:cNvPr id="8" name="Rectangle 7"/>
          <p:cNvSpPr/>
          <p:nvPr/>
        </p:nvSpPr>
        <p:spPr bwMode="auto">
          <a:xfrm rot="1230177">
            <a:off x="6000750" y="1868488"/>
            <a:ext cx="2981325" cy="1323975"/>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600" b="1" i="1" dirty="0">
                <a:solidFill>
                  <a:schemeClr val="tx2">
                    <a:lumMod val="75000"/>
                  </a:schemeClr>
                </a:solidFill>
                <a:latin typeface="Arial" charset="0"/>
              </a:rPr>
              <a:t>ISN’T THAT BETTER NOW?</a:t>
            </a:r>
            <a:br>
              <a:rPr lang="en-CA" sz="1600" b="1" i="1" dirty="0">
                <a:solidFill>
                  <a:schemeClr val="tx2">
                    <a:lumMod val="75000"/>
                  </a:schemeClr>
                </a:solidFill>
                <a:latin typeface="Arial" charset="0"/>
              </a:rPr>
            </a:br>
            <a:r>
              <a:rPr lang="en-CA" sz="1600" b="1" dirty="0">
                <a:latin typeface="Arial" charset="0"/>
              </a:rPr>
              <a:t>Neater code is easier to read, edit and debug!</a:t>
            </a:r>
            <a:br>
              <a:rPr lang="en-CA" sz="1600" b="1" dirty="0">
                <a:latin typeface="Arial" charset="0"/>
              </a:rPr>
            </a:br>
            <a:r>
              <a:rPr lang="en-CA" sz="1600" b="1" dirty="0">
                <a:latin typeface="Arial" charset="0"/>
              </a:rPr>
              <a:t>Start [operation] in a consistent position (e.g. 12)</a:t>
            </a:r>
          </a:p>
        </p:txBody>
      </p:sp>
      <p:sp>
        <p:nvSpPr>
          <p:cNvPr id="65543" name="Title 1"/>
          <p:cNvSpPr>
            <a:spLocks noGrp="1"/>
          </p:cNvSpPr>
          <p:nvPr>
            <p:ph type="title"/>
          </p:nvPr>
        </p:nvSpPr>
        <p:spPr/>
        <p:txBody>
          <a:bodyPr/>
          <a:lstStyle/>
          <a:p>
            <a:r>
              <a:rPr lang="en-CA" altLang="en-US"/>
              <a:t>Let’s neaten up that IEBGENER job…</a:t>
            </a:r>
          </a:p>
        </p:txBody>
      </p:sp>
    </p:spTree>
    <p:extLst>
      <p:ext uri="{BB962C8B-B14F-4D97-AF65-F5344CB8AC3E}">
        <p14:creationId xmlns:p14="http://schemas.microsoft.com/office/powerpoint/2010/main" val="33749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04ABA72D-257D-46D9-B867-F6AF23AB6F14}" type="slidenum">
              <a:rPr lang="en-US" altLang="en-US" sz="1000">
                <a:solidFill>
                  <a:srgbClr val="FFFFFF"/>
                </a:solidFill>
              </a:rPr>
              <a:pPr>
                <a:spcBef>
                  <a:spcPct val="50000"/>
                </a:spcBef>
                <a:spcAft>
                  <a:spcPct val="0"/>
                </a:spcAft>
                <a:buClrTx/>
                <a:buFontTx/>
                <a:buNone/>
              </a:pPr>
              <a:t>32</a:t>
            </a:fld>
            <a:endParaRPr lang="en-US" altLang="en-US" sz="1000">
              <a:solidFill>
                <a:srgbClr val="FFFFFF"/>
              </a:solidFill>
            </a:endParaRPr>
          </a:p>
        </p:txBody>
      </p:sp>
      <p:sp>
        <p:nvSpPr>
          <p:cNvPr id="66563" name="Rectangle 2"/>
          <p:cNvSpPr>
            <a:spLocks noGrp="1" noChangeArrowheads="1"/>
          </p:cNvSpPr>
          <p:nvPr>
            <p:ph type="title"/>
          </p:nvPr>
        </p:nvSpPr>
        <p:spPr>
          <a:xfrm>
            <a:off x="153988" y="685800"/>
            <a:ext cx="8245475" cy="455613"/>
          </a:xfrm>
        </p:spPr>
        <p:txBody>
          <a:bodyPr/>
          <a:lstStyle/>
          <a:p>
            <a:pPr eaLnBrk="1" hangingPunct="1"/>
            <a:r>
              <a:rPr lang="en-US" altLang="en-US" sz="2400"/>
              <a:t>IEBCOPY (Library Copy) Utility</a:t>
            </a:r>
          </a:p>
        </p:txBody>
      </p:sp>
      <p:sp>
        <p:nvSpPr>
          <p:cNvPr id="66564" name="Rectangle 3"/>
          <p:cNvSpPr>
            <a:spLocks noGrp="1" noChangeArrowheads="1"/>
          </p:cNvSpPr>
          <p:nvPr>
            <p:ph type="body" idx="1"/>
          </p:nvPr>
        </p:nvSpPr>
        <p:spPr>
          <a:xfrm>
            <a:off x="0" y="1371600"/>
            <a:ext cx="8915400" cy="4306888"/>
          </a:xfrm>
        </p:spPr>
        <p:txBody>
          <a:bodyPr/>
          <a:lstStyle/>
          <a:p>
            <a:pPr eaLnBrk="1" hangingPunct="1"/>
            <a:r>
              <a:rPr lang="en-US" altLang="en-US" sz="1600" b="0">
                <a:latin typeface="Comic Sans MS" panose="030F0702030302020204" pitchFamily="66" charset="0"/>
              </a:rPr>
              <a:t>IEBCOPY is a data set utility that is used to copy or merge members between one or more partitioned data sets, or partitioned data sets extended (PDSEs), in full or  in part. </a:t>
            </a:r>
          </a:p>
          <a:p>
            <a:pPr eaLnBrk="1" hangingPunct="1"/>
            <a:r>
              <a:rPr lang="en-US" altLang="en-US" sz="1600" b="0">
                <a:latin typeface="Comic Sans MS" panose="030F0702030302020204" pitchFamily="66" charset="0"/>
              </a:rPr>
              <a:t>You can also use IEBCOPY to create a backup of a partitioned data set into a sequential data set (called an unload data set or PDSU), and to copy members from the backup into a partitioned data set.</a:t>
            </a:r>
          </a:p>
          <a:p>
            <a:pPr eaLnBrk="1" hangingPunct="1"/>
            <a:endParaRPr lang="en-US" altLang="en-US" sz="1600">
              <a:latin typeface="Comic Sans MS" panose="030F0702030302020204" pitchFamily="66" charset="0"/>
            </a:endParaRPr>
          </a:p>
        </p:txBody>
      </p:sp>
      <p:sp>
        <p:nvSpPr>
          <p:cNvPr id="66565" name="Text Box 4"/>
          <p:cNvSpPr txBox="1">
            <a:spLocks noChangeArrowheads="1"/>
          </p:cNvSpPr>
          <p:nvPr/>
        </p:nvSpPr>
        <p:spPr bwMode="auto">
          <a:xfrm>
            <a:off x="1447800" y="3505200"/>
            <a:ext cx="6186488"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//COMPRESS EXEC PGM=IEBCOPY</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//A DD DSNAME=ZUSER01.JCL.CNTL,DISP=OLD</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//B DD DSNAME=ZUSER01.JCL.CNTL,DISP=OLD</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//SYSIN DD *</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      COPY OUTDD=B,INDD=A</a:t>
            </a:r>
          </a:p>
          <a:p>
            <a:pPr eaLnBrk="1" hangingPunct="1">
              <a:spcBef>
                <a:spcPct val="0"/>
              </a:spcBef>
              <a:spcAft>
                <a:spcPct val="0"/>
              </a:spcAft>
              <a:buClrTx/>
              <a:buFontTx/>
              <a:buNone/>
            </a:pPr>
            <a:r>
              <a:rPr lang="en-US" altLang="en-US" sz="2000">
                <a:latin typeface="Courier New" panose="02070309020205020404" pitchFamily="49" charset="0"/>
                <a:cs typeface="Courier New" panose="02070309020205020404" pitchFamily="49" charset="0"/>
              </a:rPr>
              <a:t>/*</a:t>
            </a:r>
          </a:p>
          <a:p>
            <a:pPr eaLnBrk="1" hangingPunct="1">
              <a:spcBef>
                <a:spcPct val="0"/>
              </a:spcBef>
              <a:spcAft>
                <a:spcPct val="0"/>
              </a:spcAft>
              <a:buClrTx/>
              <a:buFontTx/>
              <a:buNone/>
            </a:pPr>
            <a:endParaRPr lang="en-US" altLang="en-US" sz="2000">
              <a:latin typeface="Courier New" panose="02070309020205020404" pitchFamily="49" charset="0"/>
              <a:cs typeface="Courier New" panose="02070309020205020404" pitchFamily="49" charset="0"/>
            </a:endParaRPr>
          </a:p>
        </p:txBody>
      </p:sp>
      <p:sp>
        <p:nvSpPr>
          <p:cNvPr id="66566" name="WordArt 5"/>
          <p:cNvSpPr>
            <a:spLocks noChangeArrowheads="1" noChangeShapeType="1" noTextEdit="1"/>
          </p:cNvSpPr>
          <p:nvPr/>
        </p:nvSpPr>
        <p:spPr bwMode="auto">
          <a:xfrm>
            <a:off x="304800" y="3276600"/>
            <a:ext cx="857250" cy="708025"/>
          </a:xfrm>
          <a:prstGeom prst="rect">
            <a:avLst/>
          </a:prstGeom>
        </p:spPr>
        <p:txBody>
          <a:bodyPr wrap="none" fromWordArt="1">
            <a:prstTxWarp prst="textSlantUp">
              <a:avLst>
                <a:gd name="adj" fmla="val 55556"/>
              </a:avLst>
            </a:prstTxWarp>
          </a:bodyPr>
          <a:lstStyle/>
          <a:p>
            <a:pPr algn="ctr"/>
            <a:r>
              <a:rPr lang="en-CA" sz="1800" kern="10">
                <a:ln w="9525">
                  <a:solidFill>
                    <a:srgbClr val="000000"/>
                  </a:solidFill>
                  <a:round/>
                  <a:headEnd/>
                  <a:tailEnd/>
                </a:ln>
                <a:solidFill>
                  <a:srgbClr val="000000"/>
                </a:solidFill>
                <a:latin typeface="Comic Sans MS" panose="030F0702030302020204" pitchFamily="66" charset="0"/>
              </a:rPr>
              <a:t>example</a:t>
            </a:r>
          </a:p>
        </p:txBody>
      </p:sp>
    </p:spTree>
    <p:extLst>
      <p:ext uri="{BB962C8B-B14F-4D97-AF65-F5344CB8AC3E}">
        <p14:creationId xmlns:p14="http://schemas.microsoft.com/office/powerpoint/2010/main" val="51177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00D99529-9F18-424C-B867-3EBB8E5455BB}" type="slidenum">
              <a:rPr lang="en-US" altLang="en-US" sz="1000">
                <a:solidFill>
                  <a:srgbClr val="FFFFFF"/>
                </a:solidFill>
              </a:rPr>
              <a:pPr>
                <a:spcBef>
                  <a:spcPct val="50000"/>
                </a:spcBef>
                <a:spcAft>
                  <a:spcPct val="0"/>
                </a:spcAft>
                <a:buClrTx/>
                <a:buFontTx/>
                <a:buNone/>
              </a:pPr>
              <a:t>33</a:t>
            </a:fld>
            <a:endParaRPr lang="en-US" altLang="en-US" sz="1000">
              <a:solidFill>
                <a:srgbClr val="FFFFFF"/>
              </a:solidFill>
            </a:endParaRPr>
          </a:p>
        </p:txBody>
      </p:sp>
      <p:sp>
        <p:nvSpPr>
          <p:cNvPr id="67587" name="Rectangle 2"/>
          <p:cNvSpPr>
            <a:spLocks noGrp="1" noChangeArrowheads="1"/>
          </p:cNvSpPr>
          <p:nvPr>
            <p:ph type="title"/>
          </p:nvPr>
        </p:nvSpPr>
        <p:spPr>
          <a:xfrm>
            <a:off x="153988" y="609600"/>
            <a:ext cx="8380412" cy="457200"/>
          </a:xfrm>
        </p:spPr>
        <p:txBody>
          <a:bodyPr/>
          <a:lstStyle/>
          <a:p>
            <a:pPr algn="ctr" eaLnBrk="1" hangingPunct="1"/>
            <a:r>
              <a:rPr lang="en-US" altLang="en-US" sz="2400"/>
              <a:t>VSAM – Access Method Services (IDCAMS)</a:t>
            </a:r>
          </a:p>
        </p:txBody>
      </p:sp>
      <p:sp>
        <p:nvSpPr>
          <p:cNvPr id="47108" name="Rectangle 3"/>
          <p:cNvSpPr>
            <a:spLocks noGrp="1" noChangeArrowheads="1"/>
          </p:cNvSpPr>
          <p:nvPr>
            <p:ph type="body" idx="1"/>
          </p:nvPr>
        </p:nvSpPr>
        <p:spPr>
          <a:xfrm>
            <a:off x="0" y="1219200"/>
            <a:ext cx="9144000" cy="5105400"/>
          </a:xfrm>
        </p:spPr>
        <p:txBody>
          <a:bodyPr/>
          <a:lstStyle/>
          <a:p>
            <a:pPr marL="65088" indent="0" eaLnBrk="1" hangingPunct="1">
              <a:lnSpc>
                <a:spcPct val="80000"/>
              </a:lnSpc>
              <a:buFont typeface="Wingdings" panose="05000000000000000000" pitchFamily="2" charset="2"/>
              <a:buNone/>
              <a:defRPr/>
            </a:pPr>
            <a:r>
              <a:rPr lang="en-US" altLang="en-US" sz="1400" b="0" dirty="0">
                <a:latin typeface="Comic Sans MS" panose="030F0702030302020204" pitchFamily="66" charset="0"/>
              </a:rPr>
              <a:t>When you want to use an access method services function, you issue a command and specify its parameters. Your request is decoded, one command at a time, and the appropriate functional routines are then called to perform all services required by that command.</a:t>
            </a:r>
          </a:p>
          <a:p>
            <a:pPr marL="65088" indent="0" eaLnBrk="1" hangingPunct="1">
              <a:lnSpc>
                <a:spcPct val="80000"/>
              </a:lnSpc>
              <a:buFont typeface="Wingdings" panose="05000000000000000000" pitchFamily="2" charset="2"/>
              <a:buNone/>
              <a:defRPr/>
            </a:pPr>
            <a:r>
              <a:rPr lang="en-US" altLang="en-US" sz="1400" b="0" dirty="0">
                <a:latin typeface="Comic Sans MS" panose="030F0702030302020204" pitchFamily="66" charset="0"/>
              </a:rPr>
              <a:t>You can invoke the access method services program in three ways:</a:t>
            </a:r>
          </a:p>
          <a:p>
            <a:pPr marL="236538" indent="-171450" eaLnBrk="1" hangingPunct="1">
              <a:lnSpc>
                <a:spcPct val="80000"/>
              </a:lnSpc>
              <a:buClr>
                <a:srgbClr val="292929"/>
              </a:buClr>
              <a:defRPr/>
            </a:pPr>
            <a:r>
              <a:rPr lang="en-US" altLang="en-US" sz="1400" b="0" dirty="0">
                <a:latin typeface="Comic Sans MS" panose="030F0702030302020204" pitchFamily="66" charset="0"/>
              </a:rPr>
              <a:t> As a job or job step</a:t>
            </a:r>
          </a:p>
          <a:p>
            <a:pPr marL="236538" indent="-171450" eaLnBrk="1" hangingPunct="1">
              <a:lnSpc>
                <a:spcPct val="80000"/>
              </a:lnSpc>
              <a:buClr>
                <a:srgbClr val="292929"/>
              </a:buClr>
              <a:defRPr/>
            </a:pPr>
            <a:r>
              <a:rPr lang="en-US" altLang="en-US" sz="1400" b="0" dirty="0">
                <a:latin typeface="Comic Sans MS" panose="030F0702030302020204" pitchFamily="66" charset="0"/>
              </a:rPr>
              <a:t> From a TSO terminal</a:t>
            </a:r>
          </a:p>
          <a:p>
            <a:pPr marL="236538" indent="-171450" eaLnBrk="1" hangingPunct="1">
              <a:lnSpc>
                <a:spcPct val="80000"/>
              </a:lnSpc>
              <a:buClr>
                <a:srgbClr val="292929"/>
              </a:buClr>
              <a:defRPr/>
            </a:pPr>
            <a:r>
              <a:rPr lang="en-US" altLang="en-US" sz="1400" b="0" dirty="0">
                <a:latin typeface="Comic Sans MS" panose="030F0702030302020204" pitchFamily="66" charset="0"/>
              </a:rPr>
              <a:t> From within your own program</a:t>
            </a:r>
          </a:p>
          <a:p>
            <a:pPr marL="65088" indent="0" eaLnBrk="1" hangingPunct="1">
              <a:lnSpc>
                <a:spcPct val="80000"/>
              </a:lnSpc>
              <a:buFont typeface="Wingdings" panose="05000000000000000000" pitchFamily="2" charset="2"/>
              <a:buNone/>
              <a:defRPr/>
            </a:pPr>
            <a:endParaRPr lang="en-US" altLang="en-US" sz="1400" b="0" dirty="0">
              <a:latin typeface="Comic Sans MS" panose="030F0702030302020204" pitchFamily="66" charset="0"/>
            </a:endParaRPr>
          </a:p>
          <a:p>
            <a:pPr marL="65088" indent="0" eaLnBrk="1" hangingPunct="1">
              <a:lnSpc>
                <a:spcPct val="80000"/>
              </a:lnSpc>
              <a:buFont typeface="Wingdings" panose="05000000000000000000" pitchFamily="2" charset="2"/>
              <a:buNone/>
              <a:defRPr/>
            </a:pPr>
            <a:r>
              <a:rPr lang="en-US" altLang="en-US" sz="1400" b="0" dirty="0">
                <a:latin typeface="Comic Sans MS" panose="030F0702030302020204" pitchFamily="66" charset="0"/>
              </a:rPr>
              <a:t>You can execute the IDCAMS program and include the command and its parameters as input to the program. You can also call the IDCAMS program from within another program and pass the command and its parameters to the IDCAMS program.</a:t>
            </a:r>
          </a:p>
          <a:p>
            <a:pPr marL="65088" indent="0" eaLnBrk="1" hangingPunct="1">
              <a:lnSpc>
                <a:spcPct val="80000"/>
              </a:lnSpc>
              <a:buFont typeface="Wingdings" panose="05000000000000000000" pitchFamily="2" charset="2"/>
              <a:buNone/>
              <a:defRPr/>
            </a:pPr>
            <a:endParaRPr lang="en-US" altLang="en-US" sz="1400" b="0" dirty="0"/>
          </a:p>
          <a:p>
            <a:pPr marL="65088" indent="0" eaLnBrk="1" hangingPunct="1">
              <a:lnSpc>
                <a:spcPct val="80000"/>
              </a:lnSpc>
              <a:buFont typeface="Wingdings" panose="05000000000000000000" pitchFamily="2" charset="2"/>
              <a:buNone/>
              <a:defRPr/>
            </a:pPr>
            <a:r>
              <a:rPr lang="en-US" altLang="en-US" sz="1400" dirty="0">
                <a:latin typeface="Courier New" panose="02070309020205020404" pitchFamily="49" charset="0"/>
                <a:cs typeface="Courier New" panose="02070309020205020404" pitchFamily="49" charset="0"/>
              </a:rPr>
              <a:t>//YOURJOB JOB YOUR INSTALLATION'S JOB=ACCOUNTING DATA</a:t>
            </a:r>
          </a:p>
          <a:p>
            <a:pPr marL="65088" indent="0" eaLnBrk="1" hangingPunct="1">
              <a:lnSpc>
                <a:spcPct val="80000"/>
              </a:lnSpc>
              <a:buFont typeface="Wingdings" panose="05000000000000000000" pitchFamily="2" charset="2"/>
              <a:buNone/>
              <a:defRPr/>
            </a:pPr>
            <a:r>
              <a:rPr lang="en-US" altLang="en-US" sz="1400" dirty="0">
                <a:latin typeface="Courier New" panose="02070309020205020404" pitchFamily="49" charset="0"/>
                <a:cs typeface="Courier New" panose="02070309020205020404" pitchFamily="49" charset="0"/>
              </a:rPr>
              <a:t>//JOBCAT DD DSNAME=YOUR.CATALOG,DISP=SHR</a:t>
            </a:r>
          </a:p>
          <a:p>
            <a:pPr marL="65088" indent="0" eaLnBrk="1" hangingPunct="1">
              <a:lnSpc>
                <a:spcPct val="80000"/>
              </a:lnSpc>
              <a:buFont typeface="Wingdings" panose="05000000000000000000" pitchFamily="2" charset="2"/>
              <a:buNone/>
              <a:defRPr/>
            </a:pPr>
            <a:r>
              <a:rPr lang="en-US" altLang="en-US" sz="1400" dirty="0">
                <a:latin typeface="Courier New" panose="02070309020205020404" pitchFamily="49" charset="0"/>
                <a:cs typeface="Courier New" panose="02070309020205020404" pitchFamily="49" charset="0"/>
              </a:rPr>
              <a:t>//STEP1 EXEC PGM=IDCAMS</a:t>
            </a:r>
          </a:p>
          <a:p>
            <a:pPr marL="65088" indent="0" eaLnBrk="1" hangingPunct="1">
              <a:lnSpc>
                <a:spcPct val="80000"/>
              </a:lnSpc>
              <a:buFont typeface="Wingdings" panose="05000000000000000000" pitchFamily="2" charset="2"/>
              <a:buNone/>
              <a:defRPr/>
            </a:pPr>
            <a:r>
              <a:rPr lang="en-US" altLang="en-US" sz="1400" dirty="0">
                <a:latin typeface="Courier New" panose="02070309020205020404" pitchFamily="49" charset="0"/>
                <a:cs typeface="Courier New" panose="02070309020205020404" pitchFamily="49" charset="0"/>
              </a:rPr>
              <a:t>//STEPCAT DD DSNAME=ANOTHER.CATALOG,DISP=SHR</a:t>
            </a:r>
          </a:p>
          <a:p>
            <a:pPr marL="65088" indent="0" eaLnBrk="1" hangingPunct="1">
              <a:lnSpc>
                <a:spcPct val="80000"/>
              </a:lnSpc>
              <a:buFont typeface="Wingdings" panose="05000000000000000000" pitchFamily="2" charset="2"/>
              <a:buNone/>
              <a:defRPr/>
            </a:pPr>
            <a:r>
              <a:rPr lang="en-US" altLang="en-US" sz="1400" dirty="0">
                <a:latin typeface="Courier New" panose="02070309020205020404" pitchFamily="49" charset="0"/>
                <a:cs typeface="Courier New" panose="02070309020205020404" pitchFamily="49" charset="0"/>
              </a:rPr>
              <a:t>//SYSPRINT DD SYSOUT=A</a:t>
            </a:r>
          </a:p>
          <a:p>
            <a:pPr marL="65088" indent="0" eaLnBrk="1" hangingPunct="1">
              <a:lnSpc>
                <a:spcPct val="80000"/>
              </a:lnSpc>
              <a:buFont typeface="Wingdings" panose="05000000000000000000" pitchFamily="2" charset="2"/>
              <a:buNone/>
              <a:defRPr/>
            </a:pPr>
            <a:r>
              <a:rPr lang="en-US" altLang="en-US" sz="1400" dirty="0">
                <a:latin typeface="Courier New" panose="02070309020205020404" pitchFamily="49" charset="0"/>
                <a:cs typeface="Courier New" panose="02070309020205020404" pitchFamily="49" charset="0"/>
              </a:rPr>
              <a:t>//SYSIN DD *</a:t>
            </a:r>
          </a:p>
          <a:p>
            <a:pPr marL="65088" indent="0" eaLnBrk="1" hangingPunct="1">
              <a:lnSpc>
                <a:spcPct val="80000"/>
              </a:lnSpc>
              <a:buFont typeface="Wingdings" panose="05000000000000000000" pitchFamily="2" charset="2"/>
              <a:buNone/>
              <a:defRPr/>
            </a:pPr>
            <a:r>
              <a:rPr lang="en-US" altLang="en-US" sz="1400" dirty="0"/>
              <a:t>     (access method services commands and their parameters)   </a:t>
            </a:r>
            <a:r>
              <a:rPr lang="en-US" altLang="en-US" sz="1400" dirty="0">
                <a:solidFill>
                  <a:srgbClr val="0066FF"/>
                </a:solidFill>
                <a:latin typeface="Comic Sans MS" panose="030F0702030302020204" pitchFamily="66" charset="0"/>
              </a:rPr>
              <a:t>===&gt;  See next slide for commands</a:t>
            </a:r>
          </a:p>
          <a:p>
            <a:pPr marL="65088" indent="0" eaLnBrk="1" hangingPunct="1">
              <a:lnSpc>
                <a:spcPct val="80000"/>
              </a:lnSpc>
              <a:buFont typeface="Wingdings" panose="05000000000000000000" pitchFamily="2" charset="2"/>
              <a:buNone/>
              <a:defRPr/>
            </a:pPr>
            <a:r>
              <a:rPr lang="en-US" alt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18587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B37A62B8-9886-4AA5-A147-174D26A3A37D}" type="slidenum">
              <a:rPr lang="en-US" altLang="en-US" sz="1000">
                <a:solidFill>
                  <a:srgbClr val="FFFFFF"/>
                </a:solidFill>
              </a:rPr>
              <a:pPr>
                <a:spcBef>
                  <a:spcPct val="50000"/>
                </a:spcBef>
                <a:spcAft>
                  <a:spcPct val="0"/>
                </a:spcAft>
                <a:buClrTx/>
                <a:buFontTx/>
                <a:buNone/>
              </a:pPr>
              <a:t>34</a:t>
            </a:fld>
            <a:endParaRPr lang="en-US" altLang="en-US" sz="1000">
              <a:solidFill>
                <a:srgbClr val="FFFFFF"/>
              </a:solidFill>
            </a:endParaRPr>
          </a:p>
        </p:txBody>
      </p:sp>
      <p:sp>
        <p:nvSpPr>
          <p:cNvPr id="68611" name="Rectangle 5"/>
          <p:cNvSpPr>
            <a:spLocks noGrp="1" noChangeArrowheads="1"/>
          </p:cNvSpPr>
          <p:nvPr>
            <p:ph type="title" sz="quarter"/>
          </p:nvPr>
        </p:nvSpPr>
        <p:spPr>
          <a:xfrm>
            <a:off x="153988" y="609600"/>
            <a:ext cx="8245475" cy="498475"/>
          </a:xfrm>
        </p:spPr>
        <p:txBody>
          <a:bodyPr/>
          <a:lstStyle/>
          <a:p>
            <a:pPr algn="ctr" eaLnBrk="1" hangingPunct="1"/>
            <a:r>
              <a:rPr lang="en-US" altLang="en-US" sz="2400"/>
              <a:t>Examples of IDCAMS Commands</a:t>
            </a:r>
          </a:p>
        </p:txBody>
      </p:sp>
      <p:pic>
        <p:nvPicPr>
          <p:cNvPr id="68612"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33400" y="1295400"/>
            <a:ext cx="4038600" cy="2363788"/>
          </a:xfrm>
          <a:noFill/>
        </p:spPr>
      </p:pic>
      <p:pic>
        <p:nvPicPr>
          <p:cNvPr id="68613" name="Picture 7"/>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495800" y="1371600"/>
            <a:ext cx="4038600" cy="2133600"/>
          </a:xfrm>
          <a:noFill/>
        </p:spPr>
      </p:pic>
      <p:pic>
        <p:nvPicPr>
          <p:cNvPr id="68614" name="Picture 10"/>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533400" y="3733800"/>
            <a:ext cx="3886200" cy="2209800"/>
          </a:xfrm>
          <a:noFill/>
        </p:spPr>
      </p:pic>
      <p:sp>
        <p:nvSpPr>
          <p:cNvPr id="68615" name="Text Box 9"/>
          <p:cNvSpPr txBox="1">
            <a:spLocks noChangeArrowheads="1"/>
          </p:cNvSpPr>
          <p:nvPr/>
        </p:nvSpPr>
        <p:spPr bwMode="auto">
          <a:xfrm>
            <a:off x="4708525" y="14922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lang="en-CA" altLang="en-US" sz="1800" b="0">
              <a:latin typeface="Arial Black" panose="020B0A04020102020204" pitchFamily="34" charset="0"/>
            </a:endParaRPr>
          </a:p>
        </p:txBody>
      </p:sp>
      <p:pic>
        <p:nvPicPr>
          <p:cNvPr id="68616" name="Picture 12"/>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4343400" y="3581400"/>
            <a:ext cx="4495800" cy="2362200"/>
          </a:xfrm>
          <a:noFill/>
        </p:spPr>
      </p:pic>
    </p:spTree>
    <p:extLst>
      <p:ext uri="{BB962C8B-B14F-4D97-AF65-F5344CB8AC3E}">
        <p14:creationId xmlns:p14="http://schemas.microsoft.com/office/powerpoint/2010/main" val="1219219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3E005DDA-FE14-40C0-A1AA-2DFB4FFE588F}" type="slidenum">
              <a:rPr lang="en-US" altLang="en-US" sz="1000">
                <a:solidFill>
                  <a:srgbClr val="FFFFFF"/>
                </a:solidFill>
              </a:rPr>
              <a:pPr>
                <a:spcBef>
                  <a:spcPct val="50000"/>
                </a:spcBef>
                <a:spcAft>
                  <a:spcPct val="0"/>
                </a:spcAft>
                <a:buClrTx/>
                <a:buFontTx/>
                <a:buNone/>
              </a:pPr>
              <a:t>35</a:t>
            </a:fld>
            <a:endParaRPr lang="en-US" altLang="en-US" sz="1000">
              <a:solidFill>
                <a:srgbClr val="FFFFFF"/>
              </a:solidFill>
            </a:endParaRPr>
          </a:p>
        </p:txBody>
      </p:sp>
      <p:sp>
        <p:nvSpPr>
          <p:cNvPr id="69635" name="Rectangle 2"/>
          <p:cNvSpPr>
            <a:spLocks noGrp="1" noChangeArrowheads="1"/>
          </p:cNvSpPr>
          <p:nvPr>
            <p:ph type="title"/>
          </p:nvPr>
        </p:nvSpPr>
        <p:spPr/>
        <p:txBody>
          <a:bodyPr/>
          <a:lstStyle/>
          <a:p>
            <a:pPr eaLnBrk="1" hangingPunct="1"/>
            <a:r>
              <a:rPr lang="en-US" altLang="en-US"/>
              <a:t>System Libraries</a:t>
            </a:r>
          </a:p>
        </p:txBody>
      </p:sp>
      <p:sp>
        <p:nvSpPr>
          <p:cNvPr id="69636" name="Rectangle 3"/>
          <p:cNvSpPr>
            <a:spLocks noGrp="1" noChangeArrowheads="1"/>
          </p:cNvSpPr>
          <p:nvPr>
            <p:ph type="body" idx="1"/>
          </p:nvPr>
        </p:nvSpPr>
        <p:spPr>
          <a:xfrm>
            <a:off x="0" y="1524000"/>
            <a:ext cx="8915400" cy="4572000"/>
          </a:xfrm>
        </p:spPr>
        <p:txBody>
          <a:bodyPr/>
          <a:lstStyle/>
          <a:p>
            <a:pPr eaLnBrk="1" hangingPunct="1">
              <a:buClr>
                <a:schemeClr val="tx1"/>
              </a:buClr>
            </a:pPr>
            <a:r>
              <a:rPr lang="en-US" altLang="en-US" sz="2000"/>
              <a:t>z/OS has many standard system libraries, including: </a:t>
            </a:r>
          </a:p>
          <a:p>
            <a:pPr eaLnBrk="1" hangingPunct="1">
              <a:buClr>
                <a:schemeClr val="tx1"/>
              </a:buClr>
            </a:pPr>
            <a:endParaRPr lang="en-US" altLang="en-US" sz="2000"/>
          </a:p>
          <a:p>
            <a:pPr lvl="1" eaLnBrk="1" hangingPunct="1"/>
            <a:r>
              <a:rPr lang="en-US" altLang="en-US" sz="2000"/>
              <a:t>SYS1.PROCLIB	JCL procedures distributed with z/OS</a:t>
            </a:r>
          </a:p>
          <a:p>
            <a:pPr lvl="1" eaLnBrk="1" hangingPunct="1"/>
            <a:r>
              <a:rPr lang="en-US" altLang="en-US" sz="2000"/>
              <a:t>SYS1.PARMLIB 	Control parameters for z/OS and some 					program products. </a:t>
            </a:r>
          </a:p>
          <a:p>
            <a:pPr lvl="1" eaLnBrk="1" hangingPunct="1"/>
            <a:r>
              <a:rPr lang="en-US" altLang="en-US" sz="2000"/>
              <a:t>SYS1.LINKLIB	Many of the basic execution modules of the system. </a:t>
            </a:r>
          </a:p>
          <a:p>
            <a:pPr lvl="1" eaLnBrk="1" hangingPunct="1"/>
            <a:r>
              <a:rPr lang="en-US" altLang="en-US" sz="2000"/>
              <a:t>SYS1.LPALIB	System execution modules that are loaded into the 			link pack area at z/OS initialization.</a:t>
            </a:r>
          </a:p>
        </p:txBody>
      </p:sp>
    </p:spTree>
    <p:extLst>
      <p:ext uri="{BB962C8B-B14F-4D97-AF65-F5344CB8AC3E}">
        <p14:creationId xmlns:p14="http://schemas.microsoft.com/office/powerpoint/2010/main" val="4288188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0AF69A2-3749-4A77-BD8E-27A3A67ECDD4}" type="slidenum">
              <a:rPr lang="en-US" altLang="en-US" sz="1000">
                <a:solidFill>
                  <a:srgbClr val="FFFFFF"/>
                </a:solidFill>
              </a:rPr>
              <a:pPr>
                <a:spcBef>
                  <a:spcPct val="50000"/>
                </a:spcBef>
                <a:spcAft>
                  <a:spcPct val="0"/>
                </a:spcAft>
                <a:buClrTx/>
                <a:buFontTx/>
                <a:buNone/>
              </a:pPr>
              <a:t>36</a:t>
            </a:fld>
            <a:endParaRPr lang="en-US" altLang="en-US" sz="1000">
              <a:solidFill>
                <a:srgbClr val="FFFFFF"/>
              </a:solidFill>
            </a:endParaRPr>
          </a:p>
        </p:txBody>
      </p:sp>
      <p:sp>
        <p:nvSpPr>
          <p:cNvPr id="48131" name="Rectangle 2"/>
          <p:cNvSpPr>
            <a:spLocks noGrp="1" noChangeArrowheads="1"/>
          </p:cNvSpPr>
          <p:nvPr>
            <p:ph type="title"/>
          </p:nvPr>
        </p:nvSpPr>
        <p:spPr/>
        <p:txBody>
          <a:bodyPr/>
          <a:lstStyle/>
          <a:p>
            <a:pPr eaLnBrk="1" hangingPunct="1"/>
            <a:r>
              <a:rPr lang="en-US" altLang="en-US"/>
              <a:t>Using SDSF</a:t>
            </a:r>
          </a:p>
        </p:txBody>
      </p:sp>
      <p:sp>
        <p:nvSpPr>
          <p:cNvPr id="48132" name="Rectangle 3"/>
          <p:cNvSpPr>
            <a:spLocks noGrp="1" noChangeArrowheads="1"/>
          </p:cNvSpPr>
          <p:nvPr>
            <p:ph type="body" idx="1"/>
          </p:nvPr>
        </p:nvSpPr>
        <p:spPr/>
        <p:txBody>
          <a:bodyPr/>
          <a:lstStyle/>
          <a:p>
            <a:pPr eaLnBrk="1" hangingPunct="1">
              <a:lnSpc>
                <a:spcPct val="80000"/>
              </a:lnSpc>
            </a:pPr>
            <a:r>
              <a:rPr lang="en-US" altLang="en-US" sz="1800"/>
              <a:t>After submitting a job, z/OS users use System Display and Search Facility (SDSF) to review the job output for successful completion or JCL errors. </a:t>
            </a:r>
          </a:p>
          <a:p>
            <a:pPr eaLnBrk="1" hangingPunct="1">
              <a:lnSpc>
                <a:spcPct val="80000"/>
              </a:lnSpc>
            </a:pPr>
            <a:endParaRPr lang="en-US" altLang="en-US" sz="1800"/>
          </a:p>
          <a:p>
            <a:pPr eaLnBrk="1" hangingPunct="1">
              <a:lnSpc>
                <a:spcPct val="80000"/>
              </a:lnSpc>
            </a:pPr>
            <a:r>
              <a:rPr lang="en-US" altLang="en-US" sz="1800"/>
              <a:t>SDSF allows users to:</a:t>
            </a:r>
          </a:p>
          <a:p>
            <a:pPr lvl="1" eaLnBrk="1" hangingPunct="1">
              <a:lnSpc>
                <a:spcPct val="80000"/>
              </a:lnSpc>
            </a:pPr>
            <a:r>
              <a:rPr lang="en-US" altLang="en-US" sz="1800"/>
              <a:t>View and search the system log </a:t>
            </a:r>
          </a:p>
          <a:p>
            <a:pPr lvl="1" eaLnBrk="1" hangingPunct="1">
              <a:lnSpc>
                <a:spcPct val="80000"/>
              </a:lnSpc>
            </a:pPr>
            <a:r>
              <a:rPr lang="en-US" altLang="en-US" sz="1800"/>
              <a:t>Enter system commands</a:t>
            </a:r>
          </a:p>
          <a:p>
            <a:pPr lvl="1" eaLnBrk="1" hangingPunct="1">
              <a:lnSpc>
                <a:spcPct val="80000"/>
              </a:lnSpc>
            </a:pPr>
            <a:r>
              <a:rPr lang="en-US" altLang="en-US" sz="1800"/>
              <a:t>Hold, release, cancel, and purge jobs </a:t>
            </a:r>
          </a:p>
          <a:p>
            <a:pPr lvl="1" eaLnBrk="1" hangingPunct="1">
              <a:lnSpc>
                <a:spcPct val="80000"/>
              </a:lnSpc>
            </a:pPr>
            <a:r>
              <a:rPr lang="en-US" altLang="en-US" sz="1800"/>
              <a:t>Monitor jobs while they are processed</a:t>
            </a:r>
          </a:p>
          <a:p>
            <a:pPr lvl="1" eaLnBrk="1" hangingPunct="1">
              <a:lnSpc>
                <a:spcPct val="80000"/>
              </a:lnSpc>
            </a:pPr>
            <a:r>
              <a:rPr lang="en-US" altLang="en-US" sz="1800"/>
              <a:t>Display job output before deciding to print it</a:t>
            </a:r>
          </a:p>
          <a:p>
            <a:pPr lvl="1" eaLnBrk="1" hangingPunct="1">
              <a:lnSpc>
                <a:spcPct val="80000"/>
              </a:lnSpc>
            </a:pPr>
            <a:r>
              <a:rPr lang="en-US" altLang="en-US" sz="1800"/>
              <a:t>Control the order in which jobs are processed</a:t>
            </a:r>
          </a:p>
          <a:p>
            <a:pPr lvl="1" eaLnBrk="1" hangingPunct="1">
              <a:lnSpc>
                <a:spcPct val="80000"/>
              </a:lnSpc>
            </a:pPr>
            <a:r>
              <a:rPr lang="en-US" altLang="en-US" sz="1800"/>
              <a:t>Control the order in which output is printed</a:t>
            </a:r>
          </a:p>
          <a:p>
            <a:pPr lvl="1" eaLnBrk="1" hangingPunct="1">
              <a:lnSpc>
                <a:spcPct val="80000"/>
              </a:lnSpc>
            </a:pPr>
            <a:r>
              <a:rPr lang="en-US" altLang="en-US" sz="1800"/>
              <a:t>Control printers and initiators</a:t>
            </a:r>
          </a:p>
        </p:txBody>
      </p:sp>
      <p:sp>
        <p:nvSpPr>
          <p:cNvPr id="5" name="Rectangle 4"/>
          <p:cNvSpPr/>
          <p:nvPr/>
        </p:nvSpPr>
        <p:spPr bwMode="auto">
          <a:xfrm rot="1567572">
            <a:off x="4776788" y="3762375"/>
            <a:ext cx="4433887" cy="646113"/>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800" b="1" i="1" dirty="0">
                <a:solidFill>
                  <a:schemeClr val="tx2">
                    <a:lumMod val="75000"/>
                  </a:schemeClr>
                </a:solidFill>
                <a:latin typeface="Arial" charset="0"/>
              </a:rPr>
              <a:t>LOG ON FOR THIS PART</a:t>
            </a:r>
            <a:br>
              <a:rPr lang="en-CA" sz="1800" b="1" i="1" dirty="0">
                <a:solidFill>
                  <a:schemeClr val="tx2">
                    <a:lumMod val="75000"/>
                  </a:schemeClr>
                </a:solidFill>
                <a:latin typeface="Arial" charset="0"/>
              </a:rPr>
            </a:br>
            <a:r>
              <a:rPr lang="en-CA" sz="1800" b="1" dirty="0">
                <a:latin typeface="Arial" charset="0"/>
              </a:rPr>
              <a:t>Follow along as instructed!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5C0D0F70-A856-47FA-862E-479CC3719637}" type="slidenum">
              <a:rPr lang="en-US" altLang="en-US" sz="1000">
                <a:solidFill>
                  <a:srgbClr val="FFFFFF"/>
                </a:solidFill>
              </a:rPr>
              <a:pPr>
                <a:spcBef>
                  <a:spcPct val="50000"/>
                </a:spcBef>
                <a:spcAft>
                  <a:spcPct val="0"/>
                </a:spcAft>
                <a:buClrTx/>
                <a:buFontTx/>
                <a:buNone/>
              </a:pPr>
              <a:t>37</a:t>
            </a:fld>
            <a:endParaRPr lang="en-US" altLang="en-US" sz="1000">
              <a:solidFill>
                <a:srgbClr val="FFFFFF"/>
              </a:solidFill>
            </a:endParaRPr>
          </a:p>
        </p:txBody>
      </p:sp>
      <p:sp>
        <p:nvSpPr>
          <p:cNvPr id="50179" name="Rectangle 8"/>
          <p:cNvSpPr>
            <a:spLocks noGrp="1" noChangeArrowheads="1"/>
          </p:cNvSpPr>
          <p:nvPr>
            <p:ph type="title"/>
          </p:nvPr>
        </p:nvSpPr>
        <p:spPr/>
        <p:txBody>
          <a:bodyPr/>
          <a:lstStyle/>
          <a:p>
            <a:pPr algn="ctr" eaLnBrk="1" hangingPunct="1"/>
            <a:r>
              <a:rPr lang="en-US" altLang="en-US" sz="2400"/>
              <a:t>SDSF Panel Names</a:t>
            </a:r>
          </a:p>
        </p:txBody>
      </p:sp>
      <p:pic>
        <p:nvPicPr>
          <p:cNvPr id="5018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54150" y="1371600"/>
            <a:ext cx="7689850" cy="2846388"/>
          </a:xfrm>
          <a:noFill/>
        </p:spPr>
      </p:pic>
      <p:pic>
        <p:nvPicPr>
          <p:cNvPr id="50181"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4748213"/>
            <a:ext cx="1828800" cy="1595437"/>
          </a:xfrm>
          <a:noFill/>
        </p:spPr>
      </p:pic>
      <p:sp>
        <p:nvSpPr>
          <p:cNvPr id="50182" name="Line 10"/>
          <p:cNvSpPr>
            <a:spLocks noChangeShapeType="1"/>
          </p:cNvSpPr>
          <p:nvPr/>
        </p:nvSpPr>
        <p:spPr bwMode="auto">
          <a:xfrm flipV="1">
            <a:off x="609600" y="1371600"/>
            <a:ext cx="838200" cy="358140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50183" name="Line 11"/>
          <p:cNvSpPr>
            <a:spLocks noChangeShapeType="1"/>
          </p:cNvSpPr>
          <p:nvPr/>
        </p:nvSpPr>
        <p:spPr bwMode="auto">
          <a:xfrm flipV="1">
            <a:off x="685800" y="4114800"/>
            <a:ext cx="838200" cy="1219200"/>
          </a:xfrm>
          <a:prstGeom prst="line">
            <a:avLst/>
          </a:prstGeom>
          <a:noFill/>
          <a:ln w="158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3DF264DC-0425-4DBB-A336-8059D9C340B1}" type="slidenum">
              <a:rPr lang="en-US" altLang="en-US" sz="1000">
                <a:solidFill>
                  <a:srgbClr val="FFFFFF"/>
                </a:solidFill>
              </a:rPr>
              <a:pPr>
                <a:spcBef>
                  <a:spcPct val="50000"/>
                </a:spcBef>
                <a:spcAft>
                  <a:spcPct val="0"/>
                </a:spcAft>
                <a:buClrTx/>
                <a:buFontTx/>
                <a:buNone/>
              </a:pPr>
              <a:t>38</a:t>
            </a:fld>
            <a:endParaRPr lang="en-US" altLang="en-US" sz="1000">
              <a:solidFill>
                <a:srgbClr val="FFFFFF"/>
              </a:solidFill>
            </a:endParaRPr>
          </a:p>
        </p:txBody>
      </p:sp>
      <p:sp>
        <p:nvSpPr>
          <p:cNvPr id="51203" name="Rectangle 8"/>
          <p:cNvSpPr>
            <a:spLocks noGrp="1" noChangeArrowheads="1"/>
          </p:cNvSpPr>
          <p:nvPr>
            <p:ph type="title"/>
          </p:nvPr>
        </p:nvSpPr>
        <p:spPr/>
        <p:txBody>
          <a:bodyPr/>
          <a:lstStyle/>
          <a:p>
            <a:pPr algn="ctr" eaLnBrk="1" hangingPunct="1"/>
            <a:r>
              <a:rPr lang="en-US" altLang="en-US" sz="2400"/>
              <a:t>SDSF HELP facility</a:t>
            </a:r>
          </a:p>
        </p:txBody>
      </p:sp>
      <p:pic>
        <p:nvPicPr>
          <p:cNvPr id="5120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057400" y="1371600"/>
            <a:ext cx="5029200" cy="2590800"/>
          </a:xfrm>
          <a:noFill/>
        </p:spPr>
      </p:pic>
      <p:pic>
        <p:nvPicPr>
          <p:cNvPr id="51205" name="Picture 7"/>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0" y="5105400"/>
            <a:ext cx="1676400" cy="1462088"/>
          </a:xfrm>
          <a:noFill/>
        </p:spPr>
      </p:pic>
      <p:sp>
        <p:nvSpPr>
          <p:cNvPr id="51206" name="Line 10"/>
          <p:cNvSpPr>
            <a:spLocks noChangeShapeType="1"/>
          </p:cNvSpPr>
          <p:nvPr/>
        </p:nvSpPr>
        <p:spPr bwMode="auto">
          <a:xfrm flipV="1">
            <a:off x="609600" y="1371600"/>
            <a:ext cx="1447800" cy="426720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51207" name="Line 11"/>
          <p:cNvSpPr>
            <a:spLocks noChangeShapeType="1"/>
          </p:cNvSpPr>
          <p:nvPr/>
        </p:nvSpPr>
        <p:spPr bwMode="auto">
          <a:xfrm flipV="1">
            <a:off x="609600" y="3886200"/>
            <a:ext cx="1524000" cy="167640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51208" name="Text Box 12"/>
          <p:cNvSpPr txBox="1">
            <a:spLocks noChangeArrowheads="1"/>
          </p:cNvSpPr>
          <p:nvPr/>
        </p:nvSpPr>
        <p:spPr bwMode="auto">
          <a:xfrm>
            <a:off x="3794125" y="55308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lang="en-CA" altLang="en-US" sz="1800" b="0">
              <a:latin typeface="Arial Black" panose="020B0A04020102020204" pitchFamily="34" charset="0"/>
            </a:endParaRPr>
          </a:p>
        </p:txBody>
      </p:sp>
      <p:sp>
        <p:nvSpPr>
          <p:cNvPr id="51209" name="Text Box 13"/>
          <p:cNvSpPr txBox="1">
            <a:spLocks noChangeArrowheads="1"/>
          </p:cNvSpPr>
          <p:nvPr/>
        </p:nvSpPr>
        <p:spPr bwMode="auto">
          <a:xfrm>
            <a:off x="3717925" y="53022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lang="en-CA" altLang="en-US" sz="1800" b="0">
              <a:latin typeface="Arial Black" panose="020B0A04020102020204" pitchFamily="34" charset="0"/>
            </a:endParaRPr>
          </a:p>
        </p:txBody>
      </p:sp>
      <p:pic>
        <p:nvPicPr>
          <p:cNvPr id="51210" name="Picture 14"/>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7239000" y="4953000"/>
            <a:ext cx="1695450" cy="1466850"/>
          </a:xfrm>
          <a:noFill/>
        </p:spPr>
      </p:pic>
      <p:sp>
        <p:nvSpPr>
          <p:cNvPr id="226320" name="WordArt 16"/>
          <p:cNvSpPr>
            <a:spLocks noChangeArrowheads="1" noChangeShapeType="1" noTextEdit="1"/>
          </p:cNvSpPr>
          <p:nvPr/>
        </p:nvSpPr>
        <p:spPr bwMode="auto">
          <a:xfrm>
            <a:off x="7543800" y="4724400"/>
            <a:ext cx="752475" cy="361950"/>
          </a:xfrm>
          <a:prstGeom prst="rect">
            <a:avLst/>
          </a:prstGeom>
        </p:spPr>
        <p:txBody>
          <a:bodyPr spcFirstLastPara="1" wrap="none" fromWordArt="1">
            <a:prstTxWarp prst="textArchUp">
              <a:avLst>
                <a:gd name="adj" fmla="val 10800004"/>
              </a:avLst>
            </a:prstTxWarp>
          </a:bodyPr>
          <a:lstStyle/>
          <a:p>
            <a:pPr algn="ctr"/>
            <a:r>
              <a:rPr lang="en-CA" sz="2000" kern="10">
                <a:ln w="9525">
                  <a:solidFill>
                    <a:srgbClr val="000000"/>
                  </a:solidFill>
                  <a:round/>
                  <a:headEnd/>
                  <a:tailEnd/>
                </a:ln>
                <a:solidFill>
                  <a:srgbClr val="000000"/>
                </a:solidFill>
                <a:latin typeface="Arial Black" panose="020B0A04020102020204" pitchFamily="34" charset="0"/>
              </a:rPr>
              <a:t>SDSF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226320"/>
                                        </p:tgtEl>
                                      </p:cBhvr>
                                    </p:animEffect>
                                    <p:animScale>
                                      <p:cBhvr>
                                        <p:cTn id="7" dur="1000" autoRev="1" fill="hold"/>
                                        <p:tgtEl>
                                          <p:spTgt spid="226320"/>
                                        </p:tgtEl>
                                      </p:cBhvr>
                                      <p:by x="105000" y="105000"/>
                                    </p:animScale>
                                  </p:childTnLst>
                                </p:cTn>
                              </p:par>
                            </p:childTnLst>
                          </p:cTn>
                        </p:par>
                        <p:par>
                          <p:cTn id="8" fill="hold" nodeType="afterGroup">
                            <p:stCondLst>
                              <p:cond delay="2000"/>
                            </p:stCondLst>
                            <p:childTnLst>
                              <p:par>
                                <p:cTn id="9" presetID="26" presetClass="emph" presetSubtype="0" fill="hold" grpId="1" nodeType="afterEffect">
                                  <p:stCondLst>
                                    <p:cond delay="0"/>
                                  </p:stCondLst>
                                  <p:childTnLst>
                                    <p:animEffect transition="out" filter="fade">
                                      <p:cBhvr>
                                        <p:cTn id="10" dur="500" tmFilter="0, 0; .2, .5; .8, .5; 1, 0"/>
                                        <p:tgtEl>
                                          <p:spTgt spid="226320"/>
                                        </p:tgtEl>
                                      </p:cBhvr>
                                    </p:animEffect>
                                    <p:animScale>
                                      <p:cBhvr>
                                        <p:cTn id="11" dur="250" autoRev="1" fill="hold"/>
                                        <p:tgtEl>
                                          <p:spTgt spid="226320"/>
                                        </p:tgtEl>
                                      </p:cBhvr>
                                      <p:by x="105000" y="105000"/>
                                    </p:animScale>
                                  </p:childTnLst>
                                </p:cTn>
                              </p:par>
                            </p:childTnLst>
                          </p:cTn>
                        </p:par>
                        <p:par>
                          <p:cTn id="12" fill="hold" nodeType="afterGroup">
                            <p:stCondLst>
                              <p:cond delay="2500"/>
                            </p:stCondLst>
                            <p:childTnLst>
                              <p:par>
                                <p:cTn id="13" presetID="26" presetClass="emph" presetSubtype="0" fill="hold" grpId="2" nodeType="afterEffect">
                                  <p:stCondLst>
                                    <p:cond delay="0"/>
                                  </p:stCondLst>
                                  <p:childTnLst>
                                    <p:animEffect transition="out" filter="fade">
                                      <p:cBhvr>
                                        <p:cTn id="14" dur="2000" tmFilter="0, 0; .2, .5; .8, .5; 1, 0"/>
                                        <p:tgtEl>
                                          <p:spTgt spid="226320"/>
                                        </p:tgtEl>
                                      </p:cBhvr>
                                    </p:animEffect>
                                    <p:animScale>
                                      <p:cBhvr>
                                        <p:cTn id="15" dur="1000" autoRev="1" fill="hold"/>
                                        <p:tgtEl>
                                          <p:spTgt spid="226320"/>
                                        </p:tgtEl>
                                      </p:cBhvr>
                                      <p:by x="105000" y="105000"/>
                                    </p:animScale>
                                  </p:childTnLst>
                                </p:cTn>
                              </p:par>
                            </p:childTnLst>
                          </p:cTn>
                        </p:par>
                        <p:par>
                          <p:cTn id="16" fill="hold" nodeType="afterGroup">
                            <p:stCondLst>
                              <p:cond delay="4500"/>
                            </p:stCondLst>
                            <p:childTnLst>
                              <p:par>
                                <p:cTn id="17" presetID="26" presetClass="emph" presetSubtype="0" fill="hold" grpId="3" nodeType="afterEffect">
                                  <p:stCondLst>
                                    <p:cond delay="0"/>
                                  </p:stCondLst>
                                  <p:childTnLst>
                                    <p:animEffect transition="out" filter="fade">
                                      <p:cBhvr>
                                        <p:cTn id="18" dur="2000" tmFilter="0, 0; .2, .5; .8, .5; 1, 0"/>
                                        <p:tgtEl>
                                          <p:spTgt spid="226320"/>
                                        </p:tgtEl>
                                      </p:cBhvr>
                                    </p:animEffect>
                                    <p:animScale>
                                      <p:cBhvr>
                                        <p:cTn id="19" dur="1000" autoRev="1" fill="hold"/>
                                        <p:tgtEl>
                                          <p:spTgt spid="226320"/>
                                        </p:tgtEl>
                                      </p:cBhvr>
                                      <p:by x="105000" y="105000"/>
                                    </p:animScale>
                                  </p:childTnLst>
                                </p:cTn>
                              </p:par>
                            </p:childTnLst>
                          </p:cTn>
                        </p:par>
                        <p:par>
                          <p:cTn id="20" fill="hold" nodeType="afterGroup">
                            <p:stCondLst>
                              <p:cond delay="6500"/>
                            </p:stCondLst>
                            <p:childTnLst>
                              <p:par>
                                <p:cTn id="21" presetID="26" presetClass="emph" presetSubtype="0" fill="hold" grpId="4" nodeType="afterEffect">
                                  <p:stCondLst>
                                    <p:cond delay="0"/>
                                  </p:stCondLst>
                                  <p:childTnLst>
                                    <p:animEffect transition="out" filter="fade">
                                      <p:cBhvr>
                                        <p:cTn id="22" dur="2000" tmFilter="0, 0; .2, .5; .8, .5; 1, 0"/>
                                        <p:tgtEl>
                                          <p:spTgt spid="226320"/>
                                        </p:tgtEl>
                                      </p:cBhvr>
                                    </p:animEffect>
                                    <p:animScale>
                                      <p:cBhvr>
                                        <p:cTn id="23" dur="1000" autoRev="1" fill="hold"/>
                                        <p:tgtEl>
                                          <p:spTgt spid="2263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0" grpId="0" animBg="1"/>
      <p:bldP spid="226320" grpId="1" animBg="1"/>
      <p:bldP spid="226320" grpId="2" animBg="1"/>
      <p:bldP spid="226320" grpId="3" animBg="1"/>
      <p:bldP spid="226320" grpId="4"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C19782B6-42C0-400B-8DF5-4CB6D4370832}" type="slidenum">
              <a:rPr lang="en-US" altLang="en-US" sz="1000">
                <a:solidFill>
                  <a:srgbClr val="FFFFFF"/>
                </a:solidFill>
              </a:rPr>
              <a:pPr>
                <a:spcBef>
                  <a:spcPct val="50000"/>
                </a:spcBef>
                <a:spcAft>
                  <a:spcPct val="0"/>
                </a:spcAft>
                <a:buClrTx/>
                <a:buFontTx/>
                <a:buNone/>
              </a:pPr>
              <a:t>39</a:t>
            </a:fld>
            <a:endParaRPr lang="en-US" altLang="en-US" sz="1000">
              <a:solidFill>
                <a:srgbClr val="FFFFFF"/>
              </a:solidFill>
            </a:endParaRPr>
          </a:p>
        </p:txBody>
      </p:sp>
      <p:sp>
        <p:nvSpPr>
          <p:cNvPr id="52227" name="Rectangle 6"/>
          <p:cNvSpPr>
            <a:spLocks noGrp="1" noChangeArrowheads="1"/>
          </p:cNvSpPr>
          <p:nvPr>
            <p:ph type="title"/>
          </p:nvPr>
        </p:nvSpPr>
        <p:spPr/>
        <p:txBody>
          <a:bodyPr/>
          <a:lstStyle/>
          <a:p>
            <a:pPr eaLnBrk="1" hangingPunct="1"/>
            <a:r>
              <a:rPr lang="en-US" altLang="en-US"/>
              <a:t>SDSF: Primary option menu</a:t>
            </a:r>
            <a:endParaRPr lang="en-US" altLang="en-US" b="1"/>
          </a:p>
        </p:txBody>
      </p:sp>
      <p:pic>
        <p:nvPicPr>
          <p:cNvPr id="52228" name="Picture 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011238" y="1901825"/>
            <a:ext cx="6242050" cy="3776663"/>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7059433-6D7C-4146-880B-3F03FF92AA11}" type="slidenum">
              <a:rPr lang="en-US" altLang="en-US" sz="1000">
                <a:solidFill>
                  <a:srgbClr val="FFFFFF"/>
                </a:solidFill>
              </a:rPr>
              <a:pPr>
                <a:spcBef>
                  <a:spcPct val="50000"/>
                </a:spcBef>
                <a:spcAft>
                  <a:spcPct val="0"/>
                </a:spcAft>
                <a:buClrTx/>
                <a:buFontTx/>
                <a:buNone/>
              </a:pPr>
              <a:t>4</a:t>
            </a:fld>
            <a:endParaRPr lang="en-US" altLang="en-US" sz="1000">
              <a:solidFill>
                <a:srgbClr val="FFFFFF"/>
              </a:solidFill>
            </a:endParaRPr>
          </a:p>
        </p:txBody>
      </p:sp>
      <p:sp>
        <p:nvSpPr>
          <p:cNvPr id="8195" name="Rectangle 2"/>
          <p:cNvSpPr>
            <a:spLocks noGrp="1" noChangeArrowheads="1"/>
          </p:cNvSpPr>
          <p:nvPr>
            <p:ph type="title"/>
          </p:nvPr>
        </p:nvSpPr>
        <p:spPr/>
        <p:txBody>
          <a:bodyPr/>
          <a:lstStyle/>
          <a:p>
            <a:pPr eaLnBrk="1" hangingPunct="1"/>
            <a:r>
              <a:rPr lang="en-US" altLang="en-US"/>
              <a:t>Key terms in this chapter</a:t>
            </a:r>
          </a:p>
        </p:txBody>
      </p:sp>
      <p:sp>
        <p:nvSpPr>
          <p:cNvPr id="8196" name="Rectangle 3"/>
          <p:cNvSpPr>
            <a:spLocks noGrp="1" noChangeArrowheads="1"/>
          </p:cNvSpPr>
          <p:nvPr>
            <p:ph type="body" sz="half" idx="1"/>
          </p:nvPr>
        </p:nvSpPr>
        <p:spPr>
          <a:xfrm>
            <a:off x="1550988" y="1901825"/>
            <a:ext cx="2835275" cy="3267075"/>
          </a:xfrm>
        </p:spPr>
        <p:txBody>
          <a:bodyPr/>
          <a:lstStyle/>
          <a:p>
            <a:pPr eaLnBrk="1" hangingPunct="1"/>
            <a:r>
              <a:rPr lang="en-US" altLang="en-US" sz="1800"/>
              <a:t> concatenation </a:t>
            </a:r>
          </a:p>
          <a:p>
            <a:pPr eaLnBrk="1" hangingPunct="1"/>
            <a:r>
              <a:rPr lang="en-US" altLang="en-US" sz="1800"/>
              <a:t> DD statement </a:t>
            </a:r>
          </a:p>
          <a:p>
            <a:pPr eaLnBrk="1" hangingPunct="1"/>
            <a:r>
              <a:rPr lang="en-US" altLang="en-US" sz="1800"/>
              <a:t> job control language (JCL)	</a:t>
            </a:r>
          </a:p>
          <a:p>
            <a:pPr eaLnBrk="1" hangingPunct="1"/>
            <a:r>
              <a:rPr lang="en-US" altLang="en-US" sz="1800"/>
              <a:t> JOB statement</a:t>
            </a:r>
          </a:p>
          <a:p>
            <a:pPr eaLnBrk="1" hangingPunct="1"/>
            <a:r>
              <a:rPr lang="en-US" altLang="en-US" sz="1800"/>
              <a:t> EXEC statement</a:t>
            </a:r>
          </a:p>
          <a:p>
            <a:pPr eaLnBrk="1" hangingPunct="1"/>
            <a:r>
              <a:rPr lang="en-US" altLang="en-US" sz="1800"/>
              <a:t> job name</a:t>
            </a:r>
          </a:p>
          <a:p>
            <a:pPr eaLnBrk="1" hangingPunct="1"/>
            <a:r>
              <a:rPr lang="en-US" altLang="en-US" sz="1800"/>
              <a:t> procedure (PROC)</a:t>
            </a:r>
          </a:p>
        </p:txBody>
      </p:sp>
      <p:sp>
        <p:nvSpPr>
          <p:cNvPr id="8197" name="Rectangle 4"/>
          <p:cNvSpPr>
            <a:spLocks noGrp="1" noChangeArrowheads="1"/>
          </p:cNvSpPr>
          <p:nvPr>
            <p:ph type="body" sz="half" idx="2"/>
          </p:nvPr>
        </p:nvSpPr>
        <p:spPr>
          <a:xfrm>
            <a:off x="4770438" y="1901825"/>
            <a:ext cx="3355975" cy="3109913"/>
          </a:xfrm>
        </p:spPr>
        <p:txBody>
          <a:bodyPr/>
          <a:lstStyle/>
          <a:p>
            <a:pPr eaLnBrk="1" hangingPunct="1">
              <a:lnSpc>
                <a:spcPct val="90000"/>
              </a:lnSpc>
            </a:pPr>
            <a:r>
              <a:rPr lang="en-US" altLang="en-US" sz="1800"/>
              <a:t> record format (RECFM)</a:t>
            </a:r>
          </a:p>
          <a:p>
            <a:pPr eaLnBrk="1" hangingPunct="1">
              <a:lnSpc>
                <a:spcPct val="90000"/>
              </a:lnSpc>
            </a:pPr>
            <a:r>
              <a:rPr lang="en-US" altLang="en-US" sz="1800"/>
              <a:t> system display and search facility (SDSF)	</a:t>
            </a:r>
          </a:p>
          <a:p>
            <a:pPr eaLnBrk="1" hangingPunct="1">
              <a:lnSpc>
                <a:spcPct val="90000"/>
              </a:lnSpc>
            </a:pPr>
            <a:r>
              <a:rPr lang="en-US" altLang="en-US" sz="1800"/>
              <a:t> step name</a:t>
            </a:r>
          </a:p>
          <a:p>
            <a:pPr eaLnBrk="1" hangingPunct="1">
              <a:lnSpc>
                <a:spcPct val="90000"/>
              </a:lnSpc>
            </a:pPr>
            <a:r>
              <a:rPr lang="en-US" altLang="en-US" sz="1800"/>
              <a:t> system catalog	</a:t>
            </a:r>
          </a:p>
          <a:p>
            <a:pPr eaLnBrk="1" hangingPunct="1">
              <a:lnSpc>
                <a:spcPct val="90000"/>
              </a:lnSpc>
            </a:pPr>
            <a:r>
              <a:rPr lang="en-US" altLang="en-US" sz="1800"/>
              <a:t> system library</a:t>
            </a:r>
          </a:p>
          <a:p>
            <a:pPr eaLnBrk="1" hangingPunct="1">
              <a:lnSpc>
                <a:spcPct val="90000"/>
              </a:lnSpc>
            </a:pPr>
            <a:r>
              <a:rPr lang="en-US" altLang="en-US" sz="1800"/>
              <a:t> utility</a:t>
            </a:r>
          </a:p>
          <a:p>
            <a:pPr eaLnBrk="1" hangingPunct="1">
              <a:lnSpc>
                <a:spcPct val="90000"/>
              </a:lnSpc>
            </a:pPr>
            <a:endParaRPr lang="en-US" altLang="en-US" sz="1800"/>
          </a:p>
        </p:txBody>
      </p:sp>
      <p:sp>
        <p:nvSpPr>
          <p:cNvPr id="6" name="Rectangle 5"/>
          <p:cNvSpPr/>
          <p:nvPr/>
        </p:nvSpPr>
        <p:spPr bwMode="auto">
          <a:xfrm rot="20235033">
            <a:off x="5664588" y="4759804"/>
            <a:ext cx="3319462" cy="1477328"/>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itchFamily="2" charset="2"/>
              <a:buNone/>
              <a:defRPr/>
            </a:pPr>
            <a:r>
              <a:rPr lang="en-CA" sz="1800" b="1" i="1" dirty="0">
                <a:solidFill>
                  <a:schemeClr val="tx2">
                    <a:lumMod val="75000"/>
                  </a:schemeClr>
                </a:solidFill>
                <a:latin typeface="Arial" charset="0"/>
              </a:rPr>
              <a:t>REMEMBER</a:t>
            </a:r>
            <a:br>
              <a:rPr lang="en-CA" sz="1800" b="1" i="1" dirty="0">
                <a:solidFill>
                  <a:schemeClr val="tx2">
                    <a:lumMod val="75000"/>
                  </a:schemeClr>
                </a:solidFill>
                <a:latin typeface="Arial" charset="0"/>
              </a:rPr>
            </a:br>
            <a:r>
              <a:rPr lang="en-CA" sz="1800" b="1" dirty="0">
                <a:latin typeface="Arial" charset="0"/>
              </a:rPr>
              <a:t>that these ‘key terms’ are a good study aid. If you don’t recognize one when you’re studying, look it up!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6C96B555-DB65-41C5-84B7-6778220D165D}" type="slidenum">
              <a:rPr lang="en-US" altLang="en-US" sz="1000">
                <a:solidFill>
                  <a:srgbClr val="FFFFFF"/>
                </a:solidFill>
              </a:rPr>
              <a:pPr>
                <a:spcBef>
                  <a:spcPct val="50000"/>
                </a:spcBef>
                <a:spcAft>
                  <a:spcPct val="0"/>
                </a:spcAft>
                <a:buClrTx/>
                <a:buFontTx/>
                <a:buNone/>
              </a:pPr>
              <a:t>40</a:t>
            </a:fld>
            <a:endParaRPr lang="en-US" altLang="en-US" sz="1000">
              <a:solidFill>
                <a:srgbClr val="FFFFFF"/>
              </a:solidFill>
            </a:endParaRPr>
          </a:p>
        </p:txBody>
      </p:sp>
      <p:sp>
        <p:nvSpPr>
          <p:cNvPr id="54275" name="Rectangle 12"/>
          <p:cNvSpPr>
            <a:spLocks noGrp="1" noChangeArrowheads="1"/>
          </p:cNvSpPr>
          <p:nvPr>
            <p:ph type="title"/>
          </p:nvPr>
        </p:nvSpPr>
        <p:spPr/>
        <p:txBody>
          <a:bodyPr/>
          <a:lstStyle/>
          <a:p>
            <a:pPr eaLnBrk="1" hangingPunct="1"/>
            <a:r>
              <a:rPr lang="en-US" altLang="en-US"/>
              <a:t>Viewing the JES2 output files</a:t>
            </a:r>
          </a:p>
        </p:txBody>
      </p:sp>
      <p:pic>
        <p:nvPicPr>
          <p:cNvPr id="54276" name="Picture 1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146175" y="1776413"/>
            <a:ext cx="6643688" cy="3838575"/>
          </a:xfr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54A95671-F872-4F1C-BB01-C1358131881B}" type="slidenum">
              <a:rPr lang="en-US" altLang="en-US" sz="1000">
                <a:solidFill>
                  <a:srgbClr val="FFFFFF"/>
                </a:solidFill>
              </a:rPr>
              <a:pPr>
                <a:spcBef>
                  <a:spcPct val="50000"/>
                </a:spcBef>
                <a:spcAft>
                  <a:spcPct val="0"/>
                </a:spcAft>
                <a:buClrTx/>
                <a:buFontTx/>
                <a:buNone/>
              </a:pPr>
              <a:t>41</a:t>
            </a:fld>
            <a:endParaRPr lang="en-US" altLang="en-US" sz="1000">
              <a:solidFill>
                <a:srgbClr val="FFFFFF"/>
              </a:solidFill>
            </a:endParaRPr>
          </a:p>
        </p:txBody>
      </p:sp>
      <p:sp>
        <p:nvSpPr>
          <p:cNvPr id="56323" name="Rectangle 4"/>
          <p:cNvSpPr>
            <a:spLocks noGrp="1" noChangeArrowheads="1"/>
          </p:cNvSpPr>
          <p:nvPr>
            <p:ph type="title"/>
          </p:nvPr>
        </p:nvSpPr>
        <p:spPr/>
        <p:txBody>
          <a:bodyPr/>
          <a:lstStyle/>
          <a:p>
            <a:pPr eaLnBrk="1" hangingPunct="1"/>
            <a:r>
              <a:rPr lang="en-US" altLang="en-US"/>
              <a:t>SDSF: Display active users (DA)</a:t>
            </a:r>
            <a:endParaRPr lang="en-US" altLang="en-US" b="1"/>
          </a:p>
        </p:txBody>
      </p:sp>
      <p:pic>
        <p:nvPicPr>
          <p:cNvPr id="56324" name="Picture 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46175" y="1827213"/>
            <a:ext cx="6308725" cy="3552825"/>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EB7573E3-1D68-4F0D-87A8-1F529254C366}" type="slidenum">
              <a:rPr lang="en-US" altLang="en-US" sz="1000">
                <a:solidFill>
                  <a:srgbClr val="FFFFFF"/>
                </a:solidFill>
              </a:rPr>
              <a:pPr>
                <a:spcBef>
                  <a:spcPct val="50000"/>
                </a:spcBef>
                <a:spcAft>
                  <a:spcPct val="0"/>
                </a:spcAft>
                <a:buClrTx/>
                <a:buFontTx/>
                <a:buNone/>
              </a:pPr>
              <a:t>42</a:t>
            </a:fld>
            <a:endParaRPr lang="en-US" altLang="en-US" sz="1000">
              <a:solidFill>
                <a:srgbClr val="FFFFFF"/>
              </a:solidFill>
            </a:endParaRPr>
          </a:p>
        </p:txBody>
      </p:sp>
      <p:sp>
        <p:nvSpPr>
          <p:cNvPr id="57347" name="Rectangle 2"/>
          <p:cNvSpPr>
            <a:spLocks noGrp="1" noChangeArrowheads="1"/>
          </p:cNvSpPr>
          <p:nvPr>
            <p:ph type="title"/>
          </p:nvPr>
        </p:nvSpPr>
        <p:spPr>
          <a:xfrm>
            <a:off x="153988" y="871538"/>
            <a:ext cx="8532812" cy="498475"/>
          </a:xfrm>
        </p:spPr>
        <p:txBody>
          <a:bodyPr/>
          <a:lstStyle/>
          <a:p>
            <a:pPr eaLnBrk="1" hangingPunct="1"/>
            <a:r>
              <a:rPr lang="en-US" altLang="en-US"/>
              <a:t>SDSF: Display active users (DA)  -   PREFIX </a:t>
            </a:r>
            <a:r>
              <a:rPr lang="en-US" altLang="en-US" sz="2400" i="1"/>
              <a:t>your tsoid*</a:t>
            </a:r>
            <a:endParaRPr lang="en-US" altLang="en-US" sz="2400" b="1" i="1"/>
          </a:p>
        </p:txBody>
      </p:sp>
      <p:pic>
        <p:nvPicPr>
          <p:cNvPr id="57348"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46175" y="1827213"/>
            <a:ext cx="6308725" cy="3552825"/>
          </a:xfrm>
          <a:noFill/>
        </p:spPr>
      </p:pic>
      <p:sp>
        <p:nvSpPr>
          <p:cNvPr id="57349" name="Line 4"/>
          <p:cNvSpPr>
            <a:spLocks noChangeShapeType="1"/>
          </p:cNvSpPr>
          <p:nvPr/>
        </p:nvSpPr>
        <p:spPr bwMode="auto">
          <a:xfrm flipH="1">
            <a:off x="1828800" y="1676400"/>
            <a:ext cx="3429000" cy="762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D3C47BD3-07E0-4266-B581-1CB18A7019EF}" type="slidenum">
              <a:rPr lang="en-US" altLang="en-US" sz="1000">
                <a:solidFill>
                  <a:srgbClr val="FFFFFF"/>
                </a:solidFill>
              </a:rPr>
              <a:pPr>
                <a:spcBef>
                  <a:spcPct val="50000"/>
                </a:spcBef>
                <a:spcAft>
                  <a:spcPct val="0"/>
                </a:spcAft>
                <a:buClrTx/>
                <a:buFontTx/>
                <a:buNone/>
              </a:pPr>
              <a:t>43</a:t>
            </a:fld>
            <a:endParaRPr lang="en-US" altLang="en-US" sz="1000">
              <a:solidFill>
                <a:srgbClr val="FFFFFF"/>
              </a:solidFill>
            </a:endParaRPr>
          </a:p>
        </p:txBody>
      </p:sp>
      <p:sp>
        <p:nvSpPr>
          <p:cNvPr id="58371" name="Rectangle 4"/>
          <p:cNvSpPr>
            <a:spLocks noGrp="1" noChangeArrowheads="1"/>
          </p:cNvSpPr>
          <p:nvPr>
            <p:ph type="title"/>
          </p:nvPr>
        </p:nvSpPr>
        <p:spPr/>
        <p:txBody>
          <a:bodyPr/>
          <a:lstStyle/>
          <a:p>
            <a:pPr eaLnBrk="1" hangingPunct="1"/>
            <a:r>
              <a:rPr lang="en-US" altLang="en-US"/>
              <a:t>SDSF: Input queue panel</a:t>
            </a:r>
            <a:endParaRPr lang="en-US" altLang="en-US" b="1"/>
          </a:p>
        </p:txBody>
      </p:sp>
      <p:pic>
        <p:nvPicPr>
          <p:cNvPr id="58372" name="Picture 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46175" y="1847850"/>
            <a:ext cx="6308725" cy="3811588"/>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5E933013-AD78-461B-8FD8-8C992BED59D2}" type="slidenum">
              <a:rPr lang="en-US" altLang="en-US" sz="1000">
                <a:solidFill>
                  <a:srgbClr val="FFFFFF"/>
                </a:solidFill>
              </a:rPr>
              <a:pPr>
                <a:spcBef>
                  <a:spcPct val="50000"/>
                </a:spcBef>
                <a:spcAft>
                  <a:spcPct val="0"/>
                </a:spcAft>
                <a:buClrTx/>
                <a:buFontTx/>
                <a:buNone/>
              </a:pPr>
              <a:t>44</a:t>
            </a:fld>
            <a:endParaRPr lang="en-US" altLang="en-US" sz="1000">
              <a:solidFill>
                <a:srgbClr val="FFFFFF"/>
              </a:solidFill>
            </a:endParaRPr>
          </a:p>
        </p:txBody>
      </p:sp>
      <p:sp>
        <p:nvSpPr>
          <p:cNvPr id="59395" name="Rectangle 4"/>
          <p:cNvSpPr>
            <a:spLocks noGrp="1" noChangeArrowheads="1"/>
          </p:cNvSpPr>
          <p:nvPr>
            <p:ph type="title"/>
          </p:nvPr>
        </p:nvSpPr>
        <p:spPr/>
        <p:txBody>
          <a:bodyPr/>
          <a:lstStyle/>
          <a:p>
            <a:pPr eaLnBrk="1" hangingPunct="1"/>
            <a:r>
              <a:rPr lang="en-US" altLang="en-US"/>
              <a:t>SDSF: Output queue panel</a:t>
            </a:r>
            <a:endParaRPr lang="en-US" altLang="en-US" b="1"/>
          </a:p>
        </p:txBody>
      </p:sp>
      <p:pic>
        <p:nvPicPr>
          <p:cNvPr id="59396"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85800" y="1574800"/>
            <a:ext cx="7239000" cy="4837113"/>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896B1F81-9FD6-42A8-A0FC-892D8ABC293A}" type="slidenum">
              <a:rPr lang="en-US" altLang="en-US" sz="1000">
                <a:solidFill>
                  <a:srgbClr val="FFFFFF"/>
                </a:solidFill>
              </a:rPr>
              <a:pPr>
                <a:spcBef>
                  <a:spcPct val="50000"/>
                </a:spcBef>
                <a:spcAft>
                  <a:spcPct val="0"/>
                </a:spcAft>
                <a:buClrTx/>
                <a:buFontTx/>
                <a:buNone/>
              </a:pPr>
              <a:t>45</a:t>
            </a:fld>
            <a:endParaRPr lang="en-US" altLang="en-US" sz="1000">
              <a:solidFill>
                <a:srgbClr val="FFFFFF"/>
              </a:solidFill>
            </a:endParaRPr>
          </a:p>
        </p:txBody>
      </p:sp>
      <p:sp>
        <p:nvSpPr>
          <p:cNvPr id="60419" name="Rectangle 4"/>
          <p:cNvSpPr>
            <a:spLocks noGrp="1" noChangeArrowheads="1"/>
          </p:cNvSpPr>
          <p:nvPr>
            <p:ph type="title"/>
          </p:nvPr>
        </p:nvSpPr>
        <p:spPr/>
        <p:txBody>
          <a:bodyPr/>
          <a:lstStyle/>
          <a:p>
            <a:pPr eaLnBrk="1" hangingPunct="1"/>
            <a:r>
              <a:rPr lang="en-US" altLang="en-US"/>
              <a:t>SDSF: Held output queue panel</a:t>
            </a:r>
            <a:endParaRPr lang="en-US" altLang="en-US" b="1"/>
          </a:p>
        </p:txBody>
      </p:sp>
      <p:pic>
        <p:nvPicPr>
          <p:cNvPr id="60420"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46175" y="1787525"/>
            <a:ext cx="6308725" cy="3843338"/>
          </a:xfr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B095103-32A3-435E-8889-EC358DDCE3DA}" type="slidenum">
              <a:rPr lang="en-US" altLang="en-US" sz="1000">
                <a:solidFill>
                  <a:srgbClr val="FFFFFF"/>
                </a:solidFill>
              </a:rPr>
              <a:pPr>
                <a:spcBef>
                  <a:spcPct val="50000"/>
                </a:spcBef>
                <a:spcAft>
                  <a:spcPct val="0"/>
                </a:spcAft>
                <a:buClrTx/>
                <a:buFontTx/>
                <a:buNone/>
              </a:pPr>
              <a:t>46</a:t>
            </a:fld>
            <a:endParaRPr lang="en-US" altLang="en-US" sz="1000">
              <a:solidFill>
                <a:srgbClr val="FFFFFF"/>
              </a:solidFill>
            </a:endParaRPr>
          </a:p>
        </p:txBody>
      </p:sp>
      <p:sp>
        <p:nvSpPr>
          <p:cNvPr id="61443" name="Rectangle 4"/>
          <p:cNvSpPr>
            <a:spLocks noGrp="1" noChangeArrowheads="1"/>
          </p:cNvSpPr>
          <p:nvPr>
            <p:ph type="title"/>
          </p:nvPr>
        </p:nvSpPr>
        <p:spPr/>
        <p:txBody>
          <a:bodyPr/>
          <a:lstStyle/>
          <a:p>
            <a:pPr eaLnBrk="1" hangingPunct="1"/>
            <a:r>
              <a:rPr lang="en-US" altLang="en-US"/>
              <a:t>SDSF: Status panel</a:t>
            </a:r>
            <a:endParaRPr lang="en-US" altLang="en-US" b="1"/>
          </a:p>
        </p:txBody>
      </p:sp>
      <p:pic>
        <p:nvPicPr>
          <p:cNvPr id="61444"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85800" y="1519238"/>
            <a:ext cx="7315200" cy="4800600"/>
          </a:xfr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930BE23A-5CC5-4667-98BC-E7183BCA8D9C}" type="slidenum">
              <a:rPr lang="en-US" altLang="en-US" sz="1000">
                <a:solidFill>
                  <a:srgbClr val="FFFFFF"/>
                </a:solidFill>
              </a:rPr>
              <a:pPr>
                <a:spcBef>
                  <a:spcPct val="50000"/>
                </a:spcBef>
                <a:spcAft>
                  <a:spcPct val="0"/>
                </a:spcAft>
                <a:buClrTx/>
                <a:buFontTx/>
                <a:buNone/>
              </a:pPr>
              <a:t>47</a:t>
            </a:fld>
            <a:endParaRPr lang="en-US" altLang="en-US" sz="1000">
              <a:solidFill>
                <a:srgbClr val="FFFFFF"/>
              </a:solidFill>
            </a:endParaRPr>
          </a:p>
        </p:txBody>
      </p:sp>
      <p:sp>
        <p:nvSpPr>
          <p:cNvPr id="62467" name="Rectangle 2"/>
          <p:cNvSpPr>
            <a:spLocks noGrp="1" noChangeArrowheads="1"/>
          </p:cNvSpPr>
          <p:nvPr>
            <p:ph type="title"/>
          </p:nvPr>
        </p:nvSpPr>
        <p:spPr/>
        <p:txBody>
          <a:bodyPr/>
          <a:lstStyle/>
          <a:p>
            <a:pPr algn="ctr" eaLnBrk="1" hangingPunct="1"/>
            <a:r>
              <a:rPr lang="en-US" altLang="en-US" sz="2400"/>
              <a:t>Operator Extension</a:t>
            </a:r>
          </a:p>
        </p:txBody>
      </p:sp>
      <p:pic>
        <p:nvPicPr>
          <p:cNvPr id="6246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9425" y="2657475"/>
            <a:ext cx="5341938" cy="2025650"/>
          </a:xfrm>
          <a:noFill/>
        </p:spPr>
      </p:pic>
      <p:sp>
        <p:nvSpPr>
          <p:cNvPr id="62469" name="Rectangle 4"/>
          <p:cNvSpPr>
            <a:spLocks noChangeArrowheads="1"/>
          </p:cNvSpPr>
          <p:nvPr/>
        </p:nvSpPr>
        <p:spPr bwMode="auto">
          <a:xfrm>
            <a:off x="0" y="1676400"/>
            <a:ext cx="8763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lang="en-US" altLang="en-US" sz="1800" b="0">
                <a:latin typeface="Arial Black" panose="020B0A04020102020204" pitchFamily="34" charset="0"/>
              </a:rPr>
              <a:t> </a:t>
            </a:r>
            <a:r>
              <a:rPr lang="en-US" altLang="en-US" sz="1600" b="0">
                <a:latin typeface="Arial Black" panose="020B0A04020102020204" pitchFamily="34" charset="0"/>
              </a:rPr>
              <a:t>SDSF DA MVSA  DEMOMVS  PAG    0 SIO   563 CPU  15/ 15  LINE 1-17 (282) </a:t>
            </a:r>
          </a:p>
          <a:p>
            <a:pPr algn="ctr" eaLnBrk="1" hangingPunct="1">
              <a:spcBef>
                <a:spcPct val="0"/>
              </a:spcBef>
              <a:spcAft>
                <a:spcPct val="0"/>
              </a:spcAft>
              <a:buClrTx/>
              <a:buFontTx/>
              <a:buNone/>
            </a:pPr>
            <a:r>
              <a:rPr lang="en-US" altLang="en-US" sz="1600" b="0">
                <a:latin typeface="Arial Black" panose="020B0A04020102020204" pitchFamily="34" charset="0"/>
              </a:rPr>
              <a:t>         </a:t>
            </a:r>
          </a:p>
          <a:p>
            <a:pPr algn="ctr" eaLnBrk="1" hangingPunct="1">
              <a:spcBef>
                <a:spcPct val="0"/>
              </a:spcBef>
              <a:spcAft>
                <a:spcPct val="0"/>
              </a:spcAft>
              <a:buClrTx/>
              <a:buFontTx/>
              <a:buNone/>
            </a:pPr>
            <a:r>
              <a:rPr lang="en-US" altLang="en-US" sz="1600" b="0">
                <a:latin typeface="Arial Black" panose="020B0A04020102020204" pitchFamily="34" charset="0"/>
              </a:rPr>
              <a:t> COMMAND INPUT ===&gt;                                            SCROLL ===&gt; PAGE </a:t>
            </a:r>
          </a:p>
        </p:txBody>
      </p:sp>
      <p:sp>
        <p:nvSpPr>
          <p:cNvPr id="62470" name="Text Box 5"/>
          <p:cNvSpPr txBox="1">
            <a:spLocks noChangeArrowheads="1"/>
          </p:cNvSpPr>
          <p:nvPr/>
        </p:nvSpPr>
        <p:spPr bwMode="auto">
          <a:xfrm>
            <a:off x="3200400" y="2133600"/>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lang="en-US" altLang="en-US">
                <a:solidFill>
                  <a:srgbClr val="0066FF"/>
                </a:solidFill>
                <a:latin typeface="Comic Sans MS" panose="030F0702030302020204" pitchFamily="66" charset="0"/>
              </a:rPr>
              <a:t>/</a:t>
            </a:r>
          </a:p>
        </p:txBody>
      </p:sp>
      <p:sp>
        <p:nvSpPr>
          <p:cNvPr id="62471" name="Text Box 6"/>
          <p:cNvSpPr txBox="1">
            <a:spLocks noChangeArrowheads="1"/>
          </p:cNvSpPr>
          <p:nvPr/>
        </p:nvSpPr>
        <p:spPr bwMode="auto">
          <a:xfrm>
            <a:off x="109538" y="5330825"/>
            <a:ext cx="2070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latin typeface="Comic Sans MS" panose="030F0702030302020204" pitchFamily="66" charset="0"/>
              </a:rPr>
              <a:t>/d  u,dasd,online</a:t>
            </a:r>
          </a:p>
          <a:p>
            <a:pPr eaLnBrk="1" hangingPunct="1">
              <a:spcBef>
                <a:spcPct val="0"/>
              </a:spcBef>
              <a:spcAft>
                <a:spcPct val="0"/>
              </a:spcAft>
              <a:buClrTx/>
              <a:buFontTx/>
              <a:buNone/>
            </a:pPr>
            <a:r>
              <a:rPr lang="en-US" altLang="zh-CN" sz="1800">
                <a:latin typeface="Comic Sans MS" panose="030F0702030302020204" pitchFamily="66" charset="0"/>
                <a:ea typeface="宋体" panose="02010600030101010101" pitchFamily="2" charset="-122"/>
              </a:rPr>
              <a:t>/d a,l</a:t>
            </a:r>
            <a:r>
              <a:rPr lang="en-US" altLang="zh-CN" sz="1800" b="0">
                <a:latin typeface="Comic Sans MS" panose="030F0702030302020204" pitchFamily="66" charset="0"/>
                <a:ea typeface="宋体" panose="02010600030101010101" pitchFamily="2" charset="-122"/>
              </a:rPr>
              <a:t> </a:t>
            </a:r>
            <a:r>
              <a:rPr lang="en-US" altLang="en-US" sz="1800" b="0">
                <a:latin typeface="Comic Sans MS" panose="030F0702030302020204" pitchFamily="66"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C9503FBB-53E2-40B3-87F6-96C0976BD8C0}" type="slidenum">
              <a:rPr lang="en-US" altLang="en-US" sz="1000">
                <a:solidFill>
                  <a:srgbClr val="FFFFFF"/>
                </a:solidFill>
              </a:rPr>
              <a:pPr>
                <a:spcBef>
                  <a:spcPct val="50000"/>
                </a:spcBef>
                <a:spcAft>
                  <a:spcPct val="0"/>
                </a:spcAft>
                <a:buClrTx/>
                <a:buFontTx/>
                <a:buNone/>
              </a:pPr>
              <a:t>48</a:t>
            </a:fld>
            <a:endParaRPr lang="en-US" altLang="en-US" sz="1000">
              <a:solidFill>
                <a:srgbClr val="FFFFFF"/>
              </a:solidFill>
            </a:endParaRPr>
          </a:p>
        </p:txBody>
      </p:sp>
      <p:sp>
        <p:nvSpPr>
          <p:cNvPr id="71683" name="Rectangle 2"/>
          <p:cNvSpPr>
            <a:spLocks noGrp="1" noChangeArrowheads="1"/>
          </p:cNvSpPr>
          <p:nvPr>
            <p:ph type="title"/>
          </p:nvPr>
        </p:nvSpPr>
        <p:spPr/>
        <p:txBody>
          <a:bodyPr/>
          <a:lstStyle/>
          <a:p>
            <a:pPr eaLnBrk="1" hangingPunct="1"/>
            <a:r>
              <a:rPr lang="en-US" altLang="en-US"/>
              <a:t>Summary </a:t>
            </a:r>
            <a:br>
              <a:rPr lang="en-US" altLang="en-US" sz="2400" b="1"/>
            </a:br>
            <a:endParaRPr lang="en-US" altLang="en-US" sz="2400" b="1"/>
          </a:p>
        </p:txBody>
      </p:sp>
      <p:sp>
        <p:nvSpPr>
          <p:cNvPr id="71684" name="Rectangle 3"/>
          <p:cNvSpPr>
            <a:spLocks noGrp="1" noChangeArrowheads="1"/>
          </p:cNvSpPr>
          <p:nvPr>
            <p:ph type="body" idx="1"/>
          </p:nvPr>
        </p:nvSpPr>
        <p:spPr>
          <a:xfrm>
            <a:off x="0" y="1219200"/>
            <a:ext cx="9144000" cy="5105400"/>
          </a:xfrm>
        </p:spPr>
        <p:txBody>
          <a:bodyPr/>
          <a:lstStyle/>
          <a:p>
            <a:pPr eaLnBrk="1" hangingPunct="1"/>
            <a:r>
              <a:rPr lang="en-US" altLang="en-US" sz="2000"/>
              <a:t>Basic JCL contains three statements: JOB, EXEC, and DD. </a:t>
            </a:r>
          </a:p>
          <a:p>
            <a:pPr eaLnBrk="1" hangingPunct="1"/>
            <a:r>
              <a:rPr lang="en-US" altLang="en-US" sz="2000"/>
              <a:t>A program can access different groups of data sets in different jobs by changing the JCL for each job. </a:t>
            </a:r>
          </a:p>
          <a:p>
            <a:pPr eaLnBrk="1" hangingPunct="1"/>
            <a:r>
              <a:rPr lang="en-US" altLang="en-US" sz="2000"/>
              <a:t>New data sets can be created through JCL by using the DISP=NEW parameter.</a:t>
            </a:r>
          </a:p>
          <a:p>
            <a:pPr eaLnBrk="1" hangingPunct="1"/>
            <a:r>
              <a:rPr lang="en-US" altLang="en-US" sz="2000"/>
              <a:t>Users normally use JCL procedures for more complex jobs. A cataloged procedure is written once and can then be used by many users. </a:t>
            </a:r>
          </a:p>
          <a:p>
            <a:pPr eaLnBrk="1" hangingPunct="1"/>
            <a:r>
              <a:rPr lang="en-US" altLang="en-US" sz="2000"/>
              <a:t>z/OS supplies many JCL procedures, and locally-written ones can be added easily. </a:t>
            </a:r>
          </a:p>
          <a:p>
            <a:pPr eaLnBrk="1" hangingPunct="1"/>
            <a:r>
              <a:rPr lang="en-US" altLang="en-US" sz="2000"/>
              <a:t>A user must understand how to override or extend statements in a JCL procedure to supply the parameters (usually DD statements) needed for a specific job.</a:t>
            </a:r>
          </a:p>
        </p:txBody>
      </p:sp>
    </p:spTree>
    <p:extLst>
      <p:ext uri="{BB962C8B-B14F-4D97-AF65-F5344CB8AC3E}">
        <p14:creationId xmlns:p14="http://schemas.microsoft.com/office/powerpoint/2010/main" val="2158372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0E1A51FB-8C81-4828-97F0-10146F3FECDC}" type="slidenum">
              <a:rPr lang="en-US" altLang="en-US" sz="1000">
                <a:solidFill>
                  <a:srgbClr val="FFFFFF"/>
                </a:solidFill>
              </a:rPr>
              <a:pPr>
                <a:spcBef>
                  <a:spcPct val="50000"/>
                </a:spcBef>
                <a:spcAft>
                  <a:spcPct val="0"/>
                </a:spcAft>
                <a:buClrTx/>
                <a:buFontTx/>
                <a:buNone/>
              </a:pPr>
              <a:t>49</a:t>
            </a:fld>
            <a:endParaRPr lang="en-US" altLang="en-US" sz="1000">
              <a:solidFill>
                <a:srgbClr val="FFFFFF"/>
              </a:solidFill>
            </a:endParaRPr>
          </a:p>
        </p:txBody>
      </p:sp>
      <p:sp>
        <p:nvSpPr>
          <p:cNvPr id="73731" name="Rectangle 2"/>
          <p:cNvSpPr>
            <a:spLocks noGrp="1" noChangeArrowheads="1"/>
          </p:cNvSpPr>
          <p:nvPr>
            <p:ph type="title"/>
          </p:nvPr>
        </p:nvSpPr>
        <p:spPr/>
        <p:txBody>
          <a:bodyPr/>
          <a:lstStyle/>
          <a:p>
            <a:pPr eaLnBrk="1" hangingPunct="1"/>
            <a:r>
              <a:rPr lang="en-US" altLang="en-US"/>
              <a:t>Summary - continued</a:t>
            </a:r>
            <a:br>
              <a:rPr lang="en-US" altLang="en-US" b="1"/>
            </a:br>
            <a:endParaRPr lang="en-US" altLang="en-US" b="1"/>
          </a:p>
        </p:txBody>
      </p:sp>
      <p:sp>
        <p:nvSpPr>
          <p:cNvPr id="73732" name="Rectangle 3"/>
          <p:cNvSpPr>
            <a:spLocks noGrp="1" noChangeArrowheads="1"/>
          </p:cNvSpPr>
          <p:nvPr>
            <p:ph type="body" idx="1"/>
          </p:nvPr>
        </p:nvSpPr>
        <p:spPr>
          <a:xfrm>
            <a:off x="685800" y="1447800"/>
            <a:ext cx="7169150" cy="4114800"/>
          </a:xfrm>
        </p:spPr>
        <p:txBody>
          <a:bodyPr/>
          <a:lstStyle/>
          <a:p>
            <a:pPr eaLnBrk="1" hangingPunct="1">
              <a:lnSpc>
                <a:spcPct val="90000"/>
              </a:lnSpc>
            </a:pPr>
            <a:r>
              <a:rPr lang="en-US" altLang="en-US" sz="2000"/>
              <a:t>SDSF is a panel interface for viewing the system log and the list of active users and controlling and monitoring jobs and resources.</a:t>
            </a:r>
          </a:p>
          <a:p>
            <a:pPr eaLnBrk="1" hangingPunct="1">
              <a:lnSpc>
                <a:spcPct val="90000"/>
              </a:lnSpc>
            </a:pPr>
            <a:r>
              <a:rPr lang="en-US" altLang="en-US" sz="2000"/>
              <a:t>Utility programs make operating on data sets easier</a:t>
            </a:r>
          </a:p>
          <a:p>
            <a:pPr eaLnBrk="1" hangingPunct="1">
              <a:lnSpc>
                <a:spcPct val="90000"/>
              </a:lnSpc>
            </a:pPr>
            <a:r>
              <a:rPr lang="en-US" altLang="en-US" sz="2000"/>
              <a:t>System libraries contain JCL procedures, control parameters, and system execution modules.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990E2C93-DEC9-4CA0-8FB0-C2A049D6611C}" type="slidenum">
              <a:rPr lang="en-US" altLang="en-US" sz="1000">
                <a:solidFill>
                  <a:srgbClr val="FFFFFF"/>
                </a:solidFill>
              </a:rPr>
              <a:pPr>
                <a:spcBef>
                  <a:spcPct val="50000"/>
                </a:spcBef>
                <a:spcAft>
                  <a:spcPct val="0"/>
                </a:spcAft>
                <a:buClrTx/>
                <a:buFontTx/>
                <a:buNone/>
              </a:pPr>
              <a:t>5</a:t>
            </a:fld>
            <a:endParaRPr lang="en-US" altLang="en-US" sz="1000">
              <a:solidFill>
                <a:srgbClr val="FFFFFF"/>
              </a:solidFill>
            </a:endParaRPr>
          </a:p>
        </p:txBody>
      </p:sp>
      <p:sp>
        <p:nvSpPr>
          <p:cNvPr id="9219" name="Rectangle 2"/>
          <p:cNvSpPr>
            <a:spLocks noGrp="1" noChangeArrowheads="1"/>
          </p:cNvSpPr>
          <p:nvPr>
            <p:ph type="title"/>
          </p:nvPr>
        </p:nvSpPr>
        <p:spPr/>
        <p:txBody>
          <a:bodyPr/>
          <a:lstStyle/>
          <a:p>
            <a:pPr eaLnBrk="1" hangingPunct="1"/>
            <a:r>
              <a:rPr lang="en-US" altLang="en-US"/>
              <a:t>What is JCL?</a:t>
            </a:r>
            <a:br>
              <a:rPr lang="en-US" altLang="en-US" b="1"/>
            </a:br>
            <a:endParaRPr lang="en-US" altLang="en-US" b="1"/>
          </a:p>
        </p:txBody>
      </p:sp>
      <p:sp>
        <p:nvSpPr>
          <p:cNvPr id="9220" name="Rectangle 3"/>
          <p:cNvSpPr>
            <a:spLocks noGrp="1" noChangeArrowheads="1"/>
          </p:cNvSpPr>
          <p:nvPr>
            <p:ph type="body" idx="1"/>
          </p:nvPr>
        </p:nvSpPr>
        <p:spPr>
          <a:xfrm>
            <a:off x="1146175" y="1901825"/>
            <a:ext cx="6845300" cy="3651250"/>
          </a:xfrm>
        </p:spPr>
        <p:txBody>
          <a:bodyPr/>
          <a:lstStyle/>
          <a:p>
            <a:pPr eaLnBrk="1" hangingPunct="1">
              <a:buClr>
                <a:schemeClr val="tx1"/>
              </a:buClr>
            </a:pPr>
            <a:r>
              <a:rPr lang="en-US" altLang="en-US"/>
              <a:t>Job control language (JCL) tells the system what program to execute and provides a description of program inputs and outputs.</a:t>
            </a:r>
          </a:p>
          <a:p>
            <a:pPr eaLnBrk="1" hangingPunct="1">
              <a:buClr>
                <a:schemeClr val="tx1"/>
              </a:buClr>
            </a:pPr>
            <a:r>
              <a:rPr lang="en-US" altLang="en-US"/>
              <a:t>There are three basic JCL statements:</a:t>
            </a:r>
          </a:p>
          <a:p>
            <a:pPr lvl="1" eaLnBrk="1" hangingPunct="1">
              <a:buClr>
                <a:schemeClr val="tx1"/>
              </a:buClr>
            </a:pPr>
            <a:r>
              <a:rPr lang="en-US" altLang="en-US"/>
              <a:t>JOB statement</a:t>
            </a:r>
          </a:p>
          <a:p>
            <a:pPr lvl="1" eaLnBrk="1" hangingPunct="1">
              <a:buClr>
                <a:schemeClr val="tx1"/>
              </a:buClr>
            </a:pPr>
            <a:r>
              <a:rPr lang="en-US" altLang="en-US"/>
              <a:t>EXEC statement</a:t>
            </a:r>
          </a:p>
          <a:p>
            <a:pPr lvl="1" eaLnBrk="1" hangingPunct="1">
              <a:buClr>
                <a:schemeClr val="tx1"/>
              </a:buClr>
            </a:pPr>
            <a:r>
              <a:rPr lang="en-US" altLang="en-US"/>
              <a:t>DD statement</a:t>
            </a:r>
          </a:p>
        </p:txBody>
      </p:sp>
      <p:sp>
        <p:nvSpPr>
          <p:cNvPr id="5" name="Rectangle 4"/>
          <p:cNvSpPr/>
          <p:nvPr/>
        </p:nvSpPr>
        <p:spPr bwMode="auto">
          <a:xfrm rot="20235033">
            <a:off x="6070860" y="3446003"/>
            <a:ext cx="2693988" cy="1200150"/>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800" b="1" i="1" dirty="0">
                <a:solidFill>
                  <a:schemeClr val="tx2">
                    <a:lumMod val="75000"/>
                  </a:schemeClr>
                </a:solidFill>
                <a:latin typeface="Arial" charset="0"/>
              </a:rPr>
              <a:t>NOTE</a:t>
            </a:r>
            <a:br>
              <a:rPr lang="en-CA" sz="1800" b="1" i="1" dirty="0">
                <a:solidFill>
                  <a:schemeClr val="tx2">
                    <a:lumMod val="75000"/>
                  </a:schemeClr>
                </a:solidFill>
                <a:latin typeface="Arial" charset="0"/>
              </a:rPr>
            </a:br>
            <a:r>
              <a:rPr lang="en-CA" sz="1800" b="1" dirty="0">
                <a:latin typeface="Arial" charset="0"/>
              </a:rPr>
              <a:t>Different jobs come with different skills requirements!</a:t>
            </a:r>
          </a:p>
        </p:txBody>
      </p:sp>
      <p:sp>
        <p:nvSpPr>
          <p:cNvPr id="6" name="Rectangle 5"/>
          <p:cNvSpPr/>
          <p:nvPr/>
        </p:nvSpPr>
        <p:spPr bwMode="auto">
          <a:xfrm rot="737730">
            <a:off x="328959" y="5350646"/>
            <a:ext cx="3868692" cy="923330"/>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wrap="square" anchor="ctr">
            <a:spAutoFit/>
          </a:bodyPr>
          <a:lstStyle/>
          <a:p>
            <a:pPr algn="ctr" eaLnBrk="1" hangingPunct="1">
              <a:spcBef>
                <a:spcPct val="50000"/>
              </a:spcBef>
              <a:buClr>
                <a:schemeClr val="accent2"/>
              </a:buClr>
              <a:buFont typeface="Wingdings" panose="05000000000000000000" pitchFamily="2" charset="2"/>
              <a:buNone/>
              <a:defRPr/>
            </a:pPr>
            <a:r>
              <a:rPr lang="en-CA" sz="1800" b="1" i="1" dirty="0">
                <a:solidFill>
                  <a:schemeClr val="tx2">
                    <a:lumMod val="75000"/>
                  </a:schemeClr>
                </a:solidFill>
                <a:latin typeface="Arial" charset="0"/>
              </a:rPr>
              <a:t>NEW JCL FEATURES</a:t>
            </a:r>
            <a:br>
              <a:rPr lang="en-CA" sz="1800" b="1" i="1" dirty="0">
                <a:solidFill>
                  <a:schemeClr val="tx2">
                    <a:lumMod val="75000"/>
                  </a:schemeClr>
                </a:solidFill>
                <a:latin typeface="Arial" charset="0"/>
              </a:rPr>
            </a:br>
            <a:r>
              <a:rPr lang="en-CA" sz="1800" b="1" dirty="0">
                <a:latin typeface="Arial" charset="0"/>
              </a:rPr>
              <a:t>As hardware and software evolve, new features are developed.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EF5830A1-BB18-4481-8B88-F0E3A3DC8DDA}" type="slidenum">
              <a:rPr lang="en-US" altLang="en-US" sz="1000">
                <a:solidFill>
                  <a:srgbClr val="FFFFFF"/>
                </a:solidFill>
              </a:rPr>
              <a:pPr>
                <a:spcBef>
                  <a:spcPct val="50000"/>
                </a:spcBef>
                <a:spcAft>
                  <a:spcPct val="0"/>
                </a:spcAft>
                <a:buClrTx/>
                <a:buFontTx/>
                <a:buNone/>
              </a:pPr>
              <a:t>50</a:t>
            </a:fld>
            <a:endParaRPr lang="en-US" altLang="en-US" sz="1000">
              <a:solidFill>
                <a:srgbClr val="FFFFFF"/>
              </a:solidFill>
            </a:endParaRPr>
          </a:p>
        </p:txBody>
      </p:sp>
      <p:sp>
        <p:nvSpPr>
          <p:cNvPr id="75779" name="Rectangle 2"/>
          <p:cNvSpPr>
            <a:spLocks noGrp="1" noChangeArrowheads="1"/>
          </p:cNvSpPr>
          <p:nvPr>
            <p:ph type="title"/>
          </p:nvPr>
        </p:nvSpPr>
        <p:spPr/>
        <p:txBody>
          <a:bodyPr/>
          <a:lstStyle/>
          <a:p>
            <a:pPr eaLnBrk="1" hangingPunct="1"/>
            <a:r>
              <a:rPr lang="en-US" altLang="en-US"/>
              <a:t>SDSF panel hierarchy</a:t>
            </a:r>
          </a:p>
        </p:txBody>
      </p:sp>
      <p:graphicFrame>
        <p:nvGraphicFramePr>
          <p:cNvPr id="75780" name="Object 3"/>
          <p:cNvGraphicFramePr>
            <a:graphicFrameLocks noGrp="1" noChangeAspect="1"/>
          </p:cNvGraphicFramePr>
          <p:nvPr>
            <p:ph idx="1"/>
          </p:nvPr>
        </p:nvGraphicFramePr>
        <p:xfrm>
          <a:off x="914400" y="1219200"/>
          <a:ext cx="7010400" cy="5232400"/>
        </p:xfrm>
        <a:graphic>
          <a:graphicData uri="http://schemas.openxmlformats.org/presentationml/2006/ole">
            <mc:AlternateContent xmlns:mc="http://schemas.openxmlformats.org/markup-compatibility/2006">
              <mc:Choice xmlns:v="urn:schemas-microsoft-com:vml" Requires="v">
                <p:oleObj spid="_x0000_s75790" name="Drawing" r:id="rId3" imgW="2272039" imgH="1695225" progId="FLW3Drawing">
                  <p:embed/>
                </p:oleObj>
              </mc:Choice>
              <mc:Fallback>
                <p:oleObj name="Drawing" r:id="rId3" imgW="2272039" imgH="1695225" progId="FLW3Drawing">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010400"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E171BC87-BD9B-4D17-AE6F-45E5CCF5800F}" type="slidenum">
              <a:rPr lang="en-US" altLang="en-US" sz="1000">
                <a:solidFill>
                  <a:srgbClr val="FFFFFF"/>
                </a:solidFill>
              </a:rPr>
              <a:pPr>
                <a:spcBef>
                  <a:spcPct val="50000"/>
                </a:spcBef>
                <a:spcAft>
                  <a:spcPct val="0"/>
                </a:spcAft>
                <a:buClrTx/>
                <a:buFontTx/>
                <a:buNone/>
              </a:pPr>
              <a:t>51</a:t>
            </a:fld>
            <a:endParaRPr lang="en-US" altLang="en-US" sz="1000">
              <a:solidFill>
                <a:srgbClr val="FFFFFF"/>
              </a:solidFill>
            </a:endParaRPr>
          </a:p>
        </p:txBody>
      </p:sp>
      <p:sp>
        <p:nvSpPr>
          <p:cNvPr id="76803" name="Rectangle 2"/>
          <p:cNvSpPr>
            <a:spLocks noGrp="1" noChangeArrowheads="1"/>
          </p:cNvSpPr>
          <p:nvPr>
            <p:ph type="title"/>
          </p:nvPr>
        </p:nvSpPr>
        <p:spPr/>
        <p:txBody>
          <a:bodyPr/>
          <a:lstStyle/>
          <a:p>
            <a:pPr algn="ctr" eaLnBrk="1" hangingPunct="1"/>
            <a:r>
              <a:rPr lang="en-US" altLang="en-US" sz="2400"/>
              <a:t>Tasks and SDSF Panels</a:t>
            </a:r>
          </a:p>
        </p:txBody>
      </p:sp>
      <p:pic>
        <p:nvPicPr>
          <p:cNvPr id="7680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600200"/>
            <a:ext cx="6026150" cy="4692650"/>
          </a:xfr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364E10F6-12FC-4378-A86A-9EBFE9E781E3}" type="slidenum">
              <a:rPr lang="en-US" altLang="en-US" sz="1000">
                <a:solidFill>
                  <a:srgbClr val="FFFFFF"/>
                </a:solidFill>
              </a:rPr>
              <a:pPr>
                <a:spcBef>
                  <a:spcPct val="50000"/>
                </a:spcBef>
                <a:spcAft>
                  <a:spcPct val="0"/>
                </a:spcAft>
                <a:buClrTx/>
                <a:buFontTx/>
                <a:buNone/>
              </a:pPr>
              <a:t>52</a:t>
            </a:fld>
            <a:endParaRPr lang="en-US" altLang="en-US" sz="1000">
              <a:solidFill>
                <a:srgbClr val="FFFFFF"/>
              </a:solidFill>
            </a:endParaRPr>
          </a:p>
        </p:txBody>
      </p:sp>
      <p:sp>
        <p:nvSpPr>
          <p:cNvPr id="77827" name="Rectangle 2"/>
          <p:cNvSpPr>
            <a:spLocks noGrp="1" noChangeArrowheads="1"/>
          </p:cNvSpPr>
          <p:nvPr>
            <p:ph type="title"/>
          </p:nvPr>
        </p:nvSpPr>
        <p:spPr/>
        <p:txBody>
          <a:bodyPr/>
          <a:lstStyle/>
          <a:p>
            <a:pPr algn="ctr" eaLnBrk="1" hangingPunct="1"/>
            <a:r>
              <a:rPr lang="en-US" altLang="en-US" sz="2400"/>
              <a:t>Screen Attributes</a:t>
            </a:r>
          </a:p>
        </p:txBody>
      </p:sp>
      <p:pic>
        <p:nvPicPr>
          <p:cNvPr id="77828"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133600" y="1335088"/>
            <a:ext cx="4495800" cy="3203575"/>
          </a:xfrm>
          <a:noFill/>
        </p:spPr>
      </p:pic>
      <p:pic>
        <p:nvPicPr>
          <p:cNvPr id="77829"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0" y="4953000"/>
            <a:ext cx="1524000" cy="1524000"/>
          </a:xfrm>
          <a:noFill/>
        </p:spPr>
      </p:pic>
      <p:sp>
        <p:nvSpPr>
          <p:cNvPr id="77830" name="Line 5"/>
          <p:cNvSpPr>
            <a:spLocks noChangeShapeType="1"/>
          </p:cNvSpPr>
          <p:nvPr/>
        </p:nvSpPr>
        <p:spPr bwMode="auto">
          <a:xfrm flipV="1">
            <a:off x="609600" y="1447800"/>
            <a:ext cx="1600200" cy="388620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77831" name="Line 6"/>
          <p:cNvSpPr>
            <a:spLocks noChangeShapeType="1"/>
          </p:cNvSpPr>
          <p:nvPr/>
        </p:nvSpPr>
        <p:spPr bwMode="auto">
          <a:xfrm flipV="1">
            <a:off x="609600" y="4495800"/>
            <a:ext cx="1600200" cy="106680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CA"/>
          </a:p>
        </p:txBody>
      </p:sp>
      <p:sp>
        <p:nvSpPr>
          <p:cNvPr id="77832" name="Text Box 7"/>
          <p:cNvSpPr txBox="1">
            <a:spLocks noChangeArrowheads="1"/>
          </p:cNvSpPr>
          <p:nvPr/>
        </p:nvSpPr>
        <p:spPr bwMode="auto">
          <a:xfrm>
            <a:off x="2803525" y="53784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lang="en-CA" altLang="en-US" sz="1800" b="0">
              <a:latin typeface="Arial Black" panose="020B0A04020102020204" pitchFamily="34" charset="0"/>
            </a:endParaRPr>
          </a:p>
        </p:txBody>
      </p:sp>
      <p:pic>
        <p:nvPicPr>
          <p:cNvPr id="77833" name="Picture 8"/>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2743200" y="4495800"/>
            <a:ext cx="3355975" cy="763588"/>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8B99703-2FF7-429F-98C4-F1637252E6EC}" type="slidenum">
              <a:rPr lang="en-US" altLang="en-US" sz="1000">
                <a:solidFill>
                  <a:srgbClr val="FFFFFF"/>
                </a:solidFill>
              </a:rPr>
              <a:pPr>
                <a:spcBef>
                  <a:spcPct val="50000"/>
                </a:spcBef>
                <a:spcAft>
                  <a:spcPct val="0"/>
                </a:spcAft>
                <a:buClrTx/>
                <a:buFontTx/>
                <a:buNone/>
              </a:pPr>
              <a:t>53</a:t>
            </a:fld>
            <a:endParaRPr lang="en-US" altLang="en-US" sz="1000">
              <a:solidFill>
                <a:srgbClr val="FFFFFF"/>
              </a:solidFill>
            </a:endParaRPr>
          </a:p>
        </p:txBody>
      </p:sp>
      <p:sp>
        <p:nvSpPr>
          <p:cNvPr id="78851" name="Rectangle 2"/>
          <p:cNvSpPr>
            <a:spLocks noGrp="1" noChangeArrowheads="1"/>
          </p:cNvSpPr>
          <p:nvPr>
            <p:ph type="title"/>
          </p:nvPr>
        </p:nvSpPr>
        <p:spPr/>
        <p:txBody>
          <a:bodyPr/>
          <a:lstStyle/>
          <a:p>
            <a:pPr eaLnBrk="1" hangingPunct="1"/>
            <a:r>
              <a:rPr lang="en-US" altLang="en-US"/>
              <a:t>SDSF: Options menu</a:t>
            </a:r>
            <a:endParaRPr lang="en-US" altLang="en-US" b="1"/>
          </a:p>
        </p:txBody>
      </p:sp>
      <p:pic>
        <p:nvPicPr>
          <p:cNvPr id="78852"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85800" y="1527175"/>
            <a:ext cx="7315200" cy="4929188"/>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6376C07-B064-4D7A-BCA2-80BF2F202FBD}" type="slidenum">
              <a:rPr lang="en-US" altLang="en-US" sz="1000">
                <a:solidFill>
                  <a:srgbClr val="FFFFFF"/>
                </a:solidFill>
              </a:rPr>
              <a:pPr>
                <a:spcBef>
                  <a:spcPct val="50000"/>
                </a:spcBef>
                <a:spcAft>
                  <a:spcPct val="0"/>
                </a:spcAft>
                <a:buClrTx/>
                <a:buFontTx/>
                <a:buNone/>
              </a:pPr>
              <a:t>54</a:t>
            </a:fld>
            <a:endParaRPr lang="en-US" altLang="en-US" sz="1000">
              <a:solidFill>
                <a:srgbClr val="FFFFFF"/>
              </a:solidFill>
            </a:endParaRPr>
          </a:p>
        </p:txBody>
      </p:sp>
      <p:sp>
        <p:nvSpPr>
          <p:cNvPr id="80899" name="Rectangle 2"/>
          <p:cNvSpPr>
            <a:spLocks noGrp="1" noChangeArrowheads="1"/>
          </p:cNvSpPr>
          <p:nvPr>
            <p:ph type="title"/>
          </p:nvPr>
        </p:nvSpPr>
        <p:spPr/>
        <p:txBody>
          <a:bodyPr/>
          <a:lstStyle/>
          <a:p>
            <a:pPr eaLnBrk="1" hangingPunct="1"/>
            <a:r>
              <a:rPr lang="en-US" altLang="en-US"/>
              <a:t>Issuing MVS and JES commands</a:t>
            </a:r>
            <a:endParaRPr lang="en-US" altLang="en-US" b="1"/>
          </a:p>
        </p:txBody>
      </p:sp>
      <p:pic>
        <p:nvPicPr>
          <p:cNvPr id="80900"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46175" y="2090738"/>
            <a:ext cx="6845300" cy="3343275"/>
          </a:xfrm>
          <a:noFill/>
        </p:spPr>
      </p:pic>
      <p:sp>
        <p:nvSpPr>
          <p:cNvPr id="80901" name="Text Box 4"/>
          <p:cNvSpPr txBox="1">
            <a:spLocks noChangeArrowheads="1"/>
          </p:cNvSpPr>
          <p:nvPr/>
        </p:nvSpPr>
        <p:spPr bwMode="auto">
          <a:xfrm>
            <a:off x="0" y="6172200"/>
            <a:ext cx="6335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200">
                <a:latin typeface="Comic Sans MS" panose="030F0702030302020204" pitchFamily="66" charset="0"/>
              </a:rPr>
              <a:t>Note: You have to be in ISPF/SDSF for this option (SDSF can run native in TSO)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8B75404F-EE80-4130-8676-D584C5733536}" type="slidenum">
              <a:rPr lang="en-US" altLang="en-US" sz="1000">
                <a:solidFill>
                  <a:srgbClr val="FFFFFF"/>
                </a:solidFill>
              </a:rPr>
              <a:pPr>
                <a:spcBef>
                  <a:spcPct val="50000"/>
                </a:spcBef>
                <a:spcAft>
                  <a:spcPct val="0"/>
                </a:spcAft>
                <a:buClrTx/>
                <a:buFontTx/>
                <a:buNone/>
              </a:pPr>
              <a:t>6</a:t>
            </a:fld>
            <a:endParaRPr lang="en-US" altLang="en-US" sz="1000">
              <a:solidFill>
                <a:srgbClr val="FFFFFF"/>
              </a:solidFill>
            </a:endParaRPr>
          </a:p>
        </p:txBody>
      </p:sp>
      <p:sp>
        <p:nvSpPr>
          <p:cNvPr id="11267" name="Rectangle 2"/>
          <p:cNvSpPr>
            <a:spLocks noGrp="1" noChangeArrowheads="1"/>
          </p:cNvSpPr>
          <p:nvPr>
            <p:ph type="title"/>
          </p:nvPr>
        </p:nvSpPr>
        <p:spPr/>
        <p:txBody>
          <a:bodyPr/>
          <a:lstStyle/>
          <a:p>
            <a:pPr eaLnBrk="1" hangingPunct="1"/>
            <a:r>
              <a:rPr lang="en-US" altLang="en-US"/>
              <a:t>Basic JCL coding syntax</a:t>
            </a:r>
          </a:p>
        </p:txBody>
      </p:sp>
      <p:graphicFrame>
        <p:nvGraphicFramePr>
          <p:cNvPr id="11268" name="Object 4"/>
          <p:cNvGraphicFramePr>
            <a:graphicFrameLocks noGrp="1" noChangeAspect="1"/>
          </p:cNvGraphicFramePr>
          <p:nvPr>
            <p:ph idx="1"/>
          </p:nvPr>
        </p:nvGraphicFramePr>
        <p:xfrm>
          <a:off x="1447800" y="1447800"/>
          <a:ext cx="6019800" cy="4221163"/>
        </p:xfrm>
        <a:graphic>
          <a:graphicData uri="http://schemas.openxmlformats.org/presentationml/2006/ole">
            <mc:AlternateContent xmlns:mc="http://schemas.openxmlformats.org/markup-compatibility/2006">
              <mc:Choice xmlns:v="urn:schemas-microsoft-com:vml" Requires="v">
                <p:oleObj spid="_x0000_s11278" name="Drawing" r:id="rId4" imgW="1363054" imgH="995082" progId="FLW3Drawing">
                  <p:embed/>
                </p:oleObj>
              </mc:Choice>
              <mc:Fallback>
                <p:oleObj name="Drawing" r:id="rId4" imgW="1363054" imgH="995082" progId="FLW3Drawing">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447800"/>
                        <a:ext cx="6019800"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D8BA0DB2-9FE4-4E58-BA66-1E312F48BDCD}" type="slidenum">
              <a:rPr lang="en-US" altLang="en-US" sz="1000">
                <a:solidFill>
                  <a:srgbClr val="FFFFFF"/>
                </a:solidFill>
              </a:rPr>
              <a:pPr>
                <a:spcBef>
                  <a:spcPct val="50000"/>
                </a:spcBef>
                <a:spcAft>
                  <a:spcPct val="0"/>
                </a:spcAft>
                <a:buClrTx/>
                <a:buFontTx/>
                <a:buNone/>
              </a:pPr>
              <a:t>7</a:t>
            </a:fld>
            <a:endParaRPr lang="en-US" altLang="en-US" sz="1000">
              <a:solidFill>
                <a:srgbClr val="FFFFFF"/>
              </a:solidFill>
            </a:endParaRPr>
          </a:p>
        </p:txBody>
      </p:sp>
      <p:sp>
        <p:nvSpPr>
          <p:cNvPr id="13315" name="Rectangle 2"/>
          <p:cNvSpPr>
            <a:spLocks noGrp="1" noChangeArrowheads="1"/>
          </p:cNvSpPr>
          <p:nvPr>
            <p:ph type="title"/>
          </p:nvPr>
        </p:nvSpPr>
        <p:spPr/>
        <p:txBody>
          <a:bodyPr/>
          <a:lstStyle/>
          <a:p>
            <a:pPr eaLnBrk="1" hangingPunct="1"/>
            <a:r>
              <a:rPr lang="en-CA" altLang="en-US"/>
              <a:t>JCL Syntax – Details	</a:t>
            </a:r>
          </a:p>
        </p:txBody>
      </p:sp>
      <p:sp>
        <p:nvSpPr>
          <p:cNvPr id="13316" name="Rectangle 3"/>
          <p:cNvSpPr>
            <a:spLocks noGrp="1" noChangeArrowheads="1"/>
          </p:cNvSpPr>
          <p:nvPr>
            <p:ph type="body" idx="1"/>
          </p:nvPr>
        </p:nvSpPr>
        <p:spPr/>
        <p:txBody>
          <a:bodyPr/>
          <a:lstStyle/>
          <a:p>
            <a:pPr eaLnBrk="1" hangingPunct="1"/>
            <a:r>
              <a:rPr lang="en-CA" altLang="en-US" sz="2000"/>
              <a:t>80 byte records (72 bytes available for JCL code; 8 bytes reserved for sequence numbers)	</a:t>
            </a:r>
          </a:p>
          <a:p>
            <a:pPr eaLnBrk="1" hangingPunct="1"/>
            <a:r>
              <a:rPr lang="en-CA" altLang="en-US" sz="2000"/>
              <a:t>Each JCL statement is logically divided into five fields. </a:t>
            </a:r>
          </a:p>
          <a:p>
            <a:pPr eaLnBrk="1" hangingPunct="1">
              <a:buFont typeface="Wingdings" panose="05000000000000000000" pitchFamily="2" charset="2"/>
              <a:buNone/>
            </a:pPr>
            <a:r>
              <a:rPr lang="en-CA" altLang="en-US" sz="2000"/>
              <a:t>    </a:t>
            </a:r>
            <a:r>
              <a:rPr lang="en-CA" altLang="en-US" sz="2000">
                <a:solidFill>
                  <a:schemeClr val="accent1"/>
                </a:solidFill>
              </a:rPr>
              <a:t>identifier[name] [operation] [parameters] [comment]</a:t>
            </a:r>
          </a:p>
          <a:p>
            <a:pPr eaLnBrk="1" hangingPunct="1"/>
            <a:r>
              <a:rPr lang="en-CA" altLang="en-US" sz="2000"/>
              <a:t>Except for identifier and name, separated by one or more spaces.</a:t>
            </a:r>
          </a:p>
          <a:p>
            <a:pPr eaLnBrk="1" hangingPunct="1"/>
            <a:r>
              <a:rPr lang="en-CA" altLang="en-US" sz="2000"/>
              <a:t>Identifier, operation and parameters used in most statements</a:t>
            </a:r>
          </a:p>
          <a:p>
            <a:pPr eaLnBrk="1" hangingPunct="1"/>
            <a:r>
              <a:rPr lang="en-CA" altLang="en-US" sz="2000"/>
              <a:t>Uppercase except comments and quoted 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134B87A5-A2E6-40DE-9886-844209CA97C8}" type="slidenum">
              <a:rPr lang="en-US" altLang="en-US" sz="1000">
                <a:solidFill>
                  <a:srgbClr val="FFFFFF"/>
                </a:solidFill>
              </a:rPr>
              <a:pPr>
                <a:spcBef>
                  <a:spcPct val="50000"/>
                </a:spcBef>
                <a:spcAft>
                  <a:spcPct val="0"/>
                </a:spcAft>
                <a:buClrTx/>
                <a:buFontTx/>
                <a:buNone/>
              </a:pPr>
              <a:t>8</a:t>
            </a:fld>
            <a:endParaRPr lang="en-US" altLang="en-US" sz="1000">
              <a:solidFill>
                <a:srgbClr val="FFFFFF"/>
              </a:solidFill>
            </a:endParaRPr>
          </a:p>
        </p:txBody>
      </p:sp>
      <p:sp>
        <p:nvSpPr>
          <p:cNvPr id="14339" name="Rectangle 2"/>
          <p:cNvSpPr>
            <a:spLocks noGrp="1" noChangeArrowheads="1"/>
          </p:cNvSpPr>
          <p:nvPr>
            <p:ph type="title"/>
          </p:nvPr>
        </p:nvSpPr>
        <p:spPr/>
        <p:txBody>
          <a:bodyPr/>
          <a:lstStyle/>
          <a:p>
            <a:pPr eaLnBrk="1" hangingPunct="1"/>
            <a:r>
              <a:rPr lang="en-CA" altLang="en-US"/>
              <a:t>JCL Syntax – Details</a:t>
            </a:r>
          </a:p>
        </p:txBody>
      </p:sp>
      <p:sp>
        <p:nvSpPr>
          <p:cNvPr id="14340" name="Rectangle 3"/>
          <p:cNvSpPr>
            <a:spLocks noGrp="1" noChangeArrowheads="1"/>
          </p:cNvSpPr>
          <p:nvPr>
            <p:ph type="body" idx="1"/>
          </p:nvPr>
        </p:nvSpPr>
        <p:spPr/>
        <p:txBody>
          <a:bodyPr/>
          <a:lstStyle/>
          <a:p>
            <a:pPr eaLnBrk="1" hangingPunct="1">
              <a:buFont typeface="Wingdings" panose="05000000000000000000" pitchFamily="2" charset="2"/>
              <a:buNone/>
            </a:pPr>
            <a:r>
              <a:rPr lang="en-CA" altLang="en-US" sz="2000">
                <a:solidFill>
                  <a:schemeClr val="accent1"/>
                </a:solidFill>
              </a:rPr>
              <a:t>identifier</a:t>
            </a:r>
            <a:r>
              <a:rPr lang="en-CA" altLang="en-US" sz="2000"/>
              <a:t>[name] [operation] [parameters] [comment]</a:t>
            </a:r>
          </a:p>
          <a:p>
            <a:pPr eaLnBrk="1" hangingPunct="1"/>
            <a:r>
              <a:rPr lang="en-CA" altLang="en-US" sz="2000"/>
              <a:t>Identifies this as a JCL Statement</a:t>
            </a:r>
          </a:p>
          <a:p>
            <a:pPr eaLnBrk="1" hangingPunct="1"/>
            <a:r>
              <a:rPr lang="en-CA" altLang="en-US" sz="2000"/>
              <a:t>Starts in position 1</a:t>
            </a:r>
          </a:p>
          <a:p>
            <a:pPr eaLnBrk="1" hangingPunct="1"/>
            <a:r>
              <a:rPr lang="en-CA" altLang="en-US" sz="2000"/>
              <a:t>Normally ‘//’</a:t>
            </a:r>
          </a:p>
          <a:p>
            <a:pPr lvl="1" eaLnBrk="1" hangingPunct="1"/>
            <a:r>
              <a:rPr lang="en-CA" altLang="en-US" sz="2000"/>
              <a:t>Exceptions: delimiter statement ‘/*’</a:t>
            </a:r>
          </a:p>
          <a:p>
            <a:pPr lvl="1" eaLnBrk="1" hangingPunct="1"/>
            <a:r>
              <a:rPr lang="en-CA" altLang="en-US" sz="2000"/>
              <a:t>Exception: Comment statement ‘//*’</a:t>
            </a:r>
          </a:p>
          <a:p>
            <a:pPr lvl="1" eaLnBrk="1" hangingPunct="1"/>
            <a:r>
              <a:rPr lang="en-CA" altLang="en-US" sz="2000"/>
              <a:t>Exception: JESn statements ‘/*aaaaa’ and ‘//*aaaaa’</a:t>
            </a:r>
          </a:p>
          <a:p>
            <a:pPr lvl="1" eaLnBrk="1" hangingPunct="1">
              <a:buFont typeface="Arial" panose="020B0604020202020204" pitchFamily="34" charset="0"/>
              <a:buNone/>
            </a:pPr>
            <a:r>
              <a:rPr lang="en-CA" altLang="en-US" sz="2000" b="1">
                <a:solidFill>
                  <a:schemeClr val="accent1"/>
                </a:solidFill>
                <a:latin typeface="Courier New" panose="02070309020205020404" pitchFamily="49" charset="0"/>
                <a:cs typeface="Courier New" panose="02070309020205020404" pitchFamily="49" charset="0"/>
              </a:rPr>
              <a:t>//</a:t>
            </a:r>
            <a:r>
              <a:rPr lang="en-CA" altLang="en-US" sz="2000" b="1">
                <a:latin typeface="Courier New" panose="02070309020205020404" pitchFamily="49" charset="0"/>
                <a:cs typeface="Courier New" panose="02070309020205020404" pitchFamily="49" charset="0"/>
              </a:rPr>
              <a:t>DELETEIT EXEC PGM=IEFBR14 Delete old stuff</a:t>
            </a:r>
          </a:p>
        </p:txBody>
      </p:sp>
      <p:sp>
        <p:nvSpPr>
          <p:cNvPr id="5" name="Rectangle 4"/>
          <p:cNvSpPr/>
          <p:nvPr/>
        </p:nvSpPr>
        <p:spPr bwMode="auto">
          <a:xfrm rot="20961464">
            <a:off x="3363913" y="2860675"/>
            <a:ext cx="2693987" cy="369888"/>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800" b="1" i="1" dirty="0">
                <a:solidFill>
                  <a:schemeClr val="tx2">
                    <a:lumMod val="75000"/>
                  </a:schemeClr>
                </a:solidFill>
                <a:latin typeface="Arial" charset="0"/>
              </a:rPr>
              <a:t>NO LEADING SPACES!</a:t>
            </a:r>
            <a:endParaRPr lang="en-CA" sz="1800" b="1" dirty="0">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99CB6F6E-D07A-4B68-8891-8EE2930F5EB9}" type="slidenum">
              <a:rPr lang="en-US" altLang="en-US" sz="1000">
                <a:solidFill>
                  <a:srgbClr val="FFFFFF"/>
                </a:solidFill>
              </a:rPr>
              <a:pPr>
                <a:spcBef>
                  <a:spcPct val="50000"/>
                </a:spcBef>
                <a:spcAft>
                  <a:spcPct val="0"/>
                </a:spcAft>
                <a:buClrTx/>
                <a:buFontTx/>
                <a:buNone/>
              </a:pPr>
              <a:t>9</a:t>
            </a:fld>
            <a:endParaRPr lang="en-US" altLang="en-US" sz="1000">
              <a:solidFill>
                <a:srgbClr val="FFFFFF"/>
              </a:solidFill>
            </a:endParaRPr>
          </a:p>
        </p:txBody>
      </p:sp>
      <p:sp>
        <p:nvSpPr>
          <p:cNvPr id="15363" name="Rectangle 2"/>
          <p:cNvSpPr>
            <a:spLocks noGrp="1" noChangeArrowheads="1"/>
          </p:cNvSpPr>
          <p:nvPr>
            <p:ph type="title"/>
          </p:nvPr>
        </p:nvSpPr>
        <p:spPr/>
        <p:txBody>
          <a:bodyPr/>
          <a:lstStyle/>
          <a:p>
            <a:pPr eaLnBrk="1" hangingPunct="1"/>
            <a:r>
              <a:rPr lang="en-CA" altLang="en-US"/>
              <a:t>JCL Syntax – Details</a:t>
            </a:r>
          </a:p>
        </p:txBody>
      </p:sp>
      <p:sp>
        <p:nvSpPr>
          <p:cNvPr id="15364" name="Rectangle 3"/>
          <p:cNvSpPr>
            <a:spLocks noGrp="1" noChangeArrowheads="1"/>
          </p:cNvSpPr>
          <p:nvPr>
            <p:ph type="body" idx="1"/>
          </p:nvPr>
        </p:nvSpPr>
        <p:spPr>
          <a:xfrm>
            <a:off x="685800" y="1776413"/>
            <a:ext cx="7772400" cy="4167187"/>
          </a:xfrm>
        </p:spPr>
        <p:txBody>
          <a:bodyPr/>
          <a:lstStyle/>
          <a:p>
            <a:pPr eaLnBrk="1" hangingPunct="1">
              <a:lnSpc>
                <a:spcPct val="80000"/>
              </a:lnSpc>
              <a:buFont typeface="Wingdings" panose="05000000000000000000" pitchFamily="2" charset="2"/>
              <a:buNone/>
            </a:pPr>
            <a:r>
              <a:rPr lang="en-CA" altLang="en-US" sz="2000"/>
              <a:t>identifier</a:t>
            </a:r>
            <a:r>
              <a:rPr lang="en-CA" altLang="en-US" sz="2000">
                <a:solidFill>
                  <a:schemeClr val="accent1"/>
                </a:solidFill>
              </a:rPr>
              <a:t>[name] </a:t>
            </a:r>
            <a:r>
              <a:rPr lang="en-CA" altLang="en-US" sz="2000"/>
              <a:t>[operation] [parameters] [comment]</a:t>
            </a:r>
          </a:p>
          <a:p>
            <a:pPr eaLnBrk="1" hangingPunct="1">
              <a:lnSpc>
                <a:spcPct val="80000"/>
              </a:lnSpc>
            </a:pPr>
            <a:r>
              <a:rPr lang="en-CA" altLang="en-US" sz="2000"/>
              <a:t>Associates a name with a JCL statement so a program or other JCL can refer to it.</a:t>
            </a:r>
          </a:p>
          <a:p>
            <a:pPr eaLnBrk="1" hangingPunct="1">
              <a:lnSpc>
                <a:spcPct val="80000"/>
              </a:lnSpc>
            </a:pPr>
            <a:r>
              <a:rPr lang="en-CA" altLang="en-US" sz="2000"/>
              <a:t>Immediately follows ‘//’, in position 3</a:t>
            </a:r>
          </a:p>
          <a:p>
            <a:pPr eaLnBrk="1" hangingPunct="1">
              <a:lnSpc>
                <a:spcPct val="80000"/>
              </a:lnSpc>
            </a:pPr>
            <a:r>
              <a:rPr lang="en-CA" altLang="en-US" sz="2000"/>
              <a:t>Always required on JOB</a:t>
            </a:r>
          </a:p>
          <a:p>
            <a:pPr eaLnBrk="1" hangingPunct="1">
              <a:lnSpc>
                <a:spcPct val="80000"/>
              </a:lnSpc>
            </a:pPr>
            <a:r>
              <a:rPr lang="en-CA" altLang="en-US" sz="2000"/>
              <a:t>Optional on EXEC, but normally coded.</a:t>
            </a:r>
          </a:p>
          <a:p>
            <a:pPr eaLnBrk="1" hangingPunct="1">
              <a:lnSpc>
                <a:spcPct val="80000"/>
              </a:lnSpc>
            </a:pPr>
            <a:r>
              <a:rPr lang="en-CA" altLang="en-US" sz="2000"/>
              <a:t>Almost Always coded on DD (exception is DD concatenation)</a:t>
            </a:r>
          </a:p>
          <a:p>
            <a:pPr eaLnBrk="1" hangingPunct="1">
              <a:lnSpc>
                <a:spcPct val="80000"/>
              </a:lnSpc>
            </a:pPr>
            <a:r>
              <a:rPr lang="en-CA" altLang="en-US" sz="2000"/>
              <a:t>Not allowed on a delimiter, continuation or comment statement</a:t>
            </a:r>
          </a:p>
          <a:p>
            <a:pPr lvl="1" eaLnBrk="1" hangingPunct="1">
              <a:lnSpc>
                <a:spcPct val="80000"/>
              </a:lnSpc>
              <a:buFont typeface="Arial" panose="020B0604020202020204" pitchFamily="34" charset="0"/>
              <a:buNone/>
            </a:pPr>
            <a:r>
              <a:rPr lang="en-CA" altLang="en-US" sz="2000" b="1">
                <a:latin typeface="Courier New" panose="02070309020205020404" pitchFamily="49" charset="0"/>
                <a:cs typeface="Courier New" panose="02070309020205020404" pitchFamily="49" charset="0"/>
              </a:rPr>
              <a:t>//</a:t>
            </a:r>
            <a:r>
              <a:rPr lang="en-CA" altLang="en-US" sz="2000" b="1">
                <a:solidFill>
                  <a:schemeClr val="accent1"/>
                </a:solidFill>
                <a:latin typeface="Courier New" panose="02070309020205020404" pitchFamily="49" charset="0"/>
                <a:cs typeface="Courier New" panose="02070309020205020404" pitchFamily="49" charset="0"/>
              </a:rPr>
              <a:t>DELETEIT</a:t>
            </a:r>
            <a:r>
              <a:rPr lang="en-CA" altLang="en-US" sz="2000" b="1">
                <a:latin typeface="Courier New" panose="02070309020205020404" pitchFamily="49" charset="0"/>
                <a:cs typeface="Courier New" panose="02070309020205020404" pitchFamily="49" charset="0"/>
              </a:rPr>
              <a:t> EXEC PGM=IEFBR14 Delete old stuff</a:t>
            </a:r>
          </a:p>
          <a:p>
            <a:pPr eaLnBrk="1" hangingPunct="1">
              <a:lnSpc>
                <a:spcPct val="80000"/>
              </a:lnSpc>
              <a:buFont typeface="Wingdings" panose="05000000000000000000" pitchFamily="2" charset="2"/>
              <a:buNone/>
            </a:pPr>
            <a:endParaRPr lang="en-CA" altLang="en-US" sz="2000"/>
          </a:p>
        </p:txBody>
      </p:sp>
    </p:spTree>
  </p:cSld>
  <p:clrMapOvr>
    <a:masterClrMapping/>
  </p:clrMapOvr>
</p:sld>
</file>

<file path=ppt/theme/theme1.xml><?xml version="1.0" encoding="utf-8"?>
<a:theme xmlns:a="http://schemas.openxmlformats.org/drawingml/2006/main" name="~Blue Pearl DeLuxe">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Data\Microsoft\Templates\~Blue Pearl DeLuxe.pot</Template>
  <TotalTime>7451</TotalTime>
  <Words>4073</Words>
  <Application>Microsoft Office PowerPoint</Application>
  <PresentationFormat>On-screen Show (4:3)</PresentationFormat>
  <Paragraphs>558</Paragraphs>
  <Slides>54</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Arial Black</vt:lpstr>
      <vt:lpstr>Comic Sans MS</vt:lpstr>
      <vt:lpstr>Courier New</vt:lpstr>
      <vt:lpstr>Helvetica</vt:lpstr>
      <vt:lpstr>Times New Roman</vt:lpstr>
      <vt:lpstr>Wingdings</vt:lpstr>
      <vt:lpstr>~Blue Pearl DeLuxe</vt:lpstr>
      <vt:lpstr>Drawing</vt:lpstr>
      <vt:lpstr>COMP1009 - Week 5</vt:lpstr>
      <vt:lpstr>Chapter 6:  Using Job Control Language (JCL) and System Display and Search Facility (SDSF)</vt:lpstr>
      <vt:lpstr>Chapter objectives</vt:lpstr>
      <vt:lpstr>Key terms in this chapter</vt:lpstr>
      <vt:lpstr>What is JCL? </vt:lpstr>
      <vt:lpstr>Basic JCL coding syntax</vt:lpstr>
      <vt:lpstr>JCL Syntax – Details </vt:lpstr>
      <vt:lpstr>JCL Syntax – Details</vt:lpstr>
      <vt:lpstr>JCL Syntax – Details</vt:lpstr>
      <vt:lpstr>JCL Syntax – Details</vt:lpstr>
      <vt:lpstr>JCL Syntax – Details</vt:lpstr>
      <vt:lpstr>JCL Syntax – Details</vt:lpstr>
      <vt:lpstr>JCL Syntax – Details</vt:lpstr>
      <vt:lpstr>JCL example </vt:lpstr>
      <vt:lpstr>In the preceding example… </vt:lpstr>
      <vt:lpstr>JCL: JOB statement </vt:lpstr>
      <vt:lpstr>JCL: EXEC statement </vt:lpstr>
      <vt:lpstr>JCL: DD statement</vt:lpstr>
      <vt:lpstr>Specifying a data set disposition:</vt:lpstr>
      <vt:lpstr>Uses of the DISP= operand</vt:lpstr>
      <vt:lpstr>Creating a new data set</vt:lpstr>
      <vt:lpstr>Continuation and concatenation</vt:lpstr>
      <vt:lpstr>Continuation and concatenation (example)</vt:lpstr>
      <vt:lpstr>JCL Procedures</vt:lpstr>
      <vt:lpstr>JCL procedures - example</vt:lpstr>
      <vt:lpstr>JCL procedures (continued)</vt:lpstr>
      <vt:lpstr>JCL procedures -- statement override</vt:lpstr>
      <vt:lpstr>Reserved DDNAMES </vt:lpstr>
      <vt:lpstr>Utilities</vt:lpstr>
      <vt:lpstr>IEBGENER (Sequential Copy / Generate Dataset)</vt:lpstr>
      <vt:lpstr>Let’s neaten up that IEBGENER job…</vt:lpstr>
      <vt:lpstr>IEBCOPY (Library Copy) Utility</vt:lpstr>
      <vt:lpstr>VSAM – Access Method Services (IDCAMS)</vt:lpstr>
      <vt:lpstr>Examples of IDCAMS Commands</vt:lpstr>
      <vt:lpstr>System Libraries</vt:lpstr>
      <vt:lpstr>Using SDSF</vt:lpstr>
      <vt:lpstr>SDSF Panel Names</vt:lpstr>
      <vt:lpstr>SDSF HELP facility</vt:lpstr>
      <vt:lpstr>SDSF: Primary option menu</vt:lpstr>
      <vt:lpstr>Viewing the JES2 output files</vt:lpstr>
      <vt:lpstr>SDSF: Display active users (DA)</vt:lpstr>
      <vt:lpstr>SDSF: Display active users (DA)  -   PREFIX your tsoid*</vt:lpstr>
      <vt:lpstr>SDSF: Input queue panel</vt:lpstr>
      <vt:lpstr>SDSF: Output queue panel</vt:lpstr>
      <vt:lpstr>SDSF: Held output queue panel</vt:lpstr>
      <vt:lpstr>SDSF: Status panel</vt:lpstr>
      <vt:lpstr>Operator Extension</vt:lpstr>
      <vt:lpstr>Summary  </vt:lpstr>
      <vt:lpstr>Summary - continued </vt:lpstr>
      <vt:lpstr>SDSF panel hierarchy</vt:lpstr>
      <vt:lpstr>Tasks and SDSF Panels</vt:lpstr>
      <vt:lpstr>Screen Attributes</vt:lpstr>
      <vt:lpstr>SDSF: Options menu</vt:lpstr>
      <vt:lpstr>Issuing MVS and JES commands</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TOT184</dc:creator>
  <cp:lastModifiedBy>Tims-PC</cp:lastModifiedBy>
  <cp:revision>173</cp:revision>
  <dcterms:created xsi:type="dcterms:W3CDTF">2004-07-20T18:45:36Z</dcterms:created>
  <dcterms:modified xsi:type="dcterms:W3CDTF">2019-09-03T17:40:45Z</dcterms:modified>
</cp:coreProperties>
</file>