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9"/>
  </p:notesMasterIdLst>
  <p:sldIdLst>
    <p:sldId id="256" r:id="rId3"/>
    <p:sldId id="257" r:id="rId4"/>
    <p:sldId id="262" r:id="rId5"/>
    <p:sldId id="263" r:id="rId6"/>
    <p:sldId id="264" r:id="rId7"/>
    <p:sldId id="265" r:id="rId8"/>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5"/>
  </p:normalViewPr>
  <p:slideViewPr>
    <p:cSldViewPr>
      <p:cViewPr>
        <p:scale>
          <a:sx n="100" d="100"/>
          <a:sy n="100" d="100"/>
        </p:scale>
        <p:origin x="1960" y="4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BE181D-6F47-714C-9DE8-2071C0840DDF}" type="datetimeFigureOut">
              <a:rPr lang="en-US" smtClean="0"/>
              <a:t>11/22/17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647C8-A36D-8045-AC28-FF2592AD93FC}" type="slidenum">
              <a:rPr lang="en-US" smtClean="0"/>
              <a:t>‹#›</a:t>
            </a:fld>
            <a:endParaRPr lang="en-US"/>
          </a:p>
        </p:txBody>
      </p:sp>
    </p:spTree>
    <p:extLst>
      <p:ext uri="{BB962C8B-B14F-4D97-AF65-F5344CB8AC3E}">
        <p14:creationId xmlns:p14="http://schemas.microsoft.com/office/powerpoint/2010/main" val="146081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647C8-A36D-8045-AC28-FF2592AD93FC}" type="slidenum">
              <a:rPr lang="en-US" smtClean="0"/>
              <a:t>3</a:t>
            </a:fld>
            <a:endParaRPr lang="en-US"/>
          </a:p>
        </p:txBody>
      </p:sp>
    </p:spTree>
    <p:extLst>
      <p:ext uri="{BB962C8B-B14F-4D97-AF65-F5344CB8AC3E}">
        <p14:creationId xmlns:p14="http://schemas.microsoft.com/office/powerpoint/2010/main" val="1838735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647C8-A36D-8045-AC28-FF2592AD93FC}" type="slidenum">
              <a:rPr lang="en-US" smtClean="0"/>
              <a:t>4</a:t>
            </a:fld>
            <a:endParaRPr lang="en-US"/>
          </a:p>
        </p:txBody>
      </p:sp>
    </p:spTree>
    <p:extLst>
      <p:ext uri="{BB962C8B-B14F-4D97-AF65-F5344CB8AC3E}">
        <p14:creationId xmlns:p14="http://schemas.microsoft.com/office/powerpoint/2010/main" val="1552778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647C8-A36D-8045-AC28-FF2592AD93FC}" type="slidenum">
              <a:rPr lang="en-US" smtClean="0"/>
              <a:t>5</a:t>
            </a:fld>
            <a:endParaRPr lang="en-US"/>
          </a:p>
        </p:txBody>
      </p:sp>
    </p:spTree>
    <p:extLst>
      <p:ext uri="{BB962C8B-B14F-4D97-AF65-F5344CB8AC3E}">
        <p14:creationId xmlns:p14="http://schemas.microsoft.com/office/powerpoint/2010/main" val="1030162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647C8-A36D-8045-AC28-FF2592AD93FC}" type="slidenum">
              <a:rPr lang="en-US" smtClean="0"/>
              <a:t>6</a:t>
            </a:fld>
            <a:endParaRPr lang="en-US"/>
          </a:p>
        </p:txBody>
      </p:sp>
    </p:spTree>
    <p:extLst>
      <p:ext uri="{BB962C8B-B14F-4D97-AF65-F5344CB8AC3E}">
        <p14:creationId xmlns:p14="http://schemas.microsoft.com/office/powerpoint/2010/main" val="157765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11/22/17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11/22/17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CCD61-643D-44A5-A450-3A42A50CBC1E}" type="datetimeFigureOut">
              <a:rPr lang="en-US" smtClean="0"/>
              <a:t>11/22/17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CCD61-643D-44A5-A450-3A42A50CBC1E}" type="datetimeFigureOut">
              <a:rPr lang="en-US" smtClean="0"/>
              <a:t>11/22/17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CCD61-643D-44A5-A450-3A42A50CBC1E}" type="datetimeFigureOut">
              <a:rPr lang="en-US" smtClean="0"/>
              <a:t>11/22/17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11/22/17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4304129"/>
            <a:ext cx="4788024" cy="276999"/>
          </a:xfrm>
          <a:prstGeom prst="rect">
            <a:avLst/>
          </a:prstGeom>
          <a:noFill/>
        </p:spPr>
        <p:txBody>
          <a:bodyPr wrap="square">
            <a:spAutoFit/>
          </a:bodyPr>
          <a:lstStyle/>
          <a:p>
            <a:pPr fontAlgn="auto">
              <a:spcBef>
                <a:spcPts val="0"/>
              </a:spcBef>
              <a:spcAft>
                <a:spcPts val="0"/>
              </a:spcAft>
              <a:defRPr/>
            </a:pPr>
            <a:r>
              <a:rPr lang="en-US" altLang="ko-KR" sz="1200" b="1" dirty="0" smtClean="0">
                <a:solidFill>
                  <a:schemeClr val="tx1">
                    <a:lumMod val="75000"/>
                    <a:lumOff val="25000"/>
                  </a:schemeClr>
                </a:solidFill>
                <a:latin typeface="Arial" pitchFamily="34" charset="0"/>
                <a:cs typeface="Arial" pitchFamily="34" charset="0"/>
              </a:rPr>
              <a:t>Ethan </a:t>
            </a:r>
            <a:r>
              <a:rPr lang="en-US" altLang="ko-KR" sz="1200" b="1" dirty="0">
                <a:solidFill>
                  <a:schemeClr val="tx1">
                    <a:lumMod val="75000"/>
                    <a:lumOff val="25000"/>
                  </a:schemeClr>
                </a:solidFill>
                <a:latin typeface="Arial" pitchFamily="34" charset="0"/>
                <a:cs typeface="Arial" pitchFamily="34" charset="0"/>
              </a:rPr>
              <a:t>B</a:t>
            </a:r>
            <a:r>
              <a:rPr lang="en-US" altLang="ko-KR" sz="1200" b="1" dirty="0" smtClean="0">
                <a:solidFill>
                  <a:schemeClr val="tx1">
                    <a:lumMod val="75000"/>
                    <a:lumOff val="25000"/>
                  </a:schemeClr>
                </a:solidFill>
                <a:latin typeface="Arial" pitchFamily="34" charset="0"/>
                <a:cs typeface="Arial" pitchFamily="34" charset="0"/>
              </a:rPr>
              <a:t>allinger</a:t>
            </a:r>
          </a:p>
        </p:txBody>
      </p:sp>
      <p:sp>
        <p:nvSpPr>
          <p:cNvPr id="5" name="TextBox 1"/>
          <p:cNvSpPr txBox="1">
            <a:spLocks noChangeArrowheads="1"/>
          </p:cNvSpPr>
          <p:nvPr/>
        </p:nvSpPr>
        <p:spPr bwMode="auto">
          <a:xfrm>
            <a:off x="323528" y="2420888"/>
            <a:ext cx="5904656" cy="1200329"/>
          </a:xfrm>
          <a:prstGeom prst="rect">
            <a:avLst/>
          </a:prstGeom>
          <a:noFill/>
          <a:ln w="9525">
            <a:noFill/>
            <a:miter lim="800000"/>
            <a:headEnd/>
            <a:tailEnd/>
          </a:ln>
        </p:spPr>
        <p:txBody>
          <a:bodyPr wrap="square">
            <a:spAutoFit/>
          </a:bodyPr>
          <a:lstStyle/>
          <a:p>
            <a:r>
              <a:rPr lang="en-US" altLang="ko-KR" sz="3600" b="1" dirty="0" smtClean="0">
                <a:solidFill>
                  <a:schemeClr val="tx1">
                    <a:lumMod val="75000"/>
                    <a:lumOff val="25000"/>
                  </a:schemeClr>
                </a:solidFill>
                <a:latin typeface="Arial" pitchFamily="34" charset="0"/>
                <a:ea typeface="맑은 고딕" pitchFamily="50" charset="-127"/>
                <a:cs typeface="Arial" pitchFamily="34" charset="0"/>
              </a:rPr>
              <a:t>Writing Beautiful </a:t>
            </a:r>
          </a:p>
          <a:p>
            <a:r>
              <a:rPr lang="en-US" altLang="ko-KR" sz="3600" b="1" dirty="0" smtClean="0">
                <a:solidFill>
                  <a:schemeClr val="tx1">
                    <a:lumMod val="75000"/>
                    <a:lumOff val="25000"/>
                  </a:schemeClr>
                </a:solidFill>
                <a:latin typeface="Arial" pitchFamily="34" charset="0"/>
                <a:ea typeface="맑은 고딕" pitchFamily="50" charset="-127"/>
                <a:cs typeface="Arial" pitchFamily="34" charset="0"/>
              </a:rPr>
              <a:t>RESTful APIs</a:t>
            </a:r>
          </a:p>
        </p:txBody>
      </p:sp>
      <p:sp>
        <p:nvSpPr>
          <p:cNvPr id="6" name="TextBox 1"/>
          <p:cNvSpPr txBox="1">
            <a:spLocks noChangeArrowheads="1"/>
          </p:cNvSpPr>
          <p:nvPr/>
        </p:nvSpPr>
        <p:spPr bwMode="auto">
          <a:xfrm>
            <a:off x="1331640" y="6239053"/>
            <a:ext cx="7740352" cy="646331"/>
          </a:xfrm>
          <a:prstGeom prst="rect">
            <a:avLst/>
          </a:prstGeom>
          <a:noFill/>
          <a:ln w="9525">
            <a:noFill/>
            <a:miter lim="800000"/>
            <a:headEnd/>
            <a:tailEnd/>
          </a:ln>
        </p:spPr>
        <p:txBody>
          <a:bodyPr wrap="square">
            <a:spAutoFit/>
          </a:bodyPr>
          <a:lstStyle/>
          <a:p>
            <a:pPr algn="r"/>
            <a:r>
              <a:rPr lang="en-US" altLang="ko-KR" sz="3600" b="1" smtClean="0">
                <a:solidFill>
                  <a:schemeClr val="tx1">
                    <a:lumMod val="75000"/>
                    <a:lumOff val="25000"/>
                  </a:schemeClr>
                </a:solidFill>
                <a:latin typeface="Arial" pitchFamily="34" charset="0"/>
                <a:ea typeface="맑은 고딕" pitchFamily="50" charset="-127"/>
                <a:cs typeface="Arial" pitchFamily="34" charset="0"/>
              </a:rPr>
              <a:t>Best Practices: Nouns Over Verbs</a:t>
            </a:r>
            <a:endParaRPr lang="en-US" altLang="ko-KR" sz="3600" b="1" dirty="0" smtClean="0">
              <a:solidFill>
                <a:schemeClr val="tx1">
                  <a:lumMod val="75000"/>
                  <a:lumOff val="25000"/>
                </a:schemeClr>
              </a:solidFill>
              <a:latin typeface="Arial" pitchFamily="34" charset="0"/>
              <a:ea typeface="맑은 고딕" pitchFamily="50" charset="-127"/>
              <a:cs typeface="Arial" pitchFamily="34" charset="0"/>
            </a:endParaRPr>
          </a:p>
        </p:txBody>
      </p:sp>
      <p:pic>
        <p:nvPicPr>
          <p:cNvPr id="3" name="Picture 2"/>
          <p:cNvPicPr>
            <a:picLocks noChangeAspect="1"/>
          </p:cNvPicPr>
          <p:nvPr/>
        </p:nvPicPr>
        <p:blipFill>
          <a:blip r:embed="rId2"/>
          <a:stretch>
            <a:fillRect/>
          </a:stretch>
        </p:blipFill>
        <p:spPr>
          <a:xfrm>
            <a:off x="107504" y="5752087"/>
            <a:ext cx="1085850" cy="1085850"/>
          </a:xfrm>
          <a:prstGeom prst="rect">
            <a:avLst/>
          </a:prstGeom>
        </p:spPr>
      </p:pic>
    </p:spTree>
    <p:extLst>
      <p:ext uri="{BB962C8B-B14F-4D97-AF65-F5344CB8AC3E}">
        <p14:creationId xmlns:p14="http://schemas.microsoft.com/office/powerpoint/2010/main" val="1941221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sz="1600" b="0" dirty="0" smtClean="0">
                <a:ea typeface="맑은 고딕" pitchFamily="50" charset="-127"/>
              </a:rPr>
              <a:t>Writing Beautiful RESTful APIs</a:t>
            </a:r>
            <a:endParaRPr lang="en-US" altLang="ko-KR" sz="1600" b="0" dirty="0">
              <a:ea typeface="맑은 고딕" pitchFamily="50" charset="-127"/>
            </a:endParaRPr>
          </a:p>
        </p:txBody>
      </p:sp>
      <p:sp>
        <p:nvSpPr>
          <p:cNvPr id="6" name="Content Placeholder 5"/>
          <p:cNvSpPr>
            <a:spLocks noGrp="1"/>
          </p:cNvSpPr>
          <p:nvPr>
            <p:ph idx="1"/>
          </p:nvPr>
        </p:nvSpPr>
        <p:spPr>
          <a:xfrm>
            <a:off x="457200" y="1240160"/>
            <a:ext cx="8229600" cy="460648"/>
          </a:xfrm>
        </p:spPr>
        <p:txBody>
          <a:bodyPr/>
          <a:lstStyle/>
          <a:p>
            <a:pPr lvl="0"/>
            <a:r>
              <a:rPr lang="en-US" altLang="ko-KR" sz="2400" b="1" dirty="0" smtClean="0"/>
              <a:t>Best Practices: Nouns Over Verbs</a:t>
            </a:r>
            <a:endParaRPr lang="en-US" altLang="ko-KR" sz="2400" b="1" dirty="0">
              <a:solidFill>
                <a:schemeClr val="tx1">
                  <a:lumMod val="75000"/>
                  <a:lumOff val="25000"/>
                </a:schemeClr>
              </a:solidFill>
            </a:endParaRPr>
          </a:p>
        </p:txBody>
      </p:sp>
      <p:sp>
        <p:nvSpPr>
          <p:cNvPr id="7" name="Content Placeholder 6"/>
          <p:cNvSpPr>
            <a:spLocks noGrp="1"/>
          </p:cNvSpPr>
          <p:nvPr>
            <p:ph idx="10"/>
          </p:nvPr>
        </p:nvSpPr>
        <p:spPr>
          <a:xfrm>
            <a:off x="467544" y="1844824"/>
            <a:ext cx="8229600" cy="3600400"/>
          </a:xfrm>
        </p:spPr>
        <p:txBody>
          <a:bodyPr/>
          <a:lstStyle/>
          <a:p>
            <a:pPr marL="285750" indent="-285750">
              <a:lnSpc>
                <a:spcPct val="200000"/>
              </a:lnSpc>
              <a:buFont typeface="Arial"/>
              <a:buChar char="•"/>
            </a:pPr>
            <a:r>
              <a:rPr lang="en-US" altLang="ko-KR" sz="2000" dirty="0" smtClean="0"/>
              <a:t>Use nouns instead of verbs</a:t>
            </a:r>
          </a:p>
          <a:p>
            <a:pPr marL="285750" indent="-285750">
              <a:lnSpc>
                <a:spcPct val="200000"/>
              </a:lnSpc>
              <a:buFont typeface="Arial"/>
              <a:buChar char="•"/>
            </a:pPr>
            <a:r>
              <a:rPr lang="en-US" altLang="ko-KR" sz="2000" dirty="0" smtClean="0"/>
              <a:t>An example</a:t>
            </a:r>
          </a:p>
          <a:p>
            <a:pPr marL="285750" indent="-285750">
              <a:lnSpc>
                <a:spcPct val="200000"/>
              </a:lnSpc>
              <a:buFont typeface="Arial"/>
              <a:buChar char="•"/>
            </a:pPr>
            <a:r>
              <a:rPr lang="en-US" altLang="ko-KR" sz="2000" dirty="0" smtClean="0"/>
              <a:t>Leveraging the HTTP protocol</a:t>
            </a:r>
          </a:p>
          <a:p>
            <a:pPr marL="285750" indent="-285750">
              <a:lnSpc>
                <a:spcPct val="200000"/>
              </a:lnSpc>
              <a:buFont typeface="Arial"/>
              <a:buChar char="•"/>
            </a:pPr>
            <a:endParaRPr lang="en-US" altLang="ko-KR" sz="2000" dirty="0"/>
          </a:p>
          <a:p>
            <a:pPr marL="285750" indent="-285750">
              <a:lnSpc>
                <a:spcPct val="200000"/>
              </a:lnSpc>
              <a:buFont typeface="Arial"/>
              <a:buChar char="•"/>
            </a:pPr>
            <a:endParaRPr lang="en-US" altLang="ko-KR" sz="2000" dirty="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sz="1600" b="0" dirty="0">
                <a:ea typeface="맑은 고딕" pitchFamily="50" charset="-127"/>
              </a:rPr>
              <a:t>Writing Beautiful RESTful </a:t>
            </a:r>
            <a:r>
              <a:rPr lang="en-US" altLang="ko-KR" sz="1600" b="0" dirty="0" smtClean="0">
                <a:ea typeface="맑은 고딕" pitchFamily="50" charset="-127"/>
              </a:rPr>
              <a:t>APIs</a:t>
            </a:r>
            <a:r>
              <a:rPr lang="mr-IN" altLang="ko-KR" sz="1600" b="0" dirty="0" smtClean="0">
                <a:ea typeface="맑은 고딕" pitchFamily="50" charset="-127"/>
              </a:rPr>
              <a:t>…</a:t>
            </a:r>
            <a:r>
              <a:rPr lang="en-US" altLang="ko-KR" sz="1600" b="0" dirty="0" smtClean="0">
                <a:ea typeface="맑은 고딕" pitchFamily="50" charset="-127"/>
              </a:rPr>
              <a:t>Best Practices: Nouns Over Verbs</a:t>
            </a:r>
            <a:endParaRPr lang="en-US" altLang="ko-KR" sz="1600" b="0" dirty="0">
              <a:ea typeface="맑은 고딕" pitchFamily="50" charset="-127"/>
            </a:endParaRPr>
          </a:p>
        </p:txBody>
      </p:sp>
      <p:sp>
        <p:nvSpPr>
          <p:cNvPr id="6" name="Content Placeholder 5"/>
          <p:cNvSpPr>
            <a:spLocks noGrp="1"/>
          </p:cNvSpPr>
          <p:nvPr>
            <p:ph idx="1"/>
          </p:nvPr>
        </p:nvSpPr>
        <p:spPr>
          <a:xfrm>
            <a:off x="457200" y="1240160"/>
            <a:ext cx="8229600" cy="460648"/>
          </a:xfrm>
        </p:spPr>
        <p:txBody>
          <a:bodyPr/>
          <a:lstStyle/>
          <a:p>
            <a:pPr lvl="0"/>
            <a:r>
              <a:rPr lang="en-US" altLang="ko-KR" sz="2400" b="1" dirty="0" smtClean="0"/>
              <a:t>Use nouns instead of verbs</a:t>
            </a:r>
            <a:endParaRPr lang="en-US" altLang="ko-KR" sz="2400" b="1" dirty="0">
              <a:solidFill>
                <a:schemeClr val="tx1">
                  <a:lumMod val="75000"/>
                  <a:lumOff val="25000"/>
                </a:schemeClr>
              </a:solidFill>
            </a:endParaRPr>
          </a:p>
        </p:txBody>
      </p:sp>
      <p:sp>
        <p:nvSpPr>
          <p:cNvPr id="7" name="Content Placeholder 6"/>
          <p:cNvSpPr>
            <a:spLocks noGrp="1"/>
          </p:cNvSpPr>
          <p:nvPr>
            <p:ph idx="10"/>
          </p:nvPr>
        </p:nvSpPr>
        <p:spPr>
          <a:xfrm>
            <a:off x="467544" y="1844824"/>
            <a:ext cx="8229600" cy="3600400"/>
          </a:xfrm>
        </p:spPr>
        <p:txBody>
          <a:bodyPr/>
          <a:lstStyle/>
          <a:p>
            <a:pPr marL="342900" indent="-342900">
              <a:lnSpc>
                <a:spcPct val="150000"/>
              </a:lnSpc>
              <a:buFont typeface="Arial"/>
              <a:buChar char="•"/>
            </a:pPr>
            <a:r>
              <a:rPr lang="en-US" altLang="ko-KR" sz="2000" dirty="0"/>
              <a:t>RESTful APIs emphasize the use of nouns over </a:t>
            </a:r>
            <a:r>
              <a:rPr lang="en-US" altLang="ko-KR" sz="2000" dirty="0" smtClean="0"/>
              <a:t>verbs</a:t>
            </a:r>
          </a:p>
          <a:p>
            <a:pPr marL="342900" indent="-342900">
              <a:lnSpc>
                <a:spcPct val="150000"/>
              </a:lnSpc>
              <a:buFont typeface="Arial"/>
              <a:buChar char="•"/>
            </a:pPr>
            <a:r>
              <a:rPr lang="en-US" altLang="ko-KR" sz="2000" dirty="0" smtClean="0"/>
              <a:t>This </a:t>
            </a:r>
            <a:r>
              <a:rPr lang="en-US" altLang="ko-KR" sz="2000" dirty="0"/>
              <a:t>is a important distinction as it differs from traditional SOAP services that previously emphasized </a:t>
            </a:r>
            <a:r>
              <a:rPr lang="en-US" altLang="ko-KR" sz="2000" dirty="0" smtClean="0"/>
              <a:t>verbs</a:t>
            </a:r>
          </a:p>
          <a:p>
            <a:pPr marL="342900" indent="-342900">
              <a:lnSpc>
                <a:spcPct val="150000"/>
              </a:lnSpc>
              <a:buFont typeface="Arial"/>
              <a:buChar char="•"/>
            </a:pPr>
            <a:r>
              <a:rPr lang="en-US" altLang="ko-KR" sz="2000" dirty="0" smtClean="0"/>
              <a:t>We </a:t>
            </a:r>
            <a:r>
              <a:rPr lang="en-US" altLang="ko-KR" sz="2000" dirty="0"/>
              <a:t>can simply apply the operation of the RESTful request and apply this to our resource, rather than defining the action we'd like to </a:t>
            </a:r>
            <a:r>
              <a:rPr lang="en-US" altLang="ko-KR" sz="2000" dirty="0" smtClean="0"/>
              <a:t>take</a:t>
            </a:r>
          </a:p>
        </p:txBody>
      </p:sp>
    </p:spTree>
    <p:extLst>
      <p:ext uri="{BB962C8B-B14F-4D97-AF65-F5344CB8AC3E}">
        <p14:creationId xmlns:p14="http://schemas.microsoft.com/office/powerpoint/2010/main" val="4226120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sz="1600" b="0" dirty="0">
                <a:ea typeface="맑은 고딕" pitchFamily="50" charset="-127"/>
              </a:rPr>
              <a:t>Writing Beautiful RESTful </a:t>
            </a:r>
            <a:r>
              <a:rPr lang="en-US" altLang="ko-KR" sz="1600" b="0" dirty="0" smtClean="0">
                <a:ea typeface="맑은 고딕" pitchFamily="50" charset="-127"/>
              </a:rPr>
              <a:t>APIs</a:t>
            </a:r>
            <a:r>
              <a:rPr lang="mr-IN" altLang="ko-KR" sz="1600" b="0" dirty="0" smtClean="0">
                <a:ea typeface="맑은 고딕" pitchFamily="50" charset="-127"/>
              </a:rPr>
              <a:t>…</a:t>
            </a:r>
            <a:r>
              <a:rPr lang="en-US" altLang="ko-KR" sz="1600" b="0" dirty="0" smtClean="0">
                <a:ea typeface="맑은 고딕" pitchFamily="50" charset="-127"/>
              </a:rPr>
              <a:t>Best Practices: Nouns Over Verbs</a:t>
            </a:r>
            <a:endParaRPr lang="en-US" altLang="ko-KR" sz="1600" b="0" dirty="0">
              <a:ea typeface="맑은 고딕" pitchFamily="50" charset="-127"/>
            </a:endParaRPr>
          </a:p>
        </p:txBody>
      </p:sp>
      <p:sp>
        <p:nvSpPr>
          <p:cNvPr id="6" name="Content Placeholder 5"/>
          <p:cNvSpPr>
            <a:spLocks noGrp="1"/>
          </p:cNvSpPr>
          <p:nvPr>
            <p:ph idx="1"/>
          </p:nvPr>
        </p:nvSpPr>
        <p:spPr>
          <a:xfrm>
            <a:off x="457200" y="1240160"/>
            <a:ext cx="8229600" cy="460648"/>
          </a:xfrm>
        </p:spPr>
        <p:txBody>
          <a:bodyPr/>
          <a:lstStyle/>
          <a:p>
            <a:pPr lvl="0"/>
            <a:r>
              <a:rPr lang="en-US" altLang="ko-KR" sz="2400" b="1" dirty="0" smtClean="0"/>
              <a:t>An example</a:t>
            </a:r>
            <a:endParaRPr lang="en-US" altLang="ko-KR" sz="2400" b="1" dirty="0">
              <a:solidFill>
                <a:schemeClr val="tx1">
                  <a:lumMod val="75000"/>
                  <a:lumOff val="25000"/>
                </a:schemeClr>
              </a:solidFill>
            </a:endParaRPr>
          </a:p>
        </p:txBody>
      </p:sp>
      <p:sp>
        <p:nvSpPr>
          <p:cNvPr id="7" name="Content Placeholder 6"/>
          <p:cNvSpPr>
            <a:spLocks noGrp="1"/>
          </p:cNvSpPr>
          <p:nvPr>
            <p:ph idx="10"/>
          </p:nvPr>
        </p:nvSpPr>
        <p:spPr>
          <a:xfrm>
            <a:off x="467544" y="1844824"/>
            <a:ext cx="8229600" cy="3600400"/>
          </a:xfrm>
        </p:spPr>
        <p:txBody>
          <a:bodyPr/>
          <a:lstStyle/>
          <a:p>
            <a:pPr marL="342900" lvl="0" indent="-342900" latinLnBrk="0">
              <a:spcBef>
                <a:spcPts val="0"/>
              </a:spcBef>
            </a:pPr>
            <a:r>
              <a:rPr lang="en-US" altLang="ko-KR" sz="2000" dirty="0" smtClean="0"/>
              <a:t>A </a:t>
            </a:r>
            <a:r>
              <a:rPr lang="en-US" altLang="ko-KR" sz="2000" dirty="0"/>
              <a:t>developer wants to provide the following actions on his </a:t>
            </a:r>
            <a:r>
              <a:rPr lang="en-US" altLang="ko-KR" sz="2000" dirty="0" smtClean="0"/>
              <a:t>resource</a:t>
            </a:r>
            <a:r>
              <a:rPr lang="en-US" altLang="ko-KR" sz="2000" dirty="0" smtClean="0">
                <a:sym typeface="Wingdings"/>
              </a:rPr>
              <a:t>: </a:t>
            </a:r>
            <a:endParaRPr lang="en-US" altLang="ko-KR" sz="2000" dirty="0" smtClean="0"/>
          </a:p>
          <a:p>
            <a:pPr marL="342900" lvl="0" indent="-342900" latinLnBrk="0">
              <a:spcBef>
                <a:spcPts val="0"/>
              </a:spcBef>
            </a:pPr>
            <a:endParaRPr lang="en-US" altLang="ko-KR" sz="2000" dirty="0" smtClean="0"/>
          </a:p>
          <a:p>
            <a:pPr marL="342900" lvl="0" indent="-342900" latinLnBrk="0">
              <a:spcBef>
                <a:spcPts val="0"/>
              </a:spcBef>
              <a:buFont typeface="Arial" charset="0"/>
              <a:buChar char="•"/>
            </a:pPr>
            <a:r>
              <a:rPr lang="en-US" altLang="ko-KR" sz="2000" dirty="0" smtClean="0"/>
              <a:t>Create </a:t>
            </a:r>
            <a:r>
              <a:rPr lang="en-US" altLang="ko-KR" sz="2000" dirty="0"/>
              <a:t>a new </a:t>
            </a:r>
            <a:r>
              <a:rPr lang="en-US" altLang="ko-KR" sz="2000" dirty="0" smtClean="0"/>
              <a:t>order</a:t>
            </a:r>
          </a:p>
          <a:p>
            <a:pPr marL="342900" lvl="0" indent="-342900" latinLnBrk="0">
              <a:spcBef>
                <a:spcPts val="0"/>
              </a:spcBef>
              <a:buFont typeface="Arial" charset="0"/>
              <a:buChar char="•"/>
            </a:pPr>
            <a:r>
              <a:rPr lang="en-US" altLang="ko-KR" sz="2000" dirty="0" smtClean="0"/>
              <a:t>Retrieve </a:t>
            </a:r>
            <a:r>
              <a:rPr lang="en-US" altLang="ko-KR" sz="2000" dirty="0"/>
              <a:t>an existing </a:t>
            </a:r>
            <a:r>
              <a:rPr lang="en-US" altLang="ko-KR" sz="2000" dirty="0" smtClean="0"/>
              <a:t>order</a:t>
            </a:r>
          </a:p>
          <a:p>
            <a:pPr marL="342900" lvl="0" indent="-342900" latinLnBrk="0">
              <a:spcBef>
                <a:spcPts val="0"/>
              </a:spcBef>
              <a:buFont typeface="Arial" charset="0"/>
              <a:buChar char="•"/>
            </a:pPr>
            <a:r>
              <a:rPr lang="en-US" altLang="ko-KR" sz="2000" dirty="0" smtClean="0"/>
              <a:t>Retrieve </a:t>
            </a:r>
            <a:r>
              <a:rPr lang="en-US" altLang="ko-KR" sz="2000" dirty="0"/>
              <a:t>all of my previous </a:t>
            </a:r>
            <a:r>
              <a:rPr lang="en-US" altLang="ko-KR" sz="2000" dirty="0" smtClean="0"/>
              <a:t>orders</a:t>
            </a:r>
          </a:p>
          <a:p>
            <a:pPr marL="342900" lvl="0" indent="-342900" latinLnBrk="0">
              <a:spcBef>
                <a:spcPts val="0"/>
              </a:spcBef>
              <a:buFont typeface="Arial" charset="0"/>
              <a:buChar char="•"/>
            </a:pPr>
            <a:r>
              <a:rPr lang="en-US" altLang="ko-KR" sz="2000" dirty="0" smtClean="0"/>
              <a:t>Cancel </a:t>
            </a:r>
            <a:r>
              <a:rPr lang="en-US" altLang="ko-KR" sz="2000" dirty="0"/>
              <a:t>an open </a:t>
            </a:r>
            <a:r>
              <a:rPr lang="en-US" altLang="ko-KR" sz="2000" dirty="0" smtClean="0"/>
              <a:t>order</a:t>
            </a:r>
          </a:p>
          <a:p>
            <a:pPr marL="342900" lvl="0" indent="-342900" latinLnBrk="0">
              <a:spcBef>
                <a:spcPts val="0"/>
              </a:spcBef>
              <a:buFont typeface="Arial" charset="0"/>
              <a:buChar char="•"/>
            </a:pPr>
            <a:r>
              <a:rPr lang="en-US" altLang="ko-KR" sz="2000" dirty="0" smtClean="0"/>
              <a:t>Update </a:t>
            </a:r>
            <a:r>
              <a:rPr lang="en-US" altLang="ko-KR" sz="2000" dirty="0"/>
              <a:t>my </a:t>
            </a:r>
            <a:r>
              <a:rPr lang="en-US" altLang="ko-KR" sz="2000" dirty="0" smtClean="0"/>
              <a:t>order</a:t>
            </a:r>
          </a:p>
          <a:p>
            <a:pPr marL="342900" lvl="0" indent="-342900" latinLnBrk="0">
              <a:spcBef>
                <a:spcPts val="0"/>
              </a:spcBef>
              <a:buFont typeface="Arial" charset="0"/>
              <a:buChar char="•"/>
            </a:pPr>
            <a:endParaRPr lang="en-US" altLang="ko-KR" sz="2000" dirty="0"/>
          </a:p>
          <a:p>
            <a:pPr lvl="0" latinLnBrk="0">
              <a:spcBef>
                <a:spcPts val="0"/>
              </a:spcBef>
            </a:pPr>
            <a:r>
              <a:rPr lang="en-US" altLang="ko-KR" sz="2000" dirty="0"/>
              <a:t>SOAP services </a:t>
            </a:r>
            <a:r>
              <a:rPr lang="en-US" altLang="ko-KR" sz="2000" dirty="0" smtClean="0"/>
              <a:t>might </a:t>
            </a:r>
            <a:r>
              <a:rPr lang="en-US" altLang="ko-KR" sz="2000" dirty="0"/>
              <a:t>follow this convention with their service actions: </a:t>
            </a:r>
            <a:endParaRPr lang="en-US" altLang="ko-KR" sz="2000" dirty="0" smtClean="0"/>
          </a:p>
          <a:p>
            <a:pPr lvl="0" latinLnBrk="0">
              <a:spcBef>
                <a:spcPts val="0"/>
              </a:spcBef>
            </a:pPr>
            <a:endParaRPr lang="en-US" altLang="ko-KR" sz="2000" dirty="0"/>
          </a:p>
          <a:p>
            <a:pPr marL="342900" lvl="0" indent="-342900" latinLnBrk="0">
              <a:spcBef>
                <a:spcPts val="0"/>
              </a:spcBef>
              <a:buFont typeface="Arial" charset="0"/>
              <a:buChar char="•"/>
            </a:pPr>
            <a:r>
              <a:rPr lang="en-US" altLang="ko-KR" sz="2000" dirty="0" err="1" smtClean="0"/>
              <a:t>CreateOrder</a:t>
            </a:r>
            <a:endParaRPr lang="en-US" altLang="ko-KR" sz="2000" dirty="0"/>
          </a:p>
          <a:p>
            <a:pPr marL="342900" lvl="0" indent="-342900" latinLnBrk="0">
              <a:spcBef>
                <a:spcPts val="0"/>
              </a:spcBef>
              <a:buFont typeface="Arial" charset="0"/>
              <a:buChar char="•"/>
            </a:pPr>
            <a:r>
              <a:rPr lang="en-US" altLang="ko-KR" sz="2000" dirty="0" err="1" smtClean="0"/>
              <a:t>GetOrder</a:t>
            </a:r>
            <a:endParaRPr lang="en-US" altLang="ko-KR" sz="2000" dirty="0"/>
          </a:p>
          <a:p>
            <a:pPr marL="342900" lvl="0" indent="-342900" latinLnBrk="0">
              <a:spcBef>
                <a:spcPts val="0"/>
              </a:spcBef>
              <a:buFont typeface="Arial" charset="0"/>
              <a:buChar char="•"/>
            </a:pPr>
            <a:r>
              <a:rPr lang="en-US" altLang="ko-KR" sz="2000" dirty="0" err="1" smtClean="0"/>
              <a:t>GetAllOrders</a:t>
            </a:r>
            <a:endParaRPr lang="en-US" altLang="ko-KR" sz="2000" dirty="0"/>
          </a:p>
          <a:p>
            <a:pPr marL="342900" lvl="0" indent="-342900" latinLnBrk="0">
              <a:spcBef>
                <a:spcPts val="0"/>
              </a:spcBef>
              <a:buFont typeface="Arial" charset="0"/>
              <a:buChar char="•"/>
            </a:pPr>
            <a:r>
              <a:rPr lang="en-US" altLang="ko-KR" sz="2000" dirty="0" err="1" smtClean="0"/>
              <a:t>DeleteOrder</a:t>
            </a:r>
            <a:endParaRPr lang="en-US" altLang="ko-KR" sz="2000" dirty="0"/>
          </a:p>
          <a:p>
            <a:pPr marL="342900" lvl="0" indent="-342900" latinLnBrk="0">
              <a:spcBef>
                <a:spcPts val="0"/>
              </a:spcBef>
              <a:buFont typeface="Arial" charset="0"/>
              <a:buChar char="•"/>
            </a:pPr>
            <a:r>
              <a:rPr lang="en-US" altLang="ko-KR" sz="2000" dirty="0" err="1" smtClean="0"/>
              <a:t>UpdateOrder</a:t>
            </a:r>
            <a:endParaRPr lang="en-US" altLang="ko-KR" sz="2000" dirty="0" smtClean="0"/>
          </a:p>
        </p:txBody>
      </p:sp>
    </p:spTree>
    <p:extLst>
      <p:ext uri="{BB962C8B-B14F-4D97-AF65-F5344CB8AC3E}">
        <p14:creationId xmlns:p14="http://schemas.microsoft.com/office/powerpoint/2010/main" val="1305678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sz="1600" b="0" dirty="0">
                <a:ea typeface="맑은 고딕" pitchFamily="50" charset="-127"/>
              </a:rPr>
              <a:t>Writing Beautiful RESTful </a:t>
            </a:r>
            <a:r>
              <a:rPr lang="en-US" altLang="ko-KR" sz="1600" b="0" dirty="0" smtClean="0">
                <a:ea typeface="맑은 고딕" pitchFamily="50" charset="-127"/>
              </a:rPr>
              <a:t>APIs</a:t>
            </a:r>
            <a:r>
              <a:rPr lang="mr-IN" altLang="ko-KR" sz="1600" b="0" dirty="0" smtClean="0">
                <a:ea typeface="맑은 고딕" pitchFamily="50" charset="-127"/>
              </a:rPr>
              <a:t>…</a:t>
            </a:r>
            <a:r>
              <a:rPr lang="en-US" altLang="ko-KR" sz="1600" b="0" dirty="0" smtClean="0">
                <a:ea typeface="맑은 고딕" pitchFamily="50" charset="-127"/>
              </a:rPr>
              <a:t>Best Practices: Nouns Over Verbs</a:t>
            </a:r>
            <a:endParaRPr lang="en-US" altLang="ko-KR" sz="1600" b="0" dirty="0">
              <a:ea typeface="맑은 고딕" pitchFamily="50" charset="-127"/>
            </a:endParaRPr>
          </a:p>
        </p:txBody>
      </p:sp>
      <p:sp>
        <p:nvSpPr>
          <p:cNvPr id="6" name="Content Placeholder 5"/>
          <p:cNvSpPr>
            <a:spLocks noGrp="1"/>
          </p:cNvSpPr>
          <p:nvPr>
            <p:ph idx="1"/>
          </p:nvPr>
        </p:nvSpPr>
        <p:spPr>
          <a:xfrm>
            <a:off x="457200" y="1240160"/>
            <a:ext cx="8229600" cy="460648"/>
          </a:xfrm>
        </p:spPr>
        <p:txBody>
          <a:bodyPr/>
          <a:lstStyle/>
          <a:p>
            <a:pPr lvl="0"/>
            <a:r>
              <a:rPr lang="en-US" altLang="ko-KR" sz="2400" b="1" dirty="0" smtClean="0"/>
              <a:t>An example (cont.)</a:t>
            </a:r>
            <a:endParaRPr lang="en-US" altLang="ko-KR" sz="2400" b="1" dirty="0">
              <a:solidFill>
                <a:schemeClr val="tx1">
                  <a:lumMod val="75000"/>
                  <a:lumOff val="25000"/>
                </a:schemeClr>
              </a:solidFill>
            </a:endParaRPr>
          </a:p>
        </p:txBody>
      </p:sp>
      <p:sp>
        <p:nvSpPr>
          <p:cNvPr id="7" name="Content Placeholder 6"/>
          <p:cNvSpPr>
            <a:spLocks noGrp="1"/>
          </p:cNvSpPr>
          <p:nvPr>
            <p:ph idx="10"/>
          </p:nvPr>
        </p:nvSpPr>
        <p:spPr>
          <a:xfrm>
            <a:off x="467544" y="1844824"/>
            <a:ext cx="8229600" cy="3600400"/>
          </a:xfrm>
        </p:spPr>
        <p:txBody>
          <a:bodyPr/>
          <a:lstStyle/>
          <a:p>
            <a:pPr lvl="0" latinLnBrk="0">
              <a:spcBef>
                <a:spcPts val="0"/>
              </a:spcBef>
            </a:pPr>
            <a:r>
              <a:rPr lang="en-US" altLang="ko-KR" sz="2000" dirty="0"/>
              <a:t>But with REST, we have the operations that are defined as part of the HTTP protocol: GET, POST, PUT, PATCH, DELETE. So our requests may look like this: </a:t>
            </a:r>
            <a:endParaRPr lang="en-US" altLang="ko-KR" sz="2000" dirty="0" smtClean="0"/>
          </a:p>
          <a:p>
            <a:pPr marL="342900" lvl="0" indent="-342900" latinLnBrk="0">
              <a:spcBef>
                <a:spcPts val="0"/>
              </a:spcBef>
            </a:pPr>
            <a:endParaRPr lang="en-US" altLang="ko-KR" sz="2000" dirty="0"/>
          </a:p>
          <a:p>
            <a:pPr marL="342900" lvl="0" indent="-342900" latinLnBrk="0">
              <a:spcBef>
                <a:spcPts val="0"/>
              </a:spcBef>
            </a:pPr>
            <a:r>
              <a:rPr lang="en-US" altLang="ko-KR" sz="2000" dirty="0" smtClean="0"/>
              <a:t>POST </a:t>
            </a:r>
            <a:r>
              <a:rPr lang="en-US" altLang="ko-KR" sz="2000" dirty="0"/>
              <a:t>/</a:t>
            </a:r>
            <a:r>
              <a:rPr lang="en-US" altLang="ko-KR" sz="2000" dirty="0" smtClean="0"/>
              <a:t>orders</a:t>
            </a:r>
          </a:p>
          <a:p>
            <a:pPr marL="342900" lvl="0" indent="-342900" latinLnBrk="0">
              <a:spcBef>
                <a:spcPts val="0"/>
              </a:spcBef>
            </a:pPr>
            <a:r>
              <a:rPr lang="en-US" altLang="ko-KR" sz="2000" dirty="0" smtClean="0"/>
              <a:t>GET </a:t>
            </a:r>
            <a:r>
              <a:rPr lang="en-US" altLang="ko-KR" sz="2000" dirty="0" smtClean="0"/>
              <a:t>orders/123</a:t>
            </a:r>
            <a:endParaRPr lang="en-US" altLang="ko-KR" sz="2000" dirty="0" smtClean="0"/>
          </a:p>
          <a:p>
            <a:pPr marL="342900" lvl="0" indent="-342900" latinLnBrk="0">
              <a:spcBef>
                <a:spcPts val="0"/>
              </a:spcBef>
            </a:pPr>
            <a:r>
              <a:rPr lang="en-US" altLang="ko-KR" sz="2000" dirty="0" smtClean="0"/>
              <a:t>GET </a:t>
            </a:r>
            <a:r>
              <a:rPr lang="en-US" altLang="ko-KR" sz="2000" dirty="0"/>
              <a:t>/</a:t>
            </a:r>
            <a:r>
              <a:rPr lang="en-US" altLang="ko-KR" sz="2000" dirty="0" smtClean="0"/>
              <a:t>orders</a:t>
            </a:r>
          </a:p>
          <a:p>
            <a:pPr marL="342900" lvl="0" indent="-342900" latinLnBrk="0">
              <a:spcBef>
                <a:spcPts val="0"/>
              </a:spcBef>
            </a:pPr>
            <a:r>
              <a:rPr lang="en-US" altLang="ko-KR" sz="2000" dirty="0" smtClean="0"/>
              <a:t>DELETE </a:t>
            </a:r>
            <a:r>
              <a:rPr lang="en-US" altLang="ko-KR" sz="2000" dirty="0"/>
              <a:t>/</a:t>
            </a:r>
            <a:r>
              <a:rPr lang="en-US" altLang="ko-KR" sz="2000" dirty="0" smtClean="0"/>
              <a:t>orders/123</a:t>
            </a:r>
            <a:endParaRPr lang="en-US" altLang="ko-KR" sz="2000" dirty="0" smtClean="0"/>
          </a:p>
          <a:p>
            <a:pPr marL="342900" lvl="0" indent="-342900" latinLnBrk="0">
              <a:spcBef>
                <a:spcPts val="0"/>
              </a:spcBef>
            </a:pPr>
            <a:r>
              <a:rPr lang="en-US" altLang="ko-KR" sz="2000" dirty="0" smtClean="0"/>
              <a:t>PUT </a:t>
            </a:r>
            <a:r>
              <a:rPr lang="en-US" altLang="ko-KR" sz="2000"/>
              <a:t>/</a:t>
            </a:r>
            <a:r>
              <a:rPr lang="en-US" altLang="ko-KR" sz="2000" smtClean="0"/>
              <a:t>orders/123</a:t>
            </a:r>
            <a:endParaRPr lang="en-US" altLang="ko-KR" sz="2000" dirty="0" smtClean="0"/>
          </a:p>
          <a:p>
            <a:pPr marL="342900" lvl="0" indent="-342900" latinLnBrk="0">
              <a:spcBef>
                <a:spcPts val="0"/>
              </a:spcBef>
            </a:pPr>
            <a:endParaRPr lang="en-US" altLang="ko-KR" sz="2000" dirty="0"/>
          </a:p>
          <a:p>
            <a:pPr lvl="0" latinLnBrk="0">
              <a:spcBef>
                <a:spcPts val="0"/>
              </a:spcBef>
            </a:pPr>
            <a:r>
              <a:rPr lang="en-US" altLang="ko-KR" sz="2000" dirty="0" smtClean="0"/>
              <a:t>This </a:t>
            </a:r>
            <a:r>
              <a:rPr lang="en-US" altLang="ko-KR" sz="2000" dirty="0"/>
              <a:t>provides the ability to greatly simplify the API and create a much more consistent design. Where it would have previously been up to the developer to name the entire operation, it is now just up to them to select the appropriate operation and use the existing resource name. </a:t>
            </a:r>
            <a:endParaRPr lang="en-US" altLang="ko-KR" sz="2000" dirty="0" smtClean="0"/>
          </a:p>
        </p:txBody>
      </p:sp>
    </p:spTree>
    <p:extLst>
      <p:ext uri="{BB962C8B-B14F-4D97-AF65-F5344CB8AC3E}">
        <p14:creationId xmlns:p14="http://schemas.microsoft.com/office/powerpoint/2010/main" val="432701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276872"/>
            <a:ext cx="9144000" cy="4581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p:txBody>
          <a:bodyPr/>
          <a:lstStyle/>
          <a:p>
            <a:r>
              <a:rPr lang="en-US" altLang="ko-KR" sz="1600" b="0" dirty="0">
                <a:ea typeface="맑은 고딕" pitchFamily="50" charset="-127"/>
              </a:rPr>
              <a:t>Writing Beautiful RESTful </a:t>
            </a:r>
            <a:r>
              <a:rPr lang="en-US" altLang="ko-KR" sz="1600" b="0" dirty="0" smtClean="0">
                <a:ea typeface="맑은 고딕" pitchFamily="50" charset="-127"/>
              </a:rPr>
              <a:t>APIs</a:t>
            </a:r>
            <a:r>
              <a:rPr lang="mr-IN" altLang="ko-KR" sz="1600" b="0" dirty="0" smtClean="0">
                <a:ea typeface="맑은 고딕" pitchFamily="50" charset="-127"/>
              </a:rPr>
              <a:t>…</a:t>
            </a:r>
            <a:r>
              <a:rPr lang="en-US" altLang="ko-KR" sz="1600" b="0" dirty="0" smtClean="0">
                <a:ea typeface="맑은 고딕" pitchFamily="50" charset="-127"/>
              </a:rPr>
              <a:t>Best Practices: Nouns Over Verbs</a:t>
            </a:r>
            <a:endParaRPr lang="en-US" altLang="ko-KR" sz="1600" b="0" dirty="0">
              <a:ea typeface="맑은 고딕" pitchFamily="50" charset="-127"/>
            </a:endParaRPr>
          </a:p>
        </p:txBody>
      </p:sp>
      <p:sp>
        <p:nvSpPr>
          <p:cNvPr id="6" name="Content Placeholder 5"/>
          <p:cNvSpPr>
            <a:spLocks noGrp="1"/>
          </p:cNvSpPr>
          <p:nvPr>
            <p:ph idx="1"/>
          </p:nvPr>
        </p:nvSpPr>
        <p:spPr>
          <a:xfrm>
            <a:off x="457200" y="1240160"/>
            <a:ext cx="8229600" cy="460648"/>
          </a:xfrm>
        </p:spPr>
        <p:txBody>
          <a:bodyPr/>
          <a:lstStyle/>
          <a:p>
            <a:pPr lvl="0"/>
            <a:r>
              <a:rPr lang="en-US" altLang="ko-KR" sz="2400" b="1" dirty="0" smtClean="0"/>
              <a:t>Leveraging the HTTP protocol</a:t>
            </a:r>
            <a:endParaRPr lang="en-US" altLang="ko-KR" sz="2400" b="1" dirty="0">
              <a:solidFill>
                <a:schemeClr val="tx1">
                  <a:lumMod val="75000"/>
                  <a:lumOff val="25000"/>
                </a:schemeClr>
              </a:solidFill>
            </a:endParaRPr>
          </a:p>
        </p:txBody>
      </p:sp>
      <p:graphicFrame>
        <p:nvGraphicFramePr>
          <p:cNvPr id="8" name="Content Placeholder 7"/>
          <p:cNvGraphicFramePr>
            <a:graphicFrameLocks noGrp="1"/>
          </p:cNvGraphicFramePr>
          <p:nvPr>
            <p:ph idx="10"/>
            <p:extLst>
              <p:ext uri="{D42A27DB-BD31-4B8C-83A1-F6EECF244321}">
                <p14:modId xmlns:p14="http://schemas.microsoft.com/office/powerpoint/2010/main" val="1505451323"/>
              </p:ext>
            </p:extLst>
          </p:nvPr>
        </p:nvGraphicFramePr>
        <p:xfrm>
          <a:off x="457200" y="3401452"/>
          <a:ext cx="8229600" cy="1899920"/>
        </p:xfrm>
        <a:graphic>
          <a:graphicData uri="http://schemas.openxmlformats.org/drawingml/2006/table">
            <a:tbl>
              <a:tblPr firstRow="1" bandRow="1">
                <a:tableStyleId>{69012ECD-51FC-41F1-AA8D-1B2483CD663E}</a:tableStyleId>
              </a:tblPr>
              <a:tblGrid>
                <a:gridCol w="1645920"/>
                <a:gridCol w="1645920"/>
                <a:gridCol w="1645920"/>
                <a:gridCol w="1645920"/>
                <a:gridCol w="1645920"/>
              </a:tblGrid>
              <a:tr h="370840">
                <a:tc>
                  <a:txBody>
                    <a:bodyPr/>
                    <a:lstStyle/>
                    <a:p>
                      <a:pPr algn="ctr"/>
                      <a:r>
                        <a:rPr lang="en-US" dirty="0" smtClean="0">
                          <a:latin typeface="Arial" charset="0"/>
                          <a:ea typeface="Arial" charset="0"/>
                          <a:cs typeface="Arial" charset="0"/>
                        </a:rPr>
                        <a:t>Resource</a:t>
                      </a:r>
                      <a:endParaRPr lang="en-US" dirty="0">
                        <a:latin typeface="Arial" charset="0"/>
                        <a:ea typeface="Arial" charset="0"/>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Arial" charset="0"/>
                          <a:ea typeface="Arial" charset="0"/>
                          <a:cs typeface="Arial" charset="0"/>
                        </a:rPr>
                        <a:t>GET</a:t>
                      </a:r>
                      <a:endParaRPr lang="en-US" dirty="0">
                        <a:latin typeface="Arial" charset="0"/>
                        <a:ea typeface="Arial" charset="0"/>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Arial" charset="0"/>
                          <a:ea typeface="Arial" charset="0"/>
                          <a:cs typeface="Arial" charset="0"/>
                        </a:rPr>
                        <a:t>POST</a:t>
                      </a:r>
                      <a:endParaRPr lang="en-US" dirty="0">
                        <a:latin typeface="Arial" charset="0"/>
                        <a:ea typeface="Arial" charset="0"/>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Arial" charset="0"/>
                          <a:ea typeface="Arial" charset="0"/>
                          <a:cs typeface="Arial" charset="0"/>
                        </a:rPr>
                        <a:t>PUT</a:t>
                      </a:r>
                      <a:endParaRPr lang="en-US" dirty="0">
                        <a:latin typeface="Arial" charset="0"/>
                        <a:ea typeface="Arial" charset="0"/>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Arial" charset="0"/>
                          <a:ea typeface="Arial" charset="0"/>
                          <a:cs typeface="Arial" charset="0"/>
                        </a:rPr>
                        <a:t>DELETE</a:t>
                      </a:r>
                      <a:endParaRPr lang="en-US" dirty="0">
                        <a:latin typeface="Arial" charset="0"/>
                        <a:ea typeface="Arial" charset="0"/>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1600" dirty="0" smtClean="0">
                          <a:latin typeface="Arial" charset="0"/>
                          <a:ea typeface="Arial" charset="0"/>
                          <a:cs typeface="Arial" charset="0"/>
                        </a:rPr>
                        <a:t>orders</a:t>
                      </a:r>
                      <a:endParaRPr lang="en-US" sz="1600" dirty="0">
                        <a:latin typeface="Arial" charset="0"/>
                        <a:ea typeface="Arial" charset="0"/>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Arial" charset="0"/>
                          <a:ea typeface="Arial" charset="0"/>
                          <a:cs typeface="Arial" charset="0"/>
                        </a:rPr>
                        <a:t>Get all orders</a:t>
                      </a:r>
                      <a:endParaRPr lang="en-US" sz="1600" dirty="0">
                        <a:latin typeface="Arial" charset="0"/>
                        <a:ea typeface="Arial" charset="0"/>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Arial" charset="0"/>
                          <a:ea typeface="Arial" charset="0"/>
                          <a:cs typeface="Arial" charset="0"/>
                        </a:rPr>
                        <a:t>Create a new </a:t>
                      </a:r>
                    </a:p>
                    <a:p>
                      <a:pPr algn="ctr"/>
                      <a:r>
                        <a:rPr lang="en-US" sz="1600" dirty="0" smtClean="0">
                          <a:latin typeface="Arial" charset="0"/>
                          <a:ea typeface="Arial" charset="0"/>
                          <a:cs typeface="Arial" charset="0"/>
                        </a:rPr>
                        <a:t>order</a:t>
                      </a:r>
                      <a:endParaRPr lang="en-US" sz="1600" dirty="0">
                        <a:latin typeface="Arial" charset="0"/>
                        <a:ea typeface="Arial" charset="0"/>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Arial" charset="0"/>
                          <a:ea typeface="Arial" charset="0"/>
                          <a:cs typeface="Arial" charset="0"/>
                        </a:rPr>
                        <a:t>Update all </a:t>
                      </a:r>
                    </a:p>
                    <a:p>
                      <a:pPr algn="ctr"/>
                      <a:r>
                        <a:rPr lang="en-US" sz="1600" dirty="0" smtClean="0">
                          <a:latin typeface="Arial" charset="0"/>
                          <a:ea typeface="Arial" charset="0"/>
                          <a:cs typeface="Arial" charset="0"/>
                        </a:rPr>
                        <a:t>orders *</a:t>
                      </a:r>
                      <a:endParaRPr lang="en-US" sz="1600" dirty="0">
                        <a:latin typeface="Arial" charset="0"/>
                        <a:ea typeface="Arial" charset="0"/>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Arial" charset="0"/>
                          <a:ea typeface="Arial" charset="0"/>
                          <a:cs typeface="Arial" charset="0"/>
                        </a:rPr>
                        <a:t>Delete all </a:t>
                      </a:r>
                    </a:p>
                    <a:p>
                      <a:pPr algn="ctr"/>
                      <a:r>
                        <a:rPr lang="en-US" sz="1600" dirty="0" smtClean="0">
                          <a:latin typeface="Arial" charset="0"/>
                          <a:ea typeface="Arial" charset="0"/>
                          <a:cs typeface="Arial" charset="0"/>
                        </a:rPr>
                        <a:t>orders *</a:t>
                      </a:r>
                      <a:endParaRPr lang="en-US" sz="1600" dirty="0">
                        <a:latin typeface="Arial" charset="0"/>
                        <a:ea typeface="Arial" charset="0"/>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1600" dirty="0" smtClean="0">
                          <a:latin typeface="Arial" charset="0"/>
                          <a:ea typeface="Arial" charset="0"/>
                          <a:cs typeface="Arial" charset="0"/>
                        </a:rPr>
                        <a:t>orders/123</a:t>
                      </a:r>
                      <a:endParaRPr lang="en-US" sz="1600" dirty="0">
                        <a:latin typeface="Arial" charset="0"/>
                        <a:ea typeface="Arial" charset="0"/>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Arial" charset="0"/>
                          <a:ea typeface="Arial" charset="0"/>
                          <a:cs typeface="Arial" charset="0"/>
                        </a:rPr>
                        <a:t>Get single order</a:t>
                      </a:r>
                      <a:endParaRPr lang="en-US" sz="1600" dirty="0">
                        <a:latin typeface="Arial" charset="0"/>
                        <a:ea typeface="Arial" charset="0"/>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Arial" charset="0"/>
                          <a:ea typeface="Arial" charset="0"/>
                          <a:cs typeface="Arial" charset="0"/>
                        </a:rPr>
                        <a:t>Error</a:t>
                      </a:r>
                      <a:endParaRPr lang="en-US" sz="1600" dirty="0">
                        <a:latin typeface="Arial" charset="0"/>
                        <a:ea typeface="Arial" charset="0"/>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Arial" charset="0"/>
                          <a:ea typeface="Arial" charset="0"/>
                          <a:cs typeface="Arial" charset="0"/>
                        </a:rPr>
                        <a:t>Update existing order</a:t>
                      </a:r>
                      <a:endParaRPr lang="en-US" sz="1600" dirty="0">
                        <a:latin typeface="Arial" charset="0"/>
                        <a:ea typeface="Arial" charset="0"/>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Arial" charset="0"/>
                          <a:ea typeface="Arial" charset="0"/>
                          <a:cs typeface="Arial" charset="0"/>
                        </a:rPr>
                        <a:t>Delete existing order</a:t>
                      </a:r>
                      <a:endParaRPr lang="en-US" sz="1600" dirty="0">
                        <a:latin typeface="Arial" charset="0"/>
                        <a:ea typeface="Arial" charset="0"/>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5">
                  <a:txBody>
                    <a:bodyPr/>
                    <a:lstStyle/>
                    <a:p>
                      <a:pPr algn="l"/>
                      <a:r>
                        <a:rPr lang="en-US" sz="1600" dirty="0" smtClean="0">
                          <a:latin typeface="Arial" charset="0"/>
                          <a:ea typeface="Arial" charset="0"/>
                          <a:cs typeface="Arial" charset="0"/>
                        </a:rPr>
                        <a:t>* Typically not implemented due to security concerns</a:t>
                      </a:r>
                      <a:endParaRPr lang="en-US" sz="1600" dirty="0">
                        <a:latin typeface="Arial" charset="0"/>
                        <a:ea typeface="Arial" charset="0"/>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600" dirty="0">
                        <a:latin typeface="Arial" charset="0"/>
                        <a:ea typeface="Arial" charset="0"/>
                        <a:cs typeface="Arial" charset="0"/>
                      </a:endParaRPr>
                    </a:p>
                  </a:txBody>
                  <a:tcPr/>
                </a:tc>
                <a:tc hMerge="1">
                  <a:txBody>
                    <a:bodyPr/>
                    <a:lstStyle/>
                    <a:p>
                      <a:pPr algn="ctr"/>
                      <a:endParaRPr lang="en-US" sz="1600" dirty="0">
                        <a:latin typeface="Arial" charset="0"/>
                        <a:ea typeface="Arial" charset="0"/>
                        <a:cs typeface="Arial" charset="0"/>
                      </a:endParaRPr>
                    </a:p>
                  </a:txBody>
                  <a:tcPr/>
                </a:tc>
                <a:tc hMerge="1">
                  <a:txBody>
                    <a:bodyPr/>
                    <a:lstStyle/>
                    <a:p>
                      <a:pPr algn="ctr"/>
                      <a:endParaRPr lang="en-US" sz="1600" dirty="0">
                        <a:latin typeface="Arial" charset="0"/>
                        <a:ea typeface="Arial" charset="0"/>
                        <a:cs typeface="Arial" charset="0"/>
                      </a:endParaRPr>
                    </a:p>
                  </a:txBody>
                  <a:tcPr/>
                </a:tc>
                <a:tc hMerge="1">
                  <a:txBody>
                    <a:bodyPr/>
                    <a:lstStyle/>
                    <a:p>
                      <a:pPr algn="ctr"/>
                      <a:endParaRPr lang="en-US" sz="1600" dirty="0">
                        <a:latin typeface="Arial" charset="0"/>
                        <a:ea typeface="Arial" charset="0"/>
                        <a:cs typeface="Arial" charset="0"/>
                      </a:endParaRPr>
                    </a:p>
                  </a:txBody>
                  <a:tcPr/>
                </a:tc>
              </a:tr>
            </a:tbl>
          </a:graphicData>
        </a:graphic>
      </p:graphicFrame>
    </p:spTree>
    <p:extLst>
      <p:ext uri="{BB962C8B-B14F-4D97-AF65-F5344CB8AC3E}">
        <p14:creationId xmlns:p14="http://schemas.microsoft.com/office/powerpoint/2010/main" val="2011286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16638</TotalTime>
  <Words>339</Words>
  <Application>Microsoft Macintosh PowerPoint</Application>
  <PresentationFormat>On-screen Show (4:3)</PresentationFormat>
  <Paragraphs>67</Paragraphs>
  <Slides>6</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Calibri</vt:lpstr>
      <vt:lpstr>Wingdings</vt:lpstr>
      <vt:lpstr>맑은 고딕</vt:lpstr>
      <vt:lpstr>Arial</vt:lpstr>
      <vt:lpstr>Office Theme</vt:lpstr>
      <vt:lpstr>Custom Design</vt:lpstr>
      <vt:lpstr>PowerPoint Presentation</vt:lpstr>
      <vt:lpstr>Writing Beautiful RESTful APIs</vt:lpstr>
      <vt:lpstr>Writing Beautiful RESTful APIs…Best Practices: Nouns Over Verbs</vt:lpstr>
      <vt:lpstr>Writing Beautiful RESTful APIs…Best Practices: Nouns Over Verbs</vt:lpstr>
      <vt:lpstr>Writing Beautiful RESTful APIs…Best Practices: Nouns Over Verbs</vt:lpstr>
      <vt:lpstr>Writing Beautiful RESTful APIs…Best Practices: Nouns Over Verbs</vt:lpstr>
    </vt:vector>
  </TitlesOfParts>
  <Company>Microsoft Corporation</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Ethan Ballinger</cp:lastModifiedBy>
  <cp:revision>84</cp:revision>
  <dcterms:created xsi:type="dcterms:W3CDTF">2014-04-01T16:35:38Z</dcterms:created>
  <dcterms:modified xsi:type="dcterms:W3CDTF">2017-11-22T23:07:50Z</dcterms:modified>
</cp:coreProperties>
</file>