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1"/>
  </p:notesMasterIdLst>
  <p:sldIdLst>
    <p:sldId id="256" r:id="rId3"/>
    <p:sldId id="257" r:id="rId4"/>
    <p:sldId id="262" r:id="rId5"/>
    <p:sldId id="266" r:id="rId6"/>
    <p:sldId id="265" r:id="rId7"/>
    <p:sldId id="268" r:id="rId8"/>
    <p:sldId id="267" r:id="rId9"/>
    <p:sldId id="269" r:id="rId10"/>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5"/>
  </p:normalViewPr>
  <p:slideViewPr>
    <p:cSldViewPr>
      <p:cViewPr>
        <p:scale>
          <a:sx n="100" d="100"/>
          <a:sy n="100" d="100"/>
        </p:scale>
        <p:origin x="1960" y="4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BE181D-6F47-714C-9DE8-2071C0840DDF}" type="datetimeFigureOut">
              <a:rPr lang="en-US" smtClean="0"/>
              <a:t>11/22/17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C647C8-A36D-8045-AC28-FF2592AD93FC}" type="slidenum">
              <a:rPr lang="en-US" smtClean="0"/>
              <a:t>‹#›</a:t>
            </a:fld>
            <a:endParaRPr lang="en-US"/>
          </a:p>
        </p:txBody>
      </p:sp>
    </p:spTree>
    <p:extLst>
      <p:ext uri="{BB962C8B-B14F-4D97-AF65-F5344CB8AC3E}">
        <p14:creationId xmlns:p14="http://schemas.microsoft.com/office/powerpoint/2010/main" val="1460812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647C8-A36D-8045-AC28-FF2592AD93FC}" type="slidenum">
              <a:rPr lang="en-US" smtClean="0"/>
              <a:t>3</a:t>
            </a:fld>
            <a:endParaRPr lang="en-US"/>
          </a:p>
        </p:txBody>
      </p:sp>
    </p:spTree>
    <p:extLst>
      <p:ext uri="{BB962C8B-B14F-4D97-AF65-F5344CB8AC3E}">
        <p14:creationId xmlns:p14="http://schemas.microsoft.com/office/powerpoint/2010/main" val="1838735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11/22/17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11/22/17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11/22/17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11/22/17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DCCD61-643D-44A5-A450-3A42A50CBC1E}" type="datetimeFigureOut">
              <a:rPr lang="en-US" smtClean="0"/>
              <a:t>11/22/17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DCCD61-643D-44A5-A450-3A42A50CBC1E}" type="datetimeFigureOut">
              <a:rPr lang="en-US" smtClean="0"/>
              <a:t>11/22/17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DCCD61-643D-44A5-A450-3A42A50CBC1E}" type="datetimeFigureOut">
              <a:rPr lang="en-US" smtClean="0"/>
              <a:t>11/22/17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2"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11/22/17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mysweetapi.com/api/v1/orders/123" TargetMode="External"/><Relationship Id="rId3" Type="http://schemas.openxmlformats.org/officeDocument/2006/relationships/hyperlink" Target="https://www.mysweetapi.com/api/v1/orders?orderId=12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restapitutorial.com/httpstatuscode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4304129"/>
            <a:ext cx="4788024" cy="276999"/>
          </a:xfrm>
          <a:prstGeom prst="rect">
            <a:avLst/>
          </a:prstGeom>
          <a:noFill/>
        </p:spPr>
        <p:txBody>
          <a:bodyPr wrap="square">
            <a:spAutoFit/>
          </a:bodyPr>
          <a:lstStyle/>
          <a:p>
            <a:pPr fontAlgn="auto">
              <a:spcBef>
                <a:spcPts val="0"/>
              </a:spcBef>
              <a:spcAft>
                <a:spcPts val="0"/>
              </a:spcAft>
              <a:defRPr/>
            </a:pPr>
            <a:r>
              <a:rPr lang="en-US" altLang="ko-KR" sz="1200" b="1" dirty="0" smtClean="0">
                <a:solidFill>
                  <a:schemeClr val="tx1">
                    <a:lumMod val="75000"/>
                    <a:lumOff val="25000"/>
                  </a:schemeClr>
                </a:solidFill>
                <a:latin typeface="Arial" pitchFamily="34" charset="0"/>
                <a:cs typeface="Arial" pitchFamily="34" charset="0"/>
              </a:rPr>
              <a:t>Ethan </a:t>
            </a:r>
            <a:r>
              <a:rPr lang="en-US" altLang="ko-KR" sz="1200" b="1" dirty="0">
                <a:solidFill>
                  <a:schemeClr val="tx1">
                    <a:lumMod val="75000"/>
                    <a:lumOff val="25000"/>
                  </a:schemeClr>
                </a:solidFill>
                <a:latin typeface="Arial" pitchFamily="34" charset="0"/>
                <a:cs typeface="Arial" pitchFamily="34" charset="0"/>
              </a:rPr>
              <a:t>B</a:t>
            </a:r>
            <a:r>
              <a:rPr lang="en-US" altLang="ko-KR" sz="1200" b="1" dirty="0" smtClean="0">
                <a:solidFill>
                  <a:schemeClr val="tx1">
                    <a:lumMod val="75000"/>
                    <a:lumOff val="25000"/>
                  </a:schemeClr>
                </a:solidFill>
                <a:latin typeface="Arial" pitchFamily="34" charset="0"/>
                <a:cs typeface="Arial" pitchFamily="34" charset="0"/>
              </a:rPr>
              <a:t>allinger</a:t>
            </a:r>
          </a:p>
        </p:txBody>
      </p:sp>
      <p:sp>
        <p:nvSpPr>
          <p:cNvPr id="5" name="TextBox 1"/>
          <p:cNvSpPr txBox="1">
            <a:spLocks noChangeArrowheads="1"/>
          </p:cNvSpPr>
          <p:nvPr/>
        </p:nvSpPr>
        <p:spPr bwMode="auto">
          <a:xfrm>
            <a:off x="323528" y="2420888"/>
            <a:ext cx="5904656" cy="1200329"/>
          </a:xfrm>
          <a:prstGeom prst="rect">
            <a:avLst/>
          </a:prstGeom>
          <a:noFill/>
          <a:ln w="9525">
            <a:noFill/>
            <a:miter lim="800000"/>
            <a:headEnd/>
            <a:tailEnd/>
          </a:ln>
        </p:spPr>
        <p:txBody>
          <a:bodyPr wrap="square">
            <a:spAutoFit/>
          </a:bodyPr>
          <a:lstStyle/>
          <a:p>
            <a:r>
              <a:rPr lang="en-US" altLang="ko-KR" sz="3600" b="1" dirty="0" smtClean="0">
                <a:solidFill>
                  <a:schemeClr val="tx1">
                    <a:lumMod val="75000"/>
                    <a:lumOff val="25000"/>
                  </a:schemeClr>
                </a:solidFill>
                <a:latin typeface="Arial" pitchFamily="34" charset="0"/>
                <a:ea typeface="맑은 고딕" pitchFamily="50" charset="-127"/>
                <a:cs typeface="Arial" pitchFamily="34" charset="0"/>
              </a:rPr>
              <a:t>Writing Beautiful </a:t>
            </a:r>
          </a:p>
          <a:p>
            <a:r>
              <a:rPr lang="en-US" altLang="ko-KR" sz="3600" b="1" dirty="0" smtClean="0">
                <a:solidFill>
                  <a:schemeClr val="tx1">
                    <a:lumMod val="75000"/>
                    <a:lumOff val="25000"/>
                  </a:schemeClr>
                </a:solidFill>
                <a:latin typeface="Arial" pitchFamily="34" charset="0"/>
                <a:ea typeface="맑은 고딕" pitchFamily="50" charset="-127"/>
                <a:cs typeface="Arial" pitchFamily="34" charset="0"/>
              </a:rPr>
              <a:t>RESTful APIs</a:t>
            </a:r>
          </a:p>
        </p:txBody>
      </p:sp>
      <p:sp>
        <p:nvSpPr>
          <p:cNvPr id="6" name="TextBox 1"/>
          <p:cNvSpPr txBox="1">
            <a:spLocks noChangeArrowheads="1"/>
          </p:cNvSpPr>
          <p:nvPr/>
        </p:nvSpPr>
        <p:spPr bwMode="auto">
          <a:xfrm>
            <a:off x="3419872" y="6239053"/>
            <a:ext cx="5652120" cy="646331"/>
          </a:xfrm>
          <a:prstGeom prst="rect">
            <a:avLst/>
          </a:prstGeom>
          <a:noFill/>
          <a:ln w="9525">
            <a:noFill/>
            <a:miter lim="800000"/>
            <a:headEnd/>
            <a:tailEnd/>
          </a:ln>
        </p:spPr>
        <p:txBody>
          <a:bodyPr wrap="square">
            <a:spAutoFit/>
          </a:bodyPr>
          <a:lstStyle/>
          <a:p>
            <a:pPr algn="r"/>
            <a:r>
              <a:rPr lang="en-US" altLang="ko-KR" sz="3600" b="1" dirty="0" smtClean="0">
                <a:solidFill>
                  <a:schemeClr val="tx1">
                    <a:lumMod val="75000"/>
                    <a:lumOff val="25000"/>
                  </a:schemeClr>
                </a:solidFill>
                <a:latin typeface="Arial" pitchFamily="34" charset="0"/>
                <a:ea typeface="맑은 고딕" pitchFamily="50" charset="-127"/>
                <a:cs typeface="Arial" pitchFamily="34" charset="0"/>
              </a:rPr>
              <a:t>All About REST </a:t>
            </a:r>
            <a:r>
              <a:rPr lang="mr-IN" altLang="ko-KR" sz="3600" b="1" dirty="0" smtClean="0">
                <a:solidFill>
                  <a:schemeClr val="tx1">
                    <a:lumMod val="75000"/>
                    <a:lumOff val="25000"/>
                  </a:schemeClr>
                </a:solidFill>
                <a:latin typeface="Arial" pitchFamily="34" charset="0"/>
                <a:ea typeface="맑은 고딕" pitchFamily="50" charset="-127"/>
                <a:cs typeface="Arial" pitchFamily="34" charset="0"/>
              </a:rPr>
              <a:t>–</a:t>
            </a:r>
            <a:r>
              <a:rPr lang="en-US" altLang="ko-KR" sz="3600" b="1" dirty="0" smtClean="0">
                <a:solidFill>
                  <a:schemeClr val="tx1">
                    <a:lumMod val="75000"/>
                    <a:lumOff val="25000"/>
                  </a:schemeClr>
                </a:solidFill>
                <a:latin typeface="Arial" pitchFamily="34" charset="0"/>
                <a:ea typeface="맑은 고딕" pitchFamily="50" charset="-127"/>
                <a:cs typeface="Arial" pitchFamily="34" charset="0"/>
              </a:rPr>
              <a:t> Part 1</a:t>
            </a:r>
          </a:p>
        </p:txBody>
      </p:sp>
      <p:pic>
        <p:nvPicPr>
          <p:cNvPr id="3" name="Picture 2"/>
          <p:cNvPicPr>
            <a:picLocks noChangeAspect="1"/>
          </p:cNvPicPr>
          <p:nvPr/>
        </p:nvPicPr>
        <p:blipFill>
          <a:blip r:embed="rId2"/>
          <a:stretch>
            <a:fillRect/>
          </a:stretch>
        </p:blipFill>
        <p:spPr>
          <a:xfrm>
            <a:off x="107504" y="5752087"/>
            <a:ext cx="1085850" cy="1085850"/>
          </a:xfrm>
          <a:prstGeom prst="rect">
            <a:avLst/>
          </a:prstGeom>
        </p:spPr>
      </p:pic>
    </p:spTree>
    <p:extLst>
      <p:ext uri="{BB962C8B-B14F-4D97-AF65-F5344CB8AC3E}">
        <p14:creationId xmlns:p14="http://schemas.microsoft.com/office/powerpoint/2010/main" val="1941221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sz="1600" b="0" dirty="0" smtClean="0">
                <a:ea typeface="맑은 고딕" pitchFamily="50" charset="-127"/>
              </a:rPr>
              <a:t>Writing Beautiful RESTful APIs</a:t>
            </a:r>
            <a:endParaRPr lang="en-US" altLang="ko-KR" sz="1600" b="0" dirty="0">
              <a:ea typeface="맑은 고딕" pitchFamily="50" charset="-127"/>
            </a:endParaRPr>
          </a:p>
        </p:txBody>
      </p:sp>
      <p:sp>
        <p:nvSpPr>
          <p:cNvPr id="6" name="Content Placeholder 5"/>
          <p:cNvSpPr>
            <a:spLocks noGrp="1"/>
          </p:cNvSpPr>
          <p:nvPr>
            <p:ph idx="1"/>
          </p:nvPr>
        </p:nvSpPr>
        <p:spPr>
          <a:xfrm>
            <a:off x="457200" y="1240160"/>
            <a:ext cx="8229600" cy="460648"/>
          </a:xfrm>
        </p:spPr>
        <p:txBody>
          <a:bodyPr/>
          <a:lstStyle/>
          <a:p>
            <a:pPr lvl="0"/>
            <a:r>
              <a:rPr lang="en-US" altLang="ko-KR" sz="2400" b="1" dirty="0" smtClean="0"/>
              <a:t>All About REST </a:t>
            </a:r>
            <a:r>
              <a:rPr lang="mr-IN" altLang="ko-KR" sz="2400" b="1" dirty="0" smtClean="0"/>
              <a:t>–</a:t>
            </a:r>
            <a:r>
              <a:rPr lang="en-US" altLang="ko-KR" sz="2400" b="1" dirty="0" smtClean="0"/>
              <a:t> Part 1</a:t>
            </a:r>
            <a:endParaRPr lang="en-US" altLang="ko-KR" sz="2400" b="1" dirty="0">
              <a:solidFill>
                <a:schemeClr val="tx1">
                  <a:lumMod val="75000"/>
                  <a:lumOff val="25000"/>
                </a:schemeClr>
              </a:solidFill>
            </a:endParaRPr>
          </a:p>
        </p:txBody>
      </p:sp>
      <p:sp>
        <p:nvSpPr>
          <p:cNvPr id="7" name="Content Placeholder 6"/>
          <p:cNvSpPr>
            <a:spLocks noGrp="1"/>
          </p:cNvSpPr>
          <p:nvPr>
            <p:ph idx="10"/>
          </p:nvPr>
        </p:nvSpPr>
        <p:spPr>
          <a:xfrm>
            <a:off x="467544" y="1844824"/>
            <a:ext cx="8229600" cy="3600400"/>
          </a:xfrm>
        </p:spPr>
        <p:txBody>
          <a:bodyPr/>
          <a:lstStyle/>
          <a:p>
            <a:pPr marL="285750" indent="-285750">
              <a:lnSpc>
                <a:spcPct val="200000"/>
              </a:lnSpc>
              <a:buFont typeface="Arial"/>
              <a:buChar char="•"/>
            </a:pPr>
            <a:r>
              <a:rPr lang="en-US" altLang="ko-KR" sz="2000" dirty="0" smtClean="0"/>
              <a:t>What is REST?</a:t>
            </a:r>
          </a:p>
          <a:p>
            <a:pPr marL="285750" indent="-285750">
              <a:lnSpc>
                <a:spcPct val="200000"/>
              </a:lnSpc>
              <a:buFont typeface="Arial"/>
              <a:buChar char="•"/>
            </a:pPr>
            <a:r>
              <a:rPr lang="en-US" altLang="ko-KR" sz="2000" dirty="0" smtClean="0"/>
              <a:t>How does it happen?</a:t>
            </a:r>
          </a:p>
          <a:p>
            <a:pPr marL="285750" indent="-285750">
              <a:lnSpc>
                <a:spcPct val="200000"/>
              </a:lnSpc>
              <a:buFont typeface="Arial"/>
              <a:buChar char="•"/>
            </a:pPr>
            <a:r>
              <a:rPr lang="en-US" altLang="ko-KR" sz="2000" dirty="0" smtClean="0"/>
              <a:t>Parts of a RESTful request</a:t>
            </a:r>
          </a:p>
          <a:p>
            <a:pPr marL="285750" indent="-285750">
              <a:lnSpc>
                <a:spcPct val="200000"/>
              </a:lnSpc>
              <a:buFont typeface="Arial"/>
              <a:buChar char="•"/>
            </a:pPr>
            <a:r>
              <a:rPr lang="en-US" altLang="ko-KR" sz="2000" dirty="0" smtClean="0"/>
              <a:t>Parts of a RESTful response</a:t>
            </a:r>
          </a:p>
          <a:p>
            <a:pPr marL="285750" indent="-285750">
              <a:lnSpc>
                <a:spcPct val="200000"/>
              </a:lnSpc>
              <a:buFont typeface="Arial"/>
              <a:buChar char="•"/>
            </a:pPr>
            <a:endParaRPr lang="en-US" altLang="ko-KR" sz="2000" dirty="0"/>
          </a:p>
          <a:p>
            <a:pPr marL="285750" indent="-285750">
              <a:lnSpc>
                <a:spcPct val="200000"/>
              </a:lnSpc>
              <a:buFont typeface="Arial"/>
              <a:buChar char="•"/>
            </a:pPr>
            <a:endParaRPr lang="en-US" altLang="ko-KR" sz="2000" dirty="0"/>
          </a:p>
        </p:txBody>
      </p:sp>
    </p:spTree>
    <p:extLst>
      <p:ext uri="{BB962C8B-B14F-4D97-AF65-F5344CB8AC3E}">
        <p14:creationId xmlns:p14="http://schemas.microsoft.com/office/powerpoint/2010/main" val="891763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sz="1600" b="0" dirty="0">
                <a:ea typeface="맑은 고딕" pitchFamily="50" charset="-127"/>
              </a:rPr>
              <a:t>Writing Beautiful RESTful </a:t>
            </a:r>
            <a:r>
              <a:rPr lang="en-US" altLang="ko-KR" sz="1600" b="0" dirty="0" smtClean="0">
                <a:ea typeface="맑은 고딕" pitchFamily="50" charset="-127"/>
              </a:rPr>
              <a:t>APIs</a:t>
            </a:r>
            <a:r>
              <a:rPr lang="mr-IN" altLang="ko-KR" sz="1600" b="0" dirty="0" smtClean="0">
                <a:ea typeface="맑은 고딕" pitchFamily="50" charset="-127"/>
              </a:rPr>
              <a:t>…</a:t>
            </a:r>
            <a:r>
              <a:rPr lang="en-US" altLang="ko-KR" sz="1600" b="0" dirty="0" smtClean="0">
                <a:ea typeface="맑은 고딕" pitchFamily="50" charset="-127"/>
              </a:rPr>
              <a:t>All About REST </a:t>
            </a:r>
            <a:r>
              <a:rPr lang="mr-IN" altLang="ko-KR" sz="1600" b="0" dirty="0" smtClean="0">
                <a:ea typeface="맑은 고딕" pitchFamily="50" charset="-127"/>
              </a:rPr>
              <a:t>–</a:t>
            </a:r>
            <a:r>
              <a:rPr lang="en-US" altLang="ko-KR" sz="1600" b="0" dirty="0" smtClean="0">
                <a:ea typeface="맑은 고딕" pitchFamily="50" charset="-127"/>
              </a:rPr>
              <a:t> Part 1</a:t>
            </a:r>
            <a:endParaRPr lang="en-US" altLang="ko-KR" sz="1600" b="0" dirty="0">
              <a:ea typeface="맑은 고딕" pitchFamily="50" charset="-127"/>
            </a:endParaRPr>
          </a:p>
        </p:txBody>
      </p:sp>
      <p:sp>
        <p:nvSpPr>
          <p:cNvPr id="6" name="Content Placeholder 5"/>
          <p:cNvSpPr>
            <a:spLocks noGrp="1"/>
          </p:cNvSpPr>
          <p:nvPr>
            <p:ph idx="1"/>
          </p:nvPr>
        </p:nvSpPr>
        <p:spPr>
          <a:xfrm>
            <a:off x="457200" y="1240160"/>
            <a:ext cx="8229600" cy="460648"/>
          </a:xfrm>
        </p:spPr>
        <p:txBody>
          <a:bodyPr/>
          <a:lstStyle/>
          <a:p>
            <a:pPr lvl="0"/>
            <a:r>
              <a:rPr lang="en-US" altLang="ko-KR" sz="2400" b="1" dirty="0" smtClean="0"/>
              <a:t>What is REST?</a:t>
            </a:r>
            <a:endParaRPr lang="en-US" altLang="ko-KR" sz="2400" b="1" dirty="0">
              <a:solidFill>
                <a:schemeClr val="tx1">
                  <a:lumMod val="75000"/>
                  <a:lumOff val="25000"/>
                </a:schemeClr>
              </a:solidFill>
            </a:endParaRPr>
          </a:p>
        </p:txBody>
      </p:sp>
      <p:sp>
        <p:nvSpPr>
          <p:cNvPr id="7" name="Content Placeholder 6"/>
          <p:cNvSpPr>
            <a:spLocks noGrp="1"/>
          </p:cNvSpPr>
          <p:nvPr>
            <p:ph idx="10"/>
          </p:nvPr>
        </p:nvSpPr>
        <p:spPr>
          <a:xfrm>
            <a:off x="467544" y="1844824"/>
            <a:ext cx="8229600" cy="3600400"/>
          </a:xfrm>
        </p:spPr>
        <p:txBody>
          <a:bodyPr/>
          <a:lstStyle/>
          <a:p>
            <a:pPr marL="342900" indent="-342900">
              <a:lnSpc>
                <a:spcPct val="150000"/>
              </a:lnSpc>
              <a:buFont typeface="Arial"/>
              <a:buChar char="•"/>
            </a:pPr>
            <a:r>
              <a:rPr lang="en-US" altLang="ko-KR" sz="2000" dirty="0"/>
              <a:t>Representational state transfer (REST) or RESTful web services are a way of communicating across computer systems on the </a:t>
            </a:r>
            <a:r>
              <a:rPr lang="en-US" altLang="ko-KR" sz="2000" dirty="0" smtClean="0"/>
              <a:t>internet</a:t>
            </a:r>
          </a:p>
          <a:p>
            <a:pPr marL="342900" indent="-342900">
              <a:lnSpc>
                <a:spcPct val="150000"/>
              </a:lnSpc>
              <a:buFont typeface="Arial"/>
              <a:buChar char="•"/>
            </a:pPr>
            <a:r>
              <a:rPr lang="en-US" altLang="ko-KR" sz="2000" dirty="0" smtClean="0"/>
              <a:t>They </a:t>
            </a:r>
            <a:r>
              <a:rPr lang="en-US" altLang="ko-KR" sz="2000" dirty="0"/>
              <a:t>use a predefined set of operations that allow for access and manipulation of representations of </a:t>
            </a:r>
            <a:r>
              <a:rPr lang="en-US" altLang="ko-KR" sz="2000" dirty="0" smtClean="0"/>
              <a:t>resources</a:t>
            </a:r>
          </a:p>
          <a:p>
            <a:pPr marL="342900" indent="-342900">
              <a:lnSpc>
                <a:spcPct val="150000"/>
              </a:lnSpc>
              <a:buFont typeface="Arial"/>
              <a:buChar char="•"/>
            </a:pPr>
            <a:r>
              <a:rPr lang="en-US" altLang="ko-KR" sz="2000" dirty="0" smtClean="0"/>
              <a:t>Operations </a:t>
            </a:r>
            <a:r>
              <a:rPr lang="en-US" altLang="ko-KR" sz="2000" dirty="0"/>
              <a:t>like accessing my account, placing an order, un-registering my email, or enrolling in a rewards program may all be facilitated through a RESTful </a:t>
            </a:r>
            <a:r>
              <a:rPr lang="en-US" altLang="ko-KR" sz="2000" dirty="0" smtClean="0"/>
              <a:t>API</a:t>
            </a:r>
            <a:endParaRPr lang="en-US" sz="2000" dirty="0" smtClean="0"/>
          </a:p>
        </p:txBody>
      </p:sp>
    </p:spTree>
    <p:extLst>
      <p:ext uri="{BB962C8B-B14F-4D97-AF65-F5344CB8AC3E}">
        <p14:creationId xmlns:p14="http://schemas.microsoft.com/office/powerpoint/2010/main" val="4226120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sz="1600" b="0" dirty="0">
                <a:ea typeface="맑은 고딕" pitchFamily="50" charset="-127"/>
              </a:rPr>
              <a:t>Writing Beautiful RESTful APIs</a:t>
            </a:r>
            <a:r>
              <a:rPr lang="mr-IN" altLang="ko-KR" sz="1600" b="0" dirty="0">
                <a:ea typeface="맑은 고딕" pitchFamily="50" charset="-127"/>
              </a:rPr>
              <a:t>…</a:t>
            </a:r>
            <a:r>
              <a:rPr lang="en-US" altLang="ko-KR" sz="1600" b="0" dirty="0">
                <a:ea typeface="맑은 고딕" pitchFamily="50" charset="-127"/>
              </a:rPr>
              <a:t>All About REST </a:t>
            </a:r>
            <a:r>
              <a:rPr lang="mr-IN" altLang="ko-KR" sz="1600" b="0" dirty="0">
                <a:ea typeface="맑은 고딕" pitchFamily="50" charset="-127"/>
              </a:rPr>
              <a:t>–</a:t>
            </a:r>
            <a:r>
              <a:rPr lang="en-US" altLang="ko-KR" sz="1600" b="0" dirty="0">
                <a:ea typeface="맑은 고딕" pitchFamily="50" charset="-127"/>
              </a:rPr>
              <a:t> Part 1</a:t>
            </a:r>
          </a:p>
        </p:txBody>
      </p:sp>
      <p:sp>
        <p:nvSpPr>
          <p:cNvPr id="6" name="Content Placeholder 5"/>
          <p:cNvSpPr>
            <a:spLocks noGrp="1"/>
          </p:cNvSpPr>
          <p:nvPr>
            <p:ph idx="1"/>
          </p:nvPr>
        </p:nvSpPr>
        <p:spPr>
          <a:xfrm>
            <a:off x="457200" y="1240160"/>
            <a:ext cx="8229600" cy="460648"/>
          </a:xfrm>
        </p:spPr>
        <p:txBody>
          <a:bodyPr/>
          <a:lstStyle/>
          <a:p>
            <a:pPr lvl="0"/>
            <a:r>
              <a:rPr lang="en-US" altLang="ko-KR" sz="2400" b="1" dirty="0" smtClean="0"/>
              <a:t>How does it happen?</a:t>
            </a:r>
            <a:endParaRPr lang="en-US" altLang="ko-KR" sz="2400" b="1" dirty="0">
              <a:solidFill>
                <a:schemeClr val="tx1">
                  <a:lumMod val="75000"/>
                  <a:lumOff val="25000"/>
                </a:schemeClr>
              </a:solidFill>
            </a:endParaRPr>
          </a:p>
        </p:txBody>
      </p:sp>
      <p:sp>
        <p:nvSpPr>
          <p:cNvPr id="7" name="Content Placeholder 6"/>
          <p:cNvSpPr>
            <a:spLocks noGrp="1"/>
          </p:cNvSpPr>
          <p:nvPr>
            <p:ph idx="10"/>
          </p:nvPr>
        </p:nvSpPr>
        <p:spPr>
          <a:xfrm>
            <a:off x="467544" y="1844824"/>
            <a:ext cx="8229600" cy="3600400"/>
          </a:xfrm>
        </p:spPr>
        <p:txBody>
          <a:bodyPr/>
          <a:lstStyle/>
          <a:p>
            <a:pPr marL="457200" indent="-457200">
              <a:buAutoNum type="arabicParenR"/>
            </a:pPr>
            <a:r>
              <a:rPr lang="en-US" altLang="ko-KR" sz="2000" dirty="0" smtClean="0"/>
              <a:t>Request </a:t>
            </a:r>
            <a:r>
              <a:rPr lang="en-US" altLang="ko-KR" sz="2000" dirty="0"/>
              <a:t>is made from a client    </a:t>
            </a:r>
          </a:p>
          <a:p>
            <a:pPr marL="457200" indent="-457200">
              <a:buAutoNum type="arabicParenR"/>
            </a:pPr>
            <a:r>
              <a:rPr lang="en-US" altLang="ko-KR" sz="2000" dirty="0" smtClean="0"/>
              <a:t>Request </a:t>
            </a:r>
            <a:r>
              <a:rPr lang="en-US" altLang="ko-KR" sz="2000" dirty="0"/>
              <a:t>is received by a </a:t>
            </a:r>
            <a:r>
              <a:rPr lang="en-US" altLang="ko-KR" sz="2000" dirty="0" smtClean="0"/>
              <a:t>server</a:t>
            </a:r>
          </a:p>
          <a:p>
            <a:pPr marL="457200" indent="-457200">
              <a:buAutoNum type="arabicParenR"/>
            </a:pPr>
            <a:r>
              <a:rPr lang="en-US" altLang="ko-KR" sz="2000" dirty="0" smtClean="0"/>
              <a:t>Server </a:t>
            </a:r>
            <a:r>
              <a:rPr lang="en-US" altLang="ko-KR" sz="2000" dirty="0"/>
              <a:t>processes the request and returns a </a:t>
            </a:r>
            <a:r>
              <a:rPr lang="en-US" altLang="ko-KR" sz="2000" dirty="0" smtClean="0"/>
              <a:t>resource</a:t>
            </a:r>
          </a:p>
          <a:p>
            <a:pPr marL="457200" indent="-457200">
              <a:buAutoNum type="arabicParenR"/>
            </a:pPr>
            <a:r>
              <a:rPr lang="en-US" altLang="ko-KR" sz="2000" dirty="0" smtClean="0"/>
              <a:t>Client </a:t>
            </a:r>
            <a:r>
              <a:rPr lang="en-US" altLang="ko-KR" sz="2000" dirty="0"/>
              <a:t>receives </a:t>
            </a:r>
            <a:r>
              <a:rPr lang="en-US" altLang="ko-KR" sz="2000" dirty="0" smtClean="0"/>
              <a:t>resources</a:t>
            </a:r>
          </a:p>
          <a:p>
            <a:pPr marL="457200" indent="-457200">
              <a:buAutoNum type="arabicParenR"/>
            </a:pPr>
            <a:endParaRPr lang="en-US" altLang="ko-KR" sz="2000" dirty="0"/>
          </a:p>
          <a:p>
            <a:pPr marL="342900" indent="-342900">
              <a:lnSpc>
                <a:spcPct val="150000"/>
              </a:lnSpc>
              <a:buFont typeface="Arial" charset="0"/>
              <a:buChar char="•"/>
            </a:pPr>
            <a:r>
              <a:rPr lang="en-US" altLang="ko-KR" sz="2000" dirty="0" smtClean="0"/>
              <a:t>This </a:t>
            </a:r>
            <a:r>
              <a:rPr lang="en-US" altLang="ko-KR" sz="2000" dirty="0"/>
              <a:t>resource can be access to a system, a file, a message, or even a </a:t>
            </a:r>
            <a:r>
              <a:rPr lang="en-US" altLang="ko-KR" sz="2000" dirty="0" smtClean="0"/>
              <a:t>hyperlink</a:t>
            </a:r>
          </a:p>
          <a:p>
            <a:pPr marL="342900" indent="-342900">
              <a:lnSpc>
                <a:spcPct val="150000"/>
              </a:lnSpc>
              <a:buFont typeface="Arial" charset="0"/>
              <a:buChar char="•"/>
            </a:pPr>
            <a:r>
              <a:rPr lang="en-US" altLang="ko-KR" sz="2000" dirty="0" smtClean="0"/>
              <a:t>The </a:t>
            </a:r>
            <a:r>
              <a:rPr lang="en-US" altLang="ko-KR" sz="2000" dirty="0"/>
              <a:t>resource that is delivered to the client is defined by the implementation of the RESTful </a:t>
            </a:r>
            <a:r>
              <a:rPr lang="en-US" altLang="ko-KR" sz="2000" dirty="0" smtClean="0"/>
              <a:t>service</a:t>
            </a:r>
          </a:p>
          <a:p>
            <a:pPr marL="342900" indent="-342900">
              <a:lnSpc>
                <a:spcPct val="150000"/>
              </a:lnSpc>
              <a:buFont typeface="Arial" charset="0"/>
              <a:buChar char="•"/>
            </a:pPr>
            <a:r>
              <a:rPr lang="en-US" altLang="ko-KR" sz="2000" dirty="0" smtClean="0"/>
              <a:t>If </a:t>
            </a:r>
            <a:r>
              <a:rPr lang="en-US" altLang="ko-KR" sz="2000" dirty="0"/>
              <a:t>the request sent by the client does not conform to the standard that the server is expecting, it may throw an </a:t>
            </a:r>
            <a:r>
              <a:rPr lang="en-US" altLang="ko-KR" sz="2000" dirty="0" smtClean="0"/>
              <a:t>error</a:t>
            </a:r>
          </a:p>
        </p:txBody>
      </p:sp>
    </p:spTree>
    <p:extLst>
      <p:ext uri="{BB962C8B-B14F-4D97-AF65-F5344CB8AC3E}">
        <p14:creationId xmlns:p14="http://schemas.microsoft.com/office/powerpoint/2010/main" val="1506129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sz="1600" b="0" dirty="0">
                <a:ea typeface="맑은 고딕" pitchFamily="50" charset="-127"/>
              </a:rPr>
              <a:t>Writing Beautiful RESTful APIs</a:t>
            </a:r>
            <a:r>
              <a:rPr lang="mr-IN" altLang="ko-KR" sz="1600" b="0" dirty="0">
                <a:ea typeface="맑은 고딕" pitchFamily="50" charset="-127"/>
              </a:rPr>
              <a:t>…</a:t>
            </a:r>
            <a:r>
              <a:rPr lang="en-US" altLang="ko-KR" sz="1600" b="0" dirty="0">
                <a:ea typeface="맑은 고딕" pitchFamily="50" charset="-127"/>
              </a:rPr>
              <a:t>All About REST </a:t>
            </a:r>
            <a:r>
              <a:rPr lang="mr-IN" altLang="ko-KR" sz="1600" b="0" dirty="0">
                <a:ea typeface="맑은 고딕" pitchFamily="50" charset="-127"/>
              </a:rPr>
              <a:t>–</a:t>
            </a:r>
            <a:r>
              <a:rPr lang="en-US" altLang="ko-KR" sz="1600" b="0" dirty="0">
                <a:ea typeface="맑은 고딕" pitchFamily="50" charset="-127"/>
              </a:rPr>
              <a:t> Part 1</a:t>
            </a:r>
          </a:p>
        </p:txBody>
      </p:sp>
      <p:sp>
        <p:nvSpPr>
          <p:cNvPr id="6" name="Content Placeholder 5"/>
          <p:cNvSpPr>
            <a:spLocks noGrp="1"/>
          </p:cNvSpPr>
          <p:nvPr>
            <p:ph idx="1"/>
          </p:nvPr>
        </p:nvSpPr>
        <p:spPr>
          <a:xfrm>
            <a:off x="457200" y="1240160"/>
            <a:ext cx="8229600" cy="460648"/>
          </a:xfrm>
        </p:spPr>
        <p:txBody>
          <a:bodyPr/>
          <a:lstStyle/>
          <a:p>
            <a:pPr lvl="0"/>
            <a:r>
              <a:rPr lang="en-US" altLang="ko-KR" sz="2400" b="1" dirty="0" smtClean="0"/>
              <a:t>Parts of a RESTful request</a:t>
            </a:r>
            <a:endParaRPr lang="en-US" altLang="ko-KR" sz="2400" b="1" dirty="0">
              <a:solidFill>
                <a:schemeClr val="tx1">
                  <a:lumMod val="75000"/>
                  <a:lumOff val="25000"/>
                </a:schemeClr>
              </a:solidFill>
            </a:endParaRPr>
          </a:p>
        </p:txBody>
      </p:sp>
      <p:sp>
        <p:nvSpPr>
          <p:cNvPr id="7" name="Content Placeholder 6"/>
          <p:cNvSpPr>
            <a:spLocks noGrp="1"/>
          </p:cNvSpPr>
          <p:nvPr>
            <p:ph idx="10"/>
          </p:nvPr>
        </p:nvSpPr>
        <p:spPr>
          <a:xfrm>
            <a:off x="467544" y="1844824"/>
            <a:ext cx="8229600" cy="3600400"/>
          </a:xfrm>
        </p:spPr>
        <p:txBody>
          <a:bodyPr/>
          <a:lstStyle/>
          <a:p>
            <a:pPr marL="457200" indent="-457200">
              <a:buAutoNum type="arabicParenR"/>
            </a:pPr>
            <a:r>
              <a:rPr lang="en-US" altLang="ko-KR" sz="2000" dirty="0" smtClean="0"/>
              <a:t>Operation: This </a:t>
            </a:r>
            <a:r>
              <a:rPr lang="en-US" altLang="ko-KR" sz="2000" dirty="0"/>
              <a:t>is the type of operation we are performing. The most common operations are GET, POST, PUT, PATCH, and DELETE. There are several, less commonly used operations as well </a:t>
            </a:r>
            <a:r>
              <a:rPr lang="en-US" altLang="ko-KR" sz="2000" dirty="0" smtClean="0"/>
              <a:t>though</a:t>
            </a:r>
          </a:p>
          <a:p>
            <a:pPr marL="457200" indent="-457200">
              <a:buAutoNum type="arabicParenR"/>
            </a:pPr>
            <a:r>
              <a:rPr lang="en-US" altLang="ko-KR" sz="2000" dirty="0" smtClean="0"/>
              <a:t>Resource </a:t>
            </a:r>
            <a:r>
              <a:rPr lang="en-US" altLang="ko-KR" sz="2000" dirty="0"/>
              <a:t>(</a:t>
            </a:r>
            <a:r>
              <a:rPr lang="en-US" altLang="ko-KR" sz="2000" dirty="0" smtClean="0"/>
              <a:t>URL): This </a:t>
            </a:r>
            <a:r>
              <a:rPr lang="en-US" altLang="ko-KR" sz="2000" dirty="0"/>
              <a:t>is the location of the requested resource. Something like https://</a:t>
            </a:r>
            <a:r>
              <a:rPr lang="en-US" altLang="ko-KR" sz="2000" dirty="0" err="1"/>
              <a:t>www.mysweetapi.com</a:t>
            </a:r>
            <a:r>
              <a:rPr lang="en-US" altLang="ko-KR" sz="2000" dirty="0"/>
              <a:t>/</a:t>
            </a:r>
            <a:r>
              <a:rPr lang="en-US" altLang="ko-KR" sz="2000" dirty="0" err="1"/>
              <a:t>api</a:t>
            </a:r>
            <a:r>
              <a:rPr lang="en-US" altLang="ko-KR" sz="2000" dirty="0"/>
              <a:t>/v1/orders where "orders" is my </a:t>
            </a:r>
            <a:r>
              <a:rPr lang="en-US" altLang="ko-KR" sz="2000" dirty="0" smtClean="0"/>
              <a:t>resource</a:t>
            </a:r>
          </a:p>
          <a:p>
            <a:pPr marL="457200" indent="-457200">
              <a:buAutoNum type="arabicParenR"/>
            </a:pPr>
            <a:r>
              <a:rPr lang="en-US" altLang="ko-KR" sz="2000" smtClean="0"/>
              <a:t>Resource </a:t>
            </a:r>
            <a:r>
              <a:rPr lang="en-US" altLang="ko-KR" sz="2000" smtClean="0"/>
              <a:t>Parameters </a:t>
            </a:r>
            <a:r>
              <a:rPr lang="en-US" altLang="ko-KR" sz="2000" dirty="0"/>
              <a:t>(Query </a:t>
            </a:r>
            <a:r>
              <a:rPr lang="en-US" altLang="ko-KR" sz="2000" dirty="0" smtClean="0"/>
              <a:t>Parameters): This </a:t>
            </a:r>
            <a:r>
              <a:rPr lang="en-US" altLang="ko-KR" sz="2000" dirty="0"/>
              <a:t>allows additional information to be included into a resource URL where it may not </a:t>
            </a:r>
            <a:r>
              <a:rPr lang="en-US" altLang="ko-KR" sz="2000" dirty="0" smtClean="0"/>
              <a:t>conveniently </a:t>
            </a:r>
            <a:r>
              <a:rPr lang="en-US" altLang="ko-KR" sz="2000" dirty="0"/>
              <a:t>fit into a logical structure. This may be seen in the following forms: 	</a:t>
            </a:r>
            <a:r>
              <a:rPr lang="en-US" altLang="ko-KR" sz="2000" dirty="0" smtClean="0">
                <a:hlinkClick r:id="rId2"/>
              </a:rPr>
              <a:t>https</a:t>
            </a:r>
            <a:r>
              <a:rPr lang="en-US" altLang="ko-KR" sz="2000" dirty="0">
                <a:hlinkClick r:id="rId2"/>
              </a:rPr>
              <a:t>://</a:t>
            </a:r>
            <a:r>
              <a:rPr lang="en-US" altLang="ko-KR" sz="2000" dirty="0" smtClean="0">
                <a:hlinkClick r:id="rId2"/>
              </a:rPr>
              <a:t>www.mysweetapi.com/api/v1/orders/123</a:t>
            </a:r>
            <a:r>
              <a:rPr lang="en-US" altLang="ko-KR" sz="2000" dirty="0" smtClean="0"/>
              <a:t>	</a:t>
            </a:r>
            <a:r>
              <a:rPr lang="en-US" altLang="ko-KR" sz="2000" dirty="0" smtClean="0">
                <a:hlinkClick r:id="rId3"/>
              </a:rPr>
              <a:t>https</a:t>
            </a:r>
            <a:r>
              <a:rPr lang="en-US" altLang="ko-KR" sz="2000" dirty="0">
                <a:hlinkClick r:id="rId3"/>
              </a:rPr>
              <a:t>://</a:t>
            </a:r>
            <a:r>
              <a:rPr lang="en-US" altLang="ko-KR" sz="2000" dirty="0" smtClean="0">
                <a:hlinkClick r:id="rId3"/>
              </a:rPr>
              <a:t>www.mysweetapi.com/api/v1/orders?orderId=123</a:t>
            </a:r>
            <a:endParaRPr lang="en-US" altLang="ko-KR" sz="2000" dirty="0" smtClean="0"/>
          </a:p>
          <a:p>
            <a:r>
              <a:rPr lang="en-US" altLang="ko-KR" sz="2000" dirty="0" smtClean="0"/>
              <a:t>These </a:t>
            </a:r>
            <a:r>
              <a:rPr lang="en-US" altLang="ko-KR" sz="2000" dirty="0"/>
              <a:t>can also be used as a way to filter or make a </a:t>
            </a:r>
            <a:r>
              <a:rPr lang="en-US" altLang="ko-KR" sz="2000" dirty="0" smtClean="0"/>
              <a:t>sub-selection </a:t>
            </a:r>
            <a:r>
              <a:rPr lang="en-US" altLang="ko-KR" sz="2000" dirty="0"/>
              <a:t>on a particular </a:t>
            </a:r>
            <a:r>
              <a:rPr lang="en-US" altLang="ko-KR" sz="2000" dirty="0" smtClean="0"/>
              <a:t>resource</a:t>
            </a:r>
          </a:p>
        </p:txBody>
      </p:sp>
    </p:spTree>
    <p:extLst>
      <p:ext uri="{BB962C8B-B14F-4D97-AF65-F5344CB8AC3E}">
        <p14:creationId xmlns:p14="http://schemas.microsoft.com/office/powerpoint/2010/main" val="2159153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sz="1600" b="0" dirty="0">
                <a:ea typeface="맑은 고딕" pitchFamily="50" charset="-127"/>
              </a:rPr>
              <a:t>Writing Beautiful RESTful APIs</a:t>
            </a:r>
            <a:r>
              <a:rPr lang="mr-IN" altLang="ko-KR" sz="1600" b="0" dirty="0">
                <a:ea typeface="맑은 고딕" pitchFamily="50" charset="-127"/>
              </a:rPr>
              <a:t>…</a:t>
            </a:r>
            <a:r>
              <a:rPr lang="en-US" altLang="ko-KR" sz="1600" b="0" dirty="0">
                <a:ea typeface="맑은 고딕" pitchFamily="50" charset="-127"/>
              </a:rPr>
              <a:t>All About REST </a:t>
            </a:r>
            <a:r>
              <a:rPr lang="mr-IN" altLang="ko-KR" sz="1600" b="0" dirty="0">
                <a:ea typeface="맑은 고딕" pitchFamily="50" charset="-127"/>
              </a:rPr>
              <a:t>–</a:t>
            </a:r>
            <a:r>
              <a:rPr lang="en-US" altLang="ko-KR" sz="1600" b="0" dirty="0">
                <a:ea typeface="맑은 고딕" pitchFamily="50" charset="-127"/>
              </a:rPr>
              <a:t> Part 1</a:t>
            </a:r>
          </a:p>
        </p:txBody>
      </p:sp>
      <p:sp>
        <p:nvSpPr>
          <p:cNvPr id="6" name="Content Placeholder 5"/>
          <p:cNvSpPr>
            <a:spLocks noGrp="1"/>
          </p:cNvSpPr>
          <p:nvPr>
            <p:ph idx="1"/>
          </p:nvPr>
        </p:nvSpPr>
        <p:spPr>
          <a:xfrm>
            <a:off x="457200" y="1240160"/>
            <a:ext cx="8229600" cy="460648"/>
          </a:xfrm>
        </p:spPr>
        <p:txBody>
          <a:bodyPr/>
          <a:lstStyle/>
          <a:p>
            <a:pPr lvl="0"/>
            <a:r>
              <a:rPr lang="en-US" altLang="ko-KR" sz="2400" b="1" dirty="0" smtClean="0"/>
              <a:t>Parts of a RESTful request (cont.)</a:t>
            </a:r>
            <a:endParaRPr lang="en-US" altLang="ko-KR" sz="2400" b="1" dirty="0">
              <a:solidFill>
                <a:schemeClr val="tx1">
                  <a:lumMod val="75000"/>
                  <a:lumOff val="25000"/>
                </a:schemeClr>
              </a:solidFill>
            </a:endParaRPr>
          </a:p>
        </p:txBody>
      </p:sp>
      <p:sp>
        <p:nvSpPr>
          <p:cNvPr id="7" name="Content Placeholder 6"/>
          <p:cNvSpPr>
            <a:spLocks noGrp="1"/>
          </p:cNvSpPr>
          <p:nvPr>
            <p:ph idx="10"/>
          </p:nvPr>
        </p:nvSpPr>
        <p:spPr>
          <a:xfrm>
            <a:off x="467544" y="1844824"/>
            <a:ext cx="8229600" cy="3600400"/>
          </a:xfrm>
        </p:spPr>
        <p:txBody>
          <a:bodyPr/>
          <a:lstStyle/>
          <a:p>
            <a:pPr>
              <a:lnSpc>
                <a:spcPct val="120000"/>
              </a:lnSpc>
            </a:pPr>
            <a:r>
              <a:rPr lang="en-US" altLang="ko-KR" sz="2000" dirty="0" smtClean="0"/>
              <a:t>4) Headers: These </a:t>
            </a:r>
            <a:r>
              <a:rPr lang="en-US" altLang="ko-KR" sz="2000" dirty="0"/>
              <a:t>are operating parameters or rules of the request. These can define the type of data that is received, the amount of data to receive, the language the data is returned as, or even an authorization for a specific user that will allow access to the </a:t>
            </a:r>
            <a:r>
              <a:rPr lang="en-US" altLang="ko-KR" sz="2000" dirty="0" smtClean="0"/>
              <a:t>resource</a:t>
            </a:r>
          </a:p>
          <a:p>
            <a:pPr>
              <a:lnSpc>
                <a:spcPct val="120000"/>
              </a:lnSpc>
            </a:pPr>
            <a:r>
              <a:rPr lang="en-US" altLang="ko-KR" sz="2000" dirty="0" smtClean="0"/>
              <a:t>5) Body </a:t>
            </a:r>
            <a:r>
              <a:rPr lang="en-US" altLang="ko-KR" sz="2000" dirty="0"/>
              <a:t>(</a:t>
            </a:r>
            <a:r>
              <a:rPr lang="en-US" altLang="ko-KR" sz="2000" dirty="0" smtClean="0"/>
              <a:t>Payload): This </a:t>
            </a:r>
            <a:r>
              <a:rPr lang="en-US" altLang="ko-KR" sz="2000" dirty="0"/>
              <a:t>is the content or message that you want to send with your request</a:t>
            </a:r>
            <a:endParaRPr lang="en-US" altLang="ko-KR" sz="2000" dirty="0" smtClean="0"/>
          </a:p>
        </p:txBody>
      </p:sp>
    </p:spTree>
    <p:extLst>
      <p:ext uri="{BB962C8B-B14F-4D97-AF65-F5344CB8AC3E}">
        <p14:creationId xmlns:p14="http://schemas.microsoft.com/office/powerpoint/2010/main" val="7640491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sz="1600" b="0" dirty="0">
                <a:ea typeface="맑은 고딕" pitchFamily="50" charset="-127"/>
              </a:rPr>
              <a:t>Writing Beautiful RESTful APIs</a:t>
            </a:r>
            <a:r>
              <a:rPr lang="mr-IN" altLang="ko-KR" sz="1600" b="0" dirty="0">
                <a:ea typeface="맑은 고딕" pitchFamily="50" charset="-127"/>
              </a:rPr>
              <a:t>…</a:t>
            </a:r>
            <a:r>
              <a:rPr lang="en-US" altLang="ko-KR" sz="1600" b="0" dirty="0">
                <a:ea typeface="맑은 고딕" pitchFamily="50" charset="-127"/>
              </a:rPr>
              <a:t>All About REST </a:t>
            </a:r>
            <a:r>
              <a:rPr lang="mr-IN" altLang="ko-KR" sz="1600" b="0" dirty="0">
                <a:ea typeface="맑은 고딕" pitchFamily="50" charset="-127"/>
              </a:rPr>
              <a:t>–</a:t>
            </a:r>
            <a:r>
              <a:rPr lang="en-US" altLang="ko-KR" sz="1600" b="0" dirty="0">
                <a:ea typeface="맑은 고딕" pitchFamily="50" charset="-127"/>
              </a:rPr>
              <a:t> Part 1</a:t>
            </a:r>
          </a:p>
        </p:txBody>
      </p:sp>
      <p:sp>
        <p:nvSpPr>
          <p:cNvPr id="6" name="Content Placeholder 5"/>
          <p:cNvSpPr>
            <a:spLocks noGrp="1"/>
          </p:cNvSpPr>
          <p:nvPr>
            <p:ph idx="1"/>
          </p:nvPr>
        </p:nvSpPr>
        <p:spPr>
          <a:xfrm>
            <a:off x="457200" y="1240160"/>
            <a:ext cx="8229600" cy="460648"/>
          </a:xfrm>
        </p:spPr>
        <p:txBody>
          <a:bodyPr/>
          <a:lstStyle/>
          <a:p>
            <a:pPr lvl="0"/>
            <a:r>
              <a:rPr lang="en-US" altLang="ko-KR" sz="2400" b="1" dirty="0"/>
              <a:t>Parts of a RESTful </a:t>
            </a:r>
            <a:r>
              <a:rPr lang="en-US" altLang="ko-KR" sz="2400" b="1" dirty="0" smtClean="0"/>
              <a:t>response</a:t>
            </a:r>
            <a:endParaRPr lang="en-US" altLang="ko-KR" sz="2400" b="1" dirty="0"/>
          </a:p>
        </p:txBody>
      </p:sp>
      <p:sp>
        <p:nvSpPr>
          <p:cNvPr id="7" name="Content Placeholder 6"/>
          <p:cNvSpPr>
            <a:spLocks noGrp="1"/>
          </p:cNvSpPr>
          <p:nvPr>
            <p:ph idx="10"/>
          </p:nvPr>
        </p:nvSpPr>
        <p:spPr>
          <a:xfrm>
            <a:off x="467544" y="1844824"/>
            <a:ext cx="8229600" cy="3600400"/>
          </a:xfrm>
        </p:spPr>
        <p:txBody>
          <a:bodyPr/>
          <a:lstStyle/>
          <a:p>
            <a:r>
              <a:rPr lang="en-US" altLang="ko-KR" sz="2000" dirty="0" smtClean="0"/>
              <a:t>1) Response </a:t>
            </a:r>
            <a:r>
              <a:rPr lang="en-US" altLang="ko-KR" sz="2000" dirty="0"/>
              <a:t>Code (Status Code</a:t>
            </a:r>
            <a:r>
              <a:rPr lang="en-US" altLang="ko-KR" sz="2000" dirty="0" smtClean="0"/>
              <a:t>): </a:t>
            </a:r>
            <a:r>
              <a:rPr lang="en-US" altLang="ko-KR" sz="2000" dirty="0"/>
              <a:t>This is the code provided by the service that lets the client know the status of the operation. Some of the most common response codes are: 200 (OK), 404 (Not Found), and 500 (Internal Server Error). A full list can be found here: </a:t>
            </a:r>
            <a:endParaRPr lang="en-US" altLang="ko-KR" sz="2000" dirty="0" smtClean="0"/>
          </a:p>
          <a:p>
            <a:r>
              <a:rPr lang="en-US" altLang="ko-KR" sz="2000" dirty="0" smtClean="0">
                <a:hlinkClick r:id="rId2"/>
              </a:rPr>
              <a:t>http</a:t>
            </a:r>
            <a:r>
              <a:rPr lang="en-US" altLang="ko-KR" sz="2000" dirty="0">
                <a:hlinkClick r:id="rId2"/>
              </a:rPr>
              <a:t>://</a:t>
            </a:r>
            <a:r>
              <a:rPr lang="en-US" altLang="ko-KR" sz="2000" dirty="0" smtClean="0">
                <a:hlinkClick r:id="rId2"/>
              </a:rPr>
              <a:t>www.restapitutorial.com/httpstatuscodes.html</a:t>
            </a:r>
            <a:endParaRPr lang="en-US" altLang="ko-KR" sz="2000" dirty="0" smtClean="0"/>
          </a:p>
          <a:p>
            <a:r>
              <a:rPr lang="en-US" altLang="ko-KR" sz="2000" dirty="0" smtClean="0"/>
              <a:t>2) Body </a:t>
            </a:r>
            <a:r>
              <a:rPr lang="en-US" altLang="ko-KR" sz="2000" dirty="0"/>
              <a:t>(Payload</a:t>
            </a:r>
            <a:r>
              <a:rPr lang="en-US" altLang="ko-KR" sz="2000" dirty="0" smtClean="0"/>
              <a:t>): </a:t>
            </a:r>
            <a:r>
              <a:rPr lang="en-US" altLang="ko-KR" sz="2000" dirty="0"/>
              <a:t>This is the content or message the service is sending back to the client. It may be empty in some cases, but will often mirror the response code. A successful request will likely have a message indicating success or access to the resource, while an unsuccessful request will likely have an </a:t>
            </a:r>
            <a:r>
              <a:rPr lang="en-US" altLang="ko-KR" sz="2000" dirty="0" smtClean="0"/>
              <a:t>error.</a:t>
            </a:r>
          </a:p>
        </p:txBody>
      </p:sp>
    </p:spTree>
    <p:extLst>
      <p:ext uri="{BB962C8B-B14F-4D97-AF65-F5344CB8AC3E}">
        <p14:creationId xmlns:p14="http://schemas.microsoft.com/office/powerpoint/2010/main" val="1653560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sz="1600" b="0" dirty="0">
                <a:ea typeface="맑은 고딕" pitchFamily="50" charset="-127"/>
              </a:rPr>
              <a:t>Writing Beautiful RESTful APIs</a:t>
            </a:r>
            <a:r>
              <a:rPr lang="mr-IN" altLang="ko-KR" sz="1600" b="0" dirty="0">
                <a:ea typeface="맑은 고딕" pitchFamily="50" charset="-127"/>
              </a:rPr>
              <a:t>…</a:t>
            </a:r>
            <a:r>
              <a:rPr lang="en-US" altLang="ko-KR" sz="1600" b="0" dirty="0">
                <a:ea typeface="맑은 고딕" pitchFamily="50" charset="-127"/>
              </a:rPr>
              <a:t>All About REST </a:t>
            </a:r>
            <a:r>
              <a:rPr lang="mr-IN" altLang="ko-KR" sz="1600" b="0" dirty="0">
                <a:ea typeface="맑은 고딕" pitchFamily="50" charset="-127"/>
              </a:rPr>
              <a:t>–</a:t>
            </a:r>
            <a:r>
              <a:rPr lang="en-US" altLang="ko-KR" sz="1600" b="0" dirty="0">
                <a:ea typeface="맑은 고딕" pitchFamily="50" charset="-127"/>
              </a:rPr>
              <a:t> Part 1</a:t>
            </a:r>
          </a:p>
        </p:txBody>
      </p:sp>
      <p:sp>
        <p:nvSpPr>
          <p:cNvPr id="6" name="Content Placeholder 5"/>
          <p:cNvSpPr>
            <a:spLocks noGrp="1"/>
          </p:cNvSpPr>
          <p:nvPr>
            <p:ph idx="1"/>
          </p:nvPr>
        </p:nvSpPr>
        <p:spPr>
          <a:xfrm>
            <a:off x="457200" y="1240160"/>
            <a:ext cx="8229600" cy="460648"/>
          </a:xfrm>
        </p:spPr>
        <p:txBody>
          <a:bodyPr/>
          <a:lstStyle/>
          <a:p>
            <a:pPr lvl="0"/>
            <a:r>
              <a:rPr lang="en-US" altLang="ko-KR" sz="2400" b="1" dirty="0"/>
              <a:t>Parts of a RESTful </a:t>
            </a:r>
            <a:r>
              <a:rPr lang="en-US" altLang="ko-KR" sz="2400" b="1" dirty="0" smtClean="0"/>
              <a:t>response (cont.)</a:t>
            </a:r>
            <a:endParaRPr lang="en-US" altLang="ko-KR" sz="2400" b="1" dirty="0"/>
          </a:p>
        </p:txBody>
      </p:sp>
      <p:sp>
        <p:nvSpPr>
          <p:cNvPr id="7" name="Content Placeholder 6"/>
          <p:cNvSpPr>
            <a:spLocks noGrp="1"/>
          </p:cNvSpPr>
          <p:nvPr>
            <p:ph idx="10"/>
          </p:nvPr>
        </p:nvSpPr>
        <p:spPr>
          <a:xfrm>
            <a:off x="467544" y="1844824"/>
            <a:ext cx="8229600" cy="3600400"/>
          </a:xfrm>
        </p:spPr>
        <p:txBody>
          <a:bodyPr/>
          <a:lstStyle/>
          <a:p>
            <a:r>
              <a:rPr lang="en-US" altLang="ko-KR" sz="2000" dirty="0"/>
              <a:t>3) </a:t>
            </a:r>
            <a:r>
              <a:rPr lang="en-US" altLang="ko-KR" sz="2000" dirty="0" smtClean="0"/>
              <a:t>Headers: </a:t>
            </a:r>
            <a:r>
              <a:rPr lang="en-US" altLang="ko-KR" sz="2000" dirty="0"/>
              <a:t>These are pieces of information from the server that define certain qualities about the particular service or resource. This may detail the time the request was placed, the type of server, the type of content that is expected, and the length of the content that is returned.     </a:t>
            </a:r>
          </a:p>
          <a:p>
            <a:r>
              <a:rPr lang="en-US" altLang="ko-KR" sz="2000" dirty="0"/>
              <a:t>4) </a:t>
            </a:r>
            <a:r>
              <a:rPr lang="en-US" altLang="ko-KR" sz="2000" dirty="0" smtClean="0"/>
              <a:t>Cookies: </a:t>
            </a:r>
            <a:r>
              <a:rPr lang="en-US" altLang="ko-KR" sz="2000" dirty="0"/>
              <a:t>These typically contain information about session or access authorization. Ideally, cookies should not be used as it creates an inconvenience for clients. </a:t>
            </a:r>
          </a:p>
        </p:txBody>
      </p:sp>
    </p:spTree>
    <p:extLst>
      <p:ext uri="{BB962C8B-B14F-4D97-AF65-F5344CB8AC3E}">
        <p14:creationId xmlns:p14="http://schemas.microsoft.com/office/powerpoint/2010/main" val="909035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16212</TotalTime>
  <Words>679</Words>
  <Application>Microsoft Macintosh PowerPoint</Application>
  <PresentationFormat>On-screen Show (4:3)</PresentationFormat>
  <Paragraphs>45</Paragraphs>
  <Slides>8</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Arial</vt:lpstr>
      <vt:lpstr>Calibri</vt:lpstr>
      <vt:lpstr>맑은 고딕</vt:lpstr>
      <vt:lpstr>Office Theme</vt:lpstr>
      <vt:lpstr>Custom Design</vt:lpstr>
      <vt:lpstr>PowerPoint Presentation</vt:lpstr>
      <vt:lpstr>Writing Beautiful RESTful APIs</vt:lpstr>
      <vt:lpstr>Writing Beautiful RESTful APIs…All About REST – Part 1</vt:lpstr>
      <vt:lpstr>Writing Beautiful RESTful APIs…All About REST – Part 1</vt:lpstr>
      <vt:lpstr>Writing Beautiful RESTful APIs…All About REST – Part 1</vt:lpstr>
      <vt:lpstr>Writing Beautiful RESTful APIs…All About REST – Part 1</vt:lpstr>
      <vt:lpstr>Writing Beautiful RESTful APIs…All About REST – Part 1</vt:lpstr>
      <vt:lpstr>Writing Beautiful RESTful APIs…All About REST – Part 1</vt:lpstr>
    </vt:vector>
  </TitlesOfParts>
  <Company>Microsoft Corporation</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Ethan Ballinger</cp:lastModifiedBy>
  <cp:revision>78</cp:revision>
  <dcterms:created xsi:type="dcterms:W3CDTF">2014-04-01T16:35:38Z</dcterms:created>
  <dcterms:modified xsi:type="dcterms:W3CDTF">2017-11-22T16:46:07Z</dcterms:modified>
</cp:coreProperties>
</file>