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62" r:id="rId5"/>
    <p:sldId id="377" r:id="rId6"/>
    <p:sldId id="378" r:id="rId7"/>
    <p:sldId id="398" r:id="rId8"/>
    <p:sldId id="379" r:id="rId9"/>
    <p:sldId id="380" r:id="rId10"/>
    <p:sldId id="381" r:id="rId11"/>
    <p:sldId id="382" r:id="rId12"/>
    <p:sldId id="399" r:id="rId13"/>
    <p:sldId id="383" r:id="rId14"/>
    <p:sldId id="384" r:id="rId15"/>
    <p:sldId id="385" r:id="rId16"/>
    <p:sldId id="400" r:id="rId17"/>
    <p:sldId id="387" r:id="rId18"/>
    <p:sldId id="401" r:id="rId19"/>
    <p:sldId id="386" r:id="rId20"/>
    <p:sldId id="388" r:id="rId21"/>
    <p:sldId id="402" r:id="rId22"/>
    <p:sldId id="389" r:id="rId23"/>
    <p:sldId id="390" r:id="rId24"/>
    <p:sldId id="391" r:id="rId25"/>
    <p:sldId id="392" r:id="rId26"/>
    <p:sldId id="393" r:id="rId27"/>
    <p:sldId id="394" r:id="rId28"/>
    <p:sldId id="403" r:id="rId29"/>
    <p:sldId id="396" r:id="rId30"/>
    <p:sldId id="397" r:id="rId31"/>
  </p:sldIdLst>
  <p:sldSz cx="12192000" cy="6858000"/>
  <p:notesSz cx="6858000" cy="9144000"/>
  <p:custDataLst>
    <p:tags r:id="rId3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gs" Target="tags/tag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C20BDA-946D-4393-9519-29B6EBFDFC4B}"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1EAB15-7364-4507-A49F-AA35A41151C7}"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72D329-6F0F-4681-B93D-C05331FAD9C2}"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A618CD8-1B06-4369-A242-4A6E2ADE5653}" type="datetimeFigureOut">
              <a:rPr lang="en-US" smtClean="0"/>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AF957DE4-832A-458B-AF7B-1281E5B3606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A618CD8-1B06-4369-A242-4A6E2ADE565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957DE4-832A-458B-AF7B-1281E5B3606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2A618CD8-1B06-4369-A242-4A6E2ADE5653}" type="datetimeFigureOut">
              <a:rPr lang="en-US" smtClean="0"/>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AF957DE4-832A-458B-AF7B-1281E5B3606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A618CD8-1B06-4369-A242-4A6E2ADE565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AF957DE4-832A-458B-AF7B-1281E5B3606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A618CD8-1B06-4369-A242-4A6E2ADE5653}" type="datetimeFigureOut">
              <a:rPr lang="en-US" smtClean="0"/>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AF957DE4-832A-458B-AF7B-1281E5B3606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A618CD8-1B06-4369-A242-4A6E2ADE565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F957DE4-832A-458B-AF7B-1281E5B3606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A618CD8-1B06-4369-A242-4A6E2ADE5653}"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F957DE4-832A-458B-AF7B-1281E5B3606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618CD8-1B06-4369-A242-4A6E2ADE5653}"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F957DE4-832A-458B-AF7B-1281E5B3606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618CD8-1B06-4369-A242-4A6E2ADE5653}"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F957DE4-832A-458B-AF7B-1281E5B3606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A618CD8-1B06-4369-A242-4A6E2ADE5653}" type="datetimeFigureOut">
              <a:rPr lang="en-US" smtClean="0"/>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F957DE4-832A-458B-AF7B-1281E5B3606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A618CD8-1B06-4369-A242-4A6E2ADE565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F957DE4-832A-458B-AF7B-1281E5B3606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A618CD8-1B06-4369-A242-4A6E2ADE5653}" type="datetimeFigureOut">
              <a:rPr lang="en-US" smtClean="0"/>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AF957DE4-832A-458B-AF7B-1281E5B3606C}" type="slidenum">
              <a:rPr lang="en-US" smtClean="0"/>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11.xml.rels><?xml version="1.0" encoding="UTF-8" standalone="yes"?>
<Relationships xmlns="http://schemas.openxmlformats.org/package/2006/relationships"><Relationship Id="rId9" Type="http://schemas.openxmlformats.org/officeDocument/2006/relationships/image" Target="../media/image66.png"/><Relationship Id="rId8" Type="http://schemas.openxmlformats.org/officeDocument/2006/relationships/image" Target="../media/image65.png"/><Relationship Id="rId7" Type="http://schemas.openxmlformats.org/officeDocument/2006/relationships/image" Target="../media/image64.png"/><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 Id="rId3" Type="http://schemas.openxmlformats.org/officeDocument/2006/relationships/image" Target="../media/image60.png"/><Relationship Id="rId2" Type="http://schemas.openxmlformats.org/officeDocument/2006/relationships/image" Target="../media/image59.png"/><Relationship Id="rId16" Type="http://schemas.openxmlformats.org/officeDocument/2006/relationships/slideLayout" Target="../slideLayouts/slideLayout2.xml"/><Relationship Id="rId15" Type="http://schemas.openxmlformats.org/officeDocument/2006/relationships/image" Target="../media/image72.png"/><Relationship Id="rId14" Type="http://schemas.openxmlformats.org/officeDocument/2006/relationships/image" Target="../media/image71.png"/><Relationship Id="rId13" Type="http://schemas.openxmlformats.org/officeDocument/2006/relationships/image" Target="../media/image70.png"/><Relationship Id="rId12" Type="http://schemas.openxmlformats.org/officeDocument/2006/relationships/image" Target="../media/image69.png"/><Relationship Id="rId11" Type="http://schemas.openxmlformats.org/officeDocument/2006/relationships/image" Target="../media/image68.png"/><Relationship Id="rId10" Type="http://schemas.openxmlformats.org/officeDocument/2006/relationships/image" Target="../media/image67.png"/><Relationship Id="rId1" Type="http://schemas.openxmlformats.org/officeDocument/2006/relationships/image" Target="../media/image58.png"/></Relationships>
</file>

<file path=ppt/slides/_rels/slide12.xml.rels><?xml version="1.0" encoding="UTF-8" standalone="yes"?>
<Relationships xmlns="http://schemas.openxmlformats.org/package/2006/relationships"><Relationship Id="rId9" Type="http://schemas.openxmlformats.org/officeDocument/2006/relationships/image" Target="../media/image80.png"/><Relationship Id="rId8" Type="http://schemas.openxmlformats.org/officeDocument/2006/relationships/image" Target="../media/image79.png"/><Relationship Id="rId7" Type="http://schemas.openxmlformats.org/officeDocument/2006/relationships/image" Target="../media/image78.png"/><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63.png"/><Relationship Id="rId3" Type="http://schemas.openxmlformats.org/officeDocument/2006/relationships/image" Target="../media/image75.png"/><Relationship Id="rId2" Type="http://schemas.openxmlformats.org/officeDocument/2006/relationships/image" Target="../media/image74.png"/><Relationship Id="rId11" Type="http://schemas.openxmlformats.org/officeDocument/2006/relationships/slideLayout" Target="../slideLayouts/slideLayout2.xml"/><Relationship Id="rId10" Type="http://schemas.openxmlformats.org/officeDocument/2006/relationships/image" Target="../media/image81.png"/><Relationship Id="rId1" Type="http://schemas.openxmlformats.org/officeDocument/2006/relationships/image" Target="../media/image73.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image" Target="../media/image8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5.pn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3.png"/><Relationship Id="rId7" Type="http://schemas.openxmlformats.org/officeDocument/2006/relationships/image" Target="../media/image92.png"/><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image" Target="../media/image8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4.png"/></Relationships>
</file>

<file path=ppt/slides/_rels/slide17.xml.rels><?xml version="1.0" encoding="UTF-8" standalone="yes"?>
<Relationships xmlns="http://schemas.openxmlformats.org/package/2006/relationships"><Relationship Id="rId9" Type="http://schemas.openxmlformats.org/officeDocument/2006/relationships/image" Target="../media/image102.png"/><Relationship Id="rId8" Type="http://schemas.openxmlformats.org/officeDocument/2006/relationships/image" Target="../media/image101.png"/><Relationship Id="rId7" Type="http://schemas.openxmlformats.org/officeDocument/2006/relationships/image" Target="../media/image100.png"/><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 Id="rId3" Type="http://schemas.openxmlformats.org/officeDocument/2006/relationships/image" Target="../media/image96.png"/><Relationship Id="rId2" Type="http://schemas.openxmlformats.org/officeDocument/2006/relationships/image" Target="../media/image3.png"/><Relationship Id="rId13" Type="http://schemas.openxmlformats.org/officeDocument/2006/relationships/slideLayout" Target="../slideLayouts/slideLayout2.xml"/><Relationship Id="rId12" Type="http://schemas.openxmlformats.org/officeDocument/2006/relationships/image" Target="../media/image105.png"/><Relationship Id="rId11" Type="http://schemas.openxmlformats.org/officeDocument/2006/relationships/image" Target="../media/image104.png"/><Relationship Id="rId10" Type="http://schemas.openxmlformats.org/officeDocument/2006/relationships/image" Target="../media/image103.png"/><Relationship Id="rId1" Type="http://schemas.openxmlformats.org/officeDocument/2006/relationships/image" Target="../media/image95.png"/></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12.png"/><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image" Target="../media/image10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3.png"/></Relationships>
</file>

<file path=ppt/slides/_rels/slide2.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0"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16.png"/><Relationship Id="rId4" Type="http://schemas.openxmlformats.org/officeDocument/2006/relationships/image" Target="../media/image115.png"/><Relationship Id="rId3" Type="http://schemas.openxmlformats.org/officeDocument/2006/relationships/image" Target="../media/image114.png"/><Relationship Id="rId2" Type="http://schemas.openxmlformats.org/officeDocument/2006/relationships/image" Target="../media/image44.png"/><Relationship Id="rId1" Type="http://schemas.openxmlformats.org/officeDocument/2006/relationships/image" Target="../media/image43.png"/></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 Id="rId3" Type="http://schemas.openxmlformats.org/officeDocument/2006/relationships/image" Target="../media/image117.png"/><Relationship Id="rId2" Type="http://schemas.openxmlformats.org/officeDocument/2006/relationships/image" Target="../media/image44.png"/><Relationship Id="rId1" Type="http://schemas.openxmlformats.org/officeDocument/2006/relationships/image" Target="../media/image43.png"/></Relationships>
</file>

<file path=ppt/slides/_rels/slide22.xml.rels><?xml version="1.0" encoding="UTF-8" standalone="yes"?>
<Relationships xmlns="http://schemas.openxmlformats.org/package/2006/relationships"><Relationship Id="rId9" Type="http://schemas.openxmlformats.org/officeDocument/2006/relationships/image" Target="../media/image127.png"/><Relationship Id="rId8" Type="http://schemas.openxmlformats.org/officeDocument/2006/relationships/image" Target="../media/image126.png"/><Relationship Id="rId7" Type="http://schemas.openxmlformats.org/officeDocument/2006/relationships/image" Target="../media/image125.png"/><Relationship Id="rId6" Type="http://schemas.openxmlformats.org/officeDocument/2006/relationships/image" Target="../media/image124.png"/><Relationship Id="rId5" Type="http://schemas.openxmlformats.org/officeDocument/2006/relationships/image" Target="../media/image123.png"/><Relationship Id="rId4" Type="http://schemas.openxmlformats.org/officeDocument/2006/relationships/image" Target="../media/image122.png"/><Relationship Id="rId3" Type="http://schemas.openxmlformats.org/officeDocument/2006/relationships/image" Target="../media/image121.png"/><Relationship Id="rId2" Type="http://schemas.openxmlformats.org/officeDocument/2006/relationships/image" Target="../media/image44.png"/><Relationship Id="rId12" Type="http://schemas.openxmlformats.org/officeDocument/2006/relationships/slideLayout" Target="../slideLayouts/slideLayout2.xml"/><Relationship Id="rId11" Type="http://schemas.openxmlformats.org/officeDocument/2006/relationships/image" Target="../media/image129.png"/><Relationship Id="rId10" Type="http://schemas.openxmlformats.org/officeDocument/2006/relationships/image" Target="../media/image128.png"/><Relationship Id="rId1" Type="http://schemas.openxmlformats.org/officeDocument/2006/relationships/image" Target="../media/image43.png"/></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31.png"/><Relationship Id="rId5" Type="http://schemas.openxmlformats.org/officeDocument/2006/relationships/image" Target="../media/image130.png"/><Relationship Id="rId4" Type="http://schemas.openxmlformats.org/officeDocument/2006/relationships/image" Target="../media/image122.png"/><Relationship Id="rId3" Type="http://schemas.openxmlformats.org/officeDocument/2006/relationships/image" Target="../media/image121.png"/><Relationship Id="rId2" Type="http://schemas.openxmlformats.org/officeDocument/2006/relationships/image" Target="../media/image44.png"/><Relationship Id="rId1" Type="http://schemas.openxmlformats.org/officeDocument/2006/relationships/image" Target="../media/image43.png"/></Relationships>
</file>

<file path=ppt/slides/_rels/slide24.xml.rels><?xml version="1.0" encoding="UTF-8" standalone="yes"?>
<Relationships xmlns="http://schemas.openxmlformats.org/package/2006/relationships"><Relationship Id="rId9" Type="http://schemas.openxmlformats.org/officeDocument/2006/relationships/image" Target="../media/image140.png"/><Relationship Id="rId8" Type="http://schemas.openxmlformats.org/officeDocument/2006/relationships/image" Target="../media/image139.png"/><Relationship Id="rId7" Type="http://schemas.openxmlformats.org/officeDocument/2006/relationships/image" Target="../media/image138.png"/><Relationship Id="rId6" Type="http://schemas.openxmlformats.org/officeDocument/2006/relationships/image" Target="../media/image137.png"/><Relationship Id="rId5" Type="http://schemas.openxmlformats.org/officeDocument/2006/relationships/image" Target="../media/image136.png"/><Relationship Id="rId4" Type="http://schemas.openxmlformats.org/officeDocument/2006/relationships/image" Target="../media/image135.png"/><Relationship Id="rId3" Type="http://schemas.openxmlformats.org/officeDocument/2006/relationships/image" Target="../media/image134.png"/><Relationship Id="rId2" Type="http://schemas.openxmlformats.org/officeDocument/2006/relationships/image" Target="../media/image133.png"/><Relationship Id="rId11" Type="http://schemas.openxmlformats.org/officeDocument/2006/relationships/slideLayout" Target="../slideLayouts/slideLayout2.xml"/><Relationship Id="rId10" Type="http://schemas.openxmlformats.org/officeDocument/2006/relationships/image" Target="../media/image141.png"/><Relationship Id="rId1" Type="http://schemas.openxmlformats.org/officeDocument/2006/relationships/image" Target="../media/image132.png"/></Relationships>
</file>

<file path=ppt/slides/_rels/slide25.xml.rels><?xml version="1.0" encoding="UTF-8" standalone="yes"?>
<Relationships xmlns="http://schemas.openxmlformats.org/package/2006/relationships"><Relationship Id="rId9" Type="http://schemas.openxmlformats.org/officeDocument/2006/relationships/image" Target="../media/image147.png"/><Relationship Id="rId8" Type="http://schemas.openxmlformats.org/officeDocument/2006/relationships/image" Target="../media/image146.png"/><Relationship Id="rId7" Type="http://schemas.openxmlformats.org/officeDocument/2006/relationships/image" Target="../media/image145.png"/><Relationship Id="rId6" Type="http://schemas.openxmlformats.org/officeDocument/2006/relationships/image" Target="../media/image144.png"/><Relationship Id="rId5" Type="http://schemas.openxmlformats.org/officeDocument/2006/relationships/image" Target="../media/image143.png"/><Relationship Id="rId4" Type="http://schemas.openxmlformats.org/officeDocument/2006/relationships/image" Target="../media/image142.png"/><Relationship Id="rId3" Type="http://schemas.openxmlformats.org/officeDocument/2006/relationships/image" Target="../media/image140.png"/><Relationship Id="rId2" Type="http://schemas.openxmlformats.org/officeDocument/2006/relationships/image" Target="../media/image139.png"/><Relationship Id="rId11" Type="http://schemas.openxmlformats.org/officeDocument/2006/relationships/slideLayout" Target="../slideLayouts/slideLayout2.xml"/><Relationship Id="rId10" Type="http://schemas.openxmlformats.org/officeDocument/2006/relationships/image" Target="../media/image148.png"/><Relationship Id="rId1" Type="http://schemas.openxmlformats.org/officeDocument/2006/relationships/image" Target="../media/image13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9.png"/></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55.png"/><Relationship Id="rId7" Type="http://schemas.openxmlformats.org/officeDocument/2006/relationships/image" Target="../media/image154.png"/><Relationship Id="rId6" Type="http://schemas.openxmlformats.org/officeDocument/2006/relationships/image" Target="../media/image153.png"/><Relationship Id="rId5" Type="http://schemas.openxmlformats.org/officeDocument/2006/relationships/image" Target="../media/image152.png"/><Relationship Id="rId4" Type="http://schemas.openxmlformats.org/officeDocument/2006/relationships/image" Target="../media/image151.png"/><Relationship Id="rId3" Type="http://schemas.openxmlformats.org/officeDocument/2006/relationships/image" Target="../media/image150.png"/><Relationship Id="rId2" Type="http://schemas.openxmlformats.org/officeDocument/2006/relationships/image" Target="../media/image44.png"/><Relationship Id="rId1" Type="http://schemas.openxmlformats.org/officeDocument/2006/relationships/image" Target="../media/image43.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8.png"/><Relationship Id="rId2" Type="http://schemas.openxmlformats.org/officeDocument/2006/relationships/image" Target="../media/image157.png"/><Relationship Id="rId1" Type="http://schemas.openxmlformats.org/officeDocument/2006/relationships/image" Target="../media/image156.png"/></Relationships>
</file>

<file path=ppt/slides/_rels/slide3.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2" Type="http://schemas.openxmlformats.org/officeDocument/2006/relationships/slideLayout" Target="../slideLayouts/slideLayout2.xml"/><Relationship Id="rId11" Type="http://schemas.openxmlformats.org/officeDocument/2006/relationships/image" Target="../media/image22.png"/><Relationship Id="rId10" Type="http://schemas.openxmlformats.org/officeDocument/2006/relationships/image" Target="../media/image21.png"/><Relationship Id="rId1" Type="http://schemas.openxmlformats.org/officeDocument/2006/relationships/image" Target="../media/image12.png"/></Relationships>
</file>

<file path=ppt/slides/_rels/slide4.xml.rels><?xml version="1.0" encoding="UTF-8" standalone="yes"?>
<Relationships xmlns="http://schemas.openxmlformats.org/package/2006/relationships"><Relationship Id="rId9" Type="http://schemas.openxmlformats.org/officeDocument/2006/relationships/image" Target="../media/image29.png"/><Relationship Id="rId8" Type="http://schemas.openxmlformats.org/officeDocument/2006/relationships/image" Target="../media/image28.png"/><Relationship Id="rId7" Type="http://schemas.openxmlformats.org/officeDocument/2006/relationships/image" Target="../media/image27.png"/><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3.png"/><Relationship Id="rId3" Type="http://schemas.openxmlformats.org/officeDocument/2006/relationships/image" Target="../media/image24.png"/><Relationship Id="rId2" Type="http://schemas.openxmlformats.org/officeDocument/2006/relationships/image" Target="../media/image23.png"/><Relationship Id="rId10" Type="http://schemas.openxmlformats.org/officeDocument/2006/relationships/slideLayout" Target="../slideLayouts/slideLayout2.xml"/><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6.xml.rels><?xml version="1.0" encoding="UTF-8" standalone="yes"?>
<Relationships xmlns="http://schemas.openxmlformats.org/package/2006/relationships"><Relationship Id="rId9" Type="http://schemas.openxmlformats.org/officeDocument/2006/relationships/image" Target="../media/image39.png"/><Relationship Id="rId8" Type="http://schemas.openxmlformats.org/officeDocument/2006/relationships/image" Target="../media/image38.png"/><Relationship Id="rId7" Type="http://schemas.openxmlformats.org/officeDocument/2006/relationships/image" Target="../media/image37.png"/><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3" Type="http://schemas.openxmlformats.org/officeDocument/2006/relationships/slideLayout" Target="../slideLayouts/slideLayout2.xml"/><Relationship Id="rId12" Type="http://schemas.openxmlformats.org/officeDocument/2006/relationships/image" Target="../media/image42.png"/><Relationship Id="rId11" Type="http://schemas.openxmlformats.org/officeDocument/2006/relationships/image" Target="../media/image41.png"/><Relationship Id="rId10" Type="http://schemas.openxmlformats.org/officeDocument/2006/relationships/image" Target="../media/image40.png"/><Relationship Id="rId1" Type="http://schemas.openxmlformats.org/officeDocument/2006/relationships/image" Target="../media/image31.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0.png"/><Relationship Id="rId7" Type="http://schemas.openxmlformats.org/officeDocument/2006/relationships/image" Target="../media/image49.png"/><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55.png"/><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image" Target="../media/image35.png"/><Relationship Id="rId1" Type="http://schemas.openxmlformats.org/officeDocument/2006/relationships/image" Target="../media/image3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6.png"/><Relationship Id="rId3" Type="http://schemas.openxmlformats.org/officeDocument/2006/relationships/image" Target="../media/image31.png"/><Relationship Id="rId2" Type="http://schemas.openxmlformats.org/officeDocument/2006/relationships/image" Target="../media/image41.png"/><Relationship Id="rId1"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15"/>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pic>
        <p:nvPicPr>
          <p:cNvPr id="5" name="Picture 4"/>
          <p:cNvPicPr>
            <a:picLocks noChangeAspect="1"/>
          </p:cNvPicPr>
          <p:nvPr/>
        </p:nvPicPr>
        <p:blipFill rotWithShape="1">
          <a:blip r:embed="rId1">
            <a:alphaModFix amt="40000"/>
          </a:blip>
          <a:srcRect l="6948" r="2386" b="1"/>
          <a:stretch>
            <a:fillRect/>
          </a:stretch>
        </p:blipFill>
        <p:spPr>
          <a:xfrm>
            <a:off x="0" y="10"/>
            <a:ext cx="12191980" cy="6857990"/>
          </a:xfrm>
          <a:prstGeom prst="rect">
            <a:avLst/>
          </a:prstGeom>
        </p:spPr>
      </p:pic>
      <p:sp>
        <p:nvSpPr>
          <p:cNvPr id="2" name="Title 1"/>
          <p:cNvSpPr>
            <a:spLocks noGrp="1"/>
          </p:cNvSpPr>
          <p:nvPr>
            <p:ph type="ctrTitle"/>
          </p:nvPr>
        </p:nvSpPr>
        <p:spPr>
          <a:xfrm>
            <a:off x="965201" y="1020431"/>
            <a:ext cx="10225530" cy="1475013"/>
          </a:xfrm>
        </p:spPr>
        <p:txBody>
          <a:bodyPr vert="horz" lIns="91440" tIns="45720" rIns="91440" bIns="45720" rtlCol="0" anchor="b">
            <a:normAutofit/>
          </a:bodyPr>
          <a:lstStyle/>
          <a:p>
            <a:r>
              <a:rPr lang="zh-CN" altLang="en-US" sz="4000" dirty="0">
                <a:solidFill>
                  <a:schemeClr val="tx1"/>
                </a:solidFill>
              </a:rPr>
              <a:t>控制之美 </a:t>
            </a:r>
            <a:br>
              <a:rPr lang="en-US" altLang="zh-CN" sz="4000" dirty="0">
                <a:solidFill>
                  <a:schemeClr val="tx1"/>
                </a:solidFill>
              </a:rPr>
            </a:br>
            <a:r>
              <a:rPr lang="zh-CN" altLang="en-US" sz="4000" dirty="0">
                <a:solidFill>
                  <a:schemeClr val="tx1"/>
                </a:solidFill>
              </a:rPr>
              <a:t>控制理论从传递函数到状态空间</a:t>
            </a:r>
            <a:endParaRPr lang="en-US" sz="4000" dirty="0">
              <a:solidFill>
                <a:schemeClr val="tx1"/>
              </a:solidFill>
            </a:endParaRPr>
          </a:p>
        </p:txBody>
      </p:sp>
      <p:sp>
        <p:nvSpPr>
          <p:cNvPr id="3" name="Subtitle 2"/>
          <p:cNvSpPr>
            <a:spLocks noGrp="1"/>
          </p:cNvSpPr>
          <p:nvPr>
            <p:ph type="subTitle" idx="1"/>
          </p:nvPr>
        </p:nvSpPr>
        <p:spPr>
          <a:xfrm>
            <a:off x="965200" y="2495445"/>
            <a:ext cx="10225530" cy="590321"/>
          </a:xfrm>
        </p:spPr>
        <p:txBody>
          <a:bodyPr vert="horz" lIns="91440" tIns="45720" rIns="91440" bIns="45720" rtlCol="0" anchor="t">
            <a:normAutofit/>
          </a:bodyPr>
          <a:lstStyle/>
          <a:p>
            <a:r>
              <a:rPr lang="zh-CN" altLang="en-US" sz="2000" b="1" dirty="0">
                <a:solidFill>
                  <a:schemeClr val="tx1"/>
                </a:solidFill>
              </a:rPr>
              <a:t>第十章 基于状态空间方程的控制器及观测器的设计与应用</a:t>
            </a:r>
            <a:endParaRPr lang="en-US" sz="2000" b="1" dirty="0">
              <a:solidFill>
                <a:schemeClr val="tx1"/>
              </a:solidFill>
            </a:endParaRPr>
          </a:p>
        </p:txBody>
      </p:sp>
      <p:pic>
        <p:nvPicPr>
          <p:cNvPr id="8" name="Picture 7"/>
          <p:cNvPicPr>
            <a:picLocks noChangeAspect="1"/>
          </p:cNvPicPr>
          <p:nvPr/>
        </p:nvPicPr>
        <p:blipFill>
          <a:blip r:embed="rId2"/>
          <a:stretch>
            <a:fillRect/>
          </a:stretch>
        </p:blipFill>
        <p:spPr>
          <a:xfrm>
            <a:off x="10333490" y="6115087"/>
            <a:ext cx="1714480" cy="532605"/>
          </a:xfrm>
          <a:prstGeom prst="rect">
            <a:avLst/>
          </a:prstGeom>
        </p:spPr>
      </p:pic>
      <p:sp>
        <p:nvSpPr>
          <p:cNvPr id="11" name="TextBox 10"/>
          <p:cNvSpPr txBox="1"/>
          <p:nvPr/>
        </p:nvSpPr>
        <p:spPr>
          <a:xfrm>
            <a:off x="1125271" y="5686246"/>
            <a:ext cx="1068647" cy="369332"/>
          </a:xfrm>
          <a:prstGeom prst="rect">
            <a:avLst/>
          </a:prstGeom>
          <a:noFill/>
        </p:spPr>
        <p:txBody>
          <a:bodyPr wrap="square">
            <a:spAutoFit/>
          </a:bodyPr>
          <a:lstStyle/>
          <a:p>
            <a:pPr>
              <a:spcAft>
                <a:spcPts val="600"/>
              </a:spcAft>
            </a:pPr>
            <a:r>
              <a:rPr lang="en-US" altLang="zh-CN" b="1" dirty="0">
                <a:latin typeface="宋体" panose="02010600030101010101" pitchFamily="2" charset="-122"/>
                <a:ea typeface="宋体" panose="02010600030101010101" pitchFamily="2" charset="-122"/>
              </a:rPr>
              <a:t>DR_CAN</a:t>
            </a:r>
            <a:endParaRPr lang="en-US" b="1" dirty="0">
              <a:latin typeface="宋体" panose="02010600030101010101" pitchFamily="2" charset="-122"/>
              <a:ea typeface="宋体" panose="02010600030101010101" pitchFamily="2" charset="-122"/>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线性状态反馈器 </a:t>
            </a:r>
            <a:r>
              <a:rPr lang="en-US" altLang="zh-CN" sz="3600" b="1" dirty="0"/>
              <a:t>– </a:t>
            </a:r>
            <a:r>
              <a:rPr lang="zh-CN" altLang="en-US" sz="3600" b="1" dirty="0"/>
              <a:t>能控性</a:t>
            </a:r>
            <a:endParaRPr lang="en-US" sz="3600" dirty="0"/>
          </a:p>
        </p:txBody>
      </p:sp>
      <p:pic>
        <p:nvPicPr>
          <p:cNvPr id="3" name="图片 2" descr="15"/>
          <p:cNvPicPr>
            <a:picLocks noChangeAspect="1"/>
          </p:cNvPicPr>
          <p:nvPr/>
        </p:nvPicPr>
        <p:blipFill>
          <a:blip r:embed="rId1"/>
          <a:stretch>
            <a:fillRect/>
          </a:stretch>
        </p:blipFill>
        <p:spPr>
          <a:xfrm>
            <a:off x="4953000" y="2286000"/>
            <a:ext cx="2286000" cy="2286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线性状态反馈控制器</a:t>
            </a:r>
            <a:endParaRPr lang="en-US" sz="3600" dirty="0"/>
          </a:p>
        </p:txBody>
      </p:sp>
      <mc:AlternateContent xmlns:mc="http://schemas.openxmlformats.org/markup-compatibility/2006">
        <mc:Choice xmlns:a14="http://schemas.microsoft.com/office/drawing/2010/main" Requires="a14">
          <p:sp>
            <p:nvSpPr>
              <p:cNvPr id="11" name="TextBox 10"/>
              <p:cNvSpPr txBox="1"/>
              <p:nvPr/>
            </p:nvSpPr>
            <p:spPr>
              <a:xfrm>
                <a:off x="465511" y="1884487"/>
                <a:ext cx="6687764" cy="371961"/>
              </a:xfrm>
              <a:prstGeom prst="rect">
                <a:avLst/>
              </a:prstGeom>
              <a:noFill/>
            </p:spPr>
            <p:txBody>
              <a:bodyPr wrap="square">
                <a:spAutoFit/>
              </a:bodyPr>
              <a:lstStyle/>
              <a:p>
                <a:pPr marL="342900" indent="-342900">
                  <a:buFont typeface="Arial" panose="020B0604020202020204" pitchFamily="34" charset="0"/>
                  <a:buChar char="•"/>
                </a:pPr>
                <a:r>
                  <a:rPr lang="zh-CN" altLang="en-US" sz="1600" dirty="0">
                    <a:latin typeface="宋体" panose="02010600030101010101" pitchFamily="2" charset="-122"/>
                    <a:ea typeface="宋体" panose="02010600030101010101" pitchFamily="2" charset="-122"/>
                    <a:cs typeface="Calibri" panose="020F0502020204030204" pitchFamily="34" charset="0"/>
                  </a:rPr>
                  <a:t>指尖平衡的例子 </a:t>
                </a:r>
                <a:r>
                  <a:rPr lang="en-US" altLang="zh-CN" sz="1600" dirty="0">
                    <a:latin typeface="宋体" panose="02010600030101010101" pitchFamily="2" charset="-122"/>
                    <a:ea typeface="宋体" panose="02010600030101010101" pitchFamily="2" charset="-122"/>
                    <a:cs typeface="Calibri" panose="020F0502020204030204" pitchFamily="34" charset="0"/>
                  </a:rPr>
                  <a:t>– </a:t>
                </a:r>
                <a:r>
                  <a:rPr lang="zh-CN" altLang="en-US" sz="1600" dirty="0">
                    <a:latin typeface="宋体" panose="02010600030101010101" pitchFamily="2" charset="-122"/>
                    <a:ea typeface="宋体" panose="02010600030101010101" pitchFamily="2" charset="-122"/>
                    <a:cs typeface="Calibri" panose="020F0502020204030204" pitchFamily="34" charset="0"/>
                  </a:rPr>
                  <a:t>目标：将系统稳定在平衡点</a:t>
                </a:r>
                <a14:m>
                  <m:oMath xmlns:m="http://schemas.openxmlformats.org/officeDocument/2006/math">
                    <m:sSub>
                      <m:sSubPr>
                        <m:ctrlPr>
                          <a:rPr lang="en-US" sz="1600" b="1" i="1" smtClean="0">
                            <a:effectLst/>
                            <a:latin typeface="Cambria Math" panose="02040503050406030204" pitchFamily="18" charset="0"/>
                          </a:rPr>
                        </m:ctrlPr>
                      </m:sSubPr>
                      <m:e>
                        <m:r>
                          <a:rPr lang="en-US" sz="1600" b="1" i="1">
                            <a:effectLst/>
                            <a:latin typeface="Cambria Math" panose="02040503050406030204" pitchFamily="18" charset="0"/>
                            <a:ea typeface="宋体" panose="02010600030101010101" pitchFamily="2" charset="-122"/>
                            <a:cs typeface="Calibri" panose="020F0502020204030204" pitchFamily="34" charset="0"/>
                          </a:rPr>
                          <m:t>𝒛</m:t>
                        </m:r>
                      </m:e>
                      <m:sub>
                        <m:r>
                          <a:rPr lang="en-US" sz="1600" b="1" i="1">
                            <a:effectLst/>
                            <a:latin typeface="Cambria Math" panose="02040503050406030204" pitchFamily="18" charset="0"/>
                            <a:ea typeface="宋体" panose="02010600030101010101" pitchFamily="2" charset="-122"/>
                            <a:cs typeface="Calibri" panose="020F0502020204030204" pitchFamily="34" charset="0"/>
                          </a:rPr>
                          <m:t>𝒇</m:t>
                        </m:r>
                      </m:sub>
                    </m:sSub>
                    <m:d>
                      <m:dPr>
                        <m:ctrlPr>
                          <a:rPr lang="en-US" sz="1600" i="1">
                            <a:effectLst/>
                            <a:latin typeface="Cambria Math" panose="02040503050406030204" pitchFamily="18" charset="0"/>
                          </a:rPr>
                        </m:ctrlPr>
                      </m:dPr>
                      <m:e>
                        <m:r>
                          <a:rPr lang="en-US" sz="1600" b="1" i="1">
                            <a:effectLst/>
                            <a:latin typeface="Cambria Math" panose="02040503050406030204" pitchFamily="18" charset="0"/>
                            <a:ea typeface="宋体" panose="02010600030101010101" pitchFamily="2" charset="-122"/>
                            <a:cs typeface="Calibri" panose="020F0502020204030204" pitchFamily="34" charset="0"/>
                          </a:rPr>
                          <m:t>𝒕</m:t>
                        </m:r>
                      </m:e>
                    </m:d>
                    <m:r>
                      <a:rPr lang="en-US" sz="1600" i="1">
                        <a:effectLst/>
                        <a:latin typeface="Cambria Math" panose="02040503050406030204" pitchFamily="18" charset="0"/>
                        <a:ea typeface="宋体" panose="02010600030101010101" pitchFamily="2" charset="-122"/>
                        <a:cs typeface="Calibri" panose="020F0502020204030204" pitchFamily="34" charset="0"/>
                      </a:rPr>
                      <m:t>=</m:t>
                    </m:r>
                    <m:sSup>
                      <m:sSupPr>
                        <m:ctrlPr>
                          <a:rPr lang="en-US" sz="1600" i="1">
                            <a:effectLst/>
                            <a:latin typeface="Cambria Math" panose="02040503050406030204" pitchFamily="18" charset="0"/>
                          </a:rPr>
                        </m:ctrlPr>
                      </m:sSupPr>
                      <m:e>
                        <m:d>
                          <m:dPr>
                            <m:begChr m:val="["/>
                            <m:endChr m:val="]"/>
                            <m:ctrlPr>
                              <a:rPr lang="en-US" sz="1600" i="1">
                                <a:effectLst/>
                                <a:latin typeface="Cambria Math" panose="02040503050406030204" pitchFamily="18" charset="0"/>
                              </a:rPr>
                            </m:ctrlPr>
                          </m:dPr>
                          <m:e>
                            <m:r>
                              <a:rPr lang="en-US" sz="1600" i="1">
                                <a:effectLst/>
                                <a:latin typeface="Cambria Math" panose="02040503050406030204" pitchFamily="18" charset="0"/>
                                <a:ea typeface="宋体" panose="02010600030101010101" pitchFamily="2" charset="-122"/>
                                <a:cs typeface="Calibri" panose="020F0502020204030204" pitchFamily="34" charset="0"/>
                              </a:rPr>
                              <m:t>0</m:t>
                            </m:r>
                            <m:r>
                              <a:rPr lang="en-US" sz="1600" i="1">
                                <a:effectLst/>
                                <a:latin typeface="Cambria Math" panose="02040503050406030204" pitchFamily="18" charset="0"/>
                                <a:ea typeface="宋体" panose="02010600030101010101" pitchFamily="2" charset="-122"/>
                                <a:cs typeface="Calibri" panose="020F0502020204030204" pitchFamily="34" charset="0"/>
                              </a:rPr>
                              <m:t>,</m:t>
                            </m:r>
                            <m:r>
                              <a:rPr lang="en-US" sz="1600" i="1">
                                <a:effectLst/>
                                <a:latin typeface="Cambria Math" panose="02040503050406030204" pitchFamily="18" charset="0"/>
                                <a:ea typeface="宋体" panose="02010600030101010101" pitchFamily="2" charset="-122"/>
                                <a:cs typeface="Calibri" panose="020F0502020204030204" pitchFamily="34" charset="0"/>
                              </a:rPr>
                              <m:t>0</m:t>
                            </m:r>
                          </m:e>
                        </m:d>
                      </m:e>
                      <m:sup>
                        <m:r>
                          <m:rPr>
                            <m:sty m:val="p"/>
                          </m:rPr>
                          <a:rPr lang="en-US" sz="1600">
                            <a:effectLst/>
                            <a:latin typeface="Cambria Math" panose="02040503050406030204" pitchFamily="18" charset="0"/>
                            <a:ea typeface="宋体" panose="02010600030101010101" pitchFamily="2" charset="-122"/>
                            <a:cs typeface="Calibri" panose="020F0502020204030204" pitchFamily="34" charset="0"/>
                          </a:rPr>
                          <m:t>T</m:t>
                        </m:r>
                      </m:sup>
                    </m:sSup>
                  </m:oMath>
                </a14:m>
                <a:endParaRPr lang="en-US" altLang="zh-CN" sz="1600" dirty="0">
                  <a:effectLst/>
                  <a:latin typeface="宋体" panose="02010600030101010101" pitchFamily="2" charset="-122"/>
                  <a:ea typeface="宋体" panose="02010600030101010101" pitchFamily="2" charset="-122"/>
                  <a:cs typeface="Calibri" panose="020F0502020204030204" pitchFamily="34" charset="0"/>
                </a:endParaRPr>
              </a:p>
            </p:txBody>
          </p:sp>
        </mc:Choice>
        <mc:Fallback>
          <p:sp>
            <p:nvSpPr>
              <p:cNvPr id="11" name="TextBox 10"/>
              <p:cNvSpPr txBox="1">
                <a:spLocks noRot="1" noChangeAspect="1" noMove="1" noResize="1" noEditPoints="1" noAdjustHandles="1" noChangeArrowheads="1" noChangeShapeType="1" noTextEdit="1"/>
              </p:cNvSpPr>
              <p:nvPr/>
            </p:nvSpPr>
            <p:spPr>
              <a:xfrm>
                <a:off x="465511" y="1884487"/>
                <a:ext cx="6687764" cy="371961"/>
              </a:xfrm>
              <a:prstGeom prst="rect">
                <a:avLst/>
              </a:prstGeom>
              <a:blipFill rotWithShape="1">
                <a:blip r:embed="rId1"/>
                <a:stretch>
                  <a:fillRect l="-1" t="-119" b="7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1314274" y="2223041"/>
                <a:ext cx="6096000" cy="654218"/>
              </a:xfrm>
              <a:prstGeom prst="rect">
                <a:avLst/>
              </a:prstGeom>
              <a:noFill/>
            </p:spPr>
            <p:txBody>
              <a:bodyPr wrap="square">
                <a:spAutoFit/>
              </a:bodyPr>
              <a:lstStyle/>
              <a:p>
                <a14:m>
                  <m:oMath xmlns:m="http://schemas.openxmlformats.org/officeDocument/2006/math">
                    <m:f>
                      <m:fPr>
                        <m:ctrlPr>
                          <a:rPr lang="en-US" sz="1600" i="1" smtClean="0">
                            <a:effectLst/>
                            <a:latin typeface="Cambria Math" panose="02040503050406030204" pitchFamily="18" charset="0"/>
                          </a:rPr>
                        </m:ctrlPr>
                      </m:fPr>
                      <m:num>
                        <m:r>
                          <m:rPr>
                            <m:sty m:val="p"/>
                          </m:rPr>
                          <a:rPr lang="en-US" sz="1600">
                            <a:effectLst/>
                            <a:latin typeface="Cambria Math" panose="02040503050406030204" pitchFamily="18" charset="0"/>
                            <a:ea typeface="宋体" panose="02010600030101010101" pitchFamily="2" charset="-122"/>
                            <a:cs typeface="Calibri" panose="020F0502020204030204" pitchFamily="34" charset="0"/>
                          </a:rPr>
                          <m:t>d</m:t>
                        </m:r>
                        <m:r>
                          <a:rPr lang="en-US" sz="1600" b="1" i="1">
                            <a:effectLst/>
                            <a:latin typeface="Cambria Math" panose="02040503050406030204" pitchFamily="18" charset="0"/>
                            <a:ea typeface="宋体" panose="02010600030101010101" pitchFamily="2" charset="-122"/>
                            <a:cs typeface="Calibri" panose="020F0502020204030204" pitchFamily="34" charset="0"/>
                          </a:rPr>
                          <m:t>𝒛</m:t>
                        </m:r>
                        <m:d>
                          <m:dPr>
                            <m:ctrlPr>
                              <a:rPr lang="en-US" sz="1600" i="1">
                                <a:effectLst/>
                                <a:latin typeface="Cambria Math" panose="02040503050406030204" pitchFamily="18" charset="0"/>
                              </a:rPr>
                            </m:ctrlPr>
                          </m:dPr>
                          <m:e>
                            <m:r>
                              <a:rPr lang="en-US" sz="1600" b="1" i="1">
                                <a:effectLst/>
                                <a:latin typeface="Cambria Math" panose="02040503050406030204" pitchFamily="18" charset="0"/>
                                <a:ea typeface="宋体" panose="02010600030101010101" pitchFamily="2" charset="-122"/>
                                <a:cs typeface="Calibri" panose="020F0502020204030204" pitchFamily="34" charset="0"/>
                              </a:rPr>
                              <m:t>𝒕</m:t>
                            </m:r>
                          </m:e>
                        </m:d>
                      </m:num>
                      <m:den>
                        <m:r>
                          <a:rPr lang="en-US" sz="1600" i="1">
                            <a:effectLst/>
                            <a:latin typeface="Cambria Math" panose="02040503050406030204" pitchFamily="18" charset="0"/>
                            <a:ea typeface="宋体" panose="02010600030101010101" pitchFamily="2" charset="-122"/>
                            <a:cs typeface="Calibri" panose="020F0502020204030204" pitchFamily="34" charset="0"/>
                          </a:rPr>
                          <m:t>𝑑𝑡</m:t>
                        </m:r>
                      </m:den>
                    </m:f>
                    <m:r>
                      <a:rPr lang="en-US" sz="1600">
                        <a:effectLst/>
                        <a:latin typeface="Cambria Math" panose="02040503050406030204" pitchFamily="18" charset="0"/>
                        <a:ea typeface="宋体" panose="02010600030101010101" pitchFamily="2" charset="-122"/>
                        <a:cs typeface="Calibri" panose="020F0502020204030204" pitchFamily="34" charset="0"/>
                      </a:rPr>
                      <m:t>=</m:t>
                    </m:r>
                    <m:r>
                      <a:rPr lang="en-US" sz="1600" b="1" i="1">
                        <a:effectLst/>
                        <a:latin typeface="Cambria Math" panose="02040503050406030204" pitchFamily="18" charset="0"/>
                        <a:ea typeface="宋体" panose="02010600030101010101" pitchFamily="2" charset="-122"/>
                        <a:cs typeface="Calibri" panose="020F0502020204030204" pitchFamily="34" charset="0"/>
                      </a:rPr>
                      <m:t>𝑨𝒛</m:t>
                    </m:r>
                    <m:d>
                      <m:dPr>
                        <m:ctrlPr>
                          <a:rPr lang="en-US" sz="1600" i="1">
                            <a:effectLst/>
                            <a:latin typeface="Cambria Math" panose="02040503050406030204" pitchFamily="18" charset="0"/>
                          </a:rPr>
                        </m:ctrlPr>
                      </m:dPr>
                      <m:e>
                        <m:r>
                          <a:rPr lang="en-US" sz="1600" b="1" i="1">
                            <a:effectLst/>
                            <a:latin typeface="Cambria Math" panose="02040503050406030204" pitchFamily="18" charset="0"/>
                            <a:ea typeface="宋体" panose="02010600030101010101" pitchFamily="2" charset="-122"/>
                            <a:cs typeface="Calibri" panose="020F0502020204030204" pitchFamily="34" charset="0"/>
                          </a:rPr>
                          <m:t>𝒕</m:t>
                        </m:r>
                      </m:e>
                    </m:d>
                    <m:r>
                      <a:rPr lang="en-US" sz="1600">
                        <a:effectLst/>
                        <a:latin typeface="Cambria Math" panose="02040503050406030204" pitchFamily="18" charset="0"/>
                        <a:ea typeface="宋体" panose="02010600030101010101" pitchFamily="2" charset="-122"/>
                        <a:cs typeface="Calibri" panose="020F0502020204030204" pitchFamily="34" charset="0"/>
                      </a:rPr>
                      <m:t>+</m:t>
                    </m:r>
                    <m:r>
                      <a:rPr lang="en-US" sz="1600" b="1" i="1">
                        <a:effectLst/>
                        <a:latin typeface="Cambria Math" panose="02040503050406030204" pitchFamily="18" charset="0"/>
                        <a:ea typeface="宋体" panose="02010600030101010101" pitchFamily="2" charset="-122"/>
                        <a:cs typeface="Calibri" panose="020F0502020204030204" pitchFamily="34" charset="0"/>
                      </a:rPr>
                      <m:t>𝑩</m:t>
                    </m:r>
                    <m:r>
                      <a:rPr lang="en-US" sz="1600" i="1">
                        <a:effectLst/>
                        <a:latin typeface="Cambria Math" panose="02040503050406030204" pitchFamily="18" charset="0"/>
                        <a:ea typeface="宋体" panose="02010600030101010101" pitchFamily="2" charset="-122"/>
                        <a:cs typeface="Calibri" panose="020F0502020204030204" pitchFamily="34" charset="0"/>
                      </a:rPr>
                      <m:t>𝑢</m:t>
                    </m:r>
                    <m:d>
                      <m:dPr>
                        <m:ctrlPr>
                          <a:rPr lang="en-US" sz="1600" i="1">
                            <a:effectLst/>
                            <a:latin typeface="Cambria Math" panose="02040503050406030204" pitchFamily="18" charset="0"/>
                          </a:rPr>
                        </m:ctrlPr>
                      </m:dPr>
                      <m:e>
                        <m:r>
                          <a:rPr lang="en-US" sz="1600" i="1">
                            <a:effectLst/>
                            <a:latin typeface="Cambria Math" panose="02040503050406030204" pitchFamily="18" charset="0"/>
                            <a:ea typeface="宋体" panose="02010600030101010101" pitchFamily="2" charset="-122"/>
                            <a:cs typeface="Calibri" panose="020F0502020204030204" pitchFamily="34" charset="0"/>
                          </a:rPr>
                          <m:t>𝑡</m:t>
                        </m:r>
                      </m:e>
                    </m:d>
                  </m:oMath>
                </a14:m>
                <a:r>
                  <a:rPr lang="zh-CN" sz="1600" dirty="0">
                    <a:effectLst/>
                    <a:latin typeface="Calibri" panose="020F0502020204030204" pitchFamily="34" charset="0"/>
                    <a:ea typeface="宋体" panose="02010600030101010101" pitchFamily="2" charset="-122"/>
                    <a:cs typeface="Calibri" panose="020F0502020204030204" pitchFamily="34" charset="0"/>
                  </a:rPr>
                  <a:t>，其中：</a:t>
                </a:r>
                <a14:m>
                  <m:oMath xmlns:m="http://schemas.openxmlformats.org/officeDocument/2006/math">
                    <m:r>
                      <a:rPr lang="en-US" sz="1600" b="1" i="1">
                        <a:effectLst/>
                        <a:latin typeface="Cambria Math" panose="02040503050406030204" pitchFamily="18" charset="0"/>
                        <a:ea typeface="宋体" panose="02010600030101010101" pitchFamily="2" charset="-122"/>
                        <a:cs typeface="Calibri" panose="020F0502020204030204" pitchFamily="34" charset="0"/>
                      </a:rPr>
                      <m:t>𝑨</m:t>
                    </m:r>
                    <m:r>
                      <a:rPr lang="en-US" sz="1600" b="1" i="1">
                        <a:effectLst/>
                        <a:latin typeface="Cambria Math" panose="02040503050406030204" pitchFamily="18" charset="0"/>
                        <a:ea typeface="宋体" panose="02010600030101010101" pitchFamily="2" charset="-122"/>
                        <a:cs typeface="Calibri" panose="020F0502020204030204" pitchFamily="34" charset="0"/>
                      </a:rPr>
                      <m:t>=</m:t>
                    </m:r>
                    <m:d>
                      <m:dPr>
                        <m:begChr m:val="["/>
                        <m:endChr m:val="]"/>
                        <m:ctrlPr>
                          <a:rPr lang="en-US" sz="1600" i="1">
                            <a:effectLst/>
                            <a:latin typeface="Cambria Math" panose="02040503050406030204" pitchFamily="18" charset="0"/>
                          </a:rPr>
                        </m:ctrlPr>
                      </m:dPr>
                      <m:e>
                        <m:m>
                          <m:mPr>
                            <m:mcs>
                              <m:mc>
                                <m:mcPr>
                                  <m:count m:val="2"/>
                                  <m:mcJc m:val="center"/>
                                </m:mcPr>
                              </m:mc>
                            </m:mcs>
                            <m:ctrlPr>
                              <a:rPr lang="en-US" sz="1600" i="1">
                                <a:effectLst/>
                                <a:latin typeface="Cambria Math" panose="02040503050406030204" pitchFamily="18" charset="0"/>
                              </a:rPr>
                            </m:ctrlPr>
                          </m:mPr>
                          <m:mr>
                            <m:e>
                              <m:r>
                                <a:rPr lang="en-US" sz="1600">
                                  <a:effectLst/>
                                  <a:latin typeface="Cambria Math" panose="02040503050406030204" pitchFamily="18" charset="0"/>
                                  <a:ea typeface="宋体" panose="02010600030101010101" pitchFamily="2" charset="-122"/>
                                  <a:cs typeface="Calibri" panose="020F0502020204030204" pitchFamily="34" charset="0"/>
                                </a:rPr>
                                <m:t>0</m:t>
                              </m:r>
                            </m:e>
                            <m:e>
                              <m:r>
                                <a:rPr lang="en-US" sz="1600">
                                  <a:effectLst/>
                                  <a:latin typeface="Cambria Math" panose="02040503050406030204" pitchFamily="18" charset="0"/>
                                  <a:ea typeface="宋体" panose="02010600030101010101" pitchFamily="2" charset="-122"/>
                                  <a:cs typeface="Calibri" panose="020F0502020204030204" pitchFamily="34" charset="0"/>
                                </a:rPr>
                                <m:t>1</m:t>
                              </m:r>
                            </m:e>
                          </m:mr>
                          <m:mr>
                            <m:e>
                              <m:f>
                                <m:fPr>
                                  <m:ctrlPr>
                                    <a:rPr lang="en-US" sz="1600" i="1">
                                      <a:effectLst/>
                                      <a:latin typeface="Cambria Math" panose="02040503050406030204" pitchFamily="18" charset="0"/>
                                    </a:rPr>
                                  </m:ctrlPr>
                                </m:fPr>
                                <m:num>
                                  <m:r>
                                    <a:rPr lang="en-US" sz="1600" i="1">
                                      <a:effectLst/>
                                      <a:latin typeface="Cambria Math" panose="02040503050406030204" pitchFamily="18" charset="0"/>
                                      <a:ea typeface="宋体" panose="02010600030101010101" pitchFamily="2" charset="-122"/>
                                      <a:cs typeface="Calibri" panose="020F0502020204030204" pitchFamily="34" charset="0"/>
                                    </a:rPr>
                                    <m:t>𝑔</m:t>
                                  </m:r>
                                </m:num>
                                <m:den>
                                  <m:r>
                                    <a:rPr lang="en-US" sz="1600" i="1">
                                      <a:effectLst/>
                                      <a:latin typeface="Cambria Math" panose="02040503050406030204" pitchFamily="18" charset="0"/>
                                      <a:ea typeface="宋体" panose="02010600030101010101" pitchFamily="2" charset="-122"/>
                                      <a:cs typeface="Calibri" panose="020F0502020204030204" pitchFamily="34" charset="0"/>
                                    </a:rPr>
                                    <m:t>𝑑</m:t>
                                  </m:r>
                                </m:den>
                              </m:f>
                            </m:e>
                            <m:e>
                              <m:r>
                                <a:rPr lang="en-US" sz="1600">
                                  <a:effectLst/>
                                  <a:latin typeface="Cambria Math" panose="02040503050406030204" pitchFamily="18" charset="0"/>
                                  <a:ea typeface="宋体" panose="02010600030101010101" pitchFamily="2" charset="-122"/>
                                  <a:cs typeface="Calibri" panose="020F0502020204030204" pitchFamily="34" charset="0"/>
                                </a:rPr>
                                <m:t>0</m:t>
                              </m:r>
                            </m:e>
                          </m:mr>
                        </m:m>
                      </m:e>
                    </m:d>
                  </m:oMath>
                </a14:m>
                <a:r>
                  <a:rPr lang="en-US" sz="1600" b="1" dirty="0">
                    <a:effectLst/>
                    <a:latin typeface="Calibri" panose="020F0502020204030204" pitchFamily="34" charset="0"/>
                    <a:ea typeface="宋体" panose="02010600030101010101" pitchFamily="2" charset="-122"/>
                  </a:rPr>
                  <a:t> </a:t>
                </a:r>
                <a:r>
                  <a:rPr lang="zh-CN" sz="1600" dirty="0">
                    <a:effectLst/>
                    <a:latin typeface="Calibri" panose="020F0502020204030204" pitchFamily="34" charset="0"/>
                    <a:ea typeface="宋体" panose="02010600030101010101" pitchFamily="2" charset="-122"/>
                    <a:cs typeface="Calibri" panose="020F0502020204030204" pitchFamily="34" charset="0"/>
                  </a:rPr>
                  <a:t>，</a:t>
                </a:r>
                <a14:m>
                  <m:oMath xmlns:m="http://schemas.openxmlformats.org/officeDocument/2006/math">
                    <m:r>
                      <a:rPr lang="en-US" sz="1600" b="1" i="1">
                        <a:effectLst/>
                        <a:latin typeface="Cambria Math" panose="02040503050406030204" pitchFamily="18" charset="0"/>
                        <a:ea typeface="宋体" panose="02010600030101010101" pitchFamily="2" charset="-122"/>
                        <a:cs typeface="Calibri" panose="020F0502020204030204" pitchFamily="34" charset="0"/>
                      </a:rPr>
                      <m:t>𝑩</m:t>
                    </m:r>
                    <m:r>
                      <a:rPr lang="en-US" sz="1600" b="1" i="1">
                        <a:effectLst/>
                        <a:latin typeface="Cambria Math" panose="02040503050406030204" pitchFamily="18" charset="0"/>
                        <a:ea typeface="宋体" panose="02010600030101010101" pitchFamily="2" charset="-122"/>
                        <a:cs typeface="Calibri" panose="020F0502020204030204" pitchFamily="34" charset="0"/>
                      </a:rPr>
                      <m:t>=</m:t>
                    </m:r>
                    <m:d>
                      <m:dPr>
                        <m:begChr m:val="["/>
                        <m:endChr m:val="]"/>
                        <m:ctrlPr>
                          <a:rPr lang="en-US" sz="1600" i="1">
                            <a:effectLst/>
                            <a:latin typeface="Cambria Math" panose="02040503050406030204" pitchFamily="18" charset="0"/>
                          </a:rPr>
                        </m:ctrlPr>
                      </m:dPr>
                      <m:e>
                        <m:m>
                          <m:mPr>
                            <m:mcs>
                              <m:mc>
                                <m:mcPr>
                                  <m:count m:val="1"/>
                                  <m:mcJc m:val="center"/>
                                </m:mcPr>
                              </m:mc>
                            </m:mcs>
                            <m:ctrlPr>
                              <a:rPr lang="en-US" sz="1600" i="1">
                                <a:effectLst/>
                                <a:latin typeface="Cambria Math" panose="02040503050406030204" pitchFamily="18" charset="0"/>
                              </a:rPr>
                            </m:ctrlPr>
                          </m:mPr>
                          <m:mr>
                            <m:e>
                              <m:r>
                                <a:rPr lang="en-US" sz="1600">
                                  <a:effectLst/>
                                  <a:latin typeface="Cambria Math" panose="02040503050406030204" pitchFamily="18" charset="0"/>
                                  <a:ea typeface="宋体" panose="02010600030101010101" pitchFamily="2" charset="-122"/>
                                  <a:cs typeface="Calibri" panose="020F0502020204030204" pitchFamily="34" charset="0"/>
                                </a:rPr>
                                <m:t>0</m:t>
                              </m:r>
                            </m:e>
                          </m:mr>
                          <m:mr>
                            <m:e>
                              <m:r>
                                <a:rPr lang="en-US" sz="1600">
                                  <a:effectLst/>
                                  <a:latin typeface="Cambria Math" panose="02040503050406030204" pitchFamily="18" charset="0"/>
                                  <a:ea typeface="宋体" panose="02010600030101010101" pitchFamily="2" charset="-122"/>
                                  <a:cs typeface="Calibri" panose="020F0502020204030204" pitchFamily="34" charset="0"/>
                                </a:rPr>
                                <m:t>1</m:t>
                              </m:r>
                            </m:e>
                          </m:mr>
                        </m:m>
                      </m:e>
                    </m:d>
                  </m:oMath>
                </a14:m>
                <a:endParaRPr lang="en-US" sz="1600" dirty="0"/>
              </a:p>
            </p:txBody>
          </p:sp>
        </mc:Choice>
        <mc:Fallback>
          <p:sp>
            <p:nvSpPr>
              <p:cNvPr id="7" name="TextBox 6"/>
              <p:cNvSpPr txBox="1">
                <a:spLocks noRot="1" noChangeAspect="1" noMove="1" noResize="1" noEditPoints="1" noAdjustHandles="1" noChangeArrowheads="1" noChangeShapeType="1" noTextEdit="1"/>
              </p:cNvSpPr>
              <p:nvPr/>
            </p:nvSpPr>
            <p:spPr>
              <a:xfrm>
                <a:off x="1314274" y="2223041"/>
                <a:ext cx="6096000" cy="654218"/>
              </a:xfrm>
              <a:prstGeom prst="rect">
                <a:avLst/>
              </a:prstGeom>
              <a:blipFill rotWithShape="1">
                <a:blip r:embed="rId2"/>
                <a:stretch>
                  <a:fillRect l="-8" t="-83" r="8" b="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1314274" y="2730126"/>
                <a:ext cx="5229401" cy="578876"/>
              </a:xfrm>
              <a:prstGeom prst="rect">
                <a:avLst/>
              </a:prstGeom>
              <a:noFill/>
            </p:spPr>
            <p:txBody>
              <a:bodyPr wrap="square">
                <a:spAutoFit/>
              </a:bodyPr>
              <a:lstStyle/>
              <a:p>
                <a14:m>
                  <m:oMath xmlns:m="http://schemas.openxmlformats.org/officeDocument/2006/math">
                    <m:r>
                      <a:rPr lang="en-US" sz="1600" i="1" smtClean="0">
                        <a:effectLst/>
                        <a:latin typeface="Cambria Math" panose="02040503050406030204" pitchFamily="18" charset="0"/>
                        <a:ea typeface="宋体" panose="02010600030101010101" pitchFamily="2" charset="-122"/>
                        <a:cs typeface="Calibri" panose="020F0502020204030204" pitchFamily="34" charset="0"/>
                      </a:rPr>
                      <m:t>𝑦</m:t>
                    </m:r>
                    <m:d>
                      <m:dPr>
                        <m:ctrlPr>
                          <a:rPr lang="en-US" sz="1600" i="1">
                            <a:effectLst/>
                            <a:latin typeface="Cambria Math" panose="02040503050406030204" pitchFamily="18" charset="0"/>
                          </a:rPr>
                        </m:ctrlPr>
                      </m:dPr>
                      <m:e>
                        <m:r>
                          <a:rPr lang="en-US" sz="1600" i="1">
                            <a:effectLst/>
                            <a:latin typeface="Cambria Math" panose="02040503050406030204" pitchFamily="18" charset="0"/>
                            <a:ea typeface="宋体" panose="02010600030101010101" pitchFamily="2" charset="-122"/>
                            <a:cs typeface="Calibri" panose="020F0502020204030204" pitchFamily="34" charset="0"/>
                          </a:rPr>
                          <m:t>𝑡</m:t>
                        </m:r>
                      </m:e>
                    </m:d>
                    <m:r>
                      <a:rPr lang="en-US" sz="1600">
                        <a:effectLst/>
                        <a:latin typeface="Cambria Math" panose="02040503050406030204" pitchFamily="18" charset="0"/>
                        <a:ea typeface="宋体" panose="02010600030101010101" pitchFamily="2" charset="-122"/>
                        <a:cs typeface="Calibri" panose="020F0502020204030204" pitchFamily="34" charset="0"/>
                      </a:rPr>
                      <m:t>=</m:t>
                    </m:r>
                    <m:r>
                      <a:rPr lang="en-US" sz="1600" b="1" i="1">
                        <a:effectLst/>
                        <a:latin typeface="Cambria Math" panose="02040503050406030204" pitchFamily="18" charset="0"/>
                        <a:ea typeface="宋体" panose="02010600030101010101" pitchFamily="2" charset="-122"/>
                        <a:cs typeface="Calibri" panose="020F0502020204030204" pitchFamily="34" charset="0"/>
                      </a:rPr>
                      <m:t>𝑪</m:t>
                    </m:r>
                    <m:d>
                      <m:dPr>
                        <m:begChr m:val="["/>
                        <m:endChr m:val="]"/>
                        <m:ctrlPr>
                          <a:rPr lang="en-US" sz="1600" i="1">
                            <a:effectLst/>
                            <a:latin typeface="Cambria Math" panose="02040503050406030204" pitchFamily="18" charset="0"/>
                          </a:rPr>
                        </m:ctrlPr>
                      </m:dPr>
                      <m:e>
                        <m:m>
                          <m:mPr>
                            <m:mcs>
                              <m:mc>
                                <m:mcPr>
                                  <m:count m:val="1"/>
                                  <m:mcJc m:val="center"/>
                                </m:mcPr>
                              </m:mc>
                            </m:mcs>
                            <m:ctrlPr>
                              <a:rPr lang="en-US" sz="1600" i="1">
                                <a:effectLst/>
                                <a:latin typeface="Cambria Math" panose="02040503050406030204" pitchFamily="18" charset="0"/>
                              </a:rPr>
                            </m:ctrlPr>
                          </m:mPr>
                          <m:mr>
                            <m:e>
                              <m:sSub>
                                <m:sSubPr>
                                  <m:ctrlPr>
                                    <a:rPr lang="en-US" sz="1600" i="1">
                                      <a:effectLst/>
                                      <a:latin typeface="Cambria Math" panose="02040503050406030204" pitchFamily="18" charset="0"/>
                                    </a:rPr>
                                  </m:ctrlPr>
                                </m:sSubPr>
                                <m:e>
                                  <m:r>
                                    <a:rPr lang="en-US" sz="1600" i="1">
                                      <a:effectLst/>
                                      <a:latin typeface="Cambria Math" panose="02040503050406030204" pitchFamily="18" charset="0"/>
                                      <a:ea typeface="宋体" panose="02010600030101010101" pitchFamily="2" charset="-122"/>
                                      <a:cs typeface="Calibri" panose="020F0502020204030204" pitchFamily="34" charset="0"/>
                                    </a:rPr>
                                    <m:t>𝑧</m:t>
                                  </m:r>
                                </m:e>
                                <m:sub>
                                  <m:r>
                                    <a:rPr lang="en-US" sz="1600">
                                      <a:effectLst/>
                                      <a:latin typeface="Cambria Math" panose="02040503050406030204" pitchFamily="18" charset="0"/>
                                      <a:ea typeface="宋体" panose="02010600030101010101" pitchFamily="2" charset="-122"/>
                                      <a:cs typeface="Calibri" panose="020F0502020204030204" pitchFamily="34" charset="0"/>
                                    </a:rPr>
                                    <m:t>1</m:t>
                                  </m:r>
                                </m:sub>
                              </m:sSub>
                              <m:d>
                                <m:dPr>
                                  <m:ctrlPr>
                                    <a:rPr lang="en-US" sz="1600" i="1">
                                      <a:effectLst/>
                                      <a:latin typeface="Cambria Math" panose="02040503050406030204" pitchFamily="18" charset="0"/>
                                    </a:rPr>
                                  </m:ctrlPr>
                                </m:dPr>
                                <m:e>
                                  <m:r>
                                    <a:rPr lang="en-US" sz="1600" i="1">
                                      <a:effectLst/>
                                      <a:latin typeface="Cambria Math" panose="02040503050406030204" pitchFamily="18" charset="0"/>
                                      <a:ea typeface="宋体" panose="02010600030101010101" pitchFamily="2" charset="-122"/>
                                      <a:cs typeface="Calibri" panose="020F0502020204030204" pitchFamily="34" charset="0"/>
                                    </a:rPr>
                                    <m:t>𝑡</m:t>
                                  </m:r>
                                </m:e>
                              </m:d>
                            </m:e>
                          </m:mr>
                          <m:mr>
                            <m:e>
                              <m:sSub>
                                <m:sSubPr>
                                  <m:ctrlPr>
                                    <a:rPr lang="en-US" sz="1600" i="1">
                                      <a:effectLst/>
                                      <a:latin typeface="Cambria Math" panose="02040503050406030204" pitchFamily="18" charset="0"/>
                                    </a:rPr>
                                  </m:ctrlPr>
                                </m:sSubPr>
                                <m:e>
                                  <m:r>
                                    <a:rPr lang="en-US" sz="1600" i="1">
                                      <a:effectLst/>
                                      <a:latin typeface="Cambria Math" panose="02040503050406030204" pitchFamily="18" charset="0"/>
                                      <a:ea typeface="宋体" panose="02010600030101010101" pitchFamily="2" charset="-122"/>
                                      <a:cs typeface="Calibri" panose="020F0502020204030204" pitchFamily="34" charset="0"/>
                                    </a:rPr>
                                    <m:t>𝑧</m:t>
                                  </m:r>
                                </m:e>
                                <m:sub>
                                  <m:r>
                                    <a:rPr lang="en-US" sz="1600">
                                      <a:effectLst/>
                                      <a:latin typeface="Cambria Math" panose="02040503050406030204" pitchFamily="18" charset="0"/>
                                      <a:ea typeface="宋体" panose="02010600030101010101" pitchFamily="2" charset="-122"/>
                                      <a:cs typeface="Calibri" panose="020F0502020204030204" pitchFamily="34" charset="0"/>
                                    </a:rPr>
                                    <m:t>2</m:t>
                                  </m:r>
                                </m:sub>
                              </m:sSub>
                              <m:d>
                                <m:dPr>
                                  <m:ctrlPr>
                                    <a:rPr lang="en-US" sz="1600" i="1">
                                      <a:effectLst/>
                                      <a:latin typeface="Cambria Math" panose="02040503050406030204" pitchFamily="18" charset="0"/>
                                    </a:rPr>
                                  </m:ctrlPr>
                                </m:dPr>
                                <m:e>
                                  <m:r>
                                    <a:rPr lang="en-US" sz="1600" i="1">
                                      <a:effectLst/>
                                      <a:latin typeface="Cambria Math" panose="02040503050406030204" pitchFamily="18" charset="0"/>
                                      <a:ea typeface="宋体" panose="02010600030101010101" pitchFamily="2" charset="-122"/>
                                      <a:cs typeface="Calibri" panose="020F0502020204030204" pitchFamily="34" charset="0"/>
                                    </a:rPr>
                                    <m:t>𝑡</m:t>
                                  </m:r>
                                </m:e>
                              </m:d>
                            </m:e>
                          </m:mr>
                        </m:m>
                      </m:e>
                    </m:d>
                    <m:r>
                      <a:rPr lang="en-US" sz="1600" i="1">
                        <a:effectLst/>
                        <a:latin typeface="Cambria Math" panose="02040503050406030204" pitchFamily="18" charset="0"/>
                        <a:ea typeface="宋体" panose="02010600030101010101" pitchFamily="2" charset="-122"/>
                        <a:cs typeface="Calibri" panose="020F0502020204030204" pitchFamily="34" charset="0"/>
                      </a:rPr>
                      <m:t>+</m:t>
                    </m:r>
                    <m:r>
                      <a:rPr lang="en-US" sz="1600" b="1" i="1">
                        <a:effectLst/>
                        <a:latin typeface="Cambria Math" panose="02040503050406030204" pitchFamily="18" charset="0"/>
                        <a:ea typeface="宋体" panose="02010600030101010101" pitchFamily="2" charset="-122"/>
                        <a:cs typeface="Calibri" panose="020F0502020204030204" pitchFamily="34" charset="0"/>
                      </a:rPr>
                      <m:t>𝑫</m:t>
                    </m:r>
                    <m:r>
                      <a:rPr lang="en-US" sz="1600" i="1">
                        <a:effectLst/>
                        <a:latin typeface="Cambria Math" panose="02040503050406030204" pitchFamily="18" charset="0"/>
                        <a:ea typeface="宋体" panose="02010600030101010101" pitchFamily="2" charset="-122"/>
                        <a:cs typeface="Calibri" panose="020F0502020204030204" pitchFamily="34" charset="0"/>
                      </a:rPr>
                      <m:t>𝑢</m:t>
                    </m:r>
                    <m:d>
                      <m:dPr>
                        <m:ctrlPr>
                          <a:rPr lang="en-US" sz="1600" i="1">
                            <a:effectLst/>
                            <a:latin typeface="Cambria Math" panose="02040503050406030204" pitchFamily="18" charset="0"/>
                          </a:rPr>
                        </m:ctrlPr>
                      </m:dPr>
                      <m:e>
                        <m:r>
                          <a:rPr lang="en-US" sz="1600" i="1">
                            <a:effectLst/>
                            <a:latin typeface="Cambria Math" panose="02040503050406030204" pitchFamily="18" charset="0"/>
                            <a:ea typeface="宋体" panose="02010600030101010101" pitchFamily="2" charset="-122"/>
                            <a:cs typeface="Calibri" panose="020F0502020204030204" pitchFamily="34" charset="0"/>
                          </a:rPr>
                          <m:t>𝑡</m:t>
                        </m:r>
                      </m:e>
                    </m:d>
                  </m:oMath>
                </a14:m>
                <a:r>
                  <a:rPr lang="zh-CN" sz="1600" dirty="0">
                    <a:effectLst/>
                    <a:latin typeface="Calibri" panose="020F0502020204030204" pitchFamily="34" charset="0"/>
                    <a:ea typeface="宋体" panose="02010600030101010101" pitchFamily="2" charset="-122"/>
                    <a:cs typeface="Calibri" panose="020F0502020204030204" pitchFamily="34" charset="0"/>
                  </a:rPr>
                  <a:t>，其中：</a:t>
                </a:r>
                <a14:m>
                  <m:oMath xmlns:m="http://schemas.openxmlformats.org/officeDocument/2006/math">
                    <m:r>
                      <a:rPr lang="en-US" sz="1600" b="1" i="1">
                        <a:effectLst/>
                        <a:latin typeface="Cambria Math" panose="02040503050406030204" pitchFamily="18" charset="0"/>
                        <a:ea typeface="宋体" panose="02010600030101010101" pitchFamily="2" charset="-122"/>
                        <a:cs typeface="Calibri" panose="020F0502020204030204" pitchFamily="34" charset="0"/>
                      </a:rPr>
                      <m:t>𝑪</m:t>
                    </m:r>
                    <m:r>
                      <a:rPr lang="en-US" sz="1600" b="1" i="1">
                        <a:effectLst/>
                        <a:latin typeface="Cambria Math" panose="02040503050406030204" pitchFamily="18" charset="0"/>
                        <a:ea typeface="微软雅黑" panose="020B0503020204020204" pitchFamily="34" charset="-122"/>
                        <a:cs typeface="微软雅黑" panose="020B0503020204020204" pitchFamily="34" charset="-122"/>
                      </a:rPr>
                      <m:t>=</m:t>
                    </m:r>
                    <m:d>
                      <m:dPr>
                        <m:begChr m:val="["/>
                        <m:endChr m:val="]"/>
                        <m:ctrlPr>
                          <a:rPr lang="en-US" sz="1600" i="1">
                            <a:effectLst/>
                            <a:latin typeface="Cambria Math" panose="02040503050406030204" pitchFamily="18" charset="0"/>
                          </a:rPr>
                        </m:ctrlPr>
                      </m:dPr>
                      <m:e>
                        <m:m>
                          <m:mPr>
                            <m:mcs>
                              <m:mc>
                                <m:mcPr>
                                  <m:count m:val="2"/>
                                  <m:mcJc m:val="center"/>
                                </m:mcPr>
                              </m:mc>
                            </m:mcs>
                            <m:ctrlPr>
                              <a:rPr lang="en-US" sz="1600" i="1">
                                <a:effectLst/>
                                <a:latin typeface="Cambria Math" panose="02040503050406030204" pitchFamily="18" charset="0"/>
                              </a:rPr>
                            </m:ctrlPr>
                          </m:mPr>
                          <m:mr>
                            <m:e>
                              <m:r>
                                <a:rPr lang="en-US" sz="1600">
                                  <a:effectLst/>
                                  <a:latin typeface="Cambria Math" panose="02040503050406030204" pitchFamily="18" charset="0"/>
                                  <a:ea typeface="宋体" panose="02010600030101010101" pitchFamily="2" charset="-122"/>
                                  <a:cs typeface="Calibri" panose="020F0502020204030204" pitchFamily="34" charset="0"/>
                                </a:rPr>
                                <m:t>1</m:t>
                              </m:r>
                            </m:e>
                            <m:e>
                              <m:r>
                                <a:rPr lang="en-US" sz="1600">
                                  <a:effectLst/>
                                  <a:latin typeface="Cambria Math" panose="02040503050406030204" pitchFamily="18" charset="0"/>
                                  <a:ea typeface="宋体" panose="02010600030101010101" pitchFamily="2" charset="-122"/>
                                  <a:cs typeface="Calibri" panose="020F0502020204030204" pitchFamily="34" charset="0"/>
                                </a:rPr>
                                <m:t>0</m:t>
                              </m:r>
                            </m:e>
                          </m:mr>
                        </m:m>
                      </m:e>
                    </m:d>
                  </m:oMath>
                </a14:m>
                <a:r>
                  <a:rPr lang="zh-CN" sz="1600" dirty="0">
                    <a:effectLst/>
                    <a:latin typeface="Calibri" panose="020F0502020204030204" pitchFamily="34" charset="0"/>
                    <a:ea typeface="宋体" panose="02010600030101010101" pitchFamily="2" charset="-122"/>
                    <a:cs typeface="Calibri" panose="020F0502020204030204" pitchFamily="34" charset="0"/>
                  </a:rPr>
                  <a:t>，</a:t>
                </a:r>
                <a:r>
                  <a:rPr lang="zh-CN" sz="1600" b="1" dirty="0">
                    <a:effectLst/>
                    <a:ea typeface="Calibri" panose="020F0502020204030204" pitchFamily="34" charset="0"/>
                  </a:rPr>
                  <a:t> </a:t>
                </a:r>
                <a14:m>
                  <m:oMath xmlns:m="http://schemas.openxmlformats.org/officeDocument/2006/math">
                    <m:r>
                      <a:rPr lang="en-US" sz="1600" b="1" i="1">
                        <a:effectLst/>
                        <a:latin typeface="Cambria Math" panose="02040503050406030204" pitchFamily="18" charset="0"/>
                        <a:ea typeface="宋体" panose="02010600030101010101" pitchFamily="2" charset="-122"/>
                        <a:cs typeface="Calibri" panose="020F0502020204030204" pitchFamily="34" charset="0"/>
                      </a:rPr>
                      <m:t>𝑫</m:t>
                    </m:r>
                    <m:r>
                      <a:rPr lang="en-US" sz="1600" i="1">
                        <a:effectLst/>
                        <a:latin typeface="Cambria Math" panose="02040503050406030204" pitchFamily="18" charset="0"/>
                        <a:ea typeface="宋体" panose="02010600030101010101" pitchFamily="2" charset="-122"/>
                        <a:cs typeface="Calibri" panose="020F0502020204030204" pitchFamily="34" charset="0"/>
                      </a:rPr>
                      <m:t>=[</m:t>
                    </m:r>
                    <m:r>
                      <a:rPr lang="en-US" sz="1600" i="1">
                        <a:effectLst/>
                        <a:latin typeface="Cambria Math" panose="02040503050406030204" pitchFamily="18" charset="0"/>
                        <a:ea typeface="宋体" panose="02010600030101010101" pitchFamily="2" charset="-122"/>
                        <a:cs typeface="Calibri" panose="020F0502020204030204" pitchFamily="34" charset="0"/>
                      </a:rPr>
                      <m:t>0</m:t>
                    </m:r>
                    <m:r>
                      <a:rPr lang="en-US" sz="1600" i="1">
                        <a:effectLst/>
                        <a:latin typeface="Cambria Math" panose="02040503050406030204" pitchFamily="18" charset="0"/>
                        <a:ea typeface="宋体" panose="02010600030101010101" pitchFamily="2" charset="-122"/>
                        <a:cs typeface="Calibri" panose="020F0502020204030204" pitchFamily="34" charset="0"/>
                      </a:rPr>
                      <m:t>]</m:t>
                    </m:r>
                  </m:oMath>
                </a14:m>
                <a:endParaRPr lang="en-US" sz="1600" dirty="0"/>
              </a:p>
            </p:txBody>
          </p:sp>
        </mc:Choice>
        <mc:Fallback>
          <p:sp>
            <p:nvSpPr>
              <p:cNvPr id="13" name="TextBox 12"/>
              <p:cNvSpPr txBox="1">
                <a:spLocks noRot="1" noChangeAspect="1" noMove="1" noResize="1" noEditPoints="1" noAdjustHandles="1" noChangeArrowheads="1" noChangeShapeType="1" noTextEdit="1"/>
              </p:cNvSpPr>
              <p:nvPr/>
            </p:nvSpPr>
            <p:spPr>
              <a:xfrm>
                <a:off x="1314274" y="2730126"/>
                <a:ext cx="5229401" cy="578876"/>
              </a:xfrm>
              <a:prstGeom prst="rect">
                <a:avLst/>
              </a:prstGeom>
              <a:blipFill rotWithShape="1">
                <a:blip r:embed="rId3"/>
                <a:stretch>
                  <a:fillRect l="-9" t="-45" b="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868936" y="3309002"/>
                <a:ext cx="6986676" cy="413318"/>
              </a:xfrm>
              <a:prstGeom prst="rect">
                <a:avLst/>
              </a:prstGeom>
              <a:noFill/>
            </p:spPr>
            <p:txBody>
              <a:bodyPr wrap="square">
                <a:spAutoFit/>
              </a:bodyPr>
              <a:lstStyle/>
              <a:p>
                <a:pPr marL="285750" indent="-285750">
                  <a:buFont typeface="Arial" panose="020B0604020202020204" pitchFamily="34" charset="0"/>
                  <a:buChar char="•"/>
                </a:pPr>
                <a:r>
                  <a:rPr lang="zh-CN" sz="1400" dirty="0">
                    <a:effectLst/>
                    <a:latin typeface="Calibri" panose="020F0502020204030204" pitchFamily="34" charset="0"/>
                    <a:ea typeface="宋体" panose="02010600030101010101" pitchFamily="2" charset="-122"/>
                    <a:cs typeface="Calibri" panose="020F0502020204030204" pitchFamily="34" charset="0"/>
                  </a:rPr>
                  <a:t>分析无输入的系统，即</a:t>
                </a:r>
                <a14:m>
                  <m:oMath xmlns:m="http://schemas.openxmlformats.org/officeDocument/2006/math">
                    <m:r>
                      <a:rPr lang="en-US" sz="1400" i="1">
                        <a:effectLst/>
                        <a:latin typeface="Cambria Math" panose="02040503050406030204" pitchFamily="18" charset="0"/>
                        <a:ea typeface="宋体" panose="02010600030101010101" pitchFamily="2" charset="-122"/>
                        <a:cs typeface="Calibri" panose="020F0502020204030204" pitchFamily="34" charset="0"/>
                      </a:rPr>
                      <m:t>𝑢</m:t>
                    </m:r>
                    <m:d>
                      <m:dPr>
                        <m:ctrlPr>
                          <a:rPr lang="en-US" sz="1400" i="1">
                            <a:effectLst/>
                            <a:latin typeface="Cambria Math" panose="02040503050406030204" pitchFamily="18" charset="0"/>
                          </a:rPr>
                        </m:ctrlPr>
                      </m:dPr>
                      <m:e>
                        <m:r>
                          <a:rPr lang="en-US" sz="1400" i="1">
                            <a:effectLst/>
                            <a:latin typeface="Cambria Math" panose="02040503050406030204" pitchFamily="18" charset="0"/>
                            <a:ea typeface="宋体" panose="02010600030101010101" pitchFamily="2" charset="-122"/>
                            <a:cs typeface="Calibri" panose="020F0502020204030204" pitchFamily="34" charset="0"/>
                          </a:rPr>
                          <m:t>𝑡</m:t>
                        </m:r>
                      </m:e>
                    </m:d>
                    <m:r>
                      <a:rPr lang="en-US" sz="1400" i="1">
                        <a:effectLst/>
                        <a:latin typeface="Cambria Math" panose="02040503050406030204" pitchFamily="18" charset="0"/>
                        <a:ea typeface="宋体" panose="02010600030101010101" pitchFamily="2" charset="-122"/>
                        <a:cs typeface="Calibri" panose="020F0502020204030204" pitchFamily="34" charset="0"/>
                      </a:rPr>
                      <m:t>=</m:t>
                    </m:r>
                    <m:r>
                      <a:rPr lang="en-US" sz="1400" i="1">
                        <a:effectLst/>
                        <a:latin typeface="Cambria Math" panose="02040503050406030204" pitchFamily="18" charset="0"/>
                        <a:ea typeface="宋体" panose="02010600030101010101" pitchFamily="2" charset="-122"/>
                        <a:cs typeface="Calibri" panose="020F0502020204030204" pitchFamily="34" charset="0"/>
                      </a:rPr>
                      <m:t>0</m:t>
                    </m:r>
                  </m:oMath>
                </a14:m>
                <a:r>
                  <a:rPr lang="zh-CN" sz="1400" dirty="0">
                    <a:effectLst/>
                    <a:latin typeface="Calibri" panose="020F0502020204030204" pitchFamily="34" charset="0"/>
                    <a:ea typeface="宋体" panose="02010600030101010101" pitchFamily="2" charset="-122"/>
                    <a:cs typeface="Calibri" panose="020F0502020204030204" pitchFamily="34" charset="0"/>
                  </a:rPr>
                  <a:t>的情况。此时</a:t>
                </a:r>
                <a14:m>
                  <m:oMath xmlns:m="http://schemas.openxmlformats.org/officeDocument/2006/math">
                    <m:f>
                      <m:fPr>
                        <m:ctrlPr>
                          <a:rPr lang="en-US" sz="1400" i="1">
                            <a:effectLst/>
                            <a:latin typeface="Cambria Math" panose="02040503050406030204" pitchFamily="18" charset="0"/>
                          </a:rPr>
                        </m:ctrlPr>
                      </m:fPr>
                      <m:num>
                        <m:r>
                          <m:rPr>
                            <m:sty m:val="p"/>
                          </m:rPr>
                          <a:rPr lang="en-US" sz="1400">
                            <a:effectLst/>
                            <a:latin typeface="Cambria Math" panose="02040503050406030204" pitchFamily="18" charset="0"/>
                            <a:ea typeface="宋体" panose="02010600030101010101" pitchFamily="2" charset="-122"/>
                            <a:cs typeface="Calibri" panose="020F0502020204030204" pitchFamily="34" charset="0"/>
                          </a:rPr>
                          <m:t>d</m:t>
                        </m:r>
                        <m:r>
                          <a:rPr lang="en-US" sz="1400" b="1" i="1">
                            <a:effectLst/>
                            <a:latin typeface="Cambria Math" panose="02040503050406030204" pitchFamily="18" charset="0"/>
                            <a:ea typeface="宋体" panose="02010600030101010101" pitchFamily="2" charset="-122"/>
                            <a:cs typeface="Calibri" panose="020F0502020204030204" pitchFamily="34" charset="0"/>
                          </a:rPr>
                          <m:t>𝒛</m:t>
                        </m:r>
                        <m:d>
                          <m:dPr>
                            <m:ctrlPr>
                              <a:rPr lang="en-US" sz="1400" i="1">
                                <a:effectLst/>
                                <a:latin typeface="Cambria Math" panose="02040503050406030204" pitchFamily="18" charset="0"/>
                              </a:rPr>
                            </m:ctrlPr>
                          </m:dPr>
                          <m:e>
                            <m:r>
                              <a:rPr lang="en-US" sz="1400" b="1" i="1">
                                <a:effectLst/>
                                <a:latin typeface="Cambria Math" panose="02040503050406030204" pitchFamily="18" charset="0"/>
                                <a:ea typeface="宋体" panose="02010600030101010101" pitchFamily="2" charset="-122"/>
                                <a:cs typeface="Calibri" panose="020F0502020204030204" pitchFamily="34" charset="0"/>
                              </a:rPr>
                              <m:t>𝒕</m:t>
                            </m:r>
                          </m:e>
                        </m:d>
                      </m:num>
                      <m:den>
                        <m:r>
                          <a:rPr lang="en-US" sz="1400" i="1">
                            <a:effectLst/>
                            <a:latin typeface="Cambria Math" panose="02040503050406030204" pitchFamily="18" charset="0"/>
                            <a:ea typeface="宋体" panose="02010600030101010101" pitchFamily="2" charset="-122"/>
                            <a:cs typeface="Calibri" panose="020F0502020204030204" pitchFamily="34" charset="0"/>
                          </a:rPr>
                          <m:t>𝑑𝑡</m:t>
                        </m:r>
                      </m:den>
                    </m:f>
                    <m:r>
                      <a:rPr lang="en-US" sz="1400">
                        <a:effectLst/>
                        <a:latin typeface="Cambria Math" panose="02040503050406030204" pitchFamily="18" charset="0"/>
                        <a:ea typeface="宋体" panose="02010600030101010101" pitchFamily="2" charset="-122"/>
                        <a:cs typeface="Calibri" panose="020F0502020204030204" pitchFamily="34" charset="0"/>
                      </a:rPr>
                      <m:t>=</m:t>
                    </m:r>
                    <m:r>
                      <a:rPr lang="en-US" sz="1400" b="1" i="1">
                        <a:effectLst/>
                        <a:latin typeface="Cambria Math" panose="02040503050406030204" pitchFamily="18" charset="0"/>
                        <a:ea typeface="宋体" panose="02010600030101010101" pitchFamily="2" charset="-122"/>
                        <a:cs typeface="Calibri" panose="020F0502020204030204" pitchFamily="34" charset="0"/>
                      </a:rPr>
                      <m:t>𝑨𝒛</m:t>
                    </m:r>
                    <m:d>
                      <m:dPr>
                        <m:ctrlPr>
                          <a:rPr lang="en-US" sz="1400" i="1">
                            <a:effectLst/>
                            <a:latin typeface="Cambria Math" panose="02040503050406030204" pitchFamily="18" charset="0"/>
                          </a:rPr>
                        </m:ctrlPr>
                      </m:dPr>
                      <m:e>
                        <m:r>
                          <a:rPr lang="en-US" sz="1400" b="1" i="1">
                            <a:effectLst/>
                            <a:latin typeface="Cambria Math" panose="02040503050406030204" pitchFamily="18" charset="0"/>
                            <a:ea typeface="宋体" panose="02010600030101010101" pitchFamily="2" charset="-122"/>
                            <a:cs typeface="Calibri" panose="020F0502020204030204" pitchFamily="34" charset="0"/>
                          </a:rPr>
                          <m:t>𝒕</m:t>
                        </m:r>
                      </m:e>
                    </m:d>
                  </m:oMath>
                </a14:m>
                <a:endParaRPr lang="en-US" sz="1400" dirty="0"/>
              </a:p>
            </p:txBody>
          </p:sp>
        </mc:Choice>
        <mc:Fallback>
          <p:sp>
            <p:nvSpPr>
              <p:cNvPr id="16" name="TextBox 15"/>
              <p:cNvSpPr txBox="1">
                <a:spLocks noRot="1" noChangeAspect="1" noMove="1" noResize="1" noEditPoints="1" noAdjustHandles="1" noChangeArrowheads="1" noChangeShapeType="1" noTextEdit="1"/>
              </p:cNvSpPr>
              <p:nvPr/>
            </p:nvSpPr>
            <p:spPr>
              <a:xfrm>
                <a:off x="868936" y="3309002"/>
                <a:ext cx="6986676" cy="413318"/>
              </a:xfrm>
              <a:prstGeom prst="rect">
                <a:avLst/>
              </a:prstGeom>
              <a:blipFill rotWithShape="1">
                <a:blip r:embed="rId4"/>
                <a:stretch>
                  <a:fillRect l="-4" t="-4" b="142"/>
                </a:stretch>
              </a:blipFill>
            </p:spPr>
            <p:txBody>
              <a:bodyPr/>
              <a:lstStyle/>
              <a:p>
                <a:r>
                  <a:rPr lang="zh-CN" altLang="en-US">
                    <a:noFill/>
                  </a:rPr>
                  <a:t> </a:t>
                </a:r>
              </a:p>
            </p:txBody>
          </p:sp>
        </mc:Fallback>
      </mc:AlternateContent>
      <p:sp>
        <p:nvSpPr>
          <p:cNvPr id="18" name="Arrow: Down 17"/>
          <p:cNvSpPr/>
          <p:nvPr/>
        </p:nvSpPr>
        <p:spPr>
          <a:xfrm rot="16200000">
            <a:off x="6083976" y="3387320"/>
            <a:ext cx="365449" cy="3414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2" name="TextBox 21"/>
              <p:cNvSpPr txBox="1"/>
              <p:nvPr/>
            </p:nvSpPr>
            <p:spPr>
              <a:xfrm>
                <a:off x="6615024" y="3232065"/>
                <a:ext cx="3048001" cy="651910"/>
              </a:xfrm>
              <a:prstGeom prst="rect">
                <a:avLst/>
              </a:prstGeom>
              <a:noFill/>
            </p:spPr>
            <p:txBody>
              <a:bodyPr wrap="square">
                <a:spAutoFit/>
              </a:bodyPr>
              <a:lstStyle/>
              <a:p>
                <a:r>
                  <a:rPr lang="zh-CN" altLang="en-US" sz="1400" dirty="0">
                    <a:latin typeface="Calibri" panose="020F0502020204030204" pitchFamily="34" charset="0"/>
                    <a:ea typeface="宋体" panose="02010600030101010101" pitchFamily="2" charset="-122"/>
                    <a:cs typeface="Calibri" panose="020F0502020204030204" pitchFamily="34" charset="0"/>
                  </a:rPr>
                  <a:t>平衡点</a:t>
                </a:r>
                <a14:m>
                  <m:oMath xmlns:m="http://schemas.openxmlformats.org/officeDocument/2006/math">
                    <m:r>
                      <a:rPr lang="zh-CN" altLang="en-US" sz="1400" i="1">
                        <a:solidFill>
                          <a:schemeClr val="tx1"/>
                        </a:solidFill>
                        <a:latin typeface="Cambria Math" panose="02040503050406030204" pitchFamily="18" charset="0"/>
                      </a:rPr>
                      <m:t>：</m:t>
                    </m:r>
                    <m:d>
                      <m:dPr>
                        <m:begChr m:val="{"/>
                        <m:endChr m:val=""/>
                        <m:ctrlPr>
                          <a:rPr lang="en-US" sz="1400" i="1" smtClean="0">
                            <a:solidFill>
                              <a:schemeClr val="tx1"/>
                            </a:solidFill>
                            <a:latin typeface="Cambria Math" panose="02040503050406030204" pitchFamily="18" charset="0"/>
                          </a:rPr>
                        </m:ctrlPr>
                      </m:dPr>
                      <m:e>
                        <m:m>
                          <m:mPr>
                            <m:mcs>
                              <m:mc>
                                <m:mcPr>
                                  <m:count m:val="1"/>
                                  <m:mcJc m:val="center"/>
                                </m:mcPr>
                              </m:mc>
                            </m:mcs>
                            <m:plcHide m:val="on"/>
                            <m:ctrlPr>
                              <a:rPr lang="en-US" sz="1400" i="1">
                                <a:solidFill>
                                  <a:schemeClr val="tx1"/>
                                </a:solidFill>
                                <a:latin typeface="Cambria Math" panose="02040503050406030204" pitchFamily="18" charset="0"/>
                              </a:rPr>
                            </m:ctrlPr>
                          </m:mPr>
                          <m:mr>
                            <m:e>
                              <m:r>
                                <a:rPr lang="en-US" sz="1400">
                                  <a:solidFill>
                                    <a:schemeClr val="tx1"/>
                                  </a:solidFill>
                                  <a:latin typeface="Cambria Math" panose="02040503050406030204" pitchFamily="18" charset="0"/>
                                </a:rPr>
                                <m:t>0</m:t>
                              </m:r>
                              <m:r>
                                <a:rPr lang="en-US" sz="1400" i="0">
                                  <a:solidFill>
                                    <a:schemeClr val="tx1"/>
                                  </a:solidFill>
                                  <a:latin typeface="Cambria Math" panose="02040503050406030204" pitchFamily="18" charset="0"/>
                                </a:rPr>
                                <m:t>=</m:t>
                              </m:r>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𝑧</m:t>
                                  </m:r>
                                </m:e>
                                <m:sub>
                                  <m:r>
                                    <a:rPr lang="en-US" sz="1400" i="0">
                                      <a:solidFill>
                                        <a:schemeClr val="tx1"/>
                                      </a:solidFill>
                                      <a:latin typeface="Cambria Math" panose="02040503050406030204" pitchFamily="18" charset="0"/>
                                    </a:rPr>
                                    <m:t>2</m:t>
                                  </m:r>
                                  <m:r>
                                    <a:rPr lang="en-US" sz="1400" i="1">
                                      <a:solidFill>
                                        <a:schemeClr val="tx1"/>
                                      </a:solidFill>
                                      <a:latin typeface="Cambria Math" panose="02040503050406030204" pitchFamily="18" charset="0"/>
                                    </a:rPr>
                                    <m:t>𝑓</m:t>
                                  </m:r>
                                </m:sub>
                              </m:sSub>
                            </m:e>
                          </m:mr>
                          <m:mr>
                            <m:e>
                              <m:r>
                                <a:rPr lang="en-US" sz="1400" i="0">
                                  <a:solidFill>
                                    <a:schemeClr val="tx1"/>
                                  </a:solidFill>
                                  <a:latin typeface="Cambria Math" panose="02040503050406030204" pitchFamily="18" charset="0"/>
                                </a:rPr>
                                <m:t>0</m:t>
                              </m:r>
                              <m:r>
                                <a:rPr lang="en-US" sz="1400" i="0">
                                  <a:solidFill>
                                    <a:schemeClr val="tx1"/>
                                  </a:solidFill>
                                  <a:latin typeface="Cambria Math" panose="02040503050406030204" pitchFamily="18" charset="0"/>
                                </a:rPr>
                                <m:t>=</m:t>
                              </m:r>
                              <m:f>
                                <m:fPr>
                                  <m:ctrlPr>
                                    <a:rPr lang="en-US" sz="1400" i="1">
                                      <a:solidFill>
                                        <a:schemeClr val="tx1"/>
                                      </a:solidFill>
                                      <a:latin typeface="Cambria Math" panose="02040503050406030204" pitchFamily="18" charset="0"/>
                                    </a:rPr>
                                  </m:ctrlPr>
                                </m:fPr>
                                <m:num>
                                  <m:r>
                                    <a:rPr lang="en-US" sz="1400" i="1">
                                      <a:solidFill>
                                        <a:schemeClr val="tx1"/>
                                      </a:solidFill>
                                      <a:latin typeface="Cambria Math" panose="02040503050406030204" pitchFamily="18" charset="0"/>
                                    </a:rPr>
                                    <m:t>𝑔</m:t>
                                  </m:r>
                                </m:num>
                                <m:den>
                                  <m:r>
                                    <a:rPr lang="en-US" sz="1400" i="1">
                                      <a:solidFill>
                                        <a:schemeClr val="tx1"/>
                                      </a:solidFill>
                                      <a:latin typeface="Cambria Math" panose="02040503050406030204" pitchFamily="18" charset="0"/>
                                    </a:rPr>
                                    <m:t>𝑑</m:t>
                                  </m:r>
                                </m:den>
                              </m:f>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𝑧</m:t>
                                  </m:r>
                                </m:e>
                                <m:sub>
                                  <m:r>
                                    <a:rPr lang="en-US" sz="1400" i="0">
                                      <a:solidFill>
                                        <a:schemeClr val="tx1"/>
                                      </a:solidFill>
                                      <a:latin typeface="Cambria Math" panose="02040503050406030204" pitchFamily="18" charset="0"/>
                                    </a:rPr>
                                    <m:t>1</m:t>
                                  </m:r>
                                  <m:r>
                                    <a:rPr lang="en-US" sz="1400" i="1">
                                      <a:solidFill>
                                        <a:schemeClr val="tx1"/>
                                      </a:solidFill>
                                      <a:latin typeface="Cambria Math" panose="02040503050406030204" pitchFamily="18" charset="0"/>
                                    </a:rPr>
                                    <m:t>𝑓</m:t>
                                  </m:r>
                                </m:sub>
                              </m:sSub>
                            </m:e>
                          </m:mr>
                        </m:m>
                        <m:r>
                          <a:rPr lang="en-US" sz="1400" i="0">
                            <a:solidFill>
                              <a:schemeClr val="tx1"/>
                            </a:solidFill>
                            <a:latin typeface="Cambria Math" panose="02040503050406030204" pitchFamily="18" charset="0"/>
                          </a:rPr>
                          <m:t>    </m:t>
                        </m:r>
                      </m:e>
                    </m:d>
                    <m:r>
                      <a:rPr lang="en-US" sz="1400" i="0">
                        <a:solidFill>
                          <a:schemeClr val="tx1"/>
                        </a:solidFill>
                        <a:latin typeface="Cambria Math" panose="02040503050406030204" pitchFamily="18" charset="0"/>
                      </a:rPr>
                      <m:t>⇒   </m:t>
                    </m:r>
                    <m:d>
                      <m:dPr>
                        <m:begChr m:val="{"/>
                        <m:endChr m:val=""/>
                        <m:ctrlPr>
                          <a:rPr lang="en-US" sz="1400" i="1">
                            <a:solidFill>
                              <a:schemeClr val="tx1"/>
                            </a:solidFill>
                            <a:latin typeface="Cambria Math" panose="02040503050406030204" pitchFamily="18" charset="0"/>
                          </a:rPr>
                        </m:ctrlPr>
                      </m:dPr>
                      <m:e>
                        <m:m>
                          <m:mPr>
                            <m:mcs>
                              <m:mc>
                                <m:mcPr>
                                  <m:count m:val="1"/>
                                  <m:mcJc m:val="center"/>
                                </m:mcPr>
                              </m:mc>
                            </m:mcs>
                            <m:plcHide m:val="on"/>
                            <m:ctrlPr>
                              <a:rPr lang="en-US" sz="1400" i="1">
                                <a:solidFill>
                                  <a:schemeClr val="tx1"/>
                                </a:solidFill>
                                <a:latin typeface="Cambria Math" panose="02040503050406030204" pitchFamily="18" charset="0"/>
                              </a:rPr>
                            </m:ctrlPr>
                          </m:mPr>
                          <m:m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𝑧</m:t>
                                  </m:r>
                                </m:e>
                                <m:sub>
                                  <m:r>
                                    <a:rPr lang="en-US" sz="1400" i="0">
                                      <a:solidFill>
                                        <a:schemeClr val="tx1"/>
                                      </a:solidFill>
                                      <a:latin typeface="Cambria Math" panose="02040503050406030204" pitchFamily="18" charset="0"/>
                                    </a:rPr>
                                    <m:t>1</m:t>
                                  </m:r>
                                  <m:r>
                                    <a:rPr lang="en-US" sz="1400" i="1">
                                      <a:solidFill>
                                        <a:schemeClr val="tx1"/>
                                      </a:solidFill>
                                      <a:latin typeface="Cambria Math" panose="02040503050406030204" pitchFamily="18" charset="0"/>
                                    </a:rPr>
                                    <m:t>𝑓</m:t>
                                  </m:r>
                                </m:sub>
                              </m:sSub>
                              <m:r>
                                <a:rPr lang="en-US" sz="1400" i="0">
                                  <a:solidFill>
                                    <a:schemeClr val="tx1"/>
                                  </a:solidFill>
                                  <a:latin typeface="Cambria Math" panose="02040503050406030204" pitchFamily="18" charset="0"/>
                                </a:rPr>
                                <m:t>=</m:t>
                              </m:r>
                              <m:r>
                                <a:rPr lang="en-US" sz="1400" i="0">
                                  <a:solidFill>
                                    <a:schemeClr val="tx1"/>
                                  </a:solidFill>
                                  <a:latin typeface="Cambria Math" panose="02040503050406030204" pitchFamily="18" charset="0"/>
                                </a:rPr>
                                <m:t>0</m:t>
                              </m:r>
                            </m:e>
                          </m:mr>
                          <m:m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𝑧</m:t>
                                  </m:r>
                                </m:e>
                                <m:sub>
                                  <m:r>
                                    <a:rPr lang="en-US" sz="1400" i="0">
                                      <a:solidFill>
                                        <a:schemeClr val="tx1"/>
                                      </a:solidFill>
                                      <a:latin typeface="Cambria Math" panose="02040503050406030204" pitchFamily="18" charset="0"/>
                                    </a:rPr>
                                    <m:t>2</m:t>
                                  </m:r>
                                  <m:r>
                                    <a:rPr lang="en-US" sz="1400" i="1">
                                      <a:solidFill>
                                        <a:schemeClr val="tx1"/>
                                      </a:solidFill>
                                      <a:latin typeface="Cambria Math" panose="02040503050406030204" pitchFamily="18" charset="0"/>
                                    </a:rPr>
                                    <m:t>𝑓</m:t>
                                  </m:r>
                                </m:sub>
                              </m:sSub>
                              <m:r>
                                <a:rPr lang="en-US" sz="1400" i="0">
                                  <a:solidFill>
                                    <a:schemeClr val="tx1"/>
                                  </a:solidFill>
                                  <a:latin typeface="Cambria Math" panose="02040503050406030204" pitchFamily="18" charset="0"/>
                                </a:rPr>
                                <m:t>=</m:t>
                              </m:r>
                              <m:r>
                                <a:rPr lang="en-US" sz="1400" i="0">
                                  <a:solidFill>
                                    <a:schemeClr val="tx1"/>
                                  </a:solidFill>
                                  <a:latin typeface="Cambria Math" panose="02040503050406030204" pitchFamily="18" charset="0"/>
                                </a:rPr>
                                <m:t>0</m:t>
                              </m:r>
                            </m:e>
                          </m:mr>
                        </m:m>
                      </m:e>
                    </m:d>
                  </m:oMath>
                </a14:m>
                <a:endParaRPr lang="en-US" sz="1400" dirty="0">
                  <a:solidFill>
                    <a:schemeClr val="tx1"/>
                  </a:solidFill>
                </a:endParaRPr>
              </a:p>
            </p:txBody>
          </p:sp>
        </mc:Choice>
        <mc:Fallback>
          <p:sp>
            <p:nvSpPr>
              <p:cNvPr id="22" name="TextBox 21"/>
              <p:cNvSpPr txBox="1">
                <a:spLocks noRot="1" noChangeAspect="1" noMove="1" noResize="1" noEditPoints="1" noAdjustHandles="1" noChangeArrowheads="1" noChangeShapeType="1" noTextEdit="1"/>
              </p:cNvSpPr>
              <p:nvPr/>
            </p:nvSpPr>
            <p:spPr>
              <a:xfrm>
                <a:off x="6615024" y="3232065"/>
                <a:ext cx="3048001" cy="651910"/>
              </a:xfrm>
              <a:prstGeom prst="rect">
                <a:avLst/>
              </a:prstGeom>
              <a:blipFill rotWithShape="1">
                <a:blip r:embed="rId5"/>
                <a:stretch>
                  <a:fillRect l="-8" t="-84" r="8" b="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1274573" y="4103036"/>
                <a:ext cx="3048000" cy="307777"/>
              </a:xfrm>
              <a:prstGeom prst="rect">
                <a:avLst/>
              </a:prstGeom>
              <a:noFill/>
            </p:spPr>
            <p:txBody>
              <a:bodyPr wrap="square">
                <a:spAutoFit/>
              </a:bodyPr>
              <a:lstStyle/>
              <a:p>
                <a:r>
                  <a:rPr lang="zh-CN" sz="1400" dirty="0">
                    <a:effectLst/>
                    <a:latin typeface="Calibri" panose="020F0502020204030204" pitchFamily="34" charset="0"/>
                    <a:ea typeface="宋体" panose="02010600030101010101" pitchFamily="2" charset="-122"/>
                    <a:cs typeface="Calibri" panose="020F0502020204030204" pitchFamily="34" charset="0"/>
                  </a:rPr>
                  <a:t>求矩阵</a:t>
                </a:r>
                <a14:m>
                  <m:oMath xmlns:m="http://schemas.openxmlformats.org/officeDocument/2006/math">
                    <m:r>
                      <a:rPr lang="en-US" sz="1400" b="1" i="1">
                        <a:effectLst/>
                        <a:latin typeface="Cambria Math" panose="02040503050406030204" pitchFamily="18" charset="0"/>
                        <a:ea typeface="宋体" panose="02010600030101010101" pitchFamily="2" charset="-122"/>
                        <a:cs typeface="Calibri" panose="020F0502020204030204" pitchFamily="34" charset="0"/>
                      </a:rPr>
                      <m:t>𝑨</m:t>
                    </m:r>
                  </m:oMath>
                </a14:m>
                <a:r>
                  <a:rPr lang="zh-CN" sz="1400" dirty="0">
                    <a:effectLst/>
                    <a:latin typeface="Calibri" panose="020F0502020204030204" pitchFamily="34" charset="0"/>
                    <a:ea typeface="宋体" panose="02010600030101010101" pitchFamily="2" charset="-122"/>
                    <a:cs typeface="Calibri" panose="020F0502020204030204" pitchFamily="34" charset="0"/>
                  </a:rPr>
                  <a:t>的特征值，令</a:t>
                </a:r>
                <a14:m>
                  <m:oMath xmlns:m="http://schemas.openxmlformats.org/officeDocument/2006/math">
                    <m:d>
                      <m:dPr>
                        <m:begChr m:val="|"/>
                        <m:endChr m:val="|"/>
                        <m:ctrlPr>
                          <a:rPr lang="en-US" sz="1400" i="1">
                            <a:effectLst/>
                            <a:latin typeface="Cambria Math" panose="02040503050406030204" pitchFamily="18" charset="0"/>
                          </a:rPr>
                        </m:ctrlPr>
                      </m:dPr>
                      <m:e>
                        <m:r>
                          <a:rPr lang="en-US" sz="1400" b="1" i="1">
                            <a:effectLst/>
                            <a:latin typeface="Cambria Math" panose="02040503050406030204" pitchFamily="18" charset="0"/>
                            <a:ea typeface="宋体" panose="02010600030101010101" pitchFamily="2" charset="-122"/>
                            <a:cs typeface="Calibri" panose="020F0502020204030204" pitchFamily="34" charset="0"/>
                          </a:rPr>
                          <m:t>𝑨</m:t>
                        </m:r>
                        <m:r>
                          <a:rPr lang="en-US" sz="1400" i="1">
                            <a:effectLst/>
                            <a:latin typeface="Cambria Math" panose="02040503050406030204" pitchFamily="18" charset="0"/>
                            <a:ea typeface="宋体" panose="02010600030101010101" pitchFamily="2" charset="-122"/>
                            <a:cs typeface="Calibri" panose="020F0502020204030204" pitchFamily="34" charset="0"/>
                          </a:rPr>
                          <m:t>−</m:t>
                        </m:r>
                        <m:r>
                          <a:rPr lang="en-US" sz="1400" i="1">
                            <a:effectLst/>
                            <a:latin typeface="Cambria Math" panose="02040503050406030204" pitchFamily="18" charset="0"/>
                            <a:ea typeface="宋体" panose="02010600030101010101" pitchFamily="2" charset="-122"/>
                            <a:cs typeface="Calibri" panose="020F0502020204030204" pitchFamily="34" charset="0"/>
                          </a:rPr>
                          <m:t>𝜆</m:t>
                        </m:r>
                        <m:r>
                          <a:rPr lang="en-US" sz="1400" b="1" i="1">
                            <a:effectLst/>
                            <a:latin typeface="Cambria Math" panose="02040503050406030204" pitchFamily="18" charset="0"/>
                            <a:ea typeface="宋体" panose="02010600030101010101" pitchFamily="2" charset="-122"/>
                            <a:cs typeface="Calibri" panose="020F0502020204030204" pitchFamily="34" charset="0"/>
                          </a:rPr>
                          <m:t>𝑰</m:t>
                        </m:r>
                      </m:e>
                    </m:d>
                    <m:r>
                      <a:rPr lang="en-US" sz="1400">
                        <a:effectLst/>
                        <a:latin typeface="Cambria Math" panose="02040503050406030204" pitchFamily="18" charset="0"/>
                        <a:ea typeface="宋体" panose="02010600030101010101" pitchFamily="2" charset="-122"/>
                        <a:cs typeface="Calibri" panose="020F0502020204030204" pitchFamily="34" charset="0"/>
                      </a:rPr>
                      <m:t>=</m:t>
                    </m:r>
                    <m:r>
                      <a:rPr lang="en-US" sz="1400">
                        <a:effectLst/>
                        <a:latin typeface="Cambria Math" panose="02040503050406030204" pitchFamily="18" charset="0"/>
                        <a:ea typeface="宋体" panose="02010600030101010101" pitchFamily="2" charset="-122"/>
                        <a:cs typeface="Calibri" panose="020F0502020204030204" pitchFamily="34" charset="0"/>
                      </a:rPr>
                      <m:t>0</m:t>
                    </m:r>
                  </m:oMath>
                </a14:m>
                <a:endParaRPr lang="en-US" sz="1400" dirty="0"/>
              </a:p>
            </p:txBody>
          </p:sp>
        </mc:Choice>
        <mc:Fallback>
          <p:sp>
            <p:nvSpPr>
              <p:cNvPr id="24" name="TextBox 23"/>
              <p:cNvSpPr txBox="1">
                <a:spLocks noRot="1" noChangeAspect="1" noMove="1" noResize="1" noEditPoints="1" noAdjustHandles="1" noChangeArrowheads="1" noChangeShapeType="1" noTextEdit="1"/>
              </p:cNvSpPr>
              <p:nvPr/>
            </p:nvSpPr>
            <p:spPr>
              <a:xfrm>
                <a:off x="1274573" y="4103036"/>
                <a:ext cx="3048000" cy="307777"/>
              </a:xfrm>
              <a:prstGeom prst="rect">
                <a:avLst/>
              </a:prstGeom>
              <a:blipFill rotWithShape="1">
                <a:blip r:embed="rId6"/>
                <a:stretch>
                  <a:fillRect l="-4" t="-98" r="4" b="33"/>
                </a:stretch>
              </a:blipFill>
            </p:spPr>
            <p:txBody>
              <a:bodyPr/>
              <a:lstStyle/>
              <a:p>
                <a:r>
                  <a:rPr lang="zh-CN" altLang="en-US">
                    <a:noFill/>
                  </a:rPr>
                  <a:t> </a:t>
                </a:r>
              </a:p>
            </p:txBody>
          </p:sp>
        </mc:Fallback>
      </mc:AlternateContent>
      <p:sp>
        <p:nvSpPr>
          <p:cNvPr id="25" name="Arrow: Down 24"/>
          <p:cNvSpPr/>
          <p:nvPr/>
        </p:nvSpPr>
        <p:spPr>
          <a:xfrm rot="16200000">
            <a:off x="4139848" y="4102307"/>
            <a:ext cx="365449" cy="3414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7" name="TextBox 26"/>
              <p:cNvSpPr txBox="1"/>
              <p:nvPr/>
            </p:nvSpPr>
            <p:spPr>
              <a:xfrm>
                <a:off x="4243171" y="3831509"/>
                <a:ext cx="1966217" cy="92474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en-US" sz="1200" i="1" smtClean="0">
                              <a:solidFill>
                                <a:schemeClr val="tx1"/>
                              </a:solidFill>
                              <a:latin typeface="Cambria Math" panose="02040503050406030204" pitchFamily="18" charset="0"/>
                            </a:rPr>
                          </m:ctrlPr>
                        </m:dPr>
                        <m:e>
                          <m:m>
                            <m:mPr>
                              <m:mcs>
                                <m:mc>
                                  <m:mcPr>
                                    <m:count m:val="1"/>
                                    <m:mcJc m:val="center"/>
                                  </m:mcPr>
                                </m:mc>
                              </m:mcs>
                              <m:plcHide m:val="on"/>
                              <m:ctrlPr>
                                <a:rPr lang="en-US" sz="1200" i="1">
                                  <a:solidFill>
                                    <a:schemeClr val="tx1"/>
                                  </a:solidFill>
                                  <a:latin typeface="Cambria Math" panose="02040503050406030204" pitchFamily="18" charset="0"/>
                                </a:rPr>
                              </m:ctrlPr>
                            </m:mPr>
                            <m:mr>
                              <m:e>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𝜆</m:t>
                                    </m:r>
                                  </m:e>
                                  <m:sub>
                                    <m:r>
                                      <a:rPr lang="en-US" sz="1200" i="0">
                                        <a:solidFill>
                                          <a:schemeClr val="tx1"/>
                                        </a:solidFill>
                                        <a:latin typeface="Cambria Math" panose="02040503050406030204" pitchFamily="18" charset="0"/>
                                      </a:rPr>
                                      <m:t>1</m:t>
                                    </m:r>
                                  </m:sub>
                                </m:sSub>
                                <m:r>
                                  <a:rPr lang="en-US" sz="1200" i="0">
                                    <a:solidFill>
                                      <a:schemeClr val="tx1"/>
                                    </a:solidFill>
                                    <a:latin typeface="Cambria Math" panose="02040503050406030204" pitchFamily="18" charset="0"/>
                                  </a:rPr>
                                  <m:t>=−</m:t>
                                </m:r>
                                <m:rad>
                                  <m:radPr>
                                    <m:degHide m:val="on"/>
                                    <m:ctrlPr>
                                      <a:rPr lang="en-US" sz="1200" i="1">
                                        <a:solidFill>
                                          <a:schemeClr val="tx1"/>
                                        </a:solidFill>
                                        <a:latin typeface="Cambria Math" panose="02040503050406030204" pitchFamily="18" charset="0"/>
                                      </a:rPr>
                                    </m:ctrlPr>
                                  </m:radPr>
                                  <m:deg/>
                                  <m:e>
                                    <m:f>
                                      <m:fPr>
                                        <m:ctrlPr>
                                          <a:rPr lang="en-US" sz="1200" i="1">
                                            <a:solidFill>
                                              <a:schemeClr val="tx1"/>
                                            </a:solidFill>
                                            <a:latin typeface="Cambria Math" panose="02040503050406030204" pitchFamily="18" charset="0"/>
                                          </a:rPr>
                                        </m:ctrlPr>
                                      </m:fPr>
                                      <m:num>
                                        <m:r>
                                          <a:rPr lang="en-US" sz="1200" i="1">
                                            <a:solidFill>
                                              <a:schemeClr val="tx1"/>
                                            </a:solidFill>
                                            <a:latin typeface="Cambria Math" panose="02040503050406030204" pitchFamily="18" charset="0"/>
                                          </a:rPr>
                                          <m:t>𝑔</m:t>
                                        </m:r>
                                      </m:num>
                                      <m:den>
                                        <m:r>
                                          <a:rPr lang="en-US" sz="1200" i="1">
                                            <a:solidFill>
                                              <a:schemeClr val="tx1"/>
                                            </a:solidFill>
                                            <a:latin typeface="Cambria Math" panose="02040503050406030204" pitchFamily="18" charset="0"/>
                                          </a:rPr>
                                          <m:t>𝑑</m:t>
                                        </m:r>
                                      </m:den>
                                    </m:f>
                                  </m:e>
                                </m:rad>
                                <m:r>
                                  <a:rPr lang="en-US" sz="1200" i="0">
                                    <a:solidFill>
                                      <a:schemeClr val="tx1"/>
                                    </a:solidFill>
                                    <a:latin typeface="Cambria Math" panose="02040503050406030204" pitchFamily="18" charset="0"/>
                                  </a:rPr>
                                  <m:t>&lt;</m:t>
                                </m:r>
                                <m:r>
                                  <a:rPr lang="en-US" sz="1200" i="0">
                                    <a:solidFill>
                                      <a:schemeClr val="tx1"/>
                                    </a:solidFill>
                                    <a:latin typeface="Cambria Math" panose="02040503050406030204" pitchFamily="18" charset="0"/>
                                  </a:rPr>
                                  <m:t>0</m:t>
                                </m:r>
                              </m:e>
                            </m:mr>
                            <m:mr>
                              <m:e>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𝜆</m:t>
                                    </m:r>
                                  </m:e>
                                  <m:sub>
                                    <m:r>
                                      <a:rPr lang="en-US" sz="1200" i="0">
                                        <a:solidFill>
                                          <a:schemeClr val="tx1"/>
                                        </a:solidFill>
                                        <a:latin typeface="Cambria Math" panose="02040503050406030204" pitchFamily="18" charset="0"/>
                                      </a:rPr>
                                      <m:t>2</m:t>
                                    </m:r>
                                  </m:sub>
                                </m:sSub>
                                <m:r>
                                  <a:rPr lang="en-US" sz="1200" i="0">
                                    <a:solidFill>
                                      <a:schemeClr val="tx1"/>
                                    </a:solidFill>
                                    <a:latin typeface="Cambria Math" panose="02040503050406030204" pitchFamily="18" charset="0"/>
                                  </a:rPr>
                                  <m:t>=</m:t>
                                </m:r>
                                <m:rad>
                                  <m:radPr>
                                    <m:degHide m:val="on"/>
                                    <m:ctrlPr>
                                      <a:rPr lang="en-US" sz="1200" i="1">
                                        <a:solidFill>
                                          <a:schemeClr val="tx1"/>
                                        </a:solidFill>
                                        <a:latin typeface="Cambria Math" panose="02040503050406030204" pitchFamily="18" charset="0"/>
                                      </a:rPr>
                                    </m:ctrlPr>
                                  </m:radPr>
                                  <m:deg/>
                                  <m:e>
                                    <m:f>
                                      <m:fPr>
                                        <m:ctrlPr>
                                          <a:rPr lang="en-US" sz="1200" i="1">
                                            <a:solidFill>
                                              <a:schemeClr val="tx1"/>
                                            </a:solidFill>
                                            <a:latin typeface="Cambria Math" panose="02040503050406030204" pitchFamily="18" charset="0"/>
                                          </a:rPr>
                                        </m:ctrlPr>
                                      </m:fPr>
                                      <m:num>
                                        <m:r>
                                          <a:rPr lang="en-US" sz="1200" i="1">
                                            <a:solidFill>
                                              <a:schemeClr val="tx1"/>
                                            </a:solidFill>
                                            <a:latin typeface="Cambria Math" panose="02040503050406030204" pitchFamily="18" charset="0"/>
                                          </a:rPr>
                                          <m:t>𝑔</m:t>
                                        </m:r>
                                      </m:num>
                                      <m:den>
                                        <m:r>
                                          <a:rPr lang="en-US" sz="1200" i="1">
                                            <a:solidFill>
                                              <a:schemeClr val="tx1"/>
                                            </a:solidFill>
                                            <a:latin typeface="Cambria Math" panose="02040503050406030204" pitchFamily="18" charset="0"/>
                                          </a:rPr>
                                          <m:t>𝑑</m:t>
                                        </m:r>
                                      </m:den>
                                    </m:f>
                                  </m:e>
                                </m:rad>
                                <m:r>
                                  <a:rPr lang="en-US" sz="1200" i="0">
                                    <a:solidFill>
                                      <a:schemeClr val="tx1"/>
                                    </a:solidFill>
                                    <a:latin typeface="Cambria Math" panose="02040503050406030204" pitchFamily="18" charset="0"/>
                                  </a:rPr>
                                  <m:t>&gt;</m:t>
                                </m:r>
                                <m:r>
                                  <a:rPr lang="en-US" sz="1200" i="0">
                                    <a:solidFill>
                                      <a:schemeClr val="tx1"/>
                                    </a:solidFill>
                                    <a:latin typeface="Cambria Math" panose="02040503050406030204" pitchFamily="18" charset="0"/>
                                  </a:rPr>
                                  <m:t>0</m:t>
                                </m:r>
                              </m:e>
                            </m:mr>
                          </m:m>
                        </m:e>
                      </m:d>
                    </m:oMath>
                  </m:oMathPara>
                </a14:m>
                <a:endParaRPr lang="en-US" sz="1200" dirty="0">
                  <a:solidFill>
                    <a:schemeClr val="tx1"/>
                  </a:solidFill>
                </a:endParaRPr>
              </a:p>
            </p:txBody>
          </p:sp>
        </mc:Choice>
        <mc:Fallback>
          <p:sp>
            <p:nvSpPr>
              <p:cNvPr id="27" name="TextBox 26"/>
              <p:cNvSpPr txBox="1">
                <a:spLocks noRot="1" noChangeAspect="1" noMove="1" noResize="1" noEditPoints="1" noAdjustHandles="1" noChangeArrowheads="1" noChangeShapeType="1" noTextEdit="1"/>
              </p:cNvSpPr>
              <p:nvPr/>
            </p:nvSpPr>
            <p:spPr>
              <a:xfrm>
                <a:off x="4243171" y="3831509"/>
                <a:ext cx="1966217" cy="924740"/>
              </a:xfrm>
              <a:prstGeom prst="rect">
                <a:avLst/>
              </a:prstGeom>
              <a:blipFill rotWithShape="1">
                <a:blip r:embed="rId7"/>
                <a:stretch>
                  <a:fillRect l="-5" t="-60" r="18" b="11"/>
                </a:stretch>
              </a:blipFill>
            </p:spPr>
            <p:txBody>
              <a:bodyPr/>
              <a:lstStyle/>
              <a:p>
                <a:r>
                  <a:rPr lang="zh-CN" altLang="en-US">
                    <a:noFill/>
                  </a:rPr>
                  <a:t> </a:t>
                </a:r>
              </a:p>
            </p:txBody>
          </p:sp>
        </mc:Fallback>
      </mc:AlternateContent>
      <p:sp>
        <p:nvSpPr>
          <p:cNvPr id="29" name="TextBox 28"/>
          <p:cNvSpPr txBox="1"/>
          <p:nvPr/>
        </p:nvSpPr>
        <p:spPr>
          <a:xfrm>
            <a:off x="5934075" y="4103036"/>
            <a:ext cx="1219200" cy="307777"/>
          </a:xfrm>
          <a:prstGeom prst="rect">
            <a:avLst/>
          </a:prstGeom>
          <a:noFill/>
        </p:spPr>
        <p:txBody>
          <a:bodyPr wrap="square">
            <a:spAutoFit/>
          </a:bodyPr>
          <a:lstStyle/>
          <a:p>
            <a:r>
              <a:rPr lang="zh-CN" sz="1400" dirty="0">
                <a:effectLst/>
                <a:latin typeface="Calibri" panose="020F0502020204030204" pitchFamily="34" charset="0"/>
                <a:ea typeface="宋体" panose="02010600030101010101" pitchFamily="2" charset="-122"/>
                <a:cs typeface="Calibri" panose="020F0502020204030204" pitchFamily="34" charset="0"/>
              </a:rPr>
              <a:t>一正一负</a:t>
            </a:r>
            <a:endParaRPr lang="en-US" sz="1400" dirty="0"/>
          </a:p>
        </p:txBody>
      </p:sp>
      <p:sp>
        <p:nvSpPr>
          <p:cNvPr id="30" name="Arrow: Down 29"/>
          <p:cNvSpPr/>
          <p:nvPr/>
        </p:nvSpPr>
        <p:spPr>
          <a:xfrm rot="16200000">
            <a:off x="7046412" y="4086223"/>
            <a:ext cx="365449" cy="3414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32" name="TextBox 31"/>
              <p:cNvSpPr txBox="1"/>
              <p:nvPr/>
            </p:nvSpPr>
            <p:spPr>
              <a:xfrm>
                <a:off x="7523662" y="4113995"/>
                <a:ext cx="3477713" cy="336887"/>
              </a:xfrm>
              <a:prstGeom prst="rect">
                <a:avLst/>
              </a:prstGeom>
              <a:noFill/>
            </p:spPr>
            <p:txBody>
              <a:bodyPr wrap="square">
                <a:spAutoFit/>
              </a:bodyPr>
              <a:lstStyle/>
              <a:p>
                <a:r>
                  <a:rPr lang="zh-CN" sz="1400" dirty="0">
                    <a:effectLst/>
                    <a:latin typeface="Calibri" panose="020F0502020204030204" pitchFamily="34" charset="0"/>
                    <a:ea typeface="宋体" panose="02010600030101010101" pitchFamily="2" charset="-122"/>
                    <a:cs typeface="Calibri" panose="020F0502020204030204" pitchFamily="34" charset="0"/>
                  </a:rPr>
                  <a:t>平衡点</a:t>
                </a:r>
                <a14:m>
                  <m:oMath xmlns:m="http://schemas.openxmlformats.org/officeDocument/2006/math">
                    <m:sSub>
                      <m:sSubPr>
                        <m:ctrlPr>
                          <a:rPr lang="en-US" sz="1400" b="1" i="1">
                            <a:effectLst/>
                            <a:latin typeface="Cambria Math" panose="02040503050406030204" pitchFamily="18" charset="0"/>
                          </a:rPr>
                        </m:ctrlPr>
                      </m:sSubPr>
                      <m:e>
                        <m:r>
                          <a:rPr lang="en-US" sz="1400" b="1" i="1">
                            <a:effectLst/>
                            <a:latin typeface="Cambria Math" panose="02040503050406030204" pitchFamily="18" charset="0"/>
                            <a:ea typeface="宋体" panose="02010600030101010101" pitchFamily="2" charset="-122"/>
                            <a:cs typeface="Calibri" panose="020F0502020204030204" pitchFamily="34" charset="0"/>
                          </a:rPr>
                          <m:t>𝒛</m:t>
                        </m:r>
                      </m:e>
                      <m:sub>
                        <m:r>
                          <a:rPr lang="en-US" sz="1400" b="1" i="1">
                            <a:effectLst/>
                            <a:latin typeface="Cambria Math" panose="02040503050406030204" pitchFamily="18" charset="0"/>
                            <a:ea typeface="宋体" panose="02010600030101010101" pitchFamily="2" charset="-122"/>
                            <a:cs typeface="Calibri" panose="020F0502020204030204" pitchFamily="34" charset="0"/>
                          </a:rPr>
                          <m:t>𝒇</m:t>
                        </m:r>
                      </m:sub>
                    </m:sSub>
                    <m:d>
                      <m:dPr>
                        <m:ctrlPr>
                          <a:rPr lang="en-US" sz="1400" i="1">
                            <a:effectLst/>
                            <a:latin typeface="Cambria Math" panose="02040503050406030204" pitchFamily="18" charset="0"/>
                          </a:rPr>
                        </m:ctrlPr>
                      </m:dPr>
                      <m:e>
                        <m:r>
                          <a:rPr lang="en-US" sz="1400" b="1" i="1">
                            <a:effectLst/>
                            <a:latin typeface="Cambria Math" panose="02040503050406030204" pitchFamily="18" charset="0"/>
                            <a:ea typeface="宋体" panose="02010600030101010101" pitchFamily="2" charset="-122"/>
                            <a:cs typeface="Calibri" panose="020F0502020204030204" pitchFamily="34" charset="0"/>
                          </a:rPr>
                          <m:t>𝒕</m:t>
                        </m:r>
                      </m:e>
                    </m:d>
                    <m:r>
                      <a:rPr lang="en-US" sz="1400" i="1">
                        <a:effectLst/>
                        <a:latin typeface="Cambria Math" panose="02040503050406030204" pitchFamily="18" charset="0"/>
                        <a:ea typeface="宋体" panose="02010600030101010101" pitchFamily="2" charset="-122"/>
                        <a:cs typeface="Calibri" panose="020F0502020204030204" pitchFamily="34" charset="0"/>
                      </a:rPr>
                      <m:t>=</m:t>
                    </m:r>
                    <m:sSup>
                      <m:sSupPr>
                        <m:ctrlPr>
                          <a:rPr lang="en-US" sz="1400" i="1">
                            <a:effectLst/>
                            <a:latin typeface="Cambria Math" panose="02040503050406030204" pitchFamily="18" charset="0"/>
                          </a:rPr>
                        </m:ctrlPr>
                      </m:sSupPr>
                      <m:e>
                        <m:d>
                          <m:dPr>
                            <m:begChr m:val="["/>
                            <m:endChr m:val="]"/>
                            <m:ctrlPr>
                              <a:rPr lang="en-US" sz="1400" i="1">
                                <a:effectLst/>
                                <a:latin typeface="Cambria Math" panose="02040503050406030204" pitchFamily="18" charset="0"/>
                              </a:rPr>
                            </m:ctrlPr>
                          </m:dPr>
                          <m:e>
                            <m:r>
                              <a:rPr lang="en-US" sz="1400" i="1">
                                <a:effectLst/>
                                <a:latin typeface="Cambria Math" panose="02040503050406030204" pitchFamily="18" charset="0"/>
                                <a:ea typeface="宋体" panose="02010600030101010101" pitchFamily="2" charset="-122"/>
                                <a:cs typeface="Calibri" panose="020F0502020204030204" pitchFamily="34" charset="0"/>
                              </a:rPr>
                              <m:t>0</m:t>
                            </m:r>
                            <m:r>
                              <a:rPr lang="en-US" sz="1400" i="1">
                                <a:effectLst/>
                                <a:latin typeface="Cambria Math" panose="02040503050406030204" pitchFamily="18" charset="0"/>
                                <a:ea typeface="宋体" panose="02010600030101010101" pitchFamily="2" charset="-122"/>
                                <a:cs typeface="Calibri" panose="020F0502020204030204" pitchFamily="34" charset="0"/>
                              </a:rPr>
                              <m:t>,</m:t>
                            </m:r>
                            <m:r>
                              <a:rPr lang="en-US" sz="1400" i="1">
                                <a:effectLst/>
                                <a:latin typeface="Cambria Math" panose="02040503050406030204" pitchFamily="18" charset="0"/>
                                <a:ea typeface="宋体" panose="02010600030101010101" pitchFamily="2" charset="-122"/>
                                <a:cs typeface="Calibri" panose="020F0502020204030204" pitchFamily="34" charset="0"/>
                              </a:rPr>
                              <m:t>0</m:t>
                            </m:r>
                          </m:e>
                        </m:d>
                      </m:e>
                      <m:sup>
                        <m:r>
                          <m:rPr>
                            <m:sty m:val="p"/>
                          </m:rPr>
                          <a:rPr lang="en-US" sz="1400">
                            <a:effectLst/>
                            <a:latin typeface="Cambria Math" panose="02040503050406030204" pitchFamily="18" charset="0"/>
                            <a:ea typeface="宋体" panose="02010600030101010101" pitchFamily="2" charset="-122"/>
                            <a:cs typeface="Calibri" panose="020F0502020204030204" pitchFamily="34" charset="0"/>
                          </a:rPr>
                          <m:t>T</m:t>
                        </m:r>
                      </m:sup>
                    </m:sSup>
                  </m:oMath>
                </a14:m>
                <a:r>
                  <a:rPr lang="zh-CN" sz="1400" dirty="0">
                    <a:effectLst/>
                    <a:latin typeface="Calibri" panose="020F0502020204030204" pitchFamily="34" charset="0"/>
                    <a:ea typeface="宋体" panose="02010600030101010101" pitchFamily="2" charset="-122"/>
                    <a:cs typeface="Calibri" panose="020F0502020204030204" pitchFamily="34" charset="0"/>
                  </a:rPr>
                  <a:t>是鞍点</a:t>
                </a:r>
                <a:r>
                  <a:rPr lang="zh-CN" altLang="en-US" sz="1400" dirty="0">
                    <a:effectLst/>
                    <a:latin typeface="Calibri" panose="020F0502020204030204" pitchFamily="34" charset="0"/>
                    <a:ea typeface="宋体" panose="02010600030101010101" pitchFamily="2" charset="-122"/>
                    <a:cs typeface="Calibri" panose="020F0502020204030204" pitchFamily="34" charset="0"/>
                  </a:rPr>
                  <a:t>，不稳定</a:t>
                </a:r>
                <a:endParaRPr lang="en-US" sz="1400" dirty="0"/>
              </a:p>
            </p:txBody>
          </p:sp>
        </mc:Choice>
        <mc:Fallback>
          <p:sp>
            <p:nvSpPr>
              <p:cNvPr id="32" name="TextBox 31"/>
              <p:cNvSpPr txBox="1">
                <a:spLocks noRot="1" noChangeAspect="1" noMove="1" noResize="1" noEditPoints="1" noAdjustHandles="1" noChangeArrowheads="1" noChangeShapeType="1" noTextEdit="1"/>
              </p:cNvSpPr>
              <p:nvPr/>
            </p:nvSpPr>
            <p:spPr>
              <a:xfrm>
                <a:off x="7523662" y="4113995"/>
                <a:ext cx="3477713" cy="336887"/>
              </a:xfrm>
              <a:prstGeom prst="rect">
                <a:avLst/>
              </a:prstGeom>
              <a:blipFill rotWithShape="1">
                <a:blip r:embed="rId8"/>
                <a:stretch>
                  <a:fillRect l="-5" t="-138" b="50"/>
                </a:stretch>
              </a:blipFill>
            </p:spPr>
            <p:txBody>
              <a:bodyPr/>
              <a:lstStyle/>
              <a:p>
                <a:r>
                  <a:rPr lang="zh-CN" altLang="en-US">
                    <a:noFill/>
                  </a:rPr>
                  <a:t> </a:t>
                </a:r>
              </a:p>
            </p:txBody>
          </p:sp>
        </mc:Fallback>
      </mc:AlternateContent>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811495" y="2035071"/>
            <a:ext cx="2132461" cy="1759809"/>
          </a:xfrm>
          <a:prstGeom prst="rect">
            <a:avLst/>
          </a:prstGeom>
          <a:noFill/>
        </p:spPr>
      </p:pic>
      <p:sp>
        <p:nvSpPr>
          <p:cNvPr id="36" name="TextBox 35"/>
          <p:cNvSpPr txBox="1"/>
          <p:nvPr/>
        </p:nvSpPr>
        <p:spPr>
          <a:xfrm>
            <a:off x="10315750" y="3730086"/>
            <a:ext cx="1123950" cy="307777"/>
          </a:xfrm>
          <a:prstGeom prst="rect">
            <a:avLst/>
          </a:prstGeom>
          <a:noFill/>
        </p:spPr>
        <p:txBody>
          <a:bodyPr wrap="square">
            <a:spAutoFit/>
          </a:bodyPr>
          <a:lstStyle/>
          <a:p>
            <a:r>
              <a:rPr lang="zh-CN" altLang="en-US" sz="1400" dirty="0">
                <a:latin typeface="Calibri" panose="020F0502020204030204" pitchFamily="34" charset="0"/>
                <a:ea typeface="宋体" panose="02010600030101010101" pitchFamily="2" charset="-122"/>
                <a:cs typeface="Calibri" panose="020F0502020204030204" pitchFamily="34" charset="0"/>
              </a:rPr>
              <a:t>相轨迹</a:t>
            </a:r>
            <a:endParaRPr lang="en-US" sz="1400" dirty="0"/>
          </a:p>
        </p:txBody>
      </p:sp>
      <p:cxnSp>
        <p:nvCxnSpPr>
          <p:cNvPr id="37" name="Straight Connector 36"/>
          <p:cNvCxnSpPr/>
          <p:nvPr/>
        </p:nvCxnSpPr>
        <p:spPr>
          <a:xfrm>
            <a:off x="114300" y="4886325"/>
            <a:ext cx="1192530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8" name="TextBox 37"/>
              <p:cNvSpPr txBox="1"/>
              <p:nvPr/>
            </p:nvSpPr>
            <p:spPr>
              <a:xfrm>
                <a:off x="465511" y="4893207"/>
                <a:ext cx="4687514" cy="338554"/>
              </a:xfrm>
              <a:prstGeom prst="rect">
                <a:avLst/>
              </a:prstGeom>
              <a:noFill/>
            </p:spPr>
            <p:txBody>
              <a:bodyPr wrap="square">
                <a:spAutoFit/>
              </a:bodyPr>
              <a:lstStyle/>
              <a:p>
                <a:pPr marL="342900" indent="-342900">
                  <a:buFont typeface="Arial" panose="020B0604020202020204" pitchFamily="34" charset="0"/>
                  <a:buChar char="•"/>
                </a:pPr>
                <a:r>
                  <a:rPr lang="zh-CN" altLang="en-US" sz="1600" dirty="0">
                    <a:latin typeface="宋体" panose="02010600030101010101" pitchFamily="2" charset="-122"/>
                    <a:ea typeface="宋体" panose="02010600030101010101" pitchFamily="2" charset="-122"/>
                    <a:cs typeface="Calibri" panose="020F0502020204030204" pitchFamily="34" charset="0"/>
                  </a:rPr>
                  <a:t>只是用比例控制</a:t>
                </a:r>
                <a14:m>
                  <m:oMath xmlns:m="http://schemas.openxmlformats.org/officeDocument/2006/math">
                    <m:r>
                      <a:rPr lang="en-US" sz="1600" i="1" smtClean="0">
                        <a:effectLst/>
                        <a:latin typeface="Cambria Math" panose="02040503050406030204" pitchFamily="18" charset="0"/>
                        <a:ea typeface="宋体" panose="02010600030101010101" pitchFamily="2" charset="-122"/>
                        <a:cs typeface="Calibri" panose="020F0502020204030204" pitchFamily="34" charset="0"/>
                      </a:rPr>
                      <m:t>𝑢</m:t>
                    </m:r>
                    <m:d>
                      <m:dPr>
                        <m:ctrlPr>
                          <a:rPr lang="en-US" sz="1600" i="1">
                            <a:effectLst/>
                            <a:latin typeface="Cambria Math" panose="02040503050406030204" pitchFamily="18" charset="0"/>
                          </a:rPr>
                        </m:ctrlPr>
                      </m:dPr>
                      <m:e>
                        <m:r>
                          <a:rPr lang="en-US" sz="1600" i="1">
                            <a:effectLst/>
                            <a:latin typeface="Cambria Math" panose="02040503050406030204" pitchFamily="18" charset="0"/>
                            <a:ea typeface="宋体" panose="02010600030101010101" pitchFamily="2" charset="-122"/>
                            <a:cs typeface="Calibri" panose="020F0502020204030204" pitchFamily="34" charset="0"/>
                          </a:rPr>
                          <m:t>𝑡</m:t>
                        </m:r>
                      </m:e>
                    </m:d>
                    <m:r>
                      <a:rPr lang="en-US" sz="1600" i="1">
                        <a:effectLst/>
                        <a:latin typeface="Cambria Math" panose="02040503050406030204" pitchFamily="18" charset="0"/>
                        <a:ea typeface="宋体" panose="02010600030101010101" pitchFamily="2" charset="-122"/>
                        <a:cs typeface="Calibri" panose="020F0502020204030204" pitchFamily="34" charset="0"/>
                      </a:rPr>
                      <m:t>=−</m:t>
                    </m:r>
                    <m:r>
                      <a:rPr lang="en-US" sz="1600" i="1">
                        <a:effectLst/>
                        <a:latin typeface="Cambria Math" panose="02040503050406030204" pitchFamily="18" charset="0"/>
                        <a:ea typeface="宋体" panose="02010600030101010101" pitchFamily="2" charset="-122"/>
                        <a:cs typeface="Calibri" panose="020F0502020204030204" pitchFamily="34" charset="0"/>
                      </a:rPr>
                      <m:t>𝑘</m:t>
                    </m:r>
                    <m:r>
                      <a:rPr lang="en-US" sz="1600" b="1" i="1">
                        <a:effectLst/>
                        <a:latin typeface="Cambria Math" panose="02040503050406030204" pitchFamily="18" charset="0"/>
                        <a:ea typeface="宋体" panose="02010600030101010101" pitchFamily="2" charset="-122"/>
                        <a:cs typeface="Calibri" panose="020F0502020204030204" pitchFamily="34" charset="0"/>
                      </a:rPr>
                      <m:t>𝒚</m:t>
                    </m:r>
                    <m:d>
                      <m:dPr>
                        <m:ctrlPr>
                          <a:rPr lang="en-US" sz="1600" b="1" i="1">
                            <a:effectLst/>
                            <a:latin typeface="Cambria Math" panose="02040503050406030204" pitchFamily="18" charset="0"/>
                          </a:rPr>
                        </m:ctrlPr>
                      </m:dPr>
                      <m:e>
                        <m:r>
                          <a:rPr lang="en-US" sz="1600" b="1" i="1">
                            <a:effectLst/>
                            <a:latin typeface="Cambria Math" panose="02040503050406030204" pitchFamily="18" charset="0"/>
                            <a:ea typeface="宋体" panose="02010600030101010101" pitchFamily="2" charset="-122"/>
                            <a:cs typeface="Calibri" panose="020F0502020204030204" pitchFamily="34" charset="0"/>
                          </a:rPr>
                          <m:t>𝒕</m:t>
                        </m:r>
                      </m:e>
                    </m:d>
                  </m:oMath>
                </a14:m>
                <a:r>
                  <a:rPr lang="zh-CN" altLang="en-US" sz="1600" dirty="0">
                    <a:latin typeface="宋体" panose="02010600030101010101" pitchFamily="2" charset="-122"/>
                    <a:ea typeface="宋体" panose="02010600030101010101" pitchFamily="2" charset="-122"/>
                    <a:cs typeface="Calibri" panose="020F0502020204030204" pitchFamily="34" charset="0"/>
                  </a:rPr>
                  <a:t>，代入可得</a:t>
                </a:r>
                <a:r>
                  <a:rPr lang="zh-CN" altLang="en-US" sz="1600" dirty="0"/>
                  <a:t>：</a:t>
                </a:r>
                <a:endParaRPr lang="en-US" altLang="zh-CN" sz="1600" dirty="0"/>
              </a:p>
            </p:txBody>
          </p:sp>
        </mc:Choice>
        <mc:Fallback>
          <p:sp>
            <p:nvSpPr>
              <p:cNvPr id="38" name="TextBox 37"/>
              <p:cNvSpPr txBox="1">
                <a:spLocks noRot="1" noChangeAspect="1" noMove="1" noResize="1" noEditPoints="1" noAdjustHandles="1" noChangeArrowheads="1" noChangeShapeType="1" noTextEdit="1"/>
              </p:cNvSpPr>
              <p:nvPr/>
            </p:nvSpPr>
            <p:spPr>
              <a:xfrm>
                <a:off x="465511" y="4893207"/>
                <a:ext cx="4687514" cy="338554"/>
              </a:xfrm>
              <a:prstGeom prst="rect">
                <a:avLst/>
              </a:prstGeom>
              <a:blipFill rotWithShape="1">
                <a:blip r:embed="rId10"/>
                <a:stretch>
                  <a:fillRect l="-1" t="-157" b="18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TextBox 39"/>
              <p:cNvSpPr txBox="1"/>
              <p:nvPr/>
            </p:nvSpPr>
            <p:spPr>
              <a:xfrm>
                <a:off x="552616" y="5304194"/>
                <a:ext cx="6505819" cy="57131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200" i="1">
                              <a:latin typeface="Cambria Math" panose="02040503050406030204" pitchFamily="18" charset="0"/>
                            </a:rPr>
                          </m:ctrlPr>
                        </m:fPr>
                        <m:num>
                          <m:r>
                            <m:rPr>
                              <m:sty m:val="p"/>
                            </m:rPr>
                            <a:rPr lang="en-US" sz="1200" i="1">
                              <a:latin typeface="Cambria Math" panose="02040503050406030204" pitchFamily="18" charset="0"/>
                            </a:rPr>
                            <m:t>d</m:t>
                          </m:r>
                          <m:r>
                            <a:rPr lang="en-US" sz="1200" i="1">
                              <a:latin typeface="Cambria Math" panose="02040503050406030204" pitchFamily="18" charset="0"/>
                            </a:rPr>
                            <m:t>𝒛</m:t>
                          </m:r>
                          <m:d>
                            <m:dPr>
                              <m:ctrlPr>
                                <a:rPr lang="en-US" sz="1200" i="1">
                                  <a:latin typeface="Cambria Math" panose="02040503050406030204" pitchFamily="18" charset="0"/>
                                </a:rPr>
                              </m:ctrlPr>
                            </m:dPr>
                            <m:e>
                              <m:r>
                                <a:rPr lang="en-US" sz="1200" i="1">
                                  <a:latin typeface="Cambria Math" panose="02040503050406030204" pitchFamily="18" charset="0"/>
                                </a:rPr>
                                <m:t>𝒕</m:t>
                              </m:r>
                            </m:e>
                          </m:d>
                        </m:num>
                        <m:den>
                          <m:r>
                            <a:rPr lang="en-US" sz="1200" i="1">
                              <a:latin typeface="Cambria Math" panose="02040503050406030204" pitchFamily="18" charset="0"/>
                            </a:rPr>
                            <m:t>𝑑𝑡</m:t>
                          </m:r>
                        </m:den>
                      </m:f>
                      <m:r>
                        <a:rPr lang="en-US" sz="1200" i="1">
                          <a:latin typeface="Cambria Math" panose="02040503050406030204" pitchFamily="18" charset="0"/>
                        </a:rPr>
                        <m:t>=</m:t>
                      </m:r>
                      <m:d>
                        <m:dPr>
                          <m:begChr m:val="["/>
                          <m:endChr m:val="]"/>
                          <m:ctrlPr>
                            <a:rPr lang="en-US" sz="1200" i="1">
                              <a:latin typeface="Cambria Math" panose="02040503050406030204" pitchFamily="18" charset="0"/>
                            </a:rPr>
                          </m:ctrlPr>
                        </m:dPr>
                        <m:e>
                          <m:m>
                            <m:mPr>
                              <m:mcs>
                                <m:mc>
                                  <m:mcPr>
                                    <m:count m:val="2"/>
                                    <m:mcJc m:val="center"/>
                                  </m:mcPr>
                                </m:mc>
                              </m:mcs>
                              <m:plcHide m:val="on"/>
                              <m:ctrlPr>
                                <a:rPr lang="en-US" sz="1200" i="1">
                                  <a:latin typeface="Cambria Math" panose="02040503050406030204" pitchFamily="18" charset="0"/>
                                </a:rPr>
                              </m:ctrlPr>
                            </m:mPr>
                            <m:mr>
                              <m:e>
                                <m:r>
                                  <a:rPr lang="en-US" sz="1200" i="1">
                                    <a:latin typeface="Cambria Math" panose="02040503050406030204" pitchFamily="18" charset="0"/>
                                  </a:rPr>
                                  <m:t>0</m:t>
                                </m:r>
                              </m:e>
                              <m:e>
                                <m:r>
                                  <a:rPr lang="en-US" sz="1200" i="1">
                                    <a:latin typeface="Cambria Math" panose="02040503050406030204" pitchFamily="18" charset="0"/>
                                  </a:rPr>
                                  <m:t>1</m:t>
                                </m:r>
                              </m:e>
                            </m:mr>
                            <m:mr>
                              <m:e>
                                <m:f>
                                  <m:fPr>
                                    <m:ctrlPr>
                                      <a:rPr lang="en-US" sz="1200" i="1">
                                        <a:latin typeface="Cambria Math" panose="02040503050406030204" pitchFamily="18" charset="0"/>
                                      </a:rPr>
                                    </m:ctrlPr>
                                  </m:fPr>
                                  <m:num>
                                    <m:r>
                                      <a:rPr lang="en-US" sz="1200" i="1">
                                        <a:latin typeface="Cambria Math" panose="02040503050406030204" pitchFamily="18" charset="0"/>
                                      </a:rPr>
                                      <m:t>𝑔</m:t>
                                    </m:r>
                                  </m:num>
                                  <m:den>
                                    <m:r>
                                      <a:rPr lang="en-US" sz="1200" i="1">
                                        <a:latin typeface="Cambria Math" panose="02040503050406030204" pitchFamily="18" charset="0"/>
                                      </a:rPr>
                                      <m:t>𝑑</m:t>
                                    </m:r>
                                  </m:den>
                                </m:f>
                              </m:e>
                              <m:e>
                                <m:r>
                                  <a:rPr lang="en-US" sz="1200" i="1">
                                    <a:latin typeface="Cambria Math" panose="02040503050406030204" pitchFamily="18" charset="0"/>
                                  </a:rPr>
                                  <m:t>0</m:t>
                                </m:r>
                              </m:e>
                            </m:mr>
                          </m:m>
                        </m:e>
                      </m:d>
                      <m:r>
                        <a:rPr lang="en-US" sz="1200" i="1">
                          <a:latin typeface="Cambria Math" panose="02040503050406030204" pitchFamily="18" charset="0"/>
                        </a:rPr>
                        <m:t>𝒛</m:t>
                      </m:r>
                      <m:d>
                        <m:dPr>
                          <m:ctrlPr>
                            <a:rPr lang="en-US" sz="1200" i="1">
                              <a:latin typeface="Cambria Math" panose="02040503050406030204" pitchFamily="18" charset="0"/>
                            </a:rPr>
                          </m:ctrlPr>
                        </m:dPr>
                        <m:e>
                          <m:r>
                            <a:rPr lang="en-US" sz="1200" i="1">
                              <a:latin typeface="Cambria Math" panose="02040503050406030204" pitchFamily="18" charset="0"/>
                            </a:rPr>
                            <m:t>𝒕</m:t>
                          </m:r>
                        </m:e>
                      </m:d>
                      <m:r>
                        <a:rPr lang="en-US" sz="1200" i="1">
                          <a:latin typeface="Cambria Math" panose="02040503050406030204" pitchFamily="18" charset="0"/>
                        </a:rPr>
                        <m:t>+</m:t>
                      </m:r>
                      <m:r>
                        <a:rPr lang="en-US" sz="1200" i="1">
                          <a:latin typeface="Cambria Math" panose="02040503050406030204" pitchFamily="18" charset="0"/>
                        </a:rPr>
                        <m:t>𝑩</m:t>
                      </m:r>
                      <m:d>
                        <m:dPr>
                          <m:ctrlPr>
                            <a:rPr lang="en-US" sz="1200" i="1">
                              <a:latin typeface="Cambria Math" panose="02040503050406030204" pitchFamily="18" charset="0"/>
                            </a:rPr>
                          </m:ctrlPr>
                        </m:dPr>
                        <m:e>
                          <m:r>
                            <a:rPr lang="en-US" sz="1200" i="1">
                              <a:latin typeface="Cambria Math" panose="02040503050406030204" pitchFamily="18" charset="0"/>
                            </a:rPr>
                            <m:t>−</m:t>
                          </m:r>
                          <m:r>
                            <a:rPr lang="en-US" sz="1200" i="1">
                              <a:latin typeface="Cambria Math" panose="02040503050406030204" pitchFamily="18" charset="0"/>
                            </a:rPr>
                            <m:t>𝑘</m:t>
                          </m:r>
                          <m:r>
                            <a:rPr lang="en-US" sz="1200" i="1">
                              <a:latin typeface="Cambria Math" panose="02040503050406030204" pitchFamily="18" charset="0"/>
                            </a:rPr>
                            <m:t>𝒚</m:t>
                          </m:r>
                          <m:d>
                            <m:dPr>
                              <m:ctrlPr>
                                <a:rPr lang="en-US" sz="1200" i="1">
                                  <a:latin typeface="Cambria Math" panose="02040503050406030204" pitchFamily="18" charset="0"/>
                                </a:rPr>
                              </m:ctrlPr>
                            </m:dPr>
                            <m:e>
                              <m:r>
                                <a:rPr lang="en-US" sz="1200" i="1">
                                  <a:latin typeface="Cambria Math" panose="02040503050406030204" pitchFamily="18" charset="0"/>
                                </a:rPr>
                                <m:t>𝒕</m:t>
                              </m:r>
                            </m:e>
                          </m:d>
                        </m:e>
                      </m:d>
                      <m:r>
                        <a:rPr lang="en-US" sz="1200" i="1">
                          <a:latin typeface="Cambria Math" panose="02040503050406030204" pitchFamily="18" charset="0"/>
                        </a:rPr>
                        <m:t>=</m:t>
                      </m:r>
                      <m:d>
                        <m:dPr>
                          <m:begChr m:val="["/>
                          <m:endChr m:val="]"/>
                          <m:ctrlPr>
                            <a:rPr lang="en-US" sz="1200" i="1">
                              <a:latin typeface="Cambria Math" panose="02040503050406030204" pitchFamily="18" charset="0"/>
                            </a:rPr>
                          </m:ctrlPr>
                        </m:dPr>
                        <m:e>
                          <m:m>
                            <m:mPr>
                              <m:mcs>
                                <m:mc>
                                  <m:mcPr>
                                    <m:count m:val="2"/>
                                    <m:mcJc m:val="center"/>
                                  </m:mcPr>
                                </m:mc>
                              </m:mcs>
                              <m:plcHide m:val="on"/>
                              <m:ctrlPr>
                                <a:rPr lang="en-US" sz="1200" i="1">
                                  <a:latin typeface="Cambria Math" panose="02040503050406030204" pitchFamily="18" charset="0"/>
                                </a:rPr>
                              </m:ctrlPr>
                            </m:mPr>
                            <m:mr>
                              <m:e>
                                <m:r>
                                  <a:rPr lang="en-US" sz="1200" i="1">
                                    <a:latin typeface="Cambria Math" panose="02040503050406030204" pitchFamily="18" charset="0"/>
                                  </a:rPr>
                                  <m:t>0</m:t>
                                </m:r>
                              </m:e>
                              <m:e>
                                <m:r>
                                  <a:rPr lang="en-US" sz="1200" i="1">
                                    <a:latin typeface="Cambria Math" panose="02040503050406030204" pitchFamily="18" charset="0"/>
                                  </a:rPr>
                                  <m:t>1</m:t>
                                </m:r>
                              </m:e>
                            </m:mr>
                            <m:mr>
                              <m:e>
                                <m:f>
                                  <m:fPr>
                                    <m:ctrlPr>
                                      <a:rPr lang="en-US" sz="1200" i="1">
                                        <a:latin typeface="Cambria Math" panose="02040503050406030204" pitchFamily="18" charset="0"/>
                                      </a:rPr>
                                    </m:ctrlPr>
                                  </m:fPr>
                                  <m:num>
                                    <m:r>
                                      <a:rPr lang="en-US" sz="1200" i="1">
                                        <a:latin typeface="Cambria Math" panose="02040503050406030204" pitchFamily="18" charset="0"/>
                                      </a:rPr>
                                      <m:t>𝑔</m:t>
                                    </m:r>
                                  </m:num>
                                  <m:den>
                                    <m:r>
                                      <a:rPr lang="en-US" sz="1200" i="1">
                                        <a:latin typeface="Cambria Math" panose="02040503050406030204" pitchFamily="18" charset="0"/>
                                      </a:rPr>
                                      <m:t>𝑑</m:t>
                                    </m:r>
                                  </m:den>
                                </m:f>
                              </m:e>
                              <m:e>
                                <m:r>
                                  <a:rPr lang="en-US" sz="1200" i="1">
                                    <a:latin typeface="Cambria Math" panose="02040503050406030204" pitchFamily="18" charset="0"/>
                                  </a:rPr>
                                  <m:t>0</m:t>
                                </m:r>
                              </m:e>
                            </m:mr>
                          </m:m>
                        </m:e>
                      </m:d>
                      <m:r>
                        <a:rPr lang="en-US" sz="1200" i="1">
                          <a:latin typeface="Cambria Math" panose="02040503050406030204" pitchFamily="18" charset="0"/>
                        </a:rPr>
                        <m:t>𝒛</m:t>
                      </m:r>
                      <m:d>
                        <m:dPr>
                          <m:ctrlPr>
                            <a:rPr lang="en-US" sz="1200" i="1">
                              <a:latin typeface="Cambria Math" panose="02040503050406030204" pitchFamily="18" charset="0"/>
                            </a:rPr>
                          </m:ctrlPr>
                        </m:dPr>
                        <m:e>
                          <m:r>
                            <a:rPr lang="en-US" sz="1200" i="1">
                              <a:latin typeface="Cambria Math" panose="02040503050406030204" pitchFamily="18" charset="0"/>
                            </a:rPr>
                            <m:t>𝒕</m:t>
                          </m:r>
                        </m:e>
                      </m:d>
                      <m:r>
                        <a:rPr lang="en-US" sz="1200" i="1">
                          <a:latin typeface="Cambria Math" panose="02040503050406030204" pitchFamily="18" charset="0"/>
                        </a:rPr>
                        <m:t>+</m:t>
                      </m:r>
                      <m:d>
                        <m:dPr>
                          <m:begChr m:val="["/>
                          <m:endChr m:val="]"/>
                          <m:ctrlPr>
                            <a:rPr lang="en-US" sz="1200" i="1">
                              <a:latin typeface="Cambria Math" panose="02040503050406030204" pitchFamily="18" charset="0"/>
                            </a:rPr>
                          </m:ctrlPr>
                        </m:dPr>
                        <m:e>
                          <m:m>
                            <m:mPr>
                              <m:mcs>
                                <m:mc>
                                  <m:mcPr>
                                    <m:count m:val="1"/>
                                    <m:mcJc m:val="center"/>
                                  </m:mcPr>
                                </m:mc>
                              </m:mcs>
                              <m:plcHide m:val="on"/>
                              <m:ctrlPr>
                                <a:rPr lang="en-US" sz="1200" i="1">
                                  <a:latin typeface="Cambria Math" panose="02040503050406030204" pitchFamily="18" charset="0"/>
                                </a:rPr>
                              </m:ctrlPr>
                            </m:mPr>
                            <m:mr>
                              <m:e>
                                <m:r>
                                  <a:rPr lang="en-US" sz="1200" i="1">
                                    <a:latin typeface="Cambria Math" panose="02040503050406030204" pitchFamily="18" charset="0"/>
                                  </a:rPr>
                                  <m:t>0</m:t>
                                </m:r>
                              </m:e>
                            </m:mr>
                            <m:mr>
                              <m:e>
                                <m:r>
                                  <a:rPr lang="en-US" sz="1200" i="1">
                                    <a:latin typeface="Cambria Math" panose="02040503050406030204" pitchFamily="18" charset="0"/>
                                  </a:rPr>
                                  <m:t>1</m:t>
                                </m:r>
                              </m:e>
                            </m:mr>
                          </m:m>
                        </m:e>
                      </m:d>
                      <m:d>
                        <m:dPr>
                          <m:ctrlPr>
                            <a:rPr lang="en-US" sz="1200" i="1">
                              <a:latin typeface="Cambria Math" panose="02040503050406030204" pitchFamily="18" charset="0"/>
                            </a:rPr>
                          </m:ctrlPr>
                        </m:dPr>
                        <m:e>
                          <m:r>
                            <a:rPr lang="en-US" sz="1200" i="1">
                              <a:latin typeface="Cambria Math" panose="02040503050406030204" pitchFamily="18" charset="0"/>
                            </a:rPr>
                            <m:t>−</m:t>
                          </m:r>
                          <m:r>
                            <a:rPr lang="en-US" sz="1200" i="1">
                              <a:latin typeface="Cambria Math" panose="02040503050406030204" pitchFamily="18" charset="0"/>
                            </a:rPr>
                            <m:t>𝑘</m:t>
                          </m:r>
                        </m:e>
                      </m:d>
                      <m:d>
                        <m:dPr>
                          <m:begChr m:val="["/>
                          <m:endChr m:val="]"/>
                          <m:ctrlPr>
                            <a:rPr lang="en-US" sz="1200" i="1">
                              <a:latin typeface="Cambria Math" panose="02040503050406030204" pitchFamily="18" charset="0"/>
                            </a:rPr>
                          </m:ctrlPr>
                        </m:dPr>
                        <m:e>
                          <m:m>
                            <m:mPr>
                              <m:mcs>
                                <m:mc>
                                  <m:mcPr>
                                    <m:count m:val="2"/>
                                    <m:mcJc m:val="center"/>
                                  </m:mcPr>
                                </m:mc>
                              </m:mcs>
                              <m:plcHide m:val="on"/>
                              <m:ctrlPr>
                                <a:rPr lang="en-US" sz="1200" i="1">
                                  <a:latin typeface="Cambria Math" panose="02040503050406030204" pitchFamily="18" charset="0"/>
                                </a:rPr>
                              </m:ctrlPr>
                            </m:mPr>
                            <m:mr>
                              <m:e>
                                <m:r>
                                  <a:rPr lang="en-US" sz="1200" i="1">
                                    <a:latin typeface="Cambria Math" panose="02040503050406030204" pitchFamily="18" charset="0"/>
                                  </a:rPr>
                                  <m:t>1</m:t>
                                </m:r>
                              </m:e>
                              <m:e>
                                <m:r>
                                  <a:rPr lang="en-US" sz="1200" i="1">
                                    <a:latin typeface="Cambria Math" panose="02040503050406030204" pitchFamily="18" charset="0"/>
                                  </a:rPr>
                                  <m:t>0</m:t>
                                </m:r>
                              </m:e>
                            </m:mr>
                          </m:m>
                        </m:e>
                      </m:d>
                      <m:r>
                        <a:rPr lang="en-US" sz="1200" i="1">
                          <a:latin typeface="Cambria Math" panose="02040503050406030204" pitchFamily="18" charset="0"/>
                        </a:rPr>
                        <m:t>𝒛</m:t>
                      </m:r>
                      <m:d>
                        <m:dPr>
                          <m:ctrlPr>
                            <a:rPr lang="en-US" sz="1200" i="1">
                              <a:latin typeface="Cambria Math" panose="02040503050406030204" pitchFamily="18" charset="0"/>
                            </a:rPr>
                          </m:ctrlPr>
                        </m:dPr>
                        <m:e>
                          <m:r>
                            <a:rPr lang="en-US" sz="1200" i="1">
                              <a:latin typeface="Cambria Math" panose="02040503050406030204" pitchFamily="18" charset="0"/>
                            </a:rPr>
                            <m:t>𝒕</m:t>
                          </m:r>
                        </m:e>
                      </m:d>
                      <m:r>
                        <a:rPr lang="en-US" sz="1200" i="1">
                          <a:latin typeface="Cambria Math" panose="02040503050406030204" pitchFamily="18" charset="0"/>
                        </a:rPr>
                        <m:t>=</m:t>
                      </m:r>
                      <m:d>
                        <m:dPr>
                          <m:begChr m:val="["/>
                          <m:endChr m:val="]"/>
                          <m:ctrlPr>
                            <a:rPr lang="en-US" sz="1200" i="1">
                              <a:latin typeface="Cambria Math" panose="02040503050406030204" pitchFamily="18" charset="0"/>
                            </a:rPr>
                          </m:ctrlPr>
                        </m:dPr>
                        <m:e>
                          <m:m>
                            <m:mPr>
                              <m:mcs>
                                <m:mc>
                                  <m:mcPr>
                                    <m:count m:val="2"/>
                                    <m:mcJc m:val="center"/>
                                  </m:mcPr>
                                </m:mc>
                              </m:mcs>
                              <m:ctrlPr>
                                <a:rPr lang="en-US" sz="1200" i="1">
                                  <a:latin typeface="Cambria Math" panose="02040503050406030204" pitchFamily="18" charset="0"/>
                                </a:rPr>
                              </m:ctrlPr>
                            </m:mPr>
                            <m:mr>
                              <m:e>
                                <m:r>
                                  <a:rPr lang="en-US" sz="1200" i="1">
                                    <a:latin typeface="Cambria Math" panose="02040503050406030204" pitchFamily="18" charset="0"/>
                                  </a:rPr>
                                  <m:t>0</m:t>
                                </m:r>
                              </m:e>
                              <m:e>
                                <m:r>
                                  <a:rPr lang="en-US" sz="1200" i="1">
                                    <a:latin typeface="Cambria Math" panose="02040503050406030204" pitchFamily="18" charset="0"/>
                                  </a:rPr>
                                  <m:t>1</m:t>
                                </m:r>
                              </m:e>
                            </m:mr>
                            <m:mr>
                              <m:e>
                                <m:f>
                                  <m:fPr>
                                    <m:ctrlPr>
                                      <a:rPr lang="en-US" sz="1200" i="1">
                                        <a:latin typeface="Cambria Math" panose="02040503050406030204" pitchFamily="18" charset="0"/>
                                      </a:rPr>
                                    </m:ctrlPr>
                                  </m:fPr>
                                  <m:num>
                                    <m:r>
                                      <a:rPr lang="en-US" sz="1200" i="1">
                                        <a:latin typeface="Cambria Math" panose="02040503050406030204" pitchFamily="18" charset="0"/>
                                      </a:rPr>
                                      <m:t>𝑔</m:t>
                                    </m:r>
                                  </m:num>
                                  <m:den>
                                    <m:r>
                                      <a:rPr lang="en-US" sz="1200" i="1">
                                        <a:latin typeface="Cambria Math" panose="02040503050406030204" pitchFamily="18" charset="0"/>
                                      </a:rPr>
                                      <m:t>𝑑</m:t>
                                    </m:r>
                                  </m:den>
                                </m:f>
                                <m:r>
                                  <a:rPr lang="en-US" sz="1200" i="1">
                                    <a:latin typeface="Cambria Math" panose="02040503050406030204" pitchFamily="18" charset="0"/>
                                  </a:rPr>
                                  <m:t>−</m:t>
                                </m:r>
                                <m:r>
                                  <a:rPr lang="en-US" sz="1200" i="1">
                                    <a:latin typeface="Cambria Math" panose="02040503050406030204" pitchFamily="18" charset="0"/>
                                  </a:rPr>
                                  <m:t>𝑘</m:t>
                                </m:r>
                              </m:e>
                              <m:e>
                                <m:r>
                                  <a:rPr lang="en-US" sz="1200" i="1">
                                    <a:latin typeface="Cambria Math" panose="02040503050406030204" pitchFamily="18" charset="0"/>
                                  </a:rPr>
                                  <m:t>0</m:t>
                                </m:r>
                              </m:e>
                            </m:mr>
                          </m:m>
                        </m:e>
                      </m:d>
                      <m:r>
                        <a:rPr lang="en-US" sz="1200" i="1">
                          <a:latin typeface="Cambria Math" panose="02040503050406030204" pitchFamily="18" charset="0"/>
                        </a:rPr>
                        <m:t>𝒛</m:t>
                      </m:r>
                      <m:d>
                        <m:dPr>
                          <m:ctrlPr>
                            <a:rPr lang="en-US" sz="1200" i="1">
                              <a:latin typeface="Cambria Math" panose="02040503050406030204" pitchFamily="18" charset="0"/>
                            </a:rPr>
                          </m:ctrlPr>
                        </m:dPr>
                        <m:e>
                          <m:r>
                            <a:rPr lang="en-US" sz="1200" i="1">
                              <a:latin typeface="Cambria Math" panose="02040503050406030204" pitchFamily="18" charset="0"/>
                            </a:rPr>
                            <m:t>𝒕</m:t>
                          </m:r>
                        </m:e>
                      </m:d>
                    </m:oMath>
                  </m:oMathPara>
                </a14:m>
                <a:endParaRPr lang="en-US" sz="1200" i="1" dirty="0">
                  <a:latin typeface="Cambria Math" panose="02040503050406030204" pitchFamily="18" charset="0"/>
                </a:endParaRPr>
              </a:p>
            </p:txBody>
          </p:sp>
        </mc:Choice>
        <mc:Fallback>
          <p:sp>
            <p:nvSpPr>
              <p:cNvPr id="40" name="TextBox 39"/>
              <p:cNvSpPr txBox="1">
                <a:spLocks noRot="1" noChangeAspect="1" noMove="1" noResize="1" noEditPoints="1" noAdjustHandles="1" noChangeArrowheads="1" noChangeShapeType="1" noTextEdit="1"/>
              </p:cNvSpPr>
              <p:nvPr/>
            </p:nvSpPr>
            <p:spPr>
              <a:xfrm>
                <a:off x="552616" y="5304194"/>
                <a:ext cx="6505819" cy="571310"/>
              </a:xfrm>
              <a:prstGeom prst="rect">
                <a:avLst/>
              </a:prstGeom>
              <a:blipFill rotWithShape="1">
                <a:blip r:embed="rId11"/>
                <a:stretch>
                  <a:fillRect l="-3" t="-7" r="6" b="85"/>
                </a:stretch>
              </a:blipFill>
            </p:spPr>
            <p:txBody>
              <a:bodyPr/>
              <a:lstStyle/>
              <a:p>
                <a:r>
                  <a:rPr lang="zh-CN" altLang="en-US">
                    <a:noFill/>
                  </a:rPr>
                  <a:t> </a:t>
                </a:r>
              </a:p>
            </p:txBody>
          </p:sp>
        </mc:Fallback>
      </mc:AlternateContent>
      <p:sp>
        <p:nvSpPr>
          <p:cNvPr id="41" name="Arrow: Down 40"/>
          <p:cNvSpPr/>
          <p:nvPr/>
        </p:nvSpPr>
        <p:spPr>
          <a:xfrm rot="16200000">
            <a:off x="6875711" y="5404117"/>
            <a:ext cx="365449" cy="3414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43" name="TextBox 42"/>
              <p:cNvSpPr txBox="1"/>
              <p:nvPr/>
            </p:nvSpPr>
            <p:spPr>
              <a:xfrm>
                <a:off x="7310011" y="5304037"/>
                <a:ext cx="2353014" cy="541559"/>
              </a:xfrm>
              <a:prstGeom prst="rect">
                <a:avLst/>
              </a:prstGeom>
              <a:noFill/>
            </p:spPr>
            <p:txBody>
              <a:bodyPr wrap="square">
                <a:spAutoFit/>
              </a:bodyPr>
              <a:lstStyle/>
              <a:p>
                <a:r>
                  <a:rPr lang="zh-CN" sz="1400" dirty="0">
                    <a:effectLst/>
                    <a:latin typeface="Calibri" panose="020F0502020204030204" pitchFamily="34" charset="0"/>
                    <a:ea typeface="宋体" panose="02010600030101010101" pitchFamily="2" charset="-122"/>
                    <a:cs typeface="Calibri" panose="020F0502020204030204" pitchFamily="34" charset="0"/>
                  </a:rPr>
                  <a:t>特征值</a:t>
                </a:r>
                <a:r>
                  <a:rPr lang="zh-CN" altLang="en-US" sz="1400" dirty="0">
                    <a:effectLst/>
                    <a:latin typeface="Calibri" panose="020F0502020204030204" pitchFamily="34" charset="0"/>
                    <a:ea typeface="宋体" panose="02010600030101010101" pitchFamily="2" charset="-122"/>
                    <a:cs typeface="Calibri" panose="020F0502020204030204" pitchFamily="34" charset="0"/>
                  </a:rPr>
                  <a:t>为：</a:t>
                </a:r>
                <a:r>
                  <a:rPr lang="en-US" sz="1400" dirty="0">
                    <a:effectLst/>
                    <a:ea typeface="宋体" panose="02010600030101010101" pitchFamily="2" charset="-122"/>
                    <a:cs typeface="Calibri" panose="020F0502020204030204" pitchFamily="34" charset="0"/>
                  </a:rPr>
                  <a:t> </a:t>
                </a:r>
                <a14:m>
                  <m:oMath xmlns:m="http://schemas.openxmlformats.org/officeDocument/2006/math">
                    <m:r>
                      <a:rPr lang="en-US" sz="1400" i="1">
                        <a:effectLst/>
                        <a:latin typeface="Cambria Math" panose="02040503050406030204" pitchFamily="18" charset="0"/>
                        <a:ea typeface="宋体" panose="02010600030101010101" pitchFamily="2" charset="-122"/>
                        <a:cs typeface="Calibri" panose="020F0502020204030204" pitchFamily="34" charset="0"/>
                      </a:rPr>
                      <m:t>±</m:t>
                    </m:r>
                    <m:rad>
                      <m:radPr>
                        <m:degHide m:val="on"/>
                        <m:ctrlPr>
                          <a:rPr lang="en-US" sz="1400" i="1">
                            <a:effectLst/>
                            <a:latin typeface="Cambria Math" panose="02040503050406030204" pitchFamily="18" charset="0"/>
                          </a:rPr>
                        </m:ctrlPr>
                      </m:radPr>
                      <m:deg/>
                      <m:e>
                        <m:f>
                          <m:fPr>
                            <m:ctrlPr>
                              <a:rPr lang="en-US" sz="1400" i="1">
                                <a:effectLst/>
                                <a:latin typeface="Cambria Math" panose="02040503050406030204" pitchFamily="18" charset="0"/>
                              </a:rPr>
                            </m:ctrlPr>
                          </m:fPr>
                          <m:num>
                            <m:r>
                              <a:rPr lang="en-US" sz="1400" i="1">
                                <a:effectLst/>
                                <a:latin typeface="Cambria Math" panose="02040503050406030204" pitchFamily="18" charset="0"/>
                                <a:ea typeface="宋体" panose="02010600030101010101" pitchFamily="2" charset="-122"/>
                                <a:cs typeface="Calibri" panose="020F0502020204030204" pitchFamily="34" charset="0"/>
                              </a:rPr>
                              <m:t>𝑔</m:t>
                            </m:r>
                          </m:num>
                          <m:den>
                            <m:r>
                              <a:rPr lang="en-US" sz="1400" i="1">
                                <a:effectLst/>
                                <a:latin typeface="Cambria Math" panose="02040503050406030204" pitchFamily="18" charset="0"/>
                                <a:ea typeface="宋体" panose="02010600030101010101" pitchFamily="2" charset="-122"/>
                                <a:cs typeface="Calibri" panose="020F0502020204030204" pitchFamily="34" charset="0"/>
                              </a:rPr>
                              <m:t>𝑑</m:t>
                            </m:r>
                          </m:den>
                        </m:f>
                        <m:r>
                          <a:rPr lang="zh-CN" altLang="en-US" sz="1400" i="1">
                            <a:effectLst/>
                            <a:latin typeface="Cambria Math" panose="02040503050406030204" pitchFamily="18" charset="0"/>
                            <a:ea typeface="微软雅黑" panose="020B0503020204020204" pitchFamily="34" charset="-122"/>
                            <a:cs typeface="微软雅黑" panose="020B0503020204020204" pitchFamily="34" charset="-122"/>
                          </a:rPr>
                          <m:t>−</m:t>
                        </m:r>
                        <m:r>
                          <a:rPr lang="en-US" sz="1400" i="1">
                            <a:effectLst/>
                            <a:latin typeface="Cambria Math" panose="02040503050406030204" pitchFamily="18" charset="0"/>
                            <a:ea typeface="宋体" panose="02010600030101010101" pitchFamily="2" charset="-122"/>
                            <a:cs typeface="Calibri" panose="020F0502020204030204" pitchFamily="34" charset="0"/>
                          </a:rPr>
                          <m:t>𝑘</m:t>
                        </m:r>
                      </m:e>
                    </m:rad>
                  </m:oMath>
                </a14:m>
                <a:endParaRPr lang="en-US" sz="1400" dirty="0"/>
              </a:p>
            </p:txBody>
          </p:sp>
        </mc:Choice>
        <mc:Fallback>
          <p:sp>
            <p:nvSpPr>
              <p:cNvPr id="43" name="TextBox 42"/>
              <p:cNvSpPr txBox="1">
                <a:spLocks noRot="1" noChangeAspect="1" noMove="1" noResize="1" noEditPoints="1" noAdjustHandles="1" noChangeArrowheads="1" noChangeShapeType="1" noTextEdit="1"/>
              </p:cNvSpPr>
              <p:nvPr/>
            </p:nvSpPr>
            <p:spPr>
              <a:xfrm>
                <a:off x="7310011" y="5304037"/>
                <a:ext cx="2353014" cy="541559"/>
              </a:xfrm>
              <a:prstGeom prst="rect">
                <a:avLst/>
              </a:prstGeom>
              <a:blipFill rotWithShape="1">
                <a:blip r:embed="rId12"/>
                <a:stretch>
                  <a:fillRect l="-22" t="-95" r="10" b="7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9201151" y="5372633"/>
                <a:ext cx="2838450" cy="339388"/>
              </a:xfrm>
              <a:prstGeom prst="rect">
                <a:avLst/>
              </a:prstGeom>
              <a:noFill/>
            </p:spPr>
            <p:txBody>
              <a:bodyPr wrap="square">
                <a:spAutoFit/>
              </a:bodyPr>
              <a:lstStyle/>
              <a:p>
                <a:pPr marL="171450" indent="-171450">
                  <a:buFont typeface="Arial" panose="020B0604020202020204" pitchFamily="34" charset="0"/>
                  <a:buChar char="•"/>
                </a:pPr>
                <a:r>
                  <a:rPr lang="zh-CN" sz="1200" dirty="0">
                    <a:effectLst/>
                    <a:latin typeface="Calibri" panose="020F0502020204030204" pitchFamily="34" charset="0"/>
                    <a:ea typeface="宋体" panose="02010600030101010101" pitchFamily="2" charset="-122"/>
                    <a:cs typeface="Calibri" panose="020F0502020204030204" pitchFamily="34" charset="0"/>
                  </a:rPr>
                  <a:t>当</a:t>
                </a:r>
                <a14:m>
                  <m:oMath xmlns:m="http://schemas.openxmlformats.org/officeDocument/2006/math">
                    <m:f>
                      <m:fPr>
                        <m:ctrlPr>
                          <a:rPr lang="en-US" sz="1200" i="1">
                            <a:effectLst/>
                            <a:latin typeface="Cambria Math" panose="02040503050406030204" pitchFamily="18" charset="0"/>
                          </a:rPr>
                        </m:ctrlPr>
                      </m:fPr>
                      <m:num>
                        <m:r>
                          <a:rPr lang="en-US" sz="1200" i="1">
                            <a:effectLst/>
                            <a:latin typeface="Cambria Math" panose="02040503050406030204" pitchFamily="18" charset="0"/>
                            <a:ea typeface="宋体" panose="02010600030101010101" pitchFamily="2" charset="-122"/>
                            <a:cs typeface="Calibri" panose="020F0502020204030204" pitchFamily="34" charset="0"/>
                          </a:rPr>
                          <m:t>𝑔</m:t>
                        </m:r>
                      </m:num>
                      <m:den>
                        <m:r>
                          <a:rPr lang="en-US" sz="1200" i="1">
                            <a:effectLst/>
                            <a:latin typeface="Cambria Math" panose="02040503050406030204" pitchFamily="18" charset="0"/>
                            <a:ea typeface="宋体" panose="02010600030101010101" pitchFamily="2" charset="-122"/>
                            <a:cs typeface="Calibri" panose="020F0502020204030204" pitchFamily="34" charset="0"/>
                          </a:rPr>
                          <m:t>𝑑</m:t>
                        </m:r>
                      </m:den>
                    </m:f>
                    <m:r>
                      <a:rPr lang="en-US" sz="1200" i="1">
                        <a:effectLst/>
                        <a:latin typeface="Cambria Math" panose="02040503050406030204" pitchFamily="18" charset="0"/>
                        <a:ea typeface="宋体" panose="02010600030101010101" pitchFamily="2" charset="-122"/>
                        <a:cs typeface="Calibri" panose="020F0502020204030204" pitchFamily="34" charset="0"/>
                      </a:rPr>
                      <m:t>&gt;</m:t>
                    </m:r>
                    <m:r>
                      <a:rPr lang="en-US" sz="1200" i="1">
                        <a:effectLst/>
                        <a:latin typeface="Cambria Math" panose="02040503050406030204" pitchFamily="18" charset="0"/>
                        <a:ea typeface="宋体" panose="02010600030101010101" pitchFamily="2" charset="-122"/>
                        <a:cs typeface="Calibri" panose="020F0502020204030204" pitchFamily="34" charset="0"/>
                      </a:rPr>
                      <m:t>𝑘</m:t>
                    </m:r>
                  </m:oMath>
                </a14:m>
                <a:r>
                  <a:rPr lang="zh-CN" sz="1200" dirty="0">
                    <a:effectLst/>
                    <a:latin typeface="Calibri" panose="020F0502020204030204" pitchFamily="34" charset="0"/>
                    <a:ea typeface="宋体" panose="02010600030101010101" pitchFamily="2" charset="-122"/>
                    <a:cs typeface="Calibri" panose="020F0502020204030204" pitchFamily="34" charset="0"/>
                  </a:rPr>
                  <a:t>时，特征值是一正一负</a:t>
                </a:r>
                <a:endParaRPr lang="en-US" sz="1200" dirty="0"/>
              </a:p>
            </p:txBody>
          </p:sp>
        </mc:Choice>
        <mc:Fallback>
          <p:sp>
            <p:nvSpPr>
              <p:cNvPr id="45" name="TextBox 44"/>
              <p:cNvSpPr txBox="1">
                <a:spLocks noRot="1" noChangeAspect="1" noMove="1" noResize="1" noEditPoints="1" noAdjustHandles="1" noChangeArrowheads="1" noChangeShapeType="1" noTextEdit="1"/>
              </p:cNvSpPr>
              <p:nvPr/>
            </p:nvSpPr>
            <p:spPr>
              <a:xfrm>
                <a:off x="9201151" y="5372633"/>
                <a:ext cx="2838450" cy="339388"/>
              </a:xfrm>
              <a:prstGeom prst="rect">
                <a:avLst/>
              </a:prstGeom>
              <a:blipFill rotWithShape="1">
                <a:blip r:embed="rId13"/>
                <a:stretch>
                  <a:fillRect t="-157" b="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9201150" y="5768285"/>
                <a:ext cx="2838450" cy="339388"/>
              </a:xfrm>
              <a:prstGeom prst="rect">
                <a:avLst/>
              </a:prstGeom>
              <a:noFill/>
            </p:spPr>
            <p:txBody>
              <a:bodyPr wrap="square">
                <a:spAutoFit/>
              </a:bodyPr>
              <a:lstStyle/>
              <a:p>
                <a:pPr marL="171450" indent="-171450">
                  <a:buFont typeface="Arial" panose="020B0604020202020204" pitchFamily="34" charset="0"/>
                  <a:buChar char="•"/>
                </a:pPr>
                <a:r>
                  <a:rPr lang="zh-CN" sz="1200" dirty="0">
                    <a:effectLst/>
                    <a:latin typeface="Calibri" panose="020F0502020204030204" pitchFamily="34" charset="0"/>
                    <a:ea typeface="宋体" panose="02010600030101010101" pitchFamily="2" charset="-122"/>
                    <a:cs typeface="Calibri" panose="020F0502020204030204" pitchFamily="34" charset="0"/>
                  </a:rPr>
                  <a:t>当</a:t>
                </a:r>
                <a14:m>
                  <m:oMath xmlns:m="http://schemas.openxmlformats.org/officeDocument/2006/math">
                    <m:f>
                      <m:fPr>
                        <m:ctrlPr>
                          <a:rPr lang="en-US" sz="1200" i="1">
                            <a:effectLst/>
                            <a:latin typeface="Cambria Math" panose="02040503050406030204" pitchFamily="18" charset="0"/>
                          </a:rPr>
                        </m:ctrlPr>
                      </m:fPr>
                      <m:num>
                        <m:r>
                          <a:rPr lang="en-US" sz="1200" i="1">
                            <a:effectLst/>
                            <a:latin typeface="Cambria Math" panose="02040503050406030204" pitchFamily="18" charset="0"/>
                            <a:ea typeface="宋体" panose="02010600030101010101" pitchFamily="2" charset="-122"/>
                            <a:cs typeface="Calibri" panose="020F0502020204030204" pitchFamily="34" charset="0"/>
                          </a:rPr>
                          <m:t>𝑔</m:t>
                        </m:r>
                      </m:num>
                      <m:den>
                        <m:r>
                          <a:rPr lang="en-US" sz="1200" i="1">
                            <a:effectLst/>
                            <a:latin typeface="Cambria Math" panose="02040503050406030204" pitchFamily="18" charset="0"/>
                            <a:ea typeface="宋体" panose="02010600030101010101" pitchFamily="2" charset="-122"/>
                            <a:cs typeface="Calibri" panose="020F0502020204030204" pitchFamily="34" charset="0"/>
                          </a:rPr>
                          <m:t>𝑑</m:t>
                        </m:r>
                      </m:den>
                    </m:f>
                    <m:r>
                      <a:rPr lang="en-US" sz="1200" b="0" i="1" smtClean="0">
                        <a:effectLst/>
                        <a:latin typeface="Cambria Math" panose="02040503050406030204" pitchFamily="18" charset="0"/>
                        <a:ea typeface="宋体" panose="02010600030101010101" pitchFamily="2" charset="-122"/>
                        <a:cs typeface="Calibri" panose="020F0502020204030204" pitchFamily="34" charset="0"/>
                      </a:rPr>
                      <m:t>&lt;</m:t>
                    </m:r>
                    <m:r>
                      <a:rPr lang="en-US" sz="1200" i="1">
                        <a:effectLst/>
                        <a:latin typeface="Cambria Math" panose="02040503050406030204" pitchFamily="18" charset="0"/>
                        <a:ea typeface="宋体" panose="02010600030101010101" pitchFamily="2" charset="-122"/>
                        <a:cs typeface="Calibri" panose="020F0502020204030204" pitchFamily="34" charset="0"/>
                      </a:rPr>
                      <m:t>𝑘</m:t>
                    </m:r>
                  </m:oMath>
                </a14:m>
                <a:r>
                  <a:rPr lang="zh-CN" sz="1200" dirty="0">
                    <a:effectLst/>
                    <a:latin typeface="Calibri" panose="020F0502020204030204" pitchFamily="34" charset="0"/>
                    <a:ea typeface="宋体" panose="02010600030101010101" pitchFamily="2" charset="-122"/>
                    <a:cs typeface="Calibri" panose="020F0502020204030204" pitchFamily="34" charset="0"/>
                  </a:rPr>
                  <a:t>时，特征值</a:t>
                </a:r>
                <a:r>
                  <a:rPr lang="zh-CN" altLang="en-US" sz="1200" dirty="0">
                    <a:latin typeface="Calibri" panose="020F0502020204030204" pitchFamily="34" charset="0"/>
                    <a:ea typeface="宋体" panose="02010600030101010101" pitchFamily="2" charset="-122"/>
                    <a:cs typeface="Calibri" panose="020F0502020204030204" pitchFamily="34" charset="0"/>
                  </a:rPr>
                  <a:t>为两个纯虚数</a:t>
                </a:r>
                <a:endParaRPr lang="en-US" sz="1200" dirty="0"/>
              </a:p>
            </p:txBody>
          </p:sp>
        </mc:Choice>
        <mc:Fallback>
          <p:sp>
            <p:nvSpPr>
              <p:cNvPr id="46" name="TextBox 45"/>
              <p:cNvSpPr txBox="1">
                <a:spLocks noRot="1" noChangeAspect="1" noMove="1" noResize="1" noEditPoints="1" noAdjustHandles="1" noChangeArrowheads="1" noChangeShapeType="1" noTextEdit="1"/>
              </p:cNvSpPr>
              <p:nvPr/>
            </p:nvSpPr>
            <p:spPr>
              <a:xfrm>
                <a:off x="9201150" y="5768285"/>
                <a:ext cx="2838450" cy="339388"/>
              </a:xfrm>
              <a:prstGeom prst="rect">
                <a:avLst/>
              </a:prstGeom>
              <a:blipFill rotWithShape="1">
                <a:blip r:embed="rId14"/>
                <a:stretch>
                  <a:fillRect t="-171" b="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TextBox 47"/>
              <p:cNvSpPr txBox="1"/>
              <p:nvPr/>
            </p:nvSpPr>
            <p:spPr>
              <a:xfrm>
                <a:off x="8486518" y="6195841"/>
                <a:ext cx="3428179" cy="276999"/>
              </a:xfrm>
              <a:prstGeom prst="rect">
                <a:avLst/>
              </a:prstGeom>
              <a:noFill/>
              <a:ln>
                <a:solidFill>
                  <a:schemeClr val="accent3"/>
                </a:solidFill>
              </a:ln>
            </p:spPr>
            <p:txBody>
              <a:bodyPr wrap="square">
                <a:spAutoFit/>
              </a:bodyPr>
              <a:lstStyle/>
              <a:p>
                <a:r>
                  <a:rPr lang="zh-CN" sz="1200" dirty="0">
                    <a:latin typeface="Calibri" panose="020F0502020204030204" pitchFamily="34" charset="0"/>
                    <a:ea typeface="宋体" panose="02010600030101010101" pitchFamily="2" charset="-122"/>
                    <a:cs typeface="Calibri" panose="020F0502020204030204" pitchFamily="34" charset="0"/>
                  </a:rPr>
                  <a:t>仅仅通过输出</a:t>
                </a:r>
                <a14:m>
                  <m:oMath xmlns:m="http://schemas.openxmlformats.org/officeDocument/2006/math">
                    <m:r>
                      <a:rPr lang="en-US" sz="1200">
                        <a:latin typeface="Cambria Math" panose="02040503050406030204" pitchFamily="18" charset="0"/>
                        <a:ea typeface="宋体" panose="02010600030101010101" pitchFamily="2" charset="-122"/>
                        <a:cs typeface="Calibri" panose="020F0502020204030204" pitchFamily="34" charset="0"/>
                      </a:rPr>
                      <m:t>𝒚</m:t>
                    </m:r>
                    <m:d>
                      <m:dPr>
                        <m:ctrlPr>
                          <a:rPr lang="en-US" sz="1200" i="1">
                            <a:latin typeface="Cambria Math" panose="02040503050406030204" pitchFamily="18" charset="0"/>
                            <a:ea typeface="宋体" panose="02010600030101010101" pitchFamily="2" charset="-122"/>
                            <a:cs typeface="Calibri" panose="020F0502020204030204" pitchFamily="34" charset="0"/>
                          </a:rPr>
                        </m:ctrlPr>
                      </m:dPr>
                      <m:e>
                        <m:r>
                          <a:rPr lang="en-US" sz="1200">
                            <a:latin typeface="Cambria Math" panose="02040503050406030204" pitchFamily="18" charset="0"/>
                            <a:ea typeface="宋体" panose="02010600030101010101" pitchFamily="2" charset="-122"/>
                            <a:cs typeface="Calibri" panose="020F0502020204030204" pitchFamily="34" charset="0"/>
                          </a:rPr>
                          <m:t>𝒕</m:t>
                        </m:r>
                      </m:e>
                    </m:d>
                  </m:oMath>
                </a14:m>
                <a:r>
                  <a:rPr lang="zh-CN" sz="1200" dirty="0">
                    <a:latin typeface="Calibri" panose="020F0502020204030204" pitchFamily="34" charset="0"/>
                    <a:ea typeface="宋体" panose="02010600030101010101" pitchFamily="2" charset="-122"/>
                    <a:cs typeface="Calibri" panose="020F0502020204030204" pitchFamily="34" charset="0"/>
                  </a:rPr>
                  <a:t>的比例反馈是无法使系统稳定</a:t>
                </a:r>
                <a:endParaRPr lang="en-US" sz="1200" dirty="0">
                  <a:latin typeface="Calibri" panose="020F0502020204030204" pitchFamily="34" charset="0"/>
                  <a:ea typeface="宋体" panose="02010600030101010101" pitchFamily="2" charset="-122"/>
                  <a:cs typeface="Calibri" panose="020F0502020204030204" pitchFamily="34" charset="0"/>
                </a:endParaRPr>
              </a:p>
            </p:txBody>
          </p:sp>
        </mc:Choice>
        <mc:Fallback>
          <p:sp>
            <p:nvSpPr>
              <p:cNvPr id="48" name="TextBox 47"/>
              <p:cNvSpPr txBox="1">
                <a:spLocks noRot="1" noChangeAspect="1" noMove="1" noResize="1" noEditPoints="1" noAdjustHandles="1" noChangeArrowheads="1" noChangeShapeType="1" noTextEdit="1"/>
              </p:cNvSpPr>
              <p:nvPr/>
            </p:nvSpPr>
            <p:spPr>
              <a:xfrm>
                <a:off x="8486518" y="6195841"/>
                <a:ext cx="3428179" cy="276999"/>
              </a:xfrm>
              <a:prstGeom prst="rect">
                <a:avLst/>
              </a:prstGeom>
              <a:blipFill rotWithShape="1">
                <a:blip r:embed="rId15"/>
                <a:stretch>
                  <a:fillRect l="-141" t="-1887" r="-124" b="-1502"/>
                </a:stretch>
              </a:blipFill>
              <a:ln>
                <a:solidFill>
                  <a:schemeClr val="accent3"/>
                </a:solidFill>
              </a:ln>
            </p:spPr>
            <p:txBody>
              <a:bodyPr/>
              <a:lstStyle/>
              <a:p>
                <a:r>
                  <a:rPr lang="zh-CN" altLang="en-US">
                    <a:noFill/>
                  </a:rPr>
                  <a:t> </a:t>
                </a:r>
              </a:p>
            </p:txBody>
          </p:sp>
        </mc:Fallback>
      </mc:AlternateContent>
      <p:sp>
        <p:nvSpPr>
          <p:cNvPr id="49" name="Arrow: Down 48"/>
          <p:cNvSpPr/>
          <p:nvPr/>
        </p:nvSpPr>
        <p:spPr>
          <a:xfrm rot="5400000">
            <a:off x="8023678" y="6167868"/>
            <a:ext cx="365449" cy="3414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p:cNvSpPr txBox="1"/>
          <p:nvPr/>
        </p:nvSpPr>
        <p:spPr>
          <a:xfrm>
            <a:off x="5673210" y="6195840"/>
            <a:ext cx="2429050" cy="276999"/>
          </a:xfrm>
          <a:prstGeom prst="rect">
            <a:avLst/>
          </a:prstGeom>
          <a:noFill/>
          <a:ln>
            <a:noFill/>
          </a:ln>
        </p:spPr>
        <p:txBody>
          <a:bodyPr wrap="square">
            <a:spAutoFit/>
          </a:bodyPr>
          <a:lstStyle/>
          <a:p>
            <a:r>
              <a:rPr lang="zh-CN" altLang="en-US" sz="1200" dirty="0">
                <a:latin typeface="Calibri" panose="020F0502020204030204" pitchFamily="34" charset="0"/>
                <a:ea typeface="宋体" panose="02010600030101010101" pitchFamily="2" charset="-122"/>
                <a:cs typeface="Calibri" panose="020F0502020204030204" pitchFamily="34" charset="0"/>
              </a:rPr>
              <a:t>此结论与根轨迹所得的结论一致</a:t>
            </a:r>
            <a:endParaRPr lang="en-US" sz="1200" dirty="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7097775" y="2600719"/>
            <a:ext cx="2476500" cy="15185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normAutofit/>
          </a:bodyPr>
          <a:lstStyle/>
          <a:p>
            <a:r>
              <a:rPr lang="zh-CN" altLang="en-US" sz="3600" b="1" dirty="0"/>
              <a:t>线性状态反馈控制器</a:t>
            </a:r>
            <a:endParaRPr lang="en-US" sz="3600" dirty="0"/>
          </a:p>
        </p:txBody>
      </p:sp>
      <p:sp>
        <p:nvSpPr>
          <p:cNvPr id="11" name="TextBox 10"/>
          <p:cNvSpPr txBox="1"/>
          <p:nvPr/>
        </p:nvSpPr>
        <p:spPr>
          <a:xfrm>
            <a:off x="465511" y="1884487"/>
            <a:ext cx="3896763" cy="338554"/>
          </a:xfrm>
          <a:prstGeom prst="rect">
            <a:avLst/>
          </a:prstGeom>
          <a:noFill/>
        </p:spPr>
        <p:txBody>
          <a:bodyPr wrap="square">
            <a:spAutoFit/>
          </a:bodyPr>
          <a:lstStyle/>
          <a:p>
            <a:pPr marL="342900" indent="-342900">
              <a:buFont typeface="Arial" panose="020B0604020202020204" pitchFamily="34" charset="0"/>
              <a:buChar char="•"/>
            </a:pPr>
            <a:r>
              <a:rPr lang="zh-CN" altLang="en-US" sz="1600" dirty="0">
                <a:latin typeface="宋体" panose="02010600030101010101" pitchFamily="2" charset="-122"/>
                <a:ea typeface="宋体" panose="02010600030101010101" pitchFamily="2" charset="-122"/>
                <a:cs typeface="Calibri" panose="020F0502020204030204" pitchFamily="34" charset="0"/>
              </a:rPr>
              <a:t>全状态反馈控制</a:t>
            </a:r>
            <a:endParaRPr lang="en-US" altLang="zh-CN" sz="1600" dirty="0">
              <a:effectLst/>
              <a:latin typeface="宋体" panose="02010600030101010101" pitchFamily="2" charset="-122"/>
              <a:ea typeface="宋体" panose="02010600030101010101" pitchFamily="2" charset="-122"/>
              <a:cs typeface="Calibri" panose="020F0502020204030204" pitchFamily="34" charset="0"/>
            </a:endParaRPr>
          </a:p>
        </p:txBody>
      </p:sp>
      <mc:AlternateContent xmlns:mc="http://schemas.openxmlformats.org/markup-compatibility/2006">
        <mc:Choice xmlns:a14="http://schemas.microsoft.com/office/drawing/2010/main" Requires="a14">
          <p:sp>
            <p:nvSpPr>
              <p:cNvPr id="7" name="TextBox 6"/>
              <p:cNvSpPr txBox="1"/>
              <p:nvPr/>
            </p:nvSpPr>
            <p:spPr>
              <a:xfrm>
                <a:off x="1427662" y="2339595"/>
                <a:ext cx="3725363" cy="338554"/>
              </a:xfrm>
              <a:prstGeom prst="rect">
                <a:avLst/>
              </a:prstGeom>
              <a:noFill/>
            </p:spPr>
            <p:txBody>
              <a:bodyPr wrap="square">
                <a:spAutoFit/>
              </a:bodyPr>
              <a:lstStyle/>
              <a:p>
                <a:r>
                  <a:rPr lang="zh-CN" altLang="en-US" sz="1600" dirty="0">
                    <a:latin typeface="宋体" panose="02010600030101010101" pitchFamily="2" charset="-122"/>
                    <a:ea typeface="宋体" panose="02010600030101010101" pitchFamily="2" charset="-122"/>
                    <a:cs typeface="Calibri" panose="020F0502020204030204" pitchFamily="34" charset="0"/>
                  </a:rPr>
                  <a:t>令</a:t>
                </a:r>
                <a14:m>
                  <m:oMath xmlns:m="http://schemas.openxmlformats.org/officeDocument/2006/math">
                    <m:r>
                      <a:rPr lang="en-US" sz="1600" i="1" smtClean="0">
                        <a:effectLst/>
                        <a:latin typeface="Cambria Math" panose="02040503050406030204" pitchFamily="18" charset="0"/>
                        <a:ea typeface="宋体" panose="02010600030101010101" pitchFamily="2" charset="-122"/>
                        <a:cs typeface="Calibri" panose="020F0502020204030204" pitchFamily="34" charset="0"/>
                      </a:rPr>
                      <m:t>𝑢</m:t>
                    </m:r>
                    <m:d>
                      <m:dPr>
                        <m:ctrlPr>
                          <a:rPr lang="en-US" sz="1600" i="1">
                            <a:effectLst/>
                            <a:latin typeface="Cambria Math" panose="02040503050406030204" pitchFamily="18" charset="0"/>
                          </a:rPr>
                        </m:ctrlPr>
                      </m:dPr>
                      <m:e>
                        <m:r>
                          <a:rPr lang="en-US" sz="1600" i="1">
                            <a:effectLst/>
                            <a:latin typeface="Cambria Math" panose="02040503050406030204" pitchFamily="18" charset="0"/>
                            <a:ea typeface="宋体" panose="02010600030101010101" pitchFamily="2" charset="-122"/>
                            <a:cs typeface="Calibri" panose="020F0502020204030204" pitchFamily="34" charset="0"/>
                          </a:rPr>
                          <m:t>𝑡</m:t>
                        </m:r>
                      </m:e>
                    </m:d>
                    <m:r>
                      <a:rPr lang="en-US" sz="1600" i="1">
                        <a:effectLst/>
                        <a:latin typeface="Cambria Math" panose="02040503050406030204" pitchFamily="18" charset="0"/>
                        <a:ea typeface="宋体" panose="02010600030101010101" pitchFamily="2" charset="-122"/>
                        <a:cs typeface="Calibri" panose="020F0502020204030204" pitchFamily="34" charset="0"/>
                      </a:rPr>
                      <m:t>=</m:t>
                    </m:r>
                    <m:r>
                      <a:rPr lang="zh-CN" altLang="en-US" sz="1600" b="1" i="1">
                        <a:effectLst/>
                        <a:latin typeface="Cambria Math" panose="02040503050406030204" pitchFamily="18" charset="0"/>
                        <a:ea typeface="微软雅黑" panose="020B0503020204020204" pitchFamily="34" charset="-122"/>
                        <a:cs typeface="微软雅黑" panose="020B0503020204020204" pitchFamily="34" charset="-122"/>
                      </a:rPr>
                      <m:t>−</m:t>
                    </m:r>
                    <m:r>
                      <a:rPr lang="en-US" sz="1600" b="1" i="1">
                        <a:effectLst/>
                        <a:latin typeface="Cambria Math" panose="02040503050406030204" pitchFamily="18" charset="0"/>
                        <a:ea typeface="宋体" panose="02010600030101010101" pitchFamily="2" charset="-122"/>
                        <a:cs typeface="Calibri" panose="020F0502020204030204" pitchFamily="34" charset="0"/>
                      </a:rPr>
                      <m:t>𝑲𝒛</m:t>
                    </m:r>
                    <m:d>
                      <m:dPr>
                        <m:ctrlPr>
                          <a:rPr lang="en-US" sz="1600" i="1">
                            <a:effectLst/>
                            <a:latin typeface="Cambria Math" panose="02040503050406030204" pitchFamily="18" charset="0"/>
                          </a:rPr>
                        </m:ctrlPr>
                      </m:dPr>
                      <m:e>
                        <m:r>
                          <a:rPr lang="en-US" sz="1600" b="1" i="1">
                            <a:effectLst/>
                            <a:latin typeface="Cambria Math" panose="02040503050406030204" pitchFamily="18" charset="0"/>
                            <a:ea typeface="宋体" panose="02010600030101010101" pitchFamily="2" charset="-122"/>
                            <a:cs typeface="Calibri" panose="020F0502020204030204" pitchFamily="34" charset="0"/>
                          </a:rPr>
                          <m:t>𝒕</m:t>
                        </m:r>
                      </m:e>
                    </m:d>
                  </m:oMath>
                </a14:m>
                <a:r>
                  <a:rPr lang="zh-CN" sz="1600" dirty="0">
                    <a:effectLst/>
                    <a:latin typeface="Calibri" panose="020F0502020204030204" pitchFamily="34" charset="0"/>
                    <a:ea typeface="宋体" panose="02010600030101010101" pitchFamily="2" charset="-122"/>
                    <a:cs typeface="Calibri" panose="020F0502020204030204" pitchFamily="34" charset="0"/>
                  </a:rPr>
                  <a:t>；其中</a:t>
                </a:r>
                <a14:m>
                  <m:oMath xmlns:m="http://schemas.openxmlformats.org/officeDocument/2006/math">
                    <m:r>
                      <a:rPr lang="en-US" sz="1600" b="1" i="1">
                        <a:effectLst/>
                        <a:latin typeface="Cambria Math" panose="02040503050406030204" pitchFamily="18" charset="0"/>
                        <a:ea typeface="宋体" panose="02010600030101010101" pitchFamily="2" charset="-122"/>
                        <a:cs typeface="Calibri" panose="020F0502020204030204" pitchFamily="34" charset="0"/>
                      </a:rPr>
                      <m:t>𝑲</m:t>
                    </m:r>
                    <m:r>
                      <a:rPr lang="en-US" sz="1600" b="1" i="1">
                        <a:effectLst/>
                        <a:latin typeface="Cambria Math" panose="02040503050406030204" pitchFamily="18" charset="0"/>
                        <a:ea typeface="宋体" panose="02010600030101010101" pitchFamily="2" charset="-122"/>
                        <a:cs typeface="Calibri" panose="020F0502020204030204" pitchFamily="34" charset="0"/>
                      </a:rPr>
                      <m:t>=[</m:t>
                    </m:r>
                    <m:m>
                      <m:mPr>
                        <m:mcs>
                          <m:mc>
                            <m:mcPr>
                              <m:count m:val="2"/>
                              <m:mcJc m:val="center"/>
                            </m:mcPr>
                          </m:mc>
                        </m:mcs>
                        <m:ctrlPr>
                          <a:rPr lang="en-US" sz="1600" i="1">
                            <a:effectLst/>
                            <a:latin typeface="Cambria Math" panose="02040503050406030204" pitchFamily="18" charset="0"/>
                          </a:rPr>
                        </m:ctrlPr>
                      </m:mPr>
                      <m:mr>
                        <m:e>
                          <m:sSub>
                            <m:sSubPr>
                              <m:ctrlPr>
                                <a:rPr lang="en-US" sz="1600" i="1">
                                  <a:effectLst/>
                                  <a:latin typeface="Cambria Math" panose="02040503050406030204" pitchFamily="18" charset="0"/>
                                </a:rPr>
                              </m:ctrlPr>
                            </m:sSubPr>
                            <m:e>
                              <m:r>
                                <a:rPr lang="en-US" sz="1600" i="1">
                                  <a:effectLst/>
                                  <a:latin typeface="Cambria Math" panose="02040503050406030204" pitchFamily="18" charset="0"/>
                                  <a:ea typeface="宋体" panose="02010600030101010101" pitchFamily="2" charset="-122"/>
                                  <a:cs typeface="Calibri" panose="020F0502020204030204" pitchFamily="34" charset="0"/>
                                </a:rPr>
                                <m:t>𝑘</m:t>
                              </m:r>
                            </m:e>
                            <m:sub>
                              <m:r>
                                <a:rPr lang="en-US" sz="1600">
                                  <a:effectLst/>
                                  <a:latin typeface="Cambria Math" panose="02040503050406030204" pitchFamily="18" charset="0"/>
                                  <a:ea typeface="宋体" panose="02010600030101010101" pitchFamily="2" charset="-122"/>
                                  <a:cs typeface="Calibri" panose="020F0502020204030204" pitchFamily="34" charset="0"/>
                                </a:rPr>
                                <m:t>1</m:t>
                              </m:r>
                            </m:sub>
                          </m:sSub>
                          <m:r>
                            <a:rPr lang="en-US" sz="1600" b="1" i="1">
                              <a:effectLst/>
                              <a:latin typeface="Cambria Math" panose="02040503050406030204" pitchFamily="18" charset="0"/>
                              <a:ea typeface="宋体" panose="02010600030101010101" pitchFamily="2" charset="-122"/>
                              <a:cs typeface="Calibri" panose="020F0502020204030204" pitchFamily="34" charset="0"/>
                            </a:rPr>
                            <m:t> </m:t>
                          </m:r>
                        </m:e>
                        <m:e>
                          <m:sSub>
                            <m:sSubPr>
                              <m:ctrlPr>
                                <a:rPr lang="en-US" sz="1600" i="1">
                                  <a:effectLst/>
                                  <a:latin typeface="Cambria Math" panose="02040503050406030204" pitchFamily="18" charset="0"/>
                                </a:rPr>
                              </m:ctrlPr>
                            </m:sSubPr>
                            <m:e>
                              <m:r>
                                <a:rPr lang="en-US" sz="1600" i="1">
                                  <a:effectLst/>
                                  <a:latin typeface="Cambria Math" panose="02040503050406030204" pitchFamily="18" charset="0"/>
                                  <a:ea typeface="宋体" panose="02010600030101010101" pitchFamily="2" charset="-122"/>
                                  <a:cs typeface="Calibri" panose="020F0502020204030204" pitchFamily="34" charset="0"/>
                                </a:rPr>
                                <m:t>𝑘</m:t>
                              </m:r>
                            </m:e>
                            <m:sub>
                              <m:r>
                                <a:rPr lang="en-US" sz="1600">
                                  <a:effectLst/>
                                  <a:latin typeface="Cambria Math" panose="02040503050406030204" pitchFamily="18" charset="0"/>
                                  <a:ea typeface="宋体" panose="02010600030101010101" pitchFamily="2" charset="-122"/>
                                  <a:cs typeface="Calibri" panose="020F0502020204030204" pitchFamily="34" charset="0"/>
                                </a:rPr>
                                <m:t>2</m:t>
                              </m:r>
                            </m:sub>
                          </m:sSub>
                        </m:e>
                      </m:mr>
                    </m:m>
                    <m:r>
                      <a:rPr lang="en-US" sz="1600" b="1" i="1">
                        <a:effectLst/>
                        <a:latin typeface="Cambria Math" panose="02040503050406030204" pitchFamily="18" charset="0"/>
                        <a:ea typeface="宋体" panose="02010600030101010101" pitchFamily="2" charset="-122"/>
                        <a:cs typeface="Calibri" panose="020F0502020204030204" pitchFamily="34" charset="0"/>
                      </a:rPr>
                      <m:t>]</m:t>
                    </m:r>
                  </m:oMath>
                </a14:m>
                <a:endParaRPr lang="en-US" sz="1600" dirty="0">
                  <a:latin typeface="宋体" panose="02010600030101010101" pitchFamily="2" charset="-122"/>
                  <a:ea typeface="宋体" panose="02010600030101010101" pitchFamily="2" charset="-122"/>
                  <a:cs typeface="Calibri" panose="020F0502020204030204" pitchFamily="34"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1427662" y="2339595"/>
                <a:ext cx="3725363" cy="338554"/>
              </a:xfrm>
              <a:prstGeom prst="rect">
                <a:avLst/>
              </a:prstGeom>
              <a:blipFill rotWithShape="1">
                <a:blip r:embed="rId1"/>
                <a:stretch>
                  <a:fillRect l="-5" t="-75" b="105"/>
                </a:stretch>
              </a:blipFill>
            </p:spPr>
            <p:txBody>
              <a:bodyPr/>
              <a:lstStyle/>
              <a:p>
                <a:r>
                  <a:rPr lang="zh-CN" altLang="en-US">
                    <a:noFill/>
                  </a:rPr>
                  <a:t> </a:t>
                </a:r>
              </a:p>
            </p:txBody>
          </p:sp>
        </mc:Fallback>
      </mc:AlternateContent>
      <p:sp>
        <p:nvSpPr>
          <p:cNvPr id="18" name="Arrow: Down 17"/>
          <p:cNvSpPr/>
          <p:nvPr/>
        </p:nvSpPr>
        <p:spPr>
          <a:xfrm rot="16200000">
            <a:off x="1010193" y="3372010"/>
            <a:ext cx="365449" cy="3414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Arrow Connector 2"/>
          <p:cNvCxnSpPr>
            <a:endCxn id="8" idx="1"/>
          </p:cNvCxnSpPr>
          <p:nvPr/>
        </p:nvCxnSpPr>
        <p:spPr>
          <a:xfrm flipV="1">
            <a:off x="2103595" y="2171486"/>
            <a:ext cx="1001555" cy="289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105150" y="2017597"/>
            <a:ext cx="2047875" cy="307777"/>
          </a:xfrm>
          <a:prstGeom prst="rect">
            <a:avLst/>
          </a:prstGeom>
          <a:noFill/>
        </p:spPr>
        <p:txBody>
          <a:bodyPr wrap="square">
            <a:spAutoFit/>
          </a:bodyPr>
          <a:lstStyle/>
          <a:p>
            <a:r>
              <a:rPr lang="zh-CN" altLang="en-US" sz="1400" dirty="0">
                <a:latin typeface="Calibri" panose="020F0502020204030204" pitchFamily="34" charset="0"/>
                <a:ea typeface="宋体" panose="02010600030101010101" pitchFamily="2" charset="-122"/>
                <a:cs typeface="Calibri" panose="020F0502020204030204" pitchFamily="34" charset="0"/>
              </a:rPr>
              <a:t>输入与所有状态都相关</a:t>
            </a:r>
            <a:endParaRPr lang="en-US" sz="1400" dirty="0"/>
          </a:p>
        </p:txBody>
      </p:sp>
      <p:sp>
        <p:nvSpPr>
          <p:cNvPr id="10" name="Arrow: Down 9"/>
          <p:cNvSpPr/>
          <p:nvPr/>
        </p:nvSpPr>
        <p:spPr>
          <a:xfrm rot="16200000">
            <a:off x="1010193" y="2765219"/>
            <a:ext cx="365449" cy="3414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4" name="TextBox 13"/>
              <p:cNvSpPr txBox="1"/>
              <p:nvPr/>
            </p:nvSpPr>
            <p:spPr>
              <a:xfrm>
                <a:off x="1431544" y="2686679"/>
                <a:ext cx="4241666" cy="51046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400" i="1" smtClean="0">
                              <a:solidFill>
                                <a:schemeClr val="tx1"/>
                              </a:solidFill>
                              <a:latin typeface="Cambria Math" panose="02040503050406030204" pitchFamily="18" charset="0"/>
                            </a:rPr>
                          </m:ctrlPr>
                        </m:fPr>
                        <m:num>
                          <m:r>
                            <m:rPr>
                              <m:sty m:val="p"/>
                            </m:rPr>
                            <a:rPr lang="en-US" sz="1400">
                              <a:solidFill>
                                <a:schemeClr val="tx1"/>
                              </a:solidFill>
                              <a:latin typeface="Cambria Math" panose="02040503050406030204" pitchFamily="18" charset="0"/>
                            </a:rPr>
                            <m:t>d</m:t>
                          </m:r>
                          <m:r>
                            <a:rPr lang="en-US" sz="1400" b="1" i="1">
                              <a:solidFill>
                                <a:schemeClr val="tx1"/>
                              </a:solidFill>
                              <a:latin typeface="Cambria Math" panose="02040503050406030204" pitchFamily="18" charset="0"/>
                            </a:rPr>
                            <m:t>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num>
                        <m:den>
                          <m:r>
                            <a:rPr lang="en-US" sz="1400" b="0" i="1">
                              <a:solidFill>
                                <a:schemeClr val="tx1"/>
                              </a:solidFill>
                              <a:latin typeface="Cambria Math" panose="02040503050406030204" pitchFamily="18" charset="0"/>
                            </a:rPr>
                            <m:t>𝑑𝑡</m:t>
                          </m:r>
                        </m:den>
                      </m:f>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𝑨𝒛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𝑩𝑲𝒛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d>
                        <m:dPr>
                          <m:ctrlPr>
                            <a:rPr lang="en-US" sz="1400" b="0"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𝑨</m:t>
                          </m:r>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𝑩𝑲</m:t>
                          </m:r>
                        </m:e>
                      </m:d>
                      <m:r>
                        <a:rPr lang="en-US" sz="1400" b="1" i="1">
                          <a:solidFill>
                            <a:schemeClr val="tx1"/>
                          </a:solidFill>
                          <a:latin typeface="Cambria Math" panose="02040503050406030204" pitchFamily="18" charset="0"/>
                        </a:rPr>
                        <m:t>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sSub>
                        <m:sSubPr>
                          <m:ctrlPr>
                            <a:rPr lang="en-US" sz="1400" b="0" i="1">
                              <a:solidFill>
                                <a:schemeClr val="tx1"/>
                              </a:solidFill>
                              <a:latin typeface="Cambria Math" panose="02040503050406030204" pitchFamily="18" charset="0"/>
                            </a:rPr>
                          </m:ctrlPr>
                        </m:sSubPr>
                        <m:e>
                          <m:r>
                            <a:rPr lang="en-US" sz="1400" b="1" i="1">
                              <a:solidFill>
                                <a:schemeClr val="tx1"/>
                              </a:solidFill>
                              <a:latin typeface="Cambria Math" panose="02040503050406030204" pitchFamily="18" charset="0"/>
                            </a:rPr>
                            <m:t>𝑨</m:t>
                          </m:r>
                        </m:e>
                        <m:sub>
                          <m:r>
                            <a:rPr lang="en-US" sz="1400" b="1" i="1">
                              <a:solidFill>
                                <a:schemeClr val="tx1"/>
                              </a:solidFill>
                              <a:latin typeface="Cambria Math" panose="02040503050406030204" pitchFamily="18" charset="0"/>
                            </a:rPr>
                            <m:t>𝒄𝒍</m:t>
                          </m:r>
                        </m:sub>
                      </m:sSub>
                      <m:r>
                        <a:rPr lang="en-US" sz="1400" b="1" i="1">
                          <a:solidFill>
                            <a:schemeClr val="tx1"/>
                          </a:solidFill>
                          <a:latin typeface="Cambria Math" panose="02040503050406030204" pitchFamily="18" charset="0"/>
                        </a:rPr>
                        <m:t>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oMath>
                  </m:oMathPara>
                </a14:m>
                <a:endParaRPr lang="en-US" sz="1400" dirty="0">
                  <a:solidFill>
                    <a:schemeClr val="tx1"/>
                  </a:solidFill>
                </a:endParaRPr>
              </a:p>
            </p:txBody>
          </p:sp>
        </mc:Choice>
        <mc:Fallback>
          <p:sp>
            <p:nvSpPr>
              <p:cNvPr id="14" name="TextBox 13"/>
              <p:cNvSpPr txBox="1">
                <a:spLocks noRot="1" noChangeAspect="1" noMove="1" noResize="1" noEditPoints="1" noAdjustHandles="1" noChangeArrowheads="1" noChangeShapeType="1" noTextEdit="1"/>
              </p:cNvSpPr>
              <p:nvPr/>
            </p:nvSpPr>
            <p:spPr>
              <a:xfrm>
                <a:off x="1431544" y="2686679"/>
                <a:ext cx="4241666" cy="510461"/>
              </a:xfrm>
              <a:prstGeom prst="rect">
                <a:avLst/>
              </a:prstGeom>
              <a:blipFill rotWithShape="1">
                <a:blip r:embed="rId2"/>
                <a:stretch>
                  <a:fillRect l="-6" t="-123" r="3" b="108"/>
                </a:stretch>
              </a:blipFill>
            </p:spPr>
            <p:txBody>
              <a:bodyPr/>
              <a:lstStyle/>
              <a:p>
                <a:r>
                  <a:rPr lang="zh-CN" altLang="en-US">
                    <a:noFill/>
                  </a:rPr>
                  <a:t> </a:t>
                </a:r>
              </a:p>
            </p:txBody>
          </p:sp>
        </mc:Fallback>
      </mc:AlternateContent>
      <p:cxnSp>
        <p:nvCxnSpPr>
          <p:cNvPr id="15" name="Straight Arrow Connector 14"/>
          <p:cNvCxnSpPr/>
          <p:nvPr/>
        </p:nvCxnSpPr>
        <p:spPr>
          <a:xfrm flipV="1">
            <a:off x="5094445" y="2667748"/>
            <a:ext cx="500777" cy="260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45852" y="2523833"/>
            <a:ext cx="1341883" cy="307777"/>
          </a:xfrm>
          <a:prstGeom prst="rect">
            <a:avLst/>
          </a:prstGeom>
          <a:noFill/>
        </p:spPr>
        <p:txBody>
          <a:bodyPr wrap="square">
            <a:spAutoFit/>
          </a:bodyPr>
          <a:lstStyle/>
          <a:p>
            <a:r>
              <a:rPr lang="zh-CN" altLang="en-US" sz="1400" dirty="0">
                <a:latin typeface="Calibri" panose="020F0502020204030204" pitchFamily="34" charset="0"/>
                <a:ea typeface="宋体" panose="02010600030101010101" pitchFamily="2" charset="-122"/>
                <a:cs typeface="Calibri" panose="020F0502020204030204" pitchFamily="34" charset="0"/>
              </a:rPr>
              <a:t>闭环状态变量</a:t>
            </a:r>
            <a:endParaRPr lang="en-US" sz="1400" dirty="0"/>
          </a:p>
        </p:txBody>
      </p:sp>
      <mc:AlternateContent xmlns:mc="http://schemas.openxmlformats.org/markup-compatibility/2006">
        <mc:Choice xmlns:a14="http://schemas.microsoft.com/office/drawing/2010/main" Requires="a14">
          <p:sp>
            <p:nvSpPr>
              <p:cNvPr id="21" name="TextBox 20"/>
              <p:cNvSpPr txBox="1"/>
              <p:nvPr/>
            </p:nvSpPr>
            <p:spPr>
              <a:xfrm>
                <a:off x="1269303" y="3216071"/>
                <a:ext cx="4830764" cy="65107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a:solidFill>
                                <a:schemeClr val="tx1"/>
                              </a:solidFill>
                              <a:latin typeface="Cambria Math" panose="02040503050406030204" pitchFamily="18" charset="0"/>
                            </a:rPr>
                            <m:t>𝑨</m:t>
                          </m:r>
                        </m:e>
                        <m:sub>
                          <m:r>
                            <a:rPr lang="en-US" sz="1400" b="1" i="1">
                              <a:solidFill>
                                <a:schemeClr val="tx1"/>
                              </a:solidFill>
                              <a:latin typeface="Cambria Math" panose="02040503050406030204" pitchFamily="18" charset="0"/>
                            </a:rPr>
                            <m:t>𝒄𝒍</m:t>
                          </m:r>
                        </m:sub>
                      </m:sSub>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𝑨</m:t>
                      </m:r>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𝑩𝑲</m:t>
                      </m:r>
                      <m:r>
                        <a:rPr lang="en-US" sz="1400" b="0" i="0">
                          <a:solidFill>
                            <a:schemeClr val="tx1"/>
                          </a:solidFill>
                          <a:latin typeface="Cambria Math" panose="02040503050406030204" pitchFamily="18" charset="0"/>
                        </a:rPr>
                        <m:t>=</m:t>
                      </m:r>
                      <m:d>
                        <m:dPr>
                          <m:begChr m:val="["/>
                          <m:endChr m:val="]"/>
                          <m:ctrlPr>
                            <a:rPr lang="en-US" sz="1400" b="0" i="1">
                              <a:solidFill>
                                <a:schemeClr val="tx1"/>
                              </a:solidFill>
                              <a:latin typeface="Cambria Math" panose="02040503050406030204" pitchFamily="18" charset="0"/>
                            </a:rPr>
                          </m:ctrlPr>
                        </m:dPr>
                        <m:e>
                          <m:m>
                            <m:mPr>
                              <m:mcs>
                                <m:mc>
                                  <m:mcPr>
                                    <m:count m:val="2"/>
                                    <m:mcJc m:val="center"/>
                                  </m:mcPr>
                                </m:mc>
                              </m:mcs>
                              <m:plcHide m:val="on"/>
                              <m:ctrlPr>
                                <a:rPr lang="en-US" sz="1400" b="0" i="1">
                                  <a:solidFill>
                                    <a:schemeClr val="tx1"/>
                                  </a:solidFill>
                                  <a:latin typeface="Cambria Math" panose="02040503050406030204" pitchFamily="18" charset="0"/>
                                </a:rPr>
                              </m:ctrlPr>
                            </m:mPr>
                            <m:mr>
                              <m:e>
                                <m:r>
                                  <a:rPr lang="en-US" sz="1400" b="0" i="0">
                                    <a:solidFill>
                                      <a:schemeClr val="tx1"/>
                                    </a:solidFill>
                                    <a:latin typeface="Cambria Math" panose="02040503050406030204" pitchFamily="18" charset="0"/>
                                  </a:rPr>
                                  <m:t>0</m:t>
                                </m:r>
                              </m:e>
                              <m:e>
                                <m:r>
                                  <a:rPr lang="en-US" sz="1400" b="0" i="0">
                                    <a:solidFill>
                                      <a:schemeClr val="tx1"/>
                                    </a:solidFill>
                                    <a:latin typeface="Cambria Math" panose="02040503050406030204" pitchFamily="18" charset="0"/>
                                  </a:rPr>
                                  <m:t>1</m:t>
                                </m:r>
                              </m:e>
                            </m:mr>
                            <m:mr>
                              <m:e>
                                <m:f>
                                  <m:fPr>
                                    <m:ctrlPr>
                                      <a:rPr lang="en-US" sz="1400" b="0" i="1">
                                        <a:solidFill>
                                          <a:schemeClr val="tx1"/>
                                        </a:solidFill>
                                        <a:latin typeface="Cambria Math" panose="02040503050406030204" pitchFamily="18" charset="0"/>
                                      </a:rPr>
                                    </m:ctrlPr>
                                  </m:fPr>
                                  <m:num>
                                    <m:r>
                                      <a:rPr lang="en-US" sz="1400" b="0" i="1">
                                        <a:solidFill>
                                          <a:schemeClr val="tx1"/>
                                        </a:solidFill>
                                        <a:latin typeface="Cambria Math" panose="02040503050406030204" pitchFamily="18" charset="0"/>
                                      </a:rPr>
                                      <m:t>𝑔</m:t>
                                    </m:r>
                                  </m:num>
                                  <m:den>
                                    <m:r>
                                      <a:rPr lang="en-US" sz="1400" b="0" i="1">
                                        <a:solidFill>
                                          <a:schemeClr val="tx1"/>
                                        </a:solidFill>
                                        <a:latin typeface="Cambria Math" panose="02040503050406030204" pitchFamily="18" charset="0"/>
                                      </a:rPr>
                                      <m:t>𝑑</m:t>
                                    </m:r>
                                  </m:den>
                                </m:f>
                              </m:e>
                              <m:e>
                                <m:r>
                                  <a:rPr lang="en-US" sz="1400" b="0" i="0">
                                    <a:solidFill>
                                      <a:schemeClr val="tx1"/>
                                    </a:solidFill>
                                    <a:latin typeface="Cambria Math" panose="02040503050406030204" pitchFamily="18" charset="0"/>
                                  </a:rPr>
                                  <m:t>0</m:t>
                                </m:r>
                              </m:e>
                            </m:mr>
                          </m:m>
                        </m:e>
                      </m:d>
                      <m:r>
                        <a:rPr lang="en-US" sz="1400" b="0" i="0">
                          <a:solidFill>
                            <a:schemeClr val="tx1"/>
                          </a:solidFill>
                          <a:latin typeface="Cambria Math" panose="02040503050406030204" pitchFamily="18" charset="0"/>
                        </a:rPr>
                        <m:t>−</m:t>
                      </m:r>
                      <m:d>
                        <m:dPr>
                          <m:begChr m:val="["/>
                          <m:endChr m:val="]"/>
                          <m:ctrlPr>
                            <a:rPr lang="en-US" sz="1400" b="0" i="1">
                              <a:solidFill>
                                <a:schemeClr val="tx1"/>
                              </a:solidFill>
                              <a:latin typeface="Cambria Math" panose="02040503050406030204" pitchFamily="18" charset="0"/>
                            </a:rPr>
                          </m:ctrlPr>
                        </m:dPr>
                        <m:e>
                          <m:m>
                            <m:mPr>
                              <m:mcs>
                                <m:mc>
                                  <m:mcPr>
                                    <m:count m:val="1"/>
                                    <m:mcJc m:val="center"/>
                                  </m:mcPr>
                                </m:mc>
                              </m:mcs>
                              <m:plcHide m:val="on"/>
                              <m:ctrlPr>
                                <a:rPr lang="en-US" sz="1400" b="0" i="1">
                                  <a:solidFill>
                                    <a:schemeClr val="tx1"/>
                                  </a:solidFill>
                                  <a:latin typeface="Cambria Math" panose="02040503050406030204" pitchFamily="18" charset="0"/>
                                </a:rPr>
                              </m:ctrlPr>
                            </m:mPr>
                            <m:mr>
                              <m:e>
                                <m:r>
                                  <a:rPr lang="en-US" sz="1400" b="0" i="0">
                                    <a:solidFill>
                                      <a:schemeClr val="tx1"/>
                                    </a:solidFill>
                                    <a:latin typeface="Cambria Math" panose="02040503050406030204" pitchFamily="18" charset="0"/>
                                  </a:rPr>
                                  <m:t>0</m:t>
                                </m:r>
                              </m:e>
                            </m:mr>
                            <m:mr>
                              <m:e>
                                <m:r>
                                  <a:rPr lang="en-US" sz="1400" b="0" i="0">
                                    <a:solidFill>
                                      <a:schemeClr val="tx1"/>
                                    </a:solidFill>
                                    <a:latin typeface="Cambria Math" panose="02040503050406030204" pitchFamily="18" charset="0"/>
                                  </a:rPr>
                                  <m:t>1</m:t>
                                </m:r>
                              </m:e>
                            </m:mr>
                          </m:m>
                        </m:e>
                      </m:d>
                      <m:d>
                        <m:dPr>
                          <m:begChr m:val="["/>
                          <m:endChr m:val="]"/>
                          <m:ctrlPr>
                            <a:rPr lang="en-US" sz="1400" b="0" i="1">
                              <a:solidFill>
                                <a:schemeClr val="tx1"/>
                              </a:solidFill>
                              <a:latin typeface="Cambria Math" panose="02040503050406030204" pitchFamily="18" charset="0"/>
                            </a:rPr>
                          </m:ctrlPr>
                        </m:dPr>
                        <m:e>
                          <m:m>
                            <m:mPr>
                              <m:mcs>
                                <m:mc>
                                  <m:mcPr>
                                    <m:count m:val="2"/>
                                    <m:mcJc m:val="center"/>
                                  </m:mcPr>
                                </m:mc>
                              </m:mcs>
                              <m:plcHide m:val="on"/>
                              <m:ctrlPr>
                                <a:rPr lang="en-US" sz="1400" b="0" i="1">
                                  <a:solidFill>
                                    <a:schemeClr val="tx1"/>
                                  </a:solidFill>
                                  <a:latin typeface="Cambria Math" panose="02040503050406030204" pitchFamily="18" charset="0"/>
                                </a:rPr>
                              </m:ctrlPr>
                            </m:mPr>
                            <m:mr>
                              <m:e>
                                <m:sSub>
                                  <m:sSubPr>
                                    <m:ctrlPr>
                                      <a:rPr lang="en-US" sz="1400" b="0" i="1">
                                        <a:solidFill>
                                          <a:schemeClr val="tx1"/>
                                        </a:solidFill>
                                        <a:latin typeface="Cambria Math" panose="02040503050406030204" pitchFamily="18" charset="0"/>
                                      </a:rPr>
                                    </m:ctrlPr>
                                  </m:sSubPr>
                                  <m:e>
                                    <m:r>
                                      <a:rPr lang="en-US" sz="1400" b="0" i="1">
                                        <a:solidFill>
                                          <a:schemeClr val="tx1"/>
                                        </a:solidFill>
                                        <a:latin typeface="Cambria Math" panose="02040503050406030204" pitchFamily="18" charset="0"/>
                                      </a:rPr>
                                      <m:t>𝑘</m:t>
                                    </m:r>
                                  </m:e>
                                  <m:sub>
                                    <m:r>
                                      <a:rPr lang="en-US" sz="1400" b="0" i="0">
                                        <a:solidFill>
                                          <a:schemeClr val="tx1"/>
                                        </a:solidFill>
                                        <a:latin typeface="Cambria Math" panose="02040503050406030204" pitchFamily="18" charset="0"/>
                                      </a:rPr>
                                      <m:t>1</m:t>
                                    </m:r>
                                  </m:sub>
                                </m:sSub>
                                <m:r>
                                  <a:rPr lang="en-US" sz="1400" b="0" i="0">
                                    <a:solidFill>
                                      <a:schemeClr val="tx1"/>
                                    </a:solidFill>
                                    <a:latin typeface="Cambria Math" panose="02040503050406030204" pitchFamily="18" charset="0"/>
                                  </a:rPr>
                                  <m:t> </m:t>
                                </m:r>
                              </m:e>
                              <m:e>
                                <m:sSub>
                                  <m:sSubPr>
                                    <m:ctrlPr>
                                      <a:rPr lang="en-US" sz="1400" b="0" i="1">
                                        <a:solidFill>
                                          <a:schemeClr val="tx1"/>
                                        </a:solidFill>
                                        <a:latin typeface="Cambria Math" panose="02040503050406030204" pitchFamily="18" charset="0"/>
                                      </a:rPr>
                                    </m:ctrlPr>
                                  </m:sSubPr>
                                  <m:e>
                                    <m:r>
                                      <a:rPr lang="en-US" sz="1400" b="0" i="1">
                                        <a:solidFill>
                                          <a:schemeClr val="tx1"/>
                                        </a:solidFill>
                                        <a:latin typeface="Cambria Math" panose="02040503050406030204" pitchFamily="18" charset="0"/>
                                      </a:rPr>
                                      <m:t>𝑘</m:t>
                                    </m:r>
                                  </m:e>
                                  <m:sub>
                                    <m:r>
                                      <a:rPr lang="en-US" sz="1400" b="0" i="0">
                                        <a:solidFill>
                                          <a:schemeClr val="tx1"/>
                                        </a:solidFill>
                                        <a:latin typeface="Cambria Math" panose="02040503050406030204" pitchFamily="18" charset="0"/>
                                      </a:rPr>
                                      <m:t>2</m:t>
                                    </m:r>
                                  </m:sub>
                                </m:sSub>
                              </m:e>
                            </m:mr>
                          </m:m>
                        </m:e>
                      </m:d>
                      <m:r>
                        <a:rPr lang="en-US" sz="1400" b="0" i="0">
                          <a:solidFill>
                            <a:schemeClr val="tx1"/>
                          </a:solidFill>
                          <a:latin typeface="Cambria Math" panose="02040503050406030204" pitchFamily="18" charset="0"/>
                        </a:rPr>
                        <m:t>=</m:t>
                      </m:r>
                      <m:d>
                        <m:dPr>
                          <m:begChr m:val="["/>
                          <m:endChr m:val="]"/>
                          <m:ctrlPr>
                            <a:rPr lang="en-US" sz="1400" b="0" i="1">
                              <a:solidFill>
                                <a:schemeClr val="tx1"/>
                              </a:solidFill>
                              <a:latin typeface="Cambria Math" panose="02040503050406030204" pitchFamily="18" charset="0"/>
                            </a:rPr>
                          </m:ctrlPr>
                        </m:dPr>
                        <m:e>
                          <m:m>
                            <m:mPr>
                              <m:mcs>
                                <m:mc>
                                  <m:mcPr>
                                    <m:count m:val="2"/>
                                    <m:mcJc m:val="center"/>
                                  </m:mcPr>
                                </m:mc>
                              </m:mcs>
                              <m:plcHide m:val="on"/>
                              <m:ctrlPr>
                                <a:rPr lang="en-US" sz="1400" b="0" i="1">
                                  <a:solidFill>
                                    <a:schemeClr val="tx1"/>
                                  </a:solidFill>
                                  <a:latin typeface="Cambria Math" panose="02040503050406030204" pitchFamily="18" charset="0"/>
                                </a:rPr>
                              </m:ctrlPr>
                            </m:mPr>
                            <m:mr>
                              <m:e>
                                <m:r>
                                  <a:rPr lang="en-US" sz="1400" b="0" i="0">
                                    <a:solidFill>
                                      <a:schemeClr val="tx1"/>
                                    </a:solidFill>
                                    <a:latin typeface="Cambria Math" panose="02040503050406030204" pitchFamily="18" charset="0"/>
                                  </a:rPr>
                                  <m:t>0</m:t>
                                </m:r>
                              </m:e>
                              <m:e>
                                <m:r>
                                  <a:rPr lang="en-US" sz="1400" b="0" i="0">
                                    <a:solidFill>
                                      <a:schemeClr val="tx1"/>
                                    </a:solidFill>
                                    <a:latin typeface="Cambria Math" panose="02040503050406030204" pitchFamily="18" charset="0"/>
                                  </a:rPr>
                                  <m:t>1</m:t>
                                </m:r>
                              </m:e>
                            </m:mr>
                            <m:mr>
                              <m:e>
                                <m:f>
                                  <m:fPr>
                                    <m:ctrlPr>
                                      <a:rPr lang="en-US" sz="1400" b="0" i="1">
                                        <a:solidFill>
                                          <a:schemeClr val="tx1"/>
                                        </a:solidFill>
                                        <a:latin typeface="Cambria Math" panose="02040503050406030204" pitchFamily="18" charset="0"/>
                                      </a:rPr>
                                    </m:ctrlPr>
                                  </m:fPr>
                                  <m:num>
                                    <m:r>
                                      <a:rPr lang="en-US" sz="1400" b="0" i="1">
                                        <a:solidFill>
                                          <a:schemeClr val="tx1"/>
                                        </a:solidFill>
                                        <a:latin typeface="Cambria Math" panose="02040503050406030204" pitchFamily="18" charset="0"/>
                                      </a:rPr>
                                      <m:t>𝑔</m:t>
                                    </m:r>
                                  </m:num>
                                  <m:den>
                                    <m:r>
                                      <a:rPr lang="en-US" sz="1400" b="0" i="1">
                                        <a:solidFill>
                                          <a:schemeClr val="tx1"/>
                                        </a:solidFill>
                                        <a:latin typeface="Cambria Math" panose="02040503050406030204" pitchFamily="18" charset="0"/>
                                      </a:rPr>
                                      <m:t>𝑑</m:t>
                                    </m:r>
                                  </m:den>
                                </m:f>
                                <m:r>
                                  <a:rPr lang="en-US" sz="1400" b="0" i="0">
                                    <a:solidFill>
                                      <a:schemeClr val="tx1"/>
                                    </a:solidFill>
                                    <a:latin typeface="Cambria Math" panose="02040503050406030204" pitchFamily="18" charset="0"/>
                                  </a:rPr>
                                  <m:t>−</m:t>
                                </m:r>
                                <m:sSub>
                                  <m:sSubPr>
                                    <m:ctrlPr>
                                      <a:rPr lang="en-US" sz="1400" b="0" i="1">
                                        <a:solidFill>
                                          <a:schemeClr val="tx1"/>
                                        </a:solidFill>
                                        <a:latin typeface="Cambria Math" panose="02040503050406030204" pitchFamily="18" charset="0"/>
                                      </a:rPr>
                                    </m:ctrlPr>
                                  </m:sSubPr>
                                  <m:e>
                                    <m:r>
                                      <a:rPr lang="en-US" sz="1400" b="0" i="1">
                                        <a:solidFill>
                                          <a:schemeClr val="tx1"/>
                                        </a:solidFill>
                                        <a:latin typeface="Cambria Math" panose="02040503050406030204" pitchFamily="18" charset="0"/>
                                      </a:rPr>
                                      <m:t>𝑘</m:t>
                                    </m:r>
                                  </m:e>
                                  <m:sub>
                                    <m:r>
                                      <a:rPr lang="en-US" sz="1400" b="0" i="0">
                                        <a:solidFill>
                                          <a:schemeClr val="tx1"/>
                                        </a:solidFill>
                                        <a:latin typeface="Cambria Math" panose="02040503050406030204" pitchFamily="18" charset="0"/>
                                      </a:rPr>
                                      <m:t>1</m:t>
                                    </m:r>
                                  </m:sub>
                                </m:sSub>
                              </m:e>
                              <m:e>
                                <m:r>
                                  <a:rPr lang="en-US" sz="1400" b="0" i="0">
                                    <a:solidFill>
                                      <a:schemeClr val="tx1"/>
                                    </a:solidFill>
                                    <a:latin typeface="Cambria Math" panose="02040503050406030204" pitchFamily="18" charset="0"/>
                                  </a:rPr>
                                  <m:t>−</m:t>
                                </m:r>
                                <m:sSub>
                                  <m:sSubPr>
                                    <m:ctrlPr>
                                      <a:rPr lang="en-US" sz="1400" b="0" i="1">
                                        <a:solidFill>
                                          <a:schemeClr val="tx1"/>
                                        </a:solidFill>
                                        <a:latin typeface="Cambria Math" panose="02040503050406030204" pitchFamily="18" charset="0"/>
                                      </a:rPr>
                                    </m:ctrlPr>
                                  </m:sSubPr>
                                  <m:e>
                                    <m:r>
                                      <a:rPr lang="en-US" sz="1400" b="0" i="1">
                                        <a:solidFill>
                                          <a:schemeClr val="tx1"/>
                                        </a:solidFill>
                                        <a:latin typeface="Cambria Math" panose="02040503050406030204" pitchFamily="18" charset="0"/>
                                      </a:rPr>
                                      <m:t>𝑘</m:t>
                                    </m:r>
                                  </m:e>
                                  <m:sub>
                                    <m:r>
                                      <a:rPr lang="en-US" sz="1400" b="0" i="0">
                                        <a:solidFill>
                                          <a:schemeClr val="tx1"/>
                                        </a:solidFill>
                                        <a:latin typeface="Cambria Math" panose="02040503050406030204" pitchFamily="18" charset="0"/>
                                      </a:rPr>
                                      <m:t>2</m:t>
                                    </m:r>
                                  </m:sub>
                                </m:sSub>
                              </m:e>
                            </m:mr>
                          </m:m>
                        </m:e>
                      </m:d>
                    </m:oMath>
                  </m:oMathPara>
                </a14:m>
                <a:endParaRPr lang="en-US" sz="1400" dirty="0">
                  <a:solidFill>
                    <a:schemeClr val="tx1"/>
                  </a:solidFill>
                </a:endParaRPr>
              </a:p>
            </p:txBody>
          </p:sp>
        </mc:Choice>
        <mc:Fallback>
          <p:sp>
            <p:nvSpPr>
              <p:cNvPr id="21" name="TextBox 20"/>
              <p:cNvSpPr txBox="1">
                <a:spLocks noRot="1" noChangeAspect="1" noMove="1" noResize="1" noEditPoints="1" noAdjustHandles="1" noChangeArrowheads="1" noChangeShapeType="1" noTextEdit="1"/>
              </p:cNvSpPr>
              <p:nvPr/>
            </p:nvSpPr>
            <p:spPr>
              <a:xfrm>
                <a:off x="1269303" y="3216071"/>
                <a:ext cx="4830764" cy="651076"/>
              </a:xfrm>
              <a:prstGeom prst="rect">
                <a:avLst/>
              </a:prstGeom>
              <a:blipFill rotWithShape="1">
                <a:blip r:embed="rId3"/>
                <a:stretch>
                  <a:fillRect l="-12" t="-66" r="5" b="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1274573" y="4103036"/>
                <a:ext cx="3048000" cy="307777"/>
              </a:xfrm>
              <a:prstGeom prst="rect">
                <a:avLst/>
              </a:prstGeom>
              <a:noFill/>
            </p:spPr>
            <p:txBody>
              <a:bodyPr wrap="square">
                <a:spAutoFit/>
              </a:bodyPr>
              <a:lstStyle/>
              <a:p>
                <a:r>
                  <a:rPr lang="zh-CN" sz="1400" dirty="0">
                    <a:effectLst/>
                    <a:latin typeface="Calibri" panose="020F0502020204030204" pitchFamily="34" charset="0"/>
                    <a:ea typeface="宋体" panose="02010600030101010101" pitchFamily="2" charset="-122"/>
                    <a:cs typeface="Calibri" panose="020F0502020204030204" pitchFamily="34" charset="0"/>
                  </a:rPr>
                  <a:t>求矩阵</a:t>
                </a:r>
                <a14:m>
                  <m:oMath xmlns:m="http://schemas.openxmlformats.org/officeDocument/2006/math">
                    <m:r>
                      <a:rPr lang="en-US" sz="1400" b="1" i="1">
                        <a:effectLst/>
                        <a:latin typeface="Cambria Math" panose="02040503050406030204" pitchFamily="18" charset="0"/>
                        <a:ea typeface="宋体" panose="02010600030101010101" pitchFamily="2" charset="-122"/>
                        <a:cs typeface="Calibri" panose="020F0502020204030204" pitchFamily="34" charset="0"/>
                      </a:rPr>
                      <m:t>𝑨</m:t>
                    </m:r>
                  </m:oMath>
                </a14:m>
                <a:r>
                  <a:rPr lang="zh-CN" sz="1400" dirty="0">
                    <a:effectLst/>
                    <a:latin typeface="Calibri" panose="020F0502020204030204" pitchFamily="34" charset="0"/>
                    <a:ea typeface="宋体" panose="02010600030101010101" pitchFamily="2" charset="-122"/>
                    <a:cs typeface="Calibri" panose="020F0502020204030204" pitchFamily="34" charset="0"/>
                  </a:rPr>
                  <a:t>的特征值，令</a:t>
                </a:r>
                <a14:m>
                  <m:oMath xmlns:m="http://schemas.openxmlformats.org/officeDocument/2006/math">
                    <m:d>
                      <m:dPr>
                        <m:begChr m:val="|"/>
                        <m:endChr m:val="|"/>
                        <m:ctrlPr>
                          <a:rPr lang="en-US" sz="1400" i="1">
                            <a:effectLst/>
                            <a:latin typeface="Cambria Math" panose="02040503050406030204" pitchFamily="18" charset="0"/>
                          </a:rPr>
                        </m:ctrlPr>
                      </m:dPr>
                      <m:e>
                        <m:r>
                          <a:rPr lang="en-US" sz="1400" b="1" i="1">
                            <a:effectLst/>
                            <a:latin typeface="Cambria Math" panose="02040503050406030204" pitchFamily="18" charset="0"/>
                            <a:ea typeface="宋体" panose="02010600030101010101" pitchFamily="2" charset="-122"/>
                            <a:cs typeface="Calibri" panose="020F0502020204030204" pitchFamily="34" charset="0"/>
                          </a:rPr>
                          <m:t>𝑨</m:t>
                        </m:r>
                        <m:r>
                          <a:rPr lang="en-US" sz="1400" i="1">
                            <a:effectLst/>
                            <a:latin typeface="Cambria Math" panose="02040503050406030204" pitchFamily="18" charset="0"/>
                            <a:ea typeface="宋体" panose="02010600030101010101" pitchFamily="2" charset="-122"/>
                            <a:cs typeface="Calibri" panose="020F0502020204030204" pitchFamily="34" charset="0"/>
                          </a:rPr>
                          <m:t>−</m:t>
                        </m:r>
                        <m:r>
                          <a:rPr lang="en-US" sz="1400" i="1">
                            <a:effectLst/>
                            <a:latin typeface="Cambria Math" panose="02040503050406030204" pitchFamily="18" charset="0"/>
                            <a:ea typeface="宋体" panose="02010600030101010101" pitchFamily="2" charset="-122"/>
                            <a:cs typeface="Calibri" panose="020F0502020204030204" pitchFamily="34" charset="0"/>
                          </a:rPr>
                          <m:t>𝜆</m:t>
                        </m:r>
                        <m:r>
                          <a:rPr lang="en-US" sz="1400" b="1" i="1">
                            <a:effectLst/>
                            <a:latin typeface="Cambria Math" panose="02040503050406030204" pitchFamily="18" charset="0"/>
                            <a:ea typeface="宋体" panose="02010600030101010101" pitchFamily="2" charset="-122"/>
                            <a:cs typeface="Calibri" panose="020F0502020204030204" pitchFamily="34" charset="0"/>
                          </a:rPr>
                          <m:t>𝑰</m:t>
                        </m:r>
                      </m:e>
                    </m:d>
                    <m:r>
                      <a:rPr lang="en-US" sz="1400">
                        <a:effectLst/>
                        <a:latin typeface="Cambria Math" panose="02040503050406030204" pitchFamily="18" charset="0"/>
                        <a:ea typeface="宋体" panose="02010600030101010101" pitchFamily="2" charset="-122"/>
                        <a:cs typeface="Calibri" panose="020F0502020204030204" pitchFamily="34" charset="0"/>
                      </a:rPr>
                      <m:t>=</m:t>
                    </m:r>
                    <m:r>
                      <a:rPr lang="en-US" sz="1400">
                        <a:effectLst/>
                        <a:latin typeface="Cambria Math" panose="02040503050406030204" pitchFamily="18" charset="0"/>
                        <a:ea typeface="宋体" panose="02010600030101010101" pitchFamily="2" charset="-122"/>
                        <a:cs typeface="Calibri" panose="020F0502020204030204" pitchFamily="34" charset="0"/>
                      </a:rPr>
                      <m:t>0</m:t>
                    </m:r>
                  </m:oMath>
                </a14:m>
                <a:endParaRPr lang="en-US" sz="1400" dirty="0"/>
              </a:p>
            </p:txBody>
          </p:sp>
        </mc:Choice>
        <mc:Fallback>
          <p:sp>
            <p:nvSpPr>
              <p:cNvPr id="23" name="TextBox 22"/>
              <p:cNvSpPr txBox="1">
                <a:spLocks noRot="1" noChangeAspect="1" noMove="1" noResize="1" noEditPoints="1" noAdjustHandles="1" noChangeArrowheads="1" noChangeShapeType="1" noTextEdit="1"/>
              </p:cNvSpPr>
              <p:nvPr/>
            </p:nvSpPr>
            <p:spPr>
              <a:xfrm>
                <a:off x="1274573" y="4103036"/>
                <a:ext cx="3048000" cy="307777"/>
              </a:xfrm>
              <a:prstGeom prst="rect">
                <a:avLst/>
              </a:prstGeom>
              <a:blipFill rotWithShape="1">
                <a:blip r:embed="rId4"/>
                <a:stretch>
                  <a:fillRect l="-4" t="-98" r="4" b="33"/>
                </a:stretch>
              </a:blipFill>
            </p:spPr>
            <p:txBody>
              <a:bodyPr/>
              <a:lstStyle/>
              <a:p>
                <a:r>
                  <a:rPr lang="zh-CN" altLang="en-US">
                    <a:noFill/>
                  </a:rPr>
                  <a:t> </a:t>
                </a:r>
              </a:p>
            </p:txBody>
          </p:sp>
        </mc:Fallback>
      </mc:AlternateContent>
      <p:sp>
        <p:nvSpPr>
          <p:cNvPr id="26" name="Arrow: Down 25"/>
          <p:cNvSpPr/>
          <p:nvPr/>
        </p:nvSpPr>
        <p:spPr>
          <a:xfrm rot="16200000">
            <a:off x="4139848" y="4102307"/>
            <a:ext cx="365449" cy="3414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42" name="TextBox 41"/>
              <p:cNvSpPr txBox="1"/>
              <p:nvPr/>
            </p:nvSpPr>
            <p:spPr>
              <a:xfrm>
                <a:off x="4639747" y="4042367"/>
                <a:ext cx="2066925" cy="46128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en-US" sz="1400" i="1" smtClean="0">
                              <a:solidFill>
                                <a:schemeClr val="tx1"/>
                              </a:solidFill>
                              <a:latin typeface="Cambria Math" panose="02040503050406030204" pitchFamily="18" charset="0"/>
                            </a:rPr>
                          </m:ctrlPr>
                        </m:sSupPr>
                        <m:e>
                          <m:r>
                            <a:rPr lang="en-US" sz="1400" i="1">
                              <a:solidFill>
                                <a:schemeClr val="tx1"/>
                              </a:solidFill>
                              <a:latin typeface="Cambria Math" panose="02040503050406030204" pitchFamily="18" charset="0"/>
                            </a:rPr>
                            <m:t>𝜆</m:t>
                          </m:r>
                        </m:e>
                        <m:sup>
                          <m:r>
                            <a:rPr lang="en-US" sz="1400" i="0">
                              <a:solidFill>
                                <a:schemeClr val="tx1"/>
                              </a:solidFill>
                              <a:latin typeface="Cambria Math" panose="02040503050406030204" pitchFamily="18" charset="0"/>
                            </a:rPr>
                            <m:t>2</m:t>
                          </m:r>
                        </m:sup>
                      </m:sSup>
                      <m:r>
                        <a:rPr lang="en-US" sz="1400" i="0">
                          <a:solidFill>
                            <a:schemeClr val="tx1"/>
                          </a:solidFill>
                          <a:latin typeface="Cambria Math" panose="02040503050406030204" pitchFamily="18" charset="0"/>
                        </a:rPr>
                        <m:t>+</m:t>
                      </m:r>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i="0">
                              <a:solidFill>
                                <a:schemeClr val="tx1"/>
                              </a:solidFill>
                              <a:latin typeface="Cambria Math" panose="02040503050406030204" pitchFamily="18" charset="0"/>
                            </a:rPr>
                            <m:t>2</m:t>
                          </m:r>
                        </m:sub>
                      </m:sSub>
                      <m:r>
                        <a:rPr lang="en-US" sz="1400" i="1">
                          <a:solidFill>
                            <a:schemeClr val="tx1"/>
                          </a:solidFill>
                          <a:latin typeface="Cambria Math" panose="02040503050406030204" pitchFamily="18" charset="0"/>
                        </a:rPr>
                        <m:t>𝜆</m:t>
                      </m:r>
                      <m:r>
                        <a:rPr lang="en-US" sz="1400" i="0">
                          <a:solidFill>
                            <a:schemeClr val="tx1"/>
                          </a:solidFill>
                          <a:latin typeface="Cambria Math" panose="02040503050406030204" pitchFamily="18" charset="0"/>
                        </a:rPr>
                        <m:t>−</m:t>
                      </m:r>
                      <m:d>
                        <m:dPr>
                          <m:ctrlPr>
                            <a:rPr lang="en-US" sz="1400" i="1">
                              <a:solidFill>
                                <a:schemeClr val="tx1"/>
                              </a:solidFill>
                              <a:latin typeface="Cambria Math" panose="02040503050406030204" pitchFamily="18" charset="0"/>
                            </a:rPr>
                          </m:ctrlPr>
                        </m:dPr>
                        <m:e>
                          <m:f>
                            <m:fPr>
                              <m:ctrlPr>
                                <a:rPr lang="en-US" sz="1400" i="1">
                                  <a:solidFill>
                                    <a:schemeClr val="tx1"/>
                                  </a:solidFill>
                                  <a:latin typeface="Cambria Math" panose="02040503050406030204" pitchFamily="18" charset="0"/>
                                </a:rPr>
                              </m:ctrlPr>
                            </m:fPr>
                            <m:num>
                              <m:r>
                                <a:rPr lang="en-US" sz="1400" i="1">
                                  <a:solidFill>
                                    <a:schemeClr val="tx1"/>
                                  </a:solidFill>
                                  <a:latin typeface="Cambria Math" panose="02040503050406030204" pitchFamily="18" charset="0"/>
                                </a:rPr>
                                <m:t>𝑔</m:t>
                              </m:r>
                            </m:num>
                            <m:den>
                              <m:r>
                                <a:rPr lang="en-US" sz="1400" i="1">
                                  <a:solidFill>
                                    <a:schemeClr val="tx1"/>
                                  </a:solidFill>
                                  <a:latin typeface="Cambria Math" panose="02040503050406030204" pitchFamily="18" charset="0"/>
                                </a:rPr>
                                <m:t>𝑑</m:t>
                              </m:r>
                            </m:den>
                          </m:f>
                          <m:r>
                            <a:rPr lang="en-US" sz="1400" i="0">
                              <a:solidFill>
                                <a:schemeClr val="tx1"/>
                              </a:solidFill>
                              <a:latin typeface="Cambria Math" panose="02040503050406030204" pitchFamily="18" charset="0"/>
                            </a:rPr>
                            <m:t>−</m:t>
                          </m:r>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i="0">
                                  <a:solidFill>
                                    <a:schemeClr val="tx1"/>
                                  </a:solidFill>
                                  <a:latin typeface="Cambria Math" panose="02040503050406030204" pitchFamily="18" charset="0"/>
                                </a:rPr>
                                <m:t>1</m:t>
                              </m:r>
                            </m:sub>
                          </m:sSub>
                        </m:e>
                      </m:d>
                      <m:r>
                        <a:rPr lang="en-US" sz="1400" i="0">
                          <a:solidFill>
                            <a:schemeClr val="tx1"/>
                          </a:solidFill>
                          <a:latin typeface="Cambria Math" panose="02040503050406030204" pitchFamily="18" charset="0"/>
                        </a:rPr>
                        <m:t>=</m:t>
                      </m:r>
                      <m:r>
                        <a:rPr lang="en-US" sz="1400" i="0">
                          <a:solidFill>
                            <a:schemeClr val="tx1"/>
                          </a:solidFill>
                          <a:latin typeface="Cambria Math" panose="02040503050406030204" pitchFamily="18" charset="0"/>
                        </a:rPr>
                        <m:t>0</m:t>
                      </m:r>
                    </m:oMath>
                  </m:oMathPara>
                </a14:m>
                <a:endParaRPr lang="en-US" sz="1400" dirty="0">
                  <a:solidFill>
                    <a:schemeClr val="tx1"/>
                  </a:solidFill>
                </a:endParaRPr>
              </a:p>
            </p:txBody>
          </p:sp>
        </mc:Choice>
        <mc:Fallback>
          <p:sp>
            <p:nvSpPr>
              <p:cNvPr id="42" name="TextBox 41"/>
              <p:cNvSpPr txBox="1">
                <a:spLocks noRot="1" noChangeAspect="1" noMove="1" noResize="1" noEditPoints="1" noAdjustHandles="1" noChangeArrowheads="1" noChangeShapeType="1" noTextEdit="1"/>
              </p:cNvSpPr>
              <p:nvPr/>
            </p:nvSpPr>
            <p:spPr>
              <a:xfrm>
                <a:off x="4639747" y="4042367"/>
                <a:ext cx="2066925" cy="461280"/>
              </a:xfrm>
              <a:prstGeom prst="rect">
                <a:avLst/>
              </a:prstGeom>
              <a:blipFill rotWithShape="1">
                <a:blip r:embed="rId5"/>
                <a:stretch>
                  <a:fillRect l="-21" t="-128" r="21" b="49"/>
                </a:stretch>
              </a:blipFill>
            </p:spPr>
            <p:txBody>
              <a:bodyPr/>
              <a:lstStyle/>
              <a:p>
                <a:r>
                  <a:rPr lang="zh-CN" altLang="en-US">
                    <a:noFill/>
                  </a:rPr>
                  <a:t> </a:t>
                </a:r>
              </a:p>
            </p:txBody>
          </p:sp>
        </mc:Fallback>
      </mc:AlternateContent>
      <p:grpSp>
        <p:nvGrpSpPr>
          <p:cNvPr id="55" name="Group 54"/>
          <p:cNvGrpSpPr/>
          <p:nvPr/>
        </p:nvGrpSpPr>
        <p:grpSpPr>
          <a:xfrm>
            <a:off x="7099499" y="2774874"/>
            <a:ext cx="2702306" cy="1308252"/>
            <a:chOff x="8127971" y="2782030"/>
            <a:chExt cx="2702306" cy="1308252"/>
          </a:xfrm>
        </p:grpSpPr>
        <p:sp>
          <p:nvSpPr>
            <p:cNvPr id="47" name="TextBox 46"/>
            <p:cNvSpPr txBox="1"/>
            <p:nvPr/>
          </p:nvSpPr>
          <p:spPr>
            <a:xfrm>
              <a:off x="8127971" y="2782030"/>
              <a:ext cx="2702306" cy="307777"/>
            </a:xfrm>
            <a:prstGeom prst="rect">
              <a:avLst/>
            </a:prstGeom>
            <a:noFill/>
          </p:spPr>
          <p:txBody>
            <a:bodyPr wrap="square">
              <a:spAutoFit/>
            </a:bodyPr>
            <a:lstStyle/>
            <a:p>
              <a:r>
                <a:rPr lang="zh-CN" altLang="en-US" sz="1400" dirty="0">
                  <a:latin typeface="宋体" panose="02010600030101010101" pitchFamily="2" charset="-122"/>
                  <a:ea typeface="宋体" panose="02010600030101010101" pitchFamily="2" charset="-122"/>
                  <a:cs typeface="Calibri" panose="020F0502020204030204" pitchFamily="34" charset="0"/>
                </a:rPr>
                <a:t>目标：将平衡点变为渐进稳定</a:t>
              </a:r>
              <a:endParaRPr lang="en-US" sz="1400" dirty="0"/>
            </a:p>
          </p:txBody>
        </p:sp>
        <p:sp>
          <p:nvSpPr>
            <p:cNvPr id="51" name="Arrow: Down 50"/>
            <p:cNvSpPr/>
            <p:nvPr/>
          </p:nvSpPr>
          <p:spPr>
            <a:xfrm>
              <a:off x="9226578" y="3118645"/>
              <a:ext cx="365449" cy="2413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53" name="TextBox 52"/>
                <p:cNvSpPr txBox="1"/>
                <p:nvPr/>
              </p:nvSpPr>
              <p:spPr>
                <a:xfrm>
                  <a:off x="8353777" y="3773079"/>
                  <a:ext cx="2476500" cy="317203"/>
                </a:xfrm>
                <a:prstGeom prst="rect">
                  <a:avLst/>
                </a:prstGeom>
                <a:noFill/>
              </p:spPr>
              <p:txBody>
                <a:bodyPr wrap="square">
                  <a:spAutoFit/>
                </a:bodyPr>
                <a:lstStyle/>
                <a:p>
                  <a:r>
                    <a:rPr lang="zh-CN" altLang="en-US" sz="1400" dirty="0">
                      <a:latin typeface="宋体" panose="02010600030101010101" pitchFamily="2" charset="-122"/>
                      <a:ea typeface="宋体" panose="02010600030101010101" pitchFamily="2" charset="-122"/>
                      <a:cs typeface="Calibri" panose="020F0502020204030204" pitchFamily="34" charset="0"/>
                    </a:rPr>
                    <a:t>可以令</a:t>
                  </a:r>
                  <a14:m>
                    <m:oMath xmlns:m="http://schemas.openxmlformats.org/officeDocument/2006/math">
                      <m:r>
                        <a:rPr lang="zh-CN" altLang="en-US" sz="1400" dirty="0">
                          <a:latin typeface="Cambria Math" panose="02040503050406030204" pitchFamily="18" charset="0"/>
                          <a:ea typeface="宋体" panose="02010600030101010101" pitchFamily="2" charset="-122"/>
                          <a:cs typeface="Calibri" panose="020F0502020204030204" pitchFamily="34" charset="0"/>
                        </a:rPr>
                        <m:t>：</m:t>
                      </m:r>
                      <m:sSub>
                        <m:sSubPr>
                          <m:ctrlPr>
                            <a:rPr lang="en-US" sz="1400" i="1">
                              <a:latin typeface="Cambria Math" panose="02040503050406030204" pitchFamily="18" charset="0"/>
                              <a:ea typeface="宋体" panose="02010600030101010101" pitchFamily="2" charset="-122"/>
                              <a:cs typeface="Calibri" panose="020F0502020204030204" pitchFamily="34" charset="0"/>
                            </a:rPr>
                          </m:ctrlPr>
                        </m:sSubPr>
                        <m:e>
                          <m:r>
                            <a:rPr lang="en-US" sz="1400">
                              <a:latin typeface="Cambria Math" panose="02040503050406030204" pitchFamily="18" charset="0"/>
                              <a:ea typeface="宋体" panose="02010600030101010101" pitchFamily="2" charset="-122"/>
                              <a:cs typeface="Calibri" panose="020F0502020204030204" pitchFamily="34" charset="0"/>
                            </a:rPr>
                            <m:t>𝜆</m:t>
                          </m:r>
                        </m:e>
                        <m:sub>
                          <m:r>
                            <a:rPr lang="en-US" sz="1400">
                              <a:latin typeface="Cambria Math" panose="02040503050406030204" pitchFamily="18" charset="0"/>
                              <a:ea typeface="宋体" panose="02010600030101010101" pitchFamily="2" charset="-122"/>
                              <a:cs typeface="Calibri" panose="020F0502020204030204" pitchFamily="34" charset="0"/>
                            </a:rPr>
                            <m:t>1</m:t>
                          </m:r>
                          <m:r>
                            <a:rPr lang="en-US" sz="1400">
                              <a:latin typeface="Cambria Math" panose="02040503050406030204" pitchFamily="18" charset="0"/>
                              <a:ea typeface="宋体" panose="02010600030101010101" pitchFamily="2" charset="-122"/>
                              <a:cs typeface="Calibri" panose="020F0502020204030204" pitchFamily="34" charset="0"/>
                            </a:rPr>
                            <m:t>,</m:t>
                          </m:r>
                          <m:r>
                            <a:rPr lang="en-US" sz="1400">
                              <a:latin typeface="Cambria Math" panose="02040503050406030204" pitchFamily="18" charset="0"/>
                              <a:ea typeface="宋体" panose="02010600030101010101" pitchFamily="2" charset="-122"/>
                              <a:cs typeface="Calibri" panose="020F0502020204030204" pitchFamily="34" charset="0"/>
                            </a:rPr>
                            <m:t>2</m:t>
                          </m:r>
                        </m:sub>
                      </m:sSub>
                      <m:r>
                        <a:rPr lang="en-US" sz="1400">
                          <a:latin typeface="Cambria Math" panose="02040503050406030204" pitchFamily="18" charset="0"/>
                          <a:ea typeface="宋体" panose="02010600030101010101" pitchFamily="2" charset="-122"/>
                          <a:cs typeface="Calibri" panose="020F0502020204030204" pitchFamily="34" charset="0"/>
                        </a:rPr>
                        <m:t>=−</m:t>
                      </m:r>
                      <m:r>
                        <a:rPr lang="en-US" sz="1400">
                          <a:latin typeface="Cambria Math" panose="02040503050406030204" pitchFamily="18" charset="0"/>
                          <a:ea typeface="宋体" panose="02010600030101010101" pitchFamily="2" charset="-122"/>
                          <a:cs typeface="Calibri" panose="020F0502020204030204" pitchFamily="34" charset="0"/>
                        </a:rPr>
                        <m:t>1</m:t>
                      </m:r>
                      <m:r>
                        <a:rPr lang="en-US" sz="1400">
                          <a:latin typeface="Cambria Math" panose="02040503050406030204" pitchFamily="18" charset="0"/>
                          <a:ea typeface="宋体" panose="02010600030101010101" pitchFamily="2" charset="-122"/>
                          <a:cs typeface="Calibri" panose="020F0502020204030204" pitchFamily="34" charset="0"/>
                        </a:rPr>
                        <m:t>&lt;</m:t>
                      </m:r>
                      <m:r>
                        <a:rPr lang="en-US" sz="1400">
                          <a:latin typeface="Cambria Math" panose="02040503050406030204" pitchFamily="18" charset="0"/>
                          <a:ea typeface="宋体" panose="02010600030101010101" pitchFamily="2" charset="-122"/>
                          <a:cs typeface="Calibri" panose="020F0502020204030204" pitchFamily="34" charset="0"/>
                        </a:rPr>
                        <m:t>0</m:t>
                      </m:r>
                    </m:oMath>
                  </a14:m>
                  <a:endParaRPr lang="en-US" sz="1400" dirty="0">
                    <a:latin typeface="宋体" panose="02010600030101010101" pitchFamily="2" charset="-122"/>
                    <a:ea typeface="宋体" panose="02010600030101010101" pitchFamily="2" charset="-122"/>
                    <a:cs typeface="Calibri" panose="020F0502020204030204" pitchFamily="34" charset="0"/>
                  </a:endParaRPr>
                </a:p>
              </p:txBody>
            </p:sp>
          </mc:Choice>
          <mc:Fallback>
            <p:sp>
              <p:nvSpPr>
                <p:cNvPr id="53" name="TextBox 52"/>
                <p:cNvSpPr txBox="1">
                  <a:spLocks noRot="1" noChangeAspect="1" noMove="1" noResize="1" noEditPoints="1" noAdjustHandles="1" noChangeArrowheads="1" noChangeShapeType="1" noTextEdit="1"/>
                </p:cNvSpPr>
                <p:nvPr/>
              </p:nvSpPr>
              <p:spPr>
                <a:xfrm>
                  <a:off x="8353777" y="3773079"/>
                  <a:ext cx="2476500" cy="317203"/>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4" name="TextBox 53"/>
                <p:cNvSpPr txBox="1"/>
                <p:nvPr/>
              </p:nvSpPr>
              <p:spPr>
                <a:xfrm>
                  <a:off x="8353777" y="3339412"/>
                  <a:ext cx="2476500" cy="317203"/>
                </a:xfrm>
                <a:prstGeom prst="rect">
                  <a:avLst/>
                </a:prstGeom>
                <a:noFill/>
              </p:spPr>
              <p:txBody>
                <a:bodyPr wrap="square">
                  <a:spAutoFit/>
                </a:bodyPr>
                <a:lstStyle/>
                <a:p>
                  <a14:m>
                    <m:oMath xmlns:m="http://schemas.openxmlformats.org/officeDocument/2006/math">
                      <m:sSub>
                        <m:sSubPr>
                          <m:ctrlPr>
                            <a:rPr lang="en-US" sz="1400" i="1">
                              <a:latin typeface="Cambria Math" panose="02040503050406030204" pitchFamily="18" charset="0"/>
                              <a:ea typeface="宋体" panose="02010600030101010101" pitchFamily="2" charset="-122"/>
                              <a:cs typeface="Calibri" panose="020F0502020204030204" pitchFamily="34" charset="0"/>
                            </a:rPr>
                          </m:ctrlPr>
                        </m:sSubPr>
                        <m:e>
                          <m:r>
                            <a:rPr lang="en-US" sz="1400">
                              <a:latin typeface="Cambria Math" panose="02040503050406030204" pitchFamily="18" charset="0"/>
                              <a:ea typeface="宋体" panose="02010600030101010101" pitchFamily="2" charset="-122"/>
                              <a:cs typeface="Calibri" panose="020F0502020204030204" pitchFamily="34" charset="0"/>
                            </a:rPr>
                            <m:t>𝜆</m:t>
                          </m:r>
                        </m:e>
                        <m:sub>
                          <m:r>
                            <a:rPr lang="en-US" sz="1400">
                              <a:latin typeface="Cambria Math" panose="02040503050406030204" pitchFamily="18" charset="0"/>
                              <a:ea typeface="宋体" panose="02010600030101010101" pitchFamily="2" charset="-122"/>
                              <a:cs typeface="Calibri" panose="020F0502020204030204" pitchFamily="34" charset="0"/>
                            </a:rPr>
                            <m:t>1</m:t>
                          </m:r>
                          <m:r>
                            <a:rPr lang="en-US" sz="1400">
                              <a:latin typeface="Cambria Math" panose="02040503050406030204" pitchFamily="18" charset="0"/>
                              <a:ea typeface="宋体" panose="02010600030101010101" pitchFamily="2" charset="-122"/>
                              <a:cs typeface="Calibri" panose="020F0502020204030204" pitchFamily="34" charset="0"/>
                            </a:rPr>
                            <m:t>,</m:t>
                          </m:r>
                          <m:r>
                            <a:rPr lang="en-US" sz="1400">
                              <a:latin typeface="Cambria Math" panose="02040503050406030204" pitchFamily="18" charset="0"/>
                              <a:ea typeface="宋体" panose="02010600030101010101" pitchFamily="2" charset="-122"/>
                              <a:cs typeface="Calibri" panose="020F0502020204030204" pitchFamily="34" charset="0"/>
                            </a:rPr>
                            <m:t>2</m:t>
                          </m:r>
                        </m:sub>
                      </m:sSub>
                      <m:r>
                        <a:rPr lang="zh-CN" altLang="en-US" sz="1400" i="1">
                          <a:latin typeface="Cambria Math" panose="02040503050406030204" pitchFamily="18" charset="0"/>
                          <a:ea typeface="宋体" panose="02010600030101010101" pitchFamily="2" charset="-122"/>
                          <a:cs typeface="Calibri" panose="020F0502020204030204" pitchFamily="34" charset="0"/>
                        </a:rPr>
                        <m:t>的</m:t>
                      </m:r>
                    </m:oMath>
                  </a14:m>
                  <a:r>
                    <a:rPr lang="zh-CN" altLang="en-US" sz="1400" dirty="0">
                      <a:latin typeface="宋体" panose="02010600030101010101" pitchFamily="2" charset="-122"/>
                      <a:ea typeface="宋体" panose="02010600030101010101" pitchFamily="2" charset="-122"/>
                      <a:cs typeface="Calibri" panose="020F0502020204030204" pitchFamily="34" charset="0"/>
                    </a:rPr>
                    <a:t>实部部分都小于</a:t>
                  </a:r>
                  <a:r>
                    <a:rPr lang="en-US" altLang="zh-CN" sz="1400" dirty="0">
                      <a:latin typeface="宋体" panose="02010600030101010101" pitchFamily="2" charset="-122"/>
                      <a:ea typeface="宋体" panose="02010600030101010101" pitchFamily="2" charset="-122"/>
                      <a:cs typeface="Calibri" panose="020F0502020204030204" pitchFamily="34" charset="0"/>
                    </a:rPr>
                    <a:t>0</a:t>
                  </a:r>
                  <a:endParaRPr lang="en-US" sz="1400" dirty="0">
                    <a:latin typeface="宋体" panose="02010600030101010101" pitchFamily="2" charset="-122"/>
                    <a:ea typeface="宋体" panose="02010600030101010101" pitchFamily="2" charset="-122"/>
                    <a:cs typeface="Calibri" panose="020F0502020204030204" pitchFamily="34" charset="0"/>
                  </a:endParaRPr>
                </a:p>
              </p:txBody>
            </p:sp>
          </mc:Choice>
          <mc:Fallback>
            <p:sp>
              <p:nvSpPr>
                <p:cNvPr id="54" name="TextBox 53"/>
                <p:cNvSpPr txBox="1">
                  <a:spLocks noRot="1" noChangeAspect="1" noMove="1" noResize="1" noEditPoints="1" noAdjustHandles="1" noChangeArrowheads="1" noChangeShapeType="1" noTextEdit="1"/>
                </p:cNvSpPr>
                <p:nvPr/>
              </p:nvSpPr>
              <p:spPr>
                <a:xfrm>
                  <a:off x="8353777" y="3339412"/>
                  <a:ext cx="2476500" cy="317203"/>
                </a:xfrm>
                <a:prstGeom prst="rect">
                  <a:avLst/>
                </a:prstGeom>
                <a:blipFill rotWithShape="1">
                  <a:blip r:embed="rId7"/>
                </a:blipFill>
              </p:spPr>
              <p:txBody>
                <a:bodyPr/>
                <a:lstStyle/>
                <a:p>
                  <a:r>
                    <a:rPr lang="zh-CN" altLang="en-US">
                      <a:noFill/>
                    </a:rPr>
                    <a:t> </a:t>
                  </a:r>
                </a:p>
              </p:txBody>
            </p:sp>
          </mc:Fallback>
        </mc:AlternateContent>
      </p:grpSp>
      <p:sp>
        <p:nvSpPr>
          <p:cNvPr id="56" name="Arrow: Down 55"/>
          <p:cNvSpPr/>
          <p:nvPr/>
        </p:nvSpPr>
        <p:spPr>
          <a:xfrm rot="16200000">
            <a:off x="8186059" y="2852737"/>
            <a:ext cx="365449" cy="28660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59" name="TextBox 58"/>
              <p:cNvSpPr txBox="1"/>
              <p:nvPr/>
            </p:nvSpPr>
            <p:spPr>
              <a:xfrm>
                <a:off x="9574275" y="3882932"/>
                <a:ext cx="1809750" cy="78015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i="1">
                                  <a:solidFill>
                                    <a:schemeClr val="tx1"/>
                                  </a:solidFill>
                                  <a:latin typeface="Cambria Math" panose="02040503050406030204" pitchFamily="18" charset="0"/>
                                </a:rPr>
                              </m:ctrlPr>
                            </m:eqArrPr>
                            <m:e>
                              <m:r>
                                <a:rPr lang="en-US" sz="1400">
                                  <a:solidFill>
                                    <a:schemeClr val="tx1"/>
                                  </a:solidFill>
                                  <a:latin typeface="Cambria Math" panose="02040503050406030204" pitchFamily="18" charset="0"/>
                                </a:rPr>
                                <m:t>&amp;</m:t>
                              </m:r>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i="0">
                                      <a:solidFill>
                                        <a:schemeClr val="tx1"/>
                                      </a:solidFill>
                                      <a:latin typeface="Cambria Math" panose="02040503050406030204" pitchFamily="18" charset="0"/>
                                    </a:rPr>
                                    <m:t>1</m:t>
                                  </m:r>
                                </m:sub>
                              </m:sSub>
                              <m:r>
                                <a:rPr lang="en-US" sz="1400" i="0">
                                  <a:solidFill>
                                    <a:schemeClr val="tx1"/>
                                  </a:solidFill>
                                  <a:latin typeface="Cambria Math" panose="02040503050406030204" pitchFamily="18" charset="0"/>
                                </a:rPr>
                                <m:t>=</m:t>
                              </m:r>
                              <m:r>
                                <a:rPr lang="en-US" sz="1400" i="0">
                                  <a:solidFill>
                                    <a:schemeClr val="tx1"/>
                                  </a:solidFill>
                                  <a:latin typeface="Cambria Math" panose="02040503050406030204" pitchFamily="18" charset="0"/>
                                </a:rPr>
                                <m:t>1</m:t>
                              </m:r>
                              <m:r>
                                <a:rPr lang="en-US" sz="1400" i="0">
                                  <a:solidFill>
                                    <a:schemeClr val="tx1"/>
                                  </a:solidFill>
                                  <a:latin typeface="Cambria Math" panose="02040503050406030204" pitchFamily="18" charset="0"/>
                                </a:rPr>
                                <m:t>+</m:t>
                              </m:r>
                              <m:f>
                                <m:fPr>
                                  <m:ctrlPr>
                                    <a:rPr lang="en-US" sz="1400" i="1">
                                      <a:solidFill>
                                        <a:schemeClr val="tx1"/>
                                      </a:solidFill>
                                      <a:latin typeface="Cambria Math" panose="02040503050406030204" pitchFamily="18" charset="0"/>
                                    </a:rPr>
                                  </m:ctrlPr>
                                </m:fPr>
                                <m:num>
                                  <m:r>
                                    <a:rPr lang="en-US" sz="1400" i="1">
                                      <a:solidFill>
                                        <a:schemeClr val="tx1"/>
                                      </a:solidFill>
                                      <a:latin typeface="Cambria Math" panose="02040503050406030204" pitchFamily="18" charset="0"/>
                                    </a:rPr>
                                    <m:t>𝑔</m:t>
                                  </m:r>
                                </m:num>
                                <m:den>
                                  <m:r>
                                    <a:rPr lang="en-US" sz="1400" i="1">
                                      <a:solidFill>
                                        <a:schemeClr val="tx1"/>
                                      </a:solidFill>
                                      <a:latin typeface="Cambria Math" panose="02040503050406030204" pitchFamily="18" charset="0"/>
                                    </a:rPr>
                                    <m:t>𝑑</m:t>
                                  </m:r>
                                </m:den>
                              </m:f>
                            </m:e>
                            <m:e>
                              <m:r>
                                <a:rPr lang="en-US" sz="1400" i="0">
                                  <a:solidFill>
                                    <a:schemeClr val="tx1"/>
                                  </a:solidFill>
                                  <a:latin typeface="Cambria Math" panose="02040503050406030204" pitchFamily="18" charset="0"/>
                                </a:rPr>
                                <m:t>&amp;</m:t>
                              </m:r>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i="0">
                                      <a:solidFill>
                                        <a:schemeClr val="tx1"/>
                                      </a:solidFill>
                                      <a:latin typeface="Cambria Math" panose="02040503050406030204" pitchFamily="18" charset="0"/>
                                    </a:rPr>
                                    <m:t>2</m:t>
                                  </m:r>
                                </m:sub>
                              </m:sSub>
                              <m:r>
                                <a:rPr lang="en-US" sz="1400" i="0">
                                  <a:solidFill>
                                    <a:schemeClr val="tx1"/>
                                  </a:solidFill>
                                  <a:latin typeface="Cambria Math" panose="02040503050406030204" pitchFamily="18" charset="0"/>
                                </a:rPr>
                                <m:t>=</m:t>
                              </m:r>
                              <m:r>
                                <a:rPr lang="en-US" sz="1400" i="0">
                                  <a:solidFill>
                                    <a:schemeClr val="tx1"/>
                                  </a:solidFill>
                                  <a:latin typeface="Cambria Math" panose="02040503050406030204" pitchFamily="18" charset="0"/>
                                </a:rPr>
                                <m:t>2</m:t>
                              </m:r>
                            </m:e>
                          </m:eqArr>
                        </m:e>
                      </m:d>
                    </m:oMath>
                  </m:oMathPara>
                </a14:m>
                <a:endParaRPr lang="en-US" sz="1400" dirty="0">
                  <a:solidFill>
                    <a:schemeClr val="tx1"/>
                  </a:solidFill>
                </a:endParaRPr>
              </a:p>
            </p:txBody>
          </p:sp>
        </mc:Choice>
        <mc:Fallback>
          <p:sp>
            <p:nvSpPr>
              <p:cNvPr id="59" name="TextBox 58"/>
              <p:cNvSpPr txBox="1">
                <a:spLocks noRot="1" noChangeAspect="1" noMove="1" noResize="1" noEditPoints="1" noAdjustHandles="1" noChangeArrowheads="1" noChangeShapeType="1" noTextEdit="1"/>
              </p:cNvSpPr>
              <p:nvPr/>
            </p:nvSpPr>
            <p:spPr>
              <a:xfrm>
                <a:off x="9574275" y="3882932"/>
                <a:ext cx="1809750" cy="780150"/>
              </a:xfrm>
              <a:prstGeom prst="rect">
                <a:avLst/>
              </a:prstGeom>
              <a:blipFill rotWithShape="1">
                <a:blip r:embed="rId8"/>
                <a:stretch>
                  <a:fillRect l="-21" t="-69" r="21" b="36"/>
                </a:stretch>
              </a:blipFill>
            </p:spPr>
            <p:txBody>
              <a:bodyPr/>
              <a:lstStyle/>
              <a:p>
                <a:r>
                  <a:rPr lang="zh-CN" altLang="en-US">
                    <a:noFill/>
                  </a:rPr>
                  <a:t> </a:t>
                </a:r>
              </a:p>
            </p:txBody>
          </p:sp>
        </mc:Fallback>
      </mc:AlternateContent>
      <p:sp>
        <p:nvSpPr>
          <p:cNvPr id="61" name="TextBox 60"/>
          <p:cNvSpPr txBox="1"/>
          <p:nvPr/>
        </p:nvSpPr>
        <p:spPr>
          <a:xfrm>
            <a:off x="1261861" y="4423567"/>
            <a:ext cx="1047170" cy="307777"/>
          </a:xfrm>
          <a:prstGeom prst="rect">
            <a:avLst/>
          </a:prstGeom>
          <a:noFill/>
        </p:spPr>
        <p:txBody>
          <a:bodyPr wrap="square">
            <a:spAutoFit/>
          </a:bodyPr>
          <a:lstStyle/>
          <a:p>
            <a:r>
              <a:rPr lang="zh-CN" sz="1400" dirty="0">
                <a:effectLst/>
                <a:latin typeface="Calibri" panose="020F0502020204030204" pitchFamily="34" charset="0"/>
                <a:ea typeface="宋体" panose="02010600030101010101" pitchFamily="2" charset="-122"/>
                <a:cs typeface="Calibri" panose="020F0502020204030204" pitchFamily="34" charset="0"/>
              </a:rPr>
              <a:t>代入</a:t>
            </a:r>
            <a:r>
              <a:rPr lang="zh-CN" altLang="en-US" sz="1400" dirty="0">
                <a:effectLst/>
                <a:latin typeface="Calibri" panose="020F0502020204030204" pitchFamily="34" charset="0"/>
                <a:ea typeface="宋体" panose="02010600030101010101" pitchFamily="2" charset="-122"/>
                <a:cs typeface="Calibri" panose="020F0502020204030204" pitchFamily="34" charset="0"/>
              </a:rPr>
              <a:t>可得：</a:t>
            </a:r>
            <a:endParaRPr lang="en-US" sz="1400" dirty="0"/>
          </a:p>
        </p:txBody>
      </p:sp>
      <mc:AlternateContent xmlns:mc="http://schemas.openxmlformats.org/markup-compatibility/2006">
        <mc:Choice xmlns:a14="http://schemas.microsoft.com/office/drawing/2010/main" Requires="a14">
          <p:sp>
            <p:nvSpPr>
              <p:cNvPr id="63" name="TextBox 62"/>
              <p:cNvSpPr txBox="1"/>
              <p:nvPr/>
            </p:nvSpPr>
            <p:spPr>
              <a:xfrm>
                <a:off x="1854312" y="4817797"/>
                <a:ext cx="4595119" cy="46128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rPr>
                        <m:t>𝑢</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r>
                        <a:rPr lang="en-US" sz="140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𝑲𝒛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d>
                        <m:dPr>
                          <m:begChr m:val="["/>
                          <m:endChr m:val="]"/>
                          <m:ctrlPr>
                            <a:rPr lang="en-US" sz="1400" b="0" i="1">
                              <a:solidFill>
                                <a:schemeClr val="tx1"/>
                              </a:solidFill>
                              <a:latin typeface="Cambria Math" panose="02040503050406030204" pitchFamily="18" charset="0"/>
                            </a:rPr>
                          </m:ctrlPr>
                        </m:dPr>
                        <m:e>
                          <m:r>
                            <a:rPr lang="en-US" sz="1400" b="0" i="0">
                              <a:solidFill>
                                <a:schemeClr val="tx1"/>
                              </a:solidFill>
                              <a:latin typeface="Cambria Math" panose="02040503050406030204" pitchFamily="18" charset="0"/>
                            </a:rPr>
                            <m:t>−</m:t>
                          </m:r>
                          <m:m>
                            <m:mPr>
                              <m:mcs>
                                <m:mc>
                                  <m:mcPr>
                                    <m:count m:val="2"/>
                                    <m:mcJc m:val="center"/>
                                  </m:mcPr>
                                </m:mc>
                              </m:mcs>
                              <m:plcHide m:val="on"/>
                              <m:ctrlPr>
                                <a:rPr lang="en-US" sz="1400" b="0" i="1">
                                  <a:solidFill>
                                    <a:schemeClr val="tx1"/>
                                  </a:solidFill>
                                  <a:latin typeface="Cambria Math" panose="02040503050406030204" pitchFamily="18" charset="0"/>
                                </a:rPr>
                              </m:ctrlPr>
                            </m:mPr>
                            <m:mr>
                              <m:e>
                                <m:sSub>
                                  <m:sSubPr>
                                    <m:ctrlPr>
                                      <a:rPr lang="en-US" sz="1400" b="0" i="1">
                                        <a:solidFill>
                                          <a:schemeClr val="tx1"/>
                                        </a:solidFill>
                                        <a:latin typeface="Cambria Math" panose="02040503050406030204" pitchFamily="18" charset="0"/>
                                      </a:rPr>
                                    </m:ctrlPr>
                                  </m:sSubPr>
                                  <m:e>
                                    <m:r>
                                      <a:rPr lang="en-US" sz="1400" b="0" i="1">
                                        <a:solidFill>
                                          <a:schemeClr val="tx1"/>
                                        </a:solidFill>
                                        <a:latin typeface="Cambria Math" panose="02040503050406030204" pitchFamily="18" charset="0"/>
                                      </a:rPr>
                                      <m:t>𝑘</m:t>
                                    </m:r>
                                  </m:e>
                                  <m:sub>
                                    <m:r>
                                      <a:rPr lang="en-US" sz="1400" b="0" i="0">
                                        <a:solidFill>
                                          <a:schemeClr val="tx1"/>
                                        </a:solidFill>
                                        <a:latin typeface="Cambria Math" panose="02040503050406030204" pitchFamily="18" charset="0"/>
                                      </a:rPr>
                                      <m:t>1</m:t>
                                    </m:r>
                                  </m:sub>
                                </m:sSub>
                                <m:r>
                                  <a:rPr lang="en-US" sz="1400" b="0" i="0">
                                    <a:solidFill>
                                      <a:schemeClr val="tx1"/>
                                    </a:solidFill>
                                    <a:latin typeface="Cambria Math" panose="02040503050406030204" pitchFamily="18" charset="0"/>
                                  </a:rPr>
                                  <m:t> </m:t>
                                </m:r>
                              </m:e>
                              <m:e>
                                <m:r>
                                  <a:rPr lang="en-US" sz="1400" b="0" i="0">
                                    <a:solidFill>
                                      <a:schemeClr val="tx1"/>
                                    </a:solidFill>
                                    <a:latin typeface="Cambria Math" panose="02040503050406030204" pitchFamily="18" charset="0"/>
                                  </a:rPr>
                                  <m:t>−</m:t>
                                </m:r>
                                <m:sSub>
                                  <m:sSubPr>
                                    <m:ctrlPr>
                                      <a:rPr lang="en-US" sz="1400" b="0" i="1">
                                        <a:solidFill>
                                          <a:schemeClr val="tx1"/>
                                        </a:solidFill>
                                        <a:latin typeface="Cambria Math" panose="02040503050406030204" pitchFamily="18" charset="0"/>
                                      </a:rPr>
                                    </m:ctrlPr>
                                  </m:sSubPr>
                                  <m:e>
                                    <m:r>
                                      <a:rPr lang="en-US" sz="1400" b="0" i="1">
                                        <a:solidFill>
                                          <a:schemeClr val="tx1"/>
                                        </a:solidFill>
                                        <a:latin typeface="Cambria Math" panose="02040503050406030204" pitchFamily="18" charset="0"/>
                                      </a:rPr>
                                      <m:t>𝑘</m:t>
                                    </m:r>
                                  </m:e>
                                  <m:sub>
                                    <m:r>
                                      <a:rPr lang="en-US" sz="1400" b="0" i="0">
                                        <a:solidFill>
                                          <a:schemeClr val="tx1"/>
                                        </a:solidFill>
                                        <a:latin typeface="Cambria Math" panose="02040503050406030204" pitchFamily="18" charset="0"/>
                                      </a:rPr>
                                      <m:t>2</m:t>
                                    </m:r>
                                  </m:sub>
                                </m:sSub>
                              </m:e>
                            </m:mr>
                          </m:m>
                        </m:e>
                      </m:d>
                      <m:r>
                        <a:rPr lang="en-US" sz="1400" b="1" i="1">
                          <a:solidFill>
                            <a:schemeClr val="tx1"/>
                          </a:solidFill>
                          <a:latin typeface="Cambria Math" panose="02040503050406030204" pitchFamily="18" charset="0"/>
                        </a:rPr>
                        <m:t>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d>
                        <m:dPr>
                          <m:begChr m:val="["/>
                          <m:endChr m:val="]"/>
                          <m:ctrlPr>
                            <a:rPr lang="en-US" sz="1400" b="0" i="1">
                              <a:solidFill>
                                <a:schemeClr val="tx1"/>
                              </a:solidFill>
                              <a:latin typeface="Cambria Math" panose="02040503050406030204" pitchFamily="18" charset="0"/>
                            </a:rPr>
                          </m:ctrlPr>
                        </m:dPr>
                        <m:e>
                          <m:m>
                            <m:mPr>
                              <m:mcs>
                                <m:mc>
                                  <m:mcPr>
                                    <m:count m:val="2"/>
                                    <m:mcJc m:val="center"/>
                                  </m:mcPr>
                                </m:mc>
                              </m:mcs>
                              <m:plcHide m:val="on"/>
                              <m:ctrlPr>
                                <a:rPr lang="en-US" sz="1400" b="0" i="1">
                                  <a:solidFill>
                                    <a:schemeClr val="tx1"/>
                                  </a:solidFill>
                                  <a:latin typeface="Cambria Math" panose="02040503050406030204" pitchFamily="18" charset="0"/>
                                </a:rPr>
                              </m:ctrlPr>
                            </m:mPr>
                            <m:mr>
                              <m:e>
                                <m:r>
                                  <a:rPr lang="en-US" sz="1400" b="0" i="0">
                                    <a:solidFill>
                                      <a:schemeClr val="tx1"/>
                                    </a:solidFill>
                                    <a:latin typeface="Cambria Math" panose="02040503050406030204" pitchFamily="18" charset="0"/>
                                  </a:rPr>
                                  <m:t>−</m:t>
                                </m:r>
                                <m:r>
                                  <a:rPr lang="en-US" sz="1400" b="0" i="0">
                                    <a:solidFill>
                                      <a:schemeClr val="tx1"/>
                                    </a:solidFill>
                                    <a:latin typeface="Cambria Math" panose="02040503050406030204" pitchFamily="18" charset="0"/>
                                  </a:rPr>
                                  <m:t>1</m:t>
                                </m:r>
                                <m:r>
                                  <a:rPr lang="en-US" sz="1400" b="0" i="0">
                                    <a:solidFill>
                                      <a:schemeClr val="tx1"/>
                                    </a:solidFill>
                                    <a:latin typeface="Cambria Math" panose="02040503050406030204" pitchFamily="18" charset="0"/>
                                  </a:rPr>
                                  <m:t>−</m:t>
                                </m:r>
                                <m:f>
                                  <m:fPr>
                                    <m:ctrlPr>
                                      <a:rPr lang="en-US" sz="1400" b="0" i="1">
                                        <a:solidFill>
                                          <a:schemeClr val="tx1"/>
                                        </a:solidFill>
                                        <a:latin typeface="Cambria Math" panose="02040503050406030204" pitchFamily="18" charset="0"/>
                                      </a:rPr>
                                    </m:ctrlPr>
                                  </m:fPr>
                                  <m:num>
                                    <m:r>
                                      <a:rPr lang="en-US" sz="1400" b="0" i="1">
                                        <a:solidFill>
                                          <a:schemeClr val="tx1"/>
                                        </a:solidFill>
                                        <a:latin typeface="Cambria Math" panose="02040503050406030204" pitchFamily="18" charset="0"/>
                                      </a:rPr>
                                      <m:t>𝑔</m:t>
                                    </m:r>
                                  </m:num>
                                  <m:den>
                                    <m:r>
                                      <a:rPr lang="en-US" sz="1400" b="0" i="1">
                                        <a:solidFill>
                                          <a:schemeClr val="tx1"/>
                                        </a:solidFill>
                                        <a:latin typeface="Cambria Math" panose="02040503050406030204" pitchFamily="18" charset="0"/>
                                      </a:rPr>
                                      <m:t>𝑑</m:t>
                                    </m:r>
                                  </m:den>
                                </m:f>
                                <m:r>
                                  <a:rPr lang="en-US" sz="1400" b="0" i="0">
                                    <a:solidFill>
                                      <a:schemeClr val="tx1"/>
                                    </a:solidFill>
                                    <a:latin typeface="Cambria Math" panose="02040503050406030204" pitchFamily="18" charset="0"/>
                                  </a:rPr>
                                  <m:t> </m:t>
                                </m:r>
                              </m:e>
                              <m:e>
                                <m:r>
                                  <a:rPr lang="en-US" sz="1400" b="0" i="0">
                                    <a:solidFill>
                                      <a:schemeClr val="tx1"/>
                                    </a:solidFill>
                                    <a:latin typeface="Cambria Math" panose="02040503050406030204" pitchFamily="18" charset="0"/>
                                  </a:rPr>
                                  <m:t>−</m:t>
                                </m:r>
                                <m:r>
                                  <a:rPr lang="en-US" sz="1400" b="0" i="0">
                                    <a:solidFill>
                                      <a:schemeClr val="tx1"/>
                                    </a:solidFill>
                                    <a:latin typeface="Cambria Math" panose="02040503050406030204" pitchFamily="18" charset="0"/>
                                  </a:rPr>
                                  <m:t>2</m:t>
                                </m:r>
                              </m:e>
                            </m:mr>
                          </m:m>
                        </m:e>
                      </m:d>
                      <m:r>
                        <a:rPr lang="en-US" sz="1400" b="1" i="1">
                          <a:solidFill>
                            <a:schemeClr val="tx1"/>
                          </a:solidFill>
                          <a:latin typeface="Cambria Math" panose="02040503050406030204" pitchFamily="18" charset="0"/>
                        </a:rPr>
                        <m:t>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oMath>
                  </m:oMathPara>
                </a14:m>
                <a:endParaRPr lang="en-US" sz="1400" dirty="0">
                  <a:solidFill>
                    <a:schemeClr val="tx1"/>
                  </a:solidFill>
                </a:endParaRPr>
              </a:p>
            </p:txBody>
          </p:sp>
        </mc:Choice>
        <mc:Fallback>
          <p:sp>
            <p:nvSpPr>
              <p:cNvPr id="63" name="TextBox 62"/>
              <p:cNvSpPr txBox="1">
                <a:spLocks noRot="1" noChangeAspect="1" noMove="1" noResize="1" noEditPoints="1" noAdjustHandles="1" noChangeArrowheads="1" noChangeShapeType="1" noTextEdit="1"/>
              </p:cNvSpPr>
              <p:nvPr/>
            </p:nvSpPr>
            <p:spPr>
              <a:xfrm>
                <a:off x="1854312" y="4817797"/>
                <a:ext cx="4595119" cy="461280"/>
              </a:xfrm>
              <a:prstGeom prst="rect">
                <a:avLst/>
              </a:prstGeom>
              <a:blipFill rotWithShape="1">
                <a:blip r:embed="rId9"/>
                <a:stretch>
                  <a:fillRect l="-2" t="-11" r="8" b="-346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5" name="TextBox 64"/>
              <p:cNvSpPr txBox="1"/>
              <p:nvPr/>
            </p:nvSpPr>
            <p:spPr>
              <a:xfrm>
                <a:off x="1709109" y="5287764"/>
                <a:ext cx="3162467" cy="51046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400" i="1" smtClean="0">
                              <a:solidFill>
                                <a:schemeClr val="tx1"/>
                              </a:solidFill>
                              <a:latin typeface="Cambria Math" panose="02040503050406030204" pitchFamily="18" charset="0"/>
                            </a:rPr>
                          </m:ctrlPr>
                        </m:fPr>
                        <m:num>
                          <m:r>
                            <m:rPr>
                              <m:sty m:val="p"/>
                            </m:rPr>
                            <a:rPr lang="en-US" sz="1400">
                              <a:solidFill>
                                <a:schemeClr val="tx1"/>
                              </a:solidFill>
                              <a:latin typeface="Cambria Math" panose="02040503050406030204" pitchFamily="18" charset="0"/>
                            </a:rPr>
                            <m:t>d</m:t>
                          </m:r>
                          <m:r>
                            <a:rPr lang="en-US" sz="1400" b="1" i="1">
                              <a:solidFill>
                                <a:schemeClr val="tx1"/>
                              </a:solidFill>
                              <a:latin typeface="Cambria Math" panose="02040503050406030204" pitchFamily="18" charset="0"/>
                            </a:rPr>
                            <m:t>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num>
                        <m:den>
                          <m:r>
                            <a:rPr lang="en-US" sz="1400" b="0" i="1">
                              <a:solidFill>
                                <a:schemeClr val="tx1"/>
                              </a:solidFill>
                              <a:latin typeface="Cambria Math" panose="02040503050406030204" pitchFamily="18" charset="0"/>
                            </a:rPr>
                            <m:t>𝑑𝑡</m:t>
                          </m:r>
                        </m:den>
                      </m:f>
                      <m:r>
                        <a:rPr lang="en-US" sz="1400" b="0" i="0">
                          <a:solidFill>
                            <a:schemeClr val="tx1"/>
                          </a:solidFill>
                          <a:latin typeface="Cambria Math" panose="02040503050406030204" pitchFamily="18" charset="0"/>
                        </a:rPr>
                        <m:t>=</m:t>
                      </m:r>
                      <m:sSub>
                        <m:sSubPr>
                          <m:ctrlPr>
                            <a:rPr lang="en-US" sz="1400" b="0" i="1">
                              <a:solidFill>
                                <a:schemeClr val="tx1"/>
                              </a:solidFill>
                              <a:latin typeface="Cambria Math" panose="02040503050406030204" pitchFamily="18" charset="0"/>
                            </a:rPr>
                          </m:ctrlPr>
                        </m:sSubPr>
                        <m:e>
                          <m:r>
                            <a:rPr lang="en-US" sz="1400" b="1" i="1">
                              <a:solidFill>
                                <a:schemeClr val="tx1"/>
                              </a:solidFill>
                              <a:latin typeface="Cambria Math" panose="02040503050406030204" pitchFamily="18" charset="0"/>
                            </a:rPr>
                            <m:t>𝑨</m:t>
                          </m:r>
                        </m:e>
                        <m:sub>
                          <m:r>
                            <a:rPr lang="en-US" sz="1400" b="1" i="1">
                              <a:solidFill>
                                <a:schemeClr val="tx1"/>
                              </a:solidFill>
                              <a:latin typeface="Cambria Math" panose="02040503050406030204" pitchFamily="18" charset="0"/>
                            </a:rPr>
                            <m:t>𝒄𝒍</m:t>
                          </m:r>
                        </m:sub>
                      </m:sSub>
                      <m:r>
                        <a:rPr lang="en-US" sz="1400" b="1" i="1">
                          <a:solidFill>
                            <a:schemeClr val="tx1"/>
                          </a:solidFill>
                          <a:latin typeface="Cambria Math" panose="02040503050406030204" pitchFamily="18" charset="0"/>
                        </a:rPr>
                        <m:t>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d>
                        <m:dPr>
                          <m:begChr m:val="["/>
                          <m:endChr m:val="]"/>
                          <m:ctrlPr>
                            <a:rPr lang="en-US" sz="1400" b="0" i="1">
                              <a:solidFill>
                                <a:schemeClr val="tx1"/>
                              </a:solidFill>
                              <a:latin typeface="Cambria Math" panose="02040503050406030204" pitchFamily="18" charset="0"/>
                            </a:rPr>
                          </m:ctrlPr>
                        </m:dPr>
                        <m:e>
                          <m:m>
                            <m:mPr>
                              <m:mcs>
                                <m:mc>
                                  <m:mcPr>
                                    <m:count m:val="2"/>
                                    <m:mcJc m:val="center"/>
                                  </m:mcPr>
                                </m:mc>
                              </m:mcs>
                              <m:plcHide m:val="on"/>
                              <m:ctrlPr>
                                <a:rPr lang="en-US" sz="1400" b="0" i="1">
                                  <a:solidFill>
                                    <a:schemeClr val="tx1"/>
                                  </a:solidFill>
                                  <a:latin typeface="Cambria Math" panose="02040503050406030204" pitchFamily="18" charset="0"/>
                                </a:rPr>
                              </m:ctrlPr>
                            </m:mPr>
                            <m:mr>
                              <m:e>
                                <m:r>
                                  <a:rPr lang="en-US" sz="1400" b="0" i="0">
                                    <a:solidFill>
                                      <a:schemeClr val="tx1"/>
                                    </a:solidFill>
                                    <a:latin typeface="Cambria Math" panose="02040503050406030204" pitchFamily="18" charset="0"/>
                                  </a:rPr>
                                  <m:t>0</m:t>
                                </m:r>
                              </m:e>
                              <m:e>
                                <m:r>
                                  <a:rPr lang="en-US" sz="1400" b="0" i="0">
                                    <a:solidFill>
                                      <a:schemeClr val="tx1"/>
                                    </a:solidFill>
                                    <a:latin typeface="Cambria Math" panose="02040503050406030204" pitchFamily="18" charset="0"/>
                                  </a:rPr>
                                  <m:t>1</m:t>
                                </m:r>
                              </m:e>
                            </m:mr>
                            <m:mr>
                              <m:e>
                                <m:r>
                                  <a:rPr lang="en-US" sz="1400" b="0" i="0">
                                    <a:solidFill>
                                      <a:schemeClr val="tx1"/>
                                    </a:solidFill>
                                    <a:latin typeface="Cambria Math" panose="02040503050406030204" pitchFamily="18" charset="0"/>
                                  </a:rPr>
                                  <m:t>−</m:t>
                                </m:r>
                                <m:r>
                                  <a:rPr lang="en-US" sz="1400" b="0" i="0">
                                    <a:solidFill>
                                      <a:schemeClr val="tx1"/>
                                    </a:solidFill>
                                    <a:latin typeface="Cambria Math" panose="02040503050406030204" pitchFamily="18" charset="0"/>
                                  </a:rPr>
                                  <m:t>1</m:t>
                                </m:r>
                              </m:e>
                              <m:e>
                                <m:r>
                                  <a:rPr lang="en-US" sz="1400" b="0" i="0">
                                    <a:solidFill>
                                      <a:schemeClr val="tx1"/>
                                    </a:solidFill>
                                    <a:latin typeface="Cambria Math" panose="02040503050406030204" pitchFamily="18" charset="0"/>
                                  </a:rPr>
                                  <m:t>−</m:t>
                                </m:r>
                                <m:r>
                                  <a:rPr lang="en-US" sz="1400" b="0" i="0">
                                    <a:solidFill>
                                      <a:schemeClr val="tx1"/>
                                    </a:solidFill>
                                    <a:latin typeface="Cambria Math" panose="02040503050406030204" pitchFamily="18" charset="0"/>
                                  </a:rPr>
                                  <m:t>2</m:t>
                                </m:r>
                              </m:e>
                            </m:mr>
                          </m:m>
                        </m:e>
                      </m:d>
                      <m:r>
                        <a:rPr lang="en-US" sz="1400" b="1" i="1">
                          <a:solidFill>
                            <a:schemeClr val="tx1"/>
                          </a:solidFill>
                          <a:latin typeface="Cambria Math" panose="02040503050406030204" pitchFamily="18" charset="0"/>
                        </a:rPr>
                        <m:t>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oMath>
                  </m:oMathPara>
                </a14:m>
                <a:endParaRPr lang="en-US" sz="1400" dirty="0">
                  <a:solidFill>
                    <a:schemeClr val="tx1"/>
                  </a:solidFill>
                </a:endParaRPr>
              </a:p>
            </p:txBody>
          </p:sp>
        </mc:Choice>
        <mc:Fallback>
          <p:sp>
            <p:nvSpPr>
              <p:cNvPr id="65" name="TextBox 64"/>
              <p:cNvSpPr txBox="1">
                <a:spLocks noRot="1" noChangeAspect="1" noMove="1" noResize="1" noEditPoints="1" noAdjustHandles="1" noChangeArrowheads="1" noChangeShapeType="1" noTextEdit="1"/>
              </p:cNvSpPr>
              <p:nvPr/>
            </p:nvSpPr>
            <p:spPr>
              <a:xfrm>
                <a:off x="1709109" y="5287764"/>
                <a:ext cx="3162467" cy="510461"/>
              </a:xfrm>
              <a:prstGeom prst="rect">
                <a:avLst/>
              </a:prstGeom>
              <a:blipFill rotWithShape="1">
                <a:blip r:embed="rId10"/>
                <a:stretch>
                  <a:fillRect l="-10" t="-23" r="16" b="8"/>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线性状态反馈控制器</a:t>
            </a:r>
            <a:endParaRPr lang="en-US" sz="3600" dirty="0"/>
          </a:p>
        </p:txBody>
      </p:sp>
      <p:sp>
        <p:nvSpPr>
          <p:cNvPr id="11" name="TextBox 10"/>
          <p:cNvSpPr txBox="1"/>
          <p:nvPr/>
        </p:nvSpPr>
        <p:spPr>
          <a:xfrm>
            <a:off x="465511" y="1884487"/>
            <a:ext cx="3896763" cy="338554"/>
          </a:xfrm>
          <a:prstGeom prst="rect">
            <a:avLst/>
          </a:prstGeom>
          <a:noFill/>
        </p:spPr>
        <p:txBody>
          <a:bodyPr wrap="square">
            <a:spAutoFit/>
          </a:bodyPr>
          <a:lstStyle/>
          <a:p>
            <a:pPr marL="342900" indent="-342900">
              <a:buFont typeface="Arial" panose="020B0604020202020204" pitchFamily="34" charset="0"/>
              <a:buChar char="•"/>
            </a:pPr>
            <a:r>
              <a:rPr lang="zh-CN" altLang="en-US" sz="1600" dirty="0">
                <a:latin typeface="宋体" panose="02010600030101010101" pitchFamily="2" charset="-122"/>
                <a:ea typeface="宋体" panose="02010600030101010101" pitchFamily="2" charset="-122"/>
                <a:cs typeface="Calibri" panose="020F0502020204030204" pitchFamily="34" charset="0"/>
              </a:rPr>
              <a:t>全状态反馈控制</a:t>
            </a:r>
            <a:endParaRPr lang="en-US" altLang="zh-CN" sz="1600" dirty="0">
              <a:effectLst/>
              <a:latin typeface="宋体" panose="02010600030101010101" pitchFamily="2" charset="-122"/>
              <a:ea typeface="宋体" panose="02010600030101010101" pitchFamily="2" charset="-122"/>
              <a:cs typeface="Calibri" panose="020F0502020204030204" pitchFamily="34" charset="0"/>
            </a:endParaRPr>
          </a:p>
        </p:txBody>
      </p:sp>
      <mc:AlternateContent xmlns:mc="http://schemas.openxmlformats.org/markup-compatibility/2006">
        <mc:Choice xmlns:a14="http://schemas.microsoft.com/office/drawing/2010/main" Requires="a14">
          <p:sp>
            <p:nvSpPr>
              <p:cNvPr id="63" name="TextBox 62"/>
              <p:cNvSpPr txBox="1"/>
              <p:nvPr/>
            </p:nvSpPr>
            <p:spPr>
              <a:xfrm>
                <a:off x="816087" y="2312722"/>
                <a:ext cx="4595119" cy="46128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rPr>
                        <m:t>𝑢</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r>
                        <a:rPr lang="en-US" sz="140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𝑲𝒛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d>
                        <m:dPr>
                          <m:begChr m:val="["/>
                          <m:endChr m:val="]"/>
                          <m:ctrlPr>
                            <a:rPr lang="en-US" sz="1400" b="0" i="1">
                              <a:solidFill>
                                <a:schemeClr val="tx1"/>
                              </a:solidFill>
                              <a:latin typeface="Cambria Math" panose="02040503050406030204" pitchFamily="18" charset="0"/>
                            </a:rPr>
                          </m:ctrlPr>
                        </m:dPr>
                        <m:e>
                          <m:r>
                            <a:rPr lang="en-US" sz="1400" b="0" i="0">
                              <a:solidFill>
                                <a:schemeClr val="tx1"/>
                              </a:solidFill>
                              <a:latin typeface="Cambria Math" panose="02040503050406030204" pitchFamily="18" charset="0"/>
                            </a:rPr>
                            <m:t>−</m:t>
                          </m:r>
                          <m:m>
                            <m:mPr>
                              <m:mcs>
                                <m:mc>
                                  <m:mcPr>
                                    <m:count m:val="2"/>
                                    <m:mcJc m:val="center"/>
                                  </m:mcPr>
                                </m:mc>
                              </m:mcs>
                              <m:plcHide m:val="on"/>
                              <m:ctrlPr>
                                <a:rPr lang="en-US" sz="1400" b="0" i="1">
                                  <a:solidFill>
                                    <a:schemeClr val="tx1"/>
                                  </a:solidFill>
                                  <a:latin typeface="Cambria Math" panose="02040503050406030204" pitchFamily="18" charset="0"/>
                                </a:rPr>
                              </m:ctrlPr>
                            </m:mPr>
                            <m:mr>
                              <m:e>
                                <m:sSub>
                                  <m:sSubPr>
                                    <m:ctrlPr>
                                      <a:rPr lang="en-US" sz="1400" b="0" i="1">
                                        <a:solidFill>
                                          <a:schemeClr val="tx1"/>
                                        </a:solidFill>
                                        <a:latin typeface="Cambria Math" panose="02040503050406030204" pitchFamily="18" charset="0"/>
                                      </a:rPr>
                                    </m:ctrlPr>
                                  </m:sSubPr>
                                  <m:e>
                                    <m:r>
                                      <a:rPr lang="en-US" sz="1400" b="0" i="1">
                                        <a:solidFill>
                                          <a:schemeClr val="tx1"/>
                                        </a:solidFill>
                                        <a:latin typeface="Cambria Math" panose="02040503050406030204" pitchFamily="18" charset="0"/>
                                      </a:rPr>
                                      <m:t>𝑘</m:t>
                                    </m:r>
                                  </m:e>
                                  <m:sub>
                                    <m:r>
                                      <a:rPr lang="en-US" sz="1400" b="0" i="0">
                                        <a:solidFill>
                                          <a:schemeClr val="tx1"/>
                                        </a:solidFill>
                                        <a:latin typeface="Cambria Math" panose="02040503050406030204" pitchFamily="18" charset="0"/>
                                      </a:rPr>
                                      <m:t>1</m:t>
                                    </m:r>
                                  </m:sub>
                                </m:sSub>
                                <m:r>
                                  <a:rPr lang="en-US" sz="1400" b="0" i="0">
                                    <a:solidFill>
                                      <a:schemeClr val="tx1"/>
                                    </a:solidFill>
                                    <a:latin typeface="Cambria Math" panose="02040503050406030204" pitchFamily="18" charset="0"/>
                                  </a:rPr>
                                  <m:t> </m:t>
                                </m:r>
                              </m:e>
                              <m:e>
                                <m:r>
                                  <a:rPr lang="en-US" sz="1400" b="0" i="0">
                                    <a:solidFill>
                                      <a:schemeClr val="tx1"/>
                                    </a:solidFill>
                                    <a:latin typeface="Cambria Math" panose="02040503050406030204" pitchFamily="18" charset="0"/>
                                  </a:rPr>
                                  <m:t>−</m:t>
                                </m:r>
                                <m:sSub>
                                  <m:sSubPr>
                                    <m:ctrlPr>
                                      <a:rPr lang="en-US" sz="1400" b="0" i="1">
                                        <a:solidFill>
                                          <a:schemeClr val="tx1"/>
                                        </a:solidFill>
                                        <a:latin typeface="Cambria Math" panose="02040503050406030204" pitchFamily="18" charset="0"/>
                                      </a:rPr>
                                    </m:ctrlPr>
                                  </m:sSubPr>
                                  <m:e>
                                    <m:r>
                                      <a:rPr lang="en-US" sz="1400" b="0" i="1">
                                        <a:solidFill>
                                          <a:schemeClr val="tx1"/>
                                        </a:solidFill>
                                        <a:latin typeface="Cambria Math" panose="02040503050406030204" pitchFamily="18" charset="0"/>
                                      </a:rPr>
                                      <m:t>𝑘</m:t>
                                    </m:r>
                                  </m:e>
                                  <m:sub>
                                    <m:r>
                                      <a:rPr lang="en-US" sz="1400" b="0" i="0">
                                        <a:solidFill>
                                          <a:schemeClr val="tx1"/>
                                        </a:solidFill>
                                        <a:latin typeface="Cambria Math" panose="02040503050406030204" pitchFamily="18" charset="0"/>
                                      </a:rPr>
                                      <m:t>2</m:t>
                                    </m:r>
                                  </m:sub>
                                </m:sSub>
                              </m:e>
                            </m:mr>
                          </m:m>
                        </m:e>
                      </m:d>
                      <m:r>
                        <a:rPr lang="en-US" sz="1400" b="1" i="1">
                          <a:solidFill>
                            <a:schemeClr val="tx1"/>
                          </a:solidFill>
                          <a:latin typeface="Cambria Math" panose="02040503050406030204" pitchFamily="18" charset="0"/>
                        </a:rPr>
                        <m:t>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d>
                        <m:dPr>
                          <m:begChr m:val="["/>
                          <m:endChr m:val="]"/>
                          <m:ctrlPr>
                            <a:rPr lang="en-US" sz="1400" b="0" i="1">
                              <a:solidFill>
                                <a:schemeClr val="tx1"/>
                              </a:solidFill>
                              <a:latin typeface="Cambria Math" panose="02040503050406030204" pitchFamily="18" charset="0"/>
                            </a:rPr>
                          </m:ctrlPr>
                        </m:dPr>
                        <m:e>
                          <m:m>
                            <m:mPr>
                              <m:mcs>
                                <m:mc>
                                  <m:mcPr>
                                    <m:count m:val="2"/>
                                    <m:mcJc m:val="center"/>
                                  </m:mcPr>
                                </m:mc>
                              </m:mcs>
                              <m:plcHide m:val="on"/>
                              <m:ctrlPr>
                                <a:rPr lang="en-US" sz="1400" b="0" i="1">
                                  <a:solidFill>
                                    <a:schemeClr val="tx1"/>
                                  </a:solidFill>
                                  <a:latin typeface="Cambria Math" panose="02040503050406030204" pitchFamily="18" charset="0"/>
                                </a:rPr>
                              </m:ctrlPr>
                            </m:mPr>
                            <m:mr>
                              <m:e>
                                <m:r>
                                  <a:rPr lang="en-US" sz="1400" b="0" i="0">
                                    <a:solidFill>
                                      <a:schemeClr val="tx1"/>
                                    </a:solidFill>
                                    <a:latin typeface="Cambria Math" panose="02040503050406030204" pitchFamily="18" charset="0"/>
                                  </a:rPr>
                                  <m:t>−</m:t>
                                </m:r>
                                <m:r>
                                  <a:rPr lang="en-US" sz="1400" b="0" i="0">
                                    <a:solidFill>
                                      <a:schemeClr val="tx1"/>
                                    </a:solidFill>
                                    <a:latin typeface="Cambria Math" panose="02040503050406030204" pitchFamily="18" charset="0"/>
                                  </a:rPr>
                                  <m:t>1</m:t>
                                </m:r>
                                <m:r>
                                  <a:rPr lang="en-US" sz="1400" b="0" i="0">
                                    <a:solidFill>
                                      <a:schemeClr val="tx1"/>
                                    </a:solidFill>
                                    <a:latin typeface="Cambria Math" panose="02040503050406030204" pitchFamily="18" charset="0"/>
                                  </a:rPr>
                                  <m:t>−</m:t>
                                </m:r>
                                <m:f>
                                  <m:fPr>
                                    <m:ctrlPr>
                                      <a:rPr lang="en-US" sz="1400" b="0" i="1">
                                        <a:solidFill>
                                          <a:schemeClr val="tx1"/>
                                        </a:solidFill>
                                        <a:latin typeface="Cambria Math" panose="02040503050406030204" pitchFamily="18" charset="0"/>
                                      </a:rPr>
                                    </m:ctrlPr>
                                  </m:fPr>
                                  <m:num>
                                    <m:r>
                                      <a:rPr lang="en-US" sz="1400" b="0" i="1">
                                        <a:solidFill>
                                          <a:schemeClr val="tx1"/>
                                        </a:solidFill>
                                        <a:latin typeface="Cambria Math" panose="02040503050406030204" pitchFamily="18" charset="0"/>
                                      </a:rPr>
                                      <m:t>𝑔</m:t>
                                    </m:r>
                                  </m:num>
                                  <m:den>
                                    <m:r>
                                      <a:rPr lang="en-US" sz="1400" b="0" i="1">
                                        <a:solidFill>
                                          <a:schemeClr val="tx1"/>
                                        </a:solidFill>
                                        <a:latin typeface="Cambria Math" panose="02040503050406030204" pitchFamily="18" charset="0"/>
                                      </a:rPr>
                                      <m:t>𝑑</m:t>
                                    </m:r>
                                  </m:den>
                                </m:f>
                                <m:r>
                                  <a:rPr lang="en-US" sz="1400" b="0" i="0">
                                    <a:solidFill>
                                      <a:schemeClr val="tx1"/>
                                    </a:solidFill>
                                    <a:latin typeface="Cambria Math" panose="02040503050406030204" pitchFamily="18" charset="0"/>
                                  </a:rPr>
                                  <m:t> </m:t>
                                </m:r>
                              </m:e>
                              <m:e>
                                <m:r>
                                  <a:rPr lang="en-US" sz="1400" b="0" i="0">
                                    <a:solidFill>
                                      <a:schemeClr val="tx1"/>
                                    </a:solidFill>
                                    <a:latin typeface="Cambria Math" panose="02040503050406030204" pitchFamily="18" charset="0"/>
                                  </a:rPr>
                                  <m:t>−</m:t>
                                </m:r>
                                <m:r>
                                  <a:rPr lang="en-US" sz="1400" b="0" i="0">
                                    <a:solidFill>
                                      <a:schemeClr val="tx1"/>
                                    </a:solidFill>
                                    <a:latin typeface="Cambria Math" panose="02040503050406030204" pitchFamily="18" charset="0"/>
                                  </a:rPr>
                                  <m:t>2</m:t>
                                </m:r>
                              </m:e>
                            </m:mr>
                          </m:m>
                        </m:e>
                      </m:d>
                      <m:r>
                        <a:rPr lang="en-US" sz="1400" b="1" i="1">
                          <a:solidFill>
                            <a:schemeClr val="tx1"/>
                          </a:solidFill>
                          <a:latin typeface="Cambria Math" panose="02040503050406030204" pitchFamily="18" charset="0"/>
                        </a:rPr>
                        <m:t>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oMath>
                  </m:oMathPara>
                </a14:m>
                <a:endParaRPr lang="en-US" sz="1400" dirty="0">
                  <a:solidFill>
                    <a:schemeClr val="tx1"/>
                  </a:solidFill>
                </a:endParaRPr>
              </a:p>
            </p:txBody>
          </p:sp>
        </mc:Choice>
        <mc:Fallback>
          <p:sp>
            <p:nvSpPr>
              <p:cNvPr id="63" name="TextBox 62"/>
              <p:cNvSpPr txBox="1">
                <a:spLocks noRot="1" noChangeAspect="1" noMove="1" noResize="1" noEditPoints="1" noAdjustHandles="1" noChangeArrowheads="1" noChangeShapeType="1" noTextEdit="1"/>
              </p:cNvSpPr>
              <p:nvPr/>
            </p:nvSpPr>
            <p:spPr>
              <a:xfrm>
                <a:off x="816087" y="2312722"/>
                <a:ext cx="4595119" cy="461280"/>
              </a:xfrm>
              <a:prstGeom prst="rect">
                <a:avLst/>
              </a:prstGeom>
              <a:blipFill rotWithShape="1">
                <a:blip r:embed="rId1"/>
                <a:stretch>
                  <a:fillRect l="-2" t="-11" r="8" b="-346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5" name="TextBox 64"/>
              <p:cNvSpPr txBox="1"/>
              <p:nvPr/>
            </p:nvSpPr>
            <p:spPr>
              <a:xfrm>
                <a:off x="670884" y="2782689"/>
                <a:ext cx="3162467" cy="51046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400" i="1" smtClean="0">
                              <a:solidFill>
                                <a:schemeClr val="tx1"/>
                              </a:solidFill>
                              <a:latin typeface="Cambria Math" panose="02040503050406030204" pitchFamily="18" charset="0"/>
                            </a:rPr>
                          </m:ctrlPr>
                        </m:fPr>
                        <m:num>
                          <m:r>
                            <m:rPr>
                              <m:sty m:val="p"/>
                            </m:rPr>
                            <a:rPr lang="en-US" sz="1400">
                              <a:solidFill>
                                <a:schemeClr val="tx1"/>
                              </a:solidFill>
                              <a:latin typeface="Cambria Math" panose="02040503050406030204" pitchFamily="18" charset="0"/>
                            </a:rPr>
                            <m:t>d</m:t>
                          </m:r>
                          <m:r>
                            <a:rPr lang="en-US" sz="1400" b="1" i="1">
                              <a:solidFill>
                                <a:schemeClr val="tx1"/>
                              </a:solidFill>
                              <a:latin typeface="Cambria Math" panose="02040503050406030204" pitchFamily="18" charset="0"/>
                            </a:rPr>
                            <m:t>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num>
                        <m:den>
                          <m:r>
                            <a:rPr lang="en-US" sz="1400" b="0" i="1">
                              <a:solidFill>
                                <a:schemeClr val="tx1"/>
                              </a:solidFill>
                              <a:latin typeface="Cambria Math" panose="02040503050406030204" pitchFamily="18" charset="0"/>
                            </a:rPr>
                            <m:t>𝑑𝑡</m:t>
                          </m:r>
                        </m:den>
                      </m:f>
                      <m:r>
                        <a:rPr lang="en-US" sz="1400" b="0" i="0">
                          <a:solidFill>
                            <a:schemeClr val="tx1"/>
                          </a:solidFill>
                          <a:latin typeface="Cambria Math" panose="02040503050406030204" pitchFamily="18" charset="0"/>
                        </a:rPr>
                        <m:t>=</m:t>
                      </m:r>
                      <m:sSub>
                        <m:sSubPr>
                          <m:ctrlPr>
                            <a:rPr lang="en-US" sz="1400" b="0" i="1">
                              <a:solidFill>
                                <a:schemeClr val="tx1"/>
                              </a:solidFill>
                              <a:latin typeface="Cambria Math" panose="02040503050406030204" pitchFamily="18" charset="0"/>
                            </a:rPr>
                          </m:ctrlPr>
                        </m:sSubPr>
                        <m:e>
                          <m:r>
                            <a:rPr lang="en-US" sz="1400" b="1" i="1">
                              <a:solidFill>
                                <a:schemeClr val="tx1"/>
                              </a:solidFill>
                              <a:latin typeface="Cambria Math" panose="02040503050406030204" pitchFamily="18" charset="0"/>
                            </a:rPr>
                            <m:t>𝑨</m:t>
                          </m:r>
                        </m:e>
                        <m:sub>
                          <m:r>
                            <a:rPr lang="en-US" sz="1400" b="1" i="1">
                              <a:solidFill>
                                <a:schemeClr val="tx1"/>
                              </a:solidFill>
                              <a:latin typeface="Cambria Math" panose="02040503050406030204" pitchFamily="18" charset="0"/>
                            </a:rPr>
                            <m:t>𝒄𝒍</m:t>
                          </m:r>
                        </m:sub>
                      </m:sSub>
                      <m:r>
                        <a:rPr lang="en-US" sz="1400" b="1" i="1">
                          <a:solidFill>
                            <a:schemeClr val="tx1"/>
                          </a:solidFill>
                          <a:latin typeface="Cambria Math" panose="02040503050406030204" pitchFamily="18" charset="0"/>
                        </a:rPr>
                        <m:t>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d>
                        <m:dPr>
                          <m:begChr m:val="["/>
                          <m:endChr m:val="]"/>
                          <m:ctrlPr>
                            <a:rPr lang="en-US" sz="1400" b="0" i="1">
                              <a:solidFill>
                                <a:schemeClr val="tx1"/>
                              </a:solidFill>
                              <a:latin typeface="Cambria Math" panose="02040503050406030204" pitchFamily="18" charset="0"/>
                            </a:rPr>
                          </m:ctrlPr>
                        </m:dPr>
                        <m:e>
                          <m:m>
                            <m:mPr>
                              <m:mcs>
                                <m:mc>
                                  <m:mcPr>
                                    <m:count m:val="2"/>
                                    <m:mcJc m:val="center"/>
                                  </m:mcPr>
                                </m:mc>
                              </m:mcs>
                              <m:plcHide m:val="on"/>
                              <m:ctrlPr>
                                <a:rPr lang="en-US" sz="1400" b="0" i="1">
                                  <a:solidFill>
                                    <a:schemeClr val="tx1"/>
                                  </a:solidFill>
                                  <a:latin typeface="Cambria Math" panose="02040503050406030204" pitchFamily="18" charset="0"/>
                                </a:rPr>
                              </m:ctrlPr>
                            </m:mPr>
                            <m:mr>
                              <m:e>
                                <m:r>
                                  <a:rPr lang="en-US" sz="1400" b="0" i="0">
                                    <a:solidFill>
                                      <a:schemeClr val="tx1"/>
                                    </a:solidFill>
                                    <a:latin typeface="Cambria Math" panose="02040503050406030204" pitchFamily="18" charset="0"/>
                                  </a:rPr>
                                  <m:t>0</m:t>
                                </m:r>
                              </m:e>
                              <m:e>
                                <m:r>
                                  <a:rPr lang="en-US" sz="1400" b="0" i="0">
                                    <a:solidFill>
                                      <a:schemeClr val="tx1"/>
                                    </a:solidFill>
                                    <a:latin typeface="Cambria Math" panose="02040503050406030204" pitchFamily="18" charset="0"/>
                                  </a:rPr>
                                  <m:t>1</m:t>
                                </m:r>
                              </m:e>
                            </m:mr>
                            <m:mr>
                              <m:e>
                                <m:r>
                                  <a:rPr lang="en-US" sz="1400" b="0" i="0">
                                    <a:solidFill>
                                      <a:schemeClr val="tx1"/>
                                    </a:solidFill>
                                    <a:latin typeface="Cambria Math" panose="02040503050406030204" pitchFamily="18" charset="0"/>
                                  </a:rPr>
                                  <m:t>−</m:t>
                                </m:r>
                                <m:r>
                                  <a:rPr lang="en-US" sz="1400" b="0" i="0">
                                    <a:solidFill>
                                      <a:schemeClr val="tx1"/>
                                    </a:solidFill>
                                    <a:latin typeface="Cambria Math" panose="02040503050406030204" pitchFamily="18" charset="0"/>
                                  </a:rPr>
                                  <m:t>1</m:t>
                                </m:r>
                              </m:e>
                              <m:e>
                                <m:r>
                                  <a:rPr lang="en-US" sz="1400" b="0" i="0">
                                    <a:solidFill>
                                      <a:schemeClr val="tx1"/>
                                    </a:solidFill>
                                    <a:latin typeface="Cambria Math" panose="02040503050406030204" pitchFamily="18" charset="0"/>
                                  </a:rPr>
                                  <m:t>−</m:t>
                                </m:r>
                                <m:r>
                                  <a:rPr lang="en-US" sz="1400" b="0" i="0">
                                    <a:solidFill>
                                      <a:schemeClr val="tx1"/>
                                    </a:solidFill>
                                    <a:latin typeface="Cambria Math" panose="02040503050406030204" pitchFamily="18" charset="0"/>
                                  </a:rPr>
                                  <m:t>2</m:t>
                                </m:r>
                              </m:e>
                            </m:mr>
                          </m:m>
                        </m:e>
                      </m:d>
                      <m:r>
                        <a:rPr lang="en-US" sz="1400" b="1" i="1">
                          <a:solidFill>
                            <a:schemeClr val="tx1"/>
                          </a:solidFill>
                          <a:latin typeface="Cambria Math" panose="02040503050406030204" pitchFamily="18" charset="0"/>
                        </a:rPr>
                        <m:t>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oMath>
                  </m:oMathPara>
                </a14:m>
                <a:endParaRPr lang="en-US" sz="1400" dirty="0">
                  <a:solidFill>
                    <a:schemeClr val="tx1"/>
                  </a:solidFill>
                </a:endParaRPr>
              </a:p>
            </p:txBody>
          </p:sp>
        </mc:Choice>
        <mc:Fallback>
          <p:sp>
            <p:nvSpPr>
              <p:cNvPr id="65" name="TextBox 64"/>
              <p:cNvSpPr txBox="1">
                <a:spLocks noRot="1" noChangeAspect="1" noMove="1" noResize="1" noEditPoints="1" noAdjustHandles="1" noChangeArrowheads="1" noChangeShapeType="1" noTextEdit="1"/>
              </p:cNvSpPr>
              <p:nvPr/>
            </p:nvSpPr>
            <p:spPr>
              <a:xfrm>
                <a:off x="670884" y="2782689"/>
                <a:ext cx="3162467" cy="510461"/>
              </a:xfrm>
              <a:prstGeom prst="rect">
                <a:avLst/>
              </a:prstGeom>
              <a:blipFill rotWithShape="1">
                <a:blip r:embed="rId2"/>
                <a:stretch>
                  <a:fillRect l="-10" t="-23" r="16" b="8"/>
                </a:stretch>
              </a:blipFill>
            </p:spPr>
            <p:txBody>
              <a:bodyPr/>
              <a:lstStyle/>
              <a:p>
                <a:r>
                  <a:rPr lang="zh-CN" altLang="en-US">
                    <a:noFill/>
                  </a:rPr>
                  <a:t> </a:t>
                </a:r>
              </a:p>
            </p:txBody>
          </p:sp>
        </mc:Fallback>
      </mc:AlternateContent>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6124" y="3564851"/>
            <a:ext cx="2957849" cy="2447925"/>
          </a:xfrm>
          <a:prstGeom prst="rect">
            <a:avLst/>
          </a:prstGeom>
          <a:noFill/>
        </p:spPr>
      </p:pic>
      <p:sp>
        <p:nvSpPr>
          <p:cNvPr id="6" name="TextBox 5"/>
          <p:cNvSpPr txBox="1"/>
          <p:nvPr/>
        </p:nvSpPr>
        <p:spPr>
          <a:xfrm>
            <a:off x="928059" y="6234115"/>
            <a:ext cx="3882066" cy="307777"/>
          </a:xfrm>
          <a:prstGeom prst="rect">
            <a:avLst/>
          </a:prstGeom>
          <a:noFill/>
        </p:spPr>
        <p:txBody>
          <a:bodyPr wrap="square">
            <a:spAutoFit/>
          </a:bodyPr>
          <a:lstStyle/>
          <a:p>
            <a:r>
              <a:rPr lang="zh-CN" sz="1400" dirty="0">
                <a:effectLst/>
                <a:latin typeface="Calibri" panose="020F0502020204030204" pitchFamily="34" charset="0"/>
                <a:ea typeface="宋体" panose="02010600030101010101" pitchFamily="2" charset="-122"/>
                <a:cs typeface="Calibri" panose="020F0502020204030204" pitchFamily="34" charset="0"/>
              </a:rPr>
              <a:t>原动态系统不稳定的平衡点变成了稳定的节点</a:t>
            </a:r>
            <a:endParaRPr lang="en-US" sz="1400"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36782" y="3926483"/>
            <a:ext cx="6789044" cy="2229361"/>
          </a:xfrm>
          <a:prstGeom prst="rect">
            <a:avLst/>
          </a:prstGeom>
          <a:noFill/>
        </p:spPr>
      </p:pic>
      <mc:AlternateContent xmlns:mc="http://schemas.openxmlformats.org/markup-compatibility/2006">
        <mc:Choice xmlns:a14="http://schemas.microsoft.com/office/drawing/2010/main" Requires="a14">
          <p:sp>
            <p:nvSpPr>
              <p:cNvPr id="13" name="TextBox 12"/>
              <p:cNvSpPr txBox="1"/>
              <p:nvPr/>
            </p:nvSpPr>
            <p:spPr>
              <a:xfrm>
                <a:off x="5774584" y="2435809"/>
                <a:ext cx="5191292" cy="1169551"/>
              </a:xfrm>
              <a:prstGeom prst="rect">
                <a:avLst/>
              </a:prstGeom>
              <a:noFill/>
              <a:ln>
                <a:solidFill>
                  <a:schemeClr val="accent3"/>
                </a:solidFill>
              </a:ln>
            </p:spPr>
            <p:txBody>
              <a:bodyPr wrap="square">
                <a:spAutoFit/>
              </a:bodyPr>
              <a:lstStyle/>
              <a:p>
                <a:pPr marL="0" marR="0" indent="274320"/>
                <a:r>
                  <a:rPr lang="zh-CN" sz="14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从本质上说，这依然是比例控制，但相较于传统方法（只反馈位移信息），所有的状态信息（包括位移和速度）都被用作反馈，因此有两个比例增益</a:t>
                </a:r>
                <a14:m>
                  <m:oMath xmlns:m="http://schemas.openxmlformats.org/officeDocument/2006/math">
                    <m:sSub>
                      <m:sSubPr>
                        <m:ctrlP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e>
                      <m:sub>
                        <m:r>
                          <a:rPr lang="en-US" sz="14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sz="14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和</a:t>
                </a:r>
                <a14:m>
                  <m:oMath xmlns:m="http://schemas.openxmlformats.org/officeDocument/2006/math">
                    <m:sSub>
                      <m:sSubPr>
                        <m:ctrlP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e>
                      <m:sub>
                        <m:r>
                          <a:rPr lang="en-US" sz="14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sz="14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。状态矩阵的特征值对应于传递函数的极点。所以这种设计思路也被称为</a:t>
                </a:r>
                <a:r>
                  <a:rPr lang="zh-CN" sz="1400" b="1"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极点配置（</a:t>
                </a:r>
                <a:r>
                  <a:rPr lang="en-US" sz="1400" b="1"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Pole Placement</a:t>
                </a:r>
                <a:r>
                  <a:rPr lang="zh-CN" sz="1400" b="1"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sz="14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endParaRPr lang="en-US" sz="14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p:txBody>
          </p:sp>
        </mc:Choice>
        <mc:Fallback>
          <p:sp>
            <p:nvSpPr>
              <p:cNvPr id="13" name="TextBox 12"/>
              <p:cNvSpPr txBox="1">
                <a:spLocks noRot="1" noChangeAspect="1" noMove="1" noResize="1" noEditPoints="1" noAdjustHandles="1" noChangeArrowheads="1" noChangeShapeType="1" noTextEdit="1"/>
              </p:cNvSpPr>
              <p:nvPr/>
            </p:nvSpPr>
            <p:spPr>
              <a:xfrm>
                <a:off x="5774584" y="2435809"/>
                <a:ext cx="5191292" cy="1169551"/>
              </a:xfrm>
              <a:prstGeom prst="rect">
                <a:avLst/>
              </a:prstGeom>
              <a:blipFill rotWithShape="1">
                <a:blip r:embed="rId5"/>
                <a:stretch>
                  <a:fillRect l="-96" t="-430" r="-84" b="-395"/>
                </a:stretch>
              </a:blipFill>
              <a:ln>
                <a:solidFill>
                  <a:schemeClr val="accent3"/>
                </a:solidFill>
              </a:ln>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线性状态反馈器 </a:t>
            </a:r>
            <a:r>
              <a:rPr lang="en-US" altLang="zh-CN" sz="3600" b="1" dirty="0"/>
              <a:t>– </a:t>
            </a:r>
            <a:r>
              <a:rPr lang="zh-CN" altLang="en-US" sz="3600" b="1" dirty="0"/>
              <a:t>极点配置</a:t>
            </a:r>
            <a:endParaRPr lang="en-US" sz="3600" dirty="0"/>
          </a:p>
        </p:txBody>
      </p:sp>
      <p:pic>
        <p:nvPicPr>
          <p:cNvPr id="3" name="图片 2" descr="16"/>
          <p:cNvPicPr>
            <a:picLocks noChangeAspect="1"/>
          </p:cNvPicPr>
          <p:nvPr/>
        </p:nvPicPr>
        <p:blipFill>
          <a:blip r:embed="rId1"/>
          <a:stretch>
            <a:fillRect/>
          </a:stretch>
        </p:blipFill>
        <p:spPr>
          <a:xfrm>
            <a:off x="4953000" y="2286000"/>
            <a:ext cx="2286000" cy="2286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线性状态反馈控制器 </a:t>
            </a:r>
            <a:r>
              <a:rPr lang="en-US" altLang="zh-CN" sz="3600" b="1" dirty="0"/>
              <a:t>–</a:t>
            </a:r>
            <a:r>
              <a:rPr lang="zh-CN" altLang="en-US" sz="3600" b="1" dirty="0"/>
              <a:t>最优化初探</a:t>
            </a:r>
            <a:endParaRPr lang="en-US" sz="3600" dirty="0"/>
          </a:p>
        </p:txBody>
      </p:sp>
      <p:sp>
        <p:nvSpPr>
          <p:cNvPr id="11" name="TextBox 10"/>
          <p:cNvSpPr txBox="1"/>
          <p:nvPr/>
        </p:nvSpPr>
        <p:spPr>
          <a:xfrm>
            <a:off x="465511" y="1884487"/>
            <a:ext cx="3896763" cy="338554"/>
          </a:xfrm>
          <a:prstGeom prst="rect">
            <a:avLst/>
          </a:prstGeom>
          <a:noFill/>
        </p:spPr>
        <p:txBody>
          <a:bodyPr wrap="square">
            <a:spAutoFit/>
          </a:bodyPr>
          <a:lstStyle/>
          <a:p>
            <a:pPr marL="342900" indent="-342900">
              <a:buFont typeface="Arial" panose="020B0604020202020204" pitchFamily="34" charset="0"/>
              <a:buChar char="•"/>
            </a:pPr>
            <a:r>
              <a:rPr lang="zh-CN" altLang="en-US" sz="1600" dirty="0">
                <a:latin typeface="宋体" panose="02010600030101010101" pitchFamily="2" charset="-122"/>
                <a:ea typeface="宋体" panose="02010600030101010101" pitchFamily="2" charset="-122"/>
                <a:cs typeface="Calibri" panose="020F0502020204030204" pitchFamily="34" charset="0"/>
              </a:rPr>
              <a:t>全状态反馈控制</a:t>
            </a:r>
            <a:endParaRPr lang="en-US" altLang="zh-CN" sz="1600" dirty="0">
              <a:effectLst/>
              <a:latin typeface="宋体" panose="02010600030101010101" pitchFamily="2" charset="-122"/>
              <a:ea typeface="宋体" panose="02010600030101010101" pitchFamily="2" charset="-122"/>
              <a:cs typeface="Calibri" panose="020F0502020204030204" pitchFamily="34" charset="0"/>
            </a:endParaRPr>
          </a:p>
        </p:txBody>
      </p:sp>
      <mc:AlternateContent xmlns:mc="http://schemas.openxmlformats.org/markup-compatibility/2006">
        <mc:Choice xmlns:a14="http://schemas.microsoft.com/office/drawing/2010/main" Requires="a14">
          <p:sp>
            <p:nvSpPr>
              <p:cNvPr id="8" name="TextBox 7"/>
              <p:cNvSpPr txBox="1"/>
              <p:nvPr/>
            </p:nvSpPr>
            <p:spPr>
              <a:xfrm>
                <a:off x="670884" y="2239511"/>
                <a:ext cx="2957849" cy="51046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400" i="1" smtClean="0">
                              <a:solidFill>
                                <a:schemeClr val="tx1"/>
                              </a:solidFill>
                              <a:latin typeface="Cambria Math" panose="02040503050406030204" pitchFamily="18" charset="0"/>
                            </a:rPr>
                          </m:ctrlPr>
                        </m:fPr>
                        <m:num>
                          <m:r>
                            <m:rPr>
                              <m:sty m:val="p"/>
                            </m:rPr>
                            <a:rPr lang="en-US" sz="1400">
                              <a:solidFill>
                                <a:schemeClr val="tx1"/>
                              </a:solidFill>
                              <a:latin typeface="Cambria Math" panose="02040503050406030204" pitchFamily="18" charset="0"/>
                            </a:rPr>
                            <m:t>d</m:t>
                          </m:r>
                          <m:r>
                            <a:rPr lang="en-US" sz="1400" b="1" i="1">
                              <a:solidFill>
                                <a:schemeClr val="tx1"/>
                              </a:solidFill>
                              <a:latin typeface="Cambria Math" panose="02040503050406030204" pitchFamily="18" charset="0"/>
                            </a:rPr>
                            <m:t>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num>
                        <m:den>
                          <m:r>
                            <a:rPr lang="en-US" sz="1400" b="0" i="1">
                              <a:solidFill>
                                <a:schemeClr val="tx1"/>
                              </a:solidFill>
                              <a:latin typeface="Cambria Math" panose="02040503050406030204" pitchFamily="18" charset="0"/>
                            </a:rPr>
                            <m:t>𝑑𝑡</m:t>
                          </m:r>
                        </m:den>
                      </m:f>
                      <m:r>
                        <a:rPr lang="en-US" sz="1400" b="0" i="0">
                          <a:solidFill>
                            <a:schemeClr val="tx1"/>
                          </a:solidFill>
                          <a:latin typeface="Cambria Math" panose="02040503050406030204" pitchFamily="18" charset="0"/>
                        </a:rPr>
                        <m:t>=</m:t>
                      </m:r>
                      <m:d>
                        <m:dPr>
                          <m:ctrlPr>
                            <a:rPr lang="en-US" sz="1400" b="0"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𝑨</m:t>
                          </m:r>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𝑩𝑲</m:t>
                          </m:r>
                        </m:e>
                      </m:d>
                      <m:r>
                        <a:rPr lang="en-US" sz="1400" b="1" i="1">
                          <a:solidFill>
                            <a:schemeClr val="tx1"/>
                          </a:solidFill>
                          <a:latin typeface="Cambria Math" panose="02040503050406030204" pitchFamily="18" charset="0"/>
                        </a:rPr>
                        <m:t>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sSub>
                        <m:sSubPr>
                          <m:ctrlPr>
                            <a:rPr lang="en-US" sz="1400" b="0" i="1">
                              <a:solidFill>
                                <a:schemeClr val="tx1"/>
                              </a:solidFill>
                              <a:latin typeface="Cambria Math" panose="02040503050406030204" pitchFamily="18" charset="0"/>
                            </a:rPr>
                          </m:ctrlPr>
                        </m:sSubPr>
                        <m:e>
                          <m:r>
                            <a:rPr lang="en-US" sz="1400" b="1" i="1">
                              <a:solidFill>
                                <a:schemeClr val="tx1"/>
                              </a:solidFill>
                              <a:latin typeface="Cambria Math" panose="02040503050406030204" pitchFamily="18" charset="0"/>
                            </a:rPr>
                            <m:t>𝑨</m:t>
                          </m:r>
                        </m:e>
                        <m:sub>
                          <m:r>
                            <a:rPr lang="en-US" sz="1400" b="1" i="1">
                              <a:solidFill>
                                <a:schemeClr val="tx1"/>
                              </a:solidFill>
                              <a:latin typeface="Cambria Math" panose="02040503050406030204" pitchFamily="18" charset="0"/>
                            </a:rPr>
                            <m:t>𝒄𝒍</m:t>
                          </m:r>
                        </m:sub>
                      </m:sSub>
                      <m:r>
                        <a:rPr lang="en-US" sz="1400" b="1" i="1">
                          <a:solidFill>
                            <a:schemeClr val="tx1"/>
                          </a:solidFill>
                          <a:latin typeface="Cambria Math" panose="02040503050406030204" pitchFamily="18" charset="0"/>
                        </a:rPr>
                        <m:t>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oMath>
                  </m:oMathPara>
                </a14:m>
                <a:endParaRPr lang="en-US" sz="1400" dirty="0">
                  <a:solidFill>
                    <a:schemeClr val="tx1"/>
                  </a:solidFill>
                </a:endParaRPr>
              </a:p>
            </p:txBody>
          </p:sp>
        </mc:Choice>
        <mc:Fallback>
          <p:sp>
            <p:nvSpPr>
              <p:cNvPr id="8" name="TextBox 7"/>
              <p:cNvSpPr txBox="1">
                <a:spLocks noRot="1" noChangeAspect="1" noMove="1" noResize="1" noEditPoints="1" noAdjustHandles="1" noChangeArrowheads="1" noChangeShapeType="1" noTextEdit="1"/>
              </p:cNvSpPr>
              <p:nvPr/>
            </p:nvSpPr>
            <p:spPr>
              <a:xfrm>
                <a:off x="670884" y="2239511"/>
                <a:ext cx="2957849" cy="510461"/>
              </a:xfrm>
              <a:prstGeom prst="rect">
                <a:avLst/>
              </a:prstGeom>
              <a:blipFill rotWithShape="1">
                <a:blip r:embed="rId1"/>
                <a:stretch>
                  <a:fillRect l="-11" t="-98" r="12" b="83"/>
                </a:stretch>
              </a:blipFill>
            </p:spPr>
            <p:txBody>
              <a:bodyPr/>
              <a:lstStyle/>
              <a:p>
                <a:r>
                  <a:rPr lang="zh-CN" altLang="en-US">
                    <a:noFill/>
                  </a:rPr>
                  <a:t> </a:t>
                </a:r>
              </a:p>
            </p:txBody>
          </p:sp>
        </mc:Fallback>
      </mc:AlternateContent>
      <p:cxnSp>
        <p:nvCxnSpPr>
          <p:cNvPr id="12" name="Straight Arrow Connector 11"/>
          <p:cNvCxnSpPr/>
          <p:nvPr/>
        </p:nvCxnSpPr>
        <p:spPr>
          <a:xfrm flipV="1">
            <a:off x="2962275" y="2223041"/>
            <a:ext cx="1221698" cy="271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4111266" y="2028461"/>
                <a:ext cx="5528034" cy="351891"/>
              </a:xfrm>
              <a:prstGeom prst="rect">
                <a:avLst/>
              </a:prstGeom>
              <a:noFill/>
            </p:spPr>
            <p:txBody>
              <a:bodyPr wrap="square">
                <a:spAutoFit/>
              </a:bodyPr>
              <a:lstStyle/>
              <a:p>
                <a:r>
                  <a:rPr lang="zh-CN" altLang="en-US" sz="1600" dirty="0">
                    <a:latin typeface="宋体" panose="02010600030101010101" pitchFamily="2" charset="-122"/>
                    <a:ea typeface="宋体" panose="02010600030101010101" pitchFamily="2" charset="-122"/>
                    <a:cs typeface="Calibri" panose="020F0502020204030204" pitchFamily="34" charset="0"/>
                  </a:rPr>
                  <a:t>前面选择了</a:t>
                </a:r>
                <a14:m>
                  <m:oMath xmlns:m="http://schemas.openxmlformats.org/officeDocument/2006/math">
                    <m:sSub>
                      <m:sSubPr>
                        <m:ctrlPr>
                          <a:rPr lang="en-US" sz="1600" i="1" smtClean="0">
                            <a:effectLst/>
                            <a:latin typeface="Cambria Math" panose="02040503050406030204" pitchFamily="18" charset="0"/>
                          </a:rPr>
                        </m:ctrlPr>
                      </m:sSubPr>
                      <m:e>
                        <m:r>
                          <a:rPr lang="en-US" sz="1600" i="1">
                            <a:effectLst/>
                            <a:latin typeface="Cambria Math" panose="02040503050406030204" pitchFamily="18" charset="0"/>
                            <a:ea typeface="宋体" panose="02010600030101010101" pitchFamily="2" charset="-122"/>
                            <a:cs typeface="Calibri" panose="020F0502020204030204" pitchFamily="34" charset="0"/>
                          </a:rPr>
                          <m:t>𝜆</m:t>
                        </m:r>
                      </m:e>
                      <m:sub>
                        <m:r>
                          <a:rPr lang="en-US" sz="1600">
                            <a:effectLst/>
                            <a:latin typeface="Cambria Math" panose="02040503050406030204" pitchFamily="18" charset="0"/>
                            <a:ea typeface="宋体" panose="02010600030101010101" pitchFamily="2" charset="-122"/>
                            <a:cs typeface="Calibri" panose="020F0502020204030204" pitchFamily="34" charset="0"/>
                          </a:rPr>
                          <m:t>1</m:t>
                        </m:r>
                        <m:r>
                          <a:rPr lang="en-US" sz="1600">
                            <a:effectLst/>
                            <a:latin typeface="Cambria Math" panose="02040503050406030204" pitchFamily="18" charset="0"/>
                            <a:ea typeface="宋体" panose="02010600030101010101" pitchFamily="2" charset="-122"/>
                            <a:cs typeface="Calibri" panose="020F0502020204030204" pitchFamily="34" charset="0"/>
                          </a:rPr>
                          <m:t>,</m:t>
                        </m:r>
                        <m:r>
                          <a:rPr lang="en-US" sz="1600">
                            <a:effectLst/>
                            <a:latin typeface="Cambria Math" panose="02040503050406030204" pitchFamily="18" charset="0"/>
                            <a:ea typeface="宋体" panose="02010600030101010101" pitchFamily="2" charset="-122"/>
                            <a:cs typeface="Calibri" panose="020F0502020204030204" pitchFamily="34" charset="0"/>
                          </a:rPr>
                          <m:t>2</m:t>
                        </m:r>
                      </m:sub>
                    </m:sSub>
                    <m:r>
                      <a:rPr lang="en-US" sz="1600" i="1">
                        <a:effectLst/>
                        <a:latin typeface="Cambria Math" panose="02040503050406030204" pitchFamily="18" charset="0"/>
                        <a:ea typeface="宋体" panose="02010600030101010101" pitchFamily="2" charset="-122"/>
                        <a:cs typeface="Calibri" panose="020F0502020204030204" pitchFamily="34" charset="0"/>
                      </a:rPr>
                      <m:t>=</m:t>
                    </m:r>
                    <m:r>
                      <a:rPr lang="zh-CN" altLang="en-US" sz="1600" i="1">
                        <a:effectLst/>
                        <a:latin typeface="Cambria Math" panose="02040503050406030204" pitchFamily="18" charset="0"/>
                        <a:ea typeface="微软雅黑" panose="020B0503020204020204" pitchFamily="34" charset="-122"/>
                        <a:cs typeface="微软雅黑" panose="020B0503020204020204" pitchFamily="34" charset="-122"/>
                      </a:rPr>
                      <m:t>−</m:t>
                    </m:r>
                    <m:r>
                      <a:rPr lang="en-US" sz="1600" i="1">
                        <a:effectLst/>
                        <a:latin typeface="Cambria Math" panose="02040503050406030204" pitchFamily="18" charset="0"/>
                        <a:ea typeface="宋体" panose="02010600030101010101" pitchFamily="2" charset="-122"/>
                        <a:cs typeface="Calibri" panose="020F0502020204030204" pitchFamily="34" charset="0"/>
                      </a:rPr>
                      <m:t>1</m:t>
                    </m:r>
                  </m:oMath>
                </a14:m>
                <a:r>
                  <a:rPr lang="zh-CN" altLang="en-US" sz="1600" dirty="0">
                    <a:latin typeface="宋体" panose="02010600030101010101" pitchFamily="2" charset="-122"/>
                    <a:ea typeface="宋体" panose="02010600030101010101" pitchFamily="2" charset="-122"/>
                    <a:cs typeface="Calibri" panose="020F0502020204030204" pitchFamily="34" charset="0"/>
                  </a:rPr>
                  <a:t>，但应该如何选择合适的特征值？</a:t>
                </a:r>
                <a:endParaRPr lang="en-US" altLang="zh-CN" sz="1600" dirty="0">
                  <a:effectLst/>
                  <a:latin typeface="宋体" panose="02010600030101010101" pitchFamily="2" charset="-122"/>
                  <a:ea typeface="宋体" panose="02010600030101010101" pitchFamily="2" charset="-122"/>
                  <a:cs typeface="Calibri" panose="020F0502020204030204" pitchFamily="34" charset="0"/>
                </a:endParaRPr>
              </a:p>
            </p:txBody>
          </p:sp>
        </mc:Choice>
        <mc:Fallback>
          <p:sp>
            <p:nvSpPr>
              <p:cNvPr id="14" name="TextBox 13"/>
              <p:cNvSpPr txBox="1">
                <a:spLocks noRot="1" noChangeAspect="1" noMove="1" noResize="1" noEditPoints="1" noAdjustHandles="1" noChangeArrowheads="1" noChangeShapeType="1" noTextEdit="1"/>
              </p:cNvSpPr>
              <p:nvPr/>
            </p:nvSpPr>
            <p:spPr>
              <a:xfrm>
                <a:off x="4111266" y="2028461"/>
                <a:ext cx="5528034" cy="351891"/>
              </a:xfrm>
              <a:prstGeom prst="rect">
                <a:avLst/>
              </a:prstGeom>
              <a:blipFill rotWithShape="1">
                <a:blip r:embed="rId2"/>
                <a:stretch>
                  <a:fillRect l="-5" t="-77" b="106"/>
                </a:stretch>
              </a:blipFill>
            </p:spPr>
            <p:txBody>
              <a:bodyPr/>
              <a:lstStyle/>
              <a:p>
                <a:r>
                  <a:rPr lang="zh-CN" altLang="en-US">
                    <a:noFill/>
                  </a:rPr>
                  <a:t> </a:t>
                </a:r>
              </a:p>
            </p:txBody>
          </p:sp>
        </mc:Fallback>
      </mc:AlternateContent>
      <p:sp>
        <p:nvSpPr>
          <p:cNvPr id="16" name="TextBox 15"/>
          <p:cNvSpPr txBox="1"/>
          <p:nvPr/>
        </p:nvSpPr>
        <p:spPr>
          <a:xfrm>
            <a:off x="1118072" y="2992013"/>
            <a:ext cx="2694472" cy="307777"/>
          </a:xfrm>
          <a:prstGeom prst="rect">
            <a:avLst/>
          </a:prstGeom>
          <a:noFill/>
        </p:spPr>
        <p:txBody>
          <a:bodyPr wrap="square">
            <a:spAutoFit/>
          </a:bodyPr>
          <a:lstStyle/>
          <a:p>
            <a:r>
              <a:rPr lang="zh-CN" sz="1400" dirty="0">
                <a:effectLst/>
                <a:latin typeface="Calibri" panose="020F0502020204030204" pitchFamily="34" charset="0"/>
                <a:ea typeface="宋体" panose="02010600030101010101" pitchFamily="2" charset="-122"/>
                <a:cs typeface="Calibri" panose="020F0502020204030204" pitchFamily="34" charset="0"/>
              </a:rPr>
              <a:t>引入</a:t>
            </a:r>
            <a:r>
              <a:rPr lang="zh-CN" sz="1400" b="1" dirty="0">
                <a:effectLst/>
                <a:latin typeface="Calibri" panose="020F0502020204030204" pitchFamily="34" charset="0"/>
                <a:ea typeface="宋体" panose="02010600030101010101" pitchFamily="2" charset="-122"/>
                <a:cs typeface="Calibri" panose="020F0502020204030204" pitchFamily="34" charset="0"/>
              </a:rPr>
              <a:t>代价函数（</a:t>
            </a:r>
            <a:r>
              <a:rPr lang="en-US" sz="1400" b="1" dirty="0">
                <a:effectLst/>
                <a:latin typeface="Calibri" panose="020F0502020204030204" pitchFamily="34" charset="0"/>
                <a:ea typeface="宋体" panose="02010600030101010101" pitchFamily="2" charset="-122"/>
              </a:rPr>
              <a:t>Cost Function</a:t>
            </a:r>
            <a:r>
              <a:rPr lang="zh-CN" sz="1400" b="1" dirty="0">
                <a:effectLst/>
                <a:latin typeface="Calibri" panose="020F0502020204030204" pitchFamily="34" charset="0"/>
                <a:ea typeface="宋体" panose="02010600030101010101" pitchFamily="2" charset="-122"/>
                <a:cs typeface="Calibri" panose="020F0502020204030204" pitchFamily="34" charset="0"/>
              </a:rPr>
              <a:t>）</a:t>
            </a:r>
            <a:r>
              <a:rPr lang="zh-CN" sz="1400" dirty="0">
                <a:effectLst/>
                <a:latin typeface="Calibri" panose="020F0502020204030204" pitchFamily="34" charset="0"/>
                <a:ea typeface="宋体" panose="02010600030101010101" pitchFamily="2" charset="-122"/>
                <a:cs typeface="Calibri" panose="020F0502020204030204" pitchFamily="34" charset="0"/>
              </a:rPr>
              <a:t>：</a:t>
            </a:r>
            <a:endParaRPr lang="en-US" sz="1400" dirty="0"/>
          </a:p>
        </p:txBody>
      </p:sp>
      <mc:AlternateContent xmlns:mc="http://schemas.openxmlformats.org/markup-compatibility/2006">
        <mc:Choice xmlns:a14="http://schemas.microsoft.com/office/drawing/2010/main" Requires="a14">
          <p:sp>
            <p:nvSpPr>
              <p:cNvPr id="18" name="TextBox 17"/>
              <p:cNvSpPr txBox="1"/>
              <p:nvPr/>
            </p:nvSpPr>
            <p:spPr>
              <a:xfrm>
                <a:off x="3535981" y="2860638"/>
                <a:ext cx="3143250" cy="55848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rPr>
                        <m:t>𝐽</m:t>
                      </m:r>
                      <m:r>
                        <a:rPr lang="en-US" sz="1400" i="0">
                          <a:solidFill>
                            <a:schemeClr val="tx1"/>
                          </a:solidFill>
                          <a:latin typeface="Cambria Math" panose="02040503050406030204" pitchFamily="18" charset="0"/>
                        </a:rPr>
                        <m:t>=</m:t>
                      </m:r>
                      <m:nary>
                        <m:naryPr>
                          <m:limLoc m:val="subSup"/>
                          <m:ctrlPr>
                            <a:rPr lang="en-US" sz="1400" i="1">
                              <a:solidFill>
                                <a:schemeClr val="tx1"/>
                              </a:solidFill>
                              <a:latin typeface="Cambria Math" panose="02040503050406030204" pitchFamily="18" charset="0"/>
                            </a:rPr>
                          </m:ctrlPr>
                        </m:naryPr>
                        <m:sub>
                          <m:r>
                            <a:rPr lang="en-US" sz="1400" i="0">
                              <a:solidFill>
                                <a:schemeClr val="tx1"/>
                              </a:solidFill>
                              <a:latin typeface="Cambria Math" panose="02040503050406030204" pitchFamily="18" charset="0"/>
                            </a:rPr>
                            <m:t>0</m:t>
                          </m:r>
                        </m:sub>
                        <m:sup>
                          <m:r>
                            <a:rPr lang="en-US" sz="1400" i="0">
                              <a:solidFill>
                                <a:schemeClr val="tx1"/>
                              </a:solidFill>
                              <a:latin typeface="Cambria Math" panose="02040503050406030204" pitchFamily="18" charset="0"/>
                            </a:rPr>
                            <m:t>∞</m:t>
                          </m:r>
                        </m:sup>
                        <m:e>
                          <m:sSup>
                            <m:sSupPr>
                              <m:ctrlPr>
                                <a:rPr lang="en-US" sz="1400" i="1">
                                  <a:solidFill>
                                    <a:schemeClr val="tx1"/>
                                  </a:solidFill>
                                  <a:latin typeface="Cambria Math" panose="02040503050406030204" pitchFamily="18" charset="0"/>
                                </a:rPr>
                              </m:ctrlPr>
                            </m:sSupPr>
                            <m:e>
                              <m:r>
                                <a:rPr lang="en-US" sz="1400" b="1" i="1">
                                  <a:solidFill>
                                    <a:schemeClr val="tx1"/>
                                  </a:solidFill>
                                  <a:latin typeface="Cambria Math" panose="02040503050406030204" pitchFamily="18" charset="0"/>
                                </a:rPr>
                                <m:t>𝒛</m:t>
                              </m:r>
                            </m:e>
                            <m:sup>
                              <m:r>
                                <a:rPr lang="en-US" sz="1400" b="1" i="1">
                                  <a:solidFill>
                                    <a:schemeClr val="tx1"/>
                                  </a:solidFill>
                                  <a:latin typeface="Cambria Math" panose="02040503050406030204" pitchFamily="18" charset="0"/>
                                </a:rPr>
                                <m:t>𝑻</m:t>
                              </m:r>
                            </m:sup>
                          </m:sSup>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e>
                      </m:nary>
                      <m:r>
                        <a:rPr lang="en-US" sz="1400" b="1" i="1">
                          <a:solidFill>
                            <a:schemeClr val="tx1"/>
                          </a:solidFill>
                          <a:latin typeface="Cambria Math" panose="02040503050406030204" pitchFamily="18" charset="0"/>
                        </a:rPr>
                        <m:t>𝑸𝒛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sSup>
                        <m:sSupPr>
                          <m:ctrlPr>
                            <a:rPr lang="en-US" sz="1400" b="0" i="1">
                              <a:solidFill>
                                <a:schemeClr val="tx1"/>
                              </a:solidFill>
                              <a:latin typeface="Cambria Math" panose="02040503050406030204" pitchFamily="18" charset="0"/>
                            </a:rPr>
                          </m:ctrlPr>
                        </m:sSupPr>
                        <m:e>
                          <m:r>
                            <a:rPr lang="en-US" sz="1400" b="1" i="1">
                              <a:solidFill>
                                <a:schemeClr val="tx1"/>
                              </a:solidFill>
                              <a:latin typeface="Cambria Math" panose="02040503050406030204" pitchFamily="18" charset="0"/>
                            </a:rPr>
                            <m:t>𝒖</m:t>
                          </m:r>
                        </m:e>
                        <m:sup>
                          <m:r>
                            <a:rPr lang="en-US" sz="1400" b="1" i="1">
                              <a:solidFill>
                                <a:schemeClr val="tx1"/>
                              </a:solidFill>
                              <a:latin typeface="Cambria Math" panose="02040503050406030204" pitchFamily="18" charset="0"/>
                            </a:rPr>
                            <m:t>𝑻</m:t>
                          </m:r>
                        </m:sup>
                      </m:sSup>
                      <m:d>
                        <m:dPr>
                          <m:ctrlPr>
                            <a:rPr lang="en-US" sz="1400" b="0"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1" i="1">
                          <a:solidFill>
                            <a:schemeClr val="tx1"/>
                          </a:solidFill>
                          <a:latin typeface="Cambria Math" panose="02040503050406030204" pitchFamily="18" charset="0"/>
                        </a:rPr>
                        <m:t>𝑹𝒖</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m:rPr>
                          <m:sty m:val="p"/>
                        </m:rPr>
                        <a:rPr lang="en-US" sz="1400" b="0" i="0">
                          <a:solidFill>
                            <a:schemeClr val="tx1"/>
                          </a:solidFill>
                          <a:latin typeface="Cambria Math" panose="02040503050406030204" pitchFamily="18" charset="0"/>
                        </a:rPr>
                        <m:t>dt</m:t>
                      </m:r>
                    </m:oMath>
                  </m:oMathPara>
                </a14:m>
                <a:endParaRPr lang="en-US" sz="1400" dirty="0">
                  <a:solidFill>
                    <a:schemeClr val="tx1"/>
                  </a:solidFill>
                </a:endParaRPr>
              </a:p>
            </p:txBody>
          </p:sp>
        </mc:Choice>
        <mc:Fallback>
          <p:sp>
            <p:nvSpPr>
              <p:cNvPr id="18" name="TextBox 17"/>
              <p:cNvSpPr txBox="1">
                <a:spLocks noRot="1" noChangeAspect="1" noMove="1" noResize="1" noEditPoints="1" noAdjustHandles="1" noChangeArrowheads="1" noChangeShapeType="1" noTextEdit="1"/>
              </p:cNvSpPr>
              <p:nvPr/>
            </p:nvSpPr>
            <p:spPr>
              <a:xfrm>
                <a:off x="3535981" y="2860638"/>
                <a:ext cx="3143250" cy="558486"/>
              </a:xfrm>
              <a:prstGeom prst="rect">
                <a:avLst/>
              </a:prstGeom>
              <a:blipFill rotWithShape="1">
                <a:blip r:embed="rId3"/>
                <a:stretch>
                  <a:fillRect l="-10" t="-107" r="10" b="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829778" y="4310077"/>
                <a:ext cx="4027972" cy="307777"/>
              </a:xfrm>
              <a:prstGeom prst="rect">
                <a:avLst/>
              </a:prstGeom>
              <a:noFill/>
            </p:spPr>
            <p:txBody>
              <a:bodyPr wrap="square">
                <a:spAutoFit/>
              </a:bodyPr>
              <a:lstStyle/>
              <a:p>
                <a:r>
                  <a:rPr lang="zh-CN" sz="1400" dirty="0">
                    <a:effectLst/>
                    <a:latin typeface="Calibri" panose="020F0502020204030204" pitchFamily="34" charset="0"/>
                    <a:ea typeface="宋体" panose="02010600030101010101" pitchFamily="2" charset="-122"/>
                    <a:cs typeface="Calibri" panose="020F0502020204030204" pitchFamily="34" charset="0"/>
                  </a:rPr>
                  <a:t>控制器设计的目标是选择合适的</a:t>
                </a:r>
                <a14:m>
                  <m:oMath xmlns:m="http://schemas.openxmlformats.org/officeDocument/2006/math">
                    <m:r>
                      <a:rPr lang="en-US" sz="1400" b="1" i="1">
                        <a:effectLst/>
                        <a:latin typeface="Cambria Math" panose="02040503050406030204" pitchFamily="18" charset="0"/>
                        <a:ea typeface="宋体" panose="02010600030101010101" pitchFamily="2" charset="-122"/>
                        <a:cs typeface="Calibri" panose="020F0502020204030204" pitchFamily="34" charset="0"/>
                      </a:rPr>
                      <m:t>𝑲</m:t>
                    </m:r>
                  </m:oMath>
                </a14:m>
                <a:r>
                  <a:rPr lang="zh-CN" sz="1400" dirty="0">
                    <a:effectLst/>
                    <a:latin typeface="Calibri" panose="020F0502020204030204" pitchFamily="34" charset="0"/>
                    <a:ea typeface="宋体" panose="02010600030101010101" pitchFamily="2" charset="-122"/>
                    <a:cs typeface="Calibri" panose="020F0502020204030204" pitchFamily="34" charset="0"/>
                  </a:rPr>
                  <a:t>从而得到</a:t>
                </a:r>
                <a14:m>
                  <m:oMath xmlns:m="http://schemas.openxmlformats.org/officeDocument/2006/math">
                    <m:sSub>
                      <m:sSubPr>
                        <m:ctrlPr>
                          <a:rPr lang="en-US" sz="1400" i="1">
                            <a:effectLst/>
                            <a:latin typeface="Cambria Math" panose="02040503050406030204" pitchFamily="18" charset="0"/>
                          </a:rPr>
                        </m:ctrlPr>
                      </m:sSubPr>
                      <m:e>
                        <m:r>
                          <a:rPr lang="en-US" sz="1400" i="1">
                            <a:effectLst/>
                            <a:latin typeface="Cambria Math" panose="02040503050406030204" pitchFamily="18" charset="0"/>
                            <a:ea typeface="宋体" panose="02010600030101010101" pitchFamily="2" charset="-122"/>
                            <a:cs typeface="Calibri" panose="020F0502020204030204" pitchFamily="34" charset="0"/>
                          </a:rPr>
                          <m:t>𝐽</m:t>
                        </m:r>
                      </m:e>
                      <m:sub>
                        <m:r>
                          <m:rPr>
                            <m:sty m:val="p"/>
                          </m:rPr>
                          <a:rPr lang="en-US" sz="1400">
                            <a:effectLst/>
                            <a:latin typeface="Cambria Math" panose="02040503050406030204" pitchFamily="18" charset="0"/>
                            <a:ea typeface="宋体" panose="02010600030101010101" pitchFamily="2" charset="-122"/>
                            <a:cs typeface="Calibri" panose="020F0502020204030204" pitchFamily="34" charset="0"/>
                          </a:rPr>
                          <m:t>min</m:t>
                        </m:r>
                      </m:sub>
                    </m:sSub>
                  </m:oMath>
                </a14:m>
                <a:endParaRPr lang="en-US" sz="1400" dirty="0"/>
              </a:p>
            </p:txBody>
          </p:sp>
        </mc:Choice>
        <mc:Fallback>
          <p:sp>
            <p:nvSpPr>
              <p:cNvPr id="20" name="TextBox 19"/>
              <p:cNvSpPr txBox="1">
                <a:spLocks noRot="1" noChangeAspect="1" noMove="1" noResize="1" noEditPoints="1" noAdjustHandles="1" noChangeArrowheads="1" noChangeShapeType="1" noTextEdit="1"/>
              </p:cNvSpPr>
              <p:nvPr/>
            </p:nvSpPr>
            <p:spPr>
              <a:xfrm>
                <a:off x="829778" y="4310077"/>
                <a:ext cx="4027972" cy="307777"/>
              </a:xfrm>
              <a:prstGeom prst="rect">
                <a:avLst/>
              </a:prstGeom>
              <a:blipFill rotWithShape="1">
                <a:blip r:embed="rId4"/>
                <a:stretch>
                  <a:fillRect l="-12" t="-108" b="44"/>
                </a:stretch>
              </a:blipFill>
            </p:spPr>
            <p:txBody>
              <a:bodyPr/>
              <a:lstStyle/>
              <a:p>
                <a:r>
                  <a:rPr lang="zh-CN" altLang="en-US">
                    <a:noFill/>
                  </a:rPr>
                  <a:t> </a:t>
                </a:r>
              </a:p>
            </p:txBody>
          </p:sp>
        </mc:Fallback>
      </mc:AlternateContent>
      <p:cxnSp>
        <p:nvCxnSpPr>
          <p:cNvPr id="21" name="Straight Arrow Connector 20"/>
          <p:cNvCxnSpPr/>
          <p:nvPr/>
        </p:nvCxnSpPr>
        <p:spPr>
          <a:xfrm>
            <a:off x="4857750" y="3233592"/>
            <a:ext cx="168275" cy="201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897721" y="3170580"/>
            <a:ext cx="514001" cy="258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TextBox 24"/>
              <p:cNvSpPr txBox="1"/>
              <p:nvPr/>
            </p:nvSpPr>
            <p:spPr>
              <a:xfrm>
                <a:off x="3391034" y="3429000"/>
                <a:ext cx="2590624" cy="87120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1050" b="1" i="1" smtClean="0">
                              <a:solidFill>
                                <a:schemeClr val="tx1"/>
                              </a:solidFill>
                              <a:latin typeface="Cambria Math" panose="02040503050406030204" pitchFamily="18" charset="0"/>
                            </a:rPr>
                          </m:ctrlPr>
                        </m:sSubPr>
                        <m:e>
                          <m:r>
                            <a:rPr lang="en-US" sz="1050" b="1" i="1">
                              <a:solidFill>
                                <a:schemeClr val="tx1"/>
                              </a:solidFill>
                              <a:latin typeface="Cambria Math" panose="02040503050406030204" pitchFamily="18" charset="0"/>
                            </a:rPr>
                            <m:t>𝑸</m:t>
                          </m:r>
                        </m:e>
                        <m:sub>
                          <m:r>
                            <a:rPr lang="en-US" sz="1050" b="1" i="1">
                              <a:solidFill>
                                <a:schemeClr val="tx1"/>
                              </a:solidFill>
                              <a:latin typeface="Cambria Math" panose="02040503050406030204" pitchFamily="18" charset="0"/>
                            </a:rPr>
                            <m:t>𝒏</m:t>
                          </m:r>
                          <m:r>
                            <a:rPr lang="en-US" sz="1050" b="0" i="0">
                              <a:solidFill>
                                <a:schemeClr val="tx1"/>
                              </a:solidFill>
                              <a:latin typeface="Cambria Math" panose="02040503050406030204" pitchFamily="18" charset="0"/>
                            </a:rPr>
                            <m:t>×</m:t>
                          </m:r>
                          <m:r>
                            <a:rPr lang="en-US" sz="1050" b="1" i="1">
                              <a:solidFill>
                                <a:schemeClr val="tx1"/>
                              </a:solidFill>
                              <a:latin typeface="Cambria Math" panose="02040503050406030204" pitchFamily="18" charset="0"/>
                            </a:rPr>
                            <m:t>𝒏</m:t>
                          </m:r>
                        </m:sub>
                      </m:sSub>
                      <m:r>
                        <a:rPr lang="en-US" sz="1050" b="0" i="0">
                          <a:solidFill>
                            <a:schemeClr val="tx1"/>
                          </a:solidFill>
                          <a:latin typeface="Cambria Math" panose="02040503050406030204" pitchFamily="18" charset="0"/>
                        </a:rPr>
                        <m:t>=</m:t>
                      </m:r>
                      <m:d>
                        <m:dPr>
                          <m:ctrlPr>
                            <a:rPr lang="en-US" sz="1050" b="0" i="1">
                              <a:solidFill>
                                <a:schemeClr val="tx1"/>
                              </a:solidFill>
                              <a:latin typeface="Cambria Math" panose="02040503050406030204" pitchFamily="18" charset="0"/>
                            </a:rPr>
                          </m:ctrlPr>
                        </m:dPr>
                        <m:e>
                          <m:m>
                            <m:mPr>
                              <m:mcs>
                                <m:mc>
                                  <m:mcPr>
                                    <m:count m:val="3"/>
                                    <m:mcJc m:val="center"/>
                                  </m:mcPr>
                                </m:mc>
                              </m:mcs>
                              <m:plcHide m:val="on"/>
                              <m:ctrlPr>
                                <a:rPr lang="en-US" sz="1050" b="0" i="1">
                                  <a:solidFill>
                                    <a:schemeClr val="tx1"/>
                                  </a:solidFill>
                                  <a:latin typeface="Cambria Math" panose="02040503050406030204" pitchFamily="18" charset="0"/>
                                </a:rPr>
                              </m:ctrlPr>
                            </m:mPr>
                            <m:mr>
                              <m:e>
                                <m:sSub>
                                  <m:sSubPr>
                                    <m:ctrlPr>
                                      <a:rPr lang="en-US" sz="1050" b="0" i="1">
                                        <a:solidFill>
                                          <a:schemeClr val="tx1"/>
                                        </a:solidFill>
                                        <a:latin typeface="Cambria Math" panose="02040503050406030204" pitchFamily="18" charset="0"/>
                                      </a:rPr>
                                    </m:ctrlPr>
                                  </m:sSubPr>
                                  <m:e>
                                    <m:r>
                                      <a:rPr lang="en-US" sz="1050" b="0" i="1">
                                        <a:solidFill>
                                          <a:schemeClr val="tx1"/>
                                        </a:solidFill>
                                        <a:latin typeface="Cambria Math" panose="02040503050406030204" pitchFamily="18" charset="0"/>
                                      </a:rPr>
                                      <m:t>𝑞</m:t>
                                    </m:r>
                                  </m:e>
                                  <m:sub>
                                    <m:r>
                                      <a:rPr lang="en-US" sz="1050" b="0" i="0">
                                        <a:solidFill>
                                          <a:schemeClr val="tx1"/>
                                        </a:solidFill>
                                        <a:latin typeface="Cambria Math" panose="02040503050406030204" pitchFamily="18" charset="0"/>
                                      </a:rPr>
                                      <m:t>1</m:t>
                                    </m:r>
                                  </m:sub>
                                </m:sSub>
                              </m:e>
                              <m:e>
                                <m:r>
                                  <a:rPr lang="en-US" sz="1050" b="0" i="0">
                                    <a:solidFill>
                                      <a:schemeClr val="tx1"/>
                                    </a:solidFill>
                                    <a:latin typeface="Cambria Math" panose="02040503050406030204" pitchFamily="18" charset="0"/>
                                  </a:rPr>
                                  <m:t>⋯</m:t>
                                </m:r>
                              </m:e>
                              <m:e>
                                <m:r>
                                  <a:rPr lang="en-US" sz="1050" b="0" i="0">
                                    <a:solidFill>
                                      <a:schemeClr val="tx1"/>
                                    </a:solidFill>
                                    <a:latin typeface="Cambria Math" panose="02040503050406030204" pitchFamily="18" charset="0"/>
                                  </a:rPr>
                                  <m:t>0</m:t>
                                </m:r>
                              </m:e>
                            </m:mr>
                            <m:mr>
                              <m:e>
                                <m:r>
                                  <a:rPr lang="en-US" sz="1050" b="0" i="0">
                                    <a:solidFill>
                                      <a:schemeClr val="tx1"/>
                                    </a:solidFill>
                                    <a:latin typeface="Cambria Math" panose="02040503050406030204" pitchFamily="18" charset="0"/>
                                  </a:rPr>
                                  <m:t>⋮</m:t>
                                </m:r>
                              </m:e>
                              <m:e>
                                <m:m>
                                  <m:mPr>
                                    <m:mcs>
                                      <m:mc>
                                        <m:mcPr>
                                          <m:count m:val="3"/>
                                          <m:mcJc m:val="center"/>
                                        </m:mcPr>
                                      </m:mc>
                                    </m:mcs>
                                    <m:plcHide m:val="on"/>
                                    <m:ctrlPr>
                                      <a:rPr lang="en-US" sz="1050" b="0" i="1">
                                        <a:solidFill>
                                          <a:schemeClr val="tx1"/>
                                        </a:solidFill>
                                        <a:latin typeface="Cambria Math" panose="02040503050406030204" pitchFamily="18" charset="0"/>
                                      </a:rPr>
                                    </m:ctrlPr>
                                  </m:mPr>
                                  <m:mr>
                                    <m:e>
                                      <m:sSub>
                                        <m:sSubPr>
                                          <m:ctrlPr>
                                            <a:rPr lang="en-US" sz="1050" b="0" i="1">
                                              <a:solidFill>
                                                <a:schemeClr val="tx1"/>
                                              </a:solidFill>
                                              <a:latin typeface="Cambria Math" panose="02040503050406030204" pitchFamily="18" charset="0"/>
                                            </a:rPr>
                                          </m:ctrlPr>
                                        </m:sSubPr>
                                        <m:e>
                                          <m:r>
                                            <a:rPr lang="en-US" sz="1050" b="0" i="1">
                                              <a:solidFill>
                                                <a:schemeClr val="tx1"/>
                                              </a:solidFill>
                                              <a:latin typeface="Cambria Math" panose="02040503050406030204" pitchFamily="18" charset="0"/>
                                            </a:rPr>
                                            <m:t>𝑞</m:t>
                                          </m:r>
                                        </m:e>
                                        <m:sub>
                                          <m:r>
                                            <a:rPr lang="en-US" sz="1050" b="0" i="0">
                                              <a:solidFill>
                                                <a:schemeClr val="tx1"/>
                                              </a:solidFill>
                                              <a:latin typeface="Cambria Math" panose="02040503050406030204" pitchFamily="18" charset="0"/>
                                            </a:rPr>
                                            <m:t>2</m:t>
                                          </m:r>
                                        </m:sub>
                                      </m:sSub>
                                    </m:e>
                                    <m:e>
                                      <m:r>
                                        <a:rPr lang="en-US" sz="1050" b="0" i="0">
                                          <a:solidFill>
                                            <a:schemeClr val="tx1"/>
                                          </a:solidFill>
                                          <a:latin typeface="Cambria Math" panose="02040503050406030204" pitchFamily="18" charset="0"/>
                                        </a:rPr>
                                        <m:t>⋯</m:t>
                                      </m:r>
                                    </m:e>
                                    <m:e>
                                      <m:r>
                                        <a:rPr lang="en-US" sz="1050" b="0" i="0">
                                          <a:solidFill>
                                            <a:schemeClr val="tx1"/>
                                          </a:solidFill>
                                          <a:latin typeface="Cambria Math" panose="02040503050406030204" pitchFamily="18" charset="0"/>
                                        </a:rPr>
                                        <m:t>0</m:t>
                                      </m:r>
                                    </m:e>
                                  </m:mr>
                                  <m:mr>
                                    <m:e>
                                      <m:r>
                                        <a:rPr lang="en-US" sz="1050" b="0" i="0">
                                          <a:solidFill>
                                            <a:schemeClr val="tx1"/>
                                          </a:solidFill>
                                          <a:latin typeface="Cambria Math" panose="02040503050406030204" pitchFamily="18" charset="0"/>
                                        </a:rPr>
                                        <m:t>⋮</m:t>
                                      </m:r>
                                    </m:e>
                                    <m:e>
                                      <m:r>
                                        <a:rPr lang="en-US" sz="1050" b="0" i="0">
                                          <a:solidFill>
                                            <a:schemeClr val="tx1"/>
                                          </a:solidFill>
                                          <a:latin typeface="Cambria Math" panose="02040503050406030204" pitchFamily="18" charset="0"/>
                                        </a:rPr>
                                        <m:t>⋱</m:t>
                                      </m:r>
                                    </m:e>
                                    <m:e>
                                      <m:r>
                                        <a:rPr lang="en-US" sz="1050" b="0" i="0">
                                          <a:solidFill>
                                            <a:schemeClr val="tx1"/>
                                          </a:solidFill>
                                          <a:latin typeface="Cambria Math" panose="02040503050406030204" pitchFamily="18" charset="0"/>
                                        </a:rPr>
                                        <m:t>⋮</m:t>
                                      </m:r>
                                    </m:e>
                                  </m:mr>
                                  <m:mr>
                                    <m:e>
                                      <m:r>
                                        <a:rPr lang="en-US" sz="1050" b="0" i="0">
                                          <a:solidFill>
                                            <a:schemeClr val="tx1"/>
                                          </a:solidFill>
                                          <a:latin typeface="Cambria Math" panose="02040503050406030204" pitchFamily="18" charset="0"/>
                                        </a:rPr>
                                        <m:t>0</m:t>
                                      </m:r>
                                    </m:e>
                                    <m:e>
                                      <m:r>
                                        <a:rPr lang="en-US" sz="1050" b="0" i="0">
                                          <a:solidFill>
                                            <a:schemeClr val="tx1"/>
                                          </a:solidFill>
                                          <a:latin typeface="Cambria Math" panose="02040503050406030204" pitchFamily="18" charset="0"/>
                                        </a:rPr>
                                        <m:t>⋯</m:t>
                                      </m:r>
                                    </m:e>
                                    <m:e>
                                      <m:sSub>
                                        <m:sSubPr>
                                          <m:ctrlPr>
                                            <a:rPr lang="en-US" sz="1050" b="0" i="1">
                                              <a:solidFill>
                                                <a:schemeClr val="tx1"/>
                                              </a:solidFill>
                                              <a:latin typeface="Cambria Math" panose="02040503050406030204" pitchFamily="18" charset="0"/>
                                            </a:rPr>
                                          </m:ctrlPr>
                                        </m:sSubPr>
                                        <m:e>
                                          <m:r>
                                            <a:rPr lang="en-US" sz="1050" b="0" i="1">
                                              <a:solidFill>
                                                <a:schemeClr val="tx1"/>
                                              </a:solidFill>
                                              <a:latin typeface="Cambria Math" panose="02040503050406030204" pitchFamily="18" charset="0"/>
                                            </a:rPr>
                                            <m:t>𝑞</m:t>
                                          </m:r>
                                        </m:e>
                                        <m:sub>
                                          <m:r>
                                            <a:rPr lang="en-US" sz="1050" b="0" i="1">
                                              <a:solidFill>
                                                <a:schemeClr val="tx1"/>
                                              </a:solidFill>
                                              <a:latin typeface="Cambria Math" panose="02040503050406030204" pitchFamily="18" charset="0"/>
                                            </a:rPr>
                                            <m:t>𝑛</m:t>
                                          </m:r>
                                          <m:r>
                                            <a:rPr lang="en-US" sz="1050" b="0" i="0">
                                              <a:solidFill>
                                                <a:schemeClr val="tx1"/>
                                              </a:solidFill>
                                              <a:latin typeface="Cambria Math" panose="02040503050406030204" pitchFamily="18" charset="0"/>
                                            </a:rPr>
                                            <m:t>−</m:t>
                                          </m:r>
                                          <m:r>
                                            <a:rPr lang="en-US" sz="1050" b="0" i="0">
                                              <a:solidFill>
                                                <a:schemeClr val="tx1"/>
                                              </a:solidFill>
                                              <a:latin typeface="Cambria Math" panose="02040503050406030204" pitchFamily="18" charset="0"/>
                                            </a:rPr>
                                            <m:t>1</m:t>
                                          </m:r>
                                        </m:sub>
                                      </m:sSub>
                                    </m:e>
                                  </m:mr>
                                </m:m>
                              </m:e>
                              <m:e>
                                <m:r>
                                  <a:rPr lang="en-US" sz="1050" b="0" i="0">
                                    <a:solidFill>
                                      <a:schemeClr val="tx1"/>
                                    </a:solidFill>
                                    <a:latin typeface="Cambria Math" panose="02040503050406030204" pitchFamily="18" charset="0"/>
                                  </a:rPr>
                                  <m:t>⋮</m:t>
                                </m:r>
                              </m:e>
                            </m:mr>
                            <m:mr>
                              <m:e>
                                <m:r>
                                  <a:rPr lang="en-US" sz="1050" b="0" i="0">
                                    <a:solidFill>
                                      <a:schemeClr val="tx1"/>
                                    </a:solidFill>
                                    <a:latin typeface="Cambria Math" panose="02040503050406030204" pitchFamily="18" charset="0"/>
                                  </a:rPr>
                                  <m:t>0</m:t>
                                </m:r>
                              </m:e>
                              <m:e>
                                <m:r>
                                  <a:rPr lang="en-US" sz="1050" b="0" i="0">
                                    <a:solidFill>
                                      <a:schemeClr val="tx1"/>
                                    </a:solidFill>
                                    <a:latin typeface="Cambria Math" panose="02040503050406030204" pitchFamily="18" charset="0"/>
                                  </a:rPr>
                                  <m:t>⋯</m:t>
                                </m:r>
                              </m:e>
                              <m:e>
                                <m:sSub>
                                  <m:sSubPr>
                                    <m:ctrlPr>
                                      <a:rPr lang="en-US" sz="1050" b="0" i="1">
                                        <a:solidFill>
                                          <a:schemeClr val="tx1"/>
                                        </a:solidFill>
                                        <a:latin typeface="Cambria Math" panose="02040503050406030204" pitchFamily="18" charset="0"/>
                                      </a:rPr>
                                    </m:ctrlPr>
                                  </m:sSubPr>
                                  <m:e>
                                    <m:r>
                                      <a:rPr lang="en-US" sz="1050" b="0" i="1">
                                        <a:solidFill>
                                          <a:schemeClr val="tx1"/>
                                        </a:solidFill>
                                        <a:latin typeface="Cambria Math" panose="02040503050406030204" pitchFamily="18" charset="0"/>
                                      </a:rPr>
                                      <m:t>𝑞</m:t>
                                    </m:r>
                                  </m:e>
                                  <m:sub>
                                    <m:r>
                                      <a:rPr lang="en-US" sz="1050" b="0" i="1">
                                        <a:solidFill>
                                          <a:schemeClr val="tx1"/>
                                        </a:solidFill>
                                        <a:latin typeface="Cambria Math" panose="02040503050406030204" pitchFamily="18" charset="0"/>
                                      </a:rPr>
                                      <m:t>𝑛</m:t>
                                    </m:r>
                                  </m:sub>
                                </m:sSub>
                              </m:e>
                            </m:mr>
                          </m:m>
                        </m:e>
                      </m:d>
                    </m:oMath>
                  </m:oMathPara>
                </a14:m>
                <a:endParaRPr lang="en-US" sz="1050" dirty="0">
                  <a:solidFill>
                    <a:schemeClr val="tx1"/>
                  </a:solidFill>
                </a:endParaRPr>
              </a:p>
            </p:txBody>
          </p:sp>
        </mc:Choice>
        <mc:Fallback>
          <p:sp>
            <p:nvSpPr>
              <p:cNvPr id="25" name="TextBox 24"/>
              <p:cNvSpPr txBox="1">
                <a:spLocks noRot="1" noChangeAspect="1" noMove="1" noResize="1" noEditPoints="1" noAdjustHandles="1" noChangeArrowheads="1" noChangeShapeType="1" noTextEdit="1"/>
              </p:cNvSpPr>
              <p:nvPr/>
            </p:nvSpPr>
            <p:spPr>
              <a:xfrm>
                <a:off x="3391034" y="3429000"/>
                <a:ext cx="2590624" cy="871201"/>
              </a:xfrm>
              <a:prstGeom prst="rect">
                <a:avLst/>
              </a:prstGeom>
              <a:blipFill rotWithShape="1">
                <a:blip r:embed="rId5"/>
                <a:stretch>
                  <a:fillRect l="-5" r="23" b="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5655206" y="3334303"/>
                <a:ext cx="2590624" cy="909929"/>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1050" b="1" i="1">
                              <a:latin typeface="Cambria Math" panose="02040503050406030204" pitchFamily="18" charset="0"/>
                            </a:rPr>
                          </m:ctrlPr>
                        </m:sSubPr>
                        <m:e>
                          <m:r>
                            <a:rPr lang="en-US" sz="1050" b="1" i="1">
                              <a:latin typeface="Cambria Math" panose="02040503050406030204" pitchFamily="18" charset="0"/>
                            </a:rPr>
                            <m:t>𝑹</m:t>
                          </m:r>
                        </m:e>
                        <m:sub>
                          <m:r>
                            <a:rPr lang="en-US" sz="1050" b="1" i="1">
                              <a:latin typeface="Cambria Math" panose="02040503050406030204" pitchFamily="18" charset="0"/>
                            </a:rPr>
                            <m:t>𝒑</m:t>
                          </m:r>
                          <m:r>
                            <a:rPr lang="en-US" sz="1050" b="1" i="1">
                              <a:latin typeface="Cambria Math" panose="02040503050406030204" pitchFamily="18" charset="0"/>
                            </a:rPr>
                            <m:t>×</m:t>
                          </m:r>
                          <m:r>
                            <a:rPr lang="en-US" sz="1050" b="1" i="1">
                              <a:latin typeface="Cambria Math" panose="02040503050406030204" pitchFamily="18" charset="0"/>
                            </a:rPr>
                            <m:t>𝒑</m:t>
                          </m:r>
                        </m:sub>
                      </m:sSub>
                      <m:r>
                        <a:rPr lang="en-US" sz="1050" b="1" i="1">
                          <a:latin typeface="Cambria Math" panose="02040503050406030204" pitchFamily="18" charset="0"/>
                        </a:rPr>
                        <m:t>=</m:t>
                      </m:r>
                      <m:d>
                        <m:dPr>
                          <m:ctrlPr>
                            <a:rPr lang="en-US" sz="1050" b="1" i="1">
                              <a:latin typeface="Cambria Math" panose="02040503050406030204" pitchFamily="18" charset="0"/>
                            </a:rPr>
                          </m:ctrlPr>
                        </m:dPr>
                        <m:e>
                          <m:m>
                            <m:mPr>
                              <m:mcs>
                                <m:mc>
                                  <m:mcPr>
                                    <m:count m:val="3"/>
                                    <m:mcJc m:val="center"/>
                                  </m:mcPr>
                                </m:mc>
                              </m:mcs>
                              <m:ctrlPr>
                                <a:rPr lang="en-US" sz="1050" i="1">
                                  <a:latin typeface="Cambria Math" panose="02040503050406030204" pitchFamily="18" charset="0"/>
                                </a:rPr>
                              </m:ctrlPr>
                            </m:mPr>
                            <m:mr>
                              <m:e>
                                <m:sSub>
                                  <m:sSubPr>
                                    <m:ctrlPr>
                                      <a:rPr lang="en-US" sz="1050" i="1">
                                        <a:latin typeface="Cambria Math" panose="02040503050406030204" pitchFamily="18" charset="0"/>
                                      </a:rPr>
                                    </m:ctrlPr>
                                  </m:sSubPr>
                                  <m:e>
                                    <m:r>
                                      <a:rPr lang="en-US" sz="1050" i="1">
                                        <a:latin typeface="Cambria Math" panose="02040503050406030204" pitchFamily="18" charset="0"/>
                                      </a:rPr>
                                      <m:t>𝑟</m:t>
                                    </m:r>
                                  </m:e>
                                  <m:sub>
                                    <m:r>
                                      <a:rPr lang="en-US" sz="1050" i="1">
                                        <a:latin typeface="Cambria Math" panose="02040503050406030204" pitchFamily="18" charset="0"/>
                                      </a:rPr>
                                      <m:t>1</m:t>
                                    </m:r>
                                  </m:sub>
                                </m:sSub>
                              </m:e>
                              <m:e>
                                <m:r>
                                  <a:rPr lang="en-US" sz="1050" i="1">
                                    <a:latin typeface="Cambria Math" panose="02040503050406030204" pitchFamily="18" charset="0"/>
                                  </a:rPr>
                                  <m:t>⋯</m:t>
                                </m:r>
                              </m:e>
                              <m:e>
                                <m:r>
                                  <a:rPr lang="en-US" sz="1050" i="1">
                                    <a:latin typeface="Cambria Math" panose="02040503050406030204" pitchFamily="18" charset="0"/>
                                  </a:rPr>
                                  <m:t>0</m:t>
                                </m:r>
                              </m:e>
                            </m:mr>
                            <m:mr>
                              <m:e>
                                <m:r>
                                  <a:rPr lang="en-US" sz="1050" i="1">
                                    <a:latin typeface="Cambria Math" panose="02040503050406030204" pitchFamily="18" charset="0"/>
                                  </a:rPr>
                                  <m:t>⋮</m:t>
                                </m:r>
                              </m:e>
                              <m:e>
                                <m:m>
                                  <m:mPr>
                                    <m:mcs>
                                      <m:mc>
                                        <m:mcPr>
                                          <m:count m:val="3"/>
                                          <m:mcJc m:val="center"/>
                                        </m:mcPr>
                                      </m:mc>
                                    </m:mcs>
                                    <m:ctrlPr>
                                      <a:rPr lang="en-US" sz="1050" i="1">
                                        <a:latin typeface="Cambria Math" panose="02040503050406030204" pitchFamily="18" charset="0"/>
                                      </a:rPr>
                                    </m:ctrlPr>
                                  </m:mPr>
                                  <m:mr>
                                    <m:e>
                                      <m:sSub>
                                        <m:sSubPr>
                                          <m:ctrlPr>
                                            <a:rPr lang="en-US" sz="1050" i="1">
                                              <a:latin typeface="Cambria Math" panose="02040503050406030204" pitchFamily="18" charset="0"/>
                                            </a:rPr>
                                          </m:ctrlPr>
                                        </m:sSubPr>
                                        <m:e>
                                          <m:r>
                                            <a:rPr lang="en-US" sz="1050" i="1">
                                              <a:latin typeface="Cambria Math" panose="02040503050406030204" pitchFamily="18" charset="0"/>
                                            </a:rPr>
                                            <m:t>𝑟</m:t>
                                          </m:r>
                                        </m:e>
                                        <m:sub>
                                          <m:r>
                                            <a:rPr lang="en-US" sz="1050" i="1">
                                              <a:latin typeface="Cambria Math" panose="02040503050406030204" pitchFamily="18" charset="0"/>
                                            </a:rPr>
                                            <m:t>2</m:t>
                                          </m:r>
                                        </m:sub>
                                      </m:sSub>
                                    </m:e>
                                    <m:e>
                                      <m:r>
                                        <a:rPr lang="en-US" sz="1050" i="1">
                                          <a:latin typeface="Cambria Math" panose="02040503050406030204" pitchFamily="18" charset="0"/>
                                        </a:rPr>
                                        <m:t>⋯</m:t>
                                      </m:r>
                                    </m:e>
                                    <m:e>
                                      <m:r>
                                        <a:rPr lang="en-US" sz="1050" i="1">
                                          <a:latin typeface="Cambria Math" panose="02040503050406030204" pitchFamily="18" charset="0"/>
                                        </a:rPr>
                                        <m:t>0</m:t>
                                      </m:r>
                                    </m:e>
                                  </m:mr>
                                  <m:mr>
                                    <m:e>
                                      <m:r>
                                        <a:rPr lang="en-US" sz="1050" i="1">
                                          <a:latin typeface="Cambria Math" panose="02040503050406030204" pitchFamily="18" charset="0"/>
                                        </a:rPr>
                                        <m:t>⋮</m:t>
                                      </m:r>
                                    </m:e>
                                    <m:e>
                                      <m:r>
                                        <a:rPr lang="en-US" sz="1050" i="1">
                                          <a:latin typeface="Cambria Math" panose="02040503050406030204" pitchFamily="18" charset="0"/>
                                        </a:rPr>
                                        <m:t>⋱</m:t>
                                      </m:r>
                                    </m:e>
                                    <m:e>
                                      <m:r>
                                        <a:rPr lang="en-US" sz="1050" i="1">
                                          <a:latin typeface="Cambria Math" panose="02040503050406030204" pitchFamily="18" charset="0"/>
                                        </a:rPr>
                                        <m:t>⋮</m:t>
                                      </m:r>
                                    </m:e>
                                  </m:mr>
                                  <m:mr>
                                    <m:e>
                                      <m:r>
                                        <a:rPr lang="en-US" sz="1050" i="1">
                                          <a:latin typeface="Cambria Math" panose="02040503050406030204" pitchFamily="18" charset="0"/>
                                        </a:rPr>
                                        <m:t>0</m:t>
                                      </m:r>
                                    </m:e>
                                    <m:e>
                                      <m:r>
                                        <a:rPr lang="en-US" sz="1050" i="1">
                                          <a:latin typeface="Cambria Math" panose="02040503050406030204" pitchFamily="18" charset="0"/>
                                        </a:rPr>
                                        <m:t>⋯</m:t>
                                      </m:r>
                                    </m:e>
                                    <m:e>
                                      <m:sSub>
                                        <m:sSubPr>
                                          <m:ctrlPr>
                                            <a:rPr lang="en-US" sz="1050" i="1">
                                              <a:latin typeface="Cambria Math" panose="02040503050406030204" pitchFamily="18" charset="0"/>
                                            </a:rPr>
                                          </m:ctrlPr>
                                        </m:sSubPr>
                                        <m:e>
                                          <m:r>
                                            <a:rPr lang="en-US" sz="1050" i="1">
                                              <a:latin typeface="Cambria Math" panose="02040503050406030204" pitchFamily="18" charset="0"/>
                                            </a:rPr>
                                            <m:t>𝑟</m:t>
                                          </m:r>
                                        </m:e>
                                        <m:sub>
                                          <m:r>
                                            <a:rPr lang="en-US" sz="1050" i="1">
                                              <a:latin typeface="Cambria Math" panose="02040503050406030204" pitchFamily="18" charset="0"/>
                                            </a:rPr>
                                            <m:t>𝑝</m:t>
                                          </m:r>
                                          <m:r>
                                            <a:rPr lang="en-US" sz="1050" i="1">
                                              <a:latin typeface="Cambria Math" panose="02040503050406030204" pitchFamily="18" charset="0"/>
                                            </a:rPr>
                                            <m:t>−</m:t>
                                          </m:r>
                                          <m:r>
                                            <a:rPr lang="en-US" sz="1050" i="1">
                                              <a:latin typeface="Cambria Math" panose="02040503050406030204" pitchFamily="18" charset="0"/>
                                            </a:rPr>
                                            <m:t>1</m:t>
                                          </m:r>
                                        </m:sub>
                                      </m:sSub>
                                    </m:e>
                                  </m:mr>
                                </m:m>
                              </m:e>
                              <m:e>
                                <m:r>
                                  <a:rPr lang="en-US" sz="1050" i="1">
                                    <a:latin typeface="Cambria Math" panose="02040503050406030204" pitchFamily="18" charset="0"/>
                                  </a:rPr>
                                  <m:t>⋮</m:t>
                                </m:r>
                              </m:e>
                            </m:mr>
                            <m:mr>
                              <m:e>
                                <m:r>
                                  <a:rPr lang="en-US" sz="1050" i="1">
                                    <a:latin typeface="Cambria Math" panose="02040503050406030204" pitchFamily="18" charset="0"/>
                                  </a:rPr>
                                  <m:t>0</m:t>
                                </m:r>
                              </m:e>
                              <m:e>
                                <m:r>
                                  <a:rPr lang="en-US" sz="1050" i="1">
                                    <a:latin typeface="Cambria Math" panose="02040503050406030204" pitchFamily="18" charset="0"/>
                                  </a:rPr>
                                  <m:t>⋯</m:t>
                                </m:r>
                              </m:e>
                              <m:e>
                                <m:sSub>
                                  <m:sSubPr>
                                    <m:ctrlPr>
                                      <a:rPr lang="en-US" sz="1050" i="1">
                                        <a:latin typeface="Cambria Math" panose="02040503050406030204" pitchFamily="18" charset="0"/>
                                      </a:rPr>
                                    </m:ctrlPr>
                                  </m:sSubPr>
                                  <m:e>
                                    <m:r>
                                      <a:rPr lang="en-US" sz="1050" i="1">
                                        <a:latin typeface="Cambria Math" panose="02040503050406030204" pitchFamily="18" charset="0"/>
                                      </a:rPr>
                                      <m:t>𝑟</m:t>
                                    </m:r>
                                  </m:e>
                                  <m:sub>
                                    <m:r>
                                      <a:rPr lang="en-US" sz="1050" i="1">
                                        <a:latin typeface="Cambria Math" panose="02040503050406030204" pitchFamily="18" charset="0"/>
                                      </a:rPr>
                                      <m:t>𝑝</m:t>
                                    </m:r>
                                  </m:sub>
                                </m:sSub>
                              </m:e>
                            </m:mr>
                          </m:m>
                        </m:e>
                      </m:d>
                    </m:oMath>
                  </m:oMathPara>
                </a14:m>
                <a:endParaRPr lang="en-US" sz="800" dirty="0">
                  <a:solidFill>
                    <a:schemeClr val="tx1"/>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5655206" y="3334303"/>
                <a:ext cx="2590624" cy="909929"/>
              </a:xfrm>
              <a:prstGeom prst="rect">
                <a:avLst/>
              </a:prstGeom>
              <a:blipFill rotWithShape="1">
                <a:blip r:embed="rId6"/>
                <a:stretch>
                  <a:fillRect l="-20" t="-61" r="14" b="58"/>
                </a:stretch>
              </a:blipFill>
            </p:spPr>
            <p:txBody>
              <a:bodyPr/>
              <a:lstStyle/>
              <a:p>
                <a:r>
                  <a:rPr lang="zh-CN" altLang="en-US">
                    <a:noFill/>
                  </a:rPr>
                  <a:t> </a:t>
                </a:r>
              </a:p>
            </p:txBody>
          </p:sp>
        </mc:Fallback>
      </mc:AlternateContent>
      <p:sp>
        <p:nvSpPr>
          <p:cNvPr id="29" name="TextBox 28"/>
          <p:cNvSpPr txBox="1"/>
          <p:nvPr/>
        </p:nvSpPr>
        <p:spPr>
          <a:xfrm>
            <a:off x="8058150" y="3625118"/>
            <a:ext cx="1914525" cy="276999"/>
          </a:xfrm>
          <a:prstGeom prst="rect">
            <a:avLst/>
          </a:prstGeom>
          <a:noFill/>
        </p:spPr>
        <p:txBody>
          <a:bodyPr wrap="square">
            <a:spAutoFit/>
          </a:bodyPr>
          <a:lstStyle/>
          <a:p>
            <a:r>
              <a:rPr lang="zh-CN" altLang="en-US" sz="1200" dirty="0">
                <a:effectLst/>
                <a:latin typeface="Calibri" panose="020F0502020204030204" pitchFamily="34" charset="0"/>
                <a:ea typeface="宋体" panose="02010600030101010101" pitchFamily="2" charset="-122"/>
                <a:cs typeface="Calibri" panose="020F0502020204030204" pitchFamily="34" charset="0"/>
              </a:rPr>
              <a:t>对角线元素都为正数</a:t>
            </a:r>
            <a:endParaRPr lang="en-US" sz="1200" dirty="0"/>
          </a:p>
        </p:txBody>
      </p:sp>
      <p:cxnSp>
        <p:nvCxnSpPr>
          <p:cNvPr id="34" name="Straight Connector 33"/>
          <p:cNvCxnSpPr/>
          <p:nvPr/>
        </p:nvCxnSpPr>
        <p:spPr>
          <a:xfrm>
            <a:off x="133350" y="4733925"/>
            <a:ext cx="1192530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TextBox 35"/>
              <p:cNvSpPr txBox="1"/>
              <p:nvPr/>
            </p:nvSpPr>
            <p:spPr>
              <a:xfrm>
                <a:off x="854518" y="4817515"/>
                <a:ext cx="5557204" cy="450188"/>
              </a:xfrm>
              <a:prstGeom prst="rect">
                <a:avLst/>
              </a:prstGeom>
              <a:noFill/>
            </p:spPr>
            <p:txBody>
              <a:bodyPr wrap="square">
                <a:spAutoFit/>
              </a:bodyPr>
              <a:lstStyle/>
              <a:p>
                <a:r>
                  <a:rPr lang="zh-CN" altLang="en-US" sz="1400" dirty="0">
                    <a:effectLst/>
                  </a:rPr>
                  <a:t>考虑</a:t>
                </a:r>
                <a14:m>
                  <m:oMath xmlns:m="http://schemas.openxmlformats.org/officeDocument/2006/math">
                    <m:r>
                      <a:rPr lang="zh-CN" altLang="en-US" sz="1400" i="1">
                        <a:latin typeface="Cambria Math" panose="02040503050406030204" pitchFamily="18" charset="0"/>
                      </a:rPr>
                      <m:t>例子</m:t>
                    </m:r>
                    <m:r>
                      <a:rPr lang="zh-CN" altLang="en-US" sz="1400" i="1" smtClean="0">
                        <a:latin typeface="Cambria Math" panose="02040503050406030204" pitchFamily="18" charset="0"/>
                      </a:rPr>
                      <m:t>：</m:t>
                    </m:r>
                    <m:r>
                      <a:rPr lang="en-US" altLang="zh-CN" sz="1400" b="0" i="1" smtClean="0">
                        <a:latin typeface="Cambria Math" panose="02040503050406030204" pitchFamily="18" charset="0"/>
                      </a:rPr>
                      <m:t> </m:t>
                    </m:r>
                    <m:f>
                      <m:fPr>
                        <m:ctrlPr>
                          <a:rPr lang="en-US" sz="1400" i="1" smtClean="0">
                            <a:effectLst/>
                            <a:latin typeface="Cambria Math" panose="02040503050406030204" pitchFamily="18" charset="0"/>
                          </a:rPr>
                        </m:ctrlPr>
                      </m:fPr>
                      <m:num>
                        <m:r>
                          <m:rPr>
                            <m:sty m:val="p"/>
                          </m:rPr>
                          <a:rPr lang="en-US" sz="1400">
                            <a:effectLst/>
                            <a:latin typeface="Cambria Math" panose="02040503050406030204" pitchFamily="18" charset="0"/>
                            <a:ea typeface="宋体" panose="02010600030101010101" pitchFamily="2" charset="-122"/>
                            <a:cs typeface="Calibri" panose="020F0502020204030204" pitchFamily="34" charset="0"/>
                          </a:rPr>
                          <m:t>d</m:t>
                        </m:r>
                        <m:r>
                          <a:rPr lang="en-US" sz="1400" b="1" i="1">
                            <a:effectLst/>
                            <a:latin typeface="Cambria Math" panose="02040503050406030204" pitchFamily="18" charset="0"/>
                            <a:ea typeface="宋体" panose="02010600030101010101" pitchFamily="2" charset="-122"/>
                            <a:cs typeface="Calibri" panose="020F0502020204030204" pitchFamily="34" charset="0"/>
                          </a:rPr>
                          <m:t>𝒛</m:t>
                        </m:r>
                        <m:d>
                          <m:dPr>
                            <m:ctrlPr>
                              <a:rPr lang="en-US" sz="1400" i="1">
                                <a:effectLst/>
                                <a:latin typeface="Cambria Math" panose="02040503050406030204" pitchFamily="18" charset="0"/>
                              </a:rPr>
                            </m:ctrlPr>
                          </m:dPr>
                          <m:e>
                            <m:r>
                              <a:rPr lang="en-US" sz="1400" b="1" i="1">
                                <a:effectLst/>
                                <a:latin typeface="Cambria Math" panose="02040503050406030204" pitchFamily="18" charset="0"/>
                                <a:ea typeface="宋体" panose="02010600030101010101" pitchFamily="2" charset="-122"/>
                                <a:cs typeface="Calibri" panose="020F0502020204030204" pitchFamily="34" charset="0"/>
                              </a:rPr>
                              <m:t>𝒕</m:t>
                            </m:r>
                          </m:e>
                        </m:d>
                      </m:num>
                      <m:den>
                        <m:r>
                          <a:rPr lang="en-US" sz="1400" i="1">
                            <a:effectLst/>
                            <a:latin typeface="Cambria Math" panose="02040503050406030204" pitchFamily="18" charset="0"/>
                            <a:ea typeface="宋体" panose="02010600030101010101" pitchFamily="2" charset="-122"/>
                            <a:cs typeface="Calibri" panose="020F0502020204030204" pitchFamily="34" charset="0"/>
                          </a:rPr>
                          <m:t>𝑑𝑡</m:t>
                        </m:r>
                      </m:den>
                    </m:f>
                    <m:r>
                      <a:rPr lang="en-US" sz="1400">
                        <a:effectLst/>
                        <a:latin typeface="Cambria Math" panose="02040503050406030204" pitchFamily="18" charset="0"/>
                        <a:ea typeface="宋体" panose="02010600030101010101" pitchFamily="2" charset="-122"/>
                        <a:cs typeface="Calibri" panose="020F0502020204030204" pitchFamily="34" charset="0"/>
                      </a:rPr>
                      <m:t>=</m:t>
                    </m:r>
                    <m:r>
                      <a:rPr lang="en-US" sz="1400" b="1" i="1">
                        <a:effectLst/>
                        <a:latin typeface="Cambria Math" panose="02040503050406030204" pitchFamily="18" charset="0"/>
                        <a:ea typeface="宋体" panose="02010600030101010101" pitchFamily="2" charset="-122"/>
                        <a:cs typeface="Calibri" panose="020F0502020204030204" pitchFamily="34" charset="0"/>
                      </a:rPr>
                      <m:t>𝑨𝒛</m:t>
                    </m:r>
                    <m:d>
                      <m:dPr>
                        <m:ctrlPr>
                          <a:rPr lang="en-US" sz="1400" b="1" i="1">
                            <a:effectLst/>
                            <a:latin typeface="Cambria Math" panose="02040503050406030204" pitchFamily="18" charset="0"/>
                          </a:rPr>
                        </m:ctrlPr>
                      </m:dPr>
                      <m:e>
                        <m:r>
                          <a:rPr lang="en-US" sz="1400" b="1" i="1">
                            <a:effectLst/>
                            <a:latin typeface="Cambria Math" panose="02040503050406030204" pitchFamily="18" charset="0"/>
                            <a:ea typeface="宋体" panose="02010600030101010101" pitchFamily="2" charset="-122"/>
                            <a:cs typeface="Calibri" panose="020F0502020204030204" pitchFamily="34" charset="0"/>
                          </a:rPr>
                          <m:t>𝒕</m:t>
                        </m:r>
                      </m:e>
                    </m:d>
                    <m:r>
                      <a:rPr lang="en-US" sz="1400">
                        <a:effectLst/>
                        <a:latin typeface="Cambria Math" panose="02040503050406030204" pitchFamily="18" charset="0"/>
                        <a:ea typeface="宋体" panose="02010600030101010101" pitchFamily="2" charset="-122"/>
                        <a:cs typeface="Calibri" panose="020F0502020204030204" pitchFamily="34" charset="0"/>
                      </a:rPr>
                      <m:t>+</m:t>
                    </m:r>
                    <m:r>
                      <a:rPr lang="en-US" sz="1400" b="1" i="1">
                        <a:effectLst/>
                        <a:latin typeface="Cambria Math" panose="02040503050406030204" pitchFamily="18" charset="0"/>
                        <a:ea typeface="宋体" panose="02010600030101010101" pitchFamily="2" charset="-122"/>
                        <a:cs typeface="Calibri" panose="020F0502020204030204" pitchFamily="34" charset="0"/>
                      </a:rPr>
                      <m:t>𝑩</m:t>
                    </m:r>
                    <m:r>
                      <a:rPr lang="en-US" sz="1400" i="1">
                        <a:latin typeface="Cambria Math" panose="02040503050406030204" pitchFamily="18" charset="0"/>
                      </a:rPr>
                      <m:t>𝑢</m:t>
                    </m:r>
                    <m:d>
                      <m:dPr>
                        <m:ctrlPr>
                          <a:rPr lang="en-US" sz="1400" i="1">
                            <a:latin typeface="Cambria Math" panose="02040503050406030204" pitchFamily="18" charset="0"/>
                          </a:rPr>
                        </m:ctrlPr>
                      </m:dPr>
                      <m:e>
                        <m:r>
                          <a:rPr lang="en-US" sz="1400" i="1">
                            <a:latin typeface="Cambria Math" panose="02040503050406030204" pitchFamily="18" charset="0"/>
                          </a:rPr>
                          <m:t>𝑡</m:t>
                        </m:r>
                      </m:e>
                    </m:d>
                  </m:oMath>
                </a14:m>
                <a:r>
                  <a:rPr lang="zh-CN" sz="1400" dirty="0">
                    <a:effectLst/>
                    <a:latin typeface="Calibri" panose="020F0502020204030204" pitchFamily="34" charset="0"/>
                    <a:ea typeface="宋体" panose="02010600030101010101" pitchFamily="2" charset="-122"/>
                    <a:cs typeface="Calibri" panose="020F0502020204030204" pitchFamily="34" charset="0"/>
                  </a:rPr>
                  <a:t>，</a:t>
                </a:r>
                <a:r>
                  <a:rPr lang="en-US" sz="1400" dirty="0">
                    <a:effectLst/>
                    <a:latin typeface="Calibri" panose="020F0502020204030204" pitchFamily="34" charset="0"/>
                    <a:ea typeface="宋体" panose="02010600030101010101" pitchFamily="2" charset="-122"/>
                  </a:rPr>
                  <a:t>	</a:t>
                </a:r>
                <a14:m>
                  <m:oMath xmlns:m="http://schemas.openxmlformats.org/officeDocument/2006/math">
                    <m:r>
                      <a:rPr lang="en-US" sz="1400" b="1" i="1">
                        <a:effectLst/>
                        <a:latin typeface="Cambria Math" panose="02040503050406030204" pitchFamily="18" charset="0"/>
                        <a:ea typeface="宋体" panose="02010600030101010101" pitchFamily="2" charset="-122"/>
                        <a:cs typeface="Calibri" panose="020F0502020204030204" pitchFamily="34" charset="0"/>
                      </a:rPr>
                      <m:t>𝑨</m:t>
                    </m:r>
                    <m:r>
                      <a:rPr lang="en-US" sz="1400" b="1" i="1">
                        <a:effectLst/>
                        <a:latin typeface="Cambria Math" panose="02040503050406030204" pitchFamily="18" charset="0"/>
                        <a:ea typeface="宋体" panose="02010600030101010101" pitchFamily="2" charset="-122"/>
                        <a:cs typeface="Calibri" panose="020F0502020204030204" pitchFamily="34" charset="0"/>
                      </a:rPr>
                      <m:t>=</m:t>
                    </m:r>
                    <m:d>
                      <m:dPr>
                        <m:begChr m:val="["/>
                        <m:endChr m:val="]"/>
                        <m:ctrlPr>
                          <a:rPr lang="en-US" sz="1400" i="1">
                            <a:effectLst/>
                            <a:latin typeface="Cambria Math" panose="02040503050406030204" pitchFamily="18" charset="0"/>
                          </a:rPr>
                        </m:ctrlPr>
                      </m:dPr>
                      <m:e>
                        <m:m>
                          <m:mPr>
                            <m:mcs>
                              <m:mc>
                                <m:mcPr>
                                  <m:count m:val="2"/>
                                  <m:mcJc m:val="center"/>
                                </m:mcPr>
                              </m:mc>
                            </m:mcs>
                            <m:ctrlPr>
                              <a:rPr lang="en-US" sz="1400" i="1">
                                <a:effectLst/>
                                <a:latin typeface="Cambria Math" panose="02040503050406030204" pitchFamily="18" charset="0"/>
                              </a:rPr>
                            </m:ctrlPr>
                          </m:mPr>
                          <m:mr>
                            <m:e>
                              <m:r>
                                <a:rPr lang="en-US" sz="1400">
                                  <a:effectLst/>
                                  <a:latin typeface="Cambria Math" panose="02040503050406030204" pitchFamily="18" charset="0"/>
                                  <a:ea typeface="宋体" panose="02010600030101010101" pitchFamily="2" charset="-122"/>
                                  <a:cs typeface="Calibri" panose="020F0502020204030204" pitchFamily="34" charset="0"/>
                                </a:rPr>
                                <m:t>0</m:t>
                              </m:r>
                            </m:e>
                            <m:e>
                              <m:r>
                                <a:rPr lang="zh-CN" altLang="en-US" sz="1400" i="1">
                                  <a:effectLst/>
                                  <a:latin typeface="Cambria Math" panose="02040503050406030204" pitchFamily="18" charset="0"/>
                                  <a:ea typeface="微软雅黑" panose="020B0503020204020204" pitchFamily="34" charset="-122"/>
                                  <a:cs typeface="微软雅黑" panose="020B0503020204020204" pitchFamily="34" charset="-122"/>
                                </a:rPr>
                                <m:t>−</m:t>
                              </m:r>
                              <m:r>
                                <a:rPr lang="en-US" sz="1400">
                                  <a:effectLst/>
                                  <a:latin typeface="Cambria Math" panose="02040503050406030204" pitchFamily="18" charset="0"/>
                                  <a:ea typeface="宋体" panose="02010600030101010101" pitchFamily="2" charset="-122"/>
                                  <a:cs typeface="Calibri" panose="020F0502020204030204" pitchFamily="34" charset="0"/>
                                </a:rPr>
                                <m:t>3</m:t>
                              </m:r>
                            </m:e>
                          </m:mr>
                          <m:mr>
                            <m:e>
                              <m:r>
                                <a:rPr lang="zh-CN" altLang="en-US" sz="1400" i="1">
                                  <a:effectLst/>
                                  <a:latin typeface="Cambria Math" panose="02040503050406030204" pitchFamily="18" charset="0"/>
                                  <a:ea typeface="微软雅黑" panose="020B0503020204020204" pitchFamily="34" charset="-122"/>
                                  <a:cs typeface="微软雅黑" panose="020B0503020204020204" pitchFamily="34" charset="-122"/>
                                </a:rPr>
                                <m:t>−</m:t>
                              </m:r>
                              <m:r>
                                <a:rPr lang="en-US" sz="1400" i="1">
                                  <a:effectLst/>
                                  <a:latin typeface="Cambria Math" panose="02040503050406030204" pitchFamily="18" charset="0"/>
                                  <a:ea typeface="宋体" panose="02010600030101010101" pitchFamily="2" charset="-122"/>
                                  <a:cs typeface="Calibri" panose="020F0502020204030204" pitchFamily="34" charset="0"/>
                                </a:rPr>
                                <m:t>1</m:t>
                              </m:r>
                            </m:e>
                            <m:e>
                              <m:r>
                                <a:rPr lang="en-US" sz="1400" i="1">
                                  <a:effectLst/>
                                  <a:latin typeface="Cambria Math" panose="02040503050406030204" pitchFamily="18" charset="0"/>
                                  <a:ea typeface="宋体" panose="02010600030101010101" pitchFamily="2" charset="-122"/>
                                  <a:cs typeface="Calibri" panose="020F0502020204030204" pitchFamily="34" charset="0"/>
                                </a:rPr>
                                <m:t>2</m:t>
                              </m:r>
                            </m:e>
                          </m:mr>
                        </m:m>
                      </m:e>
                    </m:d>
                  </m:oMath>
                </a14:m>
                <a:r>
                  <a:rPr lang="en-US" sz="1400" b="1" dirty="0">
                    <a:effectLst/>
                    <a:latin typeface="Calibri" panose="020F0502020204030204" pitchFamily="34" charset="0"/>
                    <a:ea typeface="宋体" panose="02010600030101010101" pitchFamily="2" charset="-122"/>
                  </a:rPr>
                  <a:t> </a:t>
                </a:r>
                <a:r>
                  <a:rPr lang="zh-CN" sz="1400" b="1" dirty="0">
                    <a:effectLst/>
                    <a:latin typeface="Calibri" panose="020F0502020204030204" pitchFamily="34" charset="0"/>
                    <a:ea typeface="宋体" panose="02010600030101010101" pitchFamily="2" charset="-122"/>
                    <a:cs typeface="Calibri" panose="020F0502020204030204" pitchFamily="34" charset="0"/>
                  </a:rPr>
                  <a:t>，</a:t>
                </a:r>
                <a14:m>
                  <m:oMath xmlns:m="http://schemas.openxmlformats.org/officeDocument/2006/math">
                    <m:r>
                      <a:rPr lang="en-US" sz="1400" b="1" i="1">
                        <a:effectLst/>
                        <a:latin typeface="Cambria Math" panose="02040503050406030204" pitchFamily="18" charset="0"/>
                        <a:ea typeface="宋体" panose="02010600030101010101" pitchFamily="2" charset="-122"/>
                        <a:cs typeface="Calibri" panose="020F0502020204030204" pitchFamily="34" charset="0"/>
                      </a:rPr>
                      <m:t>𝑩</m:t>
                    </m:r>
                    <m:r>
                      <a:rPr lang="en-US" sz="1400" b="1" i="1">
                        <a:effectLst/>
                        <a:latin typeface="Cambria Math" panose="02040503050406030204" pitchFamily="18" charset="0"/>
                        <a:ea typeface="宋体" panose="02010600030101010101" pitchFamily="2" charset="-122"/>
                        <a:cs typeface="Calibri" panose="020F0502020204030204" pitchFamily="34" charset="0"/>
                      </a:rPr>
                      <m:t>=</m:t>
                    </m:r>
                    <m:d>
                      <m:dPr>
                        <m:begChr m:val="["/>
                        <m:endChr m:val="]"/>
                        <m:ctrlPr>
                          <a:rPr lang="en-US" sz="1400" i="1">
                            <a:effectLst/>
                            <a:latin typeface="Cambria Math" panose="02040503050406030204" pitchFamily="18" charset="0"/>
                          </a:rPr>
                        </m:ctrlPr>
                      </m:dPr>
                      <m:e>
                        <m:m>
                          <m:mPr>
                            <m:mcs>
                              <m:mc>
                                <m:mcPr>
                                  <m:count m:val="1"/>
                                  <m:mcJc m:val="center"/>
                                </m:mcPr>
                              </m:mc>
                            </m:mcs>
                            <m:ctrlPr>
                              <a:rPr lang="en-US" sz="1400" i="1">
                                <a:effectLst/>
                                <a:latin typeface="Cambria Math" panose="02040503050406030204" pitchFamily="18" charset="0"/>
                              </a:rPr>
                            </m:ctrlPr>
                          </m:mPr>
                          <m:mr>
                            <m:e>
                              <m:r>
                                <a:rPr lang="en-US" sz="1400">
                                  <a:effectLst/>
                                  <a:latin typeface="Cambria Math" panose="02040503050406030204" pitchFamily="18" charset="0"/>
                                  <a:ea typeface="宋体" panose="02010600030101010101" pitchFamily="2" charset="-122"/>
                                  <a:cs typeface="Calibri" panose="020F0502020204030204" pitchFamily="34" charset="0"/>
                                </a:rPr>
                                <m:t>0</m:t>
                              </m:r>
                            </m:e>
                          </m:mr>
                          <m:mr>
                            <m:e>
                              <m:r>
                                <a:rPr lang="en-US" sz="1400">
                                  <a:effectLst/>
                                  <a:latin typeface="Cambria Math" panose="02040503050406030204" pitchFamily="18" charset="0"/>
                                  <a:ea typeface="宋体" panose="02010600030101010101" pitchFamily="2" charset="-122"/>
                                  <a:cs typeface="Calibri" panose="020F0502020204030204" pitchFamily="34" charset="0"/>
                                </a:rPr>
                                <m:t>1</m:t>
                              </m:r>
                            </m:e>
                          </m:mr>
                        </m:m>
                      </m:e>
                    </m:d>
                  </m:oMath>
                </a14:m>
                <a:endParaRPr lang="en-US" sz="1400" dirty="0"/>
              </a:p>
            </p:txBody>
          </p:sp>
        </mc:Choice>
        <mc:Fallback>
          <p:sp>
            <p:nvSpPr>
              <p:cNvPr id="36" name="TextBox 35"/>
              <p:cNvSpPr txBox="1">
                <a:spLocks noRot="1" noChangeAspect="1" noMove="1" noResize="1" noEditPoints="1" noAdjustHandles="1" noChangeArrowheads="1" noChangeShapeType="1" noTextEdit="1"/>
              </p:cNvSpPr>
              <p:nvPr/>
            </p:nvSpPr>
            <p:spPr>
              <a:xfrm>
                <a:off x="854518" y="4817515"/>
                <a:ext cx="5557204" cy="450188"/>
              </a:xfrm>
              <a:prstGeom prst="rect">
                <a:avLst/>
              </a:prstGeom>
              <a:blipFill rotWithShape="1">
                <a:blip r:embed="rId7"/>
                <a:stretch>
                  <a:fillRect l="-8" t="-90" r="2" b="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1031729" y="5286491"/>
                <a:ext cx="7309234" cy="55848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rPr>
                        <m:t>𝐽</m:t>
                      </m:r>
                      <m:r>
                        <a:rPr lang="en-US" sz="1400" i="0">
                          <a:solidFill>
                            <a:schemeClr val="tx1"/>
                          </a:solidFill>
                          <a:latin typeface="Cambria Math" panose="02040503050406030204" pitchFamily="18" charset="0"/>
                        </a:rPr>
                        <m:t>=</m:t>
                      </m:r>
                      <m:nary>
                        <m:naryPr>
                          <m:limLoc m:val="subSup"/>
                          <m:ctrlPr>
                            <a:rPr lang="en-US" sz="1400" i="1">
                              <a:solidFill>
                                <a:schemeClr val="tx1"/>
                              </a:solidFill>
                              <a:latin typeface="Cambria Math" panose="02040503050406030204" pitchFamily="18" charset="0"/>
                            </a:rPr>
                          </m:ctrlPr>
                        </m:naryPr>
                        <m:sub>
                          <m:r>
                            <a:rPr lang="en-US" sz="1400" i="0">
                              <a:solidFill>
                                <a:schemeClr val="tx1"/>
                              </a:solidFill>
                              <a:latin typeface="Cambria Math" panose="02040503050406030204" pitchFamily="18" charset="0"/>
                            </a:rPr>
                            <m:t>0</m:t>
                          </m:r>
                        </m:sub>
                        <m:sup>
                          <m:r>
                            <a:rPr lang="en-US" sz="1400" i="0">
                              <a:solidFill>
                                <a:schemeClr val="tx1"/>
                              </a:solidFill>
                              <a:latin typeface="Cambria Math" panose="02040503050406030204" pitchFamily="18" charset="0"/>
                            </a:rPr>
                            <m:t>∞</m:t>
                          </m:r>
                        </m:sup>
                        <m:e>
                          <m:d>
                            <m:dPr>
                              <m:begChr m:val="["/>
                              <m:endChr m:val="]"/>
                              <m:ctrlPr>
                                <a:rPr lang="en-US" sz="1400" i="1">
                                  <a:solidFill>
                                    <a:schemeClr val="tx1"/>
                                  </a:solidFill>
                                  <a:latin typeface="Cambria Math" panose="02040503050406030204" pitchFamily="18" charset="0"/>
                                </a:rPr>
                              </m:ctrlPr>
                            </m:dPr>
                            <m:e>
                              <m:m>
                                <m:mPr>
                                  <m:mcs>
                                    <m:mc>
                                      <m:mcPr>
                                        <m:count m:val="2"/>
                                        <m:mcJc m:val="center"/>
                                      </m:mcPr>
                                    </m:mc>
                                  </m:mcs>
                                  <m:plcHide m:val="on"/>
                                  <m:ctrlPr>
                                    <a:rPr lang="en-US" sz="1400" i="1">
                                      <a:solidFill>
                                        <a:schemeClr val="tx1"/>
                                      </a:solidFill>
                                      <a:latin typeface="Cambria Math" panose="02040503050406030204" pitchFamily="18" charset="0"/>
                                    </a:rPr>
                                  </m:ctrlPr>
                                </m:mPr>
                                <m:m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𝑧</m:t>
                                        </m:r>
                                      </m:e>
                                      <m:sub>
                                        <m:r>
                                          <a:rPr lang="en-US" sz="1400" i="0">
                                            <a:solidFill>
                                              <a:schemeClr val="tx1"/>
                                            </a:solidFill>
                                            <a:latin typeface="Cambria Math" panose="02040503050406030204" pitchFamily="18" charset="0"/>
                                          </a:rPr>
                                          <m:t>1</m:t>
                                        </m:r>
                                      </m:sub>
                                    </m:sSub>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e>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𝑧</m:t>
                                        </m:r>
                                      </m:e>
                                      <m:sub>
                                        <m:r>
                                          <a:rPr lang="en-US" sz="1400" i="0">
                                            <a:solidFill>
                                              <a:schemeClr val="tx1"/>
                                            </a:solidFill>
                                            <a:latin typeface="Cambria Math" panose="02040503050406030204" pitchFamily="18" charset="0"/>
                                          </a:rPr>
                                          <m:t>2</m:t>
                                        </m:r>
                                      </m:sub>
                                    </m:sSub>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e>
                                </m:mr>
                              </m:m>
                            </m:e>
                          </m:d>
                        </m:e>
                      </m:nary>
                      <m:d>
                        <m:dPr>
                          <m:begChr m:val="["/>
                          <m:endChr m:val="]"/>
                          <m:ctrlPr>
                            <a:rPr lang="en-US" sz="1400" i="1">
                              <a:solidFill>
                                <a:schemeClr val="tx1"/>
                              </a:solidFill>
                              <a:latin typeface="Cambria Math" panose="02040503050406030204" pitchFamily="18" charset="0"/>
                            </a:rPr>
                          </m:ctrlPr>
                        </m:dPr>
                        <m:e>
                          <m:m>
                            <m:mPr>
                              <m:mcs>
                                <m:mc>
                                  <m:mcPr>
                                    <m:count m:val="2"/>
                                    <m:mcJc m:val="center"/>
                                  </m:mcPr>
                                </m:mc>
                              </m:mcs>
                              <m:plcHide m:val="on"/>
                              <m:ctrlPr>
                                <a:rPr lang="en-US" sz="1400" i="1">
                                  <a:solidFill>
                                    <a:schemeClr val="tx1"/>
                                  </a:solidFill>
                                  <a:latin typeface="Cambria Math" panose="02040503050406030204" pitchFamily="18" charset="0"/>
                                </a:rPr>
                              </m:ctrlPr>
                            </m:mPr>
                            <m:m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𝑞</m:t>
                                    </m:r>
                                  </m:e>
                                  <m:sub>
                                    <m:r>
                                      <a:rPr lang="en-US" sz="1400" i="0">
                                        <a:solidFill>
                                          <a:schemeClr val="tx1"/>
                                        </a:solidFill>
                                        <a:latin typeface="Cambria Math" panose="02040503050406030204" pitchFamily="18" charset="0"/>
                                      </a:rPr>
                                      <m:t>1</m:t>
                                    </m:r>
                                  </m:sub>
                                </m:sSub>
                              </m:e>
                              <m:e>
                                <m:r>
                                  <a:rPr lang="en-US" sz="1400" i="0">
                                    <a:solidFill>
                                      <a:schemeClr val="tx1"/>
                                    </a:solidFill>
                                    <a:latin typeface="Cambria Math" panose="02040503050406030204" pitchFamily="18" charset="0"/>
                                  </a:rPr>
                                  <m:t>0</m:t>
                                </m:r>
                              </m:e>
                            </m:mr>
                            <m:mr>
                              <m:e>
                                <m:r>
                                  <a:rPr lang="en-US" sz="1400" i="0">
                                    <a:solidFill>
                                      <a:schemeClr val="tx1"/>
                                    </a:solidFill>
                                    <a:latin typeface="Cambria Math" panose="02040503050406030204" pitchFamily="18" charset="0"/>
                                  </a:rPr>
                                  <m:t>0</m:t>
                                </m:r>
                              </m:e>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𝑞</m:t>
                                    </m:r>
                                  </m:e>
                                  <m:sub>
                                    <m:r>
                                      <a:rPr lang="en-US" sz="1400" i="0">
                                        <a:solidFill>
                                          <a:schemeClr val="tx1"/>
                                        </a:solidFill>
                                        <a:latin typeface="Cambria Math" panose="02040503050406030204" pitchFamily="18" charset="0"/>
                                      </a:rPr>
                                      <m:t>2</m:t>
                                    </m:r>
                                  </m:sub>
                                </m:sSub>
                              </m:e>
                            </m:mr>
                          </m:m>
                        </m:e>
                      </m:d>
                      <m:d>
                        <m:dPr>
                          <m:begChr m:val="["/>
                          <m:endChr m:val="]"/>
                          <m:ctrlPr>
                            <a:rPr lang="en-US" sz="1400" i="1">
                              <a:solidFill>
                                <a:schemeClr val="tx1"/>
                              </a:solidFill>
                              <a:latin typeface="Cambria Math" panose="02040503050406030204" pitchFamily="18" charset="0"/>
                            </a:rPr>
                          </m:ctrlPr>
                        </m:dPr>
                        <m:e>
                          <m:m>
                            <m:mPr>
                              <m:mcs>
                                <m:mc>
                                  <m:mcPr>
                                    <m:count m:val="1"/>
                                    <m:mcJc m:val="center"/>
                                  </m:mcPr>
                                </m:mc>
                              </m:mcs>
                              <m:plcHide m:val="on"/>
                              <m:ctrlPr>
                                <a:rPr lang="en-US" sz="1400" i="1">
                                  <a:solidFill>
                                    <a:schemeClr val="tx1"/>
                                  </a:solidFill>
                                  <a:latin typeface="Cambria Math" panose="02040503050406030204" pitchFamily="18" charset="0"/>
                                </a:rPr>
                              </m:ctrlPr>
                            </m:mPr>
                            <m:m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𝑧</m:t>
                                    </m:r>
                                  </m:e>
                                  <m:sub>
                                    <m:r>
                                      <a:rPr lang="en-US" sz="1400" i="0">
                                        <a:solidFill>
                                          <a:schemeClr val="tx1"/>
                                        </a:solidFill>
                                        <a:latin typeface="Cambria Math" panose="02040503050406030204" pitchFamily="18" charset="0"/>
                                      </a:rPr>
                                      <m:t>1</m:t>
                                    </m:r>
                                  </m:sub>
                                </m:sSub>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e>
                            </m:mr>
                            <m:m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𝑧</m:t>
                                    </m:r>
                                  </m:e>
                                  <m:sub>
                                    <m:r>
                                      <a:rPr lang="en-US" sz="1400" i="0">
                                        <a:solidFill>
                                          <a:schemeClr val="tx1"/>
                                        </a:solidFill>
                                        <a:latin typeface="Cambria Math" panose="02040503050406030204" pitchFamily="18" charset="0"/>
                                      </a:rPr>
                                      <m:t>2</m:t>
                                    </m:r>
                                  </m:sub>
                                </m:sSub>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e>
                            </m:mr>
                          </m:m>
                        </m:e>
                      </m:d>
                      <m:r>
                        <a:rPr lang="en-US" sz="1400" i="0">
                          <a:solidFill>
                            <a:schemeClr val="tx1"/>
                          </a:solidFill>
                          <a:latin typeface="Cambria Math" panose="02040503050406030204" pitchFamily="18" charset="0"/>
                        </a:rPr>
                        <m:t>+</m:t>
                      </m:r>
                      <m:r>
                        <a:rPr lang="en-US" sz="1400" i="1">
                          <a:solidFill>
                            <a:schemeClr val="tx1"/>
                          </a:solidFill>
                          <a:latin typeface="Cambria Math" panose="02040503050406030204" pitchFamily="18" charset="0"/>
                        </a:rPr>
                        <m:t>𝑢</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r>
                        <a:rPr lang="en-US" sz="1400" i="1">
                          <a:solidFill>
                            <a:schemeClr val="tx1"/>
                          </a:solidFill>
                          <a:latin typeface="Cambria Math" panose="02040503050406030204" pitchFamily="18" charset="0"/>
                        </a:rPr>
                        <m:t>𝑟𝑢</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r>
                        <m:rPr>
                          <m:sty m:val="p"/>
                        </m:rPr>
                        <a:rPr lang="en-US" sz="1400" i="0">
                          <a:solidFill>
                            <a:schemeClr val="tx1"/>
                          </a:solidFill>
                          <a:latin typeface="Cambria Math" panose="02040503050406030204" pitchFamily="18" charset="0"/>
                        </a:rPr>
                        <m:t>dt</m:t>
                      </m:r>
                      <m:r>
                        <a:rPr lang="en-US" sz="1400" b="0" i="0" smtClean="0">
                          <a:solidFill>
                            <a:schemeClr val="tx1"/>
                          </a:solidFill>
                          <a:latin typeface="Cambria Math" panose="02040503050406030204" pitchFamily="18" charset="0"/>
                        </a:rPr>
                        <m:t>=</m:t>
                      </m:r>
                      <m:nary>
                        <m:naryPr>
                          <m:limLoc m:val="subSup"/>
                          <m:ctrlPr>
                            <a:rPr lang="en-US" sz="1400" i="1">
                              <a:latin typeface="Cambria Math" panose="02040503050406030204" pitchFamily="18" charset="0"/>
                            </a:rPr>
                          </m:ctrlPr>
                        </m:naryPr>
                        <m:sub>
                          <m:r>
                            <a:rPr lang="en-US" sz="1400" i="1">
                              <a:latin typeface="Cambria Math" panose="02040503050406030204" pitchFamily="18" charset="0"/>
                            </a:rPr>
                            <m:t>0</m:t>
                          </m:r>
                        </m:sub>
                        <m:sup>
                          <m:r>
                            <a:rPr lang="en-US" sz="1400" i="1">
                              <a:latin typeface="Cambria Math" panose="02040503050406030204" pitchFamily="18" charset="0"/>
                            </a:rPr>
                            <m:t>∞</m:t>
                          </m:r>
                        </m:sup>
                        <m:e>
                          <m:sSub>
                            <m:sSubPr>
                              <m:ctrlPr>
                                <a:rPr lang="en-US" sz="1400" i="1">
                                  <a:latin typeface="Cambria Math" panose="02040503050406030204" pitchFamily="18" charset="0"/>
                                </a:rPr>
                              </m:ctrlPr>
                            </m:sSubPr>
                            <m:e>
                              <m:r>
                                <a:rPr lang="en-US" sz="1400" i="1">
                                  <a:latin typeface="Cambria Math" panose="02040503050406030204" pitchFamily="18" charset="0"/>
                                </a:rPr>
                                <m:t>𝑞</m:t>
                              </m:r>
                            </m:e>
                            <m:sub>
                              <m:r>
                                <a:rPr lang="en-US" sz="1400" i="1">
                                  <a:latin typeface="Cambria Math" panose="02040503050406030204" pitchFamily="18" charset="0"/>
                                </a:rPr>
                                <m:t>1</m:t>
                              </m:r>
                            </m:sub>
                          </m:sSub>
                          <m:sSubSup>
                            <m:sSubSupPr>
                              <m:ctrlPr>
                                <a:rPr lang="en-US" sz="1400" i="1">
                                  <a:latin typeface="Cambria Math" panose="02040503050406030204" pitchFamily="18" charset="0"/>
                                </a:rPr>
                              </m:ctrlPr>
                            </m:sSubSupPr>
                            <m:e>
                              <m:r>
                                <a:rPr lang="en-US" sz="1400" i="1">
                                  <a:latin typeface="Cambria Math" panose="02040503050406030204" pitchFamily="18" charset="0"/>
                                </a:rPr>
                                <m:t>𝑧</m:t>
                              </m:r>
                            </m:e>
                            <m:sub>
                              <m:r>
                                <a:rPr lang="en-US" sz="1400" i="1">
                                  <a:latin typeface="Cambria Math" panose="02040503050406030204" pitchFamily="18" charset="0"/>
                                </a:rPr>
                                <m:t>1</m:t>
                              </m:r>
                            </m:sub>
                            <m:sup>
                              <m:r>
                                <a:rPr lang="en-US" sz="1400" i="1">
                                  <a:latin typeface="Cambria Math" panose="02040503050406030204" pitchFamily="18" charset="0"/>
                                </a:rPr>
                                <m:t>2</m:t>
                              </m:r>
                            </m:sup>
                          </m:sSubSup>
                          <m:d>
                            <m:dPr>
                              <m:ctrlPr>
                                <a:rPr lang="en-US" sz="1400" i="1">
                                  <a:latin typeface="Cambria Math" panose="02040503050406030204" pitchFamily="18" charset="0"/>
                                </a:rPr>
                              </m:ctrlPr>
                            </m:dPr>
                            <m:e>
                              <m:r>
                                <a:rPr lang="en-US" sz="1400" i="1">
                                  <a:latin typeface="Cambria Math" panose="02040503050406030204" pitchFamily="18" charset="0"/>
                                </a:rPr>
                                <m:t>𝑡</m:t>
                              </m:r>
                            </m:e>
                          </m:d>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𝑞</m:t>
                              </m:r>
                            </m:e>
                            <m:sub>
                              <m:r>
                                <a:rPr lang="en-US" sz="1400" i="1">
                                  <a:latin typeface="Cambria Math" panose="02040503050406030204" pitchFamily="18" charset="0"/>
                                </a:rPr>
                                <m:t>2</m:t>
                              </m:r>
                            </m:sub>
                          </m:sSub>
                          <m:sSubSup>
                            <m:sSubSupPr>
                              <m:ctrlPr>
                                <a:rPr lang="en-US" sz="1400" i="1">
                                  <a:latin typeface="Cambria Math" panose="02040503050406030204" pitchFamily="18" charset="0"/>
                                </a:rPr>
                              </m:ctrlPr>
                            </m:sSubSupPr>
                            <m:e>
                              <m:r>
                                <a:rPr lang="en-US" sz="1400" i="1">
                                  <a:latin typeface="Cambria Math" panose="02040503050406030204" pitchFamily="18" charset="0"/>
                                </a:rPr>
                                <m:t>𝑧</m:t>
                              </m:r>
                            </m:e>
                            <m:sub>
                              <m:r>
                                <a:rPr lang="en-US" sz="1400" i="1">
                                  <a:latin typeface="Cambria Math" panose="02040503050406030204" pitchFamily="18" charset="0"/>
                                </a:rPr>
                                <m:t>2</m:t>
                              </m:r>
                            </m:sub>
                            <m:sup>
                              <m:r>
                                <a:rPr lang="en-US" sz="1400" i="1">
                                  <a:latin typeface="Cambria Math" panose="02040503050406030204" pitchFamily="18" charset="0"/>
                                </a:rPr>
                                <m:t>2</m:t>
                              </m:r>
                            </m:sup>
                          </m:sSubSup>
                          <m:d>
                            <m:dPr>
                              <m:ctrlPr>
                                <a:rPr lang="en-US" sz="1400" i="1">
                                  <a:latin typeface="Cambria Math" panose="02040503050406030204" pitchFamily="18" charset="0"/>
                                </a:rPr>
                              </m:ctrlPr>
                            </m:dPr>
                            <m:e>
                              <m:r>
                                <a:rPr lang="en-US" sz="1400" i="1">
                                  <a:latin typeface="Cambria Math" panose="02040503050406030204" pitchFamily="18" charset="0"/>
                                </a:rPr>
                                <m:t>𝑡</m:t>
                              </m:r>
                            </m:e>
                          </m:d>
                          <m:r>
                            <a:rPr lang="en-US" sz="1400" i="1">
                              <a:latin typeface="Cambria Math" panose="02040503050406030204" pitchFamily="18" charset="0"/>
                            </a:rPr>
                            <m:t>+</m:t>
                          </m:r>
                          <m:r>
                            <a:rPr lang="en-US" sz="1400" i="1">
                              <a:latin typeface="Cambria Math" panose="02040503050406030204" pitchFamily="18" charset="0"/>
                            </a:rPr>
                            <m:t>𝑟</m:t>
                          </m:r>
                          <m:sSup>
                            <m:sSupPr>
                              <m:ctrlPr>
                                <a:rPr lang="en-US" sz="1400" i="1">
                                  <a:latin typeface="Cambria Math" panose="02040503050406030204" pitchFamily="18" charset="0"/>
                                </a:rPr>
                              </m:ctrlPr>
                            </m:sSupPr>
                            <m:e>
                              <m:r>
                                <a:rPr lang="en-US" sz="1400" i="1">
                                  <a:latin typeface="Cambria Math" panose="02040503050406030204" pitchFamily="18" charset="0"/>
                                </a:rPr>
                                <m:t>𝑢</m:t>
                              </m:r>
                            </m:e>
                            <m:sup>
                              <m:r>
                                <a:rPr lang="en-US" sz="1400" i="1">
                                  <a:latin typeface="Cambria Math" panose="02040503050406030204" pitchFamily="18" charset="0"/>
                                </a:rPr>
                                <m:t>2</m:t>
                              </m:r>
                            </m:sup>
                          </m:sSup>
                          <m:d>
                            <m:dPr>
                              <m:ctrlPr>
                                <a:rPr lang="en-US" sz="1400" i="1">
                                  <a:latin typeface="Cambria Math" panose="02040503050406030204" pitchFamily="18" charset="0"/>
                                </a:rPr>
                              </m:ctrlPr>
                            </m:dPr>
                            <m:e>
                              <m:r>
                                <a:rPr lang="en-US" sz="1400" i="1">
                                  <a:latin typeface="Cambria Math" panose="02040503050406030204" pitchFamily="18" charset="0"/>
                                </a:rPr>
                                <m:t>𝑡</m:t>
                              </m:r>
                            </m:e>
                          </m:d>
                        </m:e>
                      </m:nary>
                      <m:r>
                        <m:rPr>
                          <m:sty m:val="p"/>
                        </m:rPr>
                        <a:rPr lang="en-US" sz="1400">
                          <a:latin typeface="Cambria Math" panose="02040503050406030204" pitchFamily="18" charset="0"/>
                        </a:rPr>
                        <m:t>dt</m:t>
                      </m:r>
                    </m:oMath>
                  </m:oMathPara>
                </a14:m>
                <a:endParaRPr lang="en-US" sz="1400" dirty="0">
                  <a:solidFill>
                    <a:schemeClr val="tx1"/>
                  </a:solidFill>
                </a:endParaRPr>
              </a:p>
            </p:txBody>
          </p:sp>
        </mc:Choice>
        <mc:Fallback>
          <p:sp>
            <p:nvSpPr>
              <p:cNvPr id="38" name="TextBox 37"/>
              <p:cNvSpPr txBox="1">
                <a:spLocks noRot="1" noChangeAspect="1" noMove="1" noResize="1" noEditPoints="1" noAdjustHandles="1" noChangeArrowheads="1" noChangeShapeType="1" noTextEdit="1"/>
              </p:cNvSpPr>
              <p:nvPr/>
            </p:nvSpPr>
            <p:spPr>
              <a:xfrm>
                <a:off x="1031729" y="5286491"/>
                <a:ext cx="7309234" cy="558486"/>
              </a:xfrm>
              <a:prstGeom prst="rect">
                <a:avLst/>
              </a:prstGeom>
              <a:blipFill rotWithShape="1">
                <a:blip r:embed="rId8"/>
                <a:stretch>
                  <a:fillRect l="-7" t="-21" r="3" b="78"/>
                </a:stretch>
              </a:blipFill>
            </p:spPr>
            <p:txBody>
              <a:bodyPr/>
              <a:lstStyle/>
              <a:p>
                <a:r>
                  <a:rPr lang="zh-CN" altLang="en-US">
                    <a:noFill/>
                  </a:rPr>
                  <a:t> </a:t>
                </a:r>
              </a:p>
            </p:txBody>
          </p:sp>
        </mc:Fallback>
      </mc:AlternateContent>
      <p:cxnSp>
        <p:nvCxnSpPr>
          <p:cNvPr id="39" name="Straight Arrow Connector 38"/>
          <p:cNvCxnSpPr>
            <a:endCxn id="44" idx="1"/>
          </p:cNvCxnSpPr>
          <p:nvPr/>
        </p:nvCxnSpPr>
        <p:spPr>
          <a:xfrm>
            <a:off x="5936924" y="5715767"/>
            <a:ext cx="1986358" cy="198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44" idx="1"/>
          </p:cNvCxnSpPr>
          <p:nvPr/>
        </p:nvCxnSpPr>
        <p:spPr>
          <a:xfrm>
            <a:off x="6679231" y="5706735"/>
            <a:ext cx="1244051" cy="207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44" idx="1"/>
          </p:cNvCxnSpPr>
          <p:nvPr/>
        </p:nvCxnSpPr>
        <p:spPr>
          <a:xfrm>
            <a:off x="7409281" y="5646646"/>
            <a:ext cx="514001" cy="267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923282" y="5775856"/>
            <a:ext cx="2470678" cy="276999"/>
          </a:xfrm>
          <a:prstGeom prst="rect">
            <a:avLst/>
          </a:prstGeom>
          <a:noFill/>
        </p:spPr>
        <p:txBody>
          <a:bodyPr wrap="square">
            <a:spAutoFit/>
          </a:bodyPr>
          <a:lstStyle/>
          <a:p>
            <a:r>
              <a:rPr lang="zh-CN" altLang="en-US" sz="1200" dirty="0">
                <a:effectLst/>
                <a:latin typeface="Calibri" panose="020F0502020204030204" pitchFamily="34" charset="0"/>
                <a:ea typeface="宋体" panose="02010600030101010101" pitchFamily="2" charset="-122"/>
                <a:cs typeface="Calibri" panose="020F0502020204030204" pitchFamily="34" charset="0"/>
              </a:rPr>
              <a:t>选择合适的参数改变系统的表现</a:t>
            </a:r>
            <a:endParaRPr 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线性状态反馈器 </a:t>
            </a:r>
            <a:r>
              <a:rPr lang="en-US" altLang="zh-CN" sz="3600" b="1" dirty="0"/>
              <a:t>– LQR </a:t>
            </a:r>
            <a:endParaRPr lang="en-US" sz="3600" dirty="0"/>
          </a:p>
        </p:txBody>
      </p:sp>
      <p:pic>
        <p:nvPicPr>
          <p:cNvPr id="3" name="图片 2" descr="17"/>
          <p:cNvPicPr>
            <a:picLocks noChangeAspect="1"/>
          </p:cNvPicPr>
          <p:nvPr/>
        </p:nvPicPr>
        <p:blipFill>
          <a:blip r:embed="rId1"/>
          <a:stretch>
            <a:fillRect/>
          </a:stretch>
        </p:blipFill>
        <p:spPr>
          <a:xfrm>
            <a:off x="4953000" y="2286000"/>
            <a:ext cx="2286000" cy="2286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线性状态反馈控制器 </a:t>
            </a:r>
            <a:r>
              <a:rPr lang="en-US" altLang="zh-CN" sz="3600" b="1" dirty="0"/>
              <a:t>– </a:t>
            </a:r>
            <a:r>
              <a:rPr lang="zh-CN" altLang="en-US" sz="3600" b="1" dirty="0"/>
              <a:t>轨迹追踪</a:t>
            </a:r>
            <a:endParaRPr lang="en-US" sz="3600" dirty="0"/>
          </a:p>
        </p:txBody>
      </p:sp>
      <mc:AlternateContent xmlns:mc="http://schemas.openxmlformats.org/markup-compatibility/2006">
        <mc:Choice xmlns:a14="http://schemas.microsoft.com/office/drawing/2010/main" Requires="a14">
          <p:sp>
            <p:nvSpPr>
              <p:cNvPr id="11" name="TextBox 10"/>
              <p:cNvSpPr txBox="1"/>
              <p:nvPr/>
            </p:nvSpPr>
            <p:spPr>
              <a:xfrm>
                <a:off x="465511" y="1884487"/>
                <a:ext cx="3896763" cy="338554"/>
              </a:xfrm>
              <a:prstGeom prst="rect">
                <a:avLst/>
              </a:prstGeom>
              <a:noFill/>
            </p:spPr>
            <p:txBody>
              <a:bodyPr wrap="square">
                <a:spAutoFit/>
              </a:bodyPr>
              <a:lstStyle/>
              <a:p>
                <a:pPr marL="342900" indent="-342900">
                  <a:buFont typeface="Arial" panose="020B0604020202020204" pitchFamily="34" charset="0"/>
                  <a:buChar char="•"/>
                </a:pPr>
                <a:r>
                  <a:rPr lang="zh-CN" altLang="en-US" sz="1600" dirty="0">
                    <a:latin typeface="宋体" panose="02010600030101010101" pitchFamily="2" charset="-122"/>
                    <a:ea typeface="宋体" panose="02010600030101010101" pitchFamily="2" charset="-122"/>
                    <a:cs typeface="Calibri" panose="020F0502020204030204" pitchFamily="34" charset="0"/>
                  </a:rPr>
                  <a:t>轨迹追踪，使状态变量</a:t>
                </a:r>
                <a14:m>
                  <m:oMath xmlns:m="http://schemas.openxmlformats.org/officeDocument/2006/math">
                    <m:r>
                      <a:rPr lang="en-US" sz="1600" b="1" i="1" smtClean="0">
                        <a:solidFill>
                          <a:schemeClr val="tx1"/>
                        </a:solidFill>
                        <a:latin typeface="Cambria Math" panose="02040503050406030204" pitchFamily="18" charset="0"/>
                      </a:rPr>
                      <m:t>𝒛</m:t>
                    </m:r>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𝒕</m:t>
                        </m:r>
                      </m:e>
                    </m:d>
                  </m:oMath>
                </a14:m>
                <a:r>
                  <a:rPr lang="zh-CN" altLang="en-US" sz="1600" dirty="0">
                    <a:effectLst/>
                    <a:latin typeface="宋体" panose="02010600030101010101" pitchFamily="2" charset="-122"/>
                    <a:ea typeface="宋体" panose="02010600030101010101" pitchFamily="2" charset="-122"/>
                    <a:cs typeface="Calibri" panose="020F0502020204030204" pitchFamily="34" charset="0"/>
                  </a:rPr>
                  <a:t>追随</a:t>
                </a:r>
                <a14:m>
                  <m:oMath xmlns:m="http://schemas.openxmlformats.org/officeDocument/2006/math">
                    <m:sSub>
                      <m:sSubPr>
                        <m:ctrlPr>
                          <a:rPr lang="en-US" sz="1600" i="1">
                            <a:latin typeface="Cambria Math" panose="02040503050406030204" pitchFamily="18" charset="0"/>
                          </a:rPr>
                        </m:ctrlPr>
                      </m:sSubPr>
                      <m:e>
                        <m:r>
                          <a:rPr lang="en-US" sz="1600" b="1" i="1">
                            <a:latin typeface="Cambria Math" panose="02040503050406030204" pitchFamily="18" charset="0"/>
                          </a:rPr>
                          <m:t>𝒛</m:t>
                        </m:r>
                      </m:e>
                      <m:sub>
                        <m:r>
                          <a:rPr lang="en-US" sz="1600" b="1" i="1">
                            <a:latin typeface="Cambria Math" panose="02040503050406030204" pitchFamily="18" charset="0"/>
                          </a:rPr>
                          <m:t>𝒅</m:t>
                        </m:r>
                      </m:sub>
                    </m:sSub>
                  </m:oMath>
                </a14:m>
                <a:endParaRPr lang="en-US" altLang="zh-CN" sz="1600" dirty="0">
                  <a:effectLst/>
                  <a:latin typeface="宋体" panose="02010600030101010101" pitchFamily="2" charset="-122"/>
                  <a:ea typeface="宋体" panose="02010600030101010101" pitchFamily="2" charset="-122"/>
                  <a:cs typeface="Calibri" panose="020F0502020204030204" pitchFamily="34" charset="0"/>
                </a:endParaRPr>
              </a:p>
            </p:txBody>
          </p:sp>
        </mc:Choice>
        <mc:Fallback>
          <p:sp>
            <p:nvSpPr>
              <p:cNvPr id="11" name="TextBox 10"/>
              <p:cNvSpPr txBox="1">
                <a:spLocks noRot="1" noChangeAspect="1" noMove="1" noResize="1" noEditPoints="1" noAdjustHandles="1" noChangeArrowheads="1" noChangeShapeType="1" noTextEdit="1"/>
              </p:cNvSpPr>
              <p:nvPr/>
            </p:nvSpPr>
            <p:spPr>
              <a:xfrm>
                <a:off x="465511" y="1884487"/>
                <a:ext cx="3896763" cy="338554"/>
              </a:xfrm>
              <a:prstGeom prst="rect">
                <a:avLst/>
              </a:prstGeom>
              <a:blipFill rotWithShape="1">
                <a:blip r:embed="rId1"/>
                <a:stretch>
                  <a:fillRect l="-1" t="-131" r="12" b="160"/>
                </a:stretch>
              </a:blipFill>
            </p:spPr>
            <p:txBody>
              <a:bodyPr/>
              <a:lstStyle/>
              <a:p>
                <a:r>
                  <a:rPr lang="zh-CN" altLang="en-US">
                    <a:noFill/>
                  </a:rPr>
                  <a:t> </a:t>
                </a:r>
              </a:p>
            </p:txBody>
          </p:sp>
        </mc:Fallback>
      </mc:AlternateContent>
      <p:pic>
        <p:nvPicPr>
          <p:cNvPr id="45" name="Picture 4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249" y="2537478"/>
            <a:ext cx="4734409" cy="1753756"/>
          </a:xfrm>
          <a:prstGeom prst="rect">
            <a:avLst/>
          </a:prstGeom>
          <a:noFill/>
        </p:spPr>
      </p:pic>
      <p:cxnSp>
        <p:nvCxnSpPr>
          <p:cNvPr id="46" name="Straight Arrow Connector 45"/>
          <p:cNvCxnSpPr/>
          <p:nvPr/>
        </p:nvCxnSpPr>
        <p:spPr>
          <a:xfrm flipV="1">
            <a:off x="2886382" y="2445145"/>
            <a:ext cx="200025"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986394" y="2222295"/>
            <a:ext cx="2867201" cy="307777"/>
          </a:xfrm>
          <a:prstGeom prst="rect">
            <a:avLst/>
          </a:prstGeom>
          <a:noFill/>
        </p:spPr>
        <p:txBody>
          <a:bodyPr wrap="square">
            <a:spAutoFit/>
          </a:bodyPr>
          <a:lstStyle/>
          <a:p>
            <a:r>
              <a:rPr lang="zh-CN" altLang="en-US" sz="1400" dirty="0">
                <a:effectLst/>
                <a:latin typeface="Calibri" panose="020F0502020204030204" pitchFamily="34" charset="0"/>
                <a:ea typeface="宋体" panose="02010600030101010101" pitchFamily="2" charset="-122"/>
                <a:cs typeface="Calibri" panose="020F0502020204030204" pitchFamily="34" charset="0"/>
              </a:rPr>
              <a:t>控制目标不再是在平衡点上</a:t>
            </a:r>
            <a:endParaRPr lang="en-US" sz="1400" dirty="0"/>
          </a:p>
        </p:txBody>
      </p:sp>
      <mc:AlternateContent xmlns:mc="http://schemas.openxmlformats.org/markup-compatibility/2006">
        <mc:Choice xmlns:a14="http://schemas.microsoft.com/office/drawing/2010/main" Requires="a14">
          <p:sp>
            <p:nvSpPr>
              <p:cNvPr id="49" name="TextBox 48"/>
              <p:cNvSpPr txBox="1"/>
              <p:nvPr/>
            </p:nvSpPr>
            <p:spPr>
              <a:xfrm>
                <a:off x="6096001" y="2214312"/>
                <a:ext cx="4591050" cy="738664"/>
              </a:xfrm>
              <a:prstGeom prst="rect">
                <a:avLst/>
              </a:prstGeom>
              <a:noFill/>
            </p:spPr>
            <p:txBody>
              <a:bodyPr wrap="square">
                <a:spAutoFit/>
              </a:bodyPr>
              <a:lstStyle/>
              <a:p>
                <a:pPr marL="0" marR="0" indent="274320" algn="just"/>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要求控制量</a:t>
                </a:r>
                <a14:m>
                  <m:oMath xmlns:m="http://schemas.openxmlformats.org/officeDocument/2006/math">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𝑢</m:t>
                    </m:r>
                    <m:d>
                      <m:dPr>
                        <m:ctrlP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dPr>
                      <m:e>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𝑡</m:t>
                        </m:r>
                      </m:e>
                    </m:d>
                  </m:oMath>
                </a14:m>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（即动态系统的输入）承担两个功能：</a:t>
                </a:r>
                <a:endParaRPr lang="en-US"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endParaRPr>
              </a:p>
              <a:p>
                <a:pPr marL="285750" marR="0" lvl="0" indent="-285750" algn="just">
                  <a:buFont typeface="Arial" panose="020B0604020202020204" pitchFamily="34" charset="0"/>
                  <a:buChar char="•"/>
                </a:pPr>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改变系统的平衡点位置到</a:t>
                </a:r>
                <a14:m>
                  <m:oMath xmlns:m="http://schemas.openxmlformats.org/officeDocument/2006/math">
                    <m:sSub>
                      <m:sSubPr>
                        <m:ctrlP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sSubPr>
                      <m:e>
                        <m: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𝒛</m:t>
                        </m:r>
                      </m:e>
                      <m:sub>
                        <m: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𝒅</m:t>
                        </m:r>
                      </m:sub>
                    </m:sSub>
                  </m:oMath>
                </a14:m>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a:t>
                </a:r>
                <a:endParaRPr lang="en-US"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endParaRPr>
              </a:p>
              <a:p>
                <a:pPr marL="285750" marR="0" lvl="0" indent="-285750" algn="just">
                  <a:buFont typeface="Arial" panose="020B0604020202020204" pitchFamily="34" charset="0"/>
                  <a:buChar char="•"/>
                </a:pPr>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令</a:t>
                </a:r>
                <a14:m>
                  <m:oMath xmlns:m="http://schemas.openxmlformats.org/officeDocument/2006/math">
                    <m:sSub>
                      <m:sSubPr>
                        <m:ctrlP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sSubPr>
                      <m:e>
                        <m: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𝒛</m:t>
                        </m:r>
                      </m:e>
                      <m:sub>
                        <m: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𝒅</m:t>
                        </m:r>
                      </m:sub>
                    </m:sSub>
                  </m:oMath>
                </a14:m>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成为一个稳定的平衡点。</a:t>
                </a:r>
                <a:endParaRPr lang="en-US"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endParaRPr>
              </a:p>
            </p:txBody>
          </p:sp>
        </mc:Choice>
        <mc:Fallback>
          <p:sp>
            <p:nvSpPr>
              <p:cNvPr id="49" name="TextBox 48"/>
              <p:cNvSpPr txBox="1">
                <a:spLocks noRot="1" noChangeAspect="1" noMove="1" noResize="1" noEditPoints="1" noAdjustHandles="1" noChangeArrowheads="1" noChangeShapeType="1" noTextEdit="1"/>
              </p:cNvSpPr>
              <p:nvPr/>
            </p:nvSpPr>
            <p:spPr>
              <a:xfrm>
                <a:off x="6096001" y="2214312"/>
                <a:ext cx="4591050" cy="738664"/>
              </a:xfrm>
              <a:prstGeom prst="rect">
                <a:avLst/>
              </a:prstGeom>
              <a:blipFill rotWithShape="1">
                <a:blip r:embed="rId3"/>
                <a:stretch>
                  <a:fillRect t="-9" r="-124" b="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1" name="TextBox 50"/>
              <p:cNvSpPr txBox="1"/>
              <p:nvPr/>
            </p:nvSpPr>
            <p:spPr>
              <a:xfrm>
                <a:off x="6024321" y="2984580"/>
                <a:ext cx="4734409" cy="920445"/>
              </a:xfrm>
              <a:prstGeom prst="rect">
                <a:avLst/>
              </a:prstGeom>
              <a:noFill/>
            </p:spPr>
            <p:txBody>
              <a:bodyPr wrap="square">
                <a:spAutoFit/>
              </a:bodyPr>
              <a:lstStyle/>
              <a:p>
                <a:pPr marL="0" marR="0" indent="274320" algn="just">
                  <a:lnSpc>
                    <a:spcPct val="150000"/>
                  </a:lnSpc>
                  <a:spcBef>
                    <a:spcPts val="600"/>
                  </a:spcBef>
                  <a:spcAft>
                    <a:spcPts val="600"/>
                  </a:spcAft>
                </a:pPr>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首先引入误差，令：</a:t>
                </a:r>
                <a:endParaRPr lang="en-US"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1400" b="1" i="1">
                          <a:effectLst/>
                          <a:latin typeface="Cambria Math" panose="02040503050406030204" pitchFamily="18" charset="0"/>
                          <a:ea typeface="宋体" panose="02010600030101010101" pitchFamily="2" charset="-122"/>
                          <a:cs typeface="Calibri" panose="020F0502020204030204" pitchFamily="34" charset="0"/>
                        </a:rPr>
                        <m:t>𝒆</m:t>
                      </m:r>
                      <m:d>
                        <m:dPr>
                          <m:ctrlPr>
                            <a:rPr lang="en-US" sz="1400" i="1">
                              <a:effectLst/>
                              <a:latin typeface="Cambria Math" panose="02040503050406030204" pitchFamily="18" charset="0"/>
                            </a:rPr>
                          </m:ctrlPr>
                        </m:dPr>
                        <m:e>
                          <m:r>
                            <a:rPr lang="en-US" sz="1400" b="1" i="1">
                              <a:effectLst/>
                              <a:latin typeface="Cambria Math" panose="02040503050406030204" pitchFamily="18" charset="0"/>
                              <a:ea typeface="宋体" panose="02010600030101010101" pitchFamily="2" charset="-122"/>
                              <a:cs typeface="Calibri" panose="020F0502020204030204" pitchFamily="34" charset="0"/>
                            </a:rPr>
                            <m:t>𝒕</m:t>
                          </m:r>
                        </m:e>
                      </m:d>
                      <m:r>
                        <a:rPr lang="en-US" sz="1400">
                          <a:effectLst/>
                          <a:latin typeface="Cambria Math" panose="02040503050406030204" pitchFamily="18" charset="0"/>
                          <a:ea typeface="宋体" panose="02010600030101010101" pitchFamily="2" charset="-122"/>
                          <a:cs typeface="Calibri" panose="020F0502020204030204" pitchFamily="34" charset="0"/>
                        </a:rPr>
                        <m:t>=</m:t>
                      </m:r>
                      <m:sSub>
                        <m:sSubPr>
                          <m:ctrlPr>
                            <a:rPr lang="en-US" sz="1400" i="1">
                              <a:effectLst/>
                              <a:latin typeface="Cambria Math" panose="02040503050406030204" pitchFamily="18" charset="0"/>
                            </a:rPr>
                          </m:ctrlPr>
                        </m:sSubPr>
                        <m:e>
                          <m:r>
                            <a:rPr lang="en-US" sz="1400" b="1" i="1">
                              <a:effectLst/>
                              <a:latin typeface="Cambria Math" panose="02040503050406030204" pitchFamily="18" charset="0"/>
                              <a:ea typeface="宋体" panose="02010600030101010101" pitchFamily="2" charset="-122"/>
                              <a:cs typeface="Calibri" panose="020F0502020204030204" pitchFamily="34" charset="0"/>
                            </a:rPr>
                            <m:t>𝒛</m:t>
                          </m:r>
                        </m:e>
                        <m:sub>
                          <m:r>
                            <a:rPr lang="en-US" sz="1400" b="1" i="1">
                              <a:effectLst/>
                              <a:latin typeface="Cambria Math" panose="02040503050406030204" pitchFamily="18" charset="0"/>
                              <a:ea typeface="宋体" panose="02010600030101010101" pitchFamily="2" charset="-122"/>
                              <a:cs typeface="Calibri" panose="020F0502020204030204" pitchFamily="34" charset="0"/>
                            </a:rPr>
                            <m:t>𝒅</m:t>
                          </m:r>
                        </m:sub>
                      </m:sSub>
                      <m:r>
                        <a:rPr lang="en-US" sz="1400" i="1">
                          <a:effectLst/>
                          <a:latin typeface="Cambria Math" panose="02040503050406030204" pitchFamily="18" charset="0"/>
                          <a:ea typeface="宋体" panose="02010600030101010101" pitchFamily="2" charset="-122"/>
                          <a:cs typeface="Calibri" panose="020F0502020204030204" pitchFamily="34" charset="0"/>
                        </a:rPr>
                        <m:t>−</m:t>
                      </m:r>
                      <m:r>
                        <a:rPr lang="en-US" sz="1400" b="1" i="1">
                          <a:effectLst/>
                          <a:latin typeface="Cambria Math" panose="02040503050406030204" pitchFamily="18" charset="0"/>
                          <a:ea typeface="宋体" panose="02010600030101010101" pitchFamily="2" charset="-122"/>
                          <a:cs typeface="Calibri" panose="020F0502020204030204" pitchFamily="34" charset="0"/>
                        </a:rPr>
                        <m:t>𝒛</m:t>
                      </m:r>
                      <m:d>
                        <m:dPr>
                          <m:ctrlPr>
                            <a:rPr lang="en-US" sz="1400" i="1">
                              <a:effectLst/>
                              <a:latin typeface="Cambria Math" panose="02040503050406030204" pitchFamily="18" charset="0"/>
                            </a:rPr>
                          </m:ctrlPr>
                        </m:dPr>
                        <m:e>
                          <m:r>
                            <a:rPr lang="en-US" sz="1400" b="1" i="1">
                              <a:effectLst/>
                              <a:latin typeface="Cambria Math" panose="02040503050406030204" pitchFamily="18" charset="0"/>
                              <a:ea typeface="宋体" panose="02010600030101010101" pitchFamily="2" charset="-122"/>
                              <a:cs typeface="Calibri" panose="020F0502020204030204" pitchFamily="34" charset="0"/>
                            </a:rPr>
                            <m:t>𝒕</m:t>
                          </m:r>
                        </m:e>
                      </m:d>
                      <m:r>
                        <a:rPr lang="en-US" sz="1400">
                          <a:effectLst/>
                          <a:latin typeface="Cambria Math" panose="02040503050406030204" pitchFamily="18" charset="0"/>
                          <a:ea typeface="宋体" panose="02010600030101010101" pitchFamily="2" charset="-122"/>
                          <a:cs typeface="Calibri" panose="020F0502020204030204" pitchFamily="34" charset="0"/>
                        </a:rPr>
                        <m:t>=</m:t>
                      </m:r>
                      <m:d>
                        <m:dPr>
                          <m:begChr m:val="["/>
                          <m:endChr m:val="]"/>
                          <m:ctrlPr>
                            <a:rPr lang="en-US" sz="1400" i="1">
                              <a:effectLst/>
                              <a:latin typeface="Cambria Math" panose="02040503050406030204" pitchFamily="18" charset="0"/>
                            </a:rPr>
                          </m:ctrlPr>
                        </m:dPr>
                        <m:e>
                          <m:m>
                            <m:mPr>
                              <m:mcs>
                                <m:mc>
                                  <m:mcPr>
                                    <m:count m:val="1"/>
                                    <m:mcJc m:val="center"/>
                                  </m:mcPr>
                                </m:mc>
                              </m:mcs>
                              <m:ctrlPr>
                                <a:rPr lang="en-US" sz="1400" i="1">
                                  <a:effectLst/>
                                  <a:latin typeface="Cambria Math" panose="02040503050406030204" pitchFamily="18" charset="0"/>
                                </a:rPr>
                              </m:ctrlPr>
                            </m:mPr>
                            <m:mr>
                              <m:e>
                                <m:sSub>
                                  <m:sSubPr>
                                    <m:ctrlPr>
                                      <a:rPr lang="en-US" sz="1400" i="1">
                                        <a:effectLst/>
                                        <a:latin typeface="Cambria Math" panose="02040503050406030204" pitchFamily="18" charset="0"/>
                                      </a:rPr>
                                    </m:ctrlPr>
                                  </m:sSubPr>
                                  <m:e>
                                    <m:sSub>
                                      <m:sSubPr>
                                        <m:ctrlPr>
                                          <a:rPr lang="en-US" sz="1400" i="1">
                                            <a:effectLst/>
                                            <a:latin typeface="Cambria Math" panose="02040503050406030204" pitchFamily="18" charset="0"/>
                                          </a:rPr>
                                        </m:ctrlPr>
                                      </m:sSubPr>
                                      <m:e>
                                        <m:r>
                                          <a:rPr lang="en-US" sz="1400" i="1">
                                            <a:effectLst/>
                                            <a:latin typeface="Cambria Math" panose="02040503050406030204" pitchFamily="18" charset="0"/>
                                            <a:ea typeface="宋体" panose="02010600030101010101" pitchFamily="2" charset="-122"/>
                                            <a:cs typeface="Calibri" panose="020F0502020204030204" pitchFamily="34" charset="0"/>
                                          </a:rPr>
                                          <m:t>𝑧</m:t>
                                        </m:r>
                                      </m:e>
                                      <m:sub>
                                        <m:r>
                                          <a:rPr lang="en-US" sz="1400">
                                            <a:effectLst/>
                                            <a:latin typeface="Cambria Math" panose="02040503050406030204" pitchFamily="18" charset="0"/>
                                            <a:ea typeface="宋体" panose="02010600030101010101" pitchFamily="2" charset="-122"/>
                                            <a:cs typeface="Calibri" panose="020F0502020204030204" pitchFamily="34" charset="0"/>
                                          </a:rPr>
                                          <m:t>1</m:t>
                                        </m:r>
                                        <m:r>
                                          <a:rPr lang="en-US" sz="1400" i="1">
                                            <a:effectLst/>
                                            <a:latin typeface="Cambria Math" panose="02040503050406030204" pitchFamily="18" charset="0"/>
                                            <a:ea typeface="宋体" panose="02010600030101010101" pitchFamily="2" charset="-122"/>
                                            <a:cs typeface="Calibri" panose="020F0502020204030204" pitchFamily="34" charset="0"/>
                                          </a:rPr>
                                          <m:t>𝑑</m:t>
                                        </m:r>
                                      </m:sub>
                                    </m:sSub>
                                    <m:r>
                                      <a:rPr lang="en-US" sz="1400" i="1">
                                        <a:effectLst/>
                                        <a:latin typeface="Cambria Math" panose="02040503050406030204" pitchFamily="18" charset="0"/>
                                        <a:ea typeface="宋体" panose="02010600030101010101" pitchFamily="2" charset="-122"/>
                                        <a:cs typeface="Calibri" panose="020F0502020204030204" pitchFamily="34" charset="0"/>
                                      </a:rPr>
                                      <m:t>−</m:t>
                                    </m:r>
                                    <m:r>
                                      <a:rPr lang="en-US" sz="1400" i="1">
                                        <a:effectLst/>
                                        <a:latin typeface="Cambria Math" panose="02040503050406030204" pitchFamily="18" charset="0"/>
                                        <a:ea typeface="宋体" panose="02010600030101010101" pitchFamily="2" charset="-122"/>
                                        <a:cs typeface="Calibri" panose="020F0502020204030204" pitchFamily="34" charset="0"/>
                                      </a:rPr>
                                      <m:t>𝑧</m:t>
                                    </m:r>
                                  </m:e>
                                  <m:sub>
                                    <m:r>
                                      <a:rPr lang="en-US" sz="1400">
                                        <a:effectLst/>
                                        <a:latin typeface="Cambria Math" panose="02040503050406030204" pitchFamily="18" charset="0"/>
                                        <a:ea typeface="宋体" panose="02010600030101010101" pitchFamily="2" charset="-122"/>
                                        <a:cs typeface="Calibri" panose="020F0502020204030204" pitchFamily="34" charset="0"/>
                                      </a:rPr>
                                      <m:t>1</m:t>
                                    </m:r>
                                  </m:sub>
                                </m:sSub>
                                <m:d>
                                  <m:dPr>
                                    <m:ctrlPr>
                                      <a:rPr lang="en-US" sz="1400" i="1">
                                        <a:effectLst/>
                                        <a:latin typeface="Cambria Math" panose="02040503050406030204" pitchFamily="18" charset="0"/>
                                      </a:rPr>
                                    </m:ctrlPr>
                                  </m:dPr>
                                  <m:e>
                                    <m:r>
                                      <a:rPr lang="en-US" sz="1400" i="1">
                                        <a:effectLst/>
                                        <a:latin typeface="Cambria Math" panose="02040503050406030204" pitchFamily="18" charset="0"/>
                                        <a:ea typeface="宋体" panose="02010600030101010101" pitchFamily="2" charset="-122"/>
                                        <a:cs typeface="Calibri" panose="020F0502020204030204" pitchFamily="34" charset="0"/>
                                      </a:rPr>
                                      <m:t>𝑡</m:t>
                                    </m:r>
                                  </m:e>
                                </m:d>
                              </m:e>
                            </m:mr>
                            <m:mr>
                              <m:e>
                                <m:sSub>
                                  <m:sSubPr>
                                    <m:ctrlPr>
                                      <a:rPr lang="en-US" sz="1400" i="1">
                                        <a:effectLst/>
                                        <a:latin typeface="Cambria Math" panose="02040503050406030204" pitchFamily="18" charset="0"/>
                                      </a:rPr>
                                    </m:ctrlPr>
                                  </m:sSubPr>
                                  <m:e>
                                    <m:r>
                                      <a:rPr lang="en-US" sz="1400" i="1">
                                        <a:effectLst/>
                                        <a:latin typeface="Cambria Math" panose="02040503050406030204" pitchFamily="18" charset="0"/>
                                        <a:ea typeface="宋体" panose="02010600030101010101" pitchFamily="2" charset="-122"/>
                                        <a:cs typeface="Calibri" panose="020F0502020204030204" pitchFamily="34" charset="0"/>
                                      </a:rPr>
                                      <m:t>𝑧</m:t>
                                    </m:r>
                                  </m:e>
                                  <m:sub>
                                    <m:r>
                                      <a:rPr lang="en-US" sz="1400">
                                        <a:effectLst/>
                                        <a:latin typeface="Cambria Math" panose="02040503050406030204" pitchFamily="18" charset="0"/>
                                        <a:ea typeface="宋体" panose="02010600030101010101" pitchFamily="2" charset="-122"/>
                                        <a:cs typeface="Calibri" panose="020F0502020204030204" pitchFamily="34" charset="0"/>
                                      </a:rPr>
                                      <m:t>2</m:t>
                                    </m:r>
                                    <m:r>
                                      <a:rPr lang="en-US" sz="1400" i="1">
                                        <a:effectLst/>
                                        <a:latin typeface="Cambria Math" panose="02040503050406030204" pitchFamily="18" charset="0"/>
                                        <a:ea typeface="宋体" panose="02010600030101010101" pitchFamily="2" charset="-122"/>
                                        <a:cs typeface="Calibri" panose="020F0502020204030204" pitchFamily="34" charset="0"/>
                                      </a:rPr>
                                      <m:t>𝑑</m:t>
                                    </m:r>
                                  </m:sub>
                                </m:sSub>
                                <m:r>
                                  <a:rPr lang="en-US" sz="1400" i="1">
                                    <a:effectLst/>
                                    <a:latin typeface="Cambria Math" panose="02040503050406030204" pitchFamily="18" charset="0"/>
                                    <a:ea typeface="宋体" panose="02010600030101010101" pitchFamily="2" charset="-122"/>
                                    <a:cs typeface="Calibri" panose="020F0502020204030204" pitchFamily="34" charset="0"/>
                                  </a:rPr>
                                  <m:t>−</m:t>
                                </m:r>
                                <m:sSub>
                                  <m:sSubPr>
                                    <m:ctrlPr>
                                      <a:rPr lang="en-US" sz="1400" i="1">
                                        <a:effectLst/>
                                        <a:latin typeface="Cambria Math" panose="02040503050406030204" pitchFamily="18" charset="0"/>
                                      </a:rPr>
                                    </m:ctrlPr>
                                  </m:sSubPr>
                                  <m:e>
                                    <m:r>
                                      <a:rPr lang="en-US" sz="1400" i="1">
                                        <a:effectLst/>
                                        <a:latin typeface="Cambria Math" panose="02040503050406030204" pitchFamily="18" charset="0"/>
                                        <a:ea typeface="宋体" panose="02010600030101010101" pitchFamily="2" charset="-122"/>
                                        <a:cs typeface="Calibri" panose="020F0502020204030204" pitchFamily="34" charset="0"/>
                                      </a:rPr>
                                      <m:t>𝑧</m:t>
                                    </m:r>
                                  </m:e>
                                  <m:sub>
                                    <m:r>
                                      <a:rPr lang="en-US" sz="1400">
                                        <a:effectLst/>
                                        <a:latin typeface="Cambria Math" panose="02040503050406030204" pitchFamily="18" charset="0"/>
                                        <a:ea typeface="宋体" panose="02010600030101010101" pitchFamily="2" charset="-122"/>
                                        <a:cs typeface="Calibri" panose="020F0502020204030204" pitchFamily="34" charset="0"/>
                                      </a:rPr>
                                      <m:t>2</m:t>
                                    </m:r>
                                  </m:sub>
                                </m:sSub>
                                <m:d>
                                  <m:dPr>
                                    <m:ctrlPr>
                                      <a:rPr lang="en-US" sz="1400" i="1">
                                        <a:effectLst/>
                                        <a:latin typeface="Cambria Math" panose="02040503050406030204" pitchFamily="18" charset="0"/>
                                      </a:rPr>
                                    </m:ctrlPr>
                                  </m:dPr>
                                  <m:e>
                                    <m:r>
                                      <a:rPr lang="en-US" sz="1400" i="1">
                                        <a:effectLst/>
                                        <a:latin typeface="Cambria Math" panose="02040503050406030204" pitchFamily="18" charset="0"/>
                                        <a:ea typeface="宋体" panose="02010600030101010101" pitchFamily="2" charset="-122"/>
                                        <a:cs typeface="Calibri" panose="020F0502020204030204" pitchFamily="34" charset="0"/>
                                      </a:rPr>
                                      <m:t>𝑡</m:t>
                                    </m:r>
                                  </m:e>
                                </m:d>
                              </m:e>
                            </m:mr>
                          </m:m>
                        </m:e>
                      </m:d>
                      <m:r>
                        <a:rPr lang="en-US" sz="1400" i="1">
                          <a:effectLst/>
                          <a:latin typeface="Cambria Math" panose="02040503050406030204" pitchFamily="18" charset="0"/>
                          <a:ea typeface="宋体" panose="02010600030101010101" pitchFamily="2" charset="-122"/>
                          <a:cs typeface="Calibri" panose="020F0502020204030204" pitchFamily="34" charset="0"/>
                        </a:rPr>
                        <m:t>=</m:t>
                      </m:r>
                      <m:d>
                        <m:dPr>
                          <m:begChr m:val="["/>
                          <m:endChr m:val="]"/>
                          <m:ctrlPr>
                            <a:rPr lang="en-US" sz="1400" i="1">
                              <a:effectLst/>
                              <a:latin typeface="Cambria Math" panose="02040503050406030204" pitchFamily="18" charset="0"/>
                            </a:rPr>
                          </m:ctrlPr>
                        </m:dPr>
                        <m:e>
                          <m:m>
                            <m:mPr>
                              <m:mcs>
                                <m:mc>
                                  <m:mcPr>
                                    <m:count m:val="1"/>
                                    <m:mcJc m:val="center"/>
                                  </m:mcPr>
                                </m:mc>
                              </m:mcs>
                              <m:ctrlPr>
                                <a:rPr lang="en-US" sz="1400" i="1">
                                  <a:effectLst/>
                                  <a:latin typeface="Cambria Math" panose="02040503050406030204" pitchFamily="18" charset="0"/>
                                </a:rPr>
                              </m:ctrlPr>
                            </m:mPr>
                            <m:mr>
                              <m:e>
                                <m:sSub>
                                  <m:sSubPr>
                                    <m:ctrlPr>
                                      <a:rPr lang="en-US" sz="1400" i="1">
                                        <a:effectLst/>
                                        <a:latin typeface="Cambria Math" panose="02040503050406030204" pitchFamily="18" charset="0"/>
                                      </a:rPr>
                                    </m:ctrlPr>
                                  </m:sSubPr>
                                  <m:e>
                                    <m:r>
                                      <a:rPr lang="en-US" sz="1400" i="1">
                                        <a:effectLst/>
                                        <a:latin typeface="Cambria Math" panose="02040503050406030204" pitchFamily="18" charset="0"/>
                                        <a:ea typeface="宋体" panose="02010600030101010101" pitchFamily="2" charset="-122"/>
                                        <a:cs typeface="Calibri" panose="020F0502020204030204" pitchFamily="34" charset="0"/>
                                      </a:rPr>
                                      <m:t>𝑒</m:t>
                                    </m:r>
                                  </m:e>
                                  <m:sub>
                                    <m:r>
                                      <a:rPr lang="en-US" sz="1400">
                                        <a:effectLst/>
                                        <a:latin typeface="Cambria Math" panose="02040503050406030204" pitchFamily="18" charset="0"/>
                                        <a:ea typeface="宋体" panose="02010600030101010101" pitchFamily="2" charset="-122"/>
                                        <a:cs typeface="Calibri" panose="020F0502020204030204" pitchFamily="34" charset="0"/>
                                      </a:rPr>
                                      <m:t>1</m:t>
                                    </m:r>
                                  </m:sub>
                                </m:sSub>
                                <m:d>
                                  <m:dPr>
                                    <m:ctrlPr>
                                      <a:rPr lang="en-US" sz="1400" i="1">
                                        <a:effectLst/>
                                        <a:latin typeface="Cambria Math" panose="02040503050406030204" pitchFamily="18" charset="0"/>
                                      </a:rPr>
                                    </m:ctrlPr>
                                  </m:dPr>
                                  <m:e>
                                    <m:r>
                                      <a:rPr lang="en-US" sz="1400" i="1">
                                        <a:effectLst/>
                                        <a:latin typeface="Cambria Math" panose="02040503050406030204" pitchFamily="18" charset="0"/>
                                        <a:ea typeface="宋体" panose="02010600030101010101" pitchFamily="2" charset="-122"/>
                                        <a:cs typeface="Calibri" panose="020F0502020204030204" pitchFamily="34" charset="0"/>
                                      </a:rPr>
                                      <m:t>𝑡</m:t>
                                    </m:r>
                                  </m:e>
                                </m:d>
                              </m:e>
                            </m:mr>
                            <m:mr>
                              <m:e>
                                <m:sSub>
                                  <m:sSubPr>
                                    <m:ctrlPr>
                                      <a:rPr lang="en-US" sz="1400" i="1">
                                        <a:effectLst/>
                                        <a:latin typeface="Cambria Math" panose="02040503050406030204" pitchFamily="18" charset="0"/>
                                      </a:rPr>
                                    </m:ctrlPr>
                                  </m:sSubPr>
                                  <m:e>
                                    <m:r>
                                      <a:rPr lang="en-US" sz="1400" i="1">
                                        <a:effectLst/>
                                        <a:latin typeface="Cambria Math" panose="02040503050406030204" pitchFamily="18" charset="0"/>
                                        <a:ea typeface="宋体" panose="02010600030101010101" pitchFamily="2" charset="-122"/>
                                        <a:cs typeface="Calibri" panose="020F0502020204030204" pitchFamily="34" charset="0"/>
                                      </a:rPr>
                                      <m:t>𝑒</m:t>
                                    </m:r>
                                  </m:e>
                                  <m:sub>
                                    <m:r>
                                      <a:rPr lang="en-US" sz="1400">
                                        <a:effectLst/>
                                        <a:latin typeface="Cambria Math" panose="02040503050406030204" pitchFamily="18" charset="0"/>
                                        <a:ea typeface="宋体" panose="02010600030101010101" pitchFamily="2" charset="-122"/>
                                        <a:cs typeface="Calibri" panose="020F0502020204030204" pitchFamily="34" charset="0"/>
                                      </a:rPr>
                                      <m:t>2</m:t>
                                    </m:r>
                                  </m:sub>
                                </m:sSub>
                                <m:d>
                                  <m:dPr>
                                    <m:ctrlPr>
                                      <a:rPr lang="en-US" sz="1400" i="1">
                                        <a:effectLst/>
                                        <a:latin typeface="Cambria Math" panose="02040503050406030204" pitchFamily="18" charset="0"/>
                                      </a:rPr>
                                    </m:ctrlPr>
                                  </m:dPr>
                                  <m:e>
                                    <m:r>
                                      <a:rPr lang="en-US" sz="1400" i="1">
                                        <a:effectLst/>
                                        <a:latin typeface="Cambria Math" panose="02040503050406030204" pitchFamily="18" charset="0"/>
                                        <a:ea typeface="宋体" panose="02010600030101010101" pitchFamily="2" charset="-122"/>
                                        <a:cs typeface="Calibri" panose="020F0502020204030204" pitchFamily="34" charset="0"/>
                                      </a:rPr>
                                      <m:t>𝑡</m:t>
                                    </m:r>
                                  </m:e>
                                </m:d>
                              </m:e>
                            </m:mr>
                          </m:m>
                        </m:e>
                      </m:d>
                    </m:oMath>
                  </m:oMathPara>
                </a14:m>
                <a:endParaRPr lang="en-US" sz="1400" dirty="0"/>
              </a:p>
            </p:txBody>
          </p:sp>
        </mc:Choice>
        <mc:Fallback>
          <p:sp>
            <p:nvSpPr>
              <p:cNvPr id="51" name="TextBox 50"/>
              <p:cNvSpPr txBox="1">
                <a:spLocks noRot="1" noChangeAspect="1" noMove="1" noResize="1" noEditPoints="1" noAdjustHandles="1" noChangeArrowheads="1" noChangeShapeType="1" noTextEdit="1"/>
              </p:cNvSpPr>
              <p:nvPr/>
            </p:nvSpPr>
            <p:spPr>
              <a:xfrm>
                <a:off x="6024321" y="2984580"/>
                <a:ext cx="4734409" cy="920445"/>
              </a:xfrm>
              <a:prstGeom prst="rect">
                <a:avLst/>
              </a:prstGeom>
              <a:blipFill rotWithShape="1">
                <a:blip r:embed="rId4"/>
                <a:stretch>
                  <a:fillRect l="-2" t="-9" r="12" b="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3" name="TextBox 52"/>
              <p:cNvSpPr txBox="1"/>
              <p:nvPr/>
            </p:nvSpPr>
            <p:spPr>
              <a:xfrm>
                <a:off x="5600533" y="4114511"/>
                <a:ext cx="6096000" cy="416653"/>
              </a:xfrm>
              <a:prstGeom prst="rect">
                <a:avLst/>
              </a:prstGeom>
              <a:noFill/>
            </p:spPr>
            <p:txBody>
              <a:bodyPr wrap="square">
                <a:spAutoFit/>
              </a:bodyPr>
              <a:lstStyle/>
              <a:p>
                <a:pPr marL="0" marR="0" indent="0" algn="just">
                  <a:lnSpc>
                    <a:spcPct val="150000"/>
                  </a:lnSpc>
                  <a:spcBef>
                    <a:spcPts val="600"/>
                  </a:spcBef>
                  <a:spcAft>
                    <a:spcPts val="600"/>
                  </a:spcAft>
                </a:pPr>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设计目标：</a:t>
                </a:r>
                <a:r>
                  <a:rPr lang="en-US"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1.</a:t>
                </a:r>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令</a:t>
                </a:r>
                <a14:m>
                  <m:oMath xmlns:m="http://schemas.openxmlformats.org/officeDocument/2006/math">
                    <m: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𝒆</m:t>
                    </m:r>
                    <m:d>
                      <m:dPr>
                        <m:ctrlP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dPr>
                      <m:e>
                        <m: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𝒕</m:t>
                        </m:r>
                      </m:e>
                    </m:d>
                  </m:oMath>
                </a14:m>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的平衡点为</a:t>
                </a:r>
                <a14:m>
                  <m:oMath xmlns:m="http://schemas.openxmlformats.org/officeDocument/2006/math">
                    <m:sSub>
                      <m:sSubPr>
                        <m:ctrlP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sSubPr>
                      <m:e>
                        <m: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𝒆</m:t>
                        </m:r>
                      </m:e>
                      <m:sub>
                        <m: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𝒇</m:t>
                        </m:r>
                      </m:sub>
                    </m:sSub>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m:t>
                    </m:r>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0</m:t>
                    </m:r>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m:t>
                    </m:r>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0</m:t>
                    </m:r>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m:t>
                    </m:r>
                  </m:oMath>
                </a14:m>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a:t>
                </a:r>
                <a:r>
                  <a:rPr lang="en-US"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2.</a:t>
                </a:r>
                <a14:m>
                  <m:oMath xmlns:m="http://schemas.openxmlformats.org/officeDocument/2006/math">
                    <m:sSub>
                      <m:sSubPr>
                        <m:ctrlP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sSubPr>
                      <m:e>
                        <m: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𝒆</m:t>
                        </m:r>
                      </m:e>
                      <m:sub>
                        <m: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𝒇</m:t>
                        </m:r>
                      </m:sub>
                    </m:sSub>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m:t>
                    </m:r>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0</m:t>
                    </m:r>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m:t>
                    </m:r>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0</m:t>
                    </m:r>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m:t>
                    </m:r>
                  </m:oMath>
                </a14:m>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是稳定的平衡点。</a:t>
                </a:r>
                <a:endParaRPr lang="en-US"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endParaRPr>
              </a:p>
            </p:txBody>
          </p:sp>
        </mc:Choice>
        <mc:Fallback>
          <p:sp>
            <p:nvSpPr>
              <p:cNvPr id="53" name="TextBox 52"/>
              <p:cNvSpPr txBox="1">
                <a:spLocks noRot="1" noChangeAspect="1" noMove="1" noResize="1" noEditPoints="1" noAdjustHandles="1" noChangeArrowheads="1" noChangeShapeType="1" noTextEdit="1"/>
              </p:cNvSpPr>
              <p:nvPr/>
            </p:nvSpPr>
            <p:spPr>
              <a:xfrm>
                <a:off x="5600533" y="4114511"/>
                <a:ext cx="6096000" cy="416653"/>
              </a:xfrm>
              <a:prstGeom prst="rect">
                <a:avLst/>
              </a:prstGeom>
              <a:blipFill rotWithShape="1">
                <a:blip r:embed="rId5"/>
                <a:stretch>
                  <a:fillRect l="-8" t="-83" r="8" b="105"/>
                </a:stretch>
              </a:blipFill>
            </p:spPr>
            <p:txBody>
              <a:bodyPr/>
              <a:lstStyle/>
              <a:p>
                <a:r>
                  <a:rPr lang="zh-CN" altLang="en-US">
                    <a:noFill/>
                  </a:rPr>
                  <a:t> </a:t>
                </a:r>
              </a:p>
            </p:txBody>
          </p:sp>
        </mc:Fallback>
      </mc:AlternateContent>
      <p:sp>
        <p:nvSpPr>
          <p:cNvPr id="54" name="Arrow: Down 53"/>
          <p:cNvSpPr/>
          <p:nvPr/>
        </p:nvSpPr>
        <p:spPr>
          <a:xfrm>
            <a:off x="8176884" y="3980258"/>
            <a:ext cx="365449" cy="2413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270797" y="4477180"/>
                <a:ext cx="6814753" cy="526939"/>
              </a:xfrm>
              <a:prstGeom prst="rect">
                <a:avLst/>
              </a:prstGeom>
              <a:noFill/>
            </p:spPr>
            <p:txBody>
              <a:bodyPr wrap="square">
                <a:spAutoFit/>
              </a:bodyPr>
              <a:lstStyle/>
              <a:p>
                <a:pPr marL="0" marR="0" indent="274320" algn="just">
                  <a:lnSpc>
                    <a:spcPct val="150000"/>
                  </a:lnSpc>
                  <a:spcBef>
                    <a:spcPts val="600"/>
                  </a:spcBef>
                  <a:spcAft>
                    <a:spcPts val="600"/>
                  </a:spcAft>
                </a:pPr>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假设目标值</a:t>
                </a:r>
                <a14:m>
                  <m:oMath xmlns:m="http://schemas.openxmlformats.org/officeDocument/2006/math">
                    <m:sSub>
                      <m:sSubPr>
                        <m:ctrlP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sSubPr>
                      <m:e>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𝑧</m:t>
                        </m:r>
                      </m:e>
                      <m:sub>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1</m:t>
                        </m:r>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𝑑</m:t>
                        </m:r>
                      </m:sub>
                    </m:sSub>
                  </m:oMath>
                </a14:m>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和</a:t>
                </a:r>
                <a14:m>
                  <m:oMath xmlns:m="http://schemas.openxmlformats.org/officeDocument/2006/math">
                    <m:sSub>
                      <m:sSubPr>
                        <m:ctrlP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sSubPr>
                      <m:e>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𝑧</m:t>
                        </m:r>
                      </m:e>
                      <m:sub>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2</m:t>
                        </m:r>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𝑑</m:t>
                        </m:r>
                      </m:sub>
                    </m:sSub>
                  </m:oMath>
                </a14:m>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都是常数（或者变化缓慢），因此</a:t>
                </a:r>
                <a14:m>
                  <m:oMath xmlns:m="http://schemas.openxmlformats.org/officeDocument/2006/math">
                    <m:f>
                      <m:fPr>
                        <m:ctrlP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fPr>
                      <m:num>
                        <m:r>
                          <m:rPr>
                            <m:sty m:val="p"/>
                          </m:rPr>
                          <a:rPr lang="en-US" sz="1400">
                            <a:solidFill>
                              <a:srgbClr val="000000"/>
                            </a:solidFill>
                            <a:effectLst/>
                            <a:latin typeface="Cambria Math" panose="02040503050406030204" pitchFamily="18" charset="0"/>
                            <a:ea typeface="宋体" panose="02010600030101010101" pitchFamily="2" charset="-122"/>
                            <a:cs typeface="Calibri" panose="020F0502020204030204" pitchFamily="34" charset="0"/>
                          </a:rPr>
                          <m:t>d</m:t>
                        </m:r>
                        <m:sSub>
                          <m:sSubPr>
                            <m:ctrlP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sSubPr>
                          <m:e>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𝑧</m:t>
                            </m:r>
                          </m:e>
                          <m:sub>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1</m:t>
                            </m:r>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𝑑</m:t>
                            </m:r>
                          </m:sub>
                        </m:sSub>
                      </m:num>
                      <m:den>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𝑑𝑡</m:t>
                        </m:r>
                      </m:den>
                    </m:f>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m:t>
                    </m:r>
                    <m:f>
                      <m:fPr>
                        <m:ctrlP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fPr>
                      <m:num>
                        <m:r>
                          <m:rPr>
                            <m:sty m:val="p"/>
                          </m:rPr>
                          <a:rPr lang="en-US" sz="1400">
                            <a:solidFill>
                              <a:srgbClr val="000000"/>
                            </a:solidFill>
                            <a:effectLst/>
                            <a:latin typeface="Cambria Math" panose="02040503050406030204" pitchFamily="18" charset="0"/>
                            <a:ea typeface="宋体" panose="02010600030101010101" pitchFamily="2" charset="-122"/>
                            <a:cs typeface="Calibri" panose="020F0502020204030204" pitchFamily="34" charset="0"/>
                          </a:rPr>
                          <m:t>d</m:t>
                        </m:r>
                        <m:sSub>
                          <m:sSubPr>
                            <m:ctrlP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sSubPr>
                          <m:e>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𝑧</m:t>
                            </m:r>
                          </m:e>
                          <m:sub>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2</m:t>
                            </m:r>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𝑑</m:t>
                            </m:r>
                          </m:sub>
                        </m:sSub>
                      </m:num>
                      <m:den>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𝑑𝑡</m:t>
                        </m:r>
                      </m:den>
                    </m:f>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m:t>
                    </m:r>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0</m:t>
                    </m:r>
                  </m:oMath>
                </a14:m>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。可以得到：</a:t>
                </a:r>
                <a:endParaRPr lang="en-US"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270797" y="4477180"/>
                <a:ext cx="6814753" cy="526939"/>
              </a:xfrm>
              <a:prstGeom prst="rect">
                <a:avLst/>
              </a:prstGeom>
              <a:blipFill rotWithShape="1">
                <a:blip r:embed="rId6"/>
                <a:stretch>
                  <a:fillRect l="-4" t="-82" r="3" b="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7085550" y="4584269"/>
                <a:ext cx="3596780" cy="45070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200" i="1" smtClean="0">
                              <a:solidFill>
                                <a:schemeClr val="tx1"/>
                              </a:solidFill>
                              <a:latin typeface="Cambria Math" panose="02040503050406030204" pitchFamily="18" charset="0"/>
                            </a:rPr>
                          </m:ctrlPr>
                        </m:fPr>
                        <m:num>
                          <m:r>
                            <m:rPr>
                              <m:sty m:val="p"/>
                            </m:rPr>
                            <a:rPr lang="en-US" sz="1200">
                              <a:solidFill>
                                <a:schemeClr val="tx1"/>
                              </a:solidFill>
                              <a:latin typeface="Cambria Math" panose="02040503050406030204" pitchFamily="18" charset="0"/>
                            </a:rPr>
                            <m:t>d</m:t>
                          </m:r>
                          <m:r>
                            <a:rPr lang="en-US" sz="1200" b="1" i="1">
                              <a:solidFill>
                                <a:schemeClr val="tx1"/>
                              </a:solidFill>
                              <a:latin typeface="Cambria Math" panose="02040503050406030204" pitchFamily="18" charset="0"/>
                            </a:rPr>
                            <m:t>𝒆</m:t>
                          </m:r>
                          <m:d>
                            <m:dPr>
                              <m:ctrlPr>
                                <a:rPr lang="en-US" sz="1200" b="1" i="1">
                                  <a:solidFill>
                                    <a:schemeClr val="tx1"/>
                                  </a:solidFill>
                                  <a:latin typeface="Cambria Math" panose="02040503050406030204" pitchFamily="18" charset="0"/>
                                </a:rPr>
                              </m:ctrlPr>
                            </m:dPr>
                            <m:e>
                              <m:r>
                                <a:rPr lang="en-US" sz="1200" b="1" i="1">
                                  <a:solidFill>
                                    <a:schemeClr val="tx1"/>
                                  </a:solidFill>
                                  <a:latin typeface="Cambria Math" panose="02040503050406030204" pitchFamily="18" charset="0"/>
                                </a:rPr>
                                <m:t>𝒕</m:t>
                              </m:r>
                            </m:e>
                          </m:d>
                        </m:num>
                        <m:den>
                          <m:r>
                            <a:rPr lang="en-US" sz="1200" b="0" i="1">
                              <a:solidFill>
                                <a:schemeClr val="tx1"/>
                              </a:solidFill>
                              <a:latin typeface="Cambria Math" panose="02040503050406030204" pitchFamily="18" charset="0"/>
                            </a:rPr>
                            <m:t>𝑑𝑡</m:t>
                          </m:r>
                        </m:den>
                      </m:f>
                      <m:r>
                        <a:rPr lang="en-US" sz="1200" b="0" i="0">
                          <a:solidFill>
                            <a:schemeClr val="tx1"/>
                          </a:solidFill>
                          <a:latin typeface="Cambria Math" panose="02040503050406030204" pitchFamily="18" charset="0"/>
                        </a:rPr>
                        <m:t>=</m:t>
                      </m:r>
                      <m:f>
                        <m:fPr>
                          <m:ctrlPr>
                            <a:rPr lang="en-US" sz="1200" b="0" i="1">
                              <a:solidFill>
                                <a:schemeClr val="tx1"/>
                              </a:solidFill>
                              <a:latin typeface="Cambria Math" panose="02040503050406030204" pitchFamily="18" charset="0"/>
                            </a:rPr>
                          </m:ctrlPr>
                        </m:fPr>
                        <m:num>
                          <m:r>
                            <m:rPr>
                              <m:sty m:val="p"/>
                            </m:rPr>
                            <a:rPr lang="en-US" sz="1200" b="0" i="0">
                              <a:solidFill>
                                <a:schemeClr val="tx1"/>
                              </a:solidFill>
                              <a:latin typeface="Cambria Math" panose="02040503050406030204" pitchFamily="18" charset="0"/>
                            </a:rPr>
                            <m:t>d</m:t>
                          </m:r>
                          <m:sSub>
                            <m:sSubPr>
                              <m:ctrlPr>
                                <a:rPr lang="en-US" sz="1200" b="0" i="1">
                                  <a:solidFill>
                                    <a:schemeClr val="tx1"/>
                                  </a:solidFill>
                                  <a:latin typeface="Cambria Math" panose="02040503050406030204" pitchFamily="18" charset="0"/>
                                </a:rPr>
                              </m:ctrlPr>
                            </m:sSubPr>
                            <m:e>
                              <m:r>
                                <a:rPr lang="en-US" sz="1200" b="1" i="1">
                                  <a:solidFill>
                                    <a:schemeClr val="tx1"/>
                                  </a:solidFill>
                                  <a:latin typeface="Cambria Math" panose="02040503050406030204" pitchFamily="18" charset="0"/>
                                </a:rPr>
                                <m:t>𝒛</m:t>
                              </m:r>
                            </m:e>
                            <m:sub>
                              <m:r>
                                <a:rPr lang="en-US" sz="1200" b="1" i="1">
                                  <a:solidFill>
                                    <a:schemeClr val="tx1"/>
                                  </a:solidFill>
                                  <a:latin typeface="Cambria Math" panose="02040503050406030204" pitchFamily="18" charset="0"/>
                                </a:rPr>
                                <m:t>𝒅</m:t>
                              </m:r>
                            </m:sub>
                          </m:sSub>
                        </m:num>
                        <m:den>
                          <m:r>
                            <a:rPr lang="en-US" sz="1200" b="0" i="1">
                              <a:solidFill>
                                <a:schemeClr val="tx1"/>
                              </a:solidFill>
                              <a:latin typeface="Cambria Math" panose="02040503050406030204" pitchFamily="18" charset="0"/>
                            </a:rPr>
                            <m:t>𝑑𝑡</m:t>
                          </m:r>
                        </m:den>
                      </m:f>
                      <m:r>
                        <a:rPr lang="en-US" sz="1200" b="0" i="0">
                          <a:solidFill>
                            <a:schemeClr val="tx1"/>
                          </a:solidFill>
                          <a:latin typeface="Cambria Math" panose="02040503050406030204" pitchFamily="18" charset="0"/>
                        </a:rPr>
                        <m:t>−</m:t>
                      </m:r>
                      <m:f>
                        <m:fPr>
                          <m:ctrlPr>
                            <a:rPr lang="en-US" sz="1200" b="0" i="1">
                              <a:solidFill>
                                <a:schemeClr val="tx1"/>
                              </a:solidFill>
                              <a:latin typeface="Cambria Math" panose="02040503050406030204" pitchFamily="18" charset="0"/>
                            </a:rPr>
                          </m:ctrlPr>
                        </m:fPr>
                        <m:num>
                          <m:r>
                            <m:rPr>
                              <m:sty m:val="p"/>
                            </m:rPr>
                            <a:rPr lang="en-US" sz="1200" b="0" i="0">
                              <a:solidFill>
                                <a:schemeClr val="tx1"/>
                              </a:solidFill>
                              <a:latin typeface="Cambria Math" panose="02040503050406030204" pitchFamily="18" charset="0"/>
                            </a:rPr>
                            <m:t>d</m:t>
                          </m:r>
                          <m:r>
                            <a:rPr lang="en-US" sz="1200" b="1" i="1">
                              <a:solidFill>
                                <a:schemeClr val="tx1"/>
                              </a:solidFill>
                              <a:latin typeface="Cambria Math" panose="02040503050406030204" pitchFamily="18" charset="0"/>
                            </a:rPr>
                            <m:t>𝒛</m:t>
                          </m:r>
                          <m:d>
                            <m:dPr>
                              <m:ctrlPr>
                                <a:rPr lang="en-US" sz="1200" b="1" i="1">
                                  <a:solidFill>
                                    <a:schemeClr val="tx1"/>
                                  </a:solidFill>
                                  <a:latin typeface="Cambria Math" panose="02040503050406030204" pitchFamily="18" charset="0"/>
                                </a:rPr>
                              </m:ctrlPr>
                            </m:dPr>
                            <m:e>
                              <m:r>
                                <a:rPr lang="en-US" sz="1200" b="1" i="1">
                                  <a:solidFill>
                                    <a:schemeClr val="tx1"/>
                                  </a:solidFill>
                                  <a:latin typeface="Cambria Math" panose="02040503050406030204" pitchFamily="18" charset="0"/>
                                </a:rPr>
                                <m:t>𝒕</m:t>
                              </m:r>
                            </m:e>
                          </m:d>
                        </m:num>
                        <m:den>
                          <m:r>
                            <a:rPr lang="en-US" sz="1200" b="0" i="1">
                              <a:solidFill>
                                <a:schemeClr val="tx1"/>
                              </a:solidFill>
                              <a:latin typeface="Cambria Math" panose="02040503050406030204" pitchFamily="18" charset="0"/>
                            </a:rPr>
                            <m:t>𝑑𝑡</m:t>
                          </m:r>
                        </m:den>
                      </m:f>
                      <m:r>
                        <a:rPr lang="en-US" sz="1200" b="0" i="0">
                          <a:solidFill>
                            <a:schemeClr val="tx1"/>
                          </a:solidFill>
                          <a:latin typeface="Cambria Math" panose="02040503050406030204" pitchFamily="18" charset="0"/>
                        </a:rPr>
                        <m:t>=−</m:t>
                      </m:r>
                      <m:f>
                        <m:fPr>
                          <m:ctrlPr>
                            <a:rPr lang="en-US" sz="1200" b="0" i="1">
                              <a:solidFill>
                                <a:schemeClr val="tx1"/>
                              </a:solidFill>
                              <a:latin typeface="Cambria Math" panose="02040503050406030204" pitchFamily="18" charset="0"/>
                            </a:rPr>
                          </m:ctrlPr>
                        </m:fPr>
                        <m:num>
                          <m:r>
                            <m:rPr>
                              <m:sty m:val="p"/>
                            </m:rPr>
                            <a:rPr lang="en-US" sz="1200" b="0" i="0">
                              <a:solidFill>
                                <a:schemeClr val="tx1"/>
                              </a:solidFill>
                              <a:latin typeface="Cambria Math" panose="02040503050406030204" pitchFamily="18" charset="0"/>
                            </a:rPr>
                            <m:t>d</m:t>
                          </m:r>
                          <m:r>
                            <a:rPr lang="en-US" sz="1200" b="1" i="1">
                              <a:solidFill>
                                <a:schemeClr val="tx1"/>
                              </a:solidFill>
                              <a:latin typeface="Cambria Math" panose="02040503050406030204" pitchFamily="18" charset="0"/>
                            </a:rPr>
                            <m:t>𝒛</m:t>
                          </m:r>
                          <m:d>
                            <m:dPr>
                              <m:ctrlPr>
                                <a:rPr lang="en-US" sz="1200" b="1" i="1">
                                  <a:solidFill>
                                    <a:schemeClr val="tx1"/>
                                  </a:solidFill>
                                  <a:latin typeface="Cambria Math" panose="02040503050406030204" pitchFamily="18" charset="0"/>
                                </a:rPr>
                              </m:ctrlPr>
                            </m:dPr>
                            <m:e>
                              <m:r>
                                <a:rPr lang="en-US" sz="1200" b="1" i="1">
                                  <a:solidFill>
                                    <a:schemeClr val="tx1"/>
                                  </a:solidFill>
                                  <a:latin typeface="Cambria Math" panose="02040503050406030204" pitchFamily="18" charset="0"/>
                                </a:rPr>
                                <m:t>𝒕</m:t>
                              </m:r>
                            </m:e>
                          </m:d>
                        </m:num>
                        <m:den>
                          <m:r>
                            <a:rPr lang="en-US" sz="1200" b="0" i="1">
                              <a:solidFill>
                                <a:schemeClr val="tx1"/>
                              </a:solidFill>
                              <a:latin typeface="Cambria Math" panose="02040503050406030204" pitchFamily="18" charset="0"/>
                            </a:rPr>
                            <m:t>𝑑𝑡</m:t>
                          </m:r>
                        </m:den>
                      </m:f>
                      <m:r>
                        <a:rPr lang="en-US" sz="1200" b="0" i="0">
                          <a:solidFill>
                            <a:schemeClr val="tx1"/>
                          </a:solidFill>
                          <a:latin typeface="Cambria Math" panose="02040503050406030204" pitchFamily="18" charset="0"/>
                        </a:rPr>
                        <m:t>=−</m:t>
                      </m:r>
                      <m:r>
                        <a:rPr lang="en-US" sz="1200" b="1" i="1">
                          <a:solidFill>
                            <a:schemeClr val="tx1"/>
                          </a:solidFill>
                          <a:latin typeface="Cambria Math" panose="02040503050406030204" pitchFamily="18" charset="0"/>
                        </a:rPr>
                        <m:t>𝑨𝒛</m:t>
                      </m:r>
                      <m:d>
                        <m:dPr>
                          <m:ctrlPr>
                            <a:rPr lang="en-US" sz="1200" b="1" i="1">
                              <a:solidFill>
                                <a:schemeClr val="tx1"/>
                              </a:solidFill>
                              <a:latin typeface="Cambria Math" panose="02040503050406030204" pitchFamily="18" charset="0"/>
                            </a:rPr>
                          </m:ctrlPr>
                        </m:dPr>
                        <m:e>
                          <m:r>
                            <a:rPr lang="en-US" sz="1200" b="1" i="1">
                              <a:solidFill>
                                <a:schemeClr val="tx1"/>
                              </a:solidFill>
                              <a:latin typeface="Cambria Math" panose="02040503050406030204" pitchFamily="18" charset="0"/>
                            </a:rPr>
                            <m:t>𝒕</m:t>
                          </m:r>
                        </m:e>
                      </m:d>
                      <m:r>
                        <a:rPr lang="en-US" sz="1200" b="0" i="0">
                          <a:solidFill>
                            <a:schemeClr val="tx1"/>
                          </a:solidFill>
                          <a:latin typeface="Cambria Math" panose="02040503050406030204" pitchFamily="18" charset="0"/>
                        </a:rPr>
                        <m:t>−</m:t>
                      </m:r>
                      <m:r>
                        <a:rPr lang="en-US" sz="1200" b="1" i="1">
                          <a:solidFill>
                            <a:schemeClr val="tx1"/>
                          </a:solidFill>
                          <a:latin typeface="Cambria Math" panose="02040503050406030204" pitchFamily="18" charset="0"/>
                        </a:rPr>
                        <m:t>𝑩</m:t>
                      </m:r>
                      <m:r>
                        <a:rPr lang="en-US" sz="1200" b="0" i="1">
                          <a:solidFill>
                            <a:schemeClr val="tx1"/>
                          </a:solidFill>
                          <a:latin typeface="Cambria Math" panose="02040503050406030204" pitchFamily="18" charset="0"/>
                        </a:rPr>
                        <m:t>𝑢</m:t>
                      </m:r>
                      <m:d>
                        <m:dPr>
                          <m:ctrlPr>
                            <a:rPr lang="en-US" sz="1200" b="0" i="1">
                              <a:solidFill>
                                <a:schemeClr val="tx1"/>
                              </a:solidFill>
                              <a:latin typeface="Cambria Math" panose="02040503050406030204" pitchFamily="18" charset="0"/>
                            </a:rPr>
                          </m:ctrlPr>
                        </m:dPr>
                        <m:e>
                          <m:r>
                            <a:rPr lang="en-US" sz="1200" b="0" i="1">
                              <a:solidFill>
                                <a:schemeClr val="tx1"/>
                              </a:solidFill>
                              <a:latin typeface="Cambria Math" panose="02040503050406030204" pitchFamily="18" charset="0"/>
                            </a:rPr>
                            <m:t>𝑡</m:t>
                          </m:r>
                        </m:e>
                      </m:d>
                    </m:oMath>
                  </m:oMathPara>
                </a14:m>
                <a:endParaRPr lang="en-US" sz="1600" dirty="0">
                  <a:solidFill>
                    <a:schemeClr val="tx1"/>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7085550" y="4584269"/>
                <a:ext cx="3596780" cy="450701"/>
              </a:xfrm>
              <a:prstGeom prst="rect">
                <a:avLst/>
              </a:prstGeom>
              <a:blipFill rotWithShape="1">
                <a:blip r:embed="rId7"/>
                <a:stretch>
                  <a:fillRect l="-6" t="-45" r="10" b="12"/>
                </a:stretch>
              </a:blipFill>
            </p:spPr>
            <p:txBody>
              <a:bodyPr/>
              <a:lstStyle/>
              <a:p>
                <a:r>
                  <a:rPr lang="zh-CN" altLang="en-US">
                    <a:noFill/>
                  </a:rPr>
                  <a:t> </a:t>
                </a:r>
              </a:p>
            </p:txBody>
          </p:sp>
        </mc:Fallback>
      </mc:AlternateContent>
      <p:sp>
        <p:nvSpPr>
          <p:cNvPr id="7" name="Arrow: Down 6"/>
          <p:cNvSpPr/>
          <p:nvPr/>
        </p:nvSpPr>
        <p:spPr>
          <a:xfrm rot="5400000">
            <a:off x="6398004" y="5368793"/>
            <a:ext cx="365449" cy="2413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9" name="TextBox 8"/>
              <p:cNvSpPr txBox="1"/>
              <p:nvPr/>
            </p:nvSpPr>
            <p:spPr>
              <a:xfrm>
                <a:off x="7085550" y="5259699"/>
                <a:ext cx="3437389" cy="503279"/>
              </a:xfrm>
              <a:prstGeom prst="rect">
                <a:avLst/>
              </a:prstGeom>
              <a:noFill/>
            </p:spPr>
            <p:txBody>
              <a:bodyPr wrap="square">
                <a:spAutoFit/>
              </a:bodyPr>
              <a:lstStyle/>
              <a:p>
                <a14:m>
                  <m:oMath xmlns:m="http://schemas.openxmlformats.org/officeDocument/2006/math">
                    <m:f>
                      <m:fPr>
                        <m:ctrlPr>
                          <a:rPr lang="en-US" sz="1200" i="1" smtClean="0">
                            <a:effectLst/>
                            <a:latin typeface="Cambria Math" panose="02040503050406030204" pitchFamily="18" charset="0"/>
                          </a:rPr>
                        </m:ctrlPr>
                      </m:fPr>
                      <m:num>
                        <m:r>
                          <m:rPr>
                            <m:sty m:val="p"/>
                          </m:rPr>
                          <a:rPr lang="en-US" sz="1200">
                            <a:effectLst/>
                            <a:latin typeface="Cambria Math" panose="02040503050406030204" pitchFamily="18" charset="0"/>
                            <a:ea typeface="宋体" panose="02010600030101010101" pitchFamily="2" charset="-122"/>
                            <a:cs typeface="Calibri" panose="020F0502020204030204" pitchFamily="34" charset="0"/>
                          </a:rPr>
                          <m:t>d</m:t>
                        </m:r>
                        <m:r>
                          <a:rPr lang="en-US" sz="1200" b="1" i="1">
                            <a:effectLst/>
                            <a:latin typeface="Cambria Math" panose="02040503050406030204" pitchFamily="18" charset="0"/>
                            <a:ea typeface="宋体" panose="02010600030101010101" pitchFamily="2" charset="-122"/>
                            <a:cs typeface="Calibri" panose="020F0502020204030204" pitchFamily="34" charset="0"/>
                          </a:rPr>
                          <m:t>𝒆</m:t>
                        </m:r>
                        <m:d>
                          <m:dPr>
                            <m:ctrlPr>
                              <a:rPr lang="en-US" sz="1200" i="1">
                                <a:effectLst/>
                                <a:latin typeface="Cambria Math" panose="02040503050406030204" pitchFamily="18" charset="0"/>
                              </a:rPr>
                            </m:ctrlPr>
                          </m:dPr>
                          <m:e>
                            <m:r>
                              <a:rPr lang="en-US" sz="1200" b="1" i="1">
                                <a:effectLst/>
                                <a:latin typeface="Cambria Math" panose="02040503050406030204" pitchFamily="18" charset="0"/>
                                <a:ea typeface="宋体" panose="02010600030101010101" pitchFamily="2" charset="-122"/>
                                <a:cs typeface="Calibri" panose="020F0502020204030204" pitchFamily="34" charset="0"/>
                              </a:rPr>
                              <m:t>𝒕</m:t>
                            </m:r>
                          </m:e>
                        </m:d>
                      </m:num>
                      <m:den>
                        <m:r>
                          <a:rPr lang="en-US" sz="1200" i="1">
                            <a:effectLst/>
                            <a:latin typeface="Cambria Math" panose="02040503050406030204" pitchFamily="18" charset="0"/>
                            <a:ea typeface="宋体" panose="02010600030101010101" pitchFamily="2" charset="-122"/>
                            <a:cs typeface="Calibri" panose="020F0502020204030204" pitchFamily="34" charset="0"/>
                          </a:rPr>
                          <m:t>𝑑𝑡</m:t>
                        </m:r>
                      </m:den>
                    </m:f>
                    <m:r>
                      <a:rPr lang="en-US" sz="1200">
                        <a:effectLst/>
                        <a:latin typeface="Cambria Math" panose="02040503050406030204" pitchFamily="18" charset="0"/>
                        <a:ea typeface="宋体" panose="02010600030101010101" pitchFamily="2" charset="-122"/>
                        <a:cs typeface="Calibri" panose="020F0502020204030204" pitchFamily="34" charset="0"/>
                      </a:rPr>
                      <m:t>=</m:t>
                    </m:r>
                    <m:d>
                      <m:dPr>
                        <m:begChr m:val="["/>
                        <m:endChr m:val="]"/>
                        <m:ctrlPr>
                          <a:rPr lang="en-US" sz="1200" i="1">
                            <a:effectLst/>
                            <a:latin typeface="Cambria Math" panose="02040503050406030204" pitchFamily="18" charset="0"/>
                          </a:rPr>
                        </m:ctrlPr>
                      </m:dPr>
                      <m:e>
                        <m:m>
                          <m:mPr>
                            <m:mcs>
                              <m:mc>
                                <m:mcPr>
                                  <m:count m:val="2"/>
                                  <m:mcJc m:val="center"/>
                                </m:mcPr>
                              </m:mc>
                            </m:mcs>
                            <m:ctrlPr>
                              <a:rPr lang="en-US" sz="1200" i="1">
                                <a:effectLst/>
                                <a:latin typeface="Cambria Math" panose="02040503050406030204" pitchFamily="18" charset="0"/>
                              </a:rPr>
                            </m:ctrlPr>
                          </m:mPr>
                          <m:mr>
                            <m:e>
                              <m:r>
                                <a:rPr lang="en-US" sz="1200">
                                  <a:effectLst/>
                                  <a:latin typeface="Cambria Math" panose="02040503050406030204" pitchFamily="18" charset="0"/>
                                  <a:ea typeface="宋体" panose="02010600030101010101" pitchFamily="2" charset="-122"/>
                                  <a:cs typeface="Calibri" panose="020F0502020204030204" pitchFamily="34" charset="0"/>
                                </a:rPr>
                                <m:t>0</m:t>
                              </m:r>
                            </m:e>
                            <m:e>
                              <m:r>
                                <a:rPr lang="en-US" sz="1200">
                                  <a:effectLst/>
                                  <a:latin typeface="Cambria Math" panose="02040503050406030204" pitchFamily="18" charset="0"/>
                                  <a:ea typeface="宋体" panose="02010600030101010101" pitchFamily="2" charset="-122"/>
                                  <a:cs typeface="Calibri" panose="020F0502020204030204" pitchFamily="34" charset="0"/>
                                </a:rPr>
                                <m:t>1</m:t>
                              </m:r>
                            </m:e>
                          </m:mr>
                          <m:mr>
                            <m:e>
                              <m:f>
                                <m:fPr>
                                  <m:ctrlPr>
                                    <a:rPr lang="en-US" sz="1200" i="1">
                                      <a:effectLst/>
                                      <a:latin typeface="Cambria Math" panose="02040503050406030204" pitchFamily="18" charset="0"/>
                                    </a:rPr>
                                  </m:ctrlPr>
                                </m:fPr>
                                <m:num>
                                  <m:r>
                                    <a:rPr lang="en-US" sz="1200" i="1">
                                      <a:effectLst/>
                                      <a:latin typeface="Cambria Math" panose="02040503050406030204" pitchFamily="18" charset="0"/>
                                      <a:ea typeface="宋体" panose="02010600030101010101" pitchFamily="2" charset="-122"/>
                                      <a:cs typeface="Calibri" panose="020F0502020204030204" pitchFamily="34" charset="0"/>
                                    </a:rPr>
                                    <m:t>𝑔</m:t>
                                  </m:r>
                                </m:num>
                                <m:den>
                                  <m:r>
                                    <a:rPr lang="en-US" sz="1200" i="1">
                                      <a:effectLst/>
                                      <a:latin typeface="Cambria Math" panose="02040503050406030204" pitchFamily="18" charset="0"/>
                                      <a:ea typeface="宋体" panose="02010600030101010101" pitchFamily="2" charset="-122"/>
                                      <a:cs typeface="Calibri" panose="020F0502020204030204" pitchFamily="34" charset="0"/>
                                    </a:rPr>
                                    <m:t>𝑑</m:t>
                                  </m:r>
                                </m:den>
                              </m:f>
                            </m:e>
                            <m:e>
                              <m:r>
                                <a:rPr lang="en-US" sz="1200">
                                  <a:effectLst/>
                                  <a:latin typeface="Cambria Math" panose="02040503050406030204" pitchFamily="18" charset="0"/>
                                  <a:ea typeface="宋体" panose="02010600030101010101" pitchFamily="2" charset="-122"/>
                                  <a:cs typeface="Calibri" panose="020F0502020204030204" pitchFamily="34" charset="0"/>
                                </a:rPr>
                                <m:t>0</m:t>
                              </m:r>
                            </m:e>
                          </m:mr>
                        </m:m>
                      </m:e>
                    </m:d>
                    <m:d>
                      <m:dPr>
                        <m:begChr m:val="["/>
                        <m:endChr m:val="]"/>
                        <m:ctrlPr>
                          <a:rPr lang="en-US" sz="1200" i="1">
                            <a:effectLst/>
                            <a:latin typeface="Cambria Math" panose="02040503050406030204" pitchFamily="18" charset="0"/>
                          </a:rPr>
                        </m:ctrlPr>
                      </m:dPr>
                      <m:e>
                        <m:m>
                          <m:mPr>
                            <m:mcs>
                              <m:mc>
                                <m:mcPr>
                                  <m:count m:val="1"/>
                                  <m:mcJc m:val="center"/>
                                </m:mcPr>
                              </m:mc>
                            </m:mcs>
                            <m:ctrlPr>
                              <a:rPr lang="en-US" sz="1200" i="1">
                                <a:effectLst/>
                                <a:latin typeface="Cambria Math" panose="02040503050406030204" pitchFamily="18" charset="0"/>
                              </a:rPr>
                            </m:ctrlPr>
                          </m:mPr>
                          <m:mr>
                            <m:e>
                              <m:sSub>
                                <m:sSubPr>
                                  <m:ctrlPr>
                                    <a:rPr lang="en-US" sz="1200" i="1">
                                      <a:effectLst/>
                                      <a:latin typeface="Cambria Math" panose="02040503050406030204" pitchFamily="18" charset="0"/>
                                    </a:rPr>
                                  </m:ctrlPr>
                                </m:sSubPr>
                                <m:e>
                                  <m:r>
                                    <a:rPr lang="en-US" sz="1200" i="1">
                                      <a:effectLst/>
                                      <a:latin typeface="Cambria Math" panose="02040503050406030204" pitchFamily="18" charset="0"/>
                                      <a:ea typeface="宋体" panose="02010600030101010101" pitchFamily="2" charset="-122"/>
                                      <a:cs typeface="Calibri" panose="020F0502020204030204" pitchFamily="34" charset="0"/>
                                    </a:rPr>
                                    <m:t>𝑒</m:t>
                                  </m:r>
                                </m:e>
                                <m:sub>
                                  <m:r>
                                    <a:rPr lang="en-US" sz="1200">
                                      <a:effectLst/>
                                      <a:latin typeface="Cambria Math" panose="02040503050406030204" pitchFamily="18" charset="0"/>
                                      <a:ea typeface="宋体" panose="02010600030101010101" pitchFamily="2" charset="-122"/>
                                      <a:cs typeface="Calibri" panose="020F0502020204030204" pitchFamily="34" charset="0"/>
                                    </a:rPr>
                                    <m:t>1</m:t>
                                  </m:r>
                                </m:sub>
                              </m:sSub>
                              <m:d>
                                <m:dPr>
                                  <m:ctrlPr>
                                    <a:rPr lang="en-US" sz="1200" i="1">
                                      <a:effectLst/>
                                      <a:latin typeface="Cambria Math" panose="02040503050406030204" pitchFamily="18" charset="0"/>
                                    </a:rPr>
                                  </m:ctrlPr>
                                </m:dPr>
                                <m:e>
                                  <m:r>
                                    <a:rPr lang="en-US" sz="1200" i="1">
                                      <a:effectLst/>
                                      <a:latin typeface="Cambria Math" panose="02040503050406030204" pitchFamily="18" charset="0"/>
                                      <a:ea typeface="宋体" panose="02010600030101010101" pitchFamily="2" charset="-122"/>
                                      <a:cs typeface="Calibri" panose="020F0502020204030204" pitchFamily="34" charset="0"/>
                                    </a:rPr>
                                    <m:t>𝑡</m:t>
                                  </m:r>
                                </m:e>
                              </m:d>
                            </m:e>
                          </m:mr>
                          <m:mr>
                            <m:e>
                              <m:sSub>
                                <m:sSubPr>
                                  <m:ctrlPr>
                                    <a:rPr lang="en-US" sz="1200" i="1">
                                      <a:effectLst/>
                                      <a:latin typeface="Cambria Math" panose="02040503050406030204" pitchFamily="18" charset="0"/>
                                    </a:rPr>
                                  </m:ctrlPr>
                                </m:sSubPr>
                                <m:e>
                                  <m:r>
                                    <a:rPr lang="en-US" sz="1200" i="1">
                                      <a:effectLst/>
                                      <a:latin typeface="Cambria Math" panose="02040503050406030204" pitchFamily="18" charset="0"/>
                                      <a:ea typeface="宋体" panose="02010600030101010101" pitchFamily="2" charset="-122"/>
                                      <a:cs typeface="Calibri" panose="020F0502020204030204" pitchFamily="34" charset="0"/>
                                    </a:rPr>
                                    <m:t>𝑒</m:t>
                                  </m:r>
                                </m:e>
                                <m:sub>
                                  <m:r>
                                    <a:rPr lang="en-US" sz="1200">
                                      <a:effectLst/>
                                      <a:latin typeface="Cambria Math" panose="02040503050406030204" pitchFamily="18" charset="0"/>
                                      <a:ea typeface="宋体" panose="02010600030101010101" pitchFamily="2" charset="-122"/>
                                      <a:cs typeface="Calibri" panose="020F0502020204030204" pitchFamily="34" charset="0"/>
                                    </a:rPr>
                                    <m:t>2</m:t>
                                  </m:r>
                                </m:sub>
                              </m:sSub>
                              <m:d>
                                <m:dPr>
                                  <m:ctrlPr>
                                    <a:rPr lang="en-US" sz="1200" i="1">
                                      <a:effectLst/>
                                      <a:latin typeface="Cambria Math" panose="02040503050406030204" pitchFamily="18" charset="0"/>
                                    </a:rPr>
                                  </m:ctrlPr>
                                </m:dPr>
                                <m:e>
                                  <m:r>
                                    <a:rPr lang="en-US" sz="1200" i="1">
                                      <a:effectLst/>
                                      <a:latin typeface="Cambria Math" panose="02040503050406030204" pitchFamily="18" charset="0"/>
                                      <a:ea typeface="宋体" panose="02010600030101010101" pitchFamily="2" charset="-122"/>
                                      <a:cs typeface="Calibri" panose="020F0502020204030204" pitchFamily="34" charset="0"/>
                                    </a:rPr>
                                    <m:t>𝑡</m:t>
                                  </m:r>
                                </m:e>
                              </m:d>
                            </m:e>
                          </m:mr>
                        </m:m>
                      </m:e>
                    </m:d>
                    <m:r>
                      <a:rPr lang="en-US" sz="1200" i="1">
                        <a:effectLst/>
                        <a:latin typeface="Cambria Math" panose="02040503050406030204" pitchFamily="18" charset="0"/>
                        <a:ea typeface="宋体" panose="02010600030101010101" pitchFamily="2" charset="-122"/>
                        <a:cs typeface="Calibri" panose="020F0502020204030204" pitchFamily="34" charset="0"/>
                      </a:rPr>
                      <m:t>−</m:t>
                    </m:r>
                    <m:d>
                      <m:dPr>
                        <m:begChr m:val="["/>
                        <m:endChr m:val="]"/>
                        <m:ctrlPr>
                          <a:rPr lang="en-US" sz="1200" i="1">
                            <a:effectLst/>
                            <a:latin typeface="Cambria Math" panose="02040503050406030204" pitchFamily="18" charset="0"/>
                          </a:rPr>
                        </m:ctrlPr>
                      </m:dPr>
                      <m:e>
                        <m:m>
                          <m:mPr>
                            <m:mcs>
                              <m:mc>
                                <m:mcPr>
                                  <m:count m:val="2"/>
                                  <m:mcJc m:val="center"/>
                                </m:mcPr>
                              </m:mc>
                            </m:mcs>
                            <m:ctrlPr>
                              <a:rPr lang="en-US" sz="1200" i="1">
                                <a:effectLst/>
                                <a:latin typeface="Cambria Math" panose="02040503050406030204" pitchFamily="18" charset="0"/>
                              </a:rPr>
                            </m:ctrlPr>
                          </m:mPr>
                          <m:mr>
                            <m:e>
                              <m:r>
                                <a:rPr lang="en-US" sz="1200">
                                  <a:effectLst/>
                                  <a:latin typeface="Cambria Math" panose="02040503050406030204" pitchFamily="18" charset="0"/>
                                  <a:ea typeface="宋体" panose="02010600030101010101" pitchFamily="2" charset="-122"/>
                                  <a:cs typeface="Calibri" panose="020F0502020204030204" pitchFamily="34" charset="0"/>
                                </a:rPr>
                                <m:t>0</m:t>
                              </m:r>
                            </m:e>
                            <m:e>
                              <m:r>
                                <a:rPr lang="en-US" sz="1200">
                                  <a:effectLst/>
                                  <a:latin typeface="Cambria Math" panose="02040503050406030204" pitchFamily="18" charset="0"/>
                                  <a:ea typeface="宋体" panose="02010600030101010101" pitchFamily="2" charset="-122"/>
                                  <a:cs typeface="Calibri" panose="020F0502020204030204" pitchFamily="34" charset="0"/>
                                </a:rPr>
                                <m:t>1</m:t>
                              </m:r>
                            </m:e>
                          </m:mr>
                          <m:mr>
                            <m:e>
                              <m:f>
                                <m:fPr>
                                  <m:ctrlPr>
                                    <a:rPr lang="en-US" sz="1200" i="1">
                                      <a:effectLst/>
                                      <a:latin typeface="Cambria Math" panose="02040503050406030204" pitchFamily="18" charset="0"/>
                                    </a:rPr>
                                  </m:ctrlPr>
                                </m:fPr>
                                <m:num>
                                  <m:r>
                                    <a:rPr lang="en-US" sz="1200" i="1">
                                      <a:effectLst/>
                                      <a:latin typeface="Cambria Math" panose="02040503050406030204" pitchFamily="18" charset="0"/>
                                      <a:ea typeface="宋体" panose="02010600030101010101" pitchFamily="2" charset="-122"/>
                                      <a:cs typeface="Calibri" panose="020F0502020204030204" pitchFamily="34" charset="0"/>
                                    </a:rPr>
                                    <m:t>𝑔</m:t>
                                  </m:r>
                                </m:num>
                                <m:den>
                                  <m:r>
                                    <a:rPr lang="en-US" sz="1200" i="1">
                                      <a:effectLst/>
                                      <a:latin typeface="Cambria Math" panose="02040503050406030204" pitchFamily="18" charset="0"/>
                                      <a:ea typeface="宋体" panose="02010600030101010101" pitchFamily="2" charset="-122"/>
                                      <a:cs typeface="Calibri" panose="020F0502020204030204" pitchFamily="34" charset="0"/>
                                    </a:rPr>
                                    <m:t>𝑑</m:t>
                                  </m:r>
                                </m:den>
                              </m:f>
                            </m:e>
                            <m:e>
                              <m:r>
                                <a:rPr lang="en-US" sz="1200">
                                  <a:effectLst/>
                                  <a:latin typeface="Cambria Math" panose="02040503050406030204" pitchFamily="18" charset="0"/>
                                  <a:ea typeface="宋体" panose="02010600030101010101" pitchFamily="2" charset="-122"/>
                                  <a:cs typeface="Calibri" panose="020F0502020204030204" pitchFamily="34" charset="0"/>
                                </a:rPr>
                                <m:t>0</m:t>
                              </m:r>
                            </m:e>
                          </m:mr>
                        </m:m>
                      </m:e>
                    </m:d>
                    <m:d>
                      <m:dPr>
                        <m:begChr m:val="["/>
                        <m:endChr m:val="]"/>
                        <m:ctrlPr>
                          <a:rPr lang="en-US" sz="1200" i="1">
                            <a:effectLst/>
                            <a:latin typeface="Cambria Math" panose="02040503050406030204" pitchFamily="18" charset="0"/>
                          </a:rPr>
                        </m:ctrlPr>
                      </m:dPr>
                      <m:e>
                        <m:m>
                          <m:mPr>
                            <m:mcs>
                              <m:mc>
                                <m:mcPr>
                                  <m:count m:val="1"/>
                                  <m:mcJc m:val="center"/>
                                </m:mcPr>
                              </m:mc>
                            </m:mcs>
                            <m:ctrlPr>
                              <a:rPr lang="en-US" sz="1200" i="1">
                                <a:effectLst/>
                                <a:latin typeface="Cambria Math" panose="02040503050406030204" pitchFamily="18" charset="0"/>
                              </a:rPr>
                            </m:ctrlPr>
                          </m:mPr>
                          <m:mr>
                            <m:e>
                              <m:sSub>
                                <m:sSubPr>
                                  <m:ctrlPr>
                                    <a:rPr lang="en-US" sz="1200" i="1">
                                      <a:effectLst/>
                                      <a:latin typeface="Cambria Math" panose="02040503050406030204" pitchFamily="18" charset="0"/>
                                    </a:rPr>
                                  </m:ctrlPr>
                                </m:sSubPr>
                                <m:e>
                                  <m:r>
                                    <a:rPr lang="en-US" sz="1200" i="1">
                                      <a:effectLst/>
                                      <a:latin typeface="Cambria Math" panose="02040503050406030204" pitchFamily="18" charset="0"/>
                                      <a:ea typeface="宋体" panose="02010600030101010101" pitchFamily="2" charset="-122"/>
                                      <a:cs typeface="Calibri" panose="020F0502020204030204" pitchFamily="34" charset="0"/>
                                    </a:rPr>
                                    <m:t>𝑧</m:t>
                                  </m:r>
                                </m:e>
                                <m:sub>
                                  <m:r>
                                    <a:rPr lang="en-US" sz="1200">
                                      <a:effectLst/>
                                      <a:latin typeface="Cambria Math" panose="02040503050406030204" pitchFamily="18" charset="0"/>
                                      <a:ea typeface="宋体" panose="02010600030101010101" pitchFamily="2" charset="-122"/>
                                      <a:cs typeface="Calibri" panose="020F0502020204030204" pitchFamily="34" charset="0"/>
                                    </a:rPr>
                                    <m:t>1</m:t>
                                  </m:r>
                                  <m:r>
                                    <a:rPr lang="en-US" sz="1200" i="1">
                                      <a:effectLst/>
                                      <a:latin typeface="Cambria Math" panose="02040503050406030204" pitchFamily="18" charset="0"/>
                                      <a:ea typeface="宋体" panose="02010600030101010101" pitchFamily="2" charset="-122"/>
                                      <a:cs typeface="Calibri" panose="020F0502020204030204" pitchFamily="34" charset="0"/>
                                    </a:rPr>
                                    <m:t>𝑑</m:t>
                                  </m:r>
                                </m:sub>
                              </m:sSub>
                            </m:e>
                          </m:mr>
                          <m:mr>
                            <m:e>
                              <m:sSub>
                                <m:sSubPr>
                                  <m:ctrlPr>
                                    <a:rPr lang="en-US" sz="1200" i="1">
                                      <a:effectLst/>
                                      <a:latin typeface="Cambria Math" panose="02040503050406030204" pitchFamily="18" charset="0"/>
                                    </a:rPr>
                                  </m:ctrlPr>
                                </m:sSubPr>
                                <m:e>
                                  <m:r>
                                    <a:rPr lang="en-US" sz="1200" i="1">
                                      <a:effectLst/>
                                      <a:latin typeface="Cambria Math" panose="02040503050406030204" pitchFamily="18" charset="0"/>
                                      <a:ea typeface="宋体" panose="02010600030101010101" pitchFamily="2" charset="-122"/>
                                      <a:cs typeface="Calibri" panose="020F0502020204030204" pitchFamily="34" charset="0"/>
                                    </a:rPr>
                                    <m:t>𝑧</m:t>
                                  </m:r>
                                </m:e>
                                <m:sub>
                                  <m:r>
                                    <a:rPr lang="en-US" sz="1200">
                                      <a:effectLst/>
                                      <a:latin typeface="Cambria Math" panose="02040503050406030204" pitchFamily="18" charset="0"/>
                                      <a:ea typeface="宋体" panose="02010600030101010101" pitchFamily="2" charset="-122"/>
                                      <a:cs typeface="Calibri" panose="020F0502020204030204" pitchFamily="34" charset="0"/>
                                    </a:rPr>
                                    <m:t>2</m:t>
                                  </m:r>
                                  <m:r>
                                    <a:rPr lang="en-US" sz="1200" i="1">
                                      <a:effectLst/>
                                      <a:latin typeface="Cambria Math" panose="02040503050406030204" pitchFamily="18" charset="0"/>
                                      <a:ea typeface="宋体" panose="02010600030101010101" pitchFamily="2" charset="-122"/>
                                      <a:cs typeface="Calibri" panose="020F0502020204030204" pitchFamily="34" charset="0"/>
                                    </a:rPr>
                                    <m:t>𝑑</m:t>
                                  </m:r>
                                </m:sub>
                              </m:sSub>
                            </m:e>
                          </m:mr>
                        </m:m>
                      </m:e>
                    </m:d>
                    <m:r>
                      <a:rPr lang="en-US" sz="1200" i="1">
                        <a:effectLst/>
                        <a:latin typeface="Cambria Math" panose="02040503050406030204" pitchFamily="18" charset="0"/>
                        <a:ea typeface="宋体" panose="02010600030101010101" pitchFamily="2" charset="-122"/>
                        <a:cs typeface="Calibri" panose="020F0502020204030204" pitchFamily="34" charset="0"/>
                      </a:rPr>
                      <m:t>−</m:t>
                    </m:r>
                    <m:d>
                      <m:dPr>
                        <m:begChr m:val="["/>
                        <m:endChr m:val="]"/>
                        <m:ctrlPr>
                          <a:rPr lang="en-US" sz="1200" i="1">
                            <a:effectLst/>
                            <a:latin typeface="Cambria Math" panose="02040503050406030204" pitchFamily="18" charset="0"/>
                          </a:rPr>
                        </m:ctrlPr>
                      </m:dPr>
                      <m:e>
                        <m:m>
                          <m:mPr>
                            <m:mcs>
                              <m:mc>
                                <m:mcPr>
                                  <m:count m:val="1"/>
                                  <m:mcJc m:val="center"/>
                                </m:mcPr>
                              </m:mc>
                            </m:mcs>
                            <m:ctrlPr>
                              <a:rPr lang="en-US" sz="1200" i="1">
                                <a:effectLst/>
                                <a:latin typeface="Cambria Math" panose="02040503050406030204" pitchFamily="18" charset="0"/>
                              </a:rPr>
                            </m:ctrlPr>
                          </m:mPr>
                          <m:mr>
                            <m:e>
                              <m:r>
                                <a:rPr lang="en-US" sz="1200">
                                  <a:effectLst/>
                                  <a:latin typeface="Cambria Math" panose="02040503050406030204" pitchFamily="18" charset="0"/>
                                  <a:ea typeface="宋体" panose="02010600030101010101" pitchFamily="2" charset="-122"/>
                                  <a:cs typeface="Calibri" panose="020F0502020204030204" pitchFamily="34" charset="0"/>
                                </a:rPr>
                                <m:t>0</m:t>
                              </m:r>
                            </m:e>
                          </m:mr>
                          <m:mr>
                            <m:e>
                              <m:r>
                                <a:rPr lang="en-US" sz="1200">
                                  <a:effectLst/>
                                  <a:latin typeface="Cambria Math" panose="02040503050406030204" pitchFamily="18" charset="0"/>
                                  <a:ea typeface="宋体" panose="02010600030101010101" pitchFamily="2" charset="-122"/>
                                  <a:cs typeface="Calibri" panose="020F0502020204030204" pitchFamily="34" charset="0"/>
                                </a:rPr>
                                <m:t>1</m:t>
                              </m:r>
                            </m:e>
                          </m:mr>
                        </m:m>
                      </m:e>
                    </m:d>
                    <m:r>
                      <a:rPr lang="en-US" sz="1200" i="1">
                        <a:effectLst/>
                        <a:latin typeface="Cambria Math" panose="02040503050406030204" pitchFamily="18" charset="0"/>
                        <a:ea typeface="宋体" panose="02010600030101010101" pitchFamily="2" charset="-122"/>
                        <a:cs typeface="Calibri" panose="020F0502020204030204" pitchFamily="34" charset="0"/>
                      </a:rPr>
                      <m:t>𝑢</m:t>
                    </m:r>
                    <m:d>
                      <m:dPr>
                        <m:ctrlPr>
                          <a:rPr lang="en-US" sz="1200" i="1">
                            <a:effectLst/>
                            <a:latin typeface="Cambria Math" panose="02040503050406030204" pitchFamily="18" charset="0"/>
                          </a:rPr>
                        </m:ctrlPr>
                      </m:dPr>
                      <m:e>
                        <m:r>
                          <a:rPr lang="en-US" sz="1200" i="1">
                            <a:effectLst/>
                            <a:latin typeface="Cambria Math" panose="02040503050406030204" pitchFamily="18" charset="0"/>
                            <a:ea typeface="宋体" panose="02010600030101010101" pitchFamily="2" charset="-122"/>
                            <a:cs typeface="Calibri" panose="020F0502020204030204" pitchFamily="34" charset="0"/>
                          </a:rPr>
                          <m:t>𝑡</m:t>
                        </m:r>
                      </m:e>
                    </m:d>
                  </m:oMath>
                </a14:m>
                <a:r>
                  <a:rPr lang="en-US" sz="1200" dirty="0">
                    <a:effectLst/>
                    <a:latin typeface="Calibri" panose="020F0502020204030204" pitchFamily="34" charset="0"/>
                    <a:ea typeface="宋体" panose="02010600030101010101" pitchFamily="2" charset="-122"/>
                  </a:rPr>
                  <a:t> </a:t>
                </a:r>
                <a:endParaRPr lang="en-US" sz="1200" dirty="0"/>
              </a:p>
            </p:txBody>
          </p:sp>
        </mc:Choice>
        <mc:Fallback>
          <p:sp>
            <p:nvSpPr>
              <p:cNvPr id="9" name="TextBox 8"/>
              <p:cNvSpPr txBox="1">
                <a:spLocks noRot="1" noChangeAspect="1" noMove="1" noResize="1" noEditPoints="1" noAdjustHandles="1" noChangeArrowheads="1" noChangeShapeType="1" noTextEdit="1"/>
              </p:cNvSpPr>
              <p:nvPr/>
            </p:nvSpPr>
            <p:spPr>
              <a:xfrm>
                <a:off x="7085550" y="5259699"/>
                <a:ext cx="3437389" cy="503279"/>
              </a:xfrm>
              <a:prstGeom prst="rect">
                <a:avLst/>
              </a:prstGeom>
              <a:blipFill rotWithShape="1">
                <a:blip r:embed="rId8"/>
                <a:stretch>
                  <a:fillRect l="-6" t="-125" r="10" b="7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4181221" y="5050307"/>
                <a:ext cx="2086761" cy="45070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200" i="1" smtClean="0">
                              <a:solidFill>
                                <a:schemeClr val="tx1"/>
                              </a:solidFill>
                              <a:latin typeface="Cambria Math" panose="02040503050406030204" pitchFamily="18" charset="0"/>
                            </a:rPr>
                          </m:ctrlPr>
                        </m:fPr>
                        <m:num>
                          <m:r>
                            <m:rPr>
                              <m:sty m:val="p"/>
                            </m:rPr>
                            <a:rPr lang="en-US" sz="1200">
                              <a:solidFill>
                                <a:schemeClr val="tx1"/>
                              </a:solidFill>
                              <a:latin typeface="Cambria Math" panose="02040503050406030204" pitchFamily="18" charset="0"/>
                            </a:rPr>
                            <m:t>d</m:t>
                          </m:r>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𝑒</m:t>
                              </m:r>
                            </m:e>
                            <m:sub>
                              <m:r>
                                <a:rPr lang="en-US" sz="1200" i="0">
                                  <a:solidFill>
                                    <a:schemeClr val="tx1"/>
                                  </a:solidFill>
                                  <a:latin typeface="Cambria Math" panose="02040503050406030204" pitchFamily="18" charset="0"/>
                                </a:rPr>
                                <m:t>1</m:t>
                              </m:r>
                            </m:sub>
                          </m:sSub>
                          <m:d>
                            <m:dPr>
                              <m:ctrlPr>
                                <a:rPr lang="en-US" sz="1200" i="1">
                                  <a:solidFill>
                                    <a:schemeClr val="tx1"/>
                                  </a:solidFill>
                                  <a:latin typeface="Cambria Math" panose="02040503050406030204" pitchFamily="18" charset="0"/>
                                </a:rPr>
                              </m:ctrlPr>
                            </m:dPr>
                            <m:e>
                              <m:r>
                                <a:rPr lang="en-US" sz="1200" i="1">
                                  <a:solidFill>
                                    <a:schemeClr val="tx1"/>
                                  </a:solidFill>
                                  <a:latin typeface="Cambria Math" panose="02040503050406030204" pitchFamily="18" charset="0"/>
                                </a:rPr>
                                <m:t>𝑡</m:t>
                              </m:r>
                            </m:e>
                          </m:d>
                        </m:num>
                        <m:den>
                          <m:r>
                            <a:rPr lang="en-US" sz="1200" i="1">
                              <a:solidFill>
                                <a:schemeClr val="tx1"/>
                              </a:solidFill>
                              <a:latin typeface="Cambria Math" panose="02040503050406030204" pitchFamily="18" charset="0"/>
                            </a:rPr>
                            <m:t>𝑑𝑡</m:t>
                          </m:r>
                        </m:den>
                      </m:f>
                      <m:r>
                        <a:rPr lang="en-US" sz="1200" i="0">
                          <a:solidFill>
                            <a:schemeClr val="tx1"/>
                          </a:solidFill>
                          <a:latin typeface="Cambria Math" panose="02040503050406030204" pitchFamily="18" charset="0"/>
                        </a:rPr>
                        <m:t>=</m:t>
                      </m:r>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𝑒</m:t>
                          </m:r>
                        </m:e>
                        <m:sub>
                          <m:r>
                            <a:rPr lang="en-US" sz="1200" i="0">
                              <a:solidFill>
                                <a:schemeClr val="tx1"/>
                              </a:solidFill>
                              <a:latin typeface="Cambria Math" panose="02040503050406030204" pitchFamily="18" charset="0"/>
                            </a:rPr>
                            <m:t>2</m:t>
                          </m:r>
                        </m:sub>
                      </m:sSub>
                      <m:d>
                        <m:dPr>
                          <m:ctrlPr>
                            <a:rPr lang="en-US" sz="1200" i="1">
                              <a:solidFill>
                                <a:schemeClr val="tx1"/>
                              </a:solidFill>
                              <a:latin typeface="Cambria Math" panose="02040503050406030204" pitchFamily="18" charset="0"/>
                            </a:rPr>
                          </m:ctrlPr>
                        </m:dPr>
                        <m:e>
                          <m:r>
                            <a:rPr lang="en-US" sz="1200" i="1">
                              <a:solidFill>
                                <a:schemeClr val="tx1"/>
                              </a:solidFill>
                              <a:latin typeface="Cambria Math" panose="02040503050406030204" pitchFamily="18" charset="0"/>
                            </a:rPr>
                            <m:t>𝑡</m:t>
                          </m:r>
                        </m:e>
                      </m:d>
                      <m:r>
                        <a:rPr lang="en-US" sz="1200" i="0">
                          <a:solidFill>
                            <a:schemeClr val="tx1"/>
                          </a:solidFill>
                          <a:latin typeface="Cambria Math" panose="02040503050406030204" pitchFamily="18" charset="0"/>
                        </a:rPr>
                        <m:t>−</m:t>
                      </m:r>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𝑧</m:t>
                          </m:r>
                        </m:e>
                        <m:sub>
                          <m:r>
                            <a:rPr lang="en-US" sz="1200" i="0">
                              <a:solidFill>
                                <a:schemeClr val="tx1"/>
                              </a:solidFill>
                              <a:latin typeface="Cambria Math" panose="02040503050406030204" pitchFamily="18" charset="0"/>
                            </a:rPr>
                            <m:t>2</m:t>
                          </m:r>
                          <m:r>
                            <a:rPr lang="en-US" sz="1200" i="1">
                              <a:solidFill>
                                <a:schemeClr val="tx1"/>
                              </a:solidFill>
                              <a:latin typeface="Cambria Math" panose="02040503050406030204" pitchFamily="18" charset="0"/>
                            </a:rPr>
                            <m:t>𝑑</m:t>
                          </m:r>
                        </m:sub>
                      </m:sSub>
                    </m:oMath>
                  </m:oMathPara>
                </a14:m>
                <a:endParaRPr lang="en-US" sz="1200" dirty="0">
                  <a:solidFill>
                    <a:schemeClr val="tx1"/>
                  </a:solidFill>
                </a:endParaRPr>
              </a:p>
            </p:txBody>
          </p:sp>
        </mc:Choice>
        <mc:Fallback>
          <p:sp>
            <p:nvSpPr>
              <p:cNvPr id="12" name="TextBox 11"/>
              <p:cNvSpPr txBox="1">
                <a:spLocks noRot="1" noChangeAspect="1" noMove="1" noResize="1" noEditPoints="1" noAdjustHandles="1" noChangeArrowheads="1" noChangeShapeType="1" noTextEdit="1"/>
              </p:cNvSpPr>
              <p:nvPr/>
            </p:nvSpPr>
            <p:spPr>
              <a:xfrm>
                <a:off x="4181221" y="5050307"/>
                <a:ext cx="2086761" cy="450701"/>
              </a:xfrm>
              <a:prstGeom prst="rect">
                <a:avLst/>
              </a:prstGeom>
              <a:blipFill rotWithShape="1">
                <a:blip r:embed="rId9"/>
                <a:stretch>
                  <a:fillRect l="-18" t="-34" r="25" b="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3748521" y="5472455"/>
                <a:ext cx="2832207" cy="45070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200" i="1" smtClean="0">
                              <a:solidFill>
                                <a:schemeClr val="tx1"/>
                              </a:solidFill>
                              <a:latin typeface="Cambria Math" panose="02040503050406030204" pitchFamily="18" charset="0"/>
                            </a:rPr>
                          </m:ctrlPr>
                        </m:fPr>
                        <m:num>
                          <m:r>
                            <m:rPr>
                              <m:sty m:val="p"/>
                            </m:rPr>
                            <a:rPr lang="en-US" sz="1200">
                              <a:solidFill>
                                <a:schemeClr val="tx1"/>
                              </a:solidFill>
                              <a:latin typeface="Cambria Math" panose="02040503050406030204" pitchFamily="18" charset="0"/>
                            </a:rPr>
                            <m:t>d</m:t>
                          </m:r>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𝑒</m:t>
                              </m:r>
                            </m:e>
                            <m:sub>
                              <m:r>
                                <a:rPr lang="en-US" sz="1200" i="0">
                                  <a:solidFill>
                                    <a:schemeClr val="tx1"/>
                                  </a:solidFill>
                                  <a:latin typeface="Cambria Math" panose="02040503050406030204" pitchFamily="18" charset="0"/>
                                </a:rPr>
                                <m:t>2</m:t>
                              </m:r>
                            </m:sub>
                          </m:sSub>
                          <m:d>
                            <m:dPr>
                              <m:ctrlPr>
                                <a:rPr lang="en-US" sz="1200" i="1">
                                  <a:solidFill>
                                    <a:schemeClr val="tx1"/>
                                  </a:solidFill>
                                  <a:latin typeface="Cambria Math" panose="02040503050406030204" pitchFamily="18" charset="0"/>
                                </a:rPr>
                              </m:ctrlPr>
                            </m:dPr>
                            <m:e>
                              <m:r>
                                <a:rPr lang="en-US" sz="1200" i="1">
                                  <a:solidFill>
                                    <a:schemeClr val="tx1"/>
                                  </a:solidFill>
                                  <a:latin typeface="Cambria Math" panose="02040503050406030204" pitchFamily="18" charset="0"/>
                                </a:rPr>
                                <m:t>𝑡</m:t>
                              </m:r>
                            </m:e>
                          </m:d>
                        </m:num>
                        <m:den>
                          <m:r>
                            <a:rPr lang="en-US" sz="1200" i="1">
                              <a:solidFill>
                                <a:schemeClr val="tx1"/>
                              </a:solidFill>
                              <a:latin typeface="Cambria Math" panose="02040503050406030204" pitchFamily="18" charset="0"/>
                            </a:rPr>
                            <m:t>𝑑𝑡</m:t>
                          </m:r>
                        </m:den>
                      </m:f>
                      <m:r>
                        <a:rPr lang="en-US" sz="1200" i="0">
                          <a:solidFill>
                            <a:schemeClr val="tx1"/>
                          </a:solidFill>
                          <a:latin typeface="Cambria Math" panose="02040503050406030204" pitchFamily="18" charset="0"/>
                        </a:rPr>
                        <m:t>=</m:t>
                      </m:r>
                      <m:sSub>
                        <m:sSubPr>
                          <m:ctrlPr>
                            <a:rPr lang="en-US" sz="1200" i="1">
                              <a:solidFill>
                                <a:schemeClr val="tx1"/>
                              </a:solidFill>
                              <a:latin typeface="Cambria Math" panose="02040503050406030204" pitchFamily="18" charset="0"/>
                            </a:rPr>
                          </m:ctrlPr>
                        </m:sSubPr>
                        <m:e>
                          <m:f>
                            <m:fPr>
                              <m:ctrlPr>
                                <a:rPr lang="en-US" sz="1200" i="1">
                                  <a:solidFill>
                                    <a:schemeClr val="tx1"/>
                                  </a:solidFill>
                                  <a:latin typeface="Cambria Math" panose="02040503050406030204" pitchFamily="18" charset="0"/>
                                </a:rPr>
                              </m:ctrlPr>
                            </m:fPr>
                            <m:num>
                              <m:r>
                                <a:rPr lang="en-US" sz="1200" i="1">
                                  <a:solidFill>
                                    <a:schemeClr val="tx1"/>
                                  </a:solidFill>
                                  <a:latin typeface="Cambria Math" panose="02040503050406030204" pitchFamily="18" charset="0"/>
                                </a:rPr>
                                <m:t>𝑔</m:t>
                              </m:r>
                            </m:num>
                            <m:den>
                              <m:r>
                                <a:rPr lang="en-US" sz="1200" i="1">
                                  <a:solidFill>
                                    <a:schemeClr val="tx1"/>
                                  </a:solidFill>
                                  <a:latin typeface="Cambria Math" panose="02040503050406030204" pitchFamily="18" charset="0"/>
                                </a:rPr>
                                <m:t>𝑑</m:t>
                              </m:r>
                            </m:den>
                          </m:f>
                          <m:r>
                            <a:rPr lang="en-US" sz="1200" i="1">
                              <a:solidFill>
                                <a:schemeClr val="tx1"/>
                              </a:solidFill>
                              <a:latin typeface="Cambria Math" panose="02040503050406030204" pitchFamily="18" charset="0"/>
                            </a:rPr>
                            <m:t>𝑒</m:t>
                          </m:r>
                        </m:e>
                        <m:sub>
                          <m:r>
                            <a:rPr lang="en-US" sz="1200" i="0">
                              <a:solidFill>
                                <a:schemeClr val="tx1"/>
                              </a:solidFill>
                              <a:latin typeface="Cambria Math" panose="02040503050406030204" pitchFamily="18" charset="0"/>
                            </a:rPr>
                            <m:t>1</m:t>
                          </m:r>
                        </m:sub>
                      </m:sSub>
                      <m:d>
                        <m:dPr>
                          <m:ctrlPr>
                            <a:rPr lang="en-US" sz="1200" i="1">
                              <a:solidFill>
                                <a:schemeClr val="tx1"/>
                              </a:solidFill>
                              <a:latin typeface="Cambria Math" panose="02040503050406030204" pitchFamily="18" charset="0"/>
                            </a:rPr>
                          </m:ctrlPr>
                        </m:dPr>
                        <m:e>
                          <m:r>
                            <a:rPr lang="en-US" sz="1200" i="1">
                              <a:solidFill>
                                <a:schemeClr val="tx1"/>
                              </a:solidFill>
                              <a:latin typeface="Cambria Math" panose="02040503050406030204" pitchFamily="18" charset="0"/>
                            </a:rPr>
                            <m:t>𝑡</m:t>
                          </m:r>
                        </m:e>
                      </m:d>
                      <m:r>
                        <a:rPr lang="en-US" sz="1200" i="0">
                          <a:solidFill>
                            <a:schemeClr val="tx1"/>
                          </a:solidFill>
                          <a:latin typeface="Cambria Math" panose="02040503050406030204" pitchFamily="18" charset="0"/>
                        </a:rPr>
                        <m:t>−</m:t>
                      </m:r>
                      <m:f>
                        <m:fPr>
                          <m:ctrlPr>
                            <a:rPr lang="en-US" sz="1200" i="1">
                              <a:solidFill>
                                <a:schemeClr val="tx1"/>
                              </a:solidFill>
                              <a:latin typeface="Cambria Math" panose="02040503050406030204" pitchFamily="18" charset="0"/>
                            </a:rPr>
                          </m:ctrlPr>
                        </m:fPr>
                        <m:num>
                          <m:r>
                            <a:rPr lang="en-US" sz="1200" i="1">
                              <a:solidFill>
                                <a:schemeClr val="tx1"/>
                              </a:solidFill>
                              <a:latin typeface="Cambria Math" panose="02040503050406030204" pitchFamily="18" charset="0"/>
                            </a:rPr>
                            <m:t>𝑔</m:t>
                          </m:r>
                        </m:num>
                        <m:den>
                          <m:r>
                            <a:rPr lang="en-US" sz="1200" i="1">
                              <a:solidFill>
                                <a:schemeClr val="tx1"/>
                              </a:solidFill>
                              <a:latin typeface="Cambria Math" panose="02040503050406030204" pitchFamily="18" charset="0"/>
                            </a:rPr>
                            <m:t>𝑑</m:t>
                          </m:r>
                        </m:den>
                      </m:f>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𝑧</m:t>
                          </m:r>
                        </m:e>
                        <m:sub>
                          <m:r>
                            <a:rPr lang="en-US" sz="1200" i="0">
                              <a:solidFill>
                                <a:schemeClr val="tx1"/>
                              </a:solidFill>
                              <a:latin typeface="Cambria Math" panose="02040503050406030204" pitchFamily="18" charset="0"/>
                            </a:rPr>
                            <m:t>1</m:t>
                          </m:r>
                          <m:r>
                            <a:rPr lang="en-US" sz="1200" i="1">
                              <a:solidFill>
                                <a:schemeClr val="tx1"/>
                              </a:solidFill>
                              <a:latin typeface="Cambria Math" panose="02040503050406030204" pitchFamily="18" charset="0"/>
                            </a:rPr>
                            <m:t>𝑑</m:t>
                          </m:r>
                        </m:sub>
                      </m:sSub>
                      <m:r>
                        <a:rPr lang="en-US" sz="1200" i="0">
                          <a:solidFill>
                            <a:schemeClr val="tx1"/>
                          </a:solidFill>
                          <a:latin typeface="Cambria Math" panose="02040503050406030204" pitchFamily="18" charset="0"/>
                        </a:rPr>
                        <m:t>−</m:t>
                      </m:r>
                      <m:r>
                        <a:rPr lang="en-US" sz="1200" i="1">
                          <a:solidFill>
                            <a:schemeClr val="tx1"/>
                          </a:solidFill>
                          <a:latin typeface="Cambria Math" panose="02040503050406030204" pitchFamily="18" charset="0"/>
                        </a:rPr>
                        <m:t>𝑢</m:t>
                      </m:r>
                      <m:d>
                        <m:dPr>
                          <m:ctrlPr>
                            <a:rPr lang="en-US" sz="1200" i="1">
                              <a:solidFill>
                                <a:schemeClr val="tx1"/>
                              </a:solidFill>
                              <a:latin typeface="Cambria Math" panose="02040503050406030204" pitchFamily="18" charset="0"/>
                            </a:rPr>
                          </m:ctrlPr>
                        </m:dPr>
                        <m:e>
                          <m:r>
                            <a:rPr lang="en-US" sz="1200" i="1">
                              <a:solidFill>
                                <a:schemeClr val="tx1"/>
                              </a:solidFill>
                              <a:latin typeface="Cambria Math" panose="02040503050406030204" pitchFamily="18" charset="0"/>
                            </a:rPr>
                            <m:t>𝑡</m:t>
                          </m:r>
                        </m:e>
                      </m:d>
                    </m:oMath>
                  </m:oMathPara>
                </a14:m>
                <a:endParaRPr lang="en-US" sz="1200" dirty="0">
                  <a:solidFill>
                    <a:schemeClr val="tx1"/>
                  </a:solidFill>
                </a:endParaRPr>
              </a:p>
            </p:txBody>
          </p:sp>
        </mc:Choice>
        <mc:Fallback>
          <p:sp>
            <p:nvSpPr>
              <p:cNvPr id="14" name="TextBox 13"/>
              <p:cNvSpPr txBox="1">
                <a:spLocks noRot="1" noChangeAspect="1" noMove="1" noResize="1" noEditPoints="1" noAdjustHandles="1" noChangeArrowheads="1" noChangeShapeType="1" noTextEdit="1"/>
              </p:cNvSpPr>
              <p:nvPr/>
            </p:nvSpPr>
            <p:spPr>
              <a:xfrm>
                <a:off x="3748521" y="5472455"/>
                <a:ext cx="2832207" cy="450701"/>
              </a:xfrm>
              <a:prstGeom prst="rect">
                <a:avLst/>
              </a:prstGeom>
              <a:blipFill rotWithShape="1">
                <a:blip r:embed="rId10"/>
                <a:stretch>
                  <a:fillRect l="-4" t="-6" r="8" b="113"/>
                </a:stretch>
              </a:blipFill>
            </p:spPr>
            <p:txBody>
              <a:bodyPr/>
              <a:lstStyle/>
              <a:p>
                <a:r>
                  <a:rPr lang="zh-CN" altLang="en-US">
                    <a:noFill/>
                  </a:rPr>
                  <a:t> </a:t>
                </a:r>
              </a:p>
            </p:txBody>
          </p:sp>
        </mc:Fallback>
      </mc:AlternateContent>
      <p:sp>
        <p:nvSpPr>
          <p:cNvPr id="15" name="Arrow: Down 14"/>
          <p:cNvSpPr/>
          <p:nvPr/>
        </p:nvSpPr>
        <p:spPr>
          <a:xfrm rot="5400000">
            <a:off x="3565079" y="5337711"/>
            <a:ext cx="365449" cy="2413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7" name="TextBox 16"/>
              <p:cNvSpPr txBox="1"/>
              <p:nvPr/>
            </p:nvSpPr>
            <p:spPr>
              <a:xfrm>
                <a:off x="1155146" y="5126432"/>
                <a:ext cx="2281703" cy="663900"/>
              </a:xfrm>
              <a:prstGeom prst="rect">
                <a:avLst/>
              </a:prstGeom>
              <a:noFill/>
            </p:spPr>
            <p:txBody>
              <a:bodyPr wrap="square">
                <a:spAutoFit/>
              </a:bodyPr>
              <a:lstStyle/>
              <a:p>
                <a14:m>
                  <m:oMath xmlns:m="http://schemas.openxmlformats.org/officeDocument/2006/math">
                    <m:r>
                      <a:rPr lang="en-US" sz="1200">
                        <a:solidFill>
                          <a:srgbClr val="000000"/>
                        </a:solidFill>
                        <a:latin typeface="Cambria Math" panose="02040503050406030204" pitchFamily="18" charset="0"/>
                        <a:ea typeface="宋体" panose="02010600030101010101" pitchFamily="2" charset="-122"/>
                        <a:cs typeface="Calibri" panose="020F0502020204030204" pitchFamily="34" charset="0"/>
                      </a:rPr>
                      <m:t>𝑢</m:t>
                    </m:r>
                    <m:d>
                      <m:dPr>
                        <m:ctrlPr>
                          <a:rPr lang="en-US" sz="1200" i="1">
                            <a:solidFill>
                              <a:srgbClr val="000000"/>
                            </a:solidFill>
                            <a:latin typeface="Cambria Math" panose="02040503050406030204" pitchFamily="18" charset="0"/>
                            <a:ea typeface="宋体" panose="02010600030101010101" pitchFamily="2" charset="-122"/>
                            <a:cs typeface="Calibri" panose="020F0502020204030204" pitchFamily="34" charset="0"/>
                          </a:rPr>
                        </m:ctrlPr>
                      </m:dPr>
                      <m:e>
                        <m:r>
                          <a:rPr lang="en-US" sz="1200">
                            <a:solidFill>
                              <a:srgbClr val="000000"/>
                            </a:solidFill>
                            <a:latin typeface="Cambria Math" panose="02040503050406030204" pitchFamily="18" charset="0"/>
                            <a:ea typeface="宋体" panose="02010600030101010101" pitchFamily="2" charset="-122"/>
                            <a:cs typeface="Calibri" panose="020F0502020204030204" pitchFamily="34" charset="0"/>
                          </a:rPr>
                          <m:t>𝑡</m:t>
                        </m:r>
                      </m:e>
                    </m:d>
                    <m:r>
                      <a:rPr lang="zh-CN" altLang="en-US" sz="1200">
                        <a:solidFill>
                          <a:srgbClr val="000000"/>
                        </a:solidFill>
                        <a:latin typeface="Cambria Math" panose="02040503050406030204" pitchFamily="18" charset="0"/>
                        <a:ea typeface="宋体" panose="02010600030101010101" pitchFamily="2" charset="-122"/>
                        <a:cs typeface="Calibri" panose="020F0502020204030204" pitchFamily="34" charset="0"/>
                      </a:rPr>
                      <m:t>无法改变</m:t>
                    </m:r>
                    <m:sSub>
                      <m:sSubPr>
                        <m:ctrlPr>
                          <a:rPr lang="en-US" sz="1200" i="1">
                            <a:solidFill>
                              <a:srgbClr val="000000"/>
                            </a:solidFill>
                            <a:latin typeface="Cambria Math" panose="02040503050406030204" pitchFamily="18" charset="0"/>
                            <a:ea typeface="宋体" panose="02010600030101010101" pitchFamily="2" charset="-122"/>
                            <a:cs typeface="Calibri" panose="020F0502020204030204" pitchFamily="34" charset="0"/>
                          </a:rPr>
                        </m:ctrlPr>
                      </m:sSubPr>
                      <m:e>
                        <m:r>
                          <a:rPr lang="en-US" sz="1200">
                            <a:solidFill>
                              <a:srgbClr val="000000"/>
                            </a:solidFill>
                            <a:latin typeface="Cambria Math" panose="02040503050406030204" pitchFamily="18" charset="0"/>
                            <a:ea typeface="宋体" panose="02010600030101010101" pitchFamily="2" charset="-122"/>
                            <a:cs typeface="Calibri" panose="020F0502020204030204" pitchFamily="34" charset="0"/>
                          </a:rPr>
                          <m:t>𝑒</m:t>
                        </m:r>
                      </m:e>
                      <m:sub>
                        <m:r>
                          <a:rPr lang="en-US" sz="1200">
                            <a:solidFill>
                              <a:srgbClr val="000000"/>
                            </a:solidFill>
                            <a:latin typeface="Cambria Math" panose="02040503050406030204" pitchFamily="18" charset="0"/>
                            <a:ea typeface="宋体" panose="02010600030101010101" pitchFamily="2" charset="-122"/>
                            <a:cs typeface="Calibri" panose="020F0502020204030204" pitchFamily="34" charset="0"/>
                          </a:rPr>
                          <m:t>2</m:t>
                        </m:r>
                      </m:sub>
                    </m:sSub>
                    <m:r>
                      <a:rPr lang="zh-CN" altLang="en-US" sz="1200">
                        <a:solidFill>
                          <a:srgbClr val="000000"/>
                        </a:solidFill>
                        <a:latin typeface="Cambria Math" panose="02040503050406030204" pitchFamily="18" charset="0"/>
                        <a:ea typeface="宋体" panose="02010600030101010101" pitchFamily="2" charset="-122"/>
                        <a:cs typeface="Calibri" panose="020F0502020204030204" pitchFamily="34" charset="0"/>
                      </a:rPr>
                      <m:t>的</m:t>
                    </m:r>
                  </m:oMath>
                </a14:m>
                <a:r>
                  <a:rPr lang="zh-CN" altLang="en-US" sz="1200" dirty="0">
                    <a:solidFill>
                      <a:srgbClr val="000000"/>
                    </a:solidFill>
                    <a:latin typeface="宋体" panose="02010600030101010101" pitchFamily="2" charset="-122"/>
                    <a:ea typeface="宋体" panose="02010600030101010101" pitchFamily="2" charset="-122"/>
                    <a:cs typeface="Calibri" panose="020F0502020204030204" pitchFamily="34" charset="0"/>
                  </a:rPr>
                  <a:t>平衡点，</a:t>
                </a:r>
                <a:r>
                  <a:rPr lang="en-US" sz="1200" dirty="0">
                    <a:solidFill>
                      <a:srgbClr val="000000"/>
                    </a:solidFill>
                    <a:latin typeface="宋体" panose="02010600030101010101" pitchFamily="2" charset="-122"/>
                    <a:ea typeface="宋体" panose="02010600030101010101" pitchFamily="2" charset="-122"/>
                    <a:cs typeface="Calibri" panose="020F0502020204030204" pitchFamily="34" charset="0"/>
                  </a:rPr>
                  <a:t> </a:t>
                </a:r>
                <a14:m>
                  <m:oMath xmlns:m="http://schemas.openxmlformats.org/officeDocument/2006/math">
                    <m:sSub>
                      <m:sSubPr>
                        <m:ctrlPr>
                          <a:rPr lang="en-US" sz="1200" i="1">
                            <a:solidFill>
                              <a:srgbClr val="000000"/>
                            </a:solidFill>
                            <a:latin typeface="Cambria Math" panose="02040503050406030204" pitchFamily="18" charset="0"/>
                            <a:ea typeface="宋体" panose="02010600030101010101" pitchFamily="2" charset="-122"/>
                            <a:cs typeface="Calibri" panose="020F0502020204030204" pitchFamily="34" charset="0"/>
                          </a:rPr>
                        </m:ctrlPr>
                      </m:sSubPr>
                      <m:e>
                        <m:r>
                          <a:rPr lang="en-US" sz="1200">
                            <a:solidFill>
                              <a:srgbClr val="000000"/>
                            </a:solidFill>
                            <a:latin typeface="Cambria Math" panose="02040503050406030204" pitchFamily="18" charset="0"/>
                            <a:ea typeface="宋体" panose="02010600030101010101" pitchFamily="2" charset="-122"/>
                            <a:cs typeface="Calibri" panose="020F0502020204030204" pitchFamily="34" charset="0"/>
                          </a:rPr>
                          <m:t>𝑒</m:t>
                        </m:r>
                      </m:e>
                      <m:sub>
                        <m:r>
                          <a:rPr lang="en-US" sz="1200">
                            <a:solidFill>
                              <a:srgbClr val="000000"/>
                            </a:solidFill>
                            <a:latin typeface="Cambria Math" panose="02040503050406030204" pitchFamily="18" charset="0"/>
                            <a:ea typeface="宋体" panose="02010600030101010101" pitchFamily="2" charset="-122"/>
                            <a:cs typeface="Calibri" panose="020F0502020204030204" pitchFamily="34" charset="0"/>
                          </a:rPr>
                          <m:t>2</m:t>
                        </m:r>
                        <m:r>
                          <a:rPr lang="en-US" sz="1200">
                            <a:solidFill>
                              <a:srgbClr val="000000"/>
                            </a:solidFill>
                            <a:latin typeface="Cambria Math" panose="02040503050406030204" pitchFamily="18" charset="0"/>
                            <a:ea typeface="宋体" panose="02010600030101010101" pitchFamily="2" charset="-122"/>
                            <a:cs typeface="Calibri" panose="020F0502020204030204" pitchFamily="34" charset="0"/>
                          </a:rPr>
                          <m:t>𝑓</m:t>
                        </m:r>
                      </m:sub>
                    </m:sSub>
                    <m:r>
                      <a:rPr lang="en-US" sz="1200">
                        <a:solidFill>
                          <a:srgbClr val="000000"/>
                        </a:solidFill>
                        <a:latin typeface="Cambria Math" panose="02040503050406030204" pitchFamily="18" charset="0"/>
                        <a:ea typeface="宋体" panose="02010600030101010101" pitchFamily="2" charset="-122"/>
                        <a:cs typeface="Calibri" panose="020F0502020204030204" pitchFamily="34" charset="0"/>
                      </a:rPr>
                      <m:t>≡</m:t>
                    </m:r>
                    <m:sSub>
                      <m:sSubPr>
                        <m:ctrlPr>
                          <a:rPr lang="en-US" sz="1200" i="1">
                            <a:solidFill>
                              <a:srgbClr val="000000"/>
                            </a:solidFill>
                            <a:latin typeface="Cambria Math" panose="02040503050406030204" pitchFamily="18" charset="0"/>
                            <a:ea typeface="宋体" panose="02010600030101010101" pitchFamily="2" charset="-122"/>
                            <a:cs typeface="Calibri" panose="020F0502020204030204" pitchFamily="34" charset="0"/>
                          </a:rPr>
                        </m:ctrlPr>
                      </m:sSubPr>
                      <m:e>
                        <m:r>
                          <a:rPr lang="en-US" sz="1200">
                            <a:solidFill>
                              <a:srgbClr val="000000"/>
                            </a:solidFill>
                            <a:latin typeface="Cambria Math" panose="02040503050406030204" pitchFamily="18" charset="0"/>
                            <a:ea typeface="宋体" panose="02010600030101010101" pitchFamily="2" charset="-122"/>
                            <a:cs typeface="Calibri" panose="020F0502020204030204" pitchFamily="34" charset="0"/>
                          </a:rPr>
                          <m:t>𝑧</m:t>
                        </m:r>
                      </m:e>
                      <m:sub>
                        <m:r>
                          <a:rPr lang="en-US" sz="1200">
                            <a:solidFill>
                              <a:srgbClr val="000000"/>
                            </a:solidFill>
                            <a:latin typeface="Cambria Math" panose="02040503050406030204" pitchFamily="18" charset="0"/>
                            <a:ea typeface="宋体" panose="02010600030101010101" pitchFamily="2" charset="-122"/>
                            <a:cs typeface="Calibri" panose="020F0502020204030204" pitchFamily="34" charset="0"/>
                          </a:rPr>
                          <m:t>2</m:t>
                        </m:r>
                        <m:r>
                          <a:rPr lang="en-US" sz="1200">
                            <a:solidFill>
                              <a:srgbClr val="000000"/>
                            </a:solidFill>
                            <a:latin typeface="Cambria Math" panose="02040503050406030204" pitchFamily="18" charset="0"/>
                            <a:ea typeface="宋体" panose="02010600030101010101" pitchFamily="2" charset="-122"/>
                            <a:cs typeface="Calibri" panose="020F0502020204030204" pitchFamily="34" charset="0"/>
                          </a:rPr>
                          <m:t>𝑑</m:t>
                        </m:r>
                      </m:sub>
                    </m:sSub>
                  </m:oMath>
                </a14:m>
                <a:r>
                  <a:rPr lang="zh-CN" altLang="en-US" sz="1200" dirty="0">
                    <a:solidFill>
                      <a:srgbClr val="000000"/>
                    </a:solidFill>
                    <a:latin typeface="宋体" panose="02010600030101010101" pitchFamily="2" charset="-122"/>
                    <a:ea typeface="宋体" panose="02010600030101010101" pitchFamily="2" charset="-122"/>
                    <a:cs typeface="Calibri" panose="020F0502020204030204" pitchFamily="34" charset="0"/>
                  </a:rPr>
                  <a:t>，因此，</a:t>
                </a:r>
                <a14:m>
                  <m:oMath xmlns:m="http://schemas.openxmlformats.org/officeDocument/2006/math">
                    <m:sSub>
                      <m:sSubPr>
                        <m:ctrlPr>
                          <a:rPr lang="en-US" sz="1200" i="1">
                            <a:solidFill>
                              <a:srgbClr val="000000"/>
                            </a:solidFill>
                            <a:latin typeface="Cambria Math" panose="02040503050406030204" pitchFamily="18" charset="0"/>
                            <a:ea typeface="宋体" panose="02010600030101010101" pitchFamily="2" charset="-122"/>
                            <a:cs typeface="Calibri" panose="020F0502020204030204" pitchFamily="34" charset="0"/>
                          </a:rPr>
                        </m:ctrlPr>
                      </m:sSubPr>
                      <m:e>
                        <m:r>
                          <a:rPr lang="en-US" sz="1200">
                            <a:solidFill>
                              <a:srgbClr val="000000"/>
                            </a:solidFill>
                            <a:latin typeface="Cambria Math" panose="02040503050406030204" pitchFamily="18" charset="0"/>
                            <a:ea typeface="宋体" panose="02010600030101010101" pitchFamily="2" charset="-122"/>
                            <a:cs typeface="Calibri" panose="020F0502020204030204" pitchFamily="34" charset="0"/>
                          </a:rPr>
                          <m:t>𝑧</m:t>
                        </m:r>
                      </m:e>
                      <m:sub>
                        <m:r>
                          <a:rPr lang="en-US" sz="1200">
                            <a:solidFill>
                              <a:srgbClr val="000000"/>
                            </a:solidFill>
                            <a:latin typeface="Cambria Math" panose="02040503050406030204" pitchFamily="18" charset="0"/>
                            <a:ea typeface="宋体" panose="02010600030101010101" pitchFamily="2" charset="-122"/>
                            <a:cs typeface="Calibri" panose="020F0502020204030204" pitchFamily="34" charset="0"/>
                          </a:rPr>
                          <m:t>2</m:t>
                        </m:r>
                        <m:r>
                          <a:rPr lang="en-US" sz="1200">
                            <a:solidFill>
                              <a:srgbClr val="000000"/>
                            </a:solidFill>
                            <a:latin typeface="Cambria Math" panose="02040503050406030204" pitchFamily="18" charset="0"/>
                            <a:ea typeface="宋体" panose="02010600030101010101" pitchFamily="2" charset="-122"/>
                            <a:cs typeface="Calibri" panose="020F0502020204030204" pitchFamily="34" charset="0"/>
                          </a:rPr>
                          <m:t>𝑑</m:t>
                        </m:r>
                      </m:sub>
                    </m:sSub>
                    <m:r>
                      <a:rPr lang="en-US" sz="1200">
                        <a:solidFill>
                          <a:srgbClr val="000000"/>
                        </a:solidFill>
                        <a:latin typeface="Cambria Math" panose="02040503050406030204" pitchFamily="18" charset="0"/>
                        <a:ea typeface="宋体" panose="02010600030101010101" pitchFamily="2" charset="-122"/>
                        <a:cs typeface="Calibri" panose="020F0502020204030204" pitchFamily="34" charset="0"/>
                      </a:rPr>
                      <m:t>=</m:t>
                    </m:r>
                    <m:r>
                      <a:rPr lang="en-US" sz="1200">
                        <a:solidFill>
                          <a:srgbClr val="000000"/>
                        </a:solidFill>
                        <a:latin typeface="Cambria Math" panose="02040503050406030204" pitchFamily="18" charset="0"/>
                        <a:ea typeface="宋体" panose="02010600030101010101" pitchFamily="2" charset="-122"/>
                        <a:cs typeface="Calibri" panose="020F0502020204030204" pitchFamily="34" charset="0"/>
                      </a:rPr>
                      <m:t>0</m:t>
                    </m:r>
                    <m:r>
                      <a:rPr lang="zh-CN" altLang="en-US" sz="1200" i="1">
                        <a:solidFill>
                          <a:srgbClr val="000000"/>
                        </a:solidFill>
                        <a:latin typeface="Cambria Math" panose="02040503050406030204" pitchFamily="18" charset="0"/>
                        <a:ea typeface="宋体" panose="02010600030101010101" pitchFamily="2" charset="-122"/>
                        <a:cs typeface="Calibri" panose="020F0502020204030204" pitchFamily="34" charset="0"/>
                      </a:rPr>
                      <m:t>是</m:t>
                    </m:r>
                  </m:oMath>
                </a14:m>
                <a:r>
                  <a:rPr lang="zh-CN" altLang="en-US" sz="1200" dirty="0">
                    <a:solidFill>
                      <a:srgbClr val="000000"/>
                    </a:solidFill>
                    <a:latin typeface="宋体" panose="02010600030101010101" pitchFamily="2" charset="-122"/>
                    <a:ea typeface="宋体" panose="02010600030101010101" pitchFamily="2" charset="-122"/>
                    <a:cs typeface="Calibri" panose="020F0502020204030204" pitchFamily="34" charset="0"/>
                  </a:rPr>
                  <a:t>唯一个可行平衡点</a:t>
                </a:r>
                <a:endParaRPr lang="en-US" sz="1200" dirty="0">
                  <a:solidFill>
                    <a:srgbClr val="000000"/>
                  </a:solidFill>
                  <a:latin typeface="宋体" panose="02010600030101010101" pitchFamily="2" charset="-122"/>
                  <a:ea typeface="宋体" panose="02010600030101010101" pitchFamily="2" charset="-122"/>
                  <a:cs typeface="Calibri" panose="020F0502020204030204" pitchFamily="34" charset="0"/>
                </a:endParaRPr>
              </a:p>
            </p:txBody>
          </p:sp>
        </mc:Choice>
        <mc:Fallback>
          <p:sp>
            <p:nvSpPr>
              <p:cNvPr id="17" name="TextBox 16"/>
              <p:cNvSpPr txBox="1">
                <a:spLocks noRot="1" noChangeAspect="1" noMove="1" noResize="1" noEditPoints="1" noAdjustHandles="1" noChangeArrowheads="1" noChangeShapeType="1" noTextEdit="1"/>
              </p:cNvSpPr>
              <p:nvPr/>
            </p:nvSpPr>
            <p:spPr>
              <a:xfrm>
                <a:off x="1155146" y="5126432"/>
                <a:ext cx="2281703" cy="663900"/>
              </a:xfrm>
              <a:prstGeom prst="rect">
                <a:avLst/>
              </a:prstGeom>
              <a:blipFill rotWithShape="1">
                <a:blip r:embed="rId11"/>
                <a:stretch>
                  <a:fillRect l="-4" t="-12" r="10" b="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644952" y="6022160"/>
                <a:ext cx="5815105" cy="646331"/>
              </a:xfrm>
              <a:prstGeom prst="rect">
                <a:avLst/>
              </a:prstGeom>
              <a:noFill/>
              <a:ln>
                <a:solidFill>
                  <a:schemeClr val="accent3"/>
                </a:solidFill>
              </a:ln>
            </p:spPr>
            <p:txBody>
              <a:bodyPr wrap="square">
                <a:spAutoFit/>
              </a:bodyPr>
              <a:lstStyle/>
              <a:p>
                <a:pPr marL="0" marR="0" indent="274320"/>
                <a:r>
                  <a:rPr lang="zh-CN" sz="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这是由系统本身的物理限制决定的，虽然原系统是能控的，状态变量</a:t>
                </a:r>
                <a14:m>
                  <m:oMath xmlns:m="http://schemas.openxmlformats.org/officeDocument/2006/math">
                    <m:sSub>
                      <m:sSubPr>
                        <m:ctrlPr>
                          <a:rPr lang="en-US" sz="12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2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𝑧</m:t>
                        </m:r>
                      </m:e>
                      <m:sub>
                        <m:r>
                          <a:rPr lang="en-US" sz="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sub>
                    </m:sSub>
                    <m:d>
                      <m:dPr>
                        <m:ctrlPr>
                          <a:rPr lang="en-US" sz="12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dPr>
                      <m:e>
                        <m:r>
                          <a:rPr lang="en-US" sz="12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𝑡</m:t>
                        </m:r>
                      </m:e>
                    </m:d>
                  </m:oMath>
                </a14:m>
                <a:r>
                  <a:rPr lang="zh-CN" sz="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可以达到任意值，但并不意味着它可以被稳定在任意值。本例中的</a:t>
                </a:r>
                <a14:m>
                  <m:oMath xmlns:m="http://schemas.openxmlformats.org/officeDocument/2006/math">
                    <m:sSub>
                      <m:sSubPr>
                        <m:ctrlPr>
                          <a:rPr lang="en-US" sz="12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2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𝑧</m:t>
                        </m:r>
                      </m:e>
                      <m:sub>
                        <m:r>
                          <a:rPr lang="en-US" sz="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sub>
                    </m:sSub>
                    <m:d>
                      <m:dPr>
                        <m:ctrlPr>
                          <a:rPr lang="en-US" sz="12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dPr>
                      <m:e>
                        <m:r>
                          <a:rPr lang="en-US" sz="12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𝑡</m:t>
                        </m:r>
                      </m:e>
                    </m:d>
                  </m:oMath>
                </a14:m>
                <a:r>
                  <a:rPr lang="zh-CN" sz="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代表了角速度，如果它不为</a:t>
                </a:r>
                <a:r>
                  <a:rPr lang="en-US" sz="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0</a:t>
                </a:r>
                <a:r>
                  <a:rPr lang="zh-CN" sz="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的话，连杆小球就一定还在运动过程当中，自然无法稳定。</a:t>
                </a:r>
                <a:endParaRPr lang="en-US" sz="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p:txBody>
          </p:sp>
        </mc:Choice>
        <mc:Fallback>
          <p:sp>
            <p:nvSpPr>
              <p:cNvPr id="20" name="TextBox 19"/>
              <p:cNvSpPr txBox="1">
                <a:spLocks noRot="1" noChangeAspect="1" noMove="1" noResize="1" noEditPoints="1" noAdjustHandles="1" noChangeArrowheads="1" noChangeShapeType="1" noTextEdit="1"/>
              </p:cNvSpPr>
              <p:nvPr/>
            </p:nvSpPr>
            <p:spPr>
              <a:xfrm>
                <a:off x="644952" y="6022160"/>
                <a:ext cx="5815105" cy="646331"/>
              </a:xfrm>
              <a:prstGeom prst="rect">
                <a:avLst/>
              </a:prstGeom>
              <a:blipFill rotWithShape="1">
                <a:blip r:embed="rId12"/>
                <a:stretch>
                  <a:fillRect l="-84" t="-758" r="-73" b="-731"/>
                </a:stretch>
              </a:blipFill>
              <a:ln>
                <a:solidFill>
                  <a:schemeClr val="accent3"/>
                </a:solidFill>
              </a:ln>
            </p:spPr>
            <p:txBody>
              <a:bodyPr/>
              <a:lstStyle/>
              <a:p>
                <a:r>
                  <a:rPr lang="zh-CN" alt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线性状态反馈控制器 </a:t>
            </a:r>
            <a:r>
              <a:rPr lang="en-US" altLang="zh-CN" sz="3600" b="1" dirty="0"/>
              <a:t>– </a:t>
            </a:r>
            <a:r>
              <a:rPr lang="zh-CN" altLang="en-US" sz="3600" b="1" dirty="0"/>
              <a:t>轨迹追踪</a:t>
            </a:r>
            <a:endParaRPr lang="en-US" sz="3600" dirty="0"/>
          </a:p>
        </p:txBody>
      </p:sp>
      <mc:AlternateContent xmlns:mc="http://schemas.openxmlformats.org/markup-compatibility/2006">
        <mc:Choice xmlns:a14="http://schemas.microsoft.com/office/drawing/2010/main" Requires="a14">
          <p:sp>
            <p:nvSpPr>
              <p:cNvPr id="11" name="TextBox 10"/>
              <p:cNvSpPr txBox="1"/>
              <p:nvPr/>
            </p:nvSpPr>
            <p:spPr>
              <a:xfrm>
                <a:off x="465511" y="1884487"/>
                <a:ext cx="3896763" cy="338554"/>
              </a:xfrm>
              <a:prstGeom prst="rect">
                <a:avLst/>
              </a:prstGeom>
              <a:noFill/>
            </p:spPr>
            <p:txBody>
              <a:bodyPr wrap="square">
                <a:spAutoFit/>
              </a:bodyPr>
              <a:lstStyle/>
              <a:p>
                <a:pPr marL="342900" indent="-342900">
                  <a:buFont typeface="Arial" panose="020B0604020202020204" pitchFamily="34" charset="0"/>
                  <a:buChar char="•"/>
                </a:pPr>
                <a:r>
                  <a:rPr lang="zh-CN" altLang="en-US" sz="1600" dirty="0">
                    <a:solidFill>
                      <a:srgbClr val="000000"/>
                    </a:solidFill>
                    <a:latin typeface="宋体" panose="02010600030101010101" pitchFamily="2" charset="-122"/>
                    <a:ea typeface="宋体" panose="02010600030101010101" pitchFamily="2" charset="-122"/>
                    <a:cs typeface="Calibri" panose="020F0502020204030204" pitchFamily="34" charset="0"/>
                  </a:rPr>
                  <a:t>令</a:t>
                </a:r>
                <a14:m>
                  <m:oMath xmlns:m="http://schemas.openxmlformats.org/officeDocument/2006/math">
                    <m:r>
                      <a:rPr lang="en-US" sz="1600" i="1">
                        <a:latin typeface="Cambria Math" panose="02040503050406030204" pitchFamily="18" charset="0"/>
                      </a:rPr>
                      <m:t>𝑢</m:t>
                    </m:r>
                    <m:d>
                      <m:dPr>
                        <m:ctrlPr>
                          <a:rPr lang="en-US" sz="1600" i="1">
                            <a:latin typeface="Cambria Math" panose="02040503050406030204" pitchFamily="18" charset="0"/>
                          </a:rPr>
                        </m:ctrlPr>
                      </m:dPr>
                      <m:e>
                        <m:r>
                          <a:rPr lang="en-US" sz="1600" i="1">
                            <a:latin typeface="Cambria Math" panose="02040503050406030204" pitchFamily="18" charset="0"/>
                          </a:rPr>
                          <m:t>𝑡</m:t>
                        </m:r>
                      </m:e>
                    </m:d>
                    <m:r>
                      <a:rPr lang="en-US" sz="1600" i="1">
                        <a:latin typeface="Cambria Math" panose="02040503050406030204" pitchFamily="18" charset="0"/>
                      </a:rPr>
                      <m:t>=</m:t>
                    </m:r>
                    <m:r>
                      <a:rPr lang="en-US" sz="1600" b="1" i="1">
                        <a:latin typeface="Cambria Math" panose="02040503050406030204" pitchFamily="18" charset="0"/>
                      </a:rPr>
                      <m:t>𝑭</m:t>
                    </m:r>
                    <m:sSub>
                      <m:sSubPr>
                        <m:ctrlPr>
                          <a:rPr lang="en-US" sz="1600" i="1">
                            <a:latin typeface="Cambria Math" panose="02040503050406030204" pitchFamily="18" charset="0"/>
                          </a:rPr>
                        </m:ctrlPr>
                      </m:sSubPr>
                      <m:e>
                        <m:r>
                          <a:rPr lang="en-US" sz="1600" b="1" i="1">
                            <a:latin typeface="Cambria Math" panose="02040503050406030204" pitchFamily="18" charset="0"/>
                          </a:rPr>
                          <m:t>𝒛</m:t>
                        </m:r>
                      </m:e>
                      <m:sub>
                        <m:r>
                          <a:rPr lang="en-US" sz="1600" b="1" i="1">
                            <a:latin typeface="Cambria Math" panose="02040503050406030204" pitchFamily="18" charset="0"/>
                          </a:rPr>
                          <m:t>𝒅</m:t>
                        </m:r>
                      </m:sub>
                    </m:sSub>
                    <m:r>
                      <a:rPr lang="en-US" sz="1600" b="1" i="1">
                        <a:latin typeface="Cambria Math" panose="02040503050406030204" pitchFamily="18" charset="0"/>
                      </a:rPr>
                      <m:t>+</m:t>
                    </m:r>
                    <m:sSub>
                      <m:sSubPr>
                        <m:ctrlPr>
                          <a:rPr lang="en-US" sz="1600" b="1" i="1">
                            <a:latin typeface="Cambria Math" panose="02040503050406030204" pitchFamily="18" charset="0"/>
                          </a:rPr>
                        </m:ctrlPr>
                      </m:sSubPr>
                      <m:e>
                        <m:r>
                          <a:rPr lang="en-US" sz="1600" b="1" i="1">
                            <a:latin typeface="Cambria Math" panose="02040503050406030204" pitchFamily="18" charset="0"/>
                          </a:rPr>
                          <m:t>𝑲</m:t>
                        </m:r>
                      </m:e>
                      <m:sub>
                        <m:r>
                          <a:rPr lang="en-US" sz="1600" b="1" i="1">
                            <a:latin typeface="Cambria Math" panose="02040503050406030204" pitchFamily="18" charset="0"/>
                          </a:rPr>
                          <m:t>𝒆</m:t>
                        </m:r>
                      </m:sub>
                    </m:sSub>
                    <m:r>
                      <a:rPr lang="en-US" sz="1600" b="1" i="1">
                        <a:latin typeface="Cambria Math" panose="02040503050406030204" pitchFamily="18" charset="0"/>
                      </a:rPr>
                      <m:t>𝒆</m:t>
                    </m:r>
                    <m:d>
                      <m:dPr>
                        <m:ctrlPr>
                          <a:rPr lang="en-US" sz="1600" i="1">
                            <a:latin typeface="Cambria Math" panose="02040503050406030204" pitchFamily="18" charset="0"/>
                          </a:rPr>
                        </m:ctrlPr>
                      </m:dPr>
                      <m:e>
                        <m:r>
                          <a:rPr lang="en-US" sz="1600" b="1" i="1">
                            <a:latin typeface="Cambria Math" panose="02040503050406030204" pitchFamily="18" charset="0"/>
                          </a:rPr>
                          <m:t>𝒕</m:t>
                        </m:r>
                      </m:e>
                    </m:d>
                  </m:oMath>
                </a14:m>
                <a:endParaRPr lang="en-US" altLang="zh-CN" sz="1600" dirty="0">
                  <a:effectLst/>
                  <a:latin typeface="宋体" panose="02010600030101010101" pitchFamily="2" charset="-122"/>
                  <a:ea typeface="宋体" panose="02010600030101010101" pitchFamily="2" charset="-122"/>
                  <a:cs typeface="Calibri" panose="020F0502020204030204" pitchFamily="34" charset="0"/>
                </a:endParaRPr>
              </a:p>
            </p:txBody>
          </p:sp>
        </mc:Choice>
        <mc:Fallback>
          <p:sp>
            <p:nvSpPr>
              <p:cNvPr id="11" name="TextBox 10"/>
              <p:cNvSpPr txBox="1">
                <a:spLocks noRot="1" noChangeAspect="1" noMove="1" noResize="1" noEditPoints="1" noAdjustHandles="1" noChangeArrowheads="1" noChangeShapeType="1" noTextEdit="1"/>
              </p:cNvSpPr>
              <p:nvPr/>
            </p:nvSpPr>
            <p:spPr>
              <a:xfrm>
                <a:off x="465511" y="1884487"/>
                <a:ext cx="3896763" cy="338554"/>
              </a:xfrm>
              <a:prstGeom prst="rect">
                <a:avLst/>
              </a:prstGeom>
              <a:blipFill rotWithShape="1">
                <a:blip r:embed="rId1"/>
                <a:stretch>
                  <a:fillRect l="-1" t="-131" r="12" b="160"/>
                </a:stretch>
              </a:blipFill>
            </p:spPr>
            <p:txBody>
              <a:bodyPr/>
              <a:lstStyle/>
              <a:p>
                <a:r>
                  <a:rPr lang="zh-CN" altLang="en-US">
                    <a:noFill/>
                  </a:rPr>
                  <a:t> </a:t>
                </a:r>
              </a:p>
            </p:txBody>
          </p:sp>
        </mc:Fallback>
      </mc:AlternateContent>
      <p:pic>
        <p:nvPicPr>
          <p:cNvPr id="3" name="Picture 2" descr="A picture containing night sky&#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3265" y="2053764"/>
            <a:ext cx="6283224" cy="2280629"/>
          </a:xfrm>
          <a:prstGeom prst="rect">
            <a:avLst/>
          </a:prstGeom>
          <a:noFill/>
        </p:spPr>
      </p:pic>
      <p:cxnSp>
        <p:nvCxnSpPr>
          <p:cNvPr id="4" name="Straight Arrow Connector 3"/>
          <p:cNvCxnSpPr/>
          <p:nvPr/>
        </p:nvCxnSpPr>
        <p:spPr>
          <a:xfrm flipH="1">
            <a:off x="1743075" y="2223041"/>
            <a:ext cx="142875" cy="229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p:cNvSpPr txBox="1"/>
              <p:nvPr/>
            </p:nvSpPr>
            <p:spPr>
              <a:xfrm>
                <a:off x="1504949" y="2452450"/>
                <a:ext cx="4210049" cy="307777"/>
              </a:xfrm>
              <a:prstGeom prst="rect">
                <a:avLst/>
              </a:prstGeom>
              <a:noFill/>
            </p:spPr>
            <p:txBody>
              <a:bodyPr wrap="square">
                <a:spAutoFit/>
              </a:bodyPr>
              <a:lstStyle/>
              <a:p>
                <a:r>
                  <a:rPr lang="zh-CN" altLang="en-US"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前</a:t>
                </a:r>
                <a:r>
                  <a:rPr lang="zh-CN" altLang="en-US" sz="1400" dirty="0">
                    <a:solidFill>
                      <a:srgbClr val="000000"/>
                    </a:solidFill>
                    <a:latin typeface="宋体" panose="02010600030101010101" pitchFamily="2" charset="-122"/>
                    <a:ea typeface="宋体" panose="02010600030101010101" pitchFamily="2" charset="-122"/>
                    <a:cs typeface="Calibri" panose="020F0502020204030204" pitchFamily="34" charset="0"/>
                  </a:rPr>
                  <a:t>馈（</a:t>
                </a:r>
                <a:r>
                  <a:rPr lang="en-US" sz="1400" dirty="0">
                    <a:solidFill>
                      <a:srgbClr val="000000"/>
                    </a:solidFill>
                    <a:latin typeface="宋体" panose="02010600030101010101" pitchFamily="2" charset="-122"/>
                    <a:ea typeface="宋体" panose="02010600030101010101" pitchFamily="2" charset="-122"/>
                    <a:cs typeface="Calibri" panose="020F0502020204030204" pitchFamily="34" charset="0"/>
                  </a:rPr>
                  <a:t>Feedforward</a:t>
                </a:r>
                <a:r>
                  <a:rPr lang="zh-CN" altLang="en-US" sz="1400" dirty="0">
                    <a:solidFill>
                      <a:srgbClr val="000000"/>
                    </a:solidFill>
                    <a:latin typeface="宋体" panose="02010600030101010101" pitchFamily="2" charset="-122"/>
                    <a:ea typeface="宋体" panose="02010600030101010101" pitchFamily="2" charset="-122"/>
                    <a:cs typeface="Calibri" panose="020F0502020204030204" pitchFamily="34" charset="0"/>
                  </a:rPr>
                  <a:t>）：将平衡点移动到</a:t>
                </a:r>
                <a14:m>
                  <m:oMath xmlns:m="http://schemas.openxmlformats.org/officeDocument/2006/math">
                    <m:sSub>
                      <m:sSubPr>
                        <m:ctrlPr>
                          <a:rPr lang="en-US" sz="1400" i="1">
                            <a:solidFill>
                              <a:srgbClr val="000000"/>
                            </a:solidFill>
                            <a:latin typeface="Cambria Math" panose="02040503050406030204" pitchFamily="18" charset="0"/>
                            <a:ea typeface="宋体" panose="02010600030101010101" pitchFamily="2" charset="-122"/>
                            <a:cs typeface="Calibri" panose="020F0502020204030204" pitchFamily="34" charset="0"/>
                          </a:rPr>
                        </m:ctrlPr>
                      </m:sSubPr>
                      <m:e>
                        <m:r>
                          <a:rPr lang="en-US" sz="1400">
                            <a:solidFill>
                              <a:srgbClr val="000000"/>
                            </a:solidFill>
                            <a:latin typeface="Cambria Math" panose="02040503050406030204" pitchFamily="18" charset="0"/>
                            <a:ea typeface="宋体" panose="02010600030101010101" pitchFamily="2" charset="-122"/>
                            <a:cs typeface="Calibri" panose="020F0502020204030204" pitchFamily="34" charset="0"/>
                          </a:rPr>
                          <m:t>𝑧</m:t>
                        </m:r>
                      </m:e>
                      <m:sub>
                        <m:r>
                          <a:rPr lang="en-US" sz="1400">
                            <a:solidFill>
                              <a:srgbClr val="000000"/>
                            </a:solidFill>
                            <a:latin typeface="Cambria Math" panose="02040503050406030204" pitchFamily="18" charset="0"/>
                            <a:ea typeface="宋体" panose="02010600030101010101" pitchFamily="2" charset="-122"/>
                            <a:cs typeface="Calibri" panose="020F0502020204030204" pitchFamily="34" charset="0"/>
                          </a:rPr>
                          <m:t>1</m:t>
                        </m:r>
                        <m:r>
                          <a:rPr lang="en-US" sz="1400">
                            <a:solidFill>
                              <a:srgbClr val="000000"/>
                            </a:solidFill>
                            <a:latin typeface="Cambria Math" panose="02040503050406030204" pitchFamily="18" charset="0"/>
                            <a:ea typeface="宋体" panose="02010600030101010101" pitchFamily="2" charset="-122"/>
                            <a:cs typeface="Calibri" panose="020F0502020204030204" pitchFamily="34" charset="0"/>
                          </a:rPr>
                          <m:t>𝑑</m:t>
                        </m:r>
                      </m:sub>
                    </m:sSub>
                  </m:oMath>
                </a14:m>
                <a:endParaRPr lang="en-US" sz="1400" dirty="0">
                  <a:solidFill>
                    <a:srgbClr val="000000"/>
                  </a:solidFill>
                  <a:latin typeface="宋体" panose="02010600030101010101" pitchFamily="2" charset="-122"/>
                  <a:ea typeface="宋体" panose="02010600030101010101" pitchFamily="2" charset="-122"/>
                  <a:cs typeface="Calibri" panose="020F0502020204030204" pitchFamily="34"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1504949" y="2452450"/>
                <a:ext cx="4210049" cy="307777"/>
              </a:xfrm>
              <a:prstGeom prst="rect">
                <a:avLst/>
              </a:prstGeom>
              <a:blipFill rotWithShape="1">
                <a:blip r:embed="rId3"/>
                <a:stretch>
                  <a:fillRect l="-15" t="-26" r="15" b="16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460053" y="3143524"/>
                <a:ext cx="5380411" cy="51405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𝑢</m:t>
                      </m:r>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𝑡</m:t>
                          </m:r>
                        </m:e>
                      </m:d>
                      <m:r>
                        <a:rPr lang="en-US" sz="1600" i="0">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𝑭</m:t>
                      </m:r>
                      <m:sSub>
                        <m:sSubPr>
                          <m:ctrlPr>
                            <a:rPr lang="en-US" sz="1600" b="1" i="1">
                              <a:solidFill>
                                <a:schemeClr val="tx1"/>
                              </a:solidFill>
                              <a:latin typeface="Cambria Math" panose="02040503050406030204" pitchFamily="18" charset="0"/>
                            </a:rPr>
                          </m:ctrlPr>
                        </m:sSubPr>
                        <m:e>
                          <m:r>
                            <a:rPr lang="en-US" sz="1600" b="1" i="1">
                              <a:solidFill>
                                <a:schemeClr val="tx1"/>
                              </a:solidFill>
                              <a:latin typeface="Cambria Math" panose="02040503050406030204" pitchFamily="18" charset="0"/>
                            </a:rPr>
                            <m:t>𝒛</m:t>
                          </m:r>
                        </m:e>
                        <m:sub>
                          <m:r>
                            <a:rPr lang="en-US" sz="1600" b="1" i="1">
                              <a:solidFill>
                                <a:schemeClr val="tx1"/>
                              </a:solidFill>
                              <a:latin typeface="Cambria Math" panose="02040503050406030204" pitchFamily="18" charset="0"/>
                            </a:rPr>
                            <m:t>𝒅</m:t>
                          </m:r>
                        </m:sub>
                      </m:sSub>
                      <m:r>
                        <a:rPr lang="en-US" sz="1600" b="0" i="0">
                          <a:solidFill>
                            <a:schemeClr val="tx1"/>
                          </a:solidFill>
                          <a:latin typeface="Cambria Math" panose="02040503050406030204" pitchFamily="18" charset="0"/>
                        </a:rPr>
                        <m:t>+</m:t>
                      </m:r>
                      <m:sSub>
                        <m:sSubPr>
                          <m:ctrlPr>
                            <a:rPr lang="en-US" sz="1600" b="0" i="1">
                              <a:solidFill>
                                <a:schemeClr val="tx1"/>
                              </a:solidFill>
                              <a:latin typeface="Cambria Math" panose="02040503050406030204" pitchFamily="18" charset="0"/>
                            </a:rPr>
                          </m:ctrlPr>
                        </m:sSubPr>
                        <m:e>
                          <m:r>
                            <a:rPr lang="en-US" sz="1600" b="1" i="1">
                              <a:solidFill>
                                <a:schemeClr val="tx1"/>
                              </a:solidFill>
                              <a:latin typeface="Cambria Math" panose="02040503050406030204" pitchFamily="18" charset="0"/>
                            </a:rPr>
                            <m:t>𝑲</m:t>
                          </m:r>
                        </m:e>
                        <m:sub>
                          <m:r>
                            <a:rPr lang="en-US" sz="1600" b="1" i="1">
                              <a:solidFill>
                                <a:schemeClr val="tx1"/>
                              </a:solidFill>
                              <a:latin typeface="Cambria Math" panose="02040503050406030204" pitchFamily="18" charset="0"/>
                            </a:rPr>
                            <m:t>𝒆</m:t>
                          </m:r>
                        </m:sub>
                      </m:sSub>
                      <m:r>
                        <a:rPr lang="en-US" sz="1600" b="1" i="1">
                          <a:solidFill>
                            <a:schemeClr val="tx1"/>
                          </a:solidFill>
                          <a:latin typeface="Cambria Math" panose="02040503050406030204" pitchFamily="18" charset="0"/>
                        </a:rPr>
                        <m:t>𝒆</m:t>
                      </m:r>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𝒕</m:t>
                          </m:r>
                        </m:e>
                      </m:d>
                      <m:r>
                        <a:rPr lang="en-US" sz="1600" b="0" i="0">
                          <a:solidFill>
                            <a:schemeClr val="tx1"/>
                          </a:solidFill>
                          <a:latin typeface="Cambria Math" panose="02040503050406030204" pitchFamily="18" charset="0"/>
                        </a:rPr>
                        <m:t>=</m:t>
                      </m:r>
                      <m:d>
                        <m:dPr>
                          <m:begChr m:val="["/>
                          <m:endChr m:val="]"/>
                          <m:ctrlPr>
                            <a:rPr lang="en-US" sz="1600" b="0" i="1">
                              <a:solidFill>
                                <a:schemeClr val="tx1"/>
                              </a:solidFill>
                              <a:latin typeface="Cambria Math" panose="02040503050406030204" pitchFamily="18" charset="0"/>
                            </a:rPr>
                          </m:ctrlPr>
                        </m:dPr>
                        <m:e>
                          <m:m>
                            <m:mPr>
                              <m:mcs>
                                <m:mc>
                                  <m:mcPr>
                                    <m:count m:val="2"/>
                                    <m:mcJc m:val="center"/>
                                  </m:mcPr>
                                </m:mc>
                              </m:mcs>
                              <m:plcHide m:val="on"/>
                              <m:ctrlPr>
                                <a:rPr lang="en-US" sz="1600" b="0" i="1">
                                  <a:solidFill>
                                    <a:schemeClr val="tx1"/>
                                  </a:solidFill>
                                  <a:latin typeface="Cambria Math" panose="02040503050406030204" pitchFamily="18" charset="0"/>
                                </a:rPr>
                              </m:ctrlPr>
                            </m:mPr>
                            <m:mr>
                              <m:e>
                                <m:r>
                                  <a:rPr lang="en-US" sz="1600" b="0" i="0">
                                    <a:solidFill>
                                      <a:schemeClr val="tx1"/>
                                    </a:solidFill>
                                    <a:latin typeface="Cambria Math" panose="02040503050406030204" pitchFamily="18" charset="0"/>
                                  </a:rPr>
                                  <m:t>−</m:t>
                                </m:r>
                                <m:f>
                                  <m:fPr>
                                    <m:ctrlPr>
                                      <a:rPr lang="en-US" sz="1600" b="0" i="1">
                                        <a:solidFill>
                                          <a:schemeClr val="tx1"/>
                                        </a:solidFill>
                                        <a:latin typeface="Cambria Math" panose="02040503050406030204" pitchFamily="18" charset="0"/>
                                      </a:rPr>
                                    </m:ctrlPr>
                                  </m:fPr>
                                  <m:num>
                                    <m:r>
                                      <a:rPr lang="en-US" sz="1600" b="0" i="1">
                                        <a:solidFill>
                                          <a:schemeClr val="tx1"/>
                                        </a:solidFill>
                                        <a:latin typeface="Cambria Math" panose="02040503050406030204" pitchFamily="18" charset="0"/>
                                      </a:rPr>
                                      <m:t>𝑔</m:t>
                                    </m:r>
                                  </m:num>
                                  <m:den>
                                    <m:r>
                                      <a:rPr lang="en-US" sz="1600" b="0" i="1">
                                        <a:solidFill>
                                          <a:schemeClr val="tx1"/>
                                        </a:solidFill>
                                        <a:latin typeface="Cambria Math" panose="02040503050406030204" pitchFamily="18" charset="0"/>
                                      </a:rPr>
                                      <m:t>𝑑</m:t>
                                    </m:r>
                                  </m:den>
                                </m:f>
                                <m:r>
                                  <a:rPr lang="en-US" sz="1600" b="0" i="0">
                                    <a:solidFill>
                                      <a:schemeClr val="tx1"/>
                                    </a:solidFill>
                                    <a:latin typeface="Cambria Math" panose="02040503050406030204" pitchFamily="18" charset="0"/>
                                  </a:rPr>
                                  <m:t> </m:t>
                                </m:r>
                              </m:e>
                              <m:e>
                                <m:r>
                                  <a:rPr lang="en-US" sz="1600" b="0" i="0">
                                    <a:solidFill>
                                      <a:schemeClr val="tx1"/>
                                    </a:solidFill>
                                    <a:latin typeface="Cambria Math" panose="02040503050406030204" pitchFamily="18" charset="0"/>
                                  </a:rPr>
                                  <m:t>0</m:t>
                                </m:r>
                              </m:e>
                            </m:mr>
                          </m:m>
                        </m:e>
                      </m:d>
                      <m:d>
                        <m:dPr>
                          <m:begChr m:val="["/>
                          <m:endChr m:val="]"/>
                          <m:ctrlPr>
                            <a:rPr lang="en-US" sz="1600" b="0" i="1">
                              <a:solidFill>
                                <a:schemeClr val="tx1"/>
                              </a:solidFill>
                              <a:latin typeface="Cambria Math" panose="02040503050406030204" pitchFamily="18" charset="0"/>
                            </a:rPr>
                          </m:ctrlPr>
                        </m:dPr>
                        <m:e>
                          <m:m>
                            <m:mPr>
                              <m:mcs>
                                <m:mc>
                                  <m:mcPr>
                                    <m:count m:val="1"/>
                                    <m:mcJc m:val="center"/>
                                  </m:mcPr>
                                </m:mc>
                              </m:mcs>
                              <m:plcHide m:val="on"/>
                              <m:ctrlPr>
                                <a:rPr lang="en-US" sz="1600" b="0" i="1">
                                  <a:solidFill>
                                    <a:schemeClr val="tx1"/>
                                  </a:solidFill>
                                  <a:latin typeface="Cambria Math" panose="02040503050406030204" pitchFamily="18" charset="0"/>
                                </a:rPr>
                              </m:ctrlPr>
                            </m:mPr>
                            <m:mr>
                              <m:e>
                                <m:sSub>
                                  <m:sSubPr>
                                    <m:ctrlPr>
                                      <a:rPr lang="en-US" sz="1600" b="0" i="1">
                                        <a:solidFill>
                                          <a:schemeClr val="tx1"/>
                                        </a:solidFill>
                                        <a:latin typeface="Cambria Math" panose="02040503050406030204" pitchFamily="18" charset="0"/>
                                      </a:rPr>
                                    </m:ctrlPr>
                                  </m:sSubPr>
                                  <m:e>
                                    <m:r>
                                      <a:rPr lang="en-US" sz="1600" b="0" i="1">
                                        <a:solidFill>
                                          <a:schemeClr val="tx1"/>
                                        </a:solidFill>
                                        <a:latin typeface="Cambria Math" panose="02040503050406030204" pitchFamily="18" charset="0"/>
                                      </a:rPr>
                                      <m:t>𝑧</m:t>
                                    </m:r>
                                  </m:e>
                                  <m:sub>
                                    <m:r>
                                      <a:rPr lang="en-US" sz="1600" b="0" i="0">
                                        <a:solidFill>
                                          <a:schemeClr val="tx1"/>
                                        </a:solidFill>
                                        <a:latin typeface="Cambria Math" panose="02040503050406030204" pitchFamily="18" charset="0"/>
                                      </a:rPr>
                                      <m:t>1</m:t>
                                    </m:r>
                                    <m:r>
                                      <a:rPr lang="en-US" sz="1600" b="0" i="1">
                                        <a:solidFill>
                                          <a:schemeClr val="tx1"/>
                                        </a:solidFill>
                                        <a:latin typeface="Cambria Math" panose="02040503050406030204" pitchFamily="18" charset="0"/>
                                      </a:rPr>
                                      <m:t>𝑑</m:t>
                                    </m:r>
                                  </m:sub>
                                </m:sSub>
                              </m:e>
                            </m:mr>
                            <m:mr>
                              <m:e>
                                <m:r>
                                  <a:rPr lang="en-US" sz="1600" b="0" i="0">
                                    <a:solidFill>
                                      <a:schemeClr val="tx1"/>
                                    </a:solidFill>
                                    <a:latin typeface="Cambria Math" panose="02040503050406030204" pitchFamily="18" charset="0"/>
                                  </a:rPr>
                                  <m:t>0</m:t>
                                </m:r>
                              </m:e>
                            </m:mr>
                          </m:m>
                        </m:e>
                      </m:d>
                      <m:r>
                        <a:rPr lang="en-US" sz="1600" b="0" i="0">
                          <a:solidFill>
                            <a:schemeClr val="tx1"/>
                          </a:solidFill>
                          <a:latin typeface="Cambria Math" panose="02040503050406030204" pitchFamily="18" charset="0"/>
                        </a:rPr>
                        <m:t>+</m:t>
                      </m:r>
                      <m:sSub>
                        <m:sSubPr>
                          <m:ctrlPr>
                            <a:rPr lang="en-US" sz="1600" b="0" i="1">
                              <a:solidFill>
                                <a:schemeClr val="tx1"/>
                              </a:solidFill>
                              <a:latin typeface="Cambria Math" panose="02040503050406030204" pitchFamily="18" charset="0"/>
                            </a:rPr>
                          </m:ctrlPr>
                        </m:sSubPr>
                        <m:e>
                          <m:r>
                            <a:rPr lang="en-US" sz="1600" b="1" i="1">
                              <a:solidFill>
                                <a:schemeClr val="tx1"/>
                              </a:solidFill>
                              <a:latin typeface="Cambria Math" panose="02040503050406030204" pitchFamily="18" charset="0"/>
                            </a:rPr>
                            <m:t>𝑲</m:t>
                          </m:r>
                        </m:e>
                        <m:sub>
                          <m:r>
                            <a:rPr lang="en-US" sz="1600" b="1" i="1">
                              <a:solidFill>
                                <a:schemeClr val="tx1"/>
                              </a:solidFill>
                              <a:latin typeface="Cambria Math" panose="02040503050406030204" pitchFamily="18" charset="0"/>
                            </a:rPr>
                            <m:t>𝒆</m:t>
                          </m:r>
                        </m:sub>
                      </m:sSub>
                      <m:r>
                        <a:rPr lang="en-US" sz="1600" b="1" i="1">
                          <a:solidFill>
                            <a:schemeClr val="tx1"/>
                          </a:solidFill>
                          <a:latin typeface="Cambria Math" panose="02040503050406030204" pitchFamily="18" charset="0"/>
                        </a:rPr>
                        <m:t>𝒆</m:t>
                      </m:r>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𝒕</m:t>
                          </m:r>
                        </m:e>
                      </m:d>
                    </m:oMath>
                  </m:oMathPara>
                </a14:m>
                <a:endParaRPr lang="en-US" sz="1600" dirty="0">
                  <a:solidFill>
                    <a:schemeClr val="tx1"/>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460053" y="3143524"/>
                <a:ext cx="5380411" cy="514051"/>
              </a:xfrm>
              <a:prstGeom prst="rect">
                <a:avLst/>
              </a:prstGeom>
              <a:blipFill rotWithShape="1">
                <a:blip r:embed="rId4"/>
                <a:stretch>
                  <a:fillRect l="-6" t="-53" r="7" b="119"/>
                </a:stretch>
              </a:blipFill>
            </p:spPr>
            <p:txBody>
              <a:bodyPr/>
              <a:lstStyle/>
              <a:p>
                <a:r>
                  <a:rPr lang="zh-CN" altLang="en-US">
                    <a:noFill/>
                  </a:rPr>
                  <a:t> </a:t>
                </a:r>
              </a:p>
            </p:txBody>
          </p:sp>
        </mc:Fallback>
      </mc:AlternateContent>
      <p:sp>
        <p:nvSpPr>
          <p:cNvPr id="10" name="TextBox 9"/>
          <p:cNvSpPr txBox="1"/>
          <p:nvPr/>
        </p:nvSpPr>
        <p:spPr>
          <a:xfrm>
            <a:off x="809624" y="2835747"/>
            <a:ext cx="4210049" cy="307777"/>
          </a:xfrm>
          <a:prstGeom prst="rect">
            <a:avLst/>
          </a:prstGeom>
          <a:noFill/>
        </p:spPr>
        <p:txBody>
          <a:bodyPr wrap="square">
            <a:spAutoFit/>
          </a:bodyPr>
          <a:lstStyle/>
          <a:p>
            <a:r>
              <a:rPr lang="zh-CN" altLang="en-US"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对于本例：</a:t>
            </a:r>
            <a:endParaRPr lang="en-US" sz="1400" dirty="0">
              <a:solidFill>
                <a:srgbClr val="000000"/>
              </a:solidFill>
              <a:latin typeface="宋体" panose="02010600030101010101" pitchFamily="2" charset="-122"/>
              <a:ea typeface="宋体" panose="02010600030101010101" pitchFamily="2" charset="-122"/>
              <a:cs typeface="Calibri" panose="020F0502020204030204" pitchFamily="34" charset="0"/>
            </a:endParaRPr>
          </a:p>
        </p:txBody>
      </p:sp>
      <p:sp>
        <p:nvSpPr>
          <p:cNvPr id="12" name="Arrow: Down 11"/>
          <p:cNvSpPr/>
          <p:nvPr/>
        </p:nvSpPr>
        <p:spPr>
          <a:xfrm>
            <a:off x="2413892" y="3756230"/>
            <a:ext cx="365449" cy="2413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4" name="TextBox 13"/>
              <p:cNvSpPr txBox="1"/>
              <p:nvPr/>
            </p:nvSpPr>
            <p:spPr>
              <a:xfrm>
                <a:off x="1133299" y="4096227"/>
                <a:ext cx="3228975" cy="57131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200" i="1" smtClean="0">
                              <a:solidFill>
                                <a:schemeClr val="tx1"/>
                              </a:solidFill>
                              <a:latin typeface="Cambria Math" panose="02040503050406030204" pitchFamily="18" charset="0"/>
                            </a:rPr>
                          </m:ctrlPr>
                        </m:fPr>
                        <m:num>
                          <m:r>
                            <m:rPr>
                              <m:sty m:val="p"/>
                            </m:rPr>
                            <a:rPr lang="en-US" sz="1200">
                              <a:solidFill>
                                <a:schemeClr val="tx1"/>
                              </a:solidFill>
                              <a:latin typeface="Cambria Math" panose="02040503050406030204" pitchFamily="18" charset="0"/>
                            </a:rPr>
                            <m:t>d</m:t>
                          </m:r>
                          <m:r>
                            <a:rPr lang="en-US" sz="1200" b="1" i="1">
                              <a:solidFill>
                                <a:schemeClr val="tx1"/>
                              </a:solidFill>
                              <a:latin typeface="Cambria Math" panose="02040503050406030204" pitchFamily="18" charset="0"/>
                            </a:rPr>
                            <m:t>𝒆</m:t>
                          </m:r>
                          <m:d>
                            <m:dPr>
                              <m:ctrlPr>
                                <a:rPr lang="en-US" sz="1200" b="1" i="1">
                                  <a:solidFill>
                                    <a:schemeClr val="tx1"/>
                                  </a:solidFill>
                                  <a:latin typeface="Cambria Math" panose="02040503050406030204" pitchFamily="18" charset="0"/>
                                </a:rPr>
                              </m:ctrlPr>
                            </m:dPr>
                            <m:e>
                              <m:r>
                                <a:rPr lang="en-US" sz="1200" b="1" i="1">
                                  <a:solidFill>
                                    <a:schemeClr val="tx1"/>
                                  </a:solidFill>
                                  <a:latin typeface="Cambria Math" panose="02040503050406030204" pitchFamily="18" charset="0"/>
                                </a:rPr>
                                <m:t>𝒕</m:t>
                              </m:r>
                            </m:e>
                          </m:d>
                        </m:num>
                        <m:den>
                          <m:r>
                            <a:rPr lang="en-US" sz="1200" b="0" i="1">
                              <a:solidFill>
                                <a:schemeClr val="tx1"/>
                              </a:solidFill>
                              <a:latin typeface="Cambria Math" panose="02040503050406030204" pitchFamily="18" charset="0"/>
                            </a:rPr>
                            <m:t>𝑑𝑡</m:t>
                          </m:r>
                        </m:den>
                      </m:f>
                      <m:r>
                        <a:rPr lang="en-US" sz="1200" b="0" i="1" smtClean="0">
                          <a:solidFill>
                            <a:schemeClr val="tx1"/>
                          </a:solidFill>
                          <a:latin typeface="Cambria Math" panose="02040503050406030204" pitchFamily="18" charset="0"/>
                        </a:rPr>
                        <m:t>=</m:t>
                      </m:r>
                      <m:d>
                        <m:dPr>
                          <m:begChr m:val="["/>
                          <m:endChr m:val="]"/>
                          <m:ctrlPr>
                            <a:rPr lang="en-US" sz="1200" i="1">
                              <a:latin typeface="Cambria Math" panose="02040503050406030204" pitchFamily="18" charset="0"/>
                            </a:rPr>
                          </m:ctrlPr>
                        </m:dPr>
                        <m:e>
                          <m:m>
                            <m:mPr>
                              <m:mcs>
                                <m:mc>
                                  <m:mcPr>
                                    <m:count m:val="2"/>
                                    <m:mcJc m:val="center"/>
                                  </m:mcPr>
                                </m:mc>
                              </m:mcs>
                              <m:ctrlPr>
                                <a:rPr lang="en-US" sz="1200" i="1">
                                  <a:latin typeface="Cambria Math" panose="02040503050406030204" pitchFamily="18" charset="0"/>
                                </a:rPr>
                              </m:ctrlPr>
                            </m:mPr>
                            <m:mr>
                              <m:e>
                                <m:r>
                                  <a:rPr lang="en-US" sz="1200">
                                    <a:latin typeface="Cambria Math" panose="02040503050406030204" pitchFamily="18" charset="0"/>
                                  </a:rPr>
                                  <m:t>0</m:t>
                                </m:r>
                              </m:e>
                              <m:e>
                                <m:r>
                                  <a:rPr lang="en-US" sz="1200">
                                    <a:latin typeface="Cambria Math" panose="02040503050406030204" pitchFamily="18" charset="0"/>
                                  </a:rPr>
                                  <m:t>1</m:t>
                                </m:r>
                              </m:e>
                            </m:mr>
                            <m:mr>
                              <m:e>
                                <m:f>
                                  <m:fPr>
                                    <m:ctrlPr>
                                      <a:rPr lang="en-US" sz="1200" i="1">
                                        <a:latin typeface="Cambria Math" panose="02040503050406030204" pitchFamily="18" charset="0"/>
                                      </a:rPr>
                                    </m:ctrlPr>
                                  </m:fPr>
                                  <m:num>
                                    <m:r>
                                      <a:rPr lang="en-US" sz="1200" i="1">
                                        <a:latin typeface="Cambria Math" panose="02040503050406030204" pitchFamily="18" charset="0"/>
                                      </a:rPr>
                                      <m:t>𝑔</m:t>
                                    </m:r>
                                  </m:num>
                                  <m:den>
                                    <m:r>
                                      <a:rPr lang="en-US" sz="1200" i="1">
                                        <a:latin typeface="Cambria Math" panose="02040503050406030204" pitchFamily="18" charset="0"/>
                                      </a:rPr>
                                      <m:t>𝑑</m:t>
                                    </m:r>
                                  </m:den>
                                </m:f>
                                <m:r>
                                  <a:rPr lang="zh-CN" alt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𝑒</m:t>
                                    </m:r>
                                    <m:r>
                                      <a:rPr lang="en-US" sz="1200" i="1">
                                        <a:latin typeface="Cambria Math" panose="02040503050406030204" pitchFamily="18" charset="0"/>
                                      </a:rPr>
                                      <m:t>1</m:t>
                                    </m:r>
                                  </m:sub>
                                </m:sSub>
                              </m:e>
                              <m:e>
                                <m:r>
                                  <a:rPr lang="zh-CN" alt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𝑒</m:t>
                                    </m:r>
                                    <m:r>
                                      <a:rPr lang="en-US" sz="1200" i="1">
                                        <a:latin typeface="Cambria Math" panose="02040503050406030204" pitchFamily="18" charset="0"/>
                                      </a:rPr>
                                      <m:t>2</m:t>
                                    </m:r>
                                  </m:sub>
                                </m:sSub>
                              </m:e>
                            </m:mr>
                          </m:m>
                        </m:e>
                      </m:d>
                      <m:d>
                        <m:dPr>
                          <m:begChr m:val="["/>
                          <m:endChr m:val="]"/>
                          <m:ctrlPr>
                            <a:rPr lang="en-US" sz="1200" i="1">
                              <a:latin typeface="Cambria Math" panose="02040503050406030204" pitchFamily="18" charset="0"/>
                            </a:rPr>
                          </m:ctrlPr>
                        </m:dPr>
                        <m:e>
                          <m:m>
                            <m:mPr>
                              <m:mcs>
                                <m:mc>
                                  <m:mcPr>
                                    <m:count m:val="1"/>
                                    <m:mcJc m:val="center"/>
                                  </m:mcPr>
                                </m:mc>
                              </m:mcs>
                              <m:ctrlPr>
                                <a:rPr lang="en-US" sz="1200" i="1">
                                  <a:latin typeface="Cambria Math" panose="02040503050406030204" pitchFamily="18" charset="0"/>
                                </a:rPr>
                              </m:ctrlPr>
                            </m:mPr>
                            <m:mr>
                              <m:e>
                                <m:sSub>
                                  <m:sSubPr>
                                    <m:ctrlPr>
                                      <a:rPr lang="en-US" sz="1200" i="1">
                                        <a:latin typeface="Cambria Math" panose="02040503050406030204" pitchFamily="18" charset="0"/>
                                      </a:rPr>
                                    </m:ctrlPr>
                                  </m:sSubPr>
                                  <m:e>
                                    <m:r>
                                      <a:rPr lang="en-US" sz="1200" i="1">
                                        <a:latin typeface="Cambria Math" panose="02040503050406030204" pitchFamily="18" charset="0"/>
                                      </a:rPr>
                                      <m:t>𝑒</m:t>
                                    </m:r>
                                  </m:e>
                                  <m:sub>
                                    <m:r>
                                      <a:rPr lang="en-US" sz="1200">
                                        <a:latin typeface="Cambria Math" panose="02040503050406030204" pitchFamily="18" charset="0"/>
                                      </a:rPr>
                                      <m:t>1</m:t>
                                    </m:r>
                                  </m:sub>
                                </m:sSub>
                                <m:d>
                                  <m:dPr>
                                    <m:ctrlPr>
                                      <a:rPr lang="en-US" sz="1200" i="1">
                                        <a:latin typeface="Cambria Math" panose="02040503050406030204" pitchFamily="18" charset="0"/>
                                      </a:rPr>
                                    </m:ctrlPr>
                                  </m:dPr>
                                  <m:e>
                                    <m:r>
                                      <a:rPr lang="en-US" sz="1200" i="1">
                                        <a:latin typeface="Cambria Math" panose="02040503050406030204" pitchFamily="18" charset="0"/>
                                      </a:rPr>
                                      <m:t>𝑡</m:t>
                                    </m:r>
                                  </m:e>
                                </m:d>
                              </m:e>
                            </m:mr>
                            <m:mr>
                              <m:e>
                                <m:sSub>
                                  <m:sSubPr>
                                    <m:ctrlPr>
                                      <a:rPr lang="en-US" sz="1200" i="1">
                                        <a:latin typeface="Cambria Math" panose="02040503050406030204" pitchFamily="18" charset="0"/>
                                      </a:rPr>
                                    </m:ctrlPr>
                                  </m:sSubPr>
                                  <m:e>
                                    <m:r>
                                      <a:rPr lang="en-US" sz="1200" i="1">
                                        <a:latin typeface="Cambria Math" panose="02040503050406030204" pitchFamily="18" charset="0"/>
                                      </a:rPr>
                                      <m:t>𝑒</m:t>
                                    </m:r>
                                  </m:e>
                                  <m:sub>
                                    <m:r>
                                      <a:rPr lang="en-US" sz="1200">
                                        <a:latin typeface="Cambria Math" panose="02040503050406030204" pitchFamily="18" charset="0"/>
                                      </a:rPr>
                                      <m:t>2</m:t>
                                    </m:r>
                                  </m:sub>
                                </m:sSub>
                                <m:d>
                                  <m:dPr>
                                    <m:ctrlPr>
                                      <a:rPr lang="en-US" sz="1200" i="1">
                                        <a:latin typeface="Cambria Math" panose="02040503050406030204" pitchFamily="18" charset="0"/>
                                      </a:rPr>
                                    </m:ctrlPr>
                                  </m:dPr>
                                  <m:e>
                                    <m:r>
                                      <a:rPr lang="en-US" sz="1200" i="1">
                                        <a:latin typeface="Cambria Math" panose="02040503050406030204" pitchFamily="18" charset="0"/>
                                      </a:rPr>
                                      <m:t>𝑡</m:t>
                                    </m:r>
                                  </m:e>
                                </m:d>
                              </m:e>
                            </m:mr>
                          </m:m>
                        </m:e>
                      </m:d>
                    </m:oMath>
                  </m:oMathPara>
                </a14:m>
                <a:endParaRPr lang="en-US" sz="1200" dirty="0">
                  <a:solidFill>
                    <a:schemeClr val="tx1"/>
                  </a:solidFill>
                </a:endParaRPr>
              </a:p>
            </p:txBody>
          </p:sp>
        </mc:Choice>
        <mc:Fallback>
          <p:sp>
            <p:nvSpPr>
              <p:cNvPr id="14" name="TextBox 13"/>
              <p:cNvSpPr txBox="1">
                <a:spLocks noRot="1" noChangeAspect="1" noMove="1" noResize="1" noEditPoints="1" noAdjustHandles="1" noChangeArrowheads="1" noChangeShapeType="1" noTextEdit="1"/>
              </p:cNvSpPr>
              <p:nvPr/>
            </p:nvSpPr>
            <p:spPr>
              <a:xfrm>
                <a:off x="1133299" y="4096227"/>
                <a:ext cx="3228975" cy="571310"/>
              </a:xfrm>
              <a:prstGeom prst="rect">
                <a:avLst/>
              </a:prstGeom>
              <a:blipFill rotWithShape="1">
                <a:blip r:embed="rId5"/>
                <a:stretch>
                  <a:fillRect l="-14" t="-83" r="14" b="5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941015" y="4578058"/>
                <a:ext cx="4078658" cy="895886"/>
              </a:xfrm>
              <a:prstGeom prst="rect">
                <a:avLst/>
              </a:prstGeom>
              <a:noFill/>
            </p:spPr>
            <p:txBody>
              <a:bodyPr wrap="square">
                <a:spAutoFit/>
              </a:bodyPr>
              <a:lstStyle/>
              <a:p>
                <a:pPr marL="285750" marR="0" indent="-285750" algn="just">
                  <a:lnSpc>
                    <a:spcPct val="150000"/>
                  </a:lnSpc>
                  <a:spcBef>
                    <a:spcPts val="600"/>
                  </a:spcBef>
                  <a:spcAft>
                    <a:spcPts val="600"/>
                  </a:spcAft>
                  <a:buFont typeface="Arial" panose="020B0604020202020204" pitchFamily="34" charset="0"/>
                  <a:buChar char="•"/>
                </a:pPr>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此时误差状态变量的平衡点为</a:t>
                </a:r>
                <a14:m>
                  <m:oMath xmlns:m="http://schemas.openxmlformats.org/officeDocument/2006/math">
                    <m:sSub>
                      <m:sSubPr>
                        <m:ctrlP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sSubPr>
                      <m:e>
                        <m: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𝒆</m:t>
                        </m:r>
                      </m:e>
                      <m:sub>
                        <m: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𝒇</m:t>
                        </m:r>
                      </m:sub>
                    </m:sSub>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m:t>
                    </m:r>
                    <m:sSup>
                      <m:sSupPr>
                        <m:ctrlP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sSupPr>
                      <m:e>
                        <m:d>
                          <m:dPr>
                            <m:begChr m:val="["/>
                            <m:endChr m:val="]"/>
                            <m:ctrlP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dPr>
                          <m:e>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0</m:t>
                            </m:r>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m:t>
                            </m:r>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0</m:t>
                            </m:r>
                          </m:e>
                        </m:d>
                      </m:e>
                      <m:sup>
                        <m:r>
                          <m:rPr>
                            <m:sty m:val="p"/>
                          </m:rPr>
                          <a:rPr lang="en-US" sz="1400">
                            <a:solidFill>
                              <a:srgbClr val="000000"/>
                            </a:solidFill>
                            <a:effectLst/>
                            <a:latin typeface="Cambria Math" panose="02040503050406030204" pitchFamily="18" charset="0"/>
                            <a:ea typeface="宋体" panose="02010600030101010101" pitchFamily="2" charset="-122"/>
                            <a:cs typeface="Calibri" panose="020F0502020204030204" pitchFamily="34" charset="0"/>
                          </a:rPr>
                          <m:t>T</m:t>
                        </m:r>
                      </m:sup>
                    </m:sSup>
                  </m:oMath>
                </a14:m>
                <a:endParaRPr lang="en-US"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endParaRPr>
              </a:p>
              <a:p>
                <a:pPr marL="285750" marR="0" indent="-285750" algn="just">
                  <a:lnSpc>
                    <a:spcPct val="150000"/>
                  </a:lnSpc>
                  <a:spcBef>
                    <a:spcPts val="600"/>
                  </a:spcBef>
                  <a:spcAft>
                    <a:spcPts val="600"/>
                  </a:spcAft>
                  <a:buFont typeface="Arial" panose="020B0604020202020204" pitchFamily="34" charset="0"/>
                  <a:buChar char="•"/>
                </a:pPr>
                <a:r>
                  <a:rPr lang="zh-CN" altLang="en-US" sz="1400" dirty="0">
                    <a:solidFill>
                      <a:srgbClr val="000000"/>
                    </a:solidFill>
                    <a:latin typeface="宋体" panose="02010600030101010101" pitchFamily="2" charset="-122"/>
                    <a:ea typeface="宋体" panose="02010600030101010101" pitchFamily="2" charset="-122"/>
                    <a:cs typeface="Calibri" panose="020F0502020204030204" pitchFamily="34" charset="0"/>
                  </a:rPr>
                  <a:t>设计合适的</a:t>
                </a:r>
                <a14:m>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𝑘</m:t>
                        </m:r>
                      </m:e>
                      <m:sub>
                        <m:r>
                          <a:rPr lang="en-US" sz="1400" i="1">
                            <a:latin typeface="Cambria Math" panose="02040503050406030204" pitchFamily="18" charset="0"/>
                          </a:rPr>
                          <m:t>𝑒</m:t>
                        </m:r>
                        <m:r>
                          <a:rPr lang="en-US" sz="1400" i="1">
                            <a:latin typeface="Cambria Math" panose="02040503050406030204" pitchFamily="18" charset="0"/>
                          </a:rPr>
                          <m:t>1</m:t>
                        </m:r>
                      </m:sub>
                    </m:sSub>
                  </m:oMath>
                </a14:m>
                <a:r>
                  <a:rPr lang="zh-CN" altLang="en-US"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a:t>
                </a:r>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𝑘</m:t>
                        </m:r>
                      </m:e>
                      <m:sub>
                        <m:r>
                          <a:rPr lang="en-US" sz="1400" i="1">
                            <a:latin typeface="Cambria Math" panose="02040503050406030204" pitchFamily="18" charset="0"/>
                          </a:rPr>
                          <m:t>𝑒</m:t>
                        </m:r>
                        <m:r>
                          <a:rPr lang="en-US" sz="1400" b="0" i="1" smtClean="0">
                            <a:latin typeface="Cambria Math" panose="02040503050406030204" pitchFamily="18" charset="0"/>
                          </a:rPr>
                          <m:t>2</m:t>
                        </m:r>
                      </m:sub>
                    </m:sSub>
                  </m:oMath>
                </a14:m>
                <a:r>
                  <a:rPr lang="zh-CN" altLang="en-US"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使平衡点稳定即可</a:t>
                </a:r>
                <a:endParaRPr lang="en-US"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endParaRPr>
              </a:p>
            </p:txBody>
          </p:sp>
        </mc:Choice>
        <mc:Fallback>
          <p:sp>
            <p:nvSpPr>
              <p:cNvPr id="16" name="TextBox 15"/>
              <p:cNvSpPr txBox="1">
                <a:spLocks noRot="1" noChangeAspect="1" noMove="1" noResize="1" noEditPoints="1" noAdjustHandles="1" noChangeArrowheads="1" noChangeShapeType="1" noTextEdit="1"/>
              </p:cNvSpPr>
              <p:nvPr/>
            </p:nvSpPr>
            <p:spPr>
              <a:xfrm>
                <a:off x="941015" y="4578058"/>
                <a:ext cx="4078658" cy="895886"/>
              </a:xfrm>
              <a:prstGeom prst="rect">
                <a:avLst/>
              </a:prstGeom>
              <a:blipFill rotWithShape="1">
                <a:blip r:embed="rId6"/>
                <a:stretch>
                  <a:fillRect l="-14" t="-38" r="16" b="-5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5576400" y="4982666"/>
                <a:ext cx="6150089" cy="954107"/>
              </a:xfrm>
              <a:prstGeom prst="rect">
                <a:avLst/>
              </a:prstGeom>
              <a:noFill/>
              <a:ln>
                <a:solidFill>
                  <a:schemeClr val="accent3"/>
                </a:solidFill>
              </a:ln>
            </p:spPr>
            <p:txBody>
              <a:bodyPr wrap="square">
                <a:spAutoFit/>
              </a:bodyPr>
              <a:lstStyle/>
              <a:p>
                <a:pPr marL="0" marR="0" indent="274320"/>
                <a:r>
                  <a:rPr lang="zh-CN" sz="14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对比</a:t>
                </a:r>
                <a:r>
                  <a:rPr lang="en-US" altLang="zh-CN" sz="14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PID</a:t>
                </a:r>
                <a:r>
                  <a:rPr lang="zh-CN" altLang="en-US" sz="14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控制</a:t>
                </a:r>
                <a:r>
                  <a:rPr lang="zh-CN" sz="14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，可以看出</a:t>
                </a:r>
                <a:r>
                  <a:rPr lang="en-US" sz="14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PID</a:t>
                </a:r>
                <a:r>
                  <a:rPr lang="zh-CN" sz="14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控制只使用输出的误差信号</a:t>
                </a:r>
                <a14:m>
                  <m:oMath xmlns:m="http://schemas.openxmlformats.org/officeDocument/2006/math">
                    <m:r>
                      <a:rPr lang="en-US" sz="14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𝑒</m:t>
                    </m:r>
                    <m:d>
                      <m:dPr>
                        <m:ctrlPr>
                          <a:rPr lang="en-US" sz="14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ctrlPr>
                      </m:dPr>
                      <m:e>
                        <m:r>
                          <a:rPr lang="en-US" sz="14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𝑡</m:t>
                        </m:r>
                      </m:e>
                    </m:d>
                  </m:oMath>
                </a14:m>
                <a:r>
                  <a:rPr lang="zh-CN" sz="14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来设计控制器。而线性状态反馈控制器的设计则需要用到所有的状态变量</a:t>
                </a:r>
                <a14:m>
                  <m:oMath xmlns:m="http://schemas.openxmlformats.org/officeDocument/2006/math">
                    <m:r>
                      <a:rPr lang="en-US" sz="1400" b="1"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𝒛</m:t>
                    </m:r>
                    <m:d>
                      <m:dPr>
                        <m:ctrlPr>
                          <a:rPr lang="en-US" sz="14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ctrlPr>
                      </m:dPr>
                      <m:e>
                        <m:r>
                          <a:rPr lang="en-US" sz="1400" b="1"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𝒕</m:t>
                        </m:r>
                      </m:e>
                    </m:d>
                  </m:oMath>
                </a14:m>
                <a:r>
                  <a:rPr lang="zh-CN" sz="14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。正是因为更多的系统信息被用来设计控制器，所以状态反馈控制器的灵活度更大，有更多可调节的参数，也就更有可能达到满意的表现。</a:t>
                </a:r>
                <a:endParaRPr lang="en-US" sz="14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p:txBody>
          </p:sp>
        </mc:Choice>
        <mc:Fallback>
          <p:sp>
            <p:nvSpPr>
              <p:cNvPr id="18" name="TextBox 17"/>
              <p:cNvSpPr txBox="1">
                <a:spLocks noRot="1" noChangeAspect="1" noMove="1" noResize="1" noEditPoints="1" noAdjustHandles="1" noChangeArrowheads="1" noChangeShapeType="1" noTextEdit="1"/>
              </p:cNvSpPr>
              <p:nvPr/>
            </p:nvSpPr>
            <p:spPr>
              <a:xfrm>
                <a:off x="5576400" y="4982666"/>
                <a:ext cx="6150089" cy="954107"/>
              </a:xfrm>
              <a:prstGeom prst="rect">
                <a:avLst/>
              </a:prstGeom>
              <a:blipFill rotWithShape="1">
                <a:blip r:embed="rId7"/>
                <a:stretch>
                  <a:fillRect l="-80" t="-514" r="-527" b="-449"/>
                </a:stretch>
              </a:blipFill>
              <a:ln>
                <a:solidFill>
                  <a:schemeClr val="accent3"/>
                </a:solidFill>
              </a:ln>
            </p:spPr>
            <p:txBody>
              <a:bodyPr/>
              <a:lstStyle/>
              <a:p>
                <a:r>
                  <a:rPr lang="zh-CN"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线性状态反馈器 </a:t>
            </a:r>
            <a:r>
              <a:rPr lang="en-US" altLang="zh-CN" sz="3600" b="1" dirty="0"/>
              <a:t>– </a:t>
            </a:r>
            <a:r>
              <a:rPr lang="zh-CN" altLang="en-US" sz="3600" b="1" dirty="0"/>
              <a:t>轨迹追踪</a:t>
            </a:r>
            <a:endParaRPr lang="en-US" sz="3600" dirty="0"/>
          </a:p>
        </p:txBody>
      </p:sp>
      <p:pic>
        <p:nvPicPr>
          <p:cNvPr id="3" name="图片 2" descr="18"/>
          <p:cNvPicPr>
            <a:picLocks noChangeAspect="1"/>
          </p:cNvPicPr>
          <p:nvPr/>
        </p:nvPicPr>
        <p:blipFill>
          <a:blip r:embed="rId1"/>
          <a:stretch>
            <a:fillRect/>
          </a:stretch>
        </p:blipFill>
        <p:spPr>
          <a:xfrm>
            <a:off x="4953000" y="2286000"/>
            <a:ext cx="2286000" cy="2286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引子 </a:t>
            </a:r>
            <a:r>
              <a:rPr lang="en-US" altLang="zh-CN" sz="3600" b="1" dirty="0"/>
              <a:t>– </a:t>
            </a:r>
            <a:r>
              <a:rPr lang="zh-CN" altLang="en-US" sz="3600" b="1" dirty="0"/>
              <a:t>指尖上的平衡</a:t>
            </a:r>
            <a:endParaRPr lang="en-US" sz="3600" dirty="0"/>
          </a:p>
        </p:txBody>
      </p:sp>
      <p:sp>
        <p:nvSpPr>
          <p:cNvPr id="36" name="TextBox 35"/>
          <p:cNvSpPr txBox="1"/>
          <p:nvPr/>
        </p:nvSpPr>
        <p:spPr>
          <a:xfrm>
            <a:off x="581191" y="1971251"/>
            <a:ext cx="1247609" cy="369332"/>
          </a:xfrm>
          <a:prstGeom prst="rect">
            <a:avLst/>
          </a:prstGeom>
          <a:noFill/>
        </p:spPr>
        <p:txBody>
          <a:bodyPr wrap="square">
            <a:spAutoFit/>
          </a:bodyPr>
          <a:lstStyle/>
          <a:p>
            <a:pPr marL="342900" indent="-342900">
              <a:buFont typeface="Arial" panose="020B0604020202020204" pitchFamily="34" charset="0"/>
              <a:buChar char="•"/>
            </a:pPr>
            <a:r>
              <a:rPr lang="zh-CN" altLang="en-US" dirty="0">
                <a:effectLst/>
                <a:latin typeface="宋体" panose="02010600030101010101" pitchFamily="2" charset="-122"/>
                <a:ea typeface="宋体" panose="02010600030101010101" pitchFamily="2" charset="-122"/>
                <a:cs typeface="Calibri" panose="020F0502020204030204" pitchFamily="34" charset="0"/>
              </a:rPr>
              <a:t>问题</a:t>
            </a:r>
            <a:endParaRPr lang="en-US" altLang="zh-CN" dirty="0">
              <a:effectLst/>
              <a:latin typeface="宋体" panose="02010600030101010101" pitchFamily="2" charset="-122"/>
              <a:ea typeface="宋体" panose="02010600030101010101" pitchFamily="2" charset="-122"/>
              <a:cs typeface="Calibri" panose="020F0502020204030204" pitchFamily="34" charset="0"/>
            </a:endParaRPr>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09824" y="2377436"/>
            <a:ext cx="7103171" cy="2631211"/>
          </a:xfrm>
          <a:prstGeom prst="rect">
            <a:avLst/>
          </a:prstGeom>
          <a:noFill/>
        </p:spPr>
      </p:pic>
      <p:cxnSp>
        <p:nvCxnSpPr>
          <p:cNvPr id="7" name="Straight Arrow Connector 6"/>
          <p:cNvCxnSpPr/>
          <p:nvPr/>
        </p:nvCxnSpPr>
        <p:spPr>
          <a:xfrm flipV="1">
            <a:off x="5155173" y="2284459"/>
            <a:ext cx="200025"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55198" y="2053627"/>
            <a:ext cx="1371600" cy="338554"/>
          </a:xfrm>
          <a:prstGeom prst="rect">
            <a:avLst/>
          </a:prstGeom>
          <a:noFill/>
        </p:spPr>
        <p:txBody>
          <a:bodyPr wrap="square">
            <a:spAutoFit/>
          </a:bodyPr>
          <a:lstStyle/>
          <a:p>
            <a:r>
              <a:rPr lang="zh-CN" altLang="en-US" sz="1600" dirty="0">
                <a:effectLst/>
                <a:latin typeface="Calibri" panose="020F0502020204030204" pitchFamily="34" charset="0"/>
                <a:ea typeface="宋体" panose="02010600030101010101" pitchFamily="2" charset="-122"/>
                <a:cs typeface="Calibri" panose="020F0502020204030204" pitchFamily="34" charset="0"/>
              </a:rPr>
              <a:t>控制目标</a:t>
            </a:r>
            <a:endParaRPr lang="en-US" sz="1600" dirty="0"/>
          </a:p>
        </p:txBody>
      </p:sp>
      <mc:AlternateContent xmlns:mc="http://schemas.openxmlformats.org/markup-compatibility/2006">
        <mc:Choice xmlns:a14="http://schemas.microsoft.com/office/drawing/2010/main" Requires="a14">
          <p:sp>
            <p:nvSpPr>
              <p:cNvPr id="11" name="TextBox 10"/>
              <p:cNvSpPr txBox="1"/>
              <p:nvPr/>
            </p:nvSpPr>
            <p:spPr>
              <a:xfrm>
                <a:off x="942974" y="5317980"/>
                <a:ext cx="2933700" cy="533736"/>
              </a:xfrm>
              <a:prstGeom prst="rect">
                <a:avLst/>
              </a:prstGeom>
              <a:noFill/>
            </p:spPr>
            <p:txBody>
              <a:bodyPr wrap="square">
                <a:spAutoFit/>
              </a:bodyPr>
              <a:lstStyle/>
              <a:p>
                <a:r>
                  <a:rPr lang="zh-CN" sz="1600" dirty="0">
                    <a:effectLst/>
                    <a:latin typeface="Calibri" panose="020F0502020204030204" pitchFamily="34" charset="0"/>
                    <a:ea typeface="宋体" panose="02010600030101010101" pitchFamily="2" charset="-122"/>
                    <a:cs typeface="Calibri" panose="020F0502020204030204" pitchFamily="34" charset="0"/>
                  </a:rPr>
                  <a:t>在</a:t>
                </a:r>
                <a14:m>
                  <m:oMath xmlns:m="http://schemas.openxmlformats.org/officeDocument/2006/math">
                    <m:sSub>
                      <m:sSubPr>
                        <m:ctrlPr>
                          <a:rPr lang="en-US" sz="1600" i="1">
                            <a:effectLst/>
                            <a:latin typeface="Cambria Math" panose="02040503050406030204" pitchFamily="18" charset="0"/>
                          </a:rPr>
                        </m:ctrlPr>
                      </m:sSubPr>
                      <m:e>
                        <m:r>
                          <a:rPr lang="en-US" sz="1600" i="1">
                            <a:effectLst/>
                            <a:latin typeface="Cambria Math" panose="02040503050406030204" pitchFamily="18" charset="0"/>
                            <a:ea typeface="宋体" panose="02010600030101010101" pitchFamily="2" charset="-122"/>
                            <a:cs typeface="Calibri" panose="020F0502020204030204" pitchFamily="34" charset="0"/>
                          </a:rPr>
                          <m:t>𝑥</m:t>
                        </m:r>
                      </m:e>
                      <m:sub>
                        <m:r>
                          <a:rPr lang="en-US" sz="1600" i="1">
                            <a:effectLst/>
                            <a:latin typeface="Cambria Math" panose="02040503050406030204" pitchFamily="18" charset="0"/>
                            <a:ea typeface="宋体" panose="02010600030101010101" pitchFamily="2" charset="-122"/>
                            <a:cs typeface="Calibri" panose="020F0502020204030204" pitchFamily="34" charset="0"/>
                          </a:rPr>
                          <m:t>1</m:t>
                        </m:r>
                      </m:sub>
                    </m:sSub>
                  </m:oMath>
                </a14:m>
                <a:r>
                  <a:rPr lang="zh-CN" sz="1600" dirty="0">
                    <a:effectLst/>
                    <a:latin typeface="Calibri" panose="020F0502020204030204" pitchFamily="34" charset="0"/>
                    <a:ea typeface="宋体" panose="02010600030101010101" pitchFamily="2" charset="-122"/>
                    <a:cs typeface="Calibri" panose="020F0502020204030204" pitchFamily="34" charset="0"/>
                  </a:rPr>
                  <a:t>方向</a:t>
                </a:r>
                <a:r>
                  <a:rPr lang="zh-CN" altLang="en-US" sz="1600" dirty="0">
                    <a:effectLst/>
                    <a:latin typeface="Calibri" panose="020F0502020204030204" pitchFamily="34" charset="0"/>
                    <a:ea typeface="宋体" panose="02010600030101010101" pitchFamily="2" charset="-122"/>
                    <a:cs typeface="Calibri" panose="020F0502020204030204" pitchFamily="34" charset="0"/>
                  </a:rPr>
                  <a:t>：</a:t>
                </a:r>
                <a:r>
                  <a:rPr lang="en-US" dirty="0"/>
                  <a:t> </a:t>
                </a:r>
                <a14:m>
                  <m:oMath xmlns:m="http://schemas.openxmlformats.org/officeDocument/2006/math">
                    <m:r>
                      <a:rPr lang="en-US" i="1">
                        <a:latin typeface="Cambria Math" panose="02040503050406030204" pitchFamily="18" charset="0"/>
                      </a:rPr>
                      <m:t>𝑚</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m:rPr>
                                <m:sty m:val="p"/>
                              </m:rPr>
                              <a:rPr lang="en-US">
                                <a:latin typeface="Cambria Math" panose="02040503050406030204" pitchFamily="18" charset="0"/>
                              </a:rPr>
                              <m:t>d</m:t>
                            </m:r>
                          </m:e>
                          <m:sup>
                            <m:r>
                              <a:rPr lang="en-US" i="1">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𝑡</m:t>
                            </m:r>
                          </m:e>
                        </m:d>
                      </m:num>
                      <m:den>
                        <m:sSup>
                          <m:sSupPr>
                            <m:ctrlPr>
                              <a:rPr lang="en-US" i="1">
                                <a:latin typeface="Cambria Math" panose="02040503050406030204" pitchFamily="18" charset="0"/>
                              </a:rPr>
                            </m:ctrlPr>
                          </m:sSupPr>
                          <m:e>
                            <m:r>
                              <m:rPr>
                                <m:sty m:val="p"/>
                              </m:rPr>
                              <a:rPr lang="en-US">
                                <a:latin typeface="Cambria Math" panose="02040503050406030204" pitchFamily="18" charset="0"/>
                              </a:rPr>
                              <m:t>d</m:t>
                            </m:r>
                            <m:r>
                              <a:rPr lang="en-US" i="1">
                                <a:latin typeface="Cambria Math" panose="02040503050406030204" pitchFamily="18" charset="0"/>
                              </a:rPr>
                              <m:t>𝑡</m:t>
                            </m:r>
                          </m:e>
                          <m:sup>
                            <m:r>
                              <a:rPr lang="en-US" i="1">
                                <a:latin typeface="Cambria Math" panose="02040503050406030204" pitchFamily="18" charset="0"/>
                              </a:rPr>
                              <m:t>2</m:t>
                            </m:r>
                          </m:sup>
                        </m:sSup>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ub>
                    </m:sSub>
                  </m:oMath>
                </a14:m>
                <a:endParaRPr lang="en-US" sz="1600" dirty="0"/>
              </a:p>
            </p:txBody>
          </p:sp>
        </mc:Choice>
        <mc:Fallback>
          <p:sp>
            <p:nvSpPr>
              <p:cNvPr id="11" name="TextBox 10"/>
              <p:cNvSpPr txBox="1">
                <a:spLocks noRot="1" noChangeAspect="1" noMove="1" noResize="1" noEditPoints="1" noAdjustHandles="1" noChangeArrowheads="1" noChangeShapeType="1" noTextEdit="1"/>
              </p:cNvSpPr>
              <p:nvPr/>
            </p:nvSpPr>
            <p:spPr>
              <a:xfrm>
                <a:off x="942974" y="5317980"/>
                <a:ext cx="2933700" cy="533736"/>
              </a:xfrm>
              <a:prstGeom prst="rect">
                <a:avLst/>
              </a:prstGeom>
              <a:blipFill rotWithShape="1">
                <a:blip r:embed="rId2"/>
                <a:stretch>
                  <a:fillRect l="-22" t="-92" r="22" b="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942975" y="5851716"/>
                <a:ext cx="3243132" cy="533736"/>
              </a:xfrm>
              <a:prstGeom prst="rect">
                <a:avLst/>
              </a:prstGeom>
              <a:noFill/>
            </p:spPr>
            <p:txBody>
              <a:bodyPr wrap="square">
                <a:spAutoFit/>
              </a:bodyPr>
              <a:lstStyle/>
              <a:p>
                <a:r>
                  <a:rPr lang="zh-CN" sz="1600" dirty="0">
                    <a:effectLst/>
                    <a:latin typeface="Calibri" panose="020F0502020204030204" pitchFamily="34" charset="0"/>
                    <a:ea typeface="宋体" panose="02010600030101010101" pitchFamily="2" charset="-122"/>
                    <a:cs typeface="Calibri" panose="020F0502020204030204" pitchFamily="34" charset="0"/>
                  </a:rPr>
                  <a:t>在</a:t>
                </a:r>
                <a14:m>
                  <m:oMath xmlns:m="http://schemas.openxmlformats.org/officeDocument/2006/math">
                    <m:sSub>
                      <m:sSubPr>
                        <m:ctrlPr>
                          <a:rPr lang="en-US" sz="1600" i="1">
                            <a:effectLst/>
                            <a:latin typeface="Cambria Math" panose="02040503050406030204" pitchFamily="18" charset="0"/>
                          </a:rPr>
                        </m:ctrlPr>
                      </m:sSubPr>
                      <m:e>
                        <m:r>
                          <a:rPr lang="en-US" sz="1600" i="1">
                            <a:effectLst/>
                            <a:latin typeface="Cambria Math" panose="02040503050406030204" pitchFamily="18" charset="0"/>
                            <a:ea typeface="宋体" panose="02010600030101010101" pitchFamily="2" charset="-122"/>
                            <a:cs typeface="Calibri" panose="020F0502020204030204" pitchFamily="34" charset="0"/>
                          </a:rPr>
                          <m:t>𝑥</m:t>
                        </m:r>
                      </m:e>
                      <m:sub>
                        <m:r>
                          <a:rPr lang="en-US" sz="1600" b="0" i="1" smtClean="0">
                            <a:effectLst/>
                            <a:latin typeface="Cambria Math" panose="02040503050406030204" pitchFamily="18" charset="0"/>
                            <a:ea typeface="宋体" panose="02010600030101010101" pitchFamily="2" charset="-122"/>
                            <a:cs typeface="Calibri" panose="020F0502020204030204" pitchFamily="34" charset="0"/>
                          </a:rPr>
                          <m:t>2</m:t>
                        </m:r>
                      </m:sub>
                    </m:sSub>
                  </m:oMath>
                </a14:m>
                <a:r>
                  <a:rPr lang="zh-CN" sz="1600" dirty="0">
                    <a:effectLst/>
                    <a:latin typeface="Calibri" panose="020F0502020204030204" pitchFamily="34" charset="0"/>
                    <a:ea typeface="宋体" panose="02010600030101010101" pitchFamily="2" charset="-122"/>
                    <a:cs typeface="Calibri" panose="020F0502020204030204" pitchFamily="34" charset="0"/>
                  </a:rPr>
                  <a:t>方向</a:t>
                </a:r>
                <a:r>
                  <a:rPr lang="zh-CN" altLang="en-US" sz="1600" dirty="0">
                    <a:effectLst/>
                    <a:latin typeface="Calibri" panose="020F0502020204030204" pitchFamily="34" charset="0"/>
                    <a:ea typeface="宋体" panose="02010600030101010101" pitchFamily="2" charset="-122"/>
                    <a:cs typeface="Calibri" panose="020F0502020204030204" pitchFamily="34" charset="0"/>
                  </a:rPr>
                  <a:t>：</a:t>
                </a:r>
                <a14:m>
                  <m:oMath xmlns:m="http://schemas.openxmlformats.org/officeDocument/2006/math">
                    <m:r>
                      <a:rPr lang="en-US" i="1">
                        <a:latin typeface="Cambria Math" panose="02040503050406030204" pitchFamily="18" charset="0"/>
                      </a:rPr>
                      <m:t>𝑚</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m:rPr>
                                <m:sty m:val="p"/>
                              </m:rPr>
                              <a:rPr lang="en-US">
                                <a:latin typeface="Cambria Math" panose="02040503050406030204" pitchFamily="18" charset="0"/>
                              </a:rPr>
                              <m:t>d</m:t>
                            </m:r>
                          </m:e>
                          <m:sup>
                            <m:r>
                              <a:rPr lang="en-US" i="1">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𝑡</m:t>
                            </m:r>
                          </m:e>
                        </m:d>
                      </m:num>
                      <m:den>
                        <m:sSup>
                          <m:sSupPr>
                            <m:ctrlPr>
                              <a:rPr lang="en-US" i="1">
                                <a:latin typeface="Cambria Math" panose="02040503050406030204" pitchFamily="18" charset="0"/>
                              </a:rPr>
                            </m:ctrlPr>
                          </m:sSupPr>
                          <m:e>
                            <m:r>
                              <m:rPr>
                                <m:sty m:val="p"/>
                              </m:rPr>
                              <a:rPr lang="en-US">
                                <a:latin typeface="Cambria Math" panose="02040503050406030204" pitchFamily="18" charset="0"/>
                              </a:rPr>
                              <m:t>d</m:t>
                            </m:r>
                            <m:r>
                              <a:rPr lang="en-US" i="1">
                                <a:latin typeface="Cambria Math" panose="02040503050406030204" pitchFamily="18" charset="0"/>
                              </a:rPr>
                              <m:t>𝑡</m:t>
                            </m:r>
                          </m:e>
                          <m:sup>
                            <m:r>
                              <a:rPr lang="en-US" i="1">
                                <a:latin typeface="Cambria Math" panose="02040503050406030204" pitchFamily="18" charset="0"/>
                              </a:rPr>
                              <m:t>2</m:t>
                            </m:r>
                          </m:sup>
                        </m:sSup>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sub>
                    </m:sSub>
                    <m:r>
                      <a:rPr lang="zh-CN" altLang="en-US" i="1">
                        <a:latin typeface="Cambria Math" panose="02040503050406030204" pitchFamily="18" charset="0"/>
                      </a:rPr>
                      <m:t>−</m:t>
                    </m:r>
                    <m:r>
                      <a:rPr lang="en-US" i="1">
                        <a:latin typeface="Cambria Math" panose="02040503050406030204" pitchFamily="18" charset="0"/>
                      </a:rPr>
                      <m:t>𝑚𝑔</m:t>
                    </m:r>
                  </m:oMath>
                </a14:m>
                <a:endParaRPr lang="en-US" sz="1600" dirty="0"/>
              </a:p>
            </p:txBody>
          </p:sp>
        </mc:Choice>
        <mc:Fallback>
          <p:sp>
            <p:nvSpPr>
              <p:cNvPr id="12" name="TextBox 11"/>
              <p:cNvSpPr txBox="1">
                <a:spLocks noRot="1" noChangeAspect="1" noMove="1" noResize="1" noEditPoints="1" noAdjustHandles="1" noChangeArrowheads="1" noChangeShapeType="1" noTextEdit="1"/>
              </p:cNvSpPr>
              <p:nvPr/>
            </p:nvSpPr>
            <p:spPr>
              <a:xfrm>
                <a:off x="942975" y="5851716"/>
                <a:ext cx="3243132" cy="533736"/>
              </a:xfrm>
              <a:prstGeom prst="rect">
                <a:avLst/>
              </a:prstGeom>
              <a:blipFill rotWithShape="1">
                <a:blip r:embed="rId3"/>
                <a:stretch>
                  <a:fillRect t="-36" r="6" b="9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3495542" y="5025592"/>
                <a:ext cx="2695575" cy="307777"/>
              </a:xfrm>
              <a:prstGeom prst="rect">
                <a:avLst/>
              </a:prstGeom>
              <a:noFill/>
            </p:spPr>
            <p:txBody>
              <a:bodyPr wrap="square">
                <a:spAutoFit/>
              </a:bodyPr>
              <a:lstStyle/>
              <a:p>
                <a14:m>
                  <m:oMath xmlns:m="http://schemas.openxmlformats.org/officeDocument/2006/math">
                    <m:sSub>
                      <m:sSubPr>
                        <m:ctrlPr>
                          <a:rPr lang="en-US" sz="1400" i="1" smtClean="0">
                            <a:effectLst/>
                            <a:latin typeface="Cambria Math" panose="02040503050406030204" pitchFamily="18" charset="0"/>
                          </a:rPr>
                        </m:ctrlPr>
                      </m:sSubPr>
                      <m:e>
                        <m:r>
                          <a:rPr lang="en-US" sz="1400" i="1">
                            <a:effectLst/>
                            <a:latin typeface="Cambria Math" panose="02040503050406030204" pitchFamily="18" charset="0"/>
                            <a:ea typeface="宋体" panose="02010600030101010101" pitchFamily="2" charset="-122"/>
                            <a:cs typeface="Calibri" panose="020F0502020204030204" pitchFamily="34" charset="0"/>
                          </a:rPr>
                          <m:t>𝑥</m:t>
                        </m:r>
                      </m:e>
                      <m:sub>
                        <m:r>
                          <a:rPr lang="en-US" sz="1400" i="1">
                            <a:effectLst/>
                            <a:latin typeface="Cambria Math" panose="02040503050406030204" pitchFamily="18" charset="0"/>
                            <a:ea typeface="宋体" panose="02010600030101010101" pitchFamily="2" charset="-122"/>
                            <a:cs typeface="Calibri" panose="020F0502020204030204" pitchFamily="34" charset="0"/>
                          </a:rPr>
                          <m:t>1</m:t>
                        </m:r>
                      </m:sub>
                    </m:sSub>
                    <m:d>
                      <m:dPr>
                        <m:ctrlPr>
                          <a:rPr lang="en-US" sz="1400" i="1">
                            <a:effectLst/>
                            <a:latin typeface="Cambria Math" panose="02040503050406030204" pitchFamily="18" charset="0"/>
                          </a:rPr>
                        </m:ctrlPr>
                      </m:dPr>
                      <m:e>
                        <m:r>
                          <a:rPr lang="en-US" sz="1400" i="1">
                            <a:effectLst/>
                            <a:latin typeface="Cambria Math" panose="02040503050406030204" pitchFamily="18" charset="0"/>
                            <a:ea typeface="宋体" panose="02010600030101010101" pitchFamily="2" charset="-122"/>
                            <a:cs typeface="Calibri" panose="020F0502020204030204" pitchFamily="34" charset="0"/>
                          </a:rPr>
                          <m:t>𝑡</m:t>
                        </m:r>
                      </m:e>
                    </m:d>
                    <m:r>
                      <a:rPr lang="en-US" sz="1400" i="1">
                        <a:effectLst/>
                        <a:latin typeface="Cambria Math" panose="02040503050406030204" pitchFamily="18" charset="0"/>
                        <a:ea typeface="宋体" panose="02010600030101010101" pitchFamily="2" charset="-122"/>
                        <a:cs typeface="Calibri" panose="020F0502020204030204" pitchFamily="34" charset="0"/>
                      </a:rPr>
                      <m:t>=</m:t>
                    </m:r>
                    <m:r>
                      <a:rPr lang="en-US" sz="1400" i="1">
                        <a:effectLst/>
                        <a:latin typeface="Cambria Math" panose="02040503050406030204" pitchFamily="18" charset="0"/>
                        <a:ea typeface="宋体" panose="02010600030101010101" pitchFamily="2" charset="-122"/>
                        <a:cs typeface="Calibri" panose="020F0502020204030204" pitchFamily="34" charset="0"/>
                      </a:rPr>
                      <m:t>𝜉</m:t>
                    </m:r>
                    <m:d>
                      <m:dPr>
                        <m:ctrlPr>
                          <a:rPr lang="en-US" sz="1400" i="1">
                            <a:effectLst/>
                            <a:latin typeface="Cambria Math" panose="02040503050406030204" pitchFamily="18" charset="0"/>
                          </a:rPr>
                        </m:ctrlPr>
                      </m:dPr>
                      <m:e>
                        <m:r>
                          <a:rPr lang="en-US" sz="1400" i="1">
                            <a:effectLst/>
                            <a:latin typeface="Cambria Math" panose="02040503050406030204" pitchFamily="18" charset="0"/>
                            <a:ea typeface="宋体" panose="02010600030101010101" pitchFamily="2" charset="-122"/>
                            <a:cs typeface="Calibri" panose="020F0502020204030204" pitchFamily="34" charset="0"/>
                          </a:rPr>
                          <m:t>𝑡</m:t>
                        </m:r>
                      </m:e>
                    </m:d>
                    <m:r>
                      <a:rPr lang="en-US" sz="1400" i="1">
                        <a:effectLst/>
                        <a:latin typeface="Cambria Math" panose="02040503050406030204" pitchFamily="18" charset="0"/>
                        <a:ea typeface="宋体" panose="02010600030101010101" pitchFamily="2" charset="-122"/>
                        <a:cs typeface="Calibri" panose="020F0502020204030204" pitchFamily="34" charset="0"/>
                      </a:rPr>
                      <m:t>+</m:t>
                    </m:r>
                    <m:r>
                      <a:rPr lang="en-US" sz="1400" i="1">
                        <a:effectLst/>
                        <a:latin typeface="Cambria Math" panose="02040503050406030204" pitchFamily="18" charset="0"/>
                        <a:ea typeface="宋体" panose="02010600030101010101" pitchFamily="2" charset="-122"/>
                        <a:cs typeface="Calibri" panose="020F0502020204030204" pitchFamily="34" charset="0"/>
                      </a:rPr>
                      <m:t>𝑑</m:t>
                    </m:r>
                    <m:r>
                      <m:rPr>
                        <m:sty m:val="p"/>
                      </m:rPr>
                      <a:rPr lang="en-US" sz="1400">
                        <a:effectLst/>
                        <a:latin typeface="Cambria Math" panose="02040503050406030204" pitchFamily="18" charset="0"/>
                        <a:ea typeface="宋体" panose="02010600030101010101" pitchFamily="2" charset="-122"/>
                        <a:cs typeface="Calibri" panose="020F0502020204030204" pitchFamily="34" charset="0"/>
                      </a:rPr>
                      <m:t>sin</m:t>
                    </m:r>
                    <m:r>
                      <a:rPr lang="en-US" sz="1400" i="1">
                        <a:effectLst/>
                        <a:latin typeface="Cambria Math" panose="02040503050406030204" pitchFamily="18" charset="0"/>
                        <a:ea typeface="宋体" panose="02010600030101010101" pitchFamily="2" charset="-122"/>
                        <a:cs typeface="Calibri" panose="020F0502020204030204" pitchFamily="34" charset="0"/>
                      </a:rPr>
                      <m:t>𝜙</m:t>
                    </m:r>
                    <m:r>
                      <a:rPr lang="en-US" sz="1400" i="1">
                        <a:effectLst/>
                        <a:latin typeface="Cambria Math" panose="02040503050406030204" pitchFamily="18" charset="0"/>
                        <a:ea typeface="宋体" panose="02010600030101010101" pitchFamily="2" charset="-122"/>
                        <a:cs typeface="Calibri" panose="020F0502020204030204" pitchFamily="34" charset="0"/>
                      </a:rPr>
                      <m:t>(</m:t>
                    </m:r>
                    <m:r>
                      <a:rPr lang="en-US" sz="1400" i="1">
                        <a:effectLst/>
                        <a:latin typeface="Cambria Math" panose="02040503050406030204" pitchFamily="18" charset="0"/>
                        <a:ea typeface="宋体" panose="02010600030101010101" pitchFamily="2" charset="-122"/>
                        <a:cs typeface="Calibri" panose="020F0502020204030204" pitchFamily="34" charset="0"/>
                      </a:rPr>
                      <m:t>𝑡</m:t>
                    </m:r>
                    <m:r>
                      <a:rPr lang="en-US" sz="1400" i="1">
                        <a:effectLst/>
                        <a:latin typeface="Cambria Math" panose="02040503050406030204" pitchFamily="18" charset="0"/>
                        <a:ea typeface="宋体" panose="02010600030101010101" pitchFamily="2" charset="-122"/>
                        <a:cs typeface="Calibri" panose="020F0502020204030204" pitchFamily="34" charset="0"/>
                      </a:rPr>
                      <m:t>)</m:t>
                    </m:r>
                  </m:oMath>
                </a14:m>
                <a:r>
                  <a:rPr lang="en-US" sz="1400" dirty="0">
                    <a:effectLst/>
                    <a:latin typeface="Calibri" panose="020F0502020204030204" pitchFamily="34" charset="0"/>
                    <a:ea typeface="宋体" panose="02010600030101010101" pitchFamily="2" charset="-122"/>
                  </a:rPr>
                  <a:t>	</a:t>
                </a:r>
                <a:endParaRPr lang="en-US" sz="1400" dirty="0"/>
              </a:p>
            </p:txBody>
          </p:sp>
        </mc:Choice>
        <mc:Fallback>
          <p:sp>
            <p:nvSpPr>
              <p:cNvPr id="14" name="TextBox 13"/>
              <p:cNvSpPr txBox="1">
                <a:spLocks noRot="1" noChangeAspect="1" noMove="1" noResize="1" noEditPoints="1" noAdjustHandles="1" noChangeArrowheads="1" noChangeShapeType="1" noTextEdit="1"/>
              </p:cNvSpPr>
              <p:nvPr/>
            </p:nvSpPr>
            <p:spPr>
              <a:xfrm>
                <a:off x="3495542" y="5025592"/>
                <a:ext cx="2695575" cy="307777"/>
              </a:xfrm>
              <a:prstGeom prst="rect">
                <a:avLst/>
              </a:prstGeom>
              <a:blipFill rotWithShape="1">
                <a:blip r:embed="rId4"/>
                <a:stretch>
                  <a:fillRect l="-19" t="-66" r="19" b="1"/>
                </a:stretch>
              </a:blipFill>
            </p:spPr>
            <p:txBody>
              <a:bodyPr/>
              <a:lstStyle/>
              <a:p>
                <a:r>
                  <a:rPr lang="zh-CN" altLang="en-US">
                    <a:noFill/>
                  </a:rPr>
                  <a:t> </a:t>
                </a:r>
              </a:p>
            </p:txBody>
          </p:sp>
        </mc:Fallback>
      </mc:AlternateContent>
      <p:cxnSp>
        <p:nvCxnSpPr>
          <p:cNvPr id="15" name="Straight Arrow Connector 14"/>
          <p:cNvCxnSpPr>
            <a:endCxn id="14" idx="1"/>
          </p:cNvCxnSpPr>
          <p:nvPr/>
        </p:nvCxnSpPr>
        <p:spPr>
          <a:xfrm flipV="1">
            <a:off x="2695442" y="5179481"/>
            <a:ext cx="800100" cy="246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3781425" y="5517761"/>
                <a:ext cx="2524124" cy="326243"/>
              </a:xfrm>
              <a:prstGeom prst="rect">
                <a:avLst/>
              </a:prstGeom>
              <a:noFill/>
            </p:spPr>
            <p:txBody>
              <a:bodyPr wrap="square">
                <a:spAutoFit/>
              </a:bodyPr>
              <a:lstStyle/>
              <a:p>
                <a:r>
                  <a:rPr lang="en-US" sz="1400" i="1" dirty="0">
                    <a:effectLst/>
                    <a:latin typeface="Cambria Math" panose="02040503050406030204" pitchFamily="18" charset="0"/>
                    <a:ea typeface="宋体" panose="02010600030101010101" pitchFamily="2" charset="-122"/>
                    <a:cs typeface="Calibri" panose="020F0502020204030204" pitchFamily="34" charset="0"/>
                  </a:rPr>
                  <a:t> </a:t>
                </a:r>
                <a14:m>
                  <m:oMath xmlns:m="http://schemas.openxmlformats.org/officeDocument/2006/math">
                    <m:sSub>
                      <m:sSubPr>
                        <m:ctrlPr>
                          <a:rPr lang="en-US" sz="1400" i="1">
                            <a:effectLst/>
                            <a:latin typeface="Cambria Math" panose="02040503050406030204" pitchFamily="18" charset="0"/>
                          </a:rPr>
                        </m:ctrlPr>
                      </m:sSubPr>
                      <m:e>
                        <m:r>
                          <a:rPr lang="en-US" sz="1400" i="1">
                            <a:effectLst/>
                            <a:latin typeface="Cambria Math" panose="02040503050406030204" pitchFamily="18" charset="0"/>
                            <a:ea typeface="宋体" panose="02010600030101010101" pitchFamily="2" charset="-122"/>
                            <a:cs typeface="Calibri" panose="020F0502020204030204" pitchFamily="34" charset="0"/>
                          </a:rPr>
                          <m:t>𝐹</m:t>
                        </m:r>
                      </m:e>
                      <m:sub>
                        <m:sSub>
                          <m:sSubPr>
                            <m:ctrlPr>
                              <a:rPr lang="en-US" sz="1400" i="1">
                                <a:effectLst/>
                                <a:latin typeface="Cambria Math" panose="02040503050406030204" pitchFamily="18" charset="0"/>
                              </a:rPr>
                            </m:ctrlPr>
                          </m:sSubPr>
                          <m:e>
                            <m:r>
                              <a:rPr lang="en-US" sz="1400" i="1">
                                <a:effectLst/>
                                <a:latin typeface="Cambria Math" panose="02040503050406030204" pitchFamily="18" charset="0"/>
                                <a:ea typeface="宋体" panose="02010600030101010101" pitchFamily="2" charset="-122"/>
                                <a:cs typeface="Calibri" panose="020F0502020204030204" pitchFamily="34" charset="0"/>
                              </a:rPr>
                              <m:t>𝑥</m:t>
                            </m:r>
                          </m:e>
                          <m:sub>
                            <m:r>
                              <a:rPr lang="en-US" sz="1400" i="1">
                                <a:effectLst/>
                                <a:latin typeface="Cambria Math" panose="02040503050406030204" pitchFamily="18" charset="0"/>
                                <a:ea typeface="宋体" panose="02010600030101010101" pitchFamily="2" charset="-122"/>
                                <a:cs typeface="Calibri" panose="020F0502020204030204" pitchFamily="34" charset="0"/>
                              </a:rPr>
                              <m:t>1</m:t>
                            </m:r>
                          </m:sub>
                        </m:sSub>
                      </m:sub>
                    </m:sSub>
                    <m:r>
                      <a:rPr lang="en-US" sz="1400" i="1">
                        <a:effectLst/>
                        <a:latin typeface="Cambria Math" panose="02040503050406030204" pitchFamily="18" charset="0"/>
                        <a:ea typeface="宋体" panose="02010600030101010101" pitchFamily="2" charset="-122"/>
                        <a:cs typeface="Calibri" panose="020F0502020204030204" pitchFamily="34" charset="0"/>
                      </a:rPr>
                      <m:t>=</m:t>
                    </m:r>
                    <m:r>
                      <a:rPr lang="en-US" sz="1400" i="1">
                        <a:effectLst/>
                        <a:latin typeface="Cambria Math" panose="02040503050406030204" pitchFamily="18" charset="0"/>
                        <a:ea typeface="宋体" panose="02010600030101010101" pitchFamily="2" charset="-122"/>
                        <a:cs typeface="Calibri" panose="020F0502020204030204" pitchFamily="34" charset="0"/>
                      </a:rPr>
                      <m:t>𝐹</m:t>
                    </m:r>
                    <m:r>
                      <m:rPr>
                        <m:sty m:val="p"/>
                      </m:rPr>
                      <a:rPr lang="en-US" sz="1400">
                        <a:effectLst/>
                        <a:latin typeface="Cambria Math" panose="02040503050406030204" pitchFamily="18" charset="0"/>
                        <a:ea typeface="宋体" panose="02010600030101010101" pitchFamily="2" charset="-122"/>
                        <a:cs typeface="Calibri" panose="020F0502020204030204" pitchFamily="34" charset="0"/>
                      </a:rPr>
                      <m:t>sin</m:t>
                    </m:r>
                    <m:r>
                      <a:rPr lang="en-US" sz="1400" i="1">
                        <a:effectLst/>
                        <a:latin typeface="Cambria Math" panose="02040503050406030204" pitchFamily="18" charset="0"/>
                        <a:ea typeface="宋体" panose="02010600030101010101" pitchFamily="2" charset="-122"/>
                        <a:cs typeface="Calibri" panose="020F0502020204030204" pitchFamily="34" charset="0"/>
                      </a:rPr>
                      <m:t>𝜙</m:t>
                    </m:r>
                    <m:r>
                      <a:rPr lang="en-US" sz="1400" i="1">
                        <a:effectLst/>
                        <a:latin typeface="Cambria Math" panose="02040503050406030204" pitchFamily="18" charset="0"/>
                        <a:ea typeface="宋体" panose="02010600030101010101" pitchFamily="2" charset="-122"/>
                        <a:cs typeface="Calibri" panose="020F0502020204030204" pitchFamily="34" charset="0"/>
                      </a:rPr>
                      <m:t>(</m:t>
                    </m:r>
                    <m:r>
                      <a:rPr lang="en-US" sz="1400" i="1">
                        <a:effectLst/>
                        <a:latin typeface="Cambria Math" panose="02040503050406030204" pitchFamily="18" charset="0"/>
                        <a:ea typeface="宋体" panose="02010600030101010101" pitchFamily="2" charset="-122"/>
                        <a:cs typeface="Calibri" panose="020F0502020204030204" pitchFamily="34" charset="0"/>
                      </a:rPr>
                      <m:t>𝑡</m:t>
                    </m:r>
                    <m:r>
                      <a:rPr lang="en-US" sz="1400" i="1">
                        <a:effectLst/>
                        <a:latin typeface="Cambria Math" panose="02040503050406030204" pitchFamily="18" charset="0"/>
                        <a:ea typeface="宋体" panose="02010600030101010101" pitchFamily="2" charset="-122"/>
                        <a:cs typeface="Calibri" panose="020F0502020204030204" pitchFamily="34" charset="0"/>
                      </a:rPr>
                      <m:t>)≈</m:t>
                    </m:r>
                    <m:r>
                      <a:rPr lang="en-US" sz="1400" i="1">
                        <a:latin typeface="Cambria Math" panose="02040503050406030204" pitchFamily="18" charset="0"/>
                        <a:ea typeface="宋体" panose="02010600030101010101" pitchFamily="2" charset="-122"/>
                        <a:cs typeface="Calibri" panose="020F0502020204030204" pitchFamily="34" charset="0"/>
                      </a:rPr>
                      <m:t>𝐹</m:t>
                    </m:r>
                    <m:r>
                      <a:rPr lang="en-US" sz="1400" i="1">
                        <a:latin typeface="Cambria Math" panose="02040503050406030204" pitchFamily="18" charset="0"/>
                      </a:rPr>
                      <m:t>𝜙</m:t>
                    </m:r>
                    <m:r>
                      <a:rPr lang="en-US" sz="1400" i="1">
                        <a:latin typeface="Cambria Math" panose="02040503050406030204" pitchFamily="18" charset="0"/>
                      </a:rPr>
                      <m:t>(</m:t>
                    </m:r>
                    <m:r>
                      <a:rPr lang="en-US" sz="1400" i="1">
                        <a:latin typeface="Cambria Math" panose="02040503050406030204" pitchFamily="18" charset="0"/>
                      </a:rPr>
                      <m:t>𝑡</m:t>
                    </m:r>
                    <m:r>
                      <a:rPr lang="en-US" sz="1400" i="1">
                        <a:latin typeface="Cambria Math" panose="02040503050406030204" pitchFamily="18" charset="0"/>
                      </a:rPr>
                      <m:t>)</m:t>
                    </m:r>
                  </m:oMath>
                </a14:m>
                <a:endParaRPr lang="en-US" sz="1400" dirty="0"/>
              </a:p>
            </p:txBody>
          </p:sp>
        </mc:Choice>
        <mc:Fallback>
          <p:sp>
            <p:nvSpPr>
              <p:cNvPr id="18" name="TextBox 17"/>
              <p:cNvSpPr txBox="1">
                <a:spLocks noRot="1" noChangeAspect="1" noMove="1" noResize="1" noEditPoints="1" noAdjustHandles="1" noChangeArrowheads="1" noChangeShapeType="1" noTextEdit="1"/>
              </p:cNvSpPr>
              <p:nvPr/>
            </p:nvSpPr>
            <p:spPr>
              <a:xfrm>
                <a:off x="3781425" y="5517761"/>
                <a:ext cx="2524124" cy="326243"/>
              </a:xfrm>
              <a:prstGeom prst="rect">
                <a:avLst/>
              </a:prstGeom>
              <a:blipFill rotWithShape="1">
                <a:blip r:embed="rId5"/>
                <a:stretch>
                  <a:fillRect t="-75" r="25" b="30"/>
                </a:stretch>
              </a:blipFill>
            </p:spPr>
            <p:txBody>
              <a:bodyPr/>
              <a:lstStyle/>
              <a:p>
                <a:r>
                  <a:rPr lang="zh-CN" altLang="en-US">
                    <a:noFill/>
                  </a:rPr>
                  <a:t> </a:t>
                </a:r>
              </a:p>
            </p:txBody>
          </p:sp>
        </mc:Fallback>
      </mc:AlternateContent>
      <p:cxnSp>
        <p:nvCxnSpPr>
          <p:cNvPr id="19" name="Straight Arrow Connector 18"/>
          <p:cNvCxnSpPr/>
          <p:nvPr/>
        </p:nvCxnSpPr>
        <p:spPr>
          <a:xfrm>
            <a:off x="3432469" y="5610094"/>
            <a:ext cx="444205" cy="70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p:cNvSpPr txBox="1"/>
              <p:nvPr/>
            </p:nvSpPr>
            <p:spPr>
              <a:xfrm>
                <a:off x="3431148" y="6425233"/>
                <a:ext cx="2323700" cy="326243"/>
              </a:xfrm>
              <a:prstGeom prst="rect">
                <a:avLst/>
              </a:prstGeom>
              <a:noFill/>
            </p:spPr>
            <p:txBody>
              <a:bodyPr wrap="square">
                <a:spAutoFit/>
              </a:bodyPr>
              <a:lstStyle/>
              <a:p>
                <a:r>
                  <a:rPr lang="en-US" sz="1400" i="1" dirty="0">
                    <a:effectLst/>
                    <a:latin typeface="Cambria Math" panose="02040503050406030204" pitchFamily="18" charset="0"/>
                    <a:ea typeface="宋体" panose="02010600030101010101" pitchFamily="2" charset="-122"/>
                    <a:cs typeface="Calibri" panose="020F0502020204030204" pitchFamily="34" charset="0"/>
                  </a:rPr>
                  <a:t> </a:t>
                </a:r>
                <a14:m>
                  <m:oMath xmlns:m="http://schemas.openxmlformats.org/officeDocument/2006/math">
                    <m:sSub>
                      <m:sSubPr>
                        <m:ctrlPr>
                          <a:rPr lang="en-US" sz="1400" i="1">
                            <a:effectLst/>
                            <a:latin typeface="Cambria Math" panose="02040503050406030204" pitchFamily="18" charset="0"/>
                          </a:rPr>
                        </m:ctrlPr>
                      </m:sSubPr>
                      <m:e>
                        <m:r>
                          <a:rPr lang="en-US" sz="1400" i="1">
                            <a:effectLst/>
                            <a:latin typeface="Cambria Math" panose="02040503050406030204" pitchFamily="18" charset="0"/>
                            <a:ea typeface="宋体" panose="02010600030101010101" pitchFamily="2" charset="-122"/>
                            <a:cs typeface="Calibri" panose="020F0502020204030204" pitchFamily="34" charset="0"/>
                          </a:rPr>
                          <m:t>𝐹</m:t>
                        </m:r>
                      </m:e>
                      <m:sub>
                        <m:sSub>
                          <m:sSubPr>
                            <m:ctrlPr>
                              <a:rPr lang="en-US" sz="1400" i="1">
                                <a:effectLst/>
                                <a:latin typeface="Cambria Math" panose="02040503050406030204" pitchFamily="18" charset="0"/>
                              </a:rPr>
                            </m:ctrlPr>
                          </m:sSubPr>
                          <m:e>
                            <m:r>
                              <a:rPr lang="en-US" sz="1400" i="1">
                                <a:effectLst/>
                                <a:latin typeface="Cambria Math" panose="02040503050406030204" pitchFamily="18" charset="0"/>
                                <a:ea typeface="宋体" panose="02010600030101010101" pitchFamily="2" charset="-122"/>
                                <a:cs typeface="Calibri" panose="020F0502020204030204" pitchFamily="34" charset="0"/>
                              </a:rPr>
                              <m:t>𝑥</m:t>
                            </m:r>
                          </m:e>
                          <m:sub>
                            <m:r>
                              <a:rPr lang="en-US" sz="1400" b="0" i="1" smtClean="0">
                                <a:effectLst/>
                                <a:latin typeface="Cambria Math" panose="02040503050406030204" pitchFamily="18" charset="0"/>
                                <a:ea typeface="宋体" panose="02010600030101010101" pitchFamily="2" charset="-122"/>
                                <a:cs typeface="Calibri" panose="020F0502020204030204" pitchFamily="34" charset="0"/>
                              </a:rPr>
                              <m:t>2</m:t>
                            </m:r>
                          </m:sub>
                        </m:sSub>
                      </m:sub>
                    </m:sSub>
                    <m:r>
                      <a:rPr lang="en-US" sz="1400" i="1">
                        <a:effectLst/>
                        <a:latin typeface="Cambria Math" panose="02040503050406030204" pitchFamily="18" charset="0"/>
                        <a:ea typeface="宋体" panose="02010600030101010101" pitchFamily="2" charset="-122"/>
                        <a:cs typeface="Calibri" panose="020F0502020204030204" pitchFamily="34" charset="0"/>
                      </a:rPr>
                      <m:t>=</m:t>
                    </m:r>
                    <m:r>
                      <a:rPr lang="en-US" sz="1400" i="1">
                        <a:effectLst/>
                        <a:latin typeface="Cambria Math" panose="02040503050406030204" pitchFamily="18" charset="0"/>
                        <a:ea typeface="宋体" panose="02010600030101010101" pitchFamily="2" charset="-122"/>
                        <a:cs typeface="Calibri" panose="020F0502020204030204" pitchFamily="34" charset="0"/>
                      </a:rPr>
                      <m:t>𝐹</m:t>
                    </m:r>
                    <m:r>
                      <m:rPr>
                        <m:sty m:val="p"/>
                      </m:rPr>
                      <a:rPr lang="en-US" altLang="zh-CN" sz="1400" i="0">
                        <a:latin typeface="Cambria Math" panose="02040503050406030204" pitchFamily="18" charset="0"/>
                        <a:ea typeface="宋体" panose="02010600030101010101" pitchFamily="2" charset="-122"/>
                        <a:cs typeface="Calibri" panose="020F0502020204030204" pitchFamily="34" charset="0"/>
                      </a:rPr>
                      <m:t>c</m:t>
                    </m:r>
                    <m:r>
                      <m:rPr>
                        <m:sty m:val="p"/>
                      </m:rPr>
                      <a:rPr lang="en-US" altLang="zh-CN" sz="1400" b="0" i="0" smtClean="0">
                        <a:latin typeface="Cambria Math" panose="02040503050406030204" pitchFamily="18" charset="0"/>
                        <a:ea typeface="宋体" panose="02010600030101010101" pitchFamily="2" charset="-122"/>
                        <a:cs typeface="Calibri" panose="020F0502020204030204" pitchFamily="34" charset="0"/>
                      </a:rPr>
                      <m:t>os</m:t>
                    </m:r>
                    <m:r>
                      <a:rPr lang="en-US" sz="1400" i="1">
                        <a:effectLst/>
                        <a:latin typeface="Cambria Math" panose="02040503050406030204" pitchFamily="18" charset="0"/>
                        <a:ea typeface="宋体" panose="02010600030101010101" pitchFamily="2" charset="-122"/>
                        <a:cs typeface="Calibri" panose="020F0502020204030204" pitchFamily="34" charset="0"/>
                      </a:rPr>
                      <m:t>𝜙</m:t>
                    </m:r>
                    <m:r>
                      <a:rPr lang="en-US" sz="1400" i="1">
                        <a:effectLst/>
                        <a:latin typeface="Cambria Math" panose="02040503050406030204" pitchFamily="18" charset="0"/>
                        <a:ea typeface="宋体" panose="02010600030101010101" pitchFamily="2" charset="-122"/>
                        <a:cs typeface="Calibri" panose="020F0502020204030204" pitchFamily="34" charset="0"/>
                      </a:rPr>
                      <m:t>(</m:t>
                    </m:r>
                    <m:r>
                      <a:rPr lang="en-US" sz="1400" i="1">
                        <a:effectLst/>
                        <a:latin typeface="Cambria Math" panose="02040503050406030204" pitchFamily="18" charset="0"/>
                        <a:ea typeface="宋体" panose="02010600030101010101" pitchFamily="2" charset="-122"/>
                        <a:cs typeface="Calibri" panose="020F0502020204030204" pitchFamily="34" charset="0"/>
                      </a:rPr>
                      <m:t>𝑡</m:t>
                    </m:r>
                    <m:r>
                      <a:rPr lang="en-US" sz="1400" i="1">
                        <a:effectLst/>
                        <a:latin typeface="Cambria Math" panose="02040503050406030204" pitchFamily="18" charset="0"/>
                        <a:ea typeface="宋体" panose="02010600030101010101" pitchFamily="2" charset="-122"/>
                        <a:cs typeface="Calibri" panose="020F0502020204030204" pitchFamily="34" charset="0"/>
                      </a:rPr>
                      <m:t>)≈</m:t>
                    </m:r>
                    <m:r>
                      <a:rPr lang="en-US" sz="1400" b="0" i="1" smtClean="0">
                        <a:latin typeface="Cambria Math" panose="02040503050406030204" pitchFamily="18" charset="0"/>
                        <a:ea typeface="宋体" panose="02010600030101010101" pitchFamily="2" charset="-122"/>
                        <a:cs typeface="Calibri" panose="020F0502020204030204" pitchFamily="34" charset="0"/>
                      </a:rPr>
                      <m:t>𝐹</m:t>
                    </m:r>
                  </m:oMath>
                </a14:m>
                <a:endParaRPr lang="en-US" sz="1400" dirty="0"/>
              </a:p>
            </p:txBody>
          </p:sp>
        </mc:Choice>
        <mc:Fallback>
          <p:sp>
            <p:nvSpPr>
              <p:cNvPr id="22" name="TextBox 21"/>
              <p:cNvSpPr txBox="1">
                <a:spLocks noRot="1" noChangeAspect="1" noMove="1" noResize="1" noEditPoints="1" noAdjustHandles="1" noChangeArrowheads="1" noChangeShapeType="1" noTextEdit="1"/>
              </p:cNvSpPr>
              <p:nvPr/>
            </p:nvSpPr>
            <p:spPr>
              <a:xfrm>
                <a:off x="3431148" y="6425233"/>
                <a:ext cx="2323700" cy="326243"/>
              </a:xfrm>
              <a:prstGeom prst="rect">
                <a:avLst/>
              </a:prstGeom>
              <a:blipFill rotWithShape="1">
                <a:blip r:embed="rId6"/>
                <a:stretch>
                  <a:fillRect l="-10" t="-93" r="21" b="48"/>
                </a:stretch>
              </a:blipFill>
            </p:spPr>
            <p:txBody>
              <a:bodyPr/>
              <a:lstStyle/>
              <a:p>
                <a:r>
                  <a:rPr lang="zh-CN" altLang="en-US">
                    <a:noFill/>
                  </a:rPr>
                  <a:t> </a:t>
                </a:r>
              </a:p>
            </p:txBody>
          </p:sp>
        </mc:Fallback>
      </mc:AlternateContent>
      <p:cxnSp>
        <p:nvCxnSpPr>
          <p:cNvPr id="23" name="Straight Arrow Connector 22"/>
          <p:cNvCxnSpPr/>
          <p:nvPr/>
        </p:nvCxnSpPr>
        <p:spPr>
          <a:xfrm>
            <a:off x="3366755" y="6386096"/>
            <a:ext cx="128787" cy="170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576960" y="2515400"/>
                <a:ext cx="1428009" cy="1169551"/>
              </a:xfrm>
              <a:prstGeom prst="rect">
                <a:avLst/>
              </a:prstGeom>
              <a:noFill/>
            </p:spPr>
            <p:txBody>
              <a:bodyPr wrap="square">
                <a:spAutoFit/>
              </a:bodyPr>
              <a:lstStyle/>
              <a:p>
                <a:r>
                  <a:rPr lang="zh-CN" altLang="en-US" sz="1400" dirty="0">
                    <a:latin typeface="宋体" panose="02010600030101010101" pitchFamily="2" charset="-122"/>
                    <a:ea typeface="宋体" panose="02010600030101010101" pitchFamily="2" charset="-122"/>
                    <a:cs typeface="Calibri" panose="020F0502020204030204" pitchFamily="34" charset="0"/>
                  </a:rPr>
                  <a:t>非线性系统，需要线性化。当</a:t>
                </a:r>
                <a14:m>
                  <m:oMath xmlns:m="http://schemas.openxmlformats.org/officeDocument/2006/math">
                    <m:r>
                      <a:rPr lang="en-US" sz="1400" i="1" smtClean="0">
                        <a:effectLst/>
                        <a:latin typeface="Cambria Math" panose="02040503050406030204" pitchFamily="18" charset="0"/>
                        <a:ea typeface="宋体" panose="02010600030101010101" pitchFamily="2" charset="-122"/>
                        <a:cs typeface="Calibri" panose="020F0502020204030204" pitchFamily="34" charset="0"/>
                      </a:rPr>
                      <m:t>𝜙</m:t>
                    </m:r>
                    <m:r>
                      <a:rPr lang="en-US" sz="1400" i="1" smtClean="0">
                        <a:effectLst/>
                        <a:latin typeface="Cambria Math" panose="02040503050406030204" pitchFamily="18" charset="0"/>
                        <a:ea typeface="宋体" panose="02010600030101010101" pitchFamily="2" charset="-122"/>
                        <a:cs typeface="Calibri" panose="020F0502020204030204" pitchFamily="34" charset="0"/>
                      </a:rPr>
                      <m:t>(</m:t>
                    </m:r>
                    <m:r>
                      <a:rPr lang="en-US" sz="1400" i="1" smtClean="0">
                        <a:effectLst/>
                        <a:latin typeface="Cambria Math" panose="02040503050406030204" pitchFamily="18" charset="0"/>
                        <a:ea typeface="宋体" panose="02010600030101010101" pitchFamily="2" charset="-122"/>
                        <a:cs typeface="Calibri" panose="020F0502020204030204" pitchFamily="34" charset="0"/>
                      </a:rPr>
                      <m:t>𝑡</m:t>
                    </m:r>
                    <m:r>
                      <a:rPr lang="en-US" sz="1400" i="1" smtClean="0">
                        <a:effectLst/>
                        <a:latin typeface="Cambria Math" panose="02040503050406030204" pitchFamily="18" charset="0"/>
                        <a:ea typeface="宋体" panose="02010600030101010101" pitchFamily="2" charset="-122"/>
                        <a:cs typeface="Calibri" panose="020F0502020204030204" pitchFamily="34" charset="0"/>
                      </a:rPr>
                      <m:t>)</m:t>
                    </m:r>
                  </m:oMath>
                </a14:m>
                <a:r>
                  <a:rPr lang="zh-CN" altLang="en-US" sz="1400" dirty="0">
                    <a:effectLst/>
                    <a:latin typeface="宋体" panose="02010600030101010101" pitchFamily="2" charset="-122"/>
                    <a:ea typeface="宋体" panose="02010600030101010101" pitchFamily="2" charset="-122"/>
                    <a:cs typeface="Calibri" panose="020F0502020204030204" pitchFamily="34" charset="0"/>
                  </a:rPr>
                  <a:t>很小时：</a:t>
                </a:r>
                <a:endParaRPr lang="en-US" altLang="zh-CN" sz="1400" dirty="0">
                  <a:effectLst/>
                  <a:latin typeface="宋体" panose="02010600030101010101" pitchFamily="2" charset="-122"/>
                  <a:ea typeface="宋体" panose="02010600030101010101" pitchFamily="2" charset="-122"/>
                  <a:cs typeface="Calibri" panose="020F0502020204030204" pitchFamily="34" charset="0"/>
                </a:endParaRPr>
              </a:p>
              <a:p>
                <a14:m>
                  <m:oMathPara xmlns:m="http://schemas.openxmlformats.org/officeDocument/2006/math">
                    <m:oMathParaPr>
                      <m:jc m:val="centerGroup"/>
                    </m:oMathParaPr>
                    <m:oMath xmlns:m="http://schemas.openxmlformats.org/officeDocument/2006/math">
                      <m:r>
                        <m:rPr>
                          <m:sty m:val="p"/>
                        </m:rPr>
                        <a:rPr lang="en-US" sz="1400" smtClean="0">
                          <a:effectLst/>
                          <a:latin typeface="Cambria Math" panose="02040503050406030204" pitchFamily="18" charset="0"/>
                          <a:ea typeface="宋体" panose="02010600030101010101" pitchFamily="2" charset="-122"/>
                          <a:cs typeface="Calibri" panose="020F0502020204030204" pitchFamily="34" charset="0"/>
                        </a:rPr>
                        <m:t>sin</m:t>
                      </m:r>
                      <m:r>
                        <a:rPr lang="en-US" sz="1400" i="1">
                          <a:effectLst/>
                          <a:latin typeface="Cambria Math" panose="02040503050406030204" pitchFamily="18" charset="0"/>
                          <a:ea typeface="宋体" panose="02010600030101010101" pitchFamily="2" charset="-122"/>
                          <a:cs typeface="Calibri" panose="020F0502020204030204" pitchFamily="34" charset="0"/>
                        </a:rPr>
                        <m:t>𝜙</m:t>
                      </m:r>
                      <m:r>
                        <a:rPr lang="en-US" sz="1400" i="1">
                          <a:effectLst/>
                          <a:latin typeface="Cambria Math" panose="02040503050406030204" pitchFamily="18" charset="0"/>
                          <a:ea typeface="宋体" panose="02010600030101010101" pitchFamily="2" charset="-122"/>
                          <a:cs typeface="Calibri" panose="020F0502020204030204" pitchFamily="34" charset="0"/>
                        </a:rPr>
                        <m:t>(</m:t>
                      </m:r>
                      <m:r>
                        <a:rPr lang="en-US" sz="1400" i="1">
                          <a:effectLst/>
                          <a:latin typeface="Cambria Math" panose="02040503050406030204" pitchFamily="18" charset="0"/>
                          <a:ea typeface="宋体" panose="02010600030101010101" pitchFamily="2" charset="-122"/>
                          <a:cs typeface="Calibri" panose="020F0502020204030204" pitchFamily="34" charset="0"/>
                        </a:rPr>
                        <m:t>𝑡</m:t>
                      </m:r>
                      <m:r>
                        <a:rPr lang="en-US" sz="1400" i="1">
                          <a:effectLst/>
                          <a:latin typeface="Cambria Math" panose="02040503050406030204" pitchFamily="18" charset="0"/>
                          <a:ea typeface="宋体" panose="02010600030101010101" pitchFamily="2" charset="-122"/>
                          <a:cs typeface="Calibri" panose="020F0502020204030204" pitchFamily="34" charset="0"/>
                        </a:rPr>
                        <m:t>)≈</m:t>
                      </m:r>
                      <m:r>
                        <a:rPr lang="en-US" sz="1400" i="1">
                          <a:latin typeface="Cambria Math" panose="02040503050406030204" pitchFamily="18" charset="0"/>
                        </a:rPr>
                        <m:t>𝜙</m:t>
                      </m:r>
                      <m:r>
                        <a:rPr lang="en-US" sz="1400" i="1">
                          <a:latin typeface="Cambria Math" panose="02040503050406030204" pitchFamily="18" charset="0"/>
                        </a:rPr>
                        <m:t>(</m:t>
                      </m:r>
                      <m:r>
                        <a:rPr lang="en-US" sz="1400" i="1">
                          <a:latin typeface="Cambria Math" panose="02040503050406030204" pitchFamily="18" charset="0"/>
                        </a:rPr>
                        <m:t>𝑡</m:t>
                      </m:r>
                      <m:r>
                        <a:rPr lang="en-US" sz="1400" i="1">
                          <a:latin typeface="Cambria Math" panose="02040503050406030204" pitchFamily="18" charset="0"/>
                        </a:rPr>
                        <m:t>)</m:t>
                      </m:r>
                    </m:oMath>
                  </m:oMathPara>
                </a14:m>
                <a:endParaRPr lang="en-US" altLang="zh-CN" sz="1400" dirty="0">
                  <a:effectLst/>
                  <a:latin typeface="宋体" panose="02010600030101010101" pitchFamily="2" charset="-122"/>
                  <a:ea typeface="宋体" panose="02010600030101010101" pitchFamily="2" charset="-122"/>
                  <a:cs typeface="Calibri" panose="020F0502020204030204" pitchFamily="34" charset="0"/>
                </a:endParaRPr>
              </a:p>
              <a:p>
                <a14:m>
                  <m:oMath xmlns:m="http://schemas.openxmlformats.org/officeDocument/2006/math">
                    <m:r>
                      <m:rPr>
                        <m:sty m:val="p"/>
                      </m:rPr>
                      <a:rPr lang="en-US" altLang="zh-CN" sz="1400" i="1" smtClean="0">
                        <a:latin typeface="Cambria Math" panose="02040503050406030204" pitchFamily="18" charset="0"/>
                        <a:ea typeface="宋体" panose="02010600030101010101" pitchFamily="2" charset="-122"/>
                        <a:cs typeface="Calibri" panose="020F0502020204030204" pitchFamily="34" charset="0"/>
                      </a:rPr>
                      <m:t>c</m:t>
                    </m:r>
                    <m:r>
                      <a:rPr lang="en-US" altLang="zh-CN" sz="1400" b="0" i="1" smtClean="0">
                        <a:latin typeface="Cambria Math" panose="02040503050406030204" pitchFamily="18" charset="0"/>
                        <a:ea typeface="宋体" panose="02010600030101010101" pitchFamily="2" charset="-122"/>
                        <a:cs typeface="Calibri" panose="020F0502020204030204" pitchFamily="34" charset="0"/>
                      </a:rPr>
                      <m:t>𝑜𝑠</m:t>
                    </m:r>
                    <m:r>
                      <a:rPr lang="en-US" sz="1400" i="1">
                        <a:effectLst/>
                        <a:latin typeface="Cambria Math" panose="02040503050406030204" pitchFamily="18" charset="0"/>
                        <a:ea typeface="宋体" panose="02010600030101010101" pitchFamily="2" charset="-122"/>
                        <a:cs typeface="Calibri" panose="020F0502020204030204" pitchFamily="34" charset="0"/>
                      </a:rPr>
                      <m:t>𝜙</m:t>
                    </m:r>
                    <m:r>
                      <a:rPr lang="en-US" sz="1400" i="1">
                        <a:effectLst/>
                        <a:latin typeface="Cambria Math" panose="02040503050406030204" pitchFamily="18" charset="0"/>
                        <a:ea typeface="宋体" panose="02010600030101010101" pitchFamily="2" charset="-122"/>
                        <a:cs typeface="Calibri" panose="020F0502020204030204" pitchFamily="34" charset="0"/>
                      </a:rPr>
                      <m:t>(</m:t>
                    </m:r>
                    <m:r>
                      <a:rPr lang="en-US" sz="1400" i="1">
                        <a:effectLst/>
                        <a:latin typeface="Cambria Math" panose="02040503050406030204" pitchFamily="18" charset="0"/>
                        <a:ea typeface="宋体" panose="02010600030101010101" pitchFamily="2" charset="-122"/>
                        <a:cs typeface="Calibri" panose="020F0502020204030204" pitchFamily="34" charset="0"/>
                      </a:rPr>
                      <m:t>𝑡</m:t>
                    </m:r>
                    <m:r>
                      <a:rPr lang="en-US" sz="1400" i="1">
                        <a:effectLst/>
                        <a:latin typeface="Cambria Math" panose="02040503050406030204" pitchFamily="18" charset="0"/>
                        <a:ea typeface="宋体" panose="02010600030101010101" pitchFamily="2" charset="-122"/>
                        <a:cs typeface="Calibri" panose="020F0502020204030204" pitchFamily="34" charset="0"/>
                      </a:rPr>
                      <m:t>)</m:t>
                    </m:r>
                  </m:oMath>
                </a14:m>
                <a:r>
                  <a:rPr lang="en-US" sz="1400" dirty="0">
                    <a:ea typeface="宋体" panose="02010600030101010101" pitchFamily="2" charset="-122"/>
                    <a:cs typeface="Calibri" panose="020F0502020204030204" pitchFamily="34" charset="0"/>
                  </a:rPr>
                  <a:t> </a:t>
                </a:r>
                <a14:m>
                  <m:oMath xmlns:m="http://schemas.openxmlformats.org/officeDocument/2006/math">
                    <m:r>
                      <a:rPr lang="en-US" sz="1400" i="1">
                        <a:latin typeface="Cambria Math" panose="02040503050406030204" pitchFamily="18" charset="0"/>
                        <a:ea typeface="宋体" panose="02010600030101010101" pitchFamily="2" charset="-122"/>
                        <a:cs typeface="Calibri" panose="020F0502020204030204" pitchFamily="34" charset="0"/>
                      </a:rPr>
                      <m:t>≈</m:t>
                    </m:r>
                    <m:r>
                      <a:rPr lang="en-US" sz="1400" b="0" i="1" smtClean="0">
                        <a:latin typeface="Cambria Math" panose="02040503050406030204" pitchFamily="18" charset="0"/>
                      </a:rPr>
                      <m:t>1</m:t>
                    </m:r>
                  </m:oMath>
                </a14:m>
                <a:endParaRPr lang="en-US" altLang="zh-CN" sz="1400" dirty="0">
                  <a:effectLst/>
                  <a:latin typeface="宋体" panose="02010600030101010101" pitchFamily="2" charset="-122"/>
                  <a:ea typeface="宋体" panose="02010600030101010101" pitchFamily="2" charset="-122"/>
                  <a:cs typeface="Calibri" panose="020F0502020204030204" pitchFamily="34" charset="0"/>
                </a:endParaRPr>
              </a:p>
            </p:txBody>
          </p:sp>
        </mc:Choice>
        <mc:Fallback>
          <p:sp>
            <p:nvSpPr>
              <p:cNvPr id="26" name="TextBox 25"/>
              <p:cNvSpPr txBox="1">
                <a:spLocks noRot="1" noChangeAspect="1" noMove="1" noResize="1" noEditPoints="1" noAdjustHandles="1" noChangeArrowheads="1" noChangeShapeType="1" noTextEdit="1"/>
              </p:cNvSpPr>
              <p:nvPr/>
            </p:nvSpPr>
            <p:spPr>
              <a:xfrm>
                <a:off x="576960" y="2515400"/>
                <a:ext cx="1428009" cy="1169551"/>
              </a:xfrm>
              <a:prstGeom prst="rect">
                <a:avLst/>
              </a:prstGeom>
              <a:blipFill rotWithShape="1">
                <a:blip r:embed="rId7"/>
                <a:stretch>
                  <a:fillRect l="-27" t="-14" r="19" b="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619479" y="6449854"/>
                <a:ext cx="2249556" cy="30777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𝑥</m:t>
                          </m:r>
                        </m:e>
                        <m:sub>
                          <m:r>
                            <a:rPr lang="en-US" sz="1400" i="0">
                              <a:solidFill>
                                <a:schemeClr val="tx1"/>
                              </a:solidFill>
                              <a:latin typeface="Cambria Math" panose="02040503050406030204" pitchFamily="18" charset="0"/>
                            </a:rPr>
                            <m:t>2</m:t>
                          </m:r>
                        </m:sub>
                      </m:sSub>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r>
                        <a:rPr lang="en-US" sz="1400" i="0">
                          <a:solidFill>
                            <a:schemeClr val="tx1"/>
                          </a:solidFill>
                          <a:latin typeface="Cambria Math" panose="02040503050406030204" pitchFamily="18" charset="0"/>
                        </a:rPr>
                        <m:t>=</m:t>
                      </m:r>
                      <m:r>
                        <a:rPr lang="en-US" sz="1400" i="1">
                          <a:solidFill>
                            <a:schemeClr val="tx1"/>
                          </a:solidFill>
                          <a:latin typeface="Cambria Math" panose="02040503050406030204" pitchFamily="18" charset="0"/>
                        </a:rPr>
                        <m:t>𝑑</m:t>
                      </m:r>
                      <m:r>
                        <m:rPr>
                          <m:sty m:val="p"/>
                        </m:rPr>
                        <a:rPr lang="en-US" sz="1400" i="0">
                          <a:solidFill>
                            <a:schemeClr val="tx1"/>
                          </a:solidFill>
                          <a:latin typeface="Cambria Math" panose="02040503050406030204" pitchFamily="18" charset="0"/>
                        </a:rPr>
                        <m:t>cos</m:t>
                      </m:r>
                      <m:r>
                        <a:rPr lang="en-US" sz="1400" i="1">
                          <a:solidFill>
                            <a:schemeClr val="tx1"/>
                          </a:solidFill>
                          <a:latin typeface="Cambria Math" panose="02040503050406030204" pitchFamily="18" charset="0"/>
                        </a:rPr>
                        <m:t>𝜙</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r>
                        <a:rPr lang="en-US" sz="1400" i="0">
                          <a:solidFill>
                            <a:schemeClr val="tx1"/>
                          </a:solidFill>
                          <a:latin typeface="Cambria Math" panose="02040503050406030204" pitchFamily="18" charset="0"/>
                        </a:rPr>
                        <m:t>−</m:t>
                      </m:r>
                      <m:r>
                        <a:rPr lang="en-US" sz="1400" i="1">
                          <a:solidFill>
                            <a:schemeClr val="tx1"/>
                          </a:solidFill>
                          <a:latin typeface="Cambria Math" panose="02040503050406030204" pitchFamily="18" charset="0"/>
                        </a:rPr>
                        <m:t>𝑑</m:t>
                      </m:r>
                      <m:r>
                        <a:rPr lang="en-US" sz="1400" i="1">
                          <a:latin typeface="Cambria Math" panose="02040503050406030204" pitchFamily="18" charset="0"/>
                        </a:rPr>
                        <m:t>≈</m:t>
                      </m:r>
                      <m:r>
                        <a:rPr lang="en-US" sz="1400" b="0" i="1" smtClean="0">
                          <a:latin typeface="Cambria Math" panose="02040503050406030204" pitchFamily="18" charset="0"/>
                        </a:rPr>
                        <m:t>0</m:t>
                      </m:r>
                    </m:oMath>
                  </m:oMathPara>
                </a14:m>
                <a:endParaRPr lang="en-US" sz="1400" dirty="0">
                  <a:solidFill>
                    <a:schemeClr val="tx1"/>
                  </a:solidFill>
                </a:endParaRPr>
              </a:p>
            </p:txBody>
          </p:sp>
        </mc:Choice>
        <mc:Fallback>
          <p:sp>
            <p:nvSpPr>
              <p:cNvPr id="28" name="TextBox 27"/>
              <p:cNvSpPr txBox="1">
                <a:spLocks noRot="1" noChangeAspect="1" noMove="1" noResize="1" noEditPoints="1" noAdjustHandles="1" noChangeArrowheads="1" noChangeShapeType="1" noTextEdit="1"/>
              </p:cNvSpPr>
              <p:nvPr/>
            </p:nvSpPr>
            <p:spPr>
              <a:xfrm>
                <a:off x="619479" y="6449854"/>
                <a:ext cx="2249556" cy="307777"/>
              </a:xfrm>
              <a:prstGeom prst="rect">
                <a:avLst/>
              </a:prstGeom>
              <a:blipFill rotWithShape="1">
                <a:blip r:embed="rId8"/>
                <a:stretch>
                  <a:fillRect l="-16" t="-52" r="5" b="194"/>
                </a:stretch>
              </a:blipFill>
            </p:spPr>
            <p:txBody>
              <a:bodyPr/>
              <a:lstStyle/>
              <a:p>
                <a:r>
                  <a:rPr lang="zh-CN" altLang="en-US">
                    <a:noFill/>
                  </a:rPr>
                  <a:t> </a:t>
                </a:r>
              </a:p>
            </p:txBody>
          </p:sp>
        </mc:Fallback>
      </mc:AlternateContent>
      <p:cxnSp>
        <p:nvCxnSpPr>
          <p:cNvPr id="29" name="Straight Arrow Connector 28"/>
          <p:cNvCxnSpPr/>
          <p:nvPr/>
        </p:nvCxnSpPr>
        <p:spPr>
          <a:xfrm flipH="1">
            <a:off x="1132514" y="6107540"/>
            <a:ext cx="1420366" cy="448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Arrow: Right 30"/>
          <p:cNvSpPr/>
          <p:nvPr/>
        </p:nvSpPr>
        <p:spPr>
          <a:xfrm>
            <a:off x="6002181" y="5842483"/>
            <a:ext cx="1147962" cy="3262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33" name="TextBox 32"/>
              <p:cNvSpPr txBox="1"/>
              <p:nvPr/>
            </p:nvSpPr>
            <p:spPr>
              <a:xfrm>
                <a:off x="7736320" y="5745470"/>
                <a:ext cx="3553349" cy="586443"/>
              </a:xfrm>
              <a:prstGeom prst="rect">
                <a:avLst/>
              </a:prstGeom>
              <a:noFill/>
              <a:ln>
                <a:solidFill>
                  <a:schemeClr val="accent3"/>
                </a:solidFill>
              </a:ln>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600" i="1" smtClean="0">
                              <a:solidFill>
                                <a:schemeClr val="tx1"/>
                              </a:solidFill>
                              <a:latin typeface="Cambria Math" panose="02040503050406030204" pitchFamily="18" charset="0"/>
                            </a:rPr>
                          </m:ctrlPr>
                        </m:fPr>
                        <m:num>
                          <m:sSup>
                            <m:sSupPr>
                              <m:ctrlPr>
                                <a:rPr lang="en-US" sz="1600" i="1">
                                  <a:solidFill>
                                    <a:schemeClr val="tx1"/>
                                  </a:solidFill>
                                  <a:latin typeface="Cambria Math" panose="02040503050406030204" pitchFamily="18" charset="0"/>
                                </a:rPr>
                              </m:ctrlPr>
                            </m:sSupPr>
                            <m:e>
                              <m:r>
                                <m:rPr>
                                  <m:sty m:val="p"/>
                                </m:rPr>
                                <a:rPr lang="en-US" sz="1600">
                                  <a:solidFill>
                                    <a:schemeClr val="tx1"/>
                                  </a:solidFill>
                                  <a:latin typeface="Cambria Math" panose="02040503050406030204" pitchFamily="18" charset="0"/>
                                </a:rPr>
                                <m:t>d</m:t>
                              </m:r>
                            </m:e>
                            <m:sup>
                              <m:r>
                                <a:rPr lang="en-US" sz="1600" i="0">
                                  <a:solidFill>
                                    <a:schemeClr val="tx1"/>
                                  </a:solidFill>
                                  <a:latin typeface="Cambria Math" panose="02040503050406030204" pitchFamily="18" charset="0"/>
                                </a:rPr>
                                <m:t>2</m:t>
                              </m:r>
                            </m:sup>
                          </m:sSup>
                          <m:r>
                            <a:rPr lang="en-US" sz="1600" i="1">
                              <a:solidFill>
                                <a:schemeClr val="tx1"/>
                              </a:solidFill>
                              <a:latin typeface="Cambria Math" panose="02040503050406030204" pitchFamily="18" charset="0"/>
                            </a:rPr>
                            <m:t>𝜙</m:t>
                          </m:r>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𝑡</m:t>
                              </m:r>
                            </m:e>
                          </m:d>
                        </m:num>
                        <m:den>
                          <m:sSup>
                            <m:sSupPr>
                              <m:ctrlPr>
                                <a:rPr lang="en-US" sz="1600" i="1">
                                  <a:solidFill>
                                    <a:schemeClr val="tx1"/>
                                  </a:solidFill>
                                  <a:latin typeface="Cambria Math" panose="02040503050406030204" pitchFamily="18" charset="0"/>
                                </a:rPr>
                              </m:ctrlPr>
                            </m:sSupPr>
                            <m:e>
                              <m:r>
                                <m:rPr>
                                  <m:sty m:val="p"/>
                                </m:rPr>
                                <a:rPr lang="en-US" sz="1600" i="0">
                                  <a:solidFill>
                                    <a:schemeClr val="tx1"/>
                                  </a:solidFill>
                                  <a:latin typeface="Cambria Math" panose="02040503050406030204" pitchFamily="18" charset="0"/>
                                </a:rPr>
                                <m:t>d</m:t>
                              </m:r>
                              <m:r>
                                <a:rPr lang="en-US" sz="1600" i="1">
                                  <a:solidFill>
                                    <a:schemeClr val="tx1"/>
                                  </a:solidFill>
                                  <a:latin typeface="Cambria Math" panose="02040503050406030204" pitchFamily="18" charset="0"/>
                                </a:rPr>
                                <m:t>𝑡</m:t>
                              </m:r>
                            </m:e>
                            <m:sup>
                              <m:r>
                                <a:rPr lang="en-US" sz="1600" i="0">
                                  <a:solidFill>
                                    <a:schemeClr val="tx1"/>
                                  </a:solidFill>
                                  <a:latin typeface="Cambria Math" panose="02040503050406030204" pitchFamily="18" charset="0"/>
                                </a:rPr>
                                <m:t>2</m:t>
                              </m:r>
                            </m:sup>
                          </m:sSup>
                        </m:den>
                      </m:f>
                      <m:r>
                        <a:rPr lang="en-US" sz="1600" i="0">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𝑔</m:t>
                          </m:r>
                        </m:num>
                        <m:den>
                          <m:r>
                            <a:rPr lang="en-US" sz="1600" i="1">
                              <a:solidFill>
                                <a:schemeClr val="tx1"/>
                              </a:solidFill>
                              <a:latin typeface="Cambria Math" panose="02040503050406030204" pitchFamily="18" charset="0"/>
                            </a:rPr>
                            <m:t>𝑑</m:t>
                          </m:r>
                        </m:den>
                      </m:f>
                      <m:r>
                        <a:rPr lang="en-US" sz="1600" i="1">
                          <a:solidFill>
                            <a:schemeClr val="tx1"/>
                          </a:solidFill>
                          <a:latin typeface="Cambria Math" panose="02040503050406030204" pitchFamily="18" charset="0"/>
                        </a:rPr>
                        <m:t>𝜙</m:t>
                      </m:r>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𝑡</m:t>
                          </m:r>
                        </m:e>
                      </m:d>
                      <m:r>
                        <a:rPr lang="en-US" sz="1600" i="0">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r>
                            <a:rPr lang="en-US" sz="1600" i="0">
                              <a:solidFill>
                                <a:schemeClr val="tx1"/>
                              </a:solidFill>
                              <a:latin typeface="Cambria Math" panose="02040503050406030204" pitchFamily="18" charset="0"/>
                            </a:rPr>
                            <m:t>1</m:t>
                          </m:r>
                        </m:num>
                        <m:den>
                          <m:r>
                            <a:rPr lang="en-US" sz="1600" i="1">
                              <a:solidFill>
                                <a:schemeClr val="tx1"/>
                              </a:solidFill>
                              <a:latin typeface="Cambria Math" panose="02040503050406030204" pitchFamily="18" charset="0"/>
                            </a:rPr>
                            <m:t>𝑑</m:t>
                          </m:r>
                        </m:den>
                      </m:f>
                      <m:f>
                        <m:fPr>
                          <m:ctrlPr>
                            <a:rPr lang="en-US" sz="1600" i="1">
                              <a:solidFill>
                                <a:schemeClr val="tx1"/>
                              </a:solidFill>
                              <a:latin typeface="Cambria Math" panose="02040503050406030204" pitchFamily="18" charset="0"/>
                            </a:rPr>
                          </m:ctrlPr>
                        </m:fPr>
                        <m:num>
                          <m:sSup>
                            <m:sSupPr>
                              <m:ctrlPr>
                                <a:rPr lang="en-US" sz="1600" i="1">
                                  <a:solidFill>
                                    <a:schemeClr val="tx1"/>
                                  </a:solidFill>
                                  <a:latin typeface="Cambria Math" panose="02040503050406030204" pitchFamily="18" charset="0"/>
                                </a:rPr>
                              </m:ctrlPr>
                            </m:sSupPr>
                            <m:e>
                              <m:r>
                                <m:rPr>
                                  <m:sty m:val="p"/>
                                </m:rPr>
                                <a:rPr lang="en-US" sz="1600" i="0">
                                  <a:solidFill>
                                    <a:schemeClr val="tx1"/>
                                  </a:solidFill>
                                  <a:latin typeface="Cambria Math" panose="02040503050406030204" pitchFamily="18" charset="0"/>
                                </a:rPr>
                                <m:t>d</m:t>
                              </m:r>
                            </m:e>
                            <m:sup>
                              <m:r>
                                <a:rPr lang="en-US" sz="1600" i="0">
                                  <a:solidFill>
                                    <a:schemeClr val="tx1"/>
                                  </a:solidFill>
                                  <a:latin typeface="Cambria Math" panose="02040503050406030204" pitchFamily="18" charset="0"/>
                                </a:rPr>
                                <m:t>2</m:t>
                              </m:r>
                            </m:sup>
                          </m:sSup>
                          <m:r>
                            <a:rPr lang="en-US" sz="1600" i="1">
                              <a:solidFill>
                                <a:schemeClr val="tx1"/>
                              </a:solidFill>
                              <a:latin typeface="Cambria Math" panose="02040503050406030204" pitchFamily="18" charset="0"/>
                            </a:rPr>
                            <m:t>𝜉</m:t>
                          </m:r>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𝑡</m:t>
                              </m:r>
                            </m:e>
                          </m:d>
                        </m:num>
                        <m:den>
                          <m:sSup>
                            <m:sSupPr>
                              <m:ctrlPr>
                                <a:rPr lang="en-US" sz="1600" i="1">
                                  <a:solidFill>
                                    <a:schemeClr val="tx1"/>
                                  </a:solidFill>
                                  <a:latin typeface="Cambria Math" panose="02040503050406030204" pitchFamily="18" charset="0"/>
                                </a:rPr>
                              </m:ctrlPr>
                            </m:sSupPr>
                            <m:e>
                              <m:r>
                                <m:rPr>
                                  <m:sty m:val="p"/>
                                </m:rPr>
                                <a:rPr lang="en-US" sz="1600" i="0">
                                  <a:solidFill>
                                    <a:schemeClr val="tx1"/>
                                  </a:solidFill>
                                  <a:latin typeface="Cambria Math" panose="02040503050406030204" pitchFamily="18" charset="0"/>
                                </a:rPr>
                                <m:t>d</m:t>
                              </m:r>
                              <m:r>
                                <a:rPr lang="en-US" sz="1600" i="1">
                                  <a:solidFill>
                                    <a:schemeClr val="tx1"/>
                                  </a:solidFill>
                                  <a:latin typeface="Cambria Math" panose="02040503050406030204" pitchFamily="18" charset="0"/>
                                </a:rPr>
                                <m:t>𝑡</m:t>
                              </m:r>
                            </m:e>
                            <m:sup>
                              <m:r>
                                <a:rPr lang="en-US" sz="1600" i="0">
                                  <a:solidFill>
                                    <a:schemeClr val="tx1"/>
                                  </a:solidFill>
                                  <a:latin typeface="Cambria Math" panose="02040503050406030204" pitchFamily="18" charset="0"/>
                                </a:rPr>
                                <m:t>2</m:t>
                              </m:r>
                            </m:sup>
                          </m:sSup>
                        </m:den>
                      </m:f>
                    </m:oMath>
                  </m:oMathPara>
                </a14:m>
                <a:endParaRPr lang="en-US" sz="1600" dirty="0">
                  <a:solidFill>
                    <a:schemeClr val="tx1"/>
                  </a:solidFill>
                </a:endParaRPr>
              </a:p>
            </p:txBody>
          </p:sp>
        </mc:Choice>
        <mc:Fallback>
          <p:sp>
            <p:nvSpPr>
              <p:cNvPr id="33" name="TextBox 32"/>
              <p:cNvSpPr txBox="1">
                <a:spLocks noRot="1" noChangeAspect="1" noMove="1" noResize="1" noEditPoints="1" noAdjustHandles="1" noChangeArrowheads="1" noChangeShapeType="1" noTextEdit="1"/>
              </p:cNvSpPr>
              <p:nvPr/>
            </p:nvSpPr>
            <p:spPr>
              <a:xfrm>
                <a:off x="7736320" y="5745470"/>
                <a:ext cx="3553349" cy="586443"/>
              </a:xfrm>
              <a:prstGeom prst="rect">
                <a:avLst/>
              </a:prstGeom>
              <a:blipFill rotWithShape="1">
                <a:blip r:embed="rId9"/>
                <a:stretch>
                  <a:fillRect l="-146" t="-865" r="-125" b="-810"/>
                </a:stretch>
              </a:blipFill>
              <a:ln>
                <a:solidFill>
                  <a:schemeClr val="accent3"/>
                </a:solidFill>
              </a:ln>
            </p:spPr>
            <p:txBody>
              <a:bodyPr/>
              <a:lstStyle/>
              <a:p>
                <a:r>
                  <a:rPr lang="zh-CN" altLang="en-US">
                    <a:noFill/>
                  </a:rPr>
                  <a:t> </a:t>
                </a: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系统的能观测性</a:t>
            </a:r>
            <a:endParaRPr lang="en-US" sz="3600" dirty="0"/>
          </a:p>
        </p:txBody>
      </p:sp>
      <p:sp>
        <p:nvSpPr>
          <p:cNvPr id="36" name="TextBox 35"/>
          <p:cNvSpPr txBox="1"/>
          <p:nvPr/>
        </p:nvSpPr>
        <p:spPr>
          <a:xfrm>
            <a:off x="465511" y="1884487"/>
            <a:ext cx="8535876" cy="369332"/>
          </a:xfrm>
          <a:prstGeom prst="rect">
            <a:avLst/>
          </a:prstGeom>
          <a:noFill/>
        </p:spPr>
        <p:txBody>
          <a:bodyPr wrap="square">
            <a:spAutoFit/>
          </a:bodyPr>
          <a:lstStyle/>
          <a:p>
            <a:pPr marL="342900" indent="-342900">
              <a:buFont typeface="Arial" panose="020B0604020202020204" pitchFamily="34" charset="0"/>
              <a:buChar char="•"/>
            </a:pPr>
            <a:r>
              <a:rPr lang="zh-CN" sz="1800" dirty="0">
                <a:effectLst/>
                <a:latin typeface="Calibri" panose="020F0502020204030204" pitchFamily="34" charset="0"/>
                <a:ea typeface="宋体" panose="02010600030101010101" pitchFamily="2" charset="-122"/>
                <a:cs typeface="Calibri" panose="020F0502020204030204" pitchFamily="34" charset="0"/>
              </a:rPr>
              <a:t>如果系统的某些状态变量不可测，如何通过可测量的输出值估计状态值</a:t>
            </a:r>
            <a:r>
              <a:rPr lang="zh-CN" altLang="en-US" sz="1800" dirty="0">
                <a:effectLst/>
                <a:latin typeface="Calibri" panose="020F0502020204030204" pitchFamily="34" charset="0"/>
                <a:ea typeface="宋体" panose="02010600030101010101" pitchFamily="2" charset="-122"/>
                <a:cs typeface="Calibri" panose="020F0502020204030204" pitchFamily="34" charset="0"/>
              </a:rPr>
              <a:t>？</a:t>
            </a:r>
            <a:endParaRPr lang="en-US" altLang="zh-CN" sz="1600" dirty="0">
              <a:effectLst/>
              <a:latin typeface="宋体" panose="02010600030101010101" pitchFamily="2" charset="-122"/>
              <a:ea typeface="宋体" panose="02010600030101010101" pitchFamily="2" charset="-122"/>
              <a:cs typeface="Calibri" panose="020F0502020204030204" pitchFamily="34" charset="0"/>
            </a:endParaRPr>
          </a:p>
        </p:txBody>
      </p:sp>
      <mc:AlternateContent xmlns:mc="http://schemas.openxmlformats.org/markup-compatibility/2006">
        <mc:Choice xmlns:a14="http://schemas.microsoft.com/office/drawing/2010/main" Requires="a14">
          <p:sp>
            <p:nvSpPr>
              <p:cNvPr id="9" name="TextBox 8"/>
              <p:cNvSpPr txBox="1"/>
              <p:nvPr/>
            </p:nvSpPr>
            <p:spPr>
              <a:xfrm>
                <a:off x="581192" y="2422350"/>
                <a:ext cx="2439099" cy="51046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400" i="1" smtClean="0">
                              <a:solidFill>
                                <a:schemeClr val="tx1"/>
                              </a:solidFill>
                              <a:latin typeface="Cambria Math" panose="02040503050406030204" pitchFamily="18" charset="0"/>
                            </a:rPr>
                          </m:ctrlPr>
                        </m:fPr>
                        <m:num>
                          <m:r>
                            <m:rPr>
                              <m:sty m:val="p"/>
                            </m:rPr>
                            <a:rPr lang="en-US" sz="1400">
                              <a:solidFill>
                                <a:schemeClr val="tx1"/>
                              </a:solidFill>
                              <a:latin typeface="Cambria Math" panose="02040503050406030204" pitchFamily="18" charset="0"/>
                            </a:rPr>
                            <m:t>d</m:t>
                          </m:r>
                          <m:r>
                            <a:rPr lang="en-US" sz="1400" b="1" i="1">
                              <a:solidFill>
                                <a:schemeClr val="tx1"/>
                              </a:solidFill>
                              <a:latin typeface="Cambria Math" panose="02040503050406030204" pitchFamily="18" charset="0"/>
                            </a:rPr>
                            <m:t>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num>
                        <m:den>
                          <m:r>
                            <a:rPr lang="en-US" sz="1400" b="0" i="1">
                              <a:solidFill>
                                <a:schemeClr val="tx1"/>
                              </a:solidFill>
                              <a:latin typeface="Cambria Math" panose="02040503050406030204" pitchFamily="18" charset="0"/>
                            </a:rPr>
                            <m:t>𝑑𝑡</m:t>
                          </m:r>
                        </m:den>
                      </m:f>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𝑨𝒛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𝑩𝒖</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oMath>
                  </m:oMathPara>
                </a14:m>
                <a:endParaRPr lang="en-US" sz="1400" dirty="0">
                  <a:solidFill>
                    <a:schemeClr val="tx1"/>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581192" y="2422350"/>
                <a:ext cx="2439099" cy="510461"/>
              </a:xfrm>
              <a:prstGeom prst="rect">
                <a:avLst/>
              </a:prstGeom>
              <a:blipFill rotWithShape="1">
                <a:blip r:embed="rId1"/>
                <a:stretch>
                  <a:fillRect l="-7" t="-90" r="9" b="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874806" y="2899632"/>
                <a:ext cx="1851870" cy="30777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𝒚</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𝑪𝒛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𝑫𝒖</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oMath>
                  </m:oMathPara>
                </a14:m>
                <a:endParaRPr lang="en-US" sz="1400" dirty="0">
                  <a:solidFill>
                    <a:schemeClr val="tx1"/>
                  </a:solidFill>
                </a:endParaRPr>
              </a:p>
            </p:txBody>
          </p:sp>
        </mc:Choice>
        <mc:Fallback>
          <p:sp>
            <p:nvSpPr>
              <p:cNvPr id="10" name="TextBox 9"/>
              <p:cNvSpPr txBox="1">
                <a:spLocks noRot="1" noChangeAspect="1" noMove="1" noResize="1" noEditPoints="1" noAdjustHandles="1" noChangeArrowheads="1" noChangeShapeType="1" noTextEdit="1"/>
              </p:cNvSpPr>
              <p:nvPr/>
            </p:nvSpPr>
            <p:spPr>
              <a:xfrm>
                <a:off x="874806" y="2899632"/>
                <a:ext cx="1851870" cy="307777"/>
              </a:xfrm>
              <a:prstGeom prst="rect">
                <a:avLst/>
              </a:prstGeom>
              <a:blipFill rotWithShape="1">
                <a:blip r:embed="rId2"/>
                <a:stretch>
                  <a:fillRect l="-22" t="-72" r="34" b="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581192" y="3207409"/>
                <a:ext cx="10782299" cy="1496307"/>
              </a:xfrm>
              <a:prstGeom prst="rect">
                <a:avLst/>
              </a:prstGeom>
              <a:noFill/>
            </p:spPr>
            <p:txBody>
              <a:bodyPr wrap="square">
                <a:spAutoFit/>
              </a:bodyPr>
              <a:lstStyle/>
              <a:p>
                <a:pPr marL="0" marR="0" indent="274320" algn="just">
                  <a:lnSpc>
                    <a:spcPct val="150000"/>
                  </a:lnSpc>
                  <a:spcBef>
                    <a:spcPts val="600"/>
                  </a:spcBef>
                  <a:spcAft>
                    <a:spcPts val="600"/>
                  </a:spcAft>
                </a:pPr>
                <a:r>
                  <a:rPr lang="zh-CN" sz="1400" b="1"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状态能观测性的定义</a:t>
                </a:r>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：在任意给定的输入</a:t>
                </a:r>
                <a14:m>
                  <m:oMath xmlns:m="http://schemas.openxmlformats.org/officeDocument/2006/math">
                    <m: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𝒖</m:t>
                    </m:r>
                    <m:d>
                      <m:dPr>
                        <m:ctrlP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dPr>
                      <m:e>
                        <m: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𝒕</m:t>
                        </m:r>
                      </m:e>
                    </m:d>
                  </m:oMath>
                </a14:m>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下，根据有限的时间区间</a:t>
                </a:r>
                <a14:m>
                  <m:oMath xmlns:m="http://schemas.openxmlformats.org/officeDocument/2006/math">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m:t>
                    </m:r>
                    <m:sSub>
                      <m:sSubPr>
                        <m:ctrlP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sSubPr>
                      <m:e>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𝑡</m:t>
                        </m:r>
                      </m:e>
                      <m:sub>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0</m:t>
                        </m:r>
                      </m:sub>
                    </m:sSub>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m:t>
                    </m:r>
                    <m:sSub>
                      <m:sSubPr>
                        <m:ctrlP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sSubPr>
                      <m:e>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𝑡</m:t>
                        </m:r>
                      </m:e>
                      <m:sub>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1</m:t>
                        </m:r>
                      </m:sub>
                    </m:sSub>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m:t>
                    </m:r>
                  </m:oMath>
                </a14:m>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（其中</a:t>
                </a:r>
                <a14:m>
                  <m:oMath xmlns:m="http://schemas.openxmlformats.org/officeDocument/2006/math">
                    <m:sSub>
                      <m:sSubPr>
                        <m:ctrlP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sSubPr>
                      <m:e>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𝑡</m:t>
                        </m:r>
                      </m:e>
                      <m:sub>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1</m:t>
                        </m:r>
                      </m:sub>
                    </m:sSub>
                  </m:oMath>
                </a14:m>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有限）的输入</a:t>
                </a:r>
                <a14:m>
                  <m:oMath xmlns:m="http://schemas.openxmlformats.org/officeDocument/2006/math">
                    <m: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𝒖</m:t>
                    </m:r>
                    <m:d>
                      <m:dPr>
                        <m:ctrlP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dPr>
                      <m:e>
                        <m: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𝒕</m:t>
                        </m:r>
                      </m:e>
                    </m:d>
                  </m:oMath>
                </a14:m>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和输出值</a:t>
                </a:r>
                <a14:m>
                  <m:oMath xmlns:m="http://schemas.openxmlformats.org/officeDocument/2006/math">
                    <m: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𝒚</m:t>
                    </m:r>
                    <m:d>
                      <m:dPr>
                        <m:ctrlP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dPr>
                      <m:e>
                        <m: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𝒕</m:t>
                        </m:r>
                      </m:e>
                    </m:d>
                  </m:oMath>
                </a14:m>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，可以唯一确定在初始时间</a:t>
                </a:r>
                <a14:m>
                  <m:oMath xmlns:m="http://schemas.openxmlformats.org/officeDocument/2006/math">
                    <m:sSub>
                      <m:sSubPr>
                        <m:ctrlP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sSubPr>
                      <m:e>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𝑡</m:t>
                        </m:r>
                      </m:e>
                      <m:sub>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0</m:t>
                        </m:r>
                      </m:sub>
                    </m:sSub>
                  </m:oMath>
                </a14:m>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下的初始状态</a:t>
                </a:r>
                <a14:m>
                  <m:oMath xmlns:m="http://schemas.openxmlformats.org/officeDocument/2006/math">
                    <m: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𝒛</m:t>
                    </m:r>
                    <m:d>
                      <m:dPr>
                        <m:ctrlP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dPr>
                      <m:e>
                        <m:sSub>
                          <m:sSubPr>
                            <m:ctrlP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sSubPr>
                          <m:e>
                            <m: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𝒕</m:t>
                            </m:r>
                          </m:e>
                          <m:sub>
                            <m: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𝟎</m:t>
                            </m:r>
                          </m:sub>
                        </m:sSub>
                      </m:e>
                    </m:d>
                  </m:oMath>
                </a14:m>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，则称系统在</a:t>
                </a:r>
                <a14:m>
                  <m:oMath xmlns:m="http://schemas.openxmlformats.org/officeDocument/2006/math">
                    <m:sSub>
                      <m:sSubPr>
                        <m:ctrlP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sSubPr>
                      <m:e>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𝑡</m:t>
                        </m:r>
                      </m:e>
                      <m:sub>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0</m:t>
                        </m:r>
                      </m:sub>
                    </m:sSub>
                  </m:oMath>
                </a14:m>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时刻是能观测的，如果在任意初始时间</a:t>
                </a:r>
                <a14:m>
                  <m:oMath xmlns:m="http://schemas.openxmlformats.org/officeDocument/2006/math">
                    <m:sSub>
                      <m:sSubPr>
                        <m:ctrlP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sSubPr>
                      <m:e>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𝑡</m:t>
                        </m:r>
                      </m:e>
                      <m:sub>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0</m:t>
                        </m:r>
                      </m:sub>
                    </m:sSub>
                  </m:oMath>
                </a14:m>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下的初始状态</a:t>
                </a:r>
                <a14:m>
                  <m:oMath xmlns:m="http://schemas.openxmlformats.org/officeDocument/2006/math">
                    <m: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𝒛</m:t>
                    </m:r>
                    <m:d>
                      <m:dPr>
                        <m:ctrlP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dPr>
                      <m:e>
                        <m:sSub>
                          <m:sSubPr>
                            <m:ctrlP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sSubPr>
                          <m:e>
                            <m: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𝒕</m:t>
                            </m:r>
                          </m:e>
                          <m:sub>
                            <m:r>
                              <a:rPr lang="en-US" sz="14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𝟎</m:t>
                            </m:r>
                          </m:sub>
                        </m:sSub>
                      </m:e>
                    </m:d>
                  </m:oMath>
                </a14:m>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都能观测，就称系统的状态是能观测的。</a:t>
                </a:r>
                <a:endParaRPr lang="en-US"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endParaRPr>
              </a:p>
              <a:p>
                <a:pPr marL="0" marR="0" indent="274320" algn="just">
                  <a:lnSpc>
                    <a:spcPct val="150000"/>
                  </a:lnSpc>
                  <a:spcBef>
                    <a:spcPts val="600"/>
                  </a:spcBef>
                  <a:spcAft>
                    <a:spcPts val="600"/>
                  </a:spcAft>
                </a:pPr>
                <a:r>
                  <a:rPr lang="zh-CN" sz="1400" b="1"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状态能观测性判据</a:t>
                </a:r>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：对于</a:t>
                </a:r>
                <a14:m>
                  <m:oMath xmlns:m="http://schemas.openxmlformats.org/officeDocument/2006/math">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𝑛</m:t>
                    </m:r>
                  </m:oMath>
                </a14:m>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维线性时不变系统而言，它的状态能观测的充分必要条件是能观测矩阵：</a:t>
                </a:r>
                <a:endParaRPr lang="en-US"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endParaRPr>
              </a:p>
            </p:txBody>
          </p:sp>
        </mc:Choice>
        <mc:Fallback>
          <p:sp>
            <p:nvSpPr>
              <p:cNvPr id="12" name="TextBox 11"/>
              <p:cNvSpPr txBox="1">
                <a:spLocks noRot="1" noChangeAspect="1" noMove="1" noResize="1" noEditPoints="1" noAdjustHandles="1" noChangeArrowheads="1" noChangeShapeType="1" noTextEdit="1"/>
              </p:cNvSpPr>
              <p:nvPr/>
            </p:nvSpPr>
            <p:spPr>
              <a:xfrm>
                <a:off x="581192" y="3207409"/>
                <a:ext cx="10782299" cy="1496307"/>
              </a:xfrm>
              <a:prstGeom prst="rect">
                <a:avLst/>
              </a:prstGeom>
              <a:blipFill rotWithShape="1">
                <a:blip r:embed="rId3"/>
                <a:stretch>
                  <a:fillRect l="-2" t="-2" r="2" b="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2543175" y="4793648"/>
                <a:ext cx="6096000"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𝑶</m:t>
                      </m:r>
                      <m:r>
                        <a:rPr lang="en-US" b="0" i="0">
                          <a:latin typeface="Cambria Math" panose="02040503050406030204" pitchFamily="18" charset="0"/>
                        </a:rPr>
                        <m:t>=</m:t>
                      </m:r>
                      <m:sSup>
                        <m:sSupPr>
                          <m:ctrlPr>
                            <a:rPr lang="en-US" b="0" i="1">
                              <a:solidFill>
                                <a:srgbClr val="836967"/>
                              </a:solidFill>
                              <a:latin typeface="Cambria Math" panose="02040503050406030204" pitchFamily="18" charset="0"/>
                            </a:rPr>
                          </m:ctrlPr>
                        </m:sSupPr>
                        <m:e>
                          <m:d>
                            <m:dPr>
                              <m:begChr m:val="["/>
                              <m:endChr m:val="]"/>
                              <m:ctrlPr>
                                <a:rPr lang="en-US" b="0" i="1">
                                  <a:latin typeface="Cambria Math" panose="02040503050406030204" pitchFamily="18" charset="0"/>
                                </a:rPr>
                              </m:ctrlPr>
                            </m:dPr>
                            <m:e>
                              <m:r>
                                <a:rPr lang="en-US" b="1" i="1">
                                  <a:latin typeface="Cambria Math" panose="02040503050406030204" pitchFamily="18" charset="0"/>
                                </a:rPr>
                                <m:t>𝑪</m:t>
                              </m:r>
                              <m:r>
                                <a:rPr lang="en-US" b="0" i="0">
                                  <a:latin typeface="Cambria Math" panose="02040503050406030204" pitchFamily="18" charset="0"/>
                                </a:rPr>
                                <m:t>  </m:t>
                              </m:r>
                              <m:r>
                                <a:rPr lang="en-US" b="1" i="1">
                                  <a:latin typeface="Cambria Math" panose="02040503050406030204" pitchFamily="18" charset="0"/>
                                </a:rPr>
                                <m:t>𝑪𝑨</m:t>
                              </m:r>
                              <m:r>
                                <a:rPr lang="en-US" b="0" i="0">
                                  <a:latin typeface="Cambria Math" panose="02040503050406030204" pitchFamily="18" charset="0"/>
                                </a:rPr>
                                <m:t>  </m:t>
                              </m:r>
                              <m:r>
                                <a:rPr lang="en-US" b="1" i="1">
                                  <a:latin typeface="Cambria Math" panose="02040503050406030204" pitchFamily="18" charset="0"/>
                                </a:rPr>
                                <m:t>𝑪</m:t>
                              </m:r>
                              <m:sSup>
                                <m:sSupPr>
                                  <m:ctrlPr>
                                    <a:rPr lang="en-US" b="1" i="1">
                                      <a:solidFill>
                                        <a:srgbClr val="836967"/>
                                      </a:solidFill>
                                      <a:latin typeface="Cambria Math" panose="02040503050406030204" pitchFamily="18" charset="0"/>
                                    </a:rPr>
                                  </m:ctrlPr>
                                </m:sSupPr>
                                <m:e>
                                  <m:r>
                                    <a:rPr lang="en-US" b="1" i="1">
                                      <a:latin typeface="Cambria Math" panose="02040503050406030204" pitchFamily="18" charset="0"/>
                                    </a:rPr>
                                    <m:t>𝑨</m:t>
                                  </m:r>
                                </m:e>
                                <m:sup>
                                  <m:r>
                                    <a:rPr lang="en-US" b="0" i="0">
                                      <a:latin typeface="Cambria Math" panose="02040503050406030204" pitchFamily="18" charset="0"/>
                                    </a:rPr>
                                    <m:t>2</m:t>
                                  </m:r>
                                </m:sup>
                              </m:sSup>
                              <m:r>
                                <a:rPr lang="en-US" b="0" i="0">
                                  <a:latin typeface="Cambria Math" panose="02040503050406030204" pitchFamily="18" charset="0"/>
                                </a:rPr>
                                <m:t>... </m:t>
                              </m:r>
                              <m:r>
                                <a:rPr lang="en-US" b="1" i="1">
                                  <a:latin typeface="Cambria Math" panose="02040503050406030204" pitchFamily="18" charset="0"/>
                                </a:rPr>
                                <m:t>𝑪</m:t>
                              </m:r>
                              <m:sSup>
                                <m:sSupPr>
                                  <m:ctrlPr>
                                    <a:rPr lang="en-US" b="1" i="1">
                                      <a:solidFill>
                                        <a:srgbClr val="836967"/>
                                      </a:solidFill>
                                      <a:latin typeface="Cambria Math" panose="02040503050406030204" pitchFamily="18" charset="0"/>
                                    </a:rPr>
                                  </m:ctrlPr>
                                </m:sSupPr>
                                <m:e>
                                  <m:r>
                                    <a:rPr lang="en-US" b="1" i="1">
                                      <a:latin typeface="Cambria Math" panose="02040503050406030204" pitchFamily="18" charset="0"/>
                                    </a:rPr>
                                    <m:t>𝑨</m:t>
                                  </m:r>
                                </m:e>
                                <m:sup>
                                  <m:r>
                                    <a:rPr lang="en-US" b="1" i="1">
                                      <a:latin typeface="Cambria Math" panose="02040503050406030204" pitchFamily="18" charset="0"/>
                                    </a:rPr>
                                    <m:t>𝒏</m:t>
                                  </m:r>
                                  <m:r>
                                    <a:rPr lang="en-US" b="0" i="0">
                                      <a:latin typeface="Cambria Math" panose="02040503050406030204" pitchFamily="18" charset="0"/>
                                    </a:rPr>
                                    <m:t>−</m:t>
                                  </m:r>
                                  <m:r>
                                    <a:rPr lang="en-US" b="0" i="0">
                                      <a:latin typeface="Cambria Math" panose="02040503050406030204" pitchFamily="18" charset="0"/>
                                    </a:rPr>
                                    <m:t>1</m:t>
                                  </m:r>
                                </m:sup>
                              </m:sSup>
                            </m:e>
                          </m:d>
                        </m:e>
                        <m:sup>
                          <m:r>
                            <a:rPr lang="en-US" b="0" i="1">
                              <a:latin typeface="Cambria Math" panose="02040503050406030204" pitchFamily="18" charset="0"/>
                            </a:rPr>
                            <m:t>𝑇</m:t>
                          </m:r>
                        </m:sup>
                      </m:sSup>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2543175" y="4793648"/>
                <a:ext cx="6096000" cy="369332"/>
              </a:xfrm>
              <a:prstGeom prst="rect">
                <a:avLst/>
              </a:prstGeom>
              <a:blipFill rotWithShape="1">
                <a:blip r:embed="rId4"/>
                <a:stretch>
                  <a:fillRect t="-9" b="1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874806" y="5252912"/>
                <a:ext cx="6096000" cy="307777"/>
              </a:xfrm>
              <a:prstGeom prst="rect">
                <a:avLst/>
              </a:prstGeom>
              <a:noFill/>
            </p:spPr>
            <p:txBody>
              <a:bodyPr wrap="square">
                <a:spAutoFit/>
              </a:bodyPr>
              <a:lstStyle/>
              <a:p>
                <a:r>
                  <a:rPr lang="zh-CN" sz="1400" dirty="0">
                    <a:effectLst/>
                    <a:latin typeface="Calibri" panose="020F0502020204030204" pitchFamily="34" charset="0"/>
                    <a:ea typeface="宋体" panose="02010600030101010101" pitchFamily="2" charset="-122"/>
                    <a:cs typeface="Calibri" panose="020F0502020204030204" pitchFamily="34" charset="0"/>
                  </a:rPr>
                  <a:t>的秩为</a:t>
                </a:r>
                <a14:m>
                  <m:oMath xmlns:m="http://schemas.openxmlformats.org/officeDocument/2006/math">
                    <m:r>
                      <a:rPr lang="en-US" sz="1400" i="1">
                        <a:effectLst/>
                        <a:latin typeface="Cambria Math" panose="02040503050406030204" pitchFamily="18" charset="0"/>
                        <a:ea typeface="宋体" panose="02010600030101010101" pitchFamily="2" charset="-122"/>
                        <a:cs typeface="Calibri" panose="020F0502020204030204" pitchFamily="34" charset="0"/>
                      </a:rPr>
                      <m:t>𝑛</m:t>
                    </m:r>
                  </m:oMath>
                </a14:m>
                <a:r>
                  <a:rPr lang="zh-CN" sz="1400" dirty="0">
                    <a:effectLst/>
                    <a:latin typeface="Calibri" panose="020F0502020204030204" pitchFamily="34" charset="0"/>
                    <a:ea typeface="宋体" panose="02010600030101010101" pitchFamily="2" charset="-122"/>
                    <a:cs typeface="Calibri" panose="020F0502020204030204" pitchFamily="34" charset="0"/>
                  </a:rPr>
                  <a:t>，即</a:t>
                </a:r>
                <a14:m>
                  <m:oMath xmlns:m="http://schemas.openxmlformats.org/officeDocument/2006/math">
                    <m:r>
                      <m:rPr>
                        <m:sty m:val="p"/>
                      </m:rPr>
                      <a:rPr lang="en-US" sz="1400">
                        <a:effectLst/>
                        <a:latin typeface="Cambria Math" panose="02040503050406030204" pitchFamily="18" charset="0"/>
                        <a:ea typeface="宋体" panose="02010600030101010101" pitchFamily="2" charset="-122"/>
                        <a:cs typeface="Calibri" panose="020F0502020204030204" pitchFamily="34" charset="0"/>
                      </a:rPr>
                      <m:t>Rank</m:t>
                    </m:r>
                    <m:r>
                      <a:rPr lang="en-US" sz="1400" i="1">
                        <a:effectLst/>
                        <a:latin typeface="Cambria Math" panose="02040503050406030204" pitchFamily="18" charset="0"/>
                        <a:ea typeface="宋体" panose="02010600030101010101" pitchFamily="2" charset="-122"/>
                        <a:cs typeface="Calibri" panose="020F0502020204030204" pitchFamily="34" charset="0"/>
                      </a:rPr>
                      <m:t>(</m:t>
                    </m:r>
                    <m:r>
                      <a:rPr lang="en-US" sz="1400" b="1" i="1">
                        <a:effectLst/>
                        <a:latin typeface="Cambria Math" panose="02040503050406030204" pitchFamily="18" charset="0"/>
                        <a:ea typeface="宋体" panose="02010600030101010101" pitchFamily="2" charset="-122"/>
                        <a:cs typeface="Calibri" panose="020F0502020204030204" pitchFamily="34" charset="0"/>
                      </a:rPr>
                      <m:t>𝑶</m:t>
                    </m:r>
                    <m:r>
                      <a:rPr lang="en-US" sz="1400" b="1" i="1">
                        <a:effectLst/>
                        <a:latin typeface="Cambria Math" panose="02040503050406030204" pitchFamily="18" charset="0"/>
                        <a:ea typeface="宋体" panose="02010600030101010101" pitchFamily="2" charset="-122"/>
                        <a:cs typeface="Calibri" panose="020F0502020204030204" pitchFamily="34" charset="0"/>
                      </a:rPr>
                      <m:t>)=</m:t>
                    </m:r>
                    <m:r>
                      <a:rPr lang="en-US" sz="1400" i="1">
                        <a:effectLst/>
                        <a:latin typeface="Cambria Math" panose="02040503050406030204" pitchFamily="18" charset="0"/>
                        <a:ea typeface="宋体" panose="02010600030101010101" pitchFamily="2" charset="-122"/>
                        <a:cs typeface="Calibri" panose="020F0502020204030204" pitchFamily="34" charset="0"/>
                      </a:rPr>
                      <m:t>𝑛</m:t>
                    </m:r>
                  </m:oMath>
                </a14:m>
                <a:endParaRPr lang="en-US" sz="1400" dirty="0"/>
              </a:p>
            </p:txBody>
          </p:sp>
        </mc:Choice>
        <mc:Fallback>
          <p:sp>
            <p:nvSpPr>
              <p:cNvPr id="17" name="TextBox 16"/>
              <p:cNvSpPr txBox="1">
                <a:spLocks noRot="1" noChangeAspect="1" noMove="1" noResize="1" noEditPoints="1" noAdjustHandles="1" noChangeArrowheads="1" noChangeShapeType="1" noTextEdit="1"/>
              </p:cNvSpPr>
              <p:nvPr/>
            </p:nvSpPr>
            <p:spPr>
              <a:xfrm>
                <a:off x="874806" y="5252912"/>
                <a:ext cx="6096000" cy="307777"/>
              </a:xfrm>
              <a:prstGeom prst="rect">
                <a:avLst/>
              </a:prstGeom>
              <a:blipFill rotWithShape="1">
                <a:blip r:embed="rId5"/>
                <a:stretch>
                  <a:fillRect l="-7" t="-62" r="7" b="204"/>
                </a:stretch>
              </a:blipFill>
            </p:spPr>
            <p:txBody>
              <a:bodyPr/>
              <a:lstStyle/>
              <a:p>
                <a:r>
                  <a:rPr lang="zh-CN"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线性观测器设计</a:t>
            </a:r>
            <a:endParaRPr lang="en-US" sz="3600" dirty="0"/>
          </a:p>
        </p:txBody>
      </p:sp>
      <p:sp>
        <p:nvSpPr>
          <p:cNvPr id="36" name="TextBox 35"/>
          <p:cNvSpPr txBox="1"/>
          <p:nvPr/>
        </p:nvSpPr>
        <p:spPr>
          <a:xfrm>
            <a:off x="465511" y="1884487"/>
            <a:ext cx="8535876" cy="338554"/>
          </a:xfrm>
          <a:prstGeom prst="rect">
            <a:avLst/>
          </a:prstGeom>
          <a:noFill/>
        </p:spPr>
        <p:txBody>
          <a:bodyPr wrap="square">
            <a:spAutoFit/>
          </a:bodyPr>
          <a:lstStyle/>
          <a:p>
            <a:pPr marL="342900" indent="-342900">
              <a:buFont typeface="Arial" panose="020B0604020202020204" pitchFamily="34" charset="0"/>
              <a:buChar char="•"/>
            </a:pPr>
            <a:r>
              <a:rPr lang="zh-CN" altLang="en-US" sz="1600" dirty="0">
                <a:effectLst/>
                <a:latin typeface="Calibri" panose="020F0502020204030204" pitchFamily="34" charset="0"/>
                <a:ea typeface="宋体" panose="02010600030101010101" pitchFamily="2" charset="-122"/>
                <a:cs typeface="Calibri" panose="020F0502020204030204" pitchFamily="34" charset="0"/>
              </a:rPr>
              <a:t>对于线性系统：</a:t>
            </a:r>
            <a:endParaRPr lang="en-US" altLang="zh-CN" sz="1400" dirty="0">
              <a:effectLst/>
              <a:latin typeface="宋体" panose="02010600030101010101" pitchFamily="2" charset="-122"/>
              <a:ea typeface="宋体" panose="02010600030101010101" pitchFamily="2" charset="-122"/>
              <a:cs typeface="Calibri" panose="020F0502020204030204" pitchFamily="34" charset="0"/>
            </a:endParaRPr>
          </a:p>
        </p:txBody>
      </p:sp>
      <mc:AlternateContent xmlns:mc="http://schemas.openxmlformats.org/markup-compatibility/2006">
        <mc:Choice xmlns:a14="http://schemas.microsoft.com/office/drawing/2010/main" Requires="a14">
          <p:sp>
            <p:nvSpPr>
              <p:cNvPr id="9" name="TextBox 8"/>
              <p:cNvSpPr txBox="1"/>
              <p:nvPr/>
            </p:nvSpPr>
            <p:spPr>
              <a:xfrm>
                <a:off x="2381417" y="2124014"/>
                <a:ext cx="2439099" cy="51046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400" i="1" smtClean="0">
                              <a:solidFill>
                                <a:schemeClr val="tx1"/>
                              </a:solidFill>
                              <a:latin typeface="Cambria Math" panose="02040503050406030204" pitchFamily="18" charset="0"/>
                            </a:rPr>
                          </m:ctrlPr>
                        </m:fPr>
                        <m:num>
                          <m:r>
                            <m:rPr>
                              <m:sty m:val="p"/>
                            </m:rPr>
                            <a:rPr lang="en-US" sz="1400">
                              <a:solidFill>
                                <a:schemeClr val="tx1"/>
                              </a:solidFill>
                              <a:latin typeface="Cambria Math" panose="02040503050406030204" pitchFamily="18" charset="0"/>
                            </a:rPr>
                            <m:t>d</m:t>
                          </m:r>
                          <m:r>
                            <a:rPr lang="en-US" sz="1400" b="1" i="1">
                              <a:solidFill>
                                <a:schemeClr val="tx1"/>
                              </a:solidFill>
                              <a:latin typeface="Cambria Math" panose="02040503050406030204" pitchFamily="18" charset="0"/>
                            </a:rPr>
                            <m:t>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num>
                        <m:den>
                          <m:r>
                            <a:rPr lang="en-US" sz="1400" b="0" i="1">
                              <a:solidFill>
                                <a:schemeClr val="tx1"/>
                              </a:solidFill>
                              <a:latin typeface="Cambria Math" panose="02040503050406030204" pitchFamily="18" charset="0"/>
                            </a:rPr>
                            <m:t>𝑑𝑡</m:t>
                          </m:r>
                        </m:den>
                      </m:f>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𝑨𝒛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𝑩𝒖</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oMath>
                  </m:oMathPara>
                </a14:m>
                <a:endParaRPr lang="en-US" sz="1400" dirty="0">
                  <a:solidFill>
                    <a:schemeClr val="tx1"/>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2381417" y="2124014"/>
                <a:ext cx="2439099" cy="510461"/>
              </a:xfrm>
              <a:prstGeom prst="rect">
                <a:avLst/>
              </a:prstGeom>
              <a:blipFill rotWithShape="1">
                <a:blip r:embed="rId1"/>
                <a:stretch>
                  <a:fillRect l="-7" t="-112" r="9" b="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2675031" y="2658213"/>
                <a:ext cx="1851870" cy="30777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𝒚</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𝑪𝒛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𝑫𝒖</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oMath>
                  </m:oMathPara>
                </a14:m>
                <a:endParaRPr lang="en-US" sz="1400" dirty="0">
                  <a:solidFill>
                    <a:schemeClr val="tx1"/>
                  </a:solidFill>
                </a:endParaRPr>
              </a:p>
            </p:txBody>
          </p:sp>
        </mc:Choice>
        <mc:Fallback>
          <p:sp>
            <p:nvSpPr>
              <p:cNvPr id="10" name="TextBox 9"/>
              <p:cNvSpPr txBox="1">
                <a:spLocks noRot="1" noChangeAspect="1" noMove="1" noResize="1" noEditPoints="1" noAdjustHandles="1" noChangeArrowheads="1" noChangeShapeType="1" noTextEdit="1"/>
              </p:cNvSpPr>
              <p:nvPr/>
            </p:nvSpPr>
            <p:spPr>
              <a:xfrm>
                <a:off x="2675031" y="2658213"/>
                <a:ext cx="1851870" cy="307777"/>
              </a:xfrm>
              <a:prstGeom prst="rect">
                <a:avLst/>
              </a:prstGeom>
              <a:blipFill rotWithShape="1">
                <a:blip r:embed="rId2"/>
                <a:stretch>
                  <a:fillRect l="-22" t="-33" r="34" b="175"/>
                </a:stretch>
              </a:blipFill>
            </p:spPr>
            <p:txBody>
              <a:bodyPr/>
              <a:lstStyle/>
              <a:p>
                <a:r>
                  <a:rPr lang="zh-CN" altLang="en-US">
                    <a:noFill/>
                  </a:rPr>
                  <a:t> </a:t>
                </a:r>
              </a:p>
            </p:txBody>
          </p:sp>
        </mc:Fallback>
      </mc:AlternateContent>
      <p:sp>
        <p:nvSpPr>
          <p:cNvPr id="4" name="TextBox 3"/>
          <p:cNvSpPr txBox="1"/>
          <p:nvPr/>
        </p:nvSpPr>
        <p:spPr>
          <a:xfrm>
            <a:off x="866775" y="2989417"/>
            <a:ext cx="6096000" cy="338554"/>
          </a:xfrm>
          <a:prstGeom prst="rect">
            <a:avLst/>
          </a:prstGeom>
          <a:noFill/>
        </p:spPr>
        <p:txBody>
          <a:bodyPr wrap="square">
            <a:spAutoFit/>
          </a:bodyPr>
          <a:lstStyle/>
          <a:p>
            <a:r>
              <a:rPr lang="zh-CN" sz="1600" dirty="0">
                <a:effectLst/>
                <a:latin typeface="Calibri" panose="020F0502020204030204" pitchFamily="34" charset="0"/>
                <a:ea typeface="宋体" panose="02010600030101010101" pitchFamily="2" charset="-122"/>
                <a:cs typeface="Calibri" panose="020F0502020204030204" pitchFamily="34" charset="0"/>
              </a:rPr>
              <a:t>最直接，最简单的状态观测器</a:t>
            </a:r>
            <a:r>
              <a:rPr lang="zh-CN" altLang="en-US" sz="1600" dirty="0">
                <a:effectLst/>
                <a:latin typeface="Calibri" panose="020F0502020204030204" pitchFamily="34" charset="0"/>
                <a:ea typeface="宋体" panose="02010600030101010101" pitchFamily="2" charset="-122"/>
                <a:cs typeface="Calibri" panose="020F0502020204030204" pitchFamily="34" charset="0"/>
              </a:rPr>
              <a:t>：</a:t>
            </a:r>
            <a:endParaRPr lang="en-US" sz="1600" dirty="0"/>
          </a:p>
        </p:txBody>
      </p:sp>
      <mc:AlternateContent xmlns:mc="http://schemas.openxmlformats.org/markup-compatibility/2006">
        <mc:Choice xmlns:a14="http://schemas.microsoft.com/office/drawing/2010/main" Requires="a14">
          <p:sp>
            <p:nvSpPr>
              <p:cNvPr id="6" name="TextBox 5"/>
              <p:cNvSpPr txBox="1"/>
              <p:nvPr/>
            </p:nvSpPr>
            <p:spPr>
              <a:xfrm>
                <a:off x="2381417" y="3327971"/>
                <a:ext cx="2705100" cy="51046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400" i="1" smtClean="0">
                              <a:solidFill>
                                <a:schemeClr val="tx1"/>
                              </a:solidFill>
                              <a:latin typeface="Cambria Math" panose="02040503050406030204" pitchFamily="18" charset="0"/>
                            </a:rPr>
                          </m:ctrlPr>
                        </m:fPr>
                        <m:num>
                          <m:r>
                            <m:rPr>
                              <m:sty m:val="p"/>
                            </m:rPr>
                            <a:rPr lang="en-US" sz="1400">
                              <a:solidFill>
                                <a:schemeClr val="tx1"/>
                              </a:solidFill>
                              <a:latin typeface="Cambria Math" panose="02040503050406030204" pitchFamily="18" charset="0"/>
                            </a:rPr>
                            <m:t>d</m:t>
                          </m:r>
                          <m:acc>
                            <m:accPr>
                              <m:ctrlPr>
                                <a:rPr lang="en-US" sz="1400" i="1">
                                  <a:solidFill>
                                    <a:schemeClr val="tx1"/>
                                  </a:solidFill>
                                  <a:latin typeface="Cambria Math" panose="02040503050406030204" pitchFamily="18" charset="0"/>
                                </a:rPr>
                              </m:ctrlPr>
                            </m:accPr>
                            <m:e>
                              <m:r>
                                <a:rPr lang="en-US" sz="1400" b="1" i="1">
                                  <a:solidFill>
                                    <a:schemeClr val="tx1"/>
                                  </a:solidFill>
                                  <a:latin typeface="Cambria Math" panose="02040503050406030204" pitchFamily="18" charset="0"/>
                                </a:rPr>
                                <m:t>𝒛</m:t>
                              </m:r>
                            </m:e>
                          </m:acc>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num>
                        <m:den>
                          <m:r>
                            <a:rPr lang="en-US" sz="1400" b="0" i="1">
                              <a:solidFill>
                                <a:schemeClr val="tx1"/>
                              </a:solidFill>
                              <a:latin typeface="Cambria Math" panose="02040503050406030204" pitchFamily="18" charset="0"/>
                            </a:rPr>
                            <m:t>𝑑𝑡</m:t>
                          </m:r>
                        </m:den>
                      </m:f>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𝑨</m:t>
                      </m:r>
                      <m:acc>
                        <m:accPr>
                          <m:ctrlPr>
                            <a:rPr lang="en-US" sz="1400" b="1" i="1">
                              <a:solidFill>
                                <a:schemeClr val="tx1"/>
                              </a:solidFill>
                              <a:latin typeface="Cambria Math" panose="02040503050406030204" pitchFamily="18" charset="0"/>
                            </a:rPr>
                          </m:ctrlPr>
                        </m:accPr>
                        <m:e>
                          <m:r>
                            <a:rPr lang="en-US" sz="1400" b="1" i="1">
                              <a:solidFill>
                                <a:schemeClr val="tx1"/>
                              </a:solidFill>
                              <a:latin typeface="Cambria Math" panose="02040503050406030204" pitchFamily="18" charset="0"/>
                            </a:rPr>
                            <m:t>𝒛</m:t>
                          </m:r>
                        </m:e>
                      </m:acc>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𝑩𝒖</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oMath>
                  </m:oMathPara>
                </a14:m>
                <a:endParaRPr lang="en-US" sz="1400" dirty="0">
                  <a:solidFill>
                    <a:schemeClr val="tx1"/>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2381417" y="3327971"/>
                <a:ext cx="2705100" cy="510461"/>
              </a:xfrm>
              <a:prstGeom prst="rect">
                <a:avLst/>
              </a:prstGeom>
              <a:blipFill rotWithShape="1">
                <a:blip r:embed="rId3"/>
                <a:stretch>
                  <a:fillRect l="-6" t="-112" r="6" b="96"/>
                </a:stretch>
              </a:blipFill>
            </p:spPr>
            <p:txBody>
              <a:bodyPr/>
              <a:lstStyle/>
              <a:p>
                <a:r>
                  <a:rPr lang="zh-CN" altLang="en-US">
                    <a:noFill/>
                  </a:rPr>
                  <a:t> </a:t>
                </a:r>
              </a:p>
            </p:txBody>
          </p:sp>
        </mc:Fallback>
      </mc:AlternateContent>
      <p:sp>
        <p:nvSpPr>
          <p:cNvPr id="7" name="TextBox 6"/>
          <p:cNvSpPr txBox="1"/>
          <p:nvPr/>
        </p:nvSpPr>
        <p:spPr>
          <a:xfrm>
            <a:off x="3742932" y="3029088"/>
            <a:ext cx="1981033" cy="338554"/>
          </a:xfrm>
          <a:prstGeom prst="rect">
            <a:avLst/>
          </a:prstGeom>
          <a:noFill/>
        </p:spPr>
        <p:txBody>
          <a:bodyPr wrap="square">
            <a:spAutoFit/>
          </a:bodyPr>
          <a:lstStyle/>
          <a:p>
            <a:r>
              <a:rPr lang="zh-CN" sz="1600" dirty="0">
                <a:effectLst/>
                <a:latin typeface="Calibri" panose="020F0502020204030204" pitchFamily="34" charset="0"/>
                <a:ea typeface="宋体" panose="02010600030101010101" pitchFamily="2" charset="-122"/>
                <a:cs typeface="Calibri" panose="020F0502020204030204" pitchFamily="34" charset="0"/>
              </a:rPr>
              <a:t>核心理念是“</a:t>
            </a:r>
            <a:r>
              <a:rPr lang="zh-CN" sz="1600" b="1" dirty="0">
                <a:effectLst/>
                <a:latin typeface="Calibri" panose="020F0502020204030204" pitchFamily="34" charset="0"/>
                <a:ea typeface="宋体" panose="02010600030101010101" pitchFamily="2" charset="-122"/>
                <a:cs typeface="Calibri" panose="020F0502020204030204" pitchFamily="34" charset="0"/>
              </a:rPr>
              <a:t>猜</a:t>
            </a:r>
            <a:endParaRPr lang="en-US" sz="1400" dirty="0"/>
          </a:p>
        </p:txBody>
      </p:sp>
      <mc:AlternateContent xmlns:mc="http://schemas.openxmlformats.org/markup-compatibility/2006">
        <mc:Choice xmlns:a14="http://schemas.microsoft.com/office/drawing/2010/main" Requires="a14">
          <p:sp>
            <p:nvSpPr>
              <p:cNvPr id="8" name="TextBox 7"/>
              <p:cNvSpPr txBox="1"/>
              <p:nvPr/>
            </p:nvSpPr>
            <p:spPr>
              <a:xfrm>
                <a:off x="4820516" y="3457577"/>
                <a:ext cx="5999884" cy="738664"/>
              </a:xfrm>
              <a:prstGeom prst="rect">
                <a:avLst/>
              </a:prstGeom>
              <a:noFill/>
            </p:spPr>
            <p:txBody>
              <a:bodyPr wrap="square">
                <a:spAutoFit/>
              </a:bodyPr>
              <a:lstStyle/>
              <a:p>
                <a:r>
                  <a:rPr lang="zh-CN" altLang="en-US" sz="1400" dirty="0">
                    <a:latin typeface="Calibri" panose="020F0502020204030204" pitchFamily="34" charset="0"/>
                    <a:ea typeface="宋体" panose="02010600030101010101" pitchFamily="2" charset="-122"/>
                    <a:cs typeface="Calibri" panose="020F0502020204030204" pitchFamily="34" charset="0"/>
                  </a:rPr>
                  <a:t>与系统的状态空间方程一致，如果运气够好，</a:t>
                </a:r>
                <a:r>
                  <a:rPr lang="zh-CN" sz="1400" dirty="0">
                    <a:latin typeface="Calibri" panose="020F0502020204030204" pitchFamily="34" charset="0"/>
                    <a:ea typeface="宋体" panose="02010600030101010101" pitchFamily="2" charset="-122"/>
                    <a:cs typeface="Calibri" panose="020F0502020204030204" pitchFamily="34" charset="0"/>
                  </a:rPr>
                  <a:t>在</a:t>
                </a:r>
                <a14:m>
                  <m:oMath xmlns:m="http://schemas.openxmlformats.org/officeDocument/2006/math">
                    <m:r>
                      <a:rPr lang="en-US" sz="1400">
                        <a:latin typeface="Cambria Math" panose="02040503050406030204" pitchFamily="18" charset="0"/>
                        <a:ea typeface="宋体" panose="02010600030101010101" pitchFamily="2" charset="-122"/>
                        <a:cs typeface="Calibri" panose="020F0502020204030204" pitchFamily="34" charset="0"/>
                      </a:rPr>
                      <m:t>𝑡</m:t>
                    </m:r>
                    <m:r>
                      <a:rPr lang="en-US" sz="1400">
                        <a:latin typeface="Cambria Math" panose="02040503050406030204" pitchFamily="18" charset="0"/>
                        <a:ea typeface="宋体" panose="02010600030101010101" pitchFamily="2" charset="-122"/>
                        <a:cs typeface="Calibri" panose="020F0502020204030204" pitchFamily="34" charset="0"/>
                      </a:rPr>
                      <m:t>=</m:t>
                    </m:r>
                    <m:r>
                      <a:rPr lang="en-US" sz="1400">
                        <a:latin typeface="Cambria Math" panose="02040503050406030204" pitchFamily="18" charset="0"/>
                        <a:ea typeface="宋体" panose="02010600030101010101" pitchFamily="2" charset="-122"/>
                        <a:cs typeface="Calibri" panose="020F0502020204030204" pitchFamily="34" charset="0"/>
                      </a:rPr>
                      <m:t>0</m:t>
                    </m:r>
                  </m:oMath>
                </a14:m>
                <a:r>
                  <a:rPr lang="zh-CN" sz="1400" dirty="0">
                    <a:latin typeface="Calibri" panose="020F0502020204030204" pitchFamily="34" charset="0"/>
                    <a:ea typeface="宋体" panose="02010600030101010101" pitchFamily="2" charset="-122"/>
                    <a:cs typeface="Calibri" panose="020F0502020204030204" pitchFamily="34" charset="0"/>
                  </a:rPr>
                  <a:t>时刻“猜”的状态变量的值是准确的，即</a:t>
                </a:r>
                <a14:m>
                  <m:oMath xmlns:m="http://schemas.openxmlformats.org/officeDocument/2006/math">
                    <m:acc>
                      <m:accPr>
                        <m:ctrlPr>
                          <a:rPr lang="en-US" sz="1400" i="1">
                            <a:latin typeface="Cambria Math" panose="02040503050406030204" pitchFamily="18" charset="0"/>
                            <a:ea typeface="宋体" panose="02010600030101010101" pitchFamily="2" charset="-122"/>
                            <a:cs typeface="Calibri" panose="020F0502020204030204" pitchFamily="34" charset="0"/>
                          </a:rPr>
                        </m:ctrlPr>
                      </m:accPr>
                      <m:e>
                        <m:r>
                          <a:rPr lang="en-US" sz="1400">
                            <a:latin typeface="Cambria Math" panose="02040503050406030204" pitchFamily="18" charset="0"/>
                            <a:ea typeface="宋体" panose="02010600030101010101" pitchFamily="2" charset="-122"/>
                            <a:cs typeface="Calibri" panose="020F0502020204030204" pitchFamily="34" charset="0"/>
                          </a:rPr>
                          <m:t>𝒛</m:t>
                        </m:r>
                      </m:e>
                    </m:acc>
                    <m:d>
                      <m:dPr>
                        <m:ctrlPr>
                          <a:rPr lang="en-US" sz="1400" i="1">
                            <a:latin typeface="Cambria Math" panose="02040503050406030204" pitchFamily="18" charset="0"/>
                            <a:ea typeface="宋体" panose="02010600030101010101" pitchFamily="2" charset="-122"/>
                            <a:cs typeface="Calibri" panose="020F0502020204030204" pitchFamily="34" charset="0"/>
                          </a:rPr>
                        </m:ctrlPr>
                      </m:dPr>
                      <m:e>
                        <m:r>
                          <a:rPr lang="en-US" sz="1400">
                            <a:latin typeface="Cambria Math" panose="02040503050406030204" pitchFamily="18" charset="0"/>
                            <a:ea typeface="宋体" panose="02010600030101010101" pitchFamily="2" charset="-122"/>
                            <a:cs typeface="Calibri" panose="020F0502020204030204" pitchFamily="34" charset="0"/>
                          </a:rPr>
                          <m:t>0</m:t>
                        </m:r>
                      </m:e>
                    </m:d>
                    <m:r>
                      <a:rPr lang="en-US" sz="1400">
                        <a:latin typeface="Cambria Math" panose="02040503050406030204" pitchFamily="18" charset="0"/>
                        <a:ea typeface="宋体" panose="02010600030101010101" pitchFamily="2" charset="-122"/>
                        <a:cs typeface="Calibri" panose="020F0502020204030204" pitchFamily="34" charset="0"/>
                      </a:rPr>
                      <m:t>=</m:t>
                    </m:r>
                    <m:r>
                      <a:rPr lang="en-US" sz="1400">
                        <a:latin typeface="Cambria Math" panose="02040503050406030204" pitchFamily="18" charset="0"/>
                        <a:ea typeface="宋体" panose="02010600030101010101" pitchFamily="2" charset="-122"/>
                        <a:cs typeface="Calibri" panose="020F0502020204030204" pitchFamily="34" charset="0"/>
                      </a:rPr>
                      <m:t>𝒛</m:t>
                    </m:r>
                    <m:d>
                      <m:dPr>
                        <m:ctrlPr>
                          <a:rPr lang="en-US" sz="1400" i="1">
                            <a:latin typeface="Cambria Math" panose="02040503050406030204" pitchFamily="18" charset="0"/>
                            <a:ea typeface="宋体" panose="02010600030101010101" pitchFamily="2" charset="-122"/>
                            <a:cs typeface="Calibri" panose="020F0502020204030204" pitchFamily="34" charset="0"/>
                          </a:rPr>
                        </m:ctrlPr>
                      </m:dPr>
                      <m:e>
                        <m:r>
                          <a:rPr lang="en-US" sz="1400">
                            <a:latin typeface="Cambria Math" panose="02040503050406030204" pitchFamily="18" charset="0"/>
                            <a:ea typeface="宋体" panose="02010600030101010101" pitchFamily="2" charset="-122"/>
                            <a:cs typeface="Calibri" panose="020F0502020204030204" pitchFamily="34" charset="0"/>
                          </a:rPr>
                          <m:t>0</m:t>
                        </m:r>
                      </m:e>
                    </m:d>
                  </m:oMath>
                </a14:m>
                <a:r>
                  <a:rPr lang="zh-CN" altLang="en-US" sz="1400" dirty="0">
                    <a:latin typeface="Calibri" panose="020F0502020204030204" pitchFamily="34" charset="0"/>
                    <a:ea typeface="宋体" panose="02010600030101010101" pitchFamily="2" charset="-122"/>
                    <a:cs typeface="Calibri" panose="020F0502020204030204" pitchFamily="34" charset="0"/>
                  </a:rPr>
                  <a:t>，那么后续的估计结果就会是准确的。但如果初始估计不准确，未来的结果就会有很大偏差。</a:t>
                </a:r>
                <a:endParaRPr lang="en-US" sz="1400" dirty="0">
                  <a:latin typeface="Calibri" panose="020F0502020204030204" pitchFamily="34" charset="0"/>
                  <a:ea typeface="宋体" panose="02010600030101010101" pitchFamily="2" charset="-122"/>
                  <a:cs typeface="Calibri" panose="020F0502020204030204" pitchFamily="34"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4820516" y="3457577"/>
                <a:ext cx="5999884" cy="738664"/>
              </a:xfrm>
              <a:prstGeom prst="rect">
                <a:avLst/>
              </a:prstGeom>
              <a:blipFill rotWithShape="1">
                <a:blip r:embed="rId4"/>
                <a:stretch>
                  <a:fillRect l="-4" b="22"/>
                </a:stretch>
              </a:blipFill>
            </p:spPr>
            <p:txBody>
              <a:bodyPr/>
              <a:lstStyle/>
              <a:p>
                <a:r>
                  <a:rPr lang="zh-CN" altLang="en-US">
                    <a:noFill/>
                  </a:rPr>
                  <a:t> </a:t>
                </a:r>
              </a:p>
            </p:txBody>
          </p:sp>
        </mc:Fallback>
      </mc:AlternateContent>
      <p:cxnSp>
        <p:nvCxnSpPr>
          <p:cNvPr id="11" name="Straight Arrow Connector 10"/>
          <p:cNvCxnSpPr/>
          <p:nvPr/>
        </p:nvCxnSpPr>
        <p:spPr>
          <a:xfrm>
            <a:off x="2056703" y="5750150"/>
            <a:ext cx="324714" cy="266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363299" y="5890227"/>
            <a:ext cx="3875576" cy="307777"/>
          </a:xfrm>
          <a:prstGeom prst="rect">
            <a:avLst/>
          </a:prstGeom>
          <a:noFill/>
        </p:spPr>
        <p:txBody>
          <a:bodyPr wrap="square">
            <a:spAutoFit/>
          </a:bodyPr>
          <a:lstStyle/>
          <a:p>
            <a:r>
              <a:rPr lang="zh-CN" altLang="en-US"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根据估计的状态变量计算出的估计系统输出</a:t>
            </a:r>
            <a:endParaRPr lang="en-US" sz="1400" dirty="0">
              <a:solidFill>
                <a:srgbClr val="000000"/>
              </a:solidFill>
              <a:latin typeface="宋体" panose="02010600030101010101" pitchFamily="2" charset="-122"/>
              <a:ea typeface="宋体" panose="02010600030101010101" pitchFamily="2" charset="-122"/>
              <a:cs typeface="Calibri" panose="020F0502020204030204" pitchFamily="34" charset="0"/>
            </a:endParaRPr>
          </a:p>
        </p:txBody>
      </p:sp>
      <p:sp>
        <p:nvSpPr>
          <p:cNvPr id="16" name="Arrow: Down 15"/>
          <p:cNvSpPr/>
          <p:nvPr/>
        </p:nvSpPr>
        <p:spPr>
          <a:xfrm>
            <a:off x="2565237" y="4318204"/>
            <a:ext cx="365449" cy="6919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3053115" y="4315947"/>
            <a:ext cx="2919845" cy="523220"/>
          </a:xfrm>
          <a:prstGeom prst="rect">
            <a:avLst/>
          </a:prstGeom>
          <a:noFill/>
        </p:spPr>
        <p:txBody>
          <a:bodyPr wrap="square">
            <a:spAutoFit/>
          </a:bodyPr>
          <a:lstStyle/>
          <a:p>
            <a:r>
              <a:rPr lang="zh-CN" altLang="en-US"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利用可以测量的系统输出，增加一个反馈，来判断估计值</a:t>
            </a:r>
            <a:r>
              <a:rPr lang="zh-CN" altLang="en-US" sz="1400" dirty="0">
                <a:solidFill>
                  <a:srgbClr val="000000"/>
                </a:solidFill>
                <a:latin typeface="宋体" panose="02010600030101010101" pitchFamily="2" charset="-122"/>
                <a:ea typeface="宋体" panose="02010600030101010101" pitchFamily="2" charset="-122"/>
                <a:cs typeface="Calibri" panose="020F0502020204030204" pitchFamily="34" charset="0"/>
              </a:rPr>
              <a:t>是否准确</a:t>
            </a:r>
            <a:endParaRPr lang="en-US" sz="1400" dirty="0">
              <a:solidFill>
                <a:srgbClr val="000000"/>
              </a:solidFill>
              <a:latin typeface="宋体" panose="02010600030101010101" pitchFamily="2" charset="-122"/>
              <a:ea typeface="宋体" panose="02010600030101010101" pitchFamily="2" charset="-122"/>
              <a:cs typeface="Calibri" panose="020F0502020204030204" pitchFamily="34" charset="0"/>
            </a:endParaRPr>
          </a:p>
        </p:txBody>
      </p:sp>
      <mc:AlternateContent xmlns:mc="http://schemas.openxmlformats.org/markup-compatibility/2006">
        <mc:Choice xmlns:a14="http://schemas.microsoft.com/office/drawing/2010/main" Requires="a14">
          <p:sp>
            <p:nvSpPr>
              <p:cNvPr id="20" name="TextBox 19"/>
              <p:cNvSpPr txBox="1"/>
              <p:nvPr/>
            </p:nvSpPr>
            <p:spPr>
              <a:xfrm>
                <a:off x="552966" y="4912012"/>
                <a:ext cx="6096000" cy="57022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600" i="1" smtClean="0">
                              <a:solidFill>
                                <a:schemeClr val="tx1"/>
                              </a:solidFill>
                              <a:latin typeface="Cambria Math" panose="02040503050406030204" pitchFamily="18" charset="0"/>
                            </a:rPr>
                          </m:ctrlPr>
                        </m:fPr>
                        <m:num>
                          <m:r>
                            <m:rPr>
                              <m:sty m:val="p"/>
                            </m:rPr>
                            <a:rPr lang="en-US" sz="1600">
                              <a:solidFill>
                                <a:schemeClr val="tx1"/>
                              </a:solidFill>
                              <a:latin typeface="Cambria Math" panose="02040503050406030204" pitchFamily="18" charset="0"/>
                            </a:rPr>
                            <m:t>d</m:t>
                          </m:r>
                          <m:acc>
                            <m:accPr>
                              <m:ctrlPr>
                                <a:rPr lang="en-US" sz="1600" i="1">
                                  <a:solidFill>
                                    <a:schemeClr val="tx1"/>
                                  </a:solidFill>
                                  <a:latin typeface="Cambria Math" panose="02040503050406030204" pitchFamily="18" charset="0"/>
                                </a:rPr>
                              </m:ctrlPr>
                            </m:accPr>
                            <m:e>
                              <m:r>
                                <a:rPr lang="en-US" sz="1600" b="1" i="1">
                                  <a:solidFill>
                                    <a:schemeClr val="tx1"/>
                                  </a:solidFill>
                                  <a:latin typeface="Cambria Math" panose="02040503050406030204" pitchFamily="18" charset="0"/>
                                </a:rPr>
                                <m:t>𝒛</m:t>
                              </m:r>
                            </m:e>
                          </m:acc>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𝒕</m:t>
                              </m:r>
                            </m:e>
                          </m:d>
                        </m:num>
                        <m:den>
                          <m:r>
                            <a:rPr lang="en-US" sz="1600" b="0" i="1">
                              <a:solidFill>
                                <a:schemeClr val="tx1"/>
                              </a:solidFill>
                              <a:latin typeface="Cambria Math" panose="02040503050406030204" pitchFamily="18" charset="0"/>
                            </a:rPr>
                            <m:t>𝑑𝑡</m:t>
                          </m:r>
                        </m:den>
                      </m:f>
                      <m:r>
                        <a:rPr lang="en-US" sz="1600" b="0" i="0">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𝑨</m:t>
                      </m:r>
                      <m:acc>
                        <m:accPr>
                          <m:ctrlPr>
                            <a:rPr lang="en-US" sz="1600" b="1" i="1">
                              <a:solidFill>
                                <a:schemeClr val="tx1"/>
                              </a:solidFill>
                              <a:latin typeface="Cambria Math" panose="02040503050406030204" pitchFamily="18" charset="0"/>
                            </a:rPr>
                          </m:ctrlPr>
                        </m:accPr>
                        <m:e>
                          <m:r>
                            <a:rPr lang="en-US" sz="1600" b="1" i="1">
                              <a:solidFill>
                                <a:schemeClr val="tx1"/>
                              </a:solidFill>
                              <a:latin typeface="Cambria Math" panose="02040503050406030204" pitchFamily="18" charset="0"/>
                            </a:rPr>
                            <m:t>𝒛</m:t>
                          </m:r>
                        </m:e>
                      </m:acc>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𝒕</m:t>
                          </m:r>
                        </m:e>
                      </m:d>
                      <m:r>
                        <a:rPr lang="en-US" sz="1600" b="0" i="0">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𝑩𝒖</m:t>
                      </m:r>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𝒕</m:t>
                          </m:r>
                        </m:e>
                      </m:d>
                      <m:r>
                        <a:rPr lang="en-US" sz="1600" b="0" i="0">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𝑳</m:t>
                      </m:r>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𝒚</m:t>
                          </m:r>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𝒕</m:t>
                              </m:r>
                            </m:e>
                          </m:d>
                          <m:r>
                            <a:rPr lang="en-US" sz="1600" b="0" i="0">
                              <a:solidFill>
                                <a:schemeClr val="tx1"/>
                              </a:solidFill>
                              <a:latin typeface="Cambria Math" panose="02040503050406030204" pitchFamily="18" charset="0"/>
                            </a:rPr>
                            <m:t>−</m:t>
                          </m:r>
                          <m:acc>
                            <m:accPr>
                              <m:ctrlPr>
                                <a:rPr lang="en-US" sz="1600" b="0" i="1">
                                  <a:solidFill>
                                    <a:schemeClr val="tx1"/>
                                  </a:solidFill>
                                  <a:latin typeface="Cambria Math" panose="02040503050406030204" pitchFamily="18" charset="0"/>
                                </a:rPr>
                              </m:ctrlPr>
                            </m:accPr>
                            <m:e>
                              <m:r>
                                <a:rPr lang="en-US" sz="1600" b="1" i="1">
                                  <a:solidFill>
                                    <a:schemeClr val="tx1"/>
                                  </a:solidFill>
                                  <a:latin typeface="Cambria Math" panose="02040503050406030204" pitchFamily="18" charset="0"/>
                                </a:rPr>
                                <m:t>𝒚</m:t>
                              </m:r>
                            </m:e>
                          </m:acc>
                          <m:d>
                            <m:dPr>
                              <m:ctrlPr>
                                <a:rPr lang="en-US" sz="1600" b="0"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𝒕</m:t>
                              </m:r>
                            </m:e>
                          </m:d>
                        </m:e>
                      </m:d>
                    </m:oMath>
                  </m:oMathPara>
                </a14:m>
                <a:endParaRPr lang="en-US" sz="1600" dirty="0">
                  <a:solidFill>
                    <a:schemeClr val="tx1"/>
                  </a:solidFill>
                </a:endParaRPr>
              </a:p>
            </p:txBody>
          </p:sp>
        </mc:Choice>
        <mc:Fallback>
          <p:sp>
            <p:nvSpPr>
              <p:cNvPr id="20" name="TextBox 19"/>
              <p:cNvSpPr txBox="1">
                <a:spLocks noRot="1" noChangeAspect="1" noMove="1" noResize="1" noEditPoints="1" noAdjustHandles="1" noChangeArrowheads="1" noChangeShapeType="1" noTextEdit="1"/>
              </p:cNvSpPr>
              <p:nvPr/>
            </p:nvSpPr>
            <p:spPr>
              <a:xfrm>
                <a:off x="552966" y="4912012"/>
                <a:ext cx="6096000" cy="570221"/>
              </a:xfrm>
              <a:prstGeom prst="rect">
                <a:avLst/>
              </a:prstGeom>
              <a:blipFill rotWithShape="1">
                <a:blip r:embed="rId5"/>
                <a:stretch>
                  <a:fillRect l="-8" t="-50" r="8" b="4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1443390" y="5450347"/>
                <a:ext cx="3219450" cy="33855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acc>
                        <m:accPr>
                          <m:ctrlPr>
                            <a:rPr lang="en-US" sz="1600" b="1" i="1" smtClean="0">
                              <a:solidFill>
                                <a:schemeClr val="tx1"/>
                              </a:solidFill>
                              <a:latin typeface="Cambria Math" panose="02040503050406030204" pitchFamily="18" charset="0"/>
                            </a:rPr>
                          </m:ctrlPr>
                        </m:accPr>
                        <m:e>
                          <m:r>
                            <a:rPr lang="en-US" sz="1600" b="1" i="1">
                              <a:solidFill>
                                <a:schemeClr val="tx1"/>
                              </a:solidFill>
                              <a:latin typeface="Cambria Math" panose="02040503050406030204" pitchFamily="18" charset="0"/>
                            </a:rPr>
                            <m:t>𝒚</m:t>
                          </m:r>
                        </m:e>
                      </m:acc>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𝒕</m:t>
                          </m:r>
                        </m:e>
                      </m:d>
                      <m:r>
                        <a:rPr lang="en-US" sz="1600" b="0" i="0">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𝑪</m:t>
                      </m:r>
                      <m:acc>
                        <m:accPr>
                          <m:ctrlPr>
                            <a:rPr lang="en-US" sz="1600" b="1" i="1">
                              <a:solidFill>
                                <a:schemeClr val="tx1"/>
                              </a:solidFill>
                              <a:latin typeface="Cambria Math" panose="02040503050406030204" pitchFamily="18" charset="0"/>
                            </a:rPr>
                          </m:ctrlPr>
                        </m:accPr>
                        <m:e>
                          <m:r>
                            <a:rPr lang="en-US" sz="1600" b="1" i="1">
                              <a:solidFill>
                                <a:schemeClr val="tx1"/>
                              </a:solidFill>
                              <a:latin typeface="Cambria Math" panose="02040503050406030204" pitchFamily="18" charset="0"/>
                            </a:rPr>
                            <m:t>𝒛</m:t>
                          </m:r>
                        </m:e>
                      </m:acc>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𝒕</m:t>
                          </m:r>
                        </m:e>
                      </m:d>
                      <m:r>
                        <a:rPr lang="en-US" sz="1600" b="0" i="0">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𝑫𝒖</m:t>
                      </m:r>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𝒕</m:t>
                          </m:r>
                        </m:e>
                      </m:d>
                    </m:oMath>
                  </m:oMathPara>
                </a14:m>
                <a:endParaRPr lang="en-US" sz="1600" dirty="0">
                  <a:solidFill>
                    <a:schemeClr val="tx1"/>
                  </a:solidFill>
                </a:endParaRPr>
              </a:p>
            </p:txBody>
          </p:sp>
        </mc:Choice>
        <mc:Fallback>
          <p:sp>
            <p:nvSpPr>
              <p:cNvPr id="22" name="TextBox 21"/>
              <p:cNvSpPr txBox="1">
                <a:spLocks noRot="1" noChangeAspect="1" noMove="1" noResize="1" noEditPoints="1" noAdjustHandles="1" noChangeArrowheads="1" noChangeShapeType="1" noTextEdit="1"/>
              </p:cNvSpPr>
              <p:nvPr/>
            </p:nvSpPr>
            <p:spPr>
              <a:xfrm>
                <a:off x="1443390" y="5450347"/>
                <a:ext cx="3219450" cy="338554"/>
              </a:xfrm>
              <a:prstGeom prst="rect">
                <a:avLst/>
              </a:prstGeom>
              <a:blipFill rotWithShape="1">
                <a:blip r:embed="rId6"/>
                <a:stretch>
                  <a:fillRect l="-1" t="-42" r="1" b="71"/>
                </a:stretch>
              </a:blipFill>
            </p:spPr>
            <p:txBody>
              <a:bodyPr/>
              <a:lstStyle/>
              <a:p>
                <a:r>
                  <a:rPr lang="zh-CN" altLang="en-US">
                    <a:noFill/>
                  </a:rPr>
                  <a:t> </a:t>
                </a:r>
              </a:p>
            </p:txBody>
          </p:sp>
        </mc:Fallback>
      </mc:AlternateContent>
      <p:sp>
        <p:nvSpPr>
          <p:cNvPr id="25" name="Arrow: Down 24"/>
          <p:cNvSpPr/>
          <p:nvPr/>
        </p:nvSpPr>
        <p:spPr>
          <a:xfrm rot="5400000">
            <a:off x="6259248" y="5120145"/>
            <a:ext cx="365449" cy="6919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6984897" y="5297567"/>
            <a:ext cx="3349728" cy="307777"/>
          </a:xfrm>
          <a:prstGeom prst="rect">
            <a:avLst/>
          </a:prstGeom>
          <a:noFill/>
        </p:spPr>
        <p:txBody>
          <a:bodyPr wrap="square">
            <a:spAutoFit/>
          </a:bodyPr>
          <a:lstStyle/>
          <a:p>
            <a:r>
              <a:rPr lang="zh-CN" altLang="en-US" sz="1400" dirty="0">
                <a:solidFill>
                  <a:srgbClr val="000000"/>
                </a:solidFill>
                <a:latin typeface="宋体" panose="02010600030101010101" pitchFamily="2" charset="-122"/>
                <a:ea typeface="宋体" panose="02010600030101010101" pitchFamily="2" charset="-122"/>
                <a:cs typeface="Calibri" panose="020F0502020204030204" pitchFamily="34" charset="0"/>
              </a:rPr>
              <a:t>龙伯格观测器（</a:t>
            </a:r>
            <a:r>
              <a:rPr lang="en-US" sz="1400" dirty="0">
                <a:solidFill>
                  <a:srgbClr val="000000"/>
                </a:solidFill>
                <a:latin typeface="宋体" panose="02010600030101010101" pitchFamily="2" charset="-122"/>
                <a:ea typeface="宋体" panose="02010600030101010101" pitchFamily="2" charset="-122"/>
                <a:cs typeface="Calibri" panose="020F0502020204030204" pitchFamily="34" charset="0"/>
              </a:rPr>
              <a:t>Luenberger Observer</a:t>
            </a:r>
            <a:r>
              <a:rPr lang="zh-CN" altLang="en-US" sz="1400" dirty="0">
                <a:solidFill>
                  <a:srgbClr val="000000"/>
                </a:solidFill>
                <a:latin typeface="宋体" panose="02010600030101010101" pitchFamily="2" charset="-122"/>
                <a:ea typeface="宋体" panose="02010600030101010101" pitchFamily="2" charset="-122"/>
                <a:cs typeface="Calibri" panose="020F0502020204030204" pitchFamily="34" charset="0"/>
              </a:rPr>
              <a:t>）</a:t>
            </a:r>
            <a:endParaRPr lang="en-US" sz="1400" dirty="0">
              <a:solidFill>
                <a:srgbClr val="000000"/>
              </a:solidFill>
              <a:latin typeface="宋体" panose="02010600030101010101" pitchFamily="2" charset="-122"/>
              <a:ea typeface="宋体" panose="02010600030101010101" pitchFamily="2" charset="-122"/>
              <a:cs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线性观测器设计</a:t>
            </a:r>
            <a:endParaRPr lang="en-US" sz="3600" dirty="0"/>
          </a:p>
        </p:txBody>
      </p:sp>
      <mc:AlternateContent xmlns:mc="http://schemas.openxmlformats.org/markup-compatibility/2006">
        <mc:Choice xmlns:a14="http://schemas.microsoft.com/office/drawing/2010/main" Requires="a14">
          <p:sp>
            <p:nvSpPr>
              <p:cNvPr id="9" name="TextBox 8"/>
              <p:cNvSpPr txBox="1"/>
              <p:nvPr/>
            </p:nvSpPr>
            <p:spPr>
              <a:xfrm>
                <a:off x="837154" y="2057602"/>
                <a:ext cx="2439099" cy="51046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400" i="1" smtClean="0">
                              <a:solidFill>
                                <a:schemeClr val="tx1"/>
                              </a:solidFill>
                              <a:latin typeface="Cambria Math" panose="02040503050406030204" pitchFamily="18" charset="0"/>
                            </a:rPr>
                          </m:ctrlPr>
                        </m:fPr>
                        <m:num>
                          <m:r>
                            <m:rPr>
                              <m:sty m:val="p"/>
                            </m:rPr>
                            <a:rPr lang="en-US" sz="1400">
                              <a:solidFill>
                                <a:schemeClr val="tx1"/>
                              </a:solidFill>
                              <a:latin typeface="Cambria Math" panose="02040503050406030204" pitchFamily="18" charset="0"/>
                            </a:rPr>
                            <m:t>d</m:t>
                          </m:r>
                          <m:r>
                            <a:rPr lang="en-US" sz="1400" b="1" i="1">
                              <a:solidFill>
                                <a:schemeClr val="tx1"/>
                              </a:solidFill>
                              <a:latin typeface="Cambria Math" panose="02040503050406030204" pitchFamily="18" charset="0"/>
                            </a:rPr>
                            <m:t>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num>
                        <m:den>
                          <m:r>
                            <a:rPr lang="en-US" sz="1400" b="0" i="1">
                              <a:solidFill>
                                <a:schemeClr val="tx1"/>
                              </a:solidFill>
                              <a:latin typeface="Cambria Math" panose="02040503050406030204" pitchFamily="18" charset="0"/>
                            </a:rPr>
                            <m:t>𝑑𝑡</m:t>
                          </m:r>
                        </m:den>
                      </m:f>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𝑨𝒛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𝑩𝒖</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oMath>
                  </m:oMathPara>
                </a14:m>
                <a:endParaRPr lang="en-US" sz="1400" dirty="0">
                  <a:solidFill>
                    <a:schemeClr val="tx1"/>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837154" y="2057602"/>
                <a:ext cx="2439099" cy="510461"/>
              </a:xfrm>
              <a:prstGeom prst="rect">
                <a:avLst/>
              </a:prstGeom>
              <a:blipFill rotWithShape="1">
                <a:blip r:embed="rId1"/>
                <a:stretch>
                  <a:fillRect l="-9" t="-40" r="12" b="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1130768" y="2627823"/>
                <a:ext cx="1851870" cy="30777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𝒚</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𝑪𝒛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𝑫𝒖</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oMath>
                  </m:oMathPara>
                </a14:m>
                <a:endParaRPr lang="en-US" sz="1400" dirty="0">
                  <a:solidFill>
                    <a:schemeClr val="tx1"/>
                  </a:solidFill>
                </a:endParaRPr>
              </a:p>
            </p:txBody>
          </p:sp>
        </mc:Choice>
        <mc:Fallback>
          <p:sp>
            <p:nvSpPr>
              <p:cNvPr id="10" name="TextBox 9"/>
              <p:cNvSpPr txBox="1">
                <a:spLocks noRot="1" noChangeAspect="1" noMove="1" noResize="1" noEditPoints="1" noAdjustHandles="1" noChangeArrowheads="1" noChangeShapeType="1" noTextEdit="1"/>
              </p:cNvSpPr>
              <p:nvPr/>
            </p:nvSpPr>
            <p:spPr>
              <a:xfrm>
                <a:off x="1130768" y="2627823"/>
                <a:ext cx="1851870" cy="307777"/>
              </a:xfrm>
              <a:prstGeom prst="rect">
                <a:avLst/>
              </a:prstGeom>
              <a:blipFill rotWithShape="1">
                <a:blip r:embed="rId2"/>
                <a:stretch>
                  <a:fillRect l="-25" t="-63" r="2" b="2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4259533" y="1997842"/>
                <a:ext cx="4217019" cy="57022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600" i="1" smtClean="0">
                              <a:solidFill>
                                <a:schemeClr val="tx1"/>
                              </a:solidFill>
                              <a:latin typeface="Cambria Math" panose="02040503050406030204" pitchFamily="18" charset="0"/>
                            </a:rPr>
                          </m:ctrlPr>
                        </m:fPr>
                        <m:num>
                          <m:r>
                            <m:rPr>
                              <m:sty m:val="p"/>
                            </m:rPr>
                            <a:rPr lang="en-US" sz="1600">
                              <a:solidFill>
                                <a:schemeClr val="tx1"/>
                              </a:solidFill>
                              <a:latin typeface="Cambria Math" panose="02040503050406030204" pitchFamily="18" charset="0"/>
                            </a:rPr>
                            <m:t>d</m:t>
                          </m:r>
                          <m:acc>
                            <m:accPr>
                              <m:ctrlPr>
                                <a:rPr lang="en-US" sz="1600" i="1">
                                  <a:solidFill>
                                    <a:schemeClr val="tx1"/>
                                  </a:solidFill>
                                  <a:latin typeface="Cambria Math" panose="02040503050406030204" pitchFamily="18" charset="0"/>
                                </a:rPr>
                              </m:ctrlPr>
                            </m:accPr>
                            <m:e>
                              <m:r>
                                <a:rPr lang="en-US" sz="1600" b="1" i="1">
                                  <a:solidFill>
                                    <a:schemeClr val="tx1"/>
                                  </a:solidFill>
                                  <a:latin typeface="Cambria Math" panose="02040503050406030204" pitchFamily="18" charset="0"/>
                                </a:rPr>
                                <m:t>𝒛</m:t>
                              </m:r>
                            </m:e>
                          </m:acc>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𝒕</m:t>
                              </m:r>
                            </m:e>
                          </m:d>
                        </m:num>
                        <m:den>
                          <m:r>
                            <a:rPr lang="en-US" sz="1600" b="0" i="1">
                              <a:solidFill>
                                <a:schemeClr val="tx1"/>
                              </a:solidFill>
                              <a:latin typeface="Cambria Math" panose="02040503050406030204" pitchFamily="18" charset="0"/>
                            </a:rPr>
                            <m:t>𝑑𝑡</m:t>
                          </m:r>
                        </m:den>
                      </m:f>
                      <m:r>
                        <a:rPr lang="en-US" sz="1600" b="0" i="0">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𝑨</m:t>
                      </m:r>
                      <m:acc>
                        <m:accPr>
                          <m:ctrlPr>
                            <a:rPr lang="en-US" sz="1600" b="1" i="1">
                              <a:solidFill>
                                <a:schemeClr val="tx1"/>
                              </a:solidFill>
                              <a:latin typeface="Cambria Math" panose="02040503050406030204" pitchFamily="18" charset="0"/>
                            </a:rPr>
                          </m:ctrlPr>
                        </m:accPr>
                        <m:e>
                          <m:r>
                            <a:rPr lang="en-US" sz="1600" b="1" i="1">
                              <a:solidFill>
                                <a:schemeClr val="tx1"/>
                              </a:solidFill>
                              <a:latin typeface="Cambria Math" panose="02040503050406030204" pitchFamily="18" charset="0"/>
                            </a:rPr>
                            <m:t>𝒛</m:t>
                          </m:r>
                        </m:e>
                      </m:acc>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𝒕</m:t>
                          </m:r>
                        </m:e>
                      </m:d>
                      <m:r>
                        <a:rPr lang="en-US" sz="1600" b="0" i="0">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𝑩𝒖</m:t>
                      </m:r>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𝒕</m:t>
                          </m:r>
                        </m:e>
                      </m:d>
                      <m:r>
                        <a:rPr lang="en-US" sz="1600" b="0" i="0">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𝑳</m:t>
                      </m:r>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𝒚</m:t>
                          </m:r>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𝒕</m:t>
                              </m:r>
                            </m:e>
                          </m:d>
                          <m:r>
                            <a:rPr lang="en-US" sz="1600" b="0" i="0">
                              <a:solidFill>
                                <a:schemeClr val="tx1"/>
                              </a:solidFill>
                              <a:latin typeface="Cambria Math" panose="02040503050406030204" pitchFamily="18" charset="0"/>
                            </a:rPr>
                            <m:t>−</m:t>
                          </m:r>
                          <m:acc>
                            <m:accPr>
                              <m:ctrlPr>
                                <a:rPr lang="en-US" sz="1600" b="0" i="1">
                                  <a:solidFill>
                                    <a:schemeClr val="tx1"/>
                                  </a:solidFill>
                                  <a:latin typeface="Cambria Math" panose="02040503050406030204" pitchFamily="18" charset="0"/>
                                </a:rPr>
                              </m:ctrlPr>
                            </m:accPr>
                            <m:e>
                              <m:r>
                                <a:rPr lang="en-US" sz="1600" b="1" i="1">
                                  <a:solidFill>
                                    <a:schemeClr val="tx1"/>
                                  </a:solidFill>
                                  <a:latin typeface="Cambria Math" panose="02040503050406030204" pitchFamily="18" charset="0"/>
                                </a:rPr>
                                <m:t>𝒚</m:t>
                              </m:r>
                            </m:e>
                          </m:acc>
                          <m:d>
                            <m:dPr>
                              <m:ctrlPr>
                                <a:rPr lang="en-US" sz="1600" b="0"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𝒕</m:t>
                              </m:r>
                            </m:e>
                          </m:d>
                        </m:e>
                      </m:d>
                    </m:oMath>
                  </m:oMathPara>
                </a14:m>
                <a:endParaRPr lang="en-US" sz="1600" dirty="0">
                  <a:solidFill>
                    <a:schemeClr val="tx1"/>
                  </a:solidFill>
                </a:endParaRPr>
              </a:p>
            </p:txBody>
          </p:sp>
        </mc:Choice>
        <mc:Fallback>
          <p:sp>
            <p:nvSpPr>
              <p:cNvPr id="20" name="TextBox 19"/>
              <p:cNvSpPr txBox="1">
                <a:spLocks noRot="1" noChangeAspect="1" noMove="1" noResize="1" noEditPoints="1" noAdjustHandles="1" noChangeArrowheads="1" noChangeShapeType="1" noTextEdit="1"/>
              </p:cNvSpPr>
              <p:nvPr/>
            </p:nvSpPr>
            <p:spPr>
              <a:xfrm>
                <a:off x="4259533" y="1997842"/>
                <a:ext cx="4217019" cy="570221"/>
              </a:xfrm>
              <a:prstGeom prst="rect">
                <a:avLst/>
              </a:prstGeom>
              <a:blipFill rotWithShape="1">
                <a:blip r:embed="rId3"/>
                <a:stretch>
                  <a:fillRect l="-14" t="-23" r="14" b="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4473292" y="2627823"/>
                <a:ext cx="2232478" cy="33855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acc>
                        <m:accPr>
                          <m:ctrlPr>
                            <a:rPr lang="en-US" sz="1600" b="1" i="1" smtClean="0">
                              <a:solidFill>
                                <a:schemeClr val="tx1"/>
                              </a:solidFill>
                              <a:latin typeface="Cambria Math" panose="02040503050406030204" pitchFamily="18" charset="0"/>
                            </a:rPr>
                          </m:ctrlPr>
                        </m:accPr>
                        <m:e>
                          <m:r>
                            <a:rPr lang="en-US" sz="1600" b="1" i="1">
                              <a:solidFill>
                                <a:schemeClr val="tx1"/>
                              </a:solidFill>
                              <a:latin typeface="Cambria Math" panose="02040503050406030204" pitchFamily="18" charset="0"/>
                            </a:rPr>
                            <m:t>𝒚</m:t>
                          </m:r>
                        </m:e>
                      </m:acc>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𝒕</m:t>
                          </m:r>
                        </m:e>
                      </m:d>
                      <m:r>
                        <a:rPr lang="en-US" sz="1600" b="0" i="0">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𝑪</m:t>
                      </m:r>
                      <m:acc>
                        <m:accPr>
                          <m:ctrlPr>
                            <a:rPr lang="en-US" sz="1600" b="1" i="1">
                              <a:solidFill>
                                <a:schemeClr val="tx1"/>
                              </a:solidFill>
                              <a:latin typeface="Cambria Math" panose="02040503050406030204" pitchFamily="18" charset="0"/>
                            </a:rPr>
                          </m:ctrlPr>
                        </m:accPr>
                        <m:e>
                          <m:r>
                            <a:rPr lang="en-US" sz="1600" b="1" i="1">
                              <a:solidFill>
                                <a:schemeClr val="tx1"/>
                              </a:solidFill>
                              <a:latin typeface="Cambria Math" panose="02040503050406030204" pitchFamily="18" charset="0"/>
                            </a:rPr>
                            <m:t>𝒛</m:t>
                          </m:r>
                        </m:e>
                      </m:acc>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𝒕</m:t>
                          </m:r>
                        </m:e>
                      </m:d>
                      <m:r>
                        <a:rPr lang="en-US" sz="1600" b="0" i="0">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𝑫𝒖</m:t>
                      </m:r>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𝒕</m:t>
                          </m:r>
                        </m:e>
                      </m:d>
                    </m:oMath>
                  </m:oMathPara>
                </a14:m>
                <a:endParaRPr lang="en-US" sz="1600" dirty="0">
                  <a:solidFill>
                    <a:schemeClr val="tx1"/>
                  </a:solidFill>
                </a:endParaRPr>
              </a:p>
            </p:txBody>
          </p:sp>
        </mc:Choice>
        <mc:Fallback>
          <p:sp>
            <p:nvSpPr>
              <p:cNvPr id="22" name="TextBox 21"/>
              <p:cNvSpPr txBox="1">
                <a:spLocks noRot="1" noChangeAspect="1" noMove="1" noResize="1" noEditPoints="1" noAdjustHandles="1" noChangeArrowheads="1" noChangeShapeType="1" noTextEdit="1"/>
              </p:cNvSpPr>
              <p:nvPr/>
            </p:nvSpPr>
            <p:spPr>
              <a:xfrm>
                <a:off x="4473292" y="2627823"/>
                <a:ext cx="2232478" cy="338554"/>
              </a:xfrm>
              <a:prstGeom prst="rect">
                <a:avLst/>
              </a:prstGeom>
              <a:blipFill rotWithShape="1">
                <a:blip r:embed="rId4"/>
                <a:stretch>
                  <a:fillRect l="-16" t="-57" r="8" b="86"/>
                </a:stretch>
              </a:blipFill>
            </p:spPr>
            <p:txBody>
              <a:bodyPr/>
              <a:lstStyle/>
              <a:p>
                <a:r>
                  <a:rPr lang="zh-CN" altLang="en-US">
                    <a:noFill/>
                  </a:rPr>
                  <a:t> </a:t>
                </a:r>
              </a:p>
            </p:txBody>
          </p:sp>
        </mc:Fallback>
      </mc:AlternateContent>
      <p:sp>
        <p:nvSpPr>
          <p:cNvPr id="25" name="Arrow: Down 24"/>
          <p:cNvSpPr/>
          <p:nvPr/>
        </p:nvSpPr>
        <p:spPr>
          <a:xfrm rot="5400000">
            <a:off x="3532348" y="2029949"/>
            <a:ext cx="365449" cy="10889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3395984" y="2104880"/>
            <a:ext cx="638175" cy="338554"/>
          </a:xfrm>
          <a:prstGeom prst="rect">
            <a:avLst/>
          </a:prstGeom>
          <a:noFill/>
        </p:spPr>
        <p:txBody>
          <a:bodyPr wrap="square">
            <a:spAutoFit/>
          </a:bodyPr>
          <a:lstStyle/>
          <a:p>
            <a:r>
              <a:rPr lang="zh-CN" altLang="en-US" sz="1600" dirty="0">
                <a:solidFill>
                  <a:srgbClr val="000000"/>
                </a:solidFill>
                <a:latin typeface="宋体" panose="02010600030101010101" pitchFamily="2" charset="-122"/>
                <a:ea typeface="宋体" panose="02010600030101010101" pitchFamily="2" charset="-122"/>
                <a:cs typeface="Calibri" panose="020F0502020204030204" pitchFamily="34" charset="0"/>
              </a:rPr>
              <a:t>代入</a:t>
            </a:r>
            <a:endParaRPr lang="en-US" sz="1600" dirty="0"/>
          </a:p>
        </p:txBody>
      </p:sp>
      <p:sp>
        <p:nvSpPr>
          <p:cNvPr id="12" name="Arrow: Down 11"/>
          <p:cNvSpPr/>
          <p:nvPr/>
        </p:nvSpPr>
        <p:spPr>
          <a:xfrm>
            <a:off x="1744874" y="2995360"/>
            <a:ext cx="520863" cy="3077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5" name="TextBox 14"/>
              <p:cNvSpPr txBox="1"/>
              <p:nvPr/>
            </p:nvSpPr>
            <p:spPr>
              <a:xfrm>
                <a:off x="837154" y="3315995"/>
                <a:ext cx="7581732" cy="51046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400" b="1" i="1">
                              <a:latin typeface="Cambria Math" panose="02040503050406030204" pitchFamily="18" charset="0"/>
                            </a:rPr>
                          </m:ctrlPr>
                        </m:fPr>
                        <m:num>
                          <m:r>
                            <m:rPr>
                              <m:sty m:val="p"/>
                            </m:rPr>
                            <a:rPr lang="en-US" sz="1400" b="1" i="1">
                              <a:latin typeface="Cambria Math" panose="02040503050406030204" pitchFamily="18" charset="0"/>
                            </a:rPr>
                            <m:t>d</m:t>
                          </m:r>
                          <m:acc>
                            <m:accPr>
                              <m:ctrlPr>
                                <a:rPr lang="en-US" sz="1400" b="1" i="1">
                                  <a:latin typeface="Cambria Math" panose="02040503050406030204" pitchFamily="18" charset="0"/>
                                </a:rPr>
                              </m:ctrlPr>
                            </m:accPr>
                            <m:e>
                              <m:r>
                                <a:rPr lang="en-US" sz="1400" b="1" i="1">
                                  <a:latin typeface="Cambria Math" panose="02040503050406030204" pitchFamily="18" charset="0"/>
                                </a:rPr>
                                <m:t>𝒛</m:t>
                              </m:r>
                            </m:e>
                          </m:acc>
                          <m:d>
                            <m:dPr>
                              <m:ctrlPr>
                                <a:rPr lang="en-US" sz="1400" b="1" i="1">
                                  <a:latin typeface="Cambria Math" panose="02040503050406030204" pitchFamily="18" charset="0"/>
                                </a:rPr>
                              </m:ctrlPr>
                            </m:dPr>
                            <m:e>
                              <m:r>
                                <a:rPr lang="en-US" sz="1400" b="1" i="1">
                                  <a:latin typeface="Cambria Math" panose="02040503050406030204" pitchFamily="18" charset="0"/>
                                </a:rPr>
                                <m:t>𝒕</m:t>
                              </m:r>
                            </m:e>
                          </m:d>
                        </m:num>
                        <m:den>
                          <m:r>
                            <a:rPr lang="en-US" sz="1400" b="1" i="1">
                              <a:latin typeface="Cambria Math" panose="02040503050406030204" pitchFamily="18" charset="0"/>
                            </a:rPr>
                            <m:t>𝑑𝑡</m:t>
                          </m:r>
                        </m:den>
                      </m:f>
                      <m:r>
                        <a:rPr lang="en-US" sz="1400" b="1" i="1">
                          <a:latin typeface="Cambria Math" panose="02040503050406030204" pitchFamily="18" charset="0"/>
                        </a:rPr>
                        <m:t>=</m:t>
                      </m:r>
                      <m:r>
                        <a:rPr lang="en-US" sz="1400" b="1" i="1">
                          <a:latin typeface="Cambria Math" panose="02040503050406030204" pitchFamily="18" charset="0"/>
                        </a:rPr>
                        <m:t>𝑨</m:t>
                      </m:r>
                      <m:acc>
                        <m:accPr>
                          <m:ctrlPr>
                            <a:rPr lang="en-US" sz="1400" b="1" i="1">
                              <a:latin typeface="Cambria Math" panose="02040503050406030204" pitchFamily="18" charset="0"/>
                            </a:rPr>
                          </m:ctrlPr>
                        </m:accPr>
                        <m:e>
                          <m:r>
                            <a:rPr lang="en-US" sz="1400" b="1" i="1">
                              <a:latin typeface="Cambria Math" panose="02040503050406030204" pitchFamily="18" charset="0"/>
                            </a:rPr>
                            <m:t>𝒛</m:t>
                          </m:r>
                        </m:e>
                      </m:acc>
                      <m:d>
                        <m:dPr>
                          <m:ctrlPr>
                            <a:rPr lang="en-US" sz="1400" b="1" i="1">
                              <a:latin typeface="Cambria Math" panose="02040503050406030204" pitchFamily="18" charset="0"/>
                            </a:rPr>
                          </m:ctrlPr>
                        </m:dPr>
                        <m:e>
                          <m:r>
                            <a:rPr lang="en-US" sz="1400" b="1" i="1">
                              <a:latin typeface="Cambria Math" panose="02040503050406030204" pitchFamily="18" charset="0"/>
                            </a:rPr>
                            <m:t>𝒕</m:t>
                          </m:r>
                        </m:e>
                      </m:d>
                      <m:r>
                        <a:rPr lang="en-US" sz="1400" b="1" i="1">
                          <a:latin typeface="Cambria Math" panose="02040503050406030204" pitchFamily="18" charset="0"/>
                        </a:rPr>
                        <m:t>+</m:t>
                      </m:r>
                      <m:r>
                        <a:rPr lang="en-US" sz="1400" b="1" i="1">
                          <a:latin typeface="Cambria Math" panose="02040503050406030204" pitchFamily="18" charset="0"/>
                        </a:rPr>
                        <m:t>𝑩𝒖</m:t>
                      </m:r>
                      <m:d>
                        <m:dPr>
                          <m:ctrlPr>
                            <a:rPr lang="en-US" sz="1400" b="1" i="1">
                              <a:latin typeface="Cambria Math" panose="02040503050406030204" pitchFamily="18" charset="0"/>
                            </a:rPr>
                          </m:ctrlPr>
                        </m:dPr>
                        <m:e>
                          <m:r>
                            <a:rPr lang="en-US" sz="1400" b="1" i="1">
                              <a:latin typeface="Cambria Math" panose="02040503050406030204" pitchFamily="18" charset="0"/>
                            </a:rPr>
                            <m:t>𝒕</m:t>
                          </m:r>
                        </m:e>
                      </m:d>
                      <m:r>
                        <a:rPr lang="en-US" sz="1400" b="1" i="1">
                          <a:latin typeface="Cambria Math" panose="02040503050406030204" pitchFamily="18" charset="0"/>
                        </a:rPr>
                        <m:t>+</m:t>
                      </m:r>
                      <m:r>
                        <a:rPr lang="en-US" sz="1400" b="1" i="1">
                          <a:latin typeface="Cambria Math" panose="02040503050406030204" pitchFamily="18" charset="0"/>
                        </a:rPr>
                        <m:t>𝑳</m:t>
                      </m:r>
                      <m:d>
                        <m:dPr>
                          <m:ctrlPr>
                            <a:rPr lang="en-US" sz="1400" b="1" i="1">
                              <a:latin typeface="Cambria Math" panose="02040503050406030204" pitchFamily="18" charset="0"/>
                            </a:rPr>
                          </m:ctrlPr>
                        </m:dPr>
                        <m:e>
                          <m:r>
                            <a:rPr lang="en-US" sz="1400" b="1" i="1">
                              <a:latin typeface="Cambria Math" panose="02040503050406030204" pitchFamily="18" charset="0"/>
                            </a:rPr>
                            <m:t>𝒚</m:t>
                          </m:r>
                          <m:d>
                            <m:dPr>
                              <m:ctrlPr>
                                <a:rPr lang="en-US" sz="1400" b="1" i="1">
                                  <a:latin typeface="Cambria Math" panose="02040503050406030204" pitchFamily="18" charset="0"/>
                                </a:rPr>
                              </m:ctrlPr>
                            </m:dPr>
                            <m:e>
                              <m:r>
                                <a:rPr lang="en-US" sz="1400" b="1" i="1">
                                  <a:latin typeface="Cambria Math" panose="02040503050406030204" pitchFamily="18" charset="0"/>
                                </a:rPr>
                                <m:t>𝒕</m:t>
                              </m:r>
                            </m:e>
                          </m:d>
                          <m:r>
                            <a:rPr lang="en-US" sz="1400" b="1" i="1">
                              <a:latin typeface="Cambria Math" panose="02040503050406030204" pitchFamily="18" charset="0"/>
                            </a:rPr>
                            <m:t>−</m:t>
                          </m:r>
                          <m:r>
                            <a:rPr lang="en-US" sz="1400" b="1" i="1">
                              <a:latin typeface="Cambria Math" panose="02040503050406030204" pitchFamily="18" charset="0"/>
                            </a:rPr>
                            <m:t>𝑪</m:t>
                          </m:r>
                          <m:acc>
                            <m:accPr>
                              <m:ctrlPr>
                                <a:rPr lang="en-US" sz="1400" b="1" i="1">
                                  <a:latin typeface="Cambria Math" panose="02040503050406030204" pitchFamily="18" charset="0"/>
                                </a:rPr>
                              </m:ctrlPr>
                            </m:accPr>
                            <m:e>
                              <m:r>
                                <a:rPr lang="en-US" sz="1400" b="1" i="1">
                                  <a:latin typeface="Cambria Math" panose="02040503050406030204" pitchFamily="18" charset="0"/>
                                </a:rPr>
                                <m:t>𝒛</m:t>
                              </m:r>
                            </m:e>
                          </m:acc>
                          <m:d>
                            <m:dPr>
                              <m:ctrlPr>
                                <a:rPr lang="en-US" sz="1400" b="1" i="1">
                                  <a:latin typeface="Cambria Math" panose="02040503050406030204" pitchFamily="18" charset="0"/>
                                </a:rPr>
                              </m:ctrlPr>
                            </m:dPr>
                            <m:e>
                              <m:r>
                                <a:rPr lang="en-US" sz="1400" b="1" i="1">
                                  <a:latin typeface="Cambria Math" panose="02040503050406030204" pitchFamily="18" charset="0"/>
                                </a:rPr>
                                <m:t>𝒕</m:t>
                              </m:r>
                            </m:e>
                          </m:d>
                          <m:r>
                            <a:rPr lang="en-US" sz="1400" b="1" i="1">
                              <a:latin typeface="Cambria Math" panose="02040503050406030204" pitchFamily="18" charset="0"/>
                            </a:rPr>
                            <m:t>−</m:t>
                          </m:r>
                          <m:r>
                            <a:rPr lang="en-US" sz="1400" b="1" i="1">
                              <a:latin typeface="Cambria Math" panose="02040503050406030204" pitchFamily="18" charset="0"/>
                            </a:rPr>
                            <m:t>𝑫𝒖</m:t>
                          </m:r>
                          <m:d>
                            <m:dPr>
                              <m:ctrlPr>
                                <a:rPr lang="en-US" sz="1400" b="1" i="1">
                                  <a:latin typeface="Cambria Math" panose="02040503050406030204" pitchFamily="18" charset="0"/>
                                </a:rPr>
                              </m:ctrlPr>
                            </m:dPr>
                            <m:e>
                              <m:r>
                                <a:rPr lang="en-US" sz="1400" b="1" i="1">
                                  <a:latin typeface="Cambria Math" panose="02040503050406030204" pitchFamily="18" charset="0"/>
                                </a:rPr>
                                <m:t>𝒕</m:t>
                              </m:r>
                            </m:e>
                          </m:d>
                        </m:e>
                      </m:d>
                      <m:r>
                        <a:rPr lang="en-US" sz="1400" b="1" i="1">
                          <a:latin typeface="Cambria Math" panose="02040503050406030204" pitchFamily="18" charset="0"/>
                        </a:rPr>
                        <m:t>=</m:t>
                      </m:r>
                      <m:d>
                        <m:dPr>
                          <m:ctrlPr>
                            <a:rPr lang="en-US" sz="1400" b="1" i="1">
                              <a:latin typeface="Cambria Math" panose="02040503050406030204" pitchFamily="18" charset="0"/>
                            </a:rPr>
                          </m:ctrlPr>
                        </m:dPr>
                        <m:e>
                          <m:r>
                            <a:rPr lang="en-US" sz="1400" b="1" i="1">
                              <a:latin typeface="Cambria Math" panose="02040503050406030204" pitchFamily="18" charset="0"/>
                            </a:rPr>
                            <m:t>𝑨</m:t>
                          </m:r>
                          <m:r>
                            <a:rPr lang="en-US" sz="1400" b="1" i="1">
                              <a:latin typeface="Cambria Math" panose="02040503050406030204" pitchFamily="18" charset="0"/>
                            </a:rPr>
                            <m:t>−</m:t>
                          </m:r>
                          <m:r>
                            <a:rPr lang="en-US" sz="1400" b="1" i="1">
                              <a:latin typeface="Cambria Math" panose="02040503050406030204" pitchFamily="18" charset="0"/>
                            </a:rPr>
                            <m:t>𝑳𝑪</m:t>
                          </m:r>
                        </m:e>
                      </m:d>
                      <m:acc>
                        <m:accPr>
                          <m:ctrlPr>
                            <a:rPr lang="en-US" sz="1400" b="1" i="1">
                              <a:latin typeface="Cambria Math" panose="02040503050406030204" pitchFamily="18" charset="0"/>
                            </a:rPr>
                          </m:ctrlPr>
                        </m:accPr>
                        <m:e>
                          <m:r>
                            <a:rPr lang="en-US" sz="1400" b="1" i="1">
                              <a:latin typeface="Cambria Math" panose="02040503050406030204" pitchFamily="18" charset="0"/>
                            </a:rPr>
                            <m:t>𝒛</m:t>
                          </m:r>
                        </m:e>
                      </m:acc>
                      <m:d>
                        <m:dPr>
                          <m:ctrlPr>
                            <a:rPr lang="en-US" sz="1400" b="1" i="1">
                              <a:latin typeface="Cambria Math" panose="02040503050406030204" pitchFamily="18" charset="0"/>
                            </a:rPr>
                          </m:ctrlPr>
                        </m:dPr>
                        <m:e>
                          <m:r>
                            <a:rPr lang="en-US" sz="1400" b="1" i="1">
                              <a:latin typeface="Cambria Math" panose="02040503050406030204" pitchFamily="18" charset="0"/>
                            </a:rPr>
                            <m:t>𝒕</m:t>
                          </m:r>
                        </m:e>
                      </m:d>
                      <m:r>
                        <a:rPr lang="en-US" sz="1400" b="1" i="1">
                          <a:latin typeface="Cambria Math" panose="02040503050406030204" pitchFamily="18" charset="0"/>
                        </a:rPr>
                        <m:t>+</m:t>
                      </m:r>
                      <m:d>
                        <m:dPr>
                          <m:ctrlPr>
                            <a:rPr lang="en-US" sz="1400" b="1" i="1">
                              <a:latin typeface="Cambria Math" panose="02040503050406030204" pitchFamily="18" charset="0"/>
                            </a:rPr>
                          </m:ctrlPr>
                        </m:dPr>
                        <m:e>
                          <m:r>
                            <a:rPr lang="en-US" sz="1400" b="1" i="1">
                              <a:latin typeface="Cambria Math" panose="02040503050406030204" pitchFamily="18" charset="0"/>
                            </a:rPr>
                            <m:t>𝑩</m:t>
                          </m:r>
                          <m:r>
                            <a:rPr lang="en-US" sz="1400" b="1" i="1">
                              <a:latin typeface="Cambria Math" panose="02040503050406030204" pitchFamily="18" charset="0"/>
                            </a:rPr>
                            <m:t>−</m:t>
                          </m:r>
                          <m:r>
                            <a:rPr lang="en-US" sz="1400" b="1" i="1">
                              <a:latin typeface="Cambria Math" panose="02040503050406030204" pitchFamily="18" charset="0"/>
                            </a:rPr>
                            <m:t>𝑳𝑫</m:t>
                          </m:r>
                        </m:e>
                      </m:d>
                      <m:r>
                        <a:rPr lang="en-US" sz="1400" b="1" i="1">
                          <a:latin typeface="Cambria Math" panose="02040503050406030204" pitchFamily="18" charset="0"/>
                        </a:rPr>
                        <m:t>𝒖</m:t>
                      </m:r>
                      <m:d>
                        <m:dPr>
                          <m:ctrlPr>
                            <a:rPr lang="en-US" sz="1400" b="1" i="1">
                              <a:latin typeface="Cambria Math" panose="02040503050406030204" pitchFamily="18" charset="0"/>
                            </a:rPr>
                          </m:ctrlPr>
                        </m:dPr>
                        <m:e>
                          <m:r>
                            <a:rPr lang="en-US" sz="1400" b="1" i="1">
                              <a:latin typeface="Cambria Math" panose="02040503050406030204" pitchFamily="18" charset="0"/>
                            </a:rPr>
                            <m:t>𝒕</m:t>
                          </m:r>
                        </m:e>
                      </m:d>
                      <m:r>
                        <a:rPr lang="en-US" sz="1400" b="1" i="1">
                          <a:latin typeface="Cambria Math" panose="02040503050406030204" pitchFamily="18" charset="0"/>
                        </a:rPr>
                        <m:t>+</m:t>
                      </m:r>
                      <m:r>
                        <a:rPr lang="en-US" sz="1400" b="1" i="1">
                          <a:latin typeface="Cambria Math" panose="02040503050406030204" pitchFamily="18" charset="0"/>
                        </a:rPr>
                        <m:t>𝑳𝒚</m:t>
                      </m:r>
                      <m:r>
                        <a:rPr lang="en-US" sz="1400" b="1" i="1">
                          <a:latin typeface="Cambria Math" panose="02040503050406030204" pitchFamily="18" charset="0"/>
                        </a:rPr>
                        <m:t>(</m:t>
                      </m:r>
                      <m:r>
                        <a:rPr lang="en-US" sz="1400" b="1" i="1">
                          <a:latin typeface="Cambria Math" panose="02040503050406030204" pitchFamily="18" charset="0"/>
                        </a:rPr>
                        <m:t>𝒕</m:t>
                      </m:r>
                      <m:r>
                        <a:rPr lang="en-US" sz="1400" b="1" i="1">
                          <a:latin typeface="Cambria Math" panose="02040503050406030204" pitchFamily="18" charset="0"/>
                        </a:rPr>
                        <m:t>)</m:t>
                      </m:r>
                    </m:oMath>
                  </m:oMathPara>
                </a14:m>
                <a:endParaRPr lang="en-US" sz="1400" b="1" i="1" dirty="0">
                  <a:latin typeface="Cambria Math" panose="02040503050406030204" pitchFamily="18" charset="0"/>
                </a:endParaRPr>
              </a:p>
            </p:txBody>
          </p:sp>
        </mc:Choice>
        <mc:Fallback>
          <p:sp>
            <p:nvSpPr>
              <p:cNvPr id="15" name="TextBox 14"/>
              <p:cNvSpPr txBox="1">
                <a:spLocks noRot="1" noChangeAspect="1" noMove="1" noResize="1" noEditPoints="1" noAdjustHandles="1" noChangeArrowheads="1" noChangeShapeType="1" noTextEdit="1"/>
              </p:cNvSpPr>
              <p:nvPr/>
            </p:nvSpPr>
            <p:spPr>
              <a:xfrm>
                <a:off x="837154" y="3315995"/>
                <a:ext cx="7581732" cy="510461"/>
              </a:xfrm>
              <a:prstGeom prst="rect">
                <a:avLst/>
              </a:prstGeom>
              <a:blipFill rotWithShape="1">
                <a:blip r:embed="rId5"/>
                <a:stretch>
                  <a:fillRect l="-3" t="-5" r="1" b="114"/>
                </a:stretch>
              </a:blipFill>
            </p:spPr>
            <p:txBody>
              <a:bodyPr/>
              <a:lstStyle/>
              <a:p>
                <a:r>
                  <a:rPr lang="zh-CN" altLang="en-US">
                    <a:noFill/>
                  </a:rPr>
                  <a:t> </a:t>
                </a:r>
              </a:p>
            </p:txBody>
          </p:sp>
        </mc:Fallback>
      </mc:AlternateContent>
      <p:cxnSp>
        <p:nvCxnSpPr>
          <p:cNvPr id="17" name="Straight Arrow Connector 16"/>
          <p:cNvCxnSpPr/>
          <p:nvPr/>
        </p:nvCxnSpPr>
        <p:spPr>
          <a:xfrm flipV="1">
            <a:off x="7266878" y="3247312"/>
            <a:ext cx="324714" cy="282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308519" y="2942258"/>
            <a:ext cx="696719" cy="307777"/>
          </a:xfrm>
          <a:prstGeom prst="rect">
            <a:avLst/>
          </a:prstGeom>
          <a:noFill/>
        </p:spPr>
        <p:txBody>
          <a:bodyPr wrap="square">
            <a:spAutoFit/>
          </a:bodyPr>
          <a:lstStyle/>
          <a:p>
            <a:r>
              <a:rPr lang="zh-CN" altLang="en-US" sz="1400" dirty="0">
                <a:solidFill>
                  <a:srgbClr val="000000"/>
                </a:solidFill>
                <a:latin typeface="宋体" panose="02010600030101010101" pitchFamily="2" charset="-122"/>
                <a:ea typeface="宋体" panose="02010600030101010101" pitchFamily="2" charset="-122"/>
                <a:cs typeface="Calibri" panose="020F0502020204030204" pitchFamily="34" charset="0"/>
              </a:rPr>
              <a:t>已知</a:t>
            </a:r>
            <a:endParaRPr lang="en-US" sz="1400" dirty="0"/>
          </a:p>
        </p:txBody>
      </p:sp>
      <p:sp>
        <p:nvSpPr>
          <p:cNvPr id="24" name="TextBox 23"/>
          <p:cNvSpPr txBox="1"/>
          <p:nvPr/>
        </p:nvSpPr>
        <p:spPr>
          <a:xfrm>
            <a:off x="8167595" y="2945252"/>
            <a:ext cx="696719" cy="307777"/>
          </a:xfrm>
          <a:prstGeom prst="rect">
            <a:avLst/>
          </a:prstGeom>
          <a:noFill/>
        </p:spPr>
        <p:txBody>
          <a:bodyPr wrap="square">
            <a:spAutoFit/>
          </a:bodyPr>
          <a:lstStyle/>
          <a:p>
            <a:r>
              <a:rPr lang="zh-CN" altLang="en-US" sz="1400" dirty="0">
                <a:solidFill>
                  <a:srgbClr val="000000"/>
                </a:solidFill>
                <a:latin typeface="宋体" panose="02010600030101010101" pitchFamily="2" charset="-122"/>
                <a:ea typeface="宋体" panose="02010600030101010101" pitchFamily="2" charset="-122"/>
                <a:cs typeface="Calibri" panose="020F0502020204030204" pitchFamily="34" charset="0"/>
              </a:rPr>
              <a:t>可测</a:t>
            </a:r>
            <a:endParaRPr lang="en-US" sz="1400" dirty="0"/>
          </a:p>
        </p:txBody>
      </p:sp>
      <p:cxnSp>
        <p:nvCxnSpPr>
          <p:cNvPr id="26" name="Straight Arrow Connector 25"/>
          <p:cNvCxnSpPr/>
          <p:nvPr/>
        </p:nvCxnSpPr>
        <p:spPr>
          <a:xfrm flipV="1">
            <a:off x="8005238" y="3247312"/>
            <a:ext cx="324714" cy="282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Arrow: Down 27"/>
          <p:cNvSpPr/>
          <p:nvPr/>
        </p:nvSpPr>
        <p:spPr>
          <a:xfrm>
            <a:off x="1744874" y="3803839"/>
            <a:ext cx="520863" cy="4030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9" name="TextBox 28"/>
              <p:cNvSpPr txBox="1"/>
              <p:nvPr/>
            </p:nvSpPr>
            <p:spPr>
              <a:xfrm>
                <a:off x="2495521" y="3730803"/>
                <a:ext cx="2439099" cy="413318"/>
              </a:xfrm>
              <a:prstGeom prst="rect">
                <a:avLst/>
              </a:prstGeom>
              <a:noFill/>
            </p:spPr>
            <p:txBody>
              <a:bodyPr wrap="square">
                <a:spAutoFit/>
              </a:bodyPr>
              <a:lstStyle/>
              <a:p>
                <a:r>
                  <a:rPr lang="zh-CN" altLang="en-US" sz="1400" dirty="0">
                    <a:latin typeface="宋体" panose="02010600030101010101" pitchFamily="2" charset="-122"/>
                    <a:ea typeface="宋体" panose="02010600030101010101" pitchFamily="2" charset="-122"/>
                  </a:rPr>
                  <a:t>减去</a:t>
                </a:r>
                <a14:m>
                  <m:oMath xmlns:m="http://schemas.openxmlformats.org/officeDocument/2006/math">
                    <m:r>
                      <a:rPr lang="en-US" sz="1400" b="0" i="0" smtClean="0">
                        <a:solidFill>
                          <a:schemeClr val="tx1"/>
                        </a:solidFill>
                        <a:latin typeface="Cambria Math" panose="02040503050406030204" pitchFamily="18" charset="0"/>
                      </a:rPr>
                      <m:t> </m:t>
                    </m:r>
                    <m:f>
                      <m:fPr>
                        <m:ctrlPr>
                          <a:rPr lang="en-US" sz="1400" i="1" smtClean="0">
                            <a:solidFill>
                              <a:schemeClr val="tx1"/>
                            </a:solidFill>
                            <a:latin typeface="Cambria Math" panose="02040503050406030204" pitchFamily="18" charset="0"/>
                          </a:rPr>
                        </m:ctrlPr>
                      </m:fPr>
                      <m:num>
                        <m:r>
                          <m:rPr>
                            <m:sty m:val="p"/>
                          </m:rPr>
                          <a:rPr lang="en-US" sz="1400">
                            <a:solidFill>
                              <a:schemeClr val="tx1"/>
                            </a:solidFill>
                            <a:latin typeface="Cambria Math" panose="02040503050406030204" pitchFamily="18" charset="0"/>
                          </a:rPr>
                          <m:t>d</m:t>
                        </m:r>
                        <m:r>
                          <a:rPr lang="en-US" sz="1400" b="1" i="1">
                            <a:solidFill>
                              <a:schemeClr val="tx1"/>
                            </a:solidFill>
                            <a:latin typeface="Cambria Math" panose="02040503050406030204" pitchFamily="18" charset="0"/>
                          </a:rPr>
                          <m:t>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num>
                      <m:den>
                        <m:r>
                          <m:rPr>
                            <m:sty m:val="p"/>
                          </m:rPr>
                          <a:rPr lang="en-US" sz="1400" b="0" i="0">
                            <a:solidFill>
                              <a:schemeClr val="tx1"/>
                            </a:solidFill>
                            <a:latin typeface="Cambria Math" panose="02040503050406030204" pitchFamily="18" charset="0"/>
                          </a:rPr>
                          <m:t>d</m:t>
                        </m:r>
                        <m:r>
                          <a:rPr lang="en-US" sz="1400" b="0" i="1">
                            <a:solidFill>
                              <a:schemeClr val="tx1"/>
                            </a:solidFill>
                            <a:latin typeface="Cambria Math" panose="02040503050406030204" pitchFamily="18" charset="0"/>
                          </a:rPr>
                          <m:t>𝑡</m:t>
                        </m:r>
                      </m:den>
                    </m:f>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𝑨𝒛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𝑩𝒖</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oMath>
                </a14:m>
                <a:endParaRPr lang="en-US" sz="1400" dirty="0">
                  <a:solidFill>
                    <a:schemeClr val="tx1"/>
                  </a:solidFill>
                </a:endParaRPr>
              </a:p>
            </p:txBody>
          </p:sp>
        </mc:Choice>
        <mc:Fallback>
          <p:sp>
            <p:nvSpPr>
              <p:cNvPr id="29" name="TextBox 28"/>
              <p:cNvSpPr txBox="1">
                <a:spLocks noRot="1" noChangeAspect="1" noMove="1" noResize="1" noEditPoints="1" noAdjustHandles="1" noChangeArrowheads="1" noChangeShapeType="1" noTextEdit="1"/>
              </p:cNvSpPr>
              <p:nvPr/>
            </p:nvSpPr>
            <p:spPr>
              <a:xfrm>
                <a:off x="2495521" y="3730803"/>
                <a:ext cx="2439099" cy="413318"/>
              </a:xfrm>
              <a:prstGeom prst="rect">
                <a:avLst/>
              </a:prstGeom>
              <a:blipFill rotWithShape="1">
                <a:blip r:embed="rId6"/>
                <a:stretch>
                  <a:fillRect l="-25" t="-43" r="1" b="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1021080" y="4199685"/>
                <a:ext cx="8717279" cy="536878"/>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400" i="1" smtClean="0">
                              <a:solidFill>
                                <a:schemeClr val="tx1"/>
                              </a:solidFill>
                              <a:latin typeface="Cambria Math" panose="02040503050406030204" pitchFamily="18" charset="0"/>
                            </a:rPr>
                          </m:ctrlPr>
                        </m:fPr>
                        <m:num>
                          <m:r>
                            <m:rPr>
                              <m:sty m:val="p"/>
                            </m:rPr>
                            <a:rPr lang="en-US" sz="1400">
                              <a:solidFill>
                                <a:schemeClr val="tx1"/>
                              </a:solidFill>
                              <a:latin typeface="Cambria Math" panose="02040503050406030204" pitchFamily="18" charset="0"/>
                            </a:rPr>
                            <m:t>d</m:t>
                          </m:r>
                          <m:d>
                            <m:dPr>
                              <m:ctrlPr>
                                <a:rPr lang="en-US" sz="1400"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acc>
                                <m:accPr>
                                  <m:ctrlPr>
                                    <a:rPr lang="en-US" sz="1400" b="0" i="1">
                                      <a:solidFill>
                                        <a:schemeClr val="tx1"/>
                                      </a:solidFill>
                                      <a:latin typeface="Cambria Math" panose="02040503050406030204" pitchFamily="18" charset="0"/>
                                    </a:rPr>
                                  </m:ctrlPr>
                                </m:accPr>
                                <m:e>
                                  <m:r>
                                    <a:rPr lang="en-US" sz="1400" b="1" i="1">
                                      <a:solidFill>
                                        <a:schemeClr val="tx1"/>
                                      </a:solidFill>
                                      <a:latin typeface="Cambria Math" panose="02040503050406030204" pitchFamily="18" charset="0"/>
                                    </a:rPr>
                                    <m:t>𝒛</m:t>
                                  </m:r>
                                </m:e>
                              </m:acc>
                              <m:d>
                                <m:dPr>
                                  <m:ctrlPr>
                                    <a:rPr lang="en-US" sz="1400" b="0"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e>
                          </m:d>
                        </m:num>
                        <m:den>
                          <m:r>
                            <a:rPr lang="en-US" sz="1400" b="0" i="1">
                              <a:solidFill>
                                <a:schemeClr val="tx1"/>
                              </a:solidFill>
                              <a:latin typeface="Cambria Math" panose="02040503050406030204" pitchFamily="18" charset="0"/>
                            </a:rPr>
                            <m:t>𝑑𝑡</m:t>
                          </m:r>
                        </m:den>
                      </m:f>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𝑨𝒛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𝑩𝒖</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d>
                        <m:dPr>
                          <m:ctrlPr>
                            <a:rPr lang="en-US" sz="1400" b="0"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𝑨</m:t>
                          </m:r>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𝑳𝑪</m:t>
                          </m:r>
                        </m:e>
                      </m:d>
                      <m:acc>
                        <m:accPr>
                          <m:ctrlPr>
                            <a:rPr lang="en-US" sz="1400" b="0" i="1">
                              <a:solidFill>
                                <a:schemeClr val="tx1"/>
                              </a:solidFill>
                              <a:latin typeface="Cambria Math" panose="02040503050406030204" pitchFamily="18" charset="0"/>
                            </a:rPr>
                          </m:ctrlPr>
                        </m:accPr>
                        <m:e>
                          <m:r>
                            <a:rPr lang="en-US" sz="1400" b="1" i="1">
                              <a:solidFill>
                                <a:schemeClr val="tx1"/>
                              </a:solidFill>
                              <a:latin typeface="Cambria Math" panose="02040503050406030204" pitchFamily="18" charset="0"/>
                            </a:rPr>
                            <m:t>𝒛</m:t>
                          </m:r>
                        </m:e>
                      </m:acc>
                      <m:d>
                        <m:dPr>
                          <m:ctrlPr>
                            <a:rPr lang="en-US" sz="1400" b="0"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d>
                        <m:dPr>
                          <m:ctrlPr>
                            <a:rPr lang="en-US" sz="1400" b="0"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𝑩</m:t>
                          </m:r>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𝑳𝑫</m:t>
                          </m:r>
                        </m:e>
                      </m:d>
                      <m:r>
                        <a:rPr lang="en-US" sz="1400" b="1" i="1">
                          <a:solidFill>
                            <a:schemeClr val="tx1"/>
                          </a:solidFill>
                          <a:latin typeface="Cambria Math" panose="02040503050406030204" pitchFamily="18" charset="0"/>
                        </a:rPr>
                        <m:t>𝒖</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𝑳</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𝑪𝒛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𝑫𝒖</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e>
                      </m:d>
                      <m:r>
                        <a:rPr lang="en-US" sz="1400" b="1" i="1">
                          <a:latin typeface="Cambria Math" panose="02040503050406030204" pitchFamily="18" charset="0"/>
                        </a:rPr>
                        <m:t>=</m:t>
                      </m:r>
                      <m:d>
                        <m:dPr>
                          <m:ctrlPr>
                            <a:rPr lang="en-US" sz="1400" i="1">
                              <a:latin typeface="Cambria Math" panose="02040503050406030204" pitchFamily="18" charset="0"/>
                            </a:rPr>
                          </m:ctrlPr>
                        </m:dPr>
                        <m:e>
                          <m:r>
                            <a:rPr lang="en-US" sz="1400" b="1" i="1">
                              <a:latin typeface="Cambria Math" panose="02040503050406030204" pitchFamily="18" charset="0"/>
                            </a:rPr>
                            <m:t>𝑨</m:t>
                          </m:r>
                          <m:r>
                            <a:rPr lang="en-US" sz="1400" b="1" i="1">
                              <a:latin typeface="Cambria Math" panose="02040503050406030204" pitchFamily="18" charset="0"/>
                            </a:rPr>
                            <m:t>−</m:t>
                          </m:r>
                          <m:r>
                            <a:rPr lang="en-US" sz="1400" b="1" i="1">
                              <a:latin typeface="Cambria Math" panose="02040503050406030204" pitchFamily="18" charset="0"/>
                            </a:rPr>
                            <m:t>𝑳𝑪</m:t>
                          </m:r>
                        </m:e>
                      </m:d>
                      <m:r>
                        <a:rPr lang="en-US" sz="1400" b="1" i="1">
                          <a:latin typeface="Cambria Math" panose="02040503050406030204" pitchFamily="18" charset="0"/>
                        </a:rPr>
                        <m:t>(</m:t>
                      </m:r>
                      <m:r>
                        <a:rPr lang="en-US" sz="1400" b="1" i="1">
                          <a:latin typeface="Cambria Math" panose="02040503050406030204" pitchFamily="18" charset="0"/>
                        </a:rPr>
                        <m:t>𝒛</m:t>
                      </m:r>
                      <m:d>
                        <m:dPr>
                          <m:ctrlPr>
                            <a:rPr lang="en-US" sz="1400" i="1">
                              <a:latin typeface="Cambria Math" panose="02040503050406030204" pitchFamily="18" charset="0"/>
                            </a:rPr>
                          </m:ctrlPr>
                        </m:dPr>
                        <m:e>
                          <m:r>
                            <a:rPr lang="en-US" sz="1400" b="1" i="1">
                              <a:latin typeface="Cambria Math" panose="02040503050406030204" pitchFamily="18" charset="0"/>
                            </a:rPr>
                            <m:t>𝒕</m:t>
                          </m:r>
                        </m:e>
                      </m:d>
                      <m:r>
                        <a:rPr lang="en-US" sz="1400" i="1">
                          <a:latin typeface="Cambria Math" panose="02040503050406030204" pitchFamily="18" charset="0"/>
                        </a:rPr>
                        <m:t>−</m:t>
                      </m:r>
                      <m:acc>
                        <m:accPr>
                          <m:ctrlPr>
                            <a:rPr lang="en-US" sz="1400" b="1" i="1">
                              <a:latin typeface="Cambria Math" panose="02040503050406030204" pitchFamily="18" charset="0"/>
                            </a:rPr>
                          </m:ctrlPr>
                        </m:accPr>
                        <m:e>
                          <m:r>
                            <a:rPr lang="en-US" sz="1400" b="1" i="1">
                              <a:latin typeface="Cambria Math" panose="02040503050406030204" pitchFamily="18" charset="0"/>
                            </a:rPr>
                            <m:t>𝒛</m:t>
                          </m:r>
                        </m:e>
                      </m:acc>
                      <m:d>
                        <m:dPr>
                          <m:ctrlPr>
                            <a:rPr lang="en-US" sz="1400" i="1">
                              <a:latin typeface="Cambria Math" panose="02040503050406030204" pitchFamily="18" charset="0"/>
                            </a:rPr>
                          </m:ctrlPr>
                        </m:dPr>
                        <m:e>
                          <m:r>
                            <a:rPr lang="en-US" sz="1400" b="1" i="1">
                              <a:latin typeface="Cambria Math" panose="02040503050406030204" pitchFamily="18" charset="0"/>
                            </a:rPr>
                            <m:t>𝒕</m:t>
                          </m:r>
                        </m:e>
                      </m:d>
                      <m:r>
                        <a:rPr lang="en-US" sz="1400" i="1">
                          <a:latin typeface="Cambria Math" panose="02040503050406030204" pitchFamily="18" charset="0"/>
                        </a:rPr>
                        <m:t>)</m:t>
                      </m:r>
                    </m:oMath>
                  </m:oMathPara>
                </a14:m>
                <a:endParaRPr lang="en-US" sz="1400" dirty="0">
                  <a:solidFill>
                    <a:schemeClr val="tx1"/>
                  </a:solidFill>
                </a:endParaRPr>
              </a:p>
            </p:txBody>
          </p:sp>
        </mc:Choice>
        <mc:Fallback>
          <p:sp>
            <p:nvSpPr>
              <p:cNvPr id="31" name="TextBox 30"/>
              <p:cNvSpPr txBox="1">
                <a:spLocks noRot="1" noChangeAspect="1" noMove="1" noResize="1" noEditPoints="1" noAdjustHandles="1" noChangeArrowheads="1" noChangeShapeType="1" noTextEdit="1"/>
              </p:cNvSpPr>
              <p:nvPr/>
            </p:nvSpPr>
            <p:spPr>
              <a:xfrm>
                <a:off x="1021080" y="4199685"/>
                <a:ext cx="8717279" cy="536878"/>
              </a:xfrm>
              <a:prstGeom prst="rect">
                <a:avLst/>
              </a:prstGeom>
              <a:blipFill rotWithShape="1">
                <a:blip r:embed="rId7"/>
                <a:stretch>
                  <a:fillRect t="-80" r="7" b="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2279745" y="4744015"/>
                <a:ext cx="2232478" cy="307777"/>
              </a:xfrm>
              <a:prstGeom prst="rect">
                <a:avLst/>
              </a:prstGeom>
              <a:noFill/>
            </p:spPr>
            <p:txBody>
              <a:bodyPr wrap="square">
                <a:spAutoFit/>
              </a:bodyPr>
              <a:lstStyle/>
              <a:p>
                <a:r>
                  <a:rPr lang="zh-CN" altLang="en-US" sz="1400" dirty="0">
                    <a:solidFill>
                      <a:schemeClr val="tx1"/>
                    </a:solidFill>
                    <a:latin typeface="宋体" panose="02010600030101010101" pitchFamily="2" charset="-122"/>
                    <a:ea typeface="宋体" panose="02010600030101010101" pitchFamily="2" charset="-122"/>
                  </a:rPr>
                  <a:t>令</a:t>
                </a:r>
                <a14:m>
                  <m:oMath xmlns:m="http://schemas.openxmlformats.org/officeDocument/2006/math">
                    <m:acc>
                      <m:accPr>
                        <m:chr m:val="̃"/>
                        <m:ctrlPr>
                          <a:rPr lang="en-US" sz="1400" b="1" i="1" smtClean="0">
                            <a:solidFill>
                              <a:schemeClr val="tx1"/>
                            </a:solidFill>
                            <a:latin typeface="Cambria Math" panose="02040503050406030204" pitchFamily="18" charset="0"/>
                          </a:rPr>
                        </m:ctrlPr>
                      </m:accPr>
                      <m:e>
                        <m:r>
                          <a:rPr lang="en-US" sz="1400" b="1" i="1">
                            <a:solidFill>
                              <a:schemeClr val="tx1"/>
                            </a:solidFill>
                            <a:latin typeface="Cambria Math" panose="02040503050406030204" pitchFamily="18" charset="0"/>
                          </a:rPr>
                          <m:t>𝒛</m:t>
                        </m:r>
                      </m:e>
                    </m:acc>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acc>
                      <m:accPr>
                        <m:ctrlPr>
                          <a:rPr lang="en-US" sz="1400" b="0" i="1">
                            <a:solidFill>
                              <a:schemeClr val="tx1"/>
                            </a:solidFill>
                            <a:latin typeface="Cambria Math" panose="02040503050406030204" pitchFamily="18" charset="0"/>
                          </a:rPr>
                        </m:ctrlPr>
                      </m:accPr>
                      <m:e>
                        <m:r>
                          <a:rPr lang="en-US" sz="1400" b="1" i="1">
                            <a:solidFill>
                              <a:schemeClr val="tx1"/>
                            </a:solidFill>
                            <a:latin typeface="Cambria Math" panose="02040503050406030204" pitchFamily="18" charset="0"/>
                          </a:rPr>
                          <m:t>𝒛</m:t>
                        </m:r>
                      </m:e>
                    </m:acc>
                    <m:d>
                      <m:dPr>
                        <m:ctrlPr>
                          <a:rPr lang="en-US" sz="1400" b="0"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oMath>
                </a14:m>
                <a:endParaRPr lang="en-US" sz="1400" dirty="0">
                  <a:solidFill>
                    <a:schemeClr val="tx1"/>
                  </a:solidFill>
                </a:endParaRPr>
              </a:p>
            </p:txBody>
          </p:sp>
        </mc:Choice>
        <mc:Fallback>
          <p:sp>
            <p:nvSpPr>
              <p:cNvPr id="33" name="TextBox 32"/>
              <p:cNvSpPr txBox="1">
                <a:spLocks noRot="1" noChangeAspect="1" noMove="1" noResize="1" noEditPoints="1" noAdjustHandles="1" noChangeArrowheads="1" noChangeShapeType="1" noTextEdit="1"/>
              </p:cNvSpPr>
              <p:nvPr/>
            </p:nvSpPr>
            <p:spPr>
              <a:xfrm>
                <a:off x="2279745" y="4744015"/>
                <a:ext cx="2232478" cy="307777"/>
              </a:xfrm>
              <a:prstGeom prst="rect">
                <a:avLst/>
              </a:prstGeom>
              <a:blipFill rotWithShape="1">
                <a:blip r:embed="rId8"/>
                <a:stretch>
                  <a:fillRect l="-4" t="-184" r="25" b="119"/>
                </a:stretch>
              </a:blipFill>
            </p:spPr>
            <p:txBody>
              <a:bodyPr/>
              <a:lstStyle/>
              <a:p>
                <a:r>
                  <a:rPr lang="zh-CN" altLang="en-US">
                    <a:noFill/>
                  </a:rPr>
                  <a:t> </a:t>
                </a:r>
              </a:p>
            </p:txBody>
          </p:sp>
        </mc:Fallback>
      </mc:AlternateContent>
      <p:sp>
        <p:nvSpPr>
          <p:cNvPr id="34" name="Arrow: Down 33"/>
          <p:cNvSpPr/>
          <p:nvPr/>
        </p:nvSpPr>
        <p:spPr>
          <a:xfrm>
            <a:off x="1809552" y="4764669"/>
            <a:ext cx="520863" cy="4030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37" name="TextBox 36"/>
              <p:cNvSpPr txBox="1"/>
              <p:nvPr/>
            </p:nvSpPr>
            <p:spPr>
              <a:xfrm>
                <a:off x="1019573" y="5195787"/>
                <a:ext cx="1963065" cy="51046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400" i="1" smtClean="0">
                              <a:solidFill>
                                <a:schemeClr val="tx1"/>
                              </a:solidFill>
                              <a:latin typeface="Cambria Math" panose="02040503050406030204" pitchFamily="18" charset="0"/>
                            </a:rPr>
                          </m:ctrlPr>
                        </m:fPr>
                        <m:num>
                          <m:r>
                            <m:rPr>
                              <m:sty m:val="p"/>
                            </m:rPr>
                            <a:rPr lang="en-US" sz="1400">
                              <a:solidFill>
                                <a:schemeClr val="tx1"/>
                              </a:solidFill>
                              <a:latin typeface="Cambria Math" panose="02040503050406030204" pitchFamily="18" charset="0"/>
                            </a:rPr>
                            <m:t>d</m:t>
                          </m:r>
                          <m:acc>
                            <m:accPr>
                              <m:chr m:val="̃"/>
                              <m:ctrlPr>
                                <a:rPr lang="en-US" sz="1400" i="1">
                                  <a:solidFill>
                                    <a:schemeClr val="tx1"/>
                                  </a:solidFill>
                                  <a:latin typeface="Cambria Math" panose="02040503050406030204" pitchFamily="18" charset="0"/>
                                </a:rPr>
                              </m:ctrlPr>
                            </m:accPr>
                            <m:e>
                              <m:r>
                                <a:rPr lang="en-US" sz="1400" b="1" i="1">
                                  <a:solidFill>
                                    <a:schemeClr val="tx1"/>
                                  </a:solidFill>
                                  <a:latin typeface="Cambria Math" panose="02040503050406030204" pitchFamily="18" charset="0"/>
                                </a:rPr>
                                <m:t>𝒛</m:t>
                              </m:r>
                            </m:e>
                          </m:acc>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num>
                        <m:den>
                          <m:r>
                            <a:rPr lang="en-US" sz="1400" b="0" i="1">
                              <a:solidFill>
                                <a:schemeClr val="tx1"/>
                              </a:solidFill>
                              <a:latin typeface="Cambria Math" panose="02040503050406030204" pitchFamily="18" charset="0"/>
                            </a:rPr>
                            <m:t>𝑑𝑡</m:t>
                          </m:r>
                        </m:den>
                      </m:f>
                      <m:r>
                        <a:rPr lang="en-US" sz="1400" b="0" i="0">
                          <a:solidFill>
                            <a:schemeClr val="tx1"/>
                          </a:solidFill>
                          <a:latin typeface="Cambria Math" panose="02040503050406030204" pitchFamily="18" charset="0"/>
                        </a:rPr>
                        <m:t>=</m:t>
                      </m:r>
                      <m:d>
                        <m:dPr>
                          <m:ctrlPr>
                            <a:rPr lang="en-US" sz="1400" b="0"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𝑨</m:t>
                          </m:r>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𝑳𝑪</m:t>
                          </m:r>
                        </m:e>
                      </m:d>
                      <m:acc>
                        <m:accPr>
                          <m:chr m:val="̃"/>
                          <m:ctrlPr>
                            <a:rPr lang="en-US" sz="1400" b="0" i="1">
                              <a:solidFill>
                                <a:schemeClr val="tx1"/>
                              </a:solidFill>
                              <a:latin typeface="Cambria Math" panose="02040503050406030204" pitchFamily="18" charset="0"/>
                            </a:rPr>
                          </m:ctrlPr>
                        </m:accPr>
                        <m:e>
                          <m:r>
                            <a:rPr lang="en-US" sz="1400" b="1" i="1">
                              <a:solidFill>
                                <a:schemeClr val="tx1"/>
                              </a:solidFill>
                              <a:latin typeface="Cambria Math" panose="02040503050406030204" pitchFamily="18" charset="0"/>
                            </a:rPr>
                            <m:t>𝒛</m:t>
                          </m:r>
                        </m:e>
                      </m:acc>
                      <m:d>
                        <m:dPr>
                          <m:ctrlPr>
                            <a:rPr lang="en-US" sz="1400" b="0"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oMath>
                  </m:oMathPara>
                </a14:m>
                <a:endParaRPr lang="en-US" sz="1400" dirty="0">
                  <a:solidFill>
                    <a:schemeClr val="tx1"/>
                  </a:solidFill>
                </a:endParaRPr>
              </a:p>
            </p:txBody>
          </p:sp>
        </mc:Choice>
        <mc:Fallback>
          <p:sp>
            <p:nvSpPr>
              <p:cNvPr id="37" name="TextBox 36"/>
              <p:cNvSpPr txBox="1">
                <a:spLocks noRot="1" noChangeAspect="1" noMove="1" noResize="1" noEditPoints="1" noAdjustHandles="1" noChangeArrowheads="1" noChangeShapeType="1" noTextEdit="1"/>
              </p:cNvSpPr>
              <p:nvPr/>
            </p:nvSpPr>
            <p:spPr>
              <a:xfrm>
                <a:off x="1019573" y="5195787"/>
                <a:ext cx="1963065" cy="510461"/>
              </a:xfrm>
              <a:prstGeom prst="rect">
                <a:avLst/>
              </a:prstGeom>
              <a:blipFill rotWithShape="1">
                <a:blip r:embed="rId9"/>
                <a:stretch>
                  <a:fillRect l="-20" t="-43" r="2" b="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3479874" y="5296217"/>
                <a:ext cx="2350475" cy="307777"/>
              </a:xfrm>
              <a:prstGeom prst="rect">
                <a:avLst/>
              </a:prstGeom>
              <a:noFill/>
            </p:spPr>
            <p:txBody>
              <a:bodyPr wrap="square">
                <a:spAutoFit/>
              </a:bodyPr>
              <a:lstStyle/>
              <a:p>
                <a:r>
                  <a:rPr lang="zh-CN" sz="1400" dirty="0">
                    <a:solidFill>
                      <a:schemeClr val="tx1"/>
                    </a:solidFill>
                    <a:effectLst/>
                    <a:latin typeface="Calibri" panose="020F0502020204030204" pitchFamily="34" charset="0"/>
                    <a:ea typeface="宋体" panose="02010600030101010101" pitchFamily="2" charset="-122"/>
                    <a:cs typeface="Calibri" panose="020F0502020204030204" pitchFamily="34" charset="0"/>
                  </a:rPr>
                  <a:t>观测误差</a:t>
                </a:r>
                <a14:m>
                  <m:oMath xmlns:m="http://schemas.openxmlformats.org/officeDocument/2006/math">
                    <m:acc>
                      <m:accPr>
                        <m:chr m:val="̃"/>
                        <m:ctrlPr>
                          <a:rPr lang="en-US" sz="1400" i="1">
                            <a:solidFill>
                              <a:schemeClr val="tx1"/>
                            </a:solidFill>
                            <a:effectLst/>
                            <a:latin typeface="Cambria Math" panose="02040503050406030204" pitchFamily="18" charset="0"/>
                          </a:rPr>
                        </m:ctrlPr>
                      </m:accPr>
                      <m:e>
                        <m:r>
                          <a:rPr lang="en-US" sz="1400" b="1" i="1">
                            <a:solidFill>
                              <a:schemeClr val="tx1"/>
                            </a:solidFill>
                            <a:effectLst/>
                            <a:latin typeface="Cambria Math" panose="02040503050406030204" pitchFamily="18" charset="0"/>
                            <a:ea typeface="宋体" panose="02010600030101010101" pitchFamily="2" charset="-122"/>
                            <a:cs typeface="Calibri" panose="020F0502020204030204" pitchFamily="34" charset="0"/>
                          </a:rPr>
                          <m:t>𝒛</m:t>
                        </m:r>
                      </m:e>
                    </m:acc>
                    <m:d>
                      <m:dPr>
                        <m:ctrlPr>
                          <a:rPr lang="en-US" sz="1400" i="1">
                            <a:solidFill>
                              <a:schemeClr val="tx1"/>
                            </a:solidFill>
                            <a:effectLst/>
                            <a:latin typeface="Cambria Math" panose="02040503050406030204" pitchFamily="18" charset="0"/>
                          </a:rPr>
                        </m:ctrlPr>
                      </m:dPr>
                      <m:e>
                        <m:r>
                          <a:rPr lang="en-US" sz="1400" b="1" i="1">
                            <a:solidFill>
                              <a:schemeClr val="tx1"/>
                            </a:solidFill>
                            <a:effectLst/>
                            <a:latin typeface="Cambria Math" panose="02040503050406030204" pitchFamily="18" charset="0"/>
                            <a:ea typeface="宋体" panose="02010600030101010101" pitchFamily="2" charset="-122"/>
                            <a:cs typeface="Calibri" panose="020F0502020204030204" pitchFamily="34" charset="0"/>
                          </a:rPr>
                          <m:t>𝒕</m:t>
                        </m:r>
                      </m:e>
                    </m:d>
                  </m:oMath>
                </a14:m>
                <a:r>
                  <a:rPr lang="zh-CN" sz="1400" dirty="0">
                    <a:solidFill>
                      <a:schemeClr val="tx1"/>
                    </a:solidFill>
                    <a:effectLst/>
                    <a:latin typeface="Calibri" panose="020F0502020204030204" pitchFamily="34" charset="0"/>
                    <a:ea typeface="宋体" panose="02010600030101010101" pitchFamily="2" charset="-122"/>
                    <a:cs typeface="Calibri" panose="020F0502020204030204" pitchFamily="34" charset="0"/>
                  </a:rPr>
                  <a:t>的平衡点是</a:t>
                </a:r>
                <a14:m>
                  <m:oMath xmlns:m="http://schemas.openxmlformats.org/officeDocument/2006/math">
                    <m:r>
                      <a:rPr lang="en-US" sz="1400" b="1" i="1">
                        <a:solidFill>
                          <a:schemeClr val="tx1"/>
                        </a:solidFill>
                        <a:effectLst/>
                        <a:latin typeface="Cambria Math" panose="02040503050406030204" pitchFamily="18" charset="0"/>
                        <a:ea typeface="宋体" panose="02010600030101010101" pitchFamily="2" charset="-122"/>
                        <a:cs typeface="Calibri" panose="020F0502020204030204" pitchFamily="34" charset="0"/>
                      </a:rPr>
                      <m:t>[</m:t>
                    </m:r>
                    <m:r>
                      <a:rPr lang="en-US" sz="1400" b="1" i="1">
                        <a:solidFill>
                          <a:schemeClr val="tx1"/>
                        </a:solidFill>
                        <a:effectLst/>
                        <a:latin typeface="Cambria Math" panose="02040503050406030204" pitchFamily="18" charset="0"/>
                        <a:ea typeface="宋体" panose="02010600030101010101" pitchFamily="2" charset="-122"/>
                        <a:cs typeface="Calibri" panose="020F0502020204030204" pitchFamily="34" charset="0"/>
                      </a:rPr>
                      <m:t>𝟎</m:t>
                    </m:r>
                    <m:r>
                      <a:rPr lang="en-US" sz="1400" b="1" i="1">
                        <a:solidFill>
                          <a:schemeClr val="tx1"/>
                        </a:solidFill>
                        <a:effectLst/>
                        <a:latin typeface="Cambria Math" panose="02040503050406030204" pitchFamily="18" charset="0"/>
                        <a:ea typeface="宋体" panose="02010600030101010101" pitchFamily="2" charset="-122"/>
                        <a:cs typeface="Calibri" panose="020F0502020204030204" pitchFamily="34" charset="0"/>
                      </a:rPr>
                      <m:t>]</m:t>
                    </m:r>
                  </m:oMath>
                </a14:m>
                <a:endParaRPr lang="en-US" sz="1400" dirty="0">
                  <a:solidFill>
                    <a:schemeClr val="tx1"/>
                  </a:solidFill>
                </a:endParaRPr>
              </a:p>
            </p:txBody>
          </p:sp>
        </mc:Choice>
        <mc:Fallback>
          <p:sp>
            <p:nvSpPr>
              <p:cNvPr id="39" name="TextBox 38"/>
              <p:cNvSpPr txBox="1">
                <a:spLocks noRot="1" noChangeAspect="1" noMove="1" noResize="1" noEditPoints="1" noAdjustHandles="1" noChangeArrowheads="1" noChangeShapeType="1" noTextEdit="1"/>
              </p:cNvSpPr>
              <p:nvPr/>
            </p:nvSpPr>
            <p:spPr>
              <a:xfrm>
                <a:off x="3479874" y="5296217"/>
                <a:ext cx="2350475" cy="307777"/>
              </a:xfrm>
              <a:prstGeom prst="rect">
                <a:avLst/>
              </a:prstGeom>
              <a:blipFill rotWithShape="1">
                <a:blip r:embed="rId10"/>
                <a:stretch>
                  <a:fillRect l="-3" t="-103" r="18" b="39"/>
                </a:stretch>
              </a:blipFill>
            </p:spPr>
            <p:txBody>
              <a:bodyPr/>
              <a:lstStyle/>
              <a:p>
                <a:r>
                  <a:rPr lang="zh-CN" altLang="en-US">
                    <a:noFill/>
                  </a:rPr>
                  <a:t> </a:t>
                </a:r>
              </a:p>
            </p:txBody>
          </p:sp>
        </mc:Fallback>
      </mc:AlternateContent>
      <p:sp>
        <p:nvSpPr>
          <p:cNvPr id="40" name="Arrow: Down 39"/>
          <p:cNvSpPr/>
          <p:nvPr/>
        </p:nvSpPr>
        <p:spPr>
          <a:xfrm rot="16200000">
            <a:off x="5867610" y="5315444"/>
            <a:ext cx="194799" cy="2693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42" name="TextBox 41"/>
              <p:cNvSpPr txBox="1"/>
              <p:nvPr/>
            </p:nvSpPr>
            <p:spPr>
              <a:xfrm>
                <a:off x="6327585" y="5220667"/>
                <a:ext cx="4725799" cy="523220"/>
              </a:xfrm>
              <a:prstGeom prst="rect">
                <a:avLst/>
              </a:prstGeom>
              <a:noFill/>
            </p:spPr>
            <p:txBody>
              <a:bodyPr wrap="square">
                <a:spAutoFit/>
              </a:bodyPr>
              <a:lstStyle/>
              <a:p>
                <a:r>
                  <a:rPr lang="zh-CN" altLang="en-US" sz="1400" dirty="0">
                    <a:latin typeface="宋体" panose="02010600030101010101" pitchFamily="2" charset="-122"/>
                    <a:ea typeface="宋体" panose="02010600030101010101" pitchFamily="2" charset="-122"/>
                  </a:rPr>
                  <a:t>若</a:t>
                </a:r>
                <a14:m>
                  <m:oMath xmlns:m="http://schemas.openxmlformats.org/officeDocument/2006/math">
                    <m:d>
                      <m:dPr>
                        <m:ctrlPr>
                          <a:rPr lang="en-US" sz="1400" b="0" i="1" smtClean="0">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𝑨</m:t>
                        </m:r>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𝑳𝑪</m:t>
                        </m:r>
                      </m:e>
                    </m:d>
                  </m:oMath>
                </a14:m>
                <a:r>
                  <a:rPr lang="zh-CN" altLang="en-US" sz="1400" dirty="0">
                    <a:latin typeface="宋体" panose="02010600030101010101" pitchFamily="2" charset="-122"/>
                    <a:ea typeface="宋体" panose="02010600030101010101" pitchFamily="2" charset="-122"/>
                  </a:rPr>
                  <a:t>的特征值实部为负数，平衡点是稳定的，随着时间的增加，</a:t>
                </a:r>
                <a:r>
                  <a:rPr lang="en-US" sz="1400" dirty="0"/>
                  <a:t> </a:t>
                </a:r>
                <a14:m>
                  <m:oMath xmlns:m="http://schemas.openxmlformats.org/officeDocument/2006/math">
                    <m:acc>
                      <m:accPr>
                        <m:chr m:val="̃"/>
                        <m:ctrlPr>
                          <a:rPr lang="en-US" sz="1400" i="1">
                            <a:latin typeface="Cambria Math" panose="02040503050406030204" pitchFamily="18" charset="0"/>
                          </a:rPr>
                        </m:ctrlPr>
                      </m:accPr>
                      <m:e>
                        <m:r>
                          <a:rPr lang="en-US" sz="1400" b="1" i="1">
                            <a:latin typeface="Cambria Math" panose="02040503050406030204" pitchFamily="18" charset="0"/>
                          </a:rPr>
                          <m:t>𝒛</m:t>
                        </m:r>
                      </m:e>
                    </m:acc>
                    <m:d>
                      <m:dPr>
                        <m:ctrlPr>
                          <a:rPr lang="en-US" sz="1400" i="1">
                            <a:latin typeface="Cambria Math" panose="02040503050406030204" pitchFamily="18" charset="0"/>
                          </a:rPr>
                        </m:ctrlPr>
                      </m:dPr>
                      <m:e>
                        <m:r>
                          <a:rPr lang="en-US" sz="1400" b="1" i="1">
                            <a:latin typeface="Cambria Math" panose="02040503050406030204" pitchFamily="18" charset="0"/>
                          </a:rPr>
                          <m:t>𝒕</m:t>
                        </m:r>
                      </m:e>
                    </m:d>
                    <m:r>
                      <a:rPr lang="en-US" sz="1400" i="1">
                        <a:latin typeface="Cambria Math" panose="02040503050406030204" pitchFamily="18" charset="0"/>
                      </a:rPr>
                      <m:t>→</m:t>
                    </m:r>
                    <m:r>
                      <a:rPr lang="en-US" sz="1400" i="1">
                        <a:latin typeface="Cambria Math" panose="02040503050406030204" pitchFamily="18" charset="0"/>
                      </a:rPr>
                      <m:t>0</m:t>
                    </m:r>
                    <m:r>
                      <a:rPr lang="zh-CN" altLang="en-US" sz="1400" i="1">
                        <a:latin typeface="Cambria Math" panose="02040503050406030204" pitchFamily="18" charset="0"/>
                      </a:rPr>
                      <m:t>，</m:t>
                    </m:r>
                  </m:oMath>
                </a14:m>
                <a:r>
                  <a:rPr lang="zh-CN" altLang="en-US" sz="1400" dirty="0">
                    <a:latin typeface="宋体" panose="02010600030101010101" pitchFamily="2" charset="-122"/>
                    <a:ea typeface="宋体" panose="02010600030101010101" pitchFamily="2" charset="-122"/>
                  </a:rPr>
                  <a:t>即</a:t>
                </a:r>
                <a14:m>
                  <m:oMath xmlns:m="http://schemas.openxmlformats.org/officeDocument/2006/math">
                    <m:acc>
                      <m:accPr>
                        <m:ctrlPr>
                          <a:rPr lang="en-US" sz="1400" b="1" i="1">
                            <a:latin typeface="Cambria Math" panose="02040503050406030204" pitchFamily="18" charset="0"/>
                          </a:rPr>
                        </m:ctrlPr>
                      </m:accPr>
                      <m:e>
                        <m:r>
                          <a:rPr lang="en-US" sz="1400" b="1" i="1">
                            <a:latin typeface="Cambria Math" panose="02040503050406030204" pitchFamily="18" charset="0"/>
                          </a:rPr>
                          <m:t>𝒛</m:t>
                        </m:r>
                      </m:e>
                    </m:acc>
                    <m:d>
                      <m:dPr>
                        <m:ctrlPr>
                          <a:rPr lang="en-US" sz="1400" i="1">
                            <a:latin typeface="Cambria Math" panose="02040503050406030204" pitchFamily="18" charset="0"/>
                          </a:rPr>
                        </m:ctrlPr>
                      </m:dPr>
                      <m:e>
                        <m:r>
                          <a:rPr lang="en-US" sz="1400" b="1" i="1">
                            <a:latin typeface="Cambria Math" panose="02040503050406030204" pitchFamily="18" charset="0"/>
                          </a:rPr>
                          <m:t>𝒕</m:t>
                        </m:r>
                      </m:e>
                    </m:d>
                    <m:r>
                      <a:rPr lang="en-US" sz="1400" i="1">
                        <a:latin typeface="Cambria Math" panose="02040503050406030204" pitchFamily="18" charset="0"/>
                      </a:rPr>
                      <m:t>→</m:t>
                    </m:r>
                    <m:r>
                      <a:rPr lang="en-US" sz="1400" b="1" i="1">
                        <a:latin typeface="Cambria Math" panose="02040503050406030204" pitchFamily="18" charset="0"/>
                      </a:rPr>
                      <m:t>𝒛</m:t>
                    </m:r>
                    <m:d>
                      <m:dPr>
                        <m:ctrlPr>
                          <a:rPr lang="en-US" sz="1400" i="1">
                            <a:latin typeface="Cambria Math" panose="02040503050406030204" pitchFamily="18" charset="0"/>
                          </a:rPr>
                        </m:ctrlPr>
                      </m:dPr>
                      <m:e>
                        <m:r>
                          <a:rPr lang="en-US" sz="1400" b="1" i="1">
                            <a:latin typeface="Cambria Math" panose="02040503050406030204" pitchFamily="18" charset="0"/>
                          </a:rPr>
                          <m:t>𝒕</m:t>
                        </m:r>
                      </m:e>
                    </m:d>
                  </m:oMath>
                </a14:m>
                <a:endParaRPr lang="en-US" sz="1400" dirty="0">
                  <a:latin typeface="宋体" panose="02010600030101010101" pitchFamily="2" charset="-122"/>
                  <a:ea typeface="宋体" panose="02010600030101010101" pitchFamily="2" charset="-122"/>
                </a:endParaRPr>
              </a:p>
            </p:txBody>
          </p:sp>
        </mc:Choice>
        <mc:Fallback>
          <p:sp>
            <p:nvSpPr>
              <p:cNvPr id="42" name="TextBox 41"/>
              <p:cNvSpPr txBox="1">
                <a:spLocks noRot="1" noChangeAspect="1" noMove="1" noResize="1" noEditPoints="1" noAdjustHandles="1" noChangeArrowheads="1" noChangeShapeType="1" noTextEdit="1"/>
              </p:cNvSpPr>
              <p:nvPr/>
            </p:nvSpPr>
            <p:spPr>
              <a:xfrm>
                <a:off x="6327585" y="5220667"/>
                <a:ext cx="4725799" cy="523220"/>
              </a:xfrm>
              <a:prstGeom prst="rect">
                <a:avLst/>
              </a:prstGeom>
              <a:blipFill rotWithShape="1">
                <a:blip r:embed="rId11"/>
                <a:stretch>
                  <a:fillRect l="-9" t="-63" r="12" b="60"/>
                </a:stretch>
              </a:blipFill>
            </p:spPr>
            <p:txBody>
              <a:bodyPr/>
              <a:lstStyle/>
              <a:p>
                <a:r>
                  <a:rPr lang="zh-CN" altLang="en-US">
                    <a:noFill/>
                  </a:rPr>
                  <a:t> </a:t>
                </a:r>
              </a:p>
            </p:txBody>
          </p:sp>
        </mc:Fallback>
      </mc:AlternateContent>
      <p:sp>
        <p:nvSpPr>
          <p:cNvPr id="43" name="Rectangle 42"/>
          <p:cNvSpPr/>
          <p:nvPr/>
        </p:nvSpPr>
        <p:spPr>
          <a:xfrm>
            <a:off x="6397949" y="5235779"/>
            <a:ext cx="2586659" cy="24649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p:cNvSpPr txBox="1"/>
          <p:nvPr/>
        </p:nvSpPr>
        <p:spPr>
          <a:xfrm>
            <a:off x="8167595" y="4792127"/>
            <a:ext cx="696719" cy="307777"/>
          </a:xfrm>
          <a:prstGeom prst="rect">
            <a:avLst/>
          </a:prstGeom>
          <a:noFill/>
        </p:spPr>
        <p:txBody>
          <a:bodyPr wrap="square">
            <a:spAutoFit/>
          </a:bodyPr>
          <a:lstStyle/>
          <a:p>
            <a:r>
              <a:rPr lang="zh-CN" altLang="en-US" sz="1400" dirty="0"/>
              <a:t>目标</a:t>
            </a:r>
            <a:endParaRPr lang="en-US" sz="1400" dirty="0"/>
          </a:p>
        </p:txBody>
      </p:sp>
      <p:cxnSp>
        <p:nvCxnSpPr>
          <p:cNvPr id="45" name="Straight Arrow Connector 44"/>
          <p:cNvCxnSpPr/>
          <p:nvPr/>
        </p:nvCxnSpPr>
        <p:spPr>
          <a:xfrm flipV="1">
            <a:off x="7969979" y="4969742"/>
            <a:ext cx="324714" cy="282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线性观测器设计</a:t>
            </a:r>
            <a:endParaRPr lang="en-US" sz="3600" dirty="0"/>
          </a:p>
        </p:txBody>
      </p:sp>
      <mc:AlternateContent xmlns:mc="http://schemas.openxmlformats.org/markup-compatibility/2006">
        <mc:Choice xmlns:a14="http://schemas.microsoft.com/office/drawing/2010/main" Requires="a14">
          <p:sp>
            <p:nvSpPr>
              <p:cNvPr id="9" name="TextBox 8"/>
              <p:cNvSpPr txBox="1"/>
              <p:nvPr/>
            </p:nvSpPr>
            <p:spPr>
              <a:xfrm>
                <a:off x="737934" y="2425572"/>
                <a:ext cx="2439099" cy="51046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400" i="1" smtClean="0">
                              <a:solidFill>
                                <a:schemeClr val="tx1"/>
                              </a:solidFill>
                              <a:latin typeface="Cambria Math" panose="02040503050406030204" pitchFamily="18" charset="0"/>
                            </a:rPr>
                          </m:ctrlPr>
                        </m:fPr>
                        <m:num>
                          <m:r>
                            <m:rPr>
                              <m:sty m:val="p"/>
                            </m:rPr>
                            <a:rPr lang="en-US" sz="1400">
                              <a:solidFill>
                                <a:schemeClr val="tx1"/>
                              </a:solidFill>
                              <a:latin typeface="Cambria Math" panose="02040503050406030204" pitchFamily="18" charset="0"/>
                            </a:rPr>
                            <m:t>d</m:t>
                          </m:r>
                          <m:r>
                            <a:rPr lang="en-US" sz="1400" b="1" i="1">
                              <a:solidFill>
                                <a:schemeClr val="tx1"/>
                              </a:solidFill>
                              <a:latin typeface="Cambria Math" panose="02040503050406030204" pitchFamily="18" charset="0"/>
                            </a:rPr>
                            <m:t>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num>
                        <m:den>
                          <m:r>
                            <a:rPr lang="en-US" sz="1400" b="0" i="1">
                              <a:solidFill>
                                <a:schemeClr val="tx1"/>
                              </a:solidFill>
                              <a:latin typeface="Cambria Math" panose="02040503050406030204" pitchFamily="18" charset="0"/>
                            </a:rPr>
                            <m:t>𝑑𝑡</m:t>
                          </m:r>
                        </m:den>
                      </m:f>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𝑨𝒛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𝑩𝒖</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oMath>
                  </m:oMathPara>
                </a14:m>
                <a:endParaRPr lang="en-US" sz="1400" dirty="0">
                  <a:solidFill>
                    <a:schemeClr val="tx1"/>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737934" y="2425572"/>
                <a:ext cx="2439099" cy="510461"/>
              </a:xfrm>
              <a:prstGeom prst="rect">
                <a:avLst/>
              </a:prstGeom>
              <a:blipFill rotWithShape="1">
                <a:blip r:embed="rId1"/>
                <a:stretch>
                  <a:fillRect l="-3" t="-99" r="5" b="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1031548" y="2995793"/>
                <a:ext cx="1851870" cy="30777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𝒚</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𝑪𝒛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𝑫𝒖</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oMath>
                  </m:oMathPara>
                </a14:m>
                <a:endParaRPr lang="en-US" sz="1400" dirty="0">
                  <a:solidFill>
                    <a:schemeClr val="tx1"/>
                  </a:solidFill>
                </a:endParaRPr>
              </a:p>
            </p:txBody>
          </p:sp>
        </mc:Choice>
        <mc:Fallback>
          <p:sp>
            <p:nvSpPr>
              <p:cNvPr id="10" name="TextBox 9"/>
              <p:cNvSpPr txBox="1">
                <a:spLocks noRot="1" noChangeAspect="1" noMove="1" noResize="1" noEditPoints="1" noAdjustHandles="1" noChangeArrowheads="1" noChangeShapeType="1" noTextEdit="1"/>
              </p:cNvSpPr>
              <p:nvPr/>
            </p:nvSpPr>
            <p:spPr>
              <a:xfrm>
                <a:off x="1031548" y="2995793"/>
                <a:ext cx="1851870" cy="307777"/>
              </a:xfrm>
              <a:prstGeom prst="rect">
                <a:avLst/>
              </a:prstGeom>
              <a:blipFill rotWithShape="1">
                <a:blip r:embed="rId2"/>
                <a:stretch>
                  <a:fillRect l="-17" t="-162" r="28" b="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737934" y="3708318"/>
                <a:ext cx="4217019" cy="57022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600" i="1" smtClean="0">
                              <a:solidFill>
                                <a:schemeClr val="tx1"/>
                              </a:solidFill>
                              <a:latin typeface="Cambria Math" panose="02040503050406030204" pitchFamily="18" charset="0"/>
                            </a:rPr>
                          </m:ctrlPr>
                        </m:fPr>
                        <m:num>
                          <m:r>
                            <m:rPr>
                              <m:sty m:val="p"/>
                            </m:rPr>
                            <a:rPr lang="en-US" sz="1600">
                              <a:solidFill>
                                <a:schemeClr val="tx1"/>
                              </a:solidFill>
                              <a:latin typeface="Cambria Math" panose="02040503050406030204" pitchFamily="18" charset="0"/>
                            </a:rPr>
                            <m:t>d</m:t>
                          </m:r>
                          <m:acc>
                            <m:accPr>
                              <m:ctrlPr>
                                <a:rPr lang="en-US" sz="1600" i="1">
                                  <a:solidFill>
                                    <a:schemeClr val="tx1"/>
                                  </a:solidFill>
                                  <a:latin typeface="Cambria Math" panose="02040503050406030204" pitchFamily="18" charset="0"/>
                                </a:rPr>
                              </m:ctrlPr>
                            </m:accPr>
                            <m:e>
                              <m:r>
                                <a:rPr lang="en-US" sz="1600" b="1" i="1">
                                  <a:solidFill>
                                    <a:schemeClr val="tx1"/>
                                  </a:solidFill>
                                  <a:latin typeface="Cambria Math" panose="02040503050406030204" pitchFamily="18" charset="0"/>
                                </a:rPr>
                                <m:t>𝒛</m:t>
                              </m:r>
                            </m:e>
                          </m:acc>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𝒕</m:t>
                              </m:r>
                            </m:e>
                          </m:d>
                        </m:num>
                        <m:den>
                          <m:r>
                            <a:rPr lang="en-US" sz="1600" b="0" i="1">
                              <a:solidFill>
                                <a:schemeClr val="tx1"/>
                              </a:solidFill>
                              <a:latin typeface="Cambria Math" panose="02040503050406030204" pitchFamily="18" charset="0"/>
                            </a:rPr>
                            <m:t>𝑑𝑡</m:t>
                          </m:r>
                        </m:den>
                      </m:f>
                      <m:r>
                        <a:rPr lang="en-US" sz="1600" b="0" i="0">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𝑨</m:t>
                      </m:r>
                      <m:acc>
                        <m:accPr>
                          <m:ctrlPr>
                            <a:rPr lang="en-US" sz="1600" b="1" i="1">
                              <a:solidFill>
                                <a:schemeClr val="tx1"/>
                              </a:solidFill>
                              <a:latin typeface="Cambria Math" panose="02040503050406030204" pitchFamily="18" charset="0"/>
                            </a:rPr>
                          </m:ctrlPr>
                        </m:accPr>
                        <m:e>
                          <m:r>
                            <a:rPr lang="en-US" sz="1600" b="1" i="1">
                              <a:solidFill>
                                <a:schemeClr val="tx1"/>
                              </a:solidFill>
                              <a:latin typeface="Cambria Math" panose="02040503050406030204" pitchFamily="18" charset="0"/>
                            </a:rPr>
                            <m:t>𝒛</m:t>
                          </m:r>
                        </m:e>
                      </m:acc>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𝒕</m:t>
                          </m:r>
                        </m:e>
                      </m:d>
                      <m:r>
                        <a:rPr lang="en-US" sz="1600" b="0" i="0">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𝑩𝒖</m:t>
                      </m:r>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𝒕</m:t>
                          </m:r>
                        </m:e>
                      </m:d>
                      <m:r>
                        <a:rPr lang="en-US" sz="1600" b="0" i="0">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𝑳</m:t>
                      </m:r>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𝒚</m:t>
                          </m:r>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𝒕</m:t>
                              </m:r>
                            </m:e>
                          </m:d>
                          <m:r>
                            <a:rPr lang="en-US" sz="1600" b="0" i="0">
                              <a:solidFill>
                                <a:schemeClr val="tx1"/>
                              </a:solidFill>
                              <a:latin typeface="Cambria Math" panose="02040503050406030204" pitchFamily="18" charset="0"/>
                            </a:rPr>
                            <m:t>−</m:t>
                          </m:r>
                          <m:acc>
                            <m:accPr>
                              <m:ctrlPr>
                                <a:rPr lang="en-US" sz="1600" b="0" i="1">
                                  <a:solidFill>
                                    <a:schemeClr val="tx1"/>
                                  </a:solidFill>
                                  <a:latin typeface="Cambria Math" panose="02040503050406030204" pitchFamily="18" charset="0"/>
                                </a:rPr>
                              </m:ctrlPr>
                            </m:accPr>
                            <m:e>
                              <m:r>
                                <a:rPr lang="en-US" sz="1600" b="1" i="1">
                                  <a:solidFill>
                                    <a:schemeClr val="tx1"/>
                                  </a:solidFill>
                                  <a:latin typeface="Cambria Math" panose="02040503050406030204" pitchFamily="18" charset="0"/>
                                </a:rPr>
                                <m:t>𝒚</m:t>
                              </m:r>
                            </m:e>
                          </m:acc>
                          <m:d>
                            <m:dPr>
                              <m:ctrlPr>
                                <a:rPr lang="en-US" sz="1600" b="0"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𝒕</m:t>
                              </m:r>
                            </m:e>
                          </m:d>
                        </m:e>
                      </m:d>
                    </m:oMath>
                  </m:oMathPara>
                </a14:m>
                <a:endParaRPr lang="en-US" sz="1600" dirty="0">
                  <a:solidFill>
                    <a:schemeClr val="tx1"/>
                  </a:solidFill>
                </a:endParaRPr>
              </a:p>
            </p:txBody>
          </p:sp>
        </mc:Choice>
        <mc:Fallback>
          <p:sp>
            <p:nvSpPr>
              <p:cNvPr id="20" name="TextBox 19"/>
              <p:cNvSpPr txBox="1">
                <a:spLocks noRot="1" noChangeAspect="1" noMove="1" noResize="1" noEditPoints="1" noAdjustHandles="1" noChangeArrowheads="1" noChangeShapeType="1" noTextEdit="1"/>
              </p:cNvSpPr>
              <p:nvPr/>
            </p:nvSpPr>
            <p:spPr>
              <a:xfrm>
                <a:off x="737934" y="3708318"/>
                <a:ext cx="4217019" cy="570221"/>
              </a:xfrm>
              <a:prstGeom prst="rect">
                <a:avLst/>
              </a:prstGeom>
              <a:blipFill rotWithShape="1">
                <a:blip r:embed="rId3"/>
                <a:stretch>
                  <a:fillRect l="-2" t="-97" r="1" b="9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1009353" y="4289938"/>
                <a:ext cx="2232478" cy="33855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acc>
                        <m:accPr>
                          <m:ctrlPr>
                            <a:rPr lang="en-US" sz="1600" b="1" i="1" smtClean="0">
                              <a:solidFill>
                                <a:schemeClr val="tx1"/>
                              </a:solidFill>
                              <a:latin typeface="Cambria Math" panose="02040503050406030204" pitchFamily="18" charset="0"/>
                            </a:rPr>
                          </m:ctrlPr>
                        </m:accPr>
                        <m:e>
                          <m:r>
                            <a:rPr lang="en-US" sz="1600" b="1" i="1">
                              <a:solidFill>
                                <a:schemeClr val="tx1"/>
                              </a:solidFill>
                              <a:latin typeface="Cambria Math" panose="02040503050406030204" pitchFamily="18" charset="0"/>
                            </a:rPr>
                            <m:t>𝒚</m:t>
                          </m:r>
                        </m:e>
                      </m:acc>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𝒕</m:t>
                          </m:r>
                        </m:e>
                      </m:d>
                      <m:r>
                        <a:rPr lang="en-US" sz="1600" b="0" i="0">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𝑪</m:t>
                      </m:r>
                      <m:acc>
                        <m:accPr>
                          <m:ctrlPr>
                            <a:rPr lang="en-US" sz="1600" b="1" i="1">
                              <a:solidFill>
                                <a:schemeClr val="tx1"/>
                              </a:solidFill>
                              <a:latin typeface="Cambria Math" panose="02040503050406030204" pitchFamily="18" charset="0"/>
                            </a:rPr>
                          </m:ctrlPr>
                        </m:accPr>
                        <m:e>
                          <m:r>
                            <a:rPr lang="en-US" sz="1600" b="1" i="1">
                              <a:solidFill>
                                <a:schemeClr val="tx1"/>
                              </a:solidFill>
                              <a:latin typeface="Cambria Math" panose="02040503050406030204" pitchFamily="18" charset="0"/>
                            </a:rPr>
                            <m:t>𝒛</m:t>
                          </m:r>
                        </m:e>
                      </m:acc>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𝒕</m:t>
                          </m:r>
                        </m:e>
                      </m:d>
                      <m:r>
                        <a:rPr lang="en-US" sz="1600" b="0" i="0">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𝑫𝒖</m:t>
                      </m:r>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𝒕</m:t>
                          </m:r>
                        </m:e>
                      </m:d>
                    </m:oMath>
                  </m:oMathPara>
                </a14:m>
                <a:endParaRPr lang="en-US" sz="1600" dirty="0">
                  <a:solidFill>
                    <a:schemeClr val="tx1"/>
                  </a:solidFill>
                </a:endParaRPr>
              </a:p>
            </p:txBody>
          </p:sp>
        </mc:Choice>
        <mc:Fallback>
          <p:sp>
            <p:nvSpPr>
              <p:cNvPr id="22" name="TextBox 21"/>
              <p:cNvSpPr txBox="1">
                <a:spLocks noRot="1" noChangeAspect="1" noMove="1" noResize="1" noEditPoints="1" noAdjustHandles="1" noChangeArrowheads="1" noChangeShapeType="1" noTextEdit="1"/>
              </p:cNvSpPr>
              <p:nvPr/>
            </p:nvSpPr>
            <p:spPr>
              <a:xfrm>
                <a:off x="1009353" y="4289938"/>
                <a:ext cx="2232478" cy="338554"/>
              </a:xfrm>
              <a:prstGeom prst="rect">
                <a:avLst/>
              </a:prstGeom>
              <a:blipFill rotWithShape="1">
                <a:blip r:embed="rId4"/>
                <a:stretch>
                  <a:fillRect l="-15" t="-152" r="7" b="181"/>
                </a:stretch>
              </a:blipFill>
            </p:spPr>
            <p:txBody>
              <a:bodyPr/>
              <a:lstStyle/>
              <a:p>
                <a:r>
                  <a:rPr lang="zh-CN" altLang="en-US">
                    <a:noFill/>
                  </a:rPr>
                  <a:t> </a:t>
                </a:r>
              </a:p>
            </p:txBody>
          </p:sp>
        </mc:Fallback>
      </mc:AlternateContent>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1950" y="2307596"/>
            <a:ext cx="6059586" cy="3848248"/>
          </a:xfrm>
          <a:prstGeom prst="rect">
            <a:avLst/>
          </a:prstGeom>
          <a:noFill/>
        </p:spPr>
      </p:pic>
      <p:sp>
        <p:nvSpPr>
          <p:cNvPr id="6" name="TextBox 5"/>
          <p:cNvSpPr txBox="1"/>
          <p:nvPr/>
        </p:nvSpPr>
        <p:spPr>
          <a:xfrm>
            <a:off x="866164" y="2010506"/>
            <a:ext cx="1264640" cy="369332"/>
          </a:xfrm>
          <a:prstGeom prst="rect">
            <a:avLst/>
          </a:prstGeom>
          <a:noFill/>
        </p:spPr>
        <p:txBody>
          <a:bodyPr wrap="square">
            <a:spAutoFit/>
          </a:bodyPr>
          <a:lstStyle/>
          <a:p>
            <a:pPr marL="285750" indent="-285750">
              <a:buFont typeface="Arial" panose="020B0604020202020204" pitchFamily="34" charset="0"/>
              <a:buChar char="•"/>
            </a:pPr>
            <a:r>
              <a:rPr lang="zh-CN" altLang="en-US" sz="1800" dirty="0">
                <a:solidFill>
                  <a:schemeClr val="tx1"/>
                </a:solidFill>
                <a:effectLst/>
                <a:latin typeface="Calibri" panose="020F0502020204030204" pitchFamily="34" charset="0"/>
                <a:ea typeface="宋体" panose="02010600030101010101" pitchFamily="2" charset="-122"/>
                <a:cs typeface="Calibri" panose="020F0502020204030204" pitchFamily="34" charset="0"/>
              </a:rPr>
              <a:t>系统</a:t>
            </a:r>
            <a:endParaRPr lang="en-US" dirty="0"/>
          </a:p>
        </p:txBody>
      </p:sp>
      <p:sp>
        <p:nvSpPr>
          <p:cNvPr id="7" name="TextBox 6"/>
          <p:cNvSpPr txBox="1"/>
          <p:nvPr/>
        </p:nvSpPr>
        <p:spPr>
          <a:xfrm>
            <a:off x="860952" y="3363330"/>
            <a:ext cx="1264640" cy="369332"/>
          </a:xfrm>
          <a:prstGeom prst="rect">
            <a:avLst/>
          </a:prstGeom>
          <a:noFill/>
        </p:spPr>
        <p:txBody>
          <a:bodyPr wrap="square">
            <a:spAutoFit/>
          </a:bodyPr>
          <a:lstStyle/>
          <a:p>
            <a:pPr marL="285750" indent="-285750">
              <a:buFont typeface="Arial" panose="020B0604020202020204" pitchFamily="34" charset="0"/>
              <a:buChar char="•"/>
            </a:pPr>
            <a:r>
              <a:rPr lang="zh-CN" altLang="en-US" dirty="0">
                <a:latin typeface="Calibri" panose="020F0502020204030204" pitchFamily="34" charset="0"/>
                <a:ea typeface="宋体" panose="02010600030101010101" pitchFamily="2" charset="-122"/>
                <a:cs typeface="Calibri" panose="020F0502020204030204" pitchFamily="34" charset="0"/>
              </a:rPr>
              <a:t>观测器</a:t>
            </a:r>
            <a:endParaRPr lang="en-US" dirty="0"/>
          </a:p>
        </p:txBody>
      </p:sp>
      <mc:AlternateContent xmlns:mc="http://schemas.openxmlformats.org/markup-compatibility/2006">
        <mc:Choice xmlns:a14="http://schemas.microsoft.com/office/drawing/2010/main" Requires="a14">
          <p:sp>
            <p:nvSpPr>
              <p:cNvPr id="11" name="TextBox 10"/>
              <p:cNvSpPr txBox="1"/>
              <p:nvPr/>
            </p:nvSpPr>
            <p:spPr>
              <a:xfrm>
                <a:off x="1009352" y="4986042"/>
                <a:ext cx="3780761" cy="1200329"/>
              </a:xfrm>
              <a:prstGeom prst="rect">
                <a:avLst/>
              </a:prstGeom>
              <a:noFill/>
              <a:ln>
                <a:solidFill>
                  <a:schemeClr val="accent2"/>
                </a:solidFill>
              </a:ln>
            </p:spPr>
            <p:txBody>
              <a:bodyPr wrap="square">
                <a:spAutoFit/>
              </a:bodyPr>
              <a:lstStyle/>
              <a:p>
                <a:r>
                  <a:rPr lang="zh-CN" sz="1800" dirty="0">
                    <a:effectLst/>
                    <a:latin typeface="Calibri" panose="020F0502020204030204" pitchFamily="34" charset="0"/>
                    <a:ea typeface="宋体" panose="02010600030101010101" pitchFamily="2" charset="-122"/>
                    <a:cs typeface="Calibri" panose="020F0502020204030204" pitchFamily="34" charset="0"/>
                  </a:rPr>
                  <a:t>在“后台”同步运行另一套动态系统，而这个动态系统可以根据系统的输入</a:t>
                </a:r>
                <a14:m>
                  <m:oMath xmlns:m="http://schemas.openxmlformats.org/officeDocument/2006/math">
                    <m:r>
                      <a:rPr lang="en-US" sz="1800" b="1" i="1">
                        <a:effectLst/>
                        <a:latin typeface="Cambria Math" panose="02040503050406030204" pitchFamily="18" charset="0"/>
                        <a:ea typeface="宋体" panose="02010600030101010101" pitchFamily="2" charset="-122"/>
                        <a:cs typeface="Calibri" panose="020F0502020204030204" pitchFamily="34" charset="0"/>
                      </a:rPr>
                      <m:t>𝒖</m:t>
                    </m:r>
                    <m:d>
                      <m:dPr>
                        <m:ctrlPr>
                          <a:rPr lang="en-US" i="1">
                            <a:effectLst/>
                            <a:latin typeface="Cambria Math" panose="02040503050406030204" pitchFamily="18" charset="0"/>
                          </a:rPr>
                        </m:ctrlPr>
                      </m:dPr>
                      <m:e>
                        <m:r>
                          <a:rPr lang="en-US" sz="1800" b="1" i="1">
                            <a:effectLst/>
                            <a:latin typeface="Cambria Math" panose="02040503050406030204" pitchFamily="18" charset="0"/>
                            <a:ea typeface="宋体" panose="02010600030101010101" pitchFamily="2" charset="-122"/>
                            <a:cs typeface="Calibri" panose="020F0502020204030204" pitchFamily="34" charset="0"/>
                          </a:rPr>
                          <m:t>𝒕</m:t>
                        </m:r>
                      </m:e>
                    </m:d>
                  </m:oMath>
                </a14:m>
                <a:r>
                  <a:rPr lang="zh-CN" sz="1800" dirty="0">
                    <a:effectLst/>
                    <a:latin typeface="Calibri" panose="020F0502020204030204" pitchFamily="34" charset="0"/>
                    <a:ea typeface="宋体" panose="02010600030101010101" pitchFamily="2" charset="-122"/>
                    <a:cs typeface="Calibri" panose="020F0502020204030204" pitchFamily="34" charset="0"/>
                  </a:rPr>
                  <a:t>和输出</a:t>
                </a:r>
                <a14:m>
                  <m:oMath xmlns:m="http://schemas.openxmlformats.org/officeDocument/2006/math">
                    <m:r>
                      <a:rPr lang="en-US" sz="1800" b="1" i="1">
                        <a:effectLst/>
                        <a:latin typeface="Cambria Math" panose="02040503050406030204" pitchFamily="18" charset="0"/>
                        <a:ea typeface="宋体" panose="02010600030101010101" pitchFamily="2" charset="-122"/>
                        <a:cs typeface="Calibri" panose="020F0502020204030204" pitchFamily="34" charset="0"/>
                      </a:rPr>
                      <m:t>𝒚</m:t>
                    </m:r>
                    <m:d>
                      <m:dPr>
                        <m:ctrlPr>
                          <a:rPr lang="en-US" i="1">
                            <a:effectLst/>
                            <a:latin typeface="Cambria Math" panose="02040503050406030204" pitchFamily="18" charset="0"/>
                          </a:rPr>
                        </m:ctrlPr>
                      </m:dPr>
                      <m:e>
                        <m:r>
                          <a:rPr lang="en-US" sz="1800" b="1" i="1">
                            <a:effectLst/>
                            <a:latin typeface="Cambria Math" panose="02040503050406030204" pitchFamily="18" charset="0"/>
                            <a:ea typeface="宋体" panose="02010600030101010101" pitchFamily="2" charset="-122"/>
                            <a:cs typeface="Calibri" panose="020F0502020204030204" pitchFamily="34" charset="0"/>
                          </a:rPr>
                          <m:t>𝒕</m:t>
                        </m:r>
                      </m:e>
                    </m:d>
                  </m:oMath>
                </a14:m>
                <a:r>
                  <a:rPr lang="zh-CN" sz="1800" dirty="0">
                    <a:effectLst/>
                    <a:latin typeface="Calibri" panose="020F0502020204030204" pitchFamily="34" charset="0"/>
                    <a:ea typeface="宋体" panose="02010600030101010101" pitchFamily="2" charset="-122"/>
                    <a:cs typeface="Calibri" panose="020F0502020204030204" pitchFamily="34" charset="0"/>
                  </a:rPr>
                  <a:t>估计系统的状态值</a:t>
                </a:r>
                <a14:m>
                  <m:oMath xmlns:m="http://schemas.openxmlformats.org/officeDocument/2006/math">
                    <m:r>
                      <a:rPr lang="en-US" sz="1800" b="1" i="1">
                        <a:effectLst/>
                        <a:latin typeface="Cambria Math" panose="02040503050406030204" pitchFamily="18" charset="0"/>
                        <a:ea typeface="宋体" panose="02010600030101010101" pitchFamily="2" charset="-122"/>
                        <a:cs typeface="Calibri" panose="020F0502020204030204" pitchFamily="34" charset="0"/>
                      </a:rPr>
                      <m:t>𝒛</m:t>
                    </m:r>
                    <m:d>
                      <m:dPr>
                        <m:ctrlPr>
                          <a:rPr lang="en-US" i="1">
                            <a:effectLst/>
                            <a:latin typeface="Cambria Math" panose="02040503050406030204" pitchFamily="18" charset="0"/>
                          </a:rPr>
                        </m:ctrlPr>
                      </m:dPr>
                      <m:e>
                        <m:r>
                          <a:rPr lang="en-US" sz="1800" b="1" i="1">
                            <a:effectLst/>
                            <a:latin typeface="Cambria Math" panose="02040503050406030204" pitchFamily="18" charset="0"/>
                            <a:ea typeface="宋体" panose="02010600030101010101" pitchFamily="2" charset="-122"/>
                            <a:cs typeface="Calibri" panose="020F0502020204030204" pitchFamily="34" charset="0"/>
                          </a:rPr>
                          <m:t>𝒕</m:t>
                        </m:r>
                      </m:e>
                    </m:d>
                  </m:oMath>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1009352" y="4986042"/>
                <a:ext cx="3780761" cy="1200329"/>
              </a:xfrm>
              <a:prstGeom prst="rect">
                <a:avLst/>
              </a:prstGeom>
              <a:blipFill rotWithShape="1">
                <a:blip r:embed="rId6"/>
                <a:stretch>
                  <a:fillRect l="-126" t="-425" r="-109" b="-354"/>
                </a:stretch>
              </a:blipFill>
              <a:ln>
                <a:solidFill>
                  <a:schemeClr val="accent2"/>
                </a:solidFill>
              </a:ln>
            </p:spPr>
            <p:txBody>
              <a:bodyPr/>
              <a:lstStyle/>
              <a:p>
                <a:r>
                  <a:rPr lang="zh-CN" alt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线性观测器设计举例</a:t>
            </a:r>
            <a:endParaRPr lang="en-US" sz="3600"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3885" y="2044714"/>
            <a:ext cx="2842397" cy="1183077"/>
          </a:xfrm>
          <a:prstGeom prst="rect">
            <a:avLst/>
          </a:prstGeom>
          <a:noFill/>
        </p:spPr>
      </p:pic>
      <mc:AlternateContent xmlns:mc="http://schemas.openxmlformats.org/markup-compatibility/2006">
        <mc:Choice xmlns:a14="http://schemas.microsoft.com/office/drawing/2010/main" Requires="a14">
          <p:sp>
            <p:nvSpPr>
              <p:cNvPr id="15" name="TextBox 14"/>
              <p:cNvSpPr txBox="1"/>
              <p:nvPr/>
            </p:nvSpPr>
            <p:spPr>
              <a:xfrm>
                <a:off x="3776868" y="2121270"/>
                <a:ext cx="1047584" cy="33855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𝑚</m:t>
                      </m:r>
                      <m:r>
                        <a:rPr lang="en-US" sz="1600" i="0">
                          <a:latin typeface="Cambria Math" panose="02040503050406030204" pitchFamily="18" charset="0"/>
                        </a:rPr>
                        <m:t>=</m:t>
                      </m:r>
                      <m:r>
                        <a:rPr lang="en-US" sz="1600" i="0">
                          <a:latin typeface="Cambria Math" panose="02040503050406030204" pitchFamily="18" charset="0"/>
                        </a:rPr>
                        <m:t>1</m:t>
                      </m:r>
                      <m:r>
                        <m:rPr>
                          <m:sty m:val="p"/>
                        </m:rPr>
                        <a:rPr lang="en-US" sz="1600" i="0">
                          <a:latin typeface="Cambria Math" panose="02040503050406030204" pitchFamily="18" charset="0"/>
                        </a:rPr>
                        <m:t>kg</m:t>
                      </m:r>
                    </m:oMath>
                  </m:oMathPara>
                </a14:m>
                <a:endParaRPr lang="en-US" sz="1600" dirty="0"/>
              </a:p>
            </p:txBody>
          </p:sp>
        </mc:Choice>
        <mc:Fallback>
          <p:sp>
            <p:nvSpPr>
              <p:cNvPr id="15" name="TextBox 14"/>
              <p:cNvSpPr txBox="1">
                <a:spLocks noRot="1" noChangeAspect="1" noMove="1" noResize="1" noEditPoints="1" noAdjustHandles="1" noChangeArrowheads="1" noChangeShapeType="1" noTextEdit="1"/>
              </p:cNvSpPr>
              <p:nvPr/>
            </p:nvSpPr>
            <p:spPr>
              <a:xfrm>
                <a:off x="3776868" y="2121270"/>
                <a:ext cx="1047584" cy="338554"/>
              </a:xfrm>
              <a:prstGeom prst="rect">
                <a:avLst/>
              </a:prstGeom>
              <a:blipFill rotWithShape="1">
                <a:blip r:embed="rId2"/>
                <a:stretch>
                  <a:fillRect l="-50" t="-109" r="34" b="1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3776868" y="2449060"/>
                <a:ext cx="1294075" cy="33855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𝑘</m:t>
                      </m:r>
                      <m:r>
                        <a:rPr lang="en-US" sz="1600" i="0">
                          <a:latin typeface="Cambria Math" panose="02040503050406030204" pitchFamily="18" charset="0"/>
                        </a:rPr>
                        <m:t>=</m:t>
                      </m:r>
                      <m:r>
                        <a:rPr lang="en-US" sz="1600" i="0">
                          <a:latin typeface="Cambria Math" panose="02040503050406030204" pitchFamily="18" charset="0"/>
                        </a:rPr>
                        <m:t>1</m:t>
                      </m:r>
                      <m:f>
                        <m:fPr>
                          <m:type m:val="lin"/>
                          <m:ctrlPr>
                            <a:rPr lang="en-US" sz="1600" i="1">
                              <a:latin typeface="Cambria Math" panose="02040503050406030204" pitchFamily="18" charset="0"/>
                            </a:rPr>
                          </m:ctrlPr>
                        </m:fPr>
                        <m:num>
                          <m:r>
                            <m:rPr>
                              <m:sty m:val="p"/>
                            </m:rPr>
                            <a:rPr lang="en-US" sz="1600" i="0">
                              <a:latin typeface="Cambria Math" panose="02040503050406030204" pitchFamily="18" charset="0"/>
                            </a:rPr>
                            <m:t>N</m:t>
                          </m:r>
                        </m:num>
                        <m:den>
                          <m:r>
                            <m:rPr>
                              <m:sty m:val="p"/>
                            </m:rPr>
                            <a:rPr lang="en-US" sz="1600" i="0">
                              <a:latin typeface="Cambria Math" panose="02040503050406030204" pitchFamily="18" charset="0"/>
                            </a:rPr>
                            <m:t>m</m:t>
                          </m:r>
                        </m:den>
                      </m:f>
                    </m:oMath>
                  </m:oMathPara>
                </a14:m>
                <a:endParaRPr lang="en-US" sz="1600" dirty="0"/>
              </a:p>
            </p:txBody>
          </p:sp>
        </mc:Choice>
        <mc:Fallback>
          <p:sp>
            <p:nvSpPr>
              <p:cNvPr id="17" name="TextBox 16"/>
              <p:cNvSpPr txBox="1">
                <a:spLocks noRot="1" noChangeAspect="1" noMove="1" noResize="1" noEditPoints="1" noAdjustHandles="1" noChangeArrowheads="1" noChangeShapeType="1" noTextEdit="1"/>
              </p:cNvSpPr>
              <p:nvPr/>
            </p:nvSpPr>
            <p:spPr>
              <a:xfrm>
                <a:off x="3776868" y="2449060"/>
                <a:ext cx="1294075" cy="338554"/>
              </a:xfrm>
              <a:prstGeom prst="rect">
                <a:avLst/>
              </a:prstGeom>
              <a:blipFill rotWithShape="1">
                <a:blip r:embed="rId3"/>
                <a:stretch>
                  <a:fillRect l="-40" t="-148" r="36" b="17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3705308" y="2705389"/>
                <a:ext cx="1667786" cy="33855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𝑏</m:t>
                      </m:r>
                      <m:r>
                        <a:rPr lang="en-US" sz="1600" i="0">
                          <a:latin typeface="Cambria Math" panose="02040503050406030204" pitchFamily="18" charset="0"/>
                        </a:rPr>
                        <m:t>=</m:t>
                      </m:r>
                      <m:r>
                        <a:rPr lang="en-US" sz="1600" i="0">
                          <a:latin typeface="Cambria Math" panose="02040503050406030204" pitchFamily="18" charset="0"/>
                        </a:rPr>
                        <m:t>0</m:t>
                      </m:r>
                      <m:r>
                        <a:rPr lang="en-US" sz="1600" i="0">
                          <a:latin typeface="Cambria Math" panose="02040503050406030204" pitchFamily="18" charset="0"/>
                        </a:rPr>
                        <m:t>.</m:t>
                      </m:r>
                      <m:r>
                        <a:rPr lang="en-US" sz="1600" i="0">
                          <a:latin typeface="Cambria Math" panose="02040503050406030204" pitchFamily="18" charset="0"/>
                        </a:rPr>
                        <m:t>5</m:t>
                      </m:r>
                      <m:r>
                        <m:rPr>
                          <m:sty m:val="p"/>
                        </m:rPr>
                        <a:rPr lang="en-US" sz="1600" i="0">
                          <a:latin typeface="Cambria Math" panose="02040503050406030204" pitchFamily="18" charset="0"/>
                        </a:rPr>
                        <m:t>N</m:t>
                      </m:r>
                      <m:f>
                        <m:fPr>
                          <m:type m:val="lin"/>
                          <m:ctrlPr>
                            <a:rPr lang="en-US" sz="1600" i="1">
                              <a:latin typeface="Cambria Math" panose="02040503050406030204" pitchFamily="18" charset="0"/>
                            </a:rPr>
                          </m:ctrlPr>
                        </m:fPr>
                        <m:num>
                          <m:r>
                            <m:rPr>
                              <m:sty m:val="p"/>
                            </m:rPr>
                            <a:rPr lang="en-US" sz="1600" i="0">
                              <a:latin typeface="Cambria Math" panose="02040503050406030204" pitchFamily="18" charset="0"/>
                            </a:rPr>
                            <m:t>s</m:t>
                          </m:r>
                        </m:num>
                        <m:den>
                          <m:r>
                            <m:rPr>
                              <m:sty m:val="p"/>
                            </m:rPr>
                            <a:rPr lang="en-US" sz="1600" i="0">
                              <a:latin typeface="Cambria Math" panose="02040503050406030204" pitchFamily="18" charset="0"/>
                            </a:rPr>
                            <m:t>m</m:t>
                          </m:r>
                        </m:den>
                      </m:f>
                    </m:oMath>
                  </m:oMathPara>
                </a14:m>
                <a:endParaRPr lang="en-US" sz="1600" dirty="0"/>
              </a:p>
            </p:txBody>
          </p:sp>
        </mc:Choice>
        <mc:Fallback>
          <p:sp>
            <p:nvSpPr>
              <p:cNvPr id="19" name="TextBox 18"/>
              <p:cNvSpPr txBox="1">
                <a:spLocks noRot="1" noChangeAspect="1" noMove="1" noResize="1" noEditPoints="1" noAdjustHandles="1" noChangeArrowheads="1" noChangeShapeType="1" noTextEdit="1"/>
              </p:cNvSpPr>
              <p:nvPr/>
            </p:nvSpPr>
            <p:spPr>
              <a:xfrm>
                <a:off x="3705308" y="2705389"/>
                <a:ext cx="1667786" cy="338554"/>
              </a:xfrm>
              <a:prstGeom prst="rect">
                <a:avLst/>
              </a:prstGeom>
              <a:blipFill rotWithShape="1">
                <a:blip r:embed="rId4"/>
                <a:stretch>
                  <a:fillRect l="-5" t="-85" r="22" b="1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3546282" y="2885166"/>
                <a:ext cx="4866198" cy="372923"/>
              </a:xfrm>
              <a:prstGeom prst="rect">
                <a:avLst/>
              </a:prstGeom>
              <a:noFill/>
            </p:spPr>
            <p:txBody>
              <a:bodyPr wrap="square">
                <a:spAutoFit/>
              </a:bodyPr>
              <a:lstStyle/>
              <a:p>
                <a:pPr marL="0" marR="0" indent="274320" algn="just">
                  <a:lnSpc>
                    <a:spcPct val="150000"/>
                  </a:lnSpc>
                  <a:spcBef>
                    <a:spcPts val="600"/>
                  </a:spcBef>
                  <a:spcAft>
                    <a:spcPts val="600"/>
                  </a:spcAft>
                </a:pPr>
                <a:r>
                  <a:rPr lang="zh-CN" sz="1400" dirty="0">
                    <a:solidFill>
                      <a:srgbClr val="000000"/>
                    </a:solidFill>
                    <a:effectLst/>
                    <a:latin typeface="Cambria Math" panose="02040503050406030204" pitchFamily="18" charset="0"/>
                    <a:ea typeface="宋体" panose="02010600030101010101" pitchFamily="2" charset="-122"/>
                    <a:cs typeface="Calibri" panose="020F0502020204030204" pitchFamily="34" charset="0"/>
                  </a:rPr>
                  <a:t>系统输出</a:t>
                </a:r>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是位移</a:t>
                </a:r>
                <a:r>
                  <a:rPr lang="zh-CN" sz="1400" i="1" dirty="0">
                    <a:solidFill>
                      <a:srgbClr val="000000"/>
                    </a:solidFill>
                    <a:effectLst/>
                    <a:latin typeface="宋体" panose="02010600030101010101" pitchFamily="2" charset="-122"/>
                    <a:ea typeface="Cambria Math" panose="02040503050406030204" pitchFamily="18" charset="0"/>
                    <a:cs typeface="Calibri" panose="020F0502020204030204" pitchFamily="34" charset="0"/>
                  </a:rPr>
                  <a:t> </a:t>
                </a:r>
                <a14:m>
                  <m:oMath xmlns:m="http://schemas.openxmlformats.org/officeDocument/2006/math">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𝑦</m:t>
                    </m:r>
                    <m:d>
                      <m:dPr>
                        <m:ctrlP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dPr>
                      <m:e>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𝑡</m:t>
                        </m:r>
                      </m:e>
                    </m:d>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m:t>
                    </m:r>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𝑥</m:t>
                    </m:r>
                    <m:d>
                      <m:dPr>
                        <m:ctrlP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dPr>
                      <m:e>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𝑡</m:t>
                        </m:r>
                      </m:e>
                    </m:d>
                  </m:oMath>
                </a14:m>
                <a:r>
                  <a:rPr lang="zh-CN" sz="1400" i="1" dirty="0">
                    <a:solidFill>
                      <a:srgbClr val="000000"/>
                    </a:solidFill>
                    <a:effectLst/>
                    <a:latin typeface="Cambria Math" panose="02040503050406030204" pitchFamily="18" charset="0"/>
                    <a:ea typeface="宋体" panose="02010600030101010101" pitchFamily="2" charset="-122"/>
                    <a:cs typeface="Calibri" panose="020F0502020204030204" pitchFamily="34" charset="0"/>
                  </a:rPr>
                  <a:t>，</a:t>
                </a:r>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输入是外力</a:t>
                </a:r>
                <a14:m>
                  <m:oMath xmlns:m="http://schemas.openxmlformats.org/officeDocument/2006/math">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𝑢</m:t>
                    </m:r>
                    <m:d>
                      <m:dPr>
                        <m:ctrlP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dPr>
                      <m:e>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𝑡</m:t>
                        </m:r>
                      </m:e>
                    </m:d>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m:t>
                    </m:r>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𝑓</m:t>
                    </m:r>
                    <m:d>
                      <m:dPr>
                        <m:ctrlP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dPr>
                      <m:e>
                        <m:r>
                          <a:rPr lang="en-US" sz="14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𝑡</m:t>
                        </m:r>
                      </m:e>
                    </m:d>
                  </m:oMath>
                </a14:m>
                <a:r>
                  <a:rPr lang="zh-CN"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a:t>
                </a:r>
                <a:endParaRPr lang="en-US" sz="1400" dirty="0">
                  <a:solidFill>
                    <a:srgbClr val="000000"/>
                  </a:solidFill>
                  <a:effectLst/>
                  <a:latin typeface="宋体" panose="02010600030101010101" pitchFamily="2" charset="-122"/>
                  <a:ea typeface="宋体" panose="02010600030101010101" pitchFamily="2" charset="-122"/>
                  <a:cs typeface="Calibri" panose="020F0502020204030204" pitchFamily="34" charset="0"/>
                </a:endParaRPr>
              </a:p>
            </p:txBody>
          </p:sp>
        </mc:Choice>
        <mc:Fallback>
          <p:sp>
            <p:nvSpPr>
              <p:cNvPr id="23" name="TextBox 22"/>
              <p:cNvSpPr txBox="1">
                <a:spLocks noRot="1" noChangeAspect="1" noMove="1" noResize="1" noEditPoints="1" noAdjustHandles="1" noChangeArrowheads="1" noChangeShapeType="1" noTextEdit="1"/>
              </p:cNvSpPr>
              <p:nvPr/>
            </p:nvSpPr>
            <p:spPr>
              <a:xfrm>
                <a:off x="3546282" y="2885166"/>
                <a:ext cx="4866198" cy="372923"/>
              </a:xfrm>
              <a:prstGeom prst="rect">
                <a:avLst/>
              </a:prstGeom>
              <a:blipFill rotWithShape="1">
                <a:blip r:embed="rId5"/>
                <a:stretch>
                  <a:fillRect l="-9" t="-97" b="1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657971" y="3317819"/>
                <a:ext cx="6094674" cy="459228"/>
              </a:xfrm>
              <a:prstGeom prst="rect">
                <a:avLst/>
              </a:prstGeom>
              <a:noFill/>
            </p:spPr>
            <p:txBody>
              <a:bodyPr wrap="square">
                <a:spAutoFit/>
              </a:bodyPr>
              <a:lstStyle/>
              <a:p>
                <a:r>
                  <a:rPr lang="zh-CN" altLang="en-US" sz="1600" dirty="0">
                    <a:effectLst/>
                    <a:latin typeface="Calibri" panose="020F0502020204030204" pitchFamily="34" charset="0"/>
                    <a:ea typeface="宋体" panose="02010600030101010101" pitchFamily="2" charset="-122"/>
                    <a:cs typeface="Calibri" panose="020F0502020204030204" pitchFamily="34" charset="0"/>
                  </a:rPr>
                  <a:t>状态变量：</a:t>
                </a:r>
                <a14:m>
                  <m:oMath xmlns:m="http://schemas.openxmlformats.org/officeDocument/2006/math">
                    <m:sSub>
                      <m:sSubPr>
                        <m:ctrlPr>
                          <a:rPr lang="en-US" sz="1600" i="1">
                            <a:effectLst/>
                            <a:latin typeface="Cambria Math" panose="02040503050406030204" pitchFamily="18" charset="0"/>
                          </a:rPr>
                        </m:ctrlPr>
                      </m:sSubPr>
                      <m:e>
                        <m:r>
                          <a:rPr lang="en-US" sz="1600" i="1">
                            <a:effectLst/>
                            <a:latin typeface="Cambria Math" panose="02040503050406030204" pitchFamily="18" charset="0"/>
                            <a:ea typeface="宋体" panose="02010600030101010101" pitchFamily="2" charset="-122"/>
                            <a:cs typeface="Calibri" panose="020F0502020204030204" pitchFamily="34" charset="0"/>
                          </a:rPr>
                          <m:t>𝑧</m:t>
                        </m:r>
                      </m:e>
                      <m:sub>
                        <m:r>
                          <a:rPr lang="en-US" sz="1600">
                            <a:effectLst/>
                            <a:latin typeface="Cambria Math" panose="02040503050406030204" pitchFamily="18" charset="0"/>
                            <a:ea typeface="宋体" panose="02010600030101010101" pitchFamily="2" charset="-122"/>
                            <a:cs typeface="Calibri" panose="020F0502020204030204" pitchFamily="34" charset="0"/>
                          </a:rPr>
                          <m:t>1</m:t>
                        </m:r>
                      </m:sub>
                    </m:sSub>
                    <m:d>
                      <m:dPr>
                        <m:ctrlPr>
                          <a:rPr lang="en-US" sz="1600" i="1">
                            <a:effectLst/>
                            <a:latin typeface="Cambria Math" panose="02040503050406030204" pitchFamily="18" charset="0"/>
                          </a:rPr>
                        </m:ctrlPr>
                      </m:dPr>
                      <m:e>
                        <m:r>
                          <a:rPr lang="en-US" sz="1600" i="1">
                            <a:effectLst/>
                            <a:latin typeface="Cambria Math" panose="02040503050406030204" pitchFamily="18" charset="0"/>
                            <a:ea typeface="宋体" panose="02010600030101010101" pitchFamily="2" charset="-122"/>
                            <a:cs typeface="Calibri" panose="020F0502020204030204" pitchFamily="34" charset="0"/>
                          </a:rPr>
                          <m:t>𝑡</m:t>
                        </m:r>
                      </m:e>
                    </m:d>
                    <m:r>
                      <a:rPr lang="en-US" sz="1600">
                        <a:effectLst/>
                        <a:latin typeface="Cambria Math" panose="02040503050406030204" pitchFamily="18" charset="0"/>
                        <a:ea typeface="宋体" panose="02010600030101010101" pitchFamily="2" charset="-122"/>
                        <a:cs typeface="Calibri" panose="020F0502020204030204" pitchFamily="34" charset="0"/>
                      </a:rPr>
                      <m:t>=</m:t>
                    </m:r>
                    <m:r>
                      <a:rPr lang="en-US" sz="1600" i="1">
                        <a:effectLst/>
                        <a:latin typeface="Cambria Math" panose="02040503050406030204" pitchFamily="18" charset="0"/>
                        <a:ea typeface="宋体" panose="02010600030101010101" pitchFamily="2" charset="-122"/>
                        <a:cs typeface="Calibri" panose="020F0502020204030204" pitchFamily="34" charset="0"/>
                      </a:rPr>
                      <m:t>𝑥</m:t>
                    </m:r>
                    <m:d>
                      <m:dPr>
                        <m:ctrlPr>
                          <a:rPr lang="en-US" sz="1600" i="1">
                            <a:effectLst/>
                            <a:latin typeface="Cambria Math" panose="02040503050406030204" pitchFamily="18" charset="0"/>
                          </a:rPr>
                        </m:ctrlPr>
                      </m:dPr>
                      <m:e>
                        <m:r>
                          <a:rPr lang="en-US" sz="1600" i="1">
                            <a:effectLst/>
                            <a:latin typeface="Cambria Math" panose="02040503050406030204" pitchFamily="18" charset="0"/>
                            <a:ea typeface="宋体" panose="02010600030101010101" pitchFamily="2" charset="-122"/>
                            <a:cs typeface="Calibri" panose="020F0502020204030204" pitchFamily="34" charset="0"/>
                          </a:rPr>
                          <m:t>𝑡</m:t>
                        </m:r>
                      </m:e>
                    </m:d>
                  </m:oMath>
                </a14:m>
                <a:r>
                  <a:rPr lang="zh-CN" sz="1600" dirty="0">
                    <a:effectLst/>
                    <a:latin typeface="Calibri" panose="020F0502020204030204" pitchFamily="34" charset="0"/>
                    <a:ea typeface="宋体" panose="02010600030101010101" pitchFamily="2" charset="-122"/>
                    <a:cs typeface="Calibri" panose="020F0502020204030204" pitchFamily="34" charset="0"/>
                  </a:rPr>
                  <a:t>代表位移，</a:t>
                </a:r>
                <a:r>
                  <a:rPr lang="zh-CN" sz="1600" dirty="0">
                    <a:effectLst/>
                    <a:ea typeface="Cambria Math" panose="02040503050406030204" pitchFamily="18" charset="0"/>
                    <a:cs typeface="Calibri" panose="020F0502020204030204" pitchFamily="34" charset="0"/>
                  </a:rPr>
                  <a:t> </a:t>
                </a:r>
                <a14:m>
                  <m:oMath xmlns:m="http://schemas.openxmlformats.org/officeDocument/2006/math">
                    <m:sSub>
                      <m:sSubPr>
                        <m:ctrlPr>
                          <a:rPr lang="en-US" sz="1600" i="1">
                            <a:effectLst/>
                            <a:latin typeface="Cambria Math" panose="02040503050406030204" pitchFamily="18" charset="0"/>
                          </a:rPr>
                        </m:ctrlPr>
                      </m:sSubPr>
                      <m:e>
                        <m:r>
                          <a:rPr lang="en-US" sz="1600" i="1">
                            <a:effectLst/>
                            <a:latin typeface="Cambria Math" panose="02040503050406030204" pitchFamily="18" charset="0"/>
                            <a:ea typeface="宋体" panose="02010600030101010101" pitchFamily="2" charset="-122"/>
                            <a:cs typeface="Calibri" panose="020F0502020204030204" pitchFamily="34" charset="0"/>
                          </a:rPr>
                          <m:t>𝑧</m:t>
                        </m:r>
                      </m:e>
                      <m:sub>
                        <m:r>
                          <a:rPr lang="en-US" sz="1600">
                            <a:effectLst/>
                            <a:latin typeface="Cambria Math" panose="02040503050406030204" pitchFamily="18" charset="0"/>
                            <a:ea typeface="宋体" panose="02010600030101010101" pitchFamily="2" charset="-122"/>
                            <a:cs typeface="Calibri" panose="020F0502020204030204" pitchFamily="34" charset="0"/>
                          </a:rPr>
                          <m:t>2</m:t>
                        </m:r>
                      </m:sub>
                    </m:sSub>
                    <m:d>
                      <m:dPr>
                        <m:ctrlPr>
                          <a:rPr lang="en-US" sz="1600" i="1">
                            <a:effectLst/>
                            <a:latin typeface="Cambria Math" panose="02040503050406030204" pitchFamily="18" charset="0"/>
                          </a:rPr>
                        </m:ctrlPr>
                      </m:dPr>
                      <m:e>
                        <m:r>
                          <a:rPr lang="en-US" sz="1600" i="1">
                            <a:effectLst/>
                            <a:latin typeface="Cambria Math" panose="02040503050406030204" pitchFamily="18" charset="0"/>
                            <a:ea typeface="宋体" panose="02010600030101010101" pitchFamily="2" charset="-122"/>
                            <a:cs typeface="Calibri" panose="020F0502020204030204" pitchFamily="34" charset="0"/>
                          </a:rPr>
                          <m:t>𝑡</m:t>
                        </m:r>
                      </m:e>
                    </m:d>
                    <m:r>
                      <a:rPr lang="en-US" sz="1600">
                        <a:effectLst/>
                        <a:latin typeface="Cambria Math" panose="02040503050406030204" pitchFamily="18" charset="0"/>
                        <a:ea typeface="宋体" panose="02010600030101010101" pitchFamily="2" charset="-122"/>
                        <a:cs typeface="Calibri" panose="020F0502020204030204" pitchFamily="34" charset="0"/>
                      </a:rPr>
                      <m:t>=</m:t>
                    </m:r>
                    <m:f>
                      <m:fPr>
                        <m:ctrlPr>
                          <a:rPr lang="en-US" sz="1600" i="1">
                            <a:effectLst/>
                            <a:latin typeface="Cambria Math" panose="02040503050406030204" pitchFamily="18" charset="0"/>
                          </a:rPr>
                        </m:ctrlPr>
                      </m:fPr>
                      <m:num>
                        <m:r>
                          <m:rPr>
                            <m:sty m:val="p"/>
                          </m:rPr>
                          <a:rPr lang="en-US" sz="1600">
                            <a:effectLst/>
                            <a:latin typeface="Cambria Math" panose="02040503050406030204" pitchFamily="18" charset="0"/>
                            <a:ea typeface="宋体" panose="02010600030101010101" pitchFamily="2" charset="-122"/>
                            <a:cs typeface="Calibri" panose="020F0502020204030204" pitchFamily="34" charset="0"/>
                          </a:rPr>
                          <m:t>d</m:t>
                        </m:r>
                        <m:sSub>
                          <m:sSubPr>
                            <m:ctrlPr>
                              <a:rPr lang="en-US" sz="1600" i="1">
                                <a:effectLst/>
                                <a:latin typeface="Cambria Math" panose="02040503050406030204" pitchFamily="18" charset="0"/>
                              </a:rPr>
                            </m:ctrlPr>
                          </m:sSubPr>
                          <m:e>
                            <m:r>
                              <a:rPr lang="en-US" sz="1600" i="1">
                                <a:effectLst/>
                                <a:latin typeface="Cambria Math" panose="02040503050406030204" pitchFamily="18" charset="0"/>
                                <a:ea typeface="宋体" panose="02010600030101010101" pitchFamily="2" charset="-122"/>
                                <a:cs typeface="Calibri" panose="020F0502020204030204" pitchFamily="34" charset="0"/>
                              </a:rPr>
                              <m:t>𝑧</m:t>
                            </m:r>
                          </m:e>
                          <m:sub>
                            <m:r>
                              <a:rPr lang="en-US" sz="1600">
                                <a:effectLst/>
                                <a:latin typeface="Cambria Math" panose="02040503050406030204" pitchFamily="18" charset="0"/>
                                <a:ea typeface="宋体" panose="02010600030101010101" pitchFamily="2" charset="-122"/>
                                <a:cs typeface="Calibri" panose="020F0502020204030204" pitchFamily="34" charset="0"/>
                              </a:rPr>
                              <m:t>1</m:t>
                            </m:r>
                          </m:sub>
                        </m:sSub>
                        <m:d>
                          <m:dPr>
                            <m:ctrlPr>
                              <a:rPr lang="en-US" sz="1600" i="1">
                                <a:effectLst/>
                                <a:latin typeface="Cambria Math" panose="02040503050406030204" pitchFamily="18" charset="0"/>
                              </a:rPr>
                            </m:ctrlPr>
                          </m:dPr>
                          <m:e>
                            <m:r>
                              <a:rPr lang="en-US" sz="1600" i="1">
                                <a:effectLst/>
                                <a:latin typeface="Cambria Math" panose="02040503050406030204" pitchFamily="18" charset="0"/>
                                <a:ea typeface="宋体" panose="02010600030101010101" pitchFamily="2" charset="-122"/>
                                <a:cs typeface="Calibri" panose="020F0502020204030204" pitchFamily="34" charset="0"/>
                              </a:rPr>
                              <m:t>𝑡</m:t>
                            </m:r>
                          </m:e>
                        </m:d>
                      </m:num>
                      <m:den>
                        <m:r>
                          <m:rPr>
                            <m:sty m:val="p"/>
                          </m:rPr>
                          <a:rPr lang="en-US" sz="1600">
                            <a:effectLst/>
                            <a:latin typeface="Cambria Math" panose="02040503050406030204" pitchFamily="18" charset="0"/>
                            <a:ea typeface="宋体" panose="02010600030101010101" pitchFamily="2" charset="-122"/>
                            <a:cs typeface="Calibri" panose="020F0502020204030204" pitchFamily="34" charset="0"/>
                          </a:rPr>
                          <m:t>d</m:t>
                        </m:r>
                        <m:r>
                          <a:rPr lang="en-US" sz="1600" i="1">
                            <a:effectLst/>
                            <a:latin typeface="Cambria Math" panose="02040503050406030204" pitchFamily="18" charset="0"/>
                            <a:ea typeface="宋体" panose="02010600030101010101" pitchFamily="2" charset="-122"/>
                            <a:cs typeface="Calibri" panose="020F0502020204030204" pitchFamily="34" charset="0"/>
                          </a:rPr>
                          <m:t>𝑡</m:t>
                        </m:r>
                      </m:den>
                    </m:f>
                    <m:r>
                      <a:rPr lang="en-US" sz="1600">
                        <a:effectLst/>
                        <a:latin typeface="Cambria Math" panose="02040503050406030204" pitchFamily="18" charset="0"/>
                        <a:ea typeface="宋体" panose="02010600030101010101" pitchFamily="2" charset="-122"/>
                        <a:cs typeface="Calibri" panose="020F0502020204030204" pitchFamily="34" charset="0"/>
                      </a:rPr>
                      <m:t>=</m:t>
                    </m:r>
                    <m:f>
                      <m:fPr>
                        <m:ctrlPr>
                          <a:rPr lang="en-US" sz="1600" i="1">
                            <a:effectLst/>
                            <a:latin typeface="Cambria Math" panose="02040503050406030204" pitchFamily="18" charset="0"/>
                          </a:rPr>
                        </m:ctrlPr>
                      </m:fPr>
                      <m:num>
                        <m:r>
                          <m:rPr>
                            <m:sty m:val="p"/>
                          </m:rPr>
                          <a:rPr lang="en-US" sz="1600">
                            <a:effectLst/>
                            <a:latin typeface="Cambria Math" panose="02040503050406030204" pitchFamily="18" charset="0"/>
                            <a:ea typeface="宋体" panose="02010600030101010101" pitchFamily="2" charset="-122"/>
                            <a:cs typeface="Calibri" panose="020F0502020204030204" pitchFamily="34" charset="0"/>
                          </a:rPr>
                          <m:t>d</m:t>
                        </m:r>
                        <m:r>
                          <a:rPr lang="en-US" sz="1600" i="1">
                            <a:effectLst/>
                            <a:latin typeface="Cambria Math" panose="02040503050406030204" pitchFamily="18" charset="0"/>
                            <a:ea typeface="宋体" panose="02010600030101010101" pitchFamily="2" charset="-122"/>
                            <a:cs typeface="Calibri" panose="020F0502020204030204" pitchFamily="34" charset="0"/>
                          </a:rPr>
                          <m:t>𝑥</m:t>
                        </m:r>
                        <m:d>
                          <m:dPr>
                            <m:ctrlPr>
                              <a:rPr lang="en-US" sz="1600" i="1">
                                <a:effectLst/>
                                <a:latin typeface="Cambria Math" panose="02040503050406030204" pitchFamily="18" charset="0"/>
                              </a:rPr>
                            </m:ctrlPr>
                          </m:dPr>
                          <m:e>
                            <m:r>
                              <a:rPr lang="en-US" sz="1600" i="1">
                                <a:effectLst/>
                                <a:latin typeface="Cambria Math" panose="02040503050406030204" pitchFamily="18" charset="0"/>
                                <a:ea typeface="宋体" panose="02010600030101010101" pitchFamily="2" charset="-122"/>
                                <a:cs typeface="Calibri" panose="020F0502020204030204" pitchFamily="34" charset="0"/>
                              </a:rPr>
                              <m:t>𝑡</m:t>
                            </m:r>
                          </m:e>
                        </m:d>
                      </m:num>
                      <m:den>
                        <m:r>
                          <m:rPr>
                            <m:sty m:val="p"/>
                          </m:rPr>
                          <a:rPr lang="en-US" sz="1600">
                            <a:effectLst/>
                            <a:latin typeface="Cambria Math" panose="02040503050406030204" pitchFamily="18" charset="0"/>
                            <a:ea typeface="宋体" panose="02010600030101010101" pitchFamily="2" charset="-122"/>
                            <a:cs typeface="Calibri" panose="020F0502020204030204" pitchFamily="34" charset="0"/>
                          </a:rPr>
                          <m:t>d</m:t>
                        </m:r>
                        <m:r>
                          <a:rPr lang="en-US" sz="1600" i="1">
                            <a:effectLst/>
                            <a:latin typeface="Cambria Math" panose="02040503050406030204" pitchFamily="18" charset="0"/>
                            <a:ea typeface="宋体" panose="02010600030101010101" pitchFamily="2" charset="-122"/>
                            <a:cs typeface="Calibri" panose="020F0502020204030204" pitchFamily="34" charset="0"/>
                          </a:rPr>
                          <m:t>𝑡</m:t>
                        </m:r>
                      </m:den>
                    </m:f>
                  </m:oMath>
                </a14:m>
                <a:endParaRPr lang="en-US" sz="1600" dirty="0"/>
              </a:p>
            </p:txBody>
          </p:sp>
        </mc:Choice>
        <mc:Fallback>
          <p:sp>
            <p:nvSpPr>
              <p:cNvPr id="25" name="TextBox 24"/>
              <p:cNvSpPr txBox="1">
                <a:spLocks noRot="1" noChangeAspect="1" noMove="1" noResize="1" noEditPoints="1" noAdjustHandles="1" noChangeArrowheads="1" noChangeShapeType="1" noTextEdit="1"/>
              </p:cNvSpPr>
              <p:nvPr/>
            </p:nvSpPr>
            <p:spPr>
              <a:xfrm>
                <a:off x="657971" y="3317819"/>
                <a:ext cx="6094674" cy="459228"/>
              </a:xfrm>
              <a:prstGeom prst="rect">
                <a:avLst/>
              </a:prstGeom>
              <a:blipFill rotWithShape="1">
                <a:blip r:embed="rId6"/>
                <a:stretch>
                  <a:fillRect l="-2" t="-126" r="1" b="15"/>
                </a:stretch>
              </a:blipFill>
            </p:spPr>
            <p:txBody>
              <a:bodyPr/>
              <a:lstStyle/>
              <a:p>
                <a:r>
                  <a:rPr lang="zh-CN" altLang="en-US">
                    <a:noFill/>
                  </a:rPr>
                  <a:t> </a:t>
                </a:r>
              </a:p>
            </p:txBody>
          </p:sp>
        </mc:Fallback>
      </mc:AlternateContent>
      <p:sp>
        <p:nvSpPr>
          <p:cNvPr id="28" name="Arrow: Down 27"/>
          <p:cNvSpPr/>
          <p:nvPr/>
        </p:nvSpPr>
        <p:spPr>
          <a:xfrm>
            <a:off x="3904090" y="3927944"/>
            <a:ext cx="373712" cy="2852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30" name="TextBox 29"/>
              <p:cNvSpPr txBox="1"/>
              <p:nvPr/>
            </p:nvSpPr>
            <p:spPr>
              <a:xfrm>
                <a:off x="2513608" y="4213153"/>
                <a:ext cx="3694375" cy="52835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400" i="1" smtClean="0">
                              <a:solidFill>
                                <a:schemeClr val="tx1"/>
                              </a:solidFill>
                              <a:latin typeface="Cambria Math" panose="02040503050406030204" pitchFamily="18" charset="0"/>
                            </a:rPr>
                          </m:ctrlPr>
                        </m:fPr>
                        <m:num>
                          <m:r>
                            <m:rPr>
                              <m:sty m:val="p"/>
                            </m:rPr>
                            <a:rPr lang="en-US" sz="1400">
                              <a:solidFill>
                                <a:schemeClr val="tx1"/>
                              </a:solidFill>
                              <a:latin typeface="Cambria Math" panose="02040503050406030204" pitchFamily="18" charset="0"/>
                            </a:rPr>
                            <m:t>d</m:t>
                          </m:r>
                        </m:num>
                        <m:den>
                          <m:r>
                            <m:rPr>
                              <m:sty m:val="p"/>
                            </m:rPr>
                            <a:rPr lang="en-US" sz="1400" i="0">
                              <a:solidFill>
                                <a:schemeClr val="tx1"/>
                              </a:solidFill>
                              <a:latin typeface="Cambria Math" panose="02040503050406030204" pitchFamily="18" charset="0"/>
                            </a:rPr>
                            <m:t>d</m:t>
                          </m:r>
                          <m:r>
                            <a:rPr lang="en-US" sz="1400" i="1">
                              <a:solidFill>
                                <a:schemeClr val="tx1"/>
                              </a:solidFill>
                              <a:latin typeface="Cambria Math" panose="02040503050406030204" pitchFamily="18" charset="0"/>
                            </a:rPr>
                            <m:t>𝑡</m:t>
                          </m:r>
                        </m:den>
                      </m:f>
                      <m:d>
                        <m:dPr>
                          <m:begChr m:val="["/>
                          <m:endChr m:val="]"/>
                          <m:ctrlPr>
                            <a:rPr lang="en-US" sz="1400" i="1">
                              <a:solidFill>
                                <a:schemeClr val="tx1"/>
                              </a:solidFill>
                              <a:latin typeface="Cambria Math" panose="02040503050406030204" pitchFamily="18" charset="0"/>
                            </a:rPr>
                          </m:ctrlPr>
                        </m:dPr>
                        <m:e>
                          <m:m>
                            <m:mPr>
                              <m:mcs>
                                <m:mc>
                                  <m:mcPr>
                                    <m:count m:val="1"/>
                                    <m:mcJc m:val="center"/>
                                  </m:mcPr>
                                </m:mc>
                              </m:mcs>
                              <m:plcHide m:val="on"/>
                              <m:ctrlPr>
                                <a:rPr lang="en-US" sz="1400" i="1">
                                  <a:solidFill>
                                    <a:schemeClr val="tx1"/>
                                  </a:solidFill>
                                  <a:latin typeface="Cambria Math" panose="02040503050406030204" pitchFamily="18" charset="0"/>
                                </a:rPr>
                              </m:ctrlPr>
                            </m:mPr>
                            <m:m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𝑧</m:t>
                                    </m:r>
                                  </m:e>
                                  <m:sub>
                                    <m:r>
                                      <a:rPr lang="en-US" sz="1400" i="0">
                                        <a:solidFill>
                                          <a:schemeClr val="tx1"/>
                                        </a:solidFill>
                                        <a:latin typeface="Cambria Math" panose="02040503050406030204" pitchFamily="18" charset="0"/>
                                      </a:rPr>
                                      <m:t>1</m:t>
                                    </m:r>
                                  </m:sub>
                                </m:sSub>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e>
                            </m:mr>
                            <m:m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𝑧</m:t>
                                    </m:r>
                                  </m:e>
                                  <m:sub>
                                    <m:r>
                                      <a:rPr lang="en-US" sz="1400" i="0">
                                        <a:solidFill>
                                          <a:schemeClr val="tx1"/>
                                        </a:solidFill>
                                        <a:latin typeface="Cambria Math" panose="02040503050406030204" pitchFamily="18" charset="0"/>
                                      </a:rPr>
                                      <m:t>2</m:t>
                                    </m:r>
                                  </m:sub>
                                </m:sSub>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e>
                            </m:mr>
                          </m:m>
                        </m:e>
                      </m:d>
                      <m:r>
                        <a:rPr lang="en-US" sz="140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𝑨</m:t>
                      </m:r>
                      <m:d>
                        <m:dPr>
                          <m:begChr m:val="["/>
                          <m:endChr m:val="]"/>
                          <m:ctrlPr>
                            <a:rPr lang="en-US" sz="1400" b="1" i="1">
                              <a:solidFill>
                                <a:schemeClr val="tx1"/>
                              </a:solidFill>
                              <a:latin typeface="Cambria Math" panose="02040503050406030204" pitchFamily="18" charset="0"/>
                            </a:rPr>
                          </m:ctrlPr>
                        </m:dPr>
                        <m:e>
                          <m:m>
                            <m:mPr>
                              <m:mcs>
                                <m:mc>
                                  <m:mcPr>
                                    <m:count m:val="1"/>
                                    <m:mcJc m:val="center"/>
                                  </m:mcPr>
                                </m:mc>
                              </m:mcs>
                              <m:plcHide m:val="on"/>
                              <m:ctrlPr>
                                <a:rPr lang="en-US" sz="1400" b="1" i="1">
                                  <a:solidFill>
                                    <a:schemeClr val="tx1"/>
                                  </a:solidFill>
                                  <a:latin typeface="Cambria Math" panose="02040503050406030204" pitchFamily="18" charset="0"/>
                                </a:rPr>
                              </m:ctrlPr>
                            </m:mPr>
                            <m:mr>
                              <m:e>
                                <m:sSub>
                                  <m:sSubPr>
                                    <m:ctrlPr>
                                      <a:rPr lang="en-US" sz="1400" b="1" i="1">
                                        <a:solidFill>
                                          <a:schemeClr val="tx1"/>
                                        </a:solidFill>
                                        <a:latin typeface="Cambria Math" panose="02040503050406030204" pitchFamily="18" charset="0"/>
                                      </a:rPr>
                                    </m:ctrlPr>
                                  </m:sSubPr>
                                  <m:e>
                                    <m:r>
                                      <a:rPr lang="en-US" sz="1400" b="0" i="1">
                                        <a:solidFill>
                                          <a:schemeClr val="tx1"/>
                                        </a:solidFill>
                                        <a:latin typeface="Cambria Math" panose="02040503050406030204" pitchFamily="18" charset="0"/>
                                      </a:rPr>
                                      <m:t>𝑧</m:t>
                                    </m:r>
                                  </m:e>
                                  <m:sub>
                                    <m:r>
                                      <a:rPr lang="en-US" sz="1400" b="0" i="0">
                                        <a:solidFill>
                                          <a:schemeClr val="tx1"/>
                                        </a:solidFill>
                                        <a:latin typeface="Cambria Math" panose="02040503050406030204" pitchFamily="18" charset="0"/>
                                      </a:rPr>
                                      <m:t>1</m:t>
                                    </m:r>
                                  </m:sub>
                                </m:sSub>
                                <m:d>
                                  <m:dPr>
                                    <m:ctrlPr>
                                      <a:rPr lang="en-US" sz="1400" b="1" i="1">
                                        <a:solidFill>
                                          <a:schemeClr val="tx1"/>
                                        </a:solidFill>
                                        <a:latin typeface="Cambria Math" panose="02040503050406030204" pitchFamily="18" charset="0"/>
                                      </a:rPr>
                                    </m:ctrlPr>
                                  </m:dPr>
                                  <m:e>
                                    <m:r>
                                      <a:rPr lang="en-US" sz="1400" b="0" i="1">
                                        <a:solidFill>
                                          <a:schemeClr val="tx1"/>
                                        </a:solidFill>
                                        <a:latin typeface="Cambria Math" panose="02040503050406030204" pitchFamily="18" charset="0"/>
                                      </a:rPr>
                                      <m:t>𝑡</m:t>
                                    </m:r>
                                  </m:e>
                                </m:d>
                              </m:e>
                            </m:mr>
                            <m:mr>
                              <m:e>
                                <m:sSub>
                                  <m:sSubPr>
                                    <m:ctrlPr>
                                      <a:rPr lang="en-US" sz="1400" b="1" i="1">
                                        <a:solidFill>
                                          <a:schemeClr val="tx1"/>
                                        </a:solidFill>
                                        <a:latin typeface="Cambria Math" panose="02040503050406030204" pitchFamily="18" charset="0"/>
                                      </a:rPr>
                                    </m:ctrlPr>
                                  </m:sSubPr>
                                  <m:e>
                                    <m:r>
                                      <a:rPr lang="en-US" sz="1400" b="0" i="1">
                                        <a:solidFill>
                                          <a:schemeClr val="tx1"/>
                                        </a:solidFill>
                                        <a:latin typeface="Cambria Math" panose="02040503050406030204" pitchFamily="18" charset="0"/>
                                      </a:rPr>
                                      <m:t>𝑧</m:t>
                                    </m:r>
                                  </m:e>
                                  <m:sub>
                                    <m:r>
                                      <a:rPr lang="en-US" sz="1400" b="0" i="0">
                                        <a:solidFill>
                                          <a:schemeClr val="tx1"/>
                                        </a:solidFill>
                                        <a:latin typeface="Cambria Math" panose="02040503050406030204" pitchFamily="18" charset="0"/>
                                      </a:rPr>
                                      <m:t>2</m:t>
                                    </m:r>
                                  </m:sub>
                                </m:sSub>
                                <m:d>
                                  <m:dPr>
                                    <m:ctrlPr>
                                      <a:rPr lang="en-US" sz="1400" b="1" i="1">
                                        <a:solidFill>
                                          <a:schemeClr val="tx1"/>
                                        </a:solidFill>
                                        <a:latin typeface="Cambria Math" panose="02040503050406030204" pitchFamily="18" charset="0"/>
                                      </a:rPr>
                                    </m:ctrlPr>
                                  </m:dPr>
                                  <m:e>
                                    <m:r>
                                      <a:rPr lang="en-US" sz="1400" b="0" i="1">
                                        <a:solidFill>
                                          <a:schemeClr val="tx1"/>
                                        </a:solidFill>
                                        <a:latin typeface="Cambria Math" panose="02040503050406030204" pitchFamily="18" charset="0"/>
                                      </a:rPr>
                                      <m:t>𝑡</m:t>
                                    </m:r>
                                  </m:e>
                                </m:d>
                              </m:e>
                            </m:mr>
                          </m:m>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𝑩</m:t>
                      </m:r>
                      <m:r>
                        <a:rPr lang="en-US" sz="1400" b="0" i="1">
                          <a:solidFill>
                            <a:schemeClr val="tx1"/>
                          </a:solidFill>
                          <a:latin typeface="Cambria Math" panose="02040503050406030204" pitchFamily="18" charset="0"/>
                        </a:rPr>
                        <m:t>𝑢</m:t>
                      </m:r>
                      <m:d>
                        <m:dPr>
                          <m:ctrlPr>
                            <a:rPr lang="en-US" sz="1400" b="0" i="1">
                              <a:solidFill>
                                <a:schemeClr val="tx1"/>
                              </a:solidFill>
                              <a:latin typeface="Cambria Math" panose="02040503050406030204" pitchFamily="18" charset="0"/>
                            </a:rPr>
                          </m:ctrlPr>
                        </m:dPr>
                        <m:e>
                          <m:r>
                            <a:rPr lang="en-US" sz="1400" b="0" i="1">
                              <a:solidFill>
                                <a:schemeClr val="tx1"/>
                              </a:solidFill>
                              <a:latin typeface="Cambria Math" panose="02040503050406030204" pitchFamily="18" charset="0"/>
                            </a:rPr>
                            <m:t>𝑡</m:t>
                          </m:r>
                        </m:e>
                      </m:d>
                    </m:oMath>
                  </m:oMathPara>
                </a14:m>
                <a:endParaRPr lang="en-US" sz="1400" dirty="0">
                  <a:solidFill>
                    <a:schemeClr val="tx1"/>
                  </a:solidFill>
                </a:endParaRPr>
              </a:p>
            </p:txBody>
          </p:sp>
        </mc:Choice>
        <mc:Fallback>
          <p:sp>
            <p:nvSpPr>
              <p:cNvPr id="30" name="TextBox 29"/>
              <p:cNvSpPr txBox="1">
                <a:spLocks noRot="1" noChangeAspect="1" noMove="1" noResize="1" noEditPoints="1" noAdjustHandles="1" noChangeArrowheads="1" noChangeShapeType="1" noTextEdit="1"/>
              </p:cNvSpPr>
              <p:nvPr/>
            </p:nvSpPr>
            <p:spPr>
              <a:xfrm>
                <a:off x="2513608" y="4213153"/>
                <a:ext cx="3694375" cy="528350"/>
              </a:xfrm>
              <a:prstGeom prst="rect">
                <a:avLst/>
              </a:prstGeom>
              <a:blipFill rotWithShape="1">
                <a:blip r:embed="rId7"/>
                <a:stretch>
                  <a:fillRect l="-8" t="-107" r="6" b="1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3015532" y="4741503"/>
                <a:ext cx="3047337" cy="51802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rPr>
                        <m:t>𝑦</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r>
                        <a:rPr lang="en-US" sz="140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𝑪</m:t>
                      </m:r>
                      <m:d>
                        <m:dPr>
                          <m:begChr m:val="["/>
                          <m:endChr m:val="]"/>
                          <m:ctrlPr>
                            <a:rPr lang="en-US" sz="1400" b="1" i="1">
                              <a:solidFill>
                                <a:schemeClr val="tx1"/>
                              </a:solidFill>
                              <a:latin typeface="Cambria Math" panose="02040503050406030204" pitchFamily="18" charset="0"/>
                            </a:rPr>
                          </m:ctrlPr>
                        </m:dPr>
                        <m:e>
                          <m:m>
                            <m:mPr>
                              <m:mcs>
                                <m:mc>
                                  <m:mcPr>
                                    <m:count m:val="1"/>
                                    <m:mcJc m:val="center"/>
                                  </m:mcPr>
                                </m:mc>
                              </m:mcs>
                              <m:plcHide m:val="on"/>
                              <m:ctrlPr>
                                <a:rPr lang="en-US" sz="1400" b="1" i="1">
                                  <a:solidFill>
                                    <a:schemeClr val="tx1"/>
                                  </a:solidFill>
                                  <a:latin typeface="Cambria Math" panose="02040503050406030204" pitchFamily="18" charset="0"/>
                                </a:rPr>
                              </m:ctrlPr>
                            </m:mPr>
                            <m:mr>
                              <m:e>
                                <m:sSub>
                                  <m:sSubPr>
                                    <m:ctrlPr>
                                      <a:rPr lang="en-US" sz="1400" b="1" i="1">
                                        <a:solidFill>
                                          <a:schemeClr val="tx1"/>
                                        </a:solidFill>
                                        <a:latin typeface="Cambria Math" panose="02040503050406030204" pitchFamily="18" charset="0"/>
                                      </a:rPr>
                                    </m:ctrlPr>
                                  </m:sSubPr>
                                  <m:e>
                                    <m:r>
                                      <a:rPr lang="en-US" sz="1400" b="0" i="1">
                                        <a:solidFill>
                                          <a:schemeClr val="tx1"/>
                                        </a:solidFill>
                                        <a:latin typeface="Cambria Math" panose="02040503050406030204" pitchFamily="18" charset="0"/>
                                      </a:rPr>
                                      <m:t>𝑧</m:t>
                                    </m:r>
                                  </m:e>
                                  <m:sub>
                                    <m:r>
                                      <a:rPr lang="en-US" sz="1400" b="0" i="0">
                                        <a:solidFill>
                                          <a:schemeClr val="tx1"/>
                                        </a:solidFill>
                                        <a:latin typeface="Cambria Math" panose="02040503050406030204" pitchFamily="18" charset="0"/>
                                      </a:rPr>
                                      <m:t>1</m:t>
                                    </m:r>
                                  </m:sub>
                                </m:sSub>
                                <m:d>
                                  <m:dPr>
                                    <m:ctrlPr>
                                      <a:rPr lang="en-US" sz="1400" b="1" i="1">
                                        <a:solidFill>
                                          <a:schemeClr val="tx1"/>
                                        </a:solidFill>
                                        <a:latin typeface="Cambria Math" panose="02040503050406030204" pitchFamily="18" charset="0"/>
                                      </a:rPr>
                                    </m:ctrlPr>
                                  </m:dPr>
                                  <m:e>
                                    <m:r>
                                      <a:rPr lang="en-US" sz="1400" b="0" i="1">
                                        <a:solidFill>
                                          <a:schemeClr val="tx1"/>
                                        </a:solidFill>
                                        <a:latin typeface="Cambria Math" panose="02040503050406030204" pitchFamily="18" charset="0"/>
                                      </a:rPr>
                                      <m:t>𝑡</m:t>
                                    </m:r>
                                  </m:e>
                                </m:d>
                              </m:e>
                            </m:mr>
                            <m:mr>
                              <m:e>
                                <m:sSub>
                                  <m:sSubPr>
                                    <m:ctrlPr>
                                      <a:rPr lang="en-US" sz="1400" b="1" i="1">
                                        <a:solidFill>
                                          <a:schemeClr val="tx1"/>
                                        </a:solidFill>
                                        <a:latin typeface="Cambria Math" panose="02040503050406030204" pitchFamily="18" charset="0"/>
                                      </a:rPr>
                                    </m:ctrlPr>
                                  </m:sSubPr>
                                  <m:e>
                                    <m:r>
                                      <a:rPr lang="en-US" sz="1400" b="0" i="1">
                                        <a:solidFill>
                                          <a:schemeClr val="tx1"/>
                                        </a:solidFill>
                                        <a:latin typeface="Cambria Math" panose="02040503050406030204" pitchFamily="18" charset="0"/>
                                      </a:rPr>
                                      <m:t>𝑧</m:t>
                                    </m:r>
                                  </m:e>
                                  <m:sub>
                                    <m:r>
                                      <a:rPr lang="en-US" sz="1400" b="0" i="0">
                                        <a:solidFill>
                                          <a:schemeClr val="tx1"/>
                                        </a:solidFill>
                                        <a:latin typeface="Cambria Math" panose="02040503050406030204" pitchFamily="18" charset="0"/>
                                      </a:rPr>
                                      <m:t>2</m:t>
                                    </m:r>
                                  </m:sub>
                                </m:sSub>
                                <m:d>
                                  <m:dPr>
                                    <m:ctrlPr>
                                      <a:rPr lang="en-US" sz="1400" b="1" i="1">
                                        <a:solidFill>
                                          <a:schemeClr val="tx1"/>
                                        </a:solidFill>
                                        <a:latin typeface="Cambria Math" panose="02040503050406030204" pitchFamily="18" charset="0"/>
                                      </a:rPr>
                                    </m:ctrlPr>
                                  </m:dPr>
                                  <m:e>
                                    <m:r>
                                      <a:rPr lang="en-US" sz="1400" b="0" i="1">
                                        <a:solidFill>
                                          <a:schemeClr val="tx1"/>
                                        </a:solidFill>
                                        <a:latin typeface="Cambria Math" panose="02040503050406030204" pitchFamily="18" charset="0"/>
                                      </a:rPr>
                                      <m:t>𝑡</m:t>
                                    </m:r>
                                  </m:e>
                                </m:d>
                              </m:e>
                            </m:mr>
                          </m:m>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𝑫</m:t>
                      </m:r>
                      <m:r>
                        <a:rPr lang="en-US" sz="1400" b="0" i="1">
                          <a:solidFill>
                            <a:schemeClr val="tx1"/>
                          </a:solidFill>
                          <a:latin typeface="Cambria Math" panose="02040503050406030204" pitchFamily="18" charset="0"/>
                        </a:rPr>
                        <m:t>𝑢</m:t>
                      </m:r>
                      <m:d>
                        <m:dPr>
                          <m:ctrlPr>
                            <a:rPr lang="en-US" sz="1400" b="0" i="1">
                              <a:solidFill>
                                <a:schemeClr val="tx1"/>
                              </a:solidFill>
                              <a:latin typeface="Cambria Math" panose="02040503050406030204" pitchFamily="18" charset="0"/>
                            </a:rPr>
                          </m:ctrlPr>
                        </m:dPr>
                        <m:e>
                          <m:r>
                            <a:rPr lang="en-US" sz="1400" b="0" i="1">
                              <a:solidFill>
                                <a:schemeClr val="tx1"/>
                              </a:solidFill>
                              <a:latin typeface="Cambria Math" panose="02040503050406030204" pitchFamily="18" charset="0"/>
                            </a:rPr>
                            <m:t>𝑡</m:t>
                          </m:r>
                        </m:e>
                      </m:d>
                    </m:oMath>
                  </m:oMathPara>
                </a14:m>
                <a:endParaRPr lang="en-US" sz="1400" dirty="0">
                  <a:solidFill>
                    <a:schemeClr val="tx1"/>
                  </a:solidFill>
                </a:endParaRPr>
              </a:p>
            </p:txBody>
          </p:sp>
        </mc:Choice>
        <mc:Fallback>
          <p:sp>
            <p:nvSpPr>
              <p:cNvPr id="32" name="TextBox 31"/>
              <p:cNvSpPr txBox="1">
                <a:spLocks noRot="1" noChangeAspect="1" noMove="1" noResize="1" noEditPoints="1" noAdjustHandles="1" noChangeArrowheads="1" noChangeShapeType="1" noTextEdit="1"/>
              </p:cNvSpPr>
              <p:nvPr/>
            </p:nvSpPr>
            <p:spPr>
              <a:xfrm>
                <a:off x="3015532" y="4741503"/>
                <a:ext cx="3047337" cy="518027"/>
              </a:xfrm>
              <a:prstGeom prst="rect">
                <a:avLst/>
              </a:prstGeom>
              <a:blipFill rotWithShape="1">
                <a:blip r:embed="rId8"/>
                <a:stretch>
                  <a:fillRect l="-18" t="-114" r="17" b="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3188558" y="5336282"/>
                <a:ext cx="4631467" cy="451598"/>
              </a:xfrm>
              <a:prstGeom prst="rect">
                <a:avLst/>
              </a:prstGeom>
              <a:noFill/>
            </p:spPr>
            <p:txBody>
              <a:bodyPr wrap="square">
                <a:spAutoFit/>
              </a:bodyPr>
              <a:lstStyle/>
              <a:p>
                <a:r>
                  <a:rPr lang="zh-CN" sz="1400" dirty="0">
                    <a:effectLst/>
                    <a:latin typeface="Calibri" panose="020F0502020204030204" pitchFamily="34" charset="0"/>
                    <a:ea typeface="宋体" panose="02010600030101010101" pitchFamily="2" charset="-122"/>
                    <a:cs typeface="Calibri" panose="020F0502020204030204" pitchFamily="34" charset="0"/>
                  </a:rPr>
                  <a:t>其中</a:t>
                </a:r>
                <a14:m>
                  <m:oMath xmlns:m="http://schemas.openxmlformats.org/officeDocument/2006/math">
                    <m:r>
                      <a:rPr lang="en-US" sz="1400" b="1" i="1">
                        <a:effectLst/>
                        <a:latin typeface="Cambria Math" panose="02040503050406030204" pitchFamily="18" charset="0"/>
                        <a:ea typeface="宋体" panose="02010600030101010101" pitchFamily="2" charset="-122"/>
                        <a:cs typeface="Calibri" panose="020F0502020204030204" pitchFamily="34" charset="0"/>
                      </a:rPr>
                      <m:t>𝑨</m:t>
                    </m:r>
                    <m:r>
                      <a:rPr lang="en-US" sz="1400" b="1">
                        <a:effectLst/>
                        <a:latin typeface="Cambria Math" panose="02040503050406030204" pitchFamily="18" charset="0"/>
                        <a:ea typeface="宋体" panose="02010600030101010101" pitchFamily="2" charset="-122"/>
                        <a:cs typeface="Calibri" panose="020F0502020204030204" pitchFamily="34" charset="0"/>
                      </a:rPr>
                      <m:t>=</m:t>
                    </m:r>
                    <m:d>
                      <m:dPr>
                        <m:begChr m:val="["/>
                        <m:endChr m:val="]"/>
                        <m:ctrlPr>
                          <a:rPr lang="en-US" sz="1400" i="1">
                            <a:effectLst/>
                            <a:latin typeface="Cambria Math" panose="02040503050406030204" pitchFamily="18" charset="0"/>
                          </a:rPr>
                        </m:ctrlPr>
                      </m:dPr>
                      <m:e>
                        <m:m>
                          <m:mPr>
                            <m:mcs>
                              <m:mc>
                                <m:mcPr>
                                  <m:count m:val="2"/>
                                  <m:mcJc m:val="center"/>
                                </m:mcPr>
                              </m:mc>
                            </m:mcs>
                            <m:ctrlPr>
                              <a:rPr lang="en-US" sz="1400" i="1">
                                <a:effectLst/>
                                <a:latin typeface="Cambria Math" panose="02040503050406030204" pitchFamily="18" charset="0"/>
                              </a:rPr>
                            </m:ctrlPr>
                          </m:mPr>
                          <m:mr>
                            <m:e>
                              <m:r>
                                <a:rPr lang="en-US" sz="1400">
                                  <a:effectLst/>
                                  <a:latin typeface="Cambria Math" panose="02040503050406030204" pitchFamily="18" charset="0"/>
                                  <a:ea typeface="宋体" panose="02010600030101010101" pitchFamily="2" charset="-122"/>
                                  <a:cs typeface="Calibri" panose="020F0502020204030204" pitchFamily="34" charset="0"/>
                                </a:rPr>
                                <m:t>0</m:t>
                              </m:r>
                            </m:e>
                            <m:e>
                              <m:r>
                                <a:rPr lang="en-US" sz="1400">
                                  <a:effectLst/>
                                  <a:latin typeface="Cambria Math" panose="02040503050406030204" pitchFamily="18" charset="0"/>
                                  <a:ea typeface="宋体" panose="02010600030101010101" pitchFamily="2" charset="-122"/>
                                  <a:cs typeface="Calibri" panose="020F0502020204030204" pitchFamily="34" charset="0"/>
                                </a:rPr>
                                <m:t>1</m:t>
                              </m:r>
                            </m:e>
                          </m:mr>
                          <m:mr>
                            <m:e>
                              <m:r>
                                <a:rPr lang="en-US" sz="1400" i="1">
                                  <a:effectLst/>
                                  <a:latin typeface="Cambria Math" panose="02040503050406030204" pitchFamily="18" charset="0"/>
                                  <a:ea typeface="宋体" panose="02010600030101010101" pitchFamily="2" charset="-122"/>
                                  <a:cs typeface="Calibri" panose="020F0502020204030204" pitchFamily="34" charset="0"/>
                                </a:rPr>
                                <m:t>−</m:t>
                              </m:r>
                              <m:r>
                                <a:rPr lang="en-US" sz="1400">
                                  <a:effectLst/>
                                  <a:latin typeface="Cambria Math" panose="02040503050406030204" pitchFamily="18" charset="0"/>
                                  <a:ea typeface="宋体" panose="02010600030101010101" pitchFamily="2" charset="-122"/>
                                  <a:cs typeface="Calibri" panose="020F0502020204030204" pitchFamily="34" charset="0"/>
                                </a:rPr>
                                <m:t>1</m:t>
                              </m:r>
                            </m:e>
                            <m:e>
                              <m:r>
                                <a:rPr lang="en-US" sz="1400" i="1">
                                  <a:effectLst/>
                                  <a:latin typeface="Cambria Math" panose="02040503050406030204" pitchFamily="18" charset="0"/>
                                  <a:ea typeface="宋体" panose="02010600030101010101" pitchFamily="2" charset="-122"/>
                                  <a:cs typeface="Calibri" panose="020F0502020204030204" pitchFamily="34" charset="0"/>
                                </a:rPr>
                                <m:t>−</m:t>
                              </m:r>
                              <m:r>
                                <a:rPr lang="en-US" sz="1400">
                                  <a:effectLst/>
                                  <a:latin typeface="Cambria Math" panose="02040503050406030204" pitchFamily="18" charset="0"/>
                                  <a:ea typeface="宋体" panose="02010600030101010101" pitchFamily="2" charset="-122"/>
                                  <a:cs typeface="Calibri" panose="020F0502020204030204" pitchFamily="34" charset="0"/>
                                </a:rPr>
                                <m:t>0</m:t>
                              </m:r>
                              <m:r>
                                <a:rPr lang="en-US" sz="1400">
                                  <a:effectLst/>
                                  <a:latin typeface="Cambria Math" panose="02040503050406030204" pitchFamily="18" charset="0"/>
                                  <a:ea typeface="宋体" panose="02010600030101010101" pitchFamily="2" charset="-122"/>
                                  <a:cs typeface="Calibri" panose="020F0502020204030204" pitchFamily="34" charset="0"/>
                                </a:rPr>
                                <m:t>.</m:t>
                              </m:r>
                              <m:r>
                                <a:rPr lang="en-US" sz="1400">
                                  <a:effectLst/>
                                  <a:latin typeface="Cambria Math" panose="02040503050406030204" pitchFamily="18" charset="0"/>
                                  <a:ea typeface="宋体" panose="02010600030101010101" pitchFamily="2" charset="-122"/>
                                  <a:cs typeface="Calibri" panose="020F0502020204030204" pitchFamily="34" charset="0"/>
                                </a:rPr>
                                <m:t>5</m:t>
                              </m:r>
                            </m:e>
                          </m:mr>
                        </m:m>
                      </m:e>
                    </m:d>
                  </m:oMath>
                </a14:m>
                <a:r>
                  <a:rPr lang="zh-CN" sz="1400" dirty="0">
                    <a:effectLst/>
                    <a:latin typeface="Calibri" panose="020F0502020204030204" pitchFamily="34" charset="0"/>
                    <a:ea typeface="宋体" panose="02010600030101010101" pitchFamily="2" charset="-122"/>
                    <a:cs typeface="Calibri" panose="020F0502020204030204" pitchFamily="34" charset="0"/>
                  </a:rPr>
                  <a:t>，</a:t>
                </a:r>
                <a14:m>
                  <m:oMath xmlns:m="http://schemas.openxmlformats.org/officeDocument/2006/math">
                    <m:r>
                      <a:rPr lang="en-US" sz="1400" b="1" i="1">
                        <a:effectLst/>
                        <a:latin typeface="Cambria Math" panose="02040503050406030204" pitchFamily="18" charset="0"/>
                        <a:ea typeface="宋体" panose="02010600030101010101" pitchFamily="2" charset="-122"/>
                        <a:cs typeface="Calibri" panose="020F0502020204030204" pitchFamily="34" charset="0"/>
                      </a:rPr>
                      <m:t>𝑩</m:t>
                    </m:r>
                    <m:r>
                      <a:rPr lang="en-US" sz="1400" i="1">
                        <a:effectLst/>
                        <a:latin typeface="Cambria Math" panose="02040503050406030204" pitchFamily="18" charset="0"/>
                        <a:ea typeface="宋体" panose="02010600030101010101" pitchFamily="2" charset="-122"/>
                        <a:cs typeface="Calibri" panose="020F0502020204030204" pitchFamily="34" charset="0"/>
                      </a:rPr>
                      <m:t>=</m:t>
                    </m:r>
                    <m:d>
                      <m:dPr>
                        <m:begChr m:val="["/>
                        <m:endChr m:val="]"/>
                        <m:ctrlPr>
                          <a:rPr lang="en-US" sz="1400" i="1">
                            <a:effectLst/>
                            <a:latin typeface="Cambria Math" panose="02040503050406030204" pitchFamily="18" charset="0"/>
                          </a:rPr>
                        </m:ctrlPr>
                      </m:dPr>
                      <m:e>
                        <m:m>
                          <m:mPr>
                            <m:mcs>
                              <m:mc>
                                <m:mcPr>
                                  <m:count m:val="1"/>
                                  <m:mcJc m:val="center"/>
                                </m:mcPr>
                              </m:mc>
                            </m:mcs>
                            <m:ctrlPr>
                              <a:rPr lang="en-US" sz="1400" i="1">
                                <a:effectLst/>
                                <a:latin typeface="Cambria Math" panose="02040503050406030204" pitchFamily="18" charset="0"/>
                              </a:rPr>
                            </m:ctrlPr>
                          </m:mPr>
                          <m:mr>
                            <m:e>
                              <m:r>
                                <a:rPr lang="en-US" sz="1400">
                                  <a:effectLst/>
                                  <a:latin typeface="Cambria Math" panose="02040503050406030204" pitchFamily="18" charset="0"/>
                                  <a:ea typeface="宋体" panose="02010600030101010101" pitchFamily="2" charset="-122"/>
                                  <a:cs typeface="Calibri" panose="020F0502020204030204" pitchFamily="34" charset="0"/>
                                </a:rPr>
                                <m:t>0</m:t>
                              </m:r>
                            </m:e>
                          </m:mr>
                          <m:mr>
                            <m:e>
                              <m:r>
                                <a:rPr lang="en-US" sz="1400">
                                  <a:effectLst/>
                                  <a:latin typeface="Cambria Math" panose="02040503050406030204" pitchFamily="18" charset="0"/>
                                  <a:ea typeface="宋体" panose="02010600030101010101" pitchFamily="2" charset="-122"/>
                                  <a:cs typeface="Calibri" panose="020F0502020204030204" pitchFamily="34" charset="0"/>
                                </a:rPr>
                                <m:t>1</m:t>
                              </m:r>
                            </m:e>
                          </m:mr>
                        </m:m>
                      </m:e>
                    </m:d>
                  </m:oMath>
                </a14:m>
                <a:r>
                  <a:rPr lang="zh-CN" sz="1400" dirty="0">
                    <a:effectLst/>
                    <a:latin typeface="Calibri" panose="020F0502020204030204" pitchFamily="34" charset="0"/>
                    <a:ea typeface="宋体" panose="02010600030101010101" pitchFamily="2" charset="-122"/>
                    <a:cs typeface="Calibri" panose="020F0502020204030204" pitchFamily="34" charset="0"/>
                  </a:rPr>
                  <a:t>，</a:t>
                </a:r>
                <a14:m>
                  <m:oMath xmlns:m="http://schemas.openxmlformats.org/officeDocument/2006/math">
                    <m:r>
                      <a:rPr lang="en-US" sz="1400" b="1" i="1">
                        <a:effectLst/>
                        <a:latin typeface="Cambria Math" panose="02040503050406030204" pitchFamily="18" charset="0"/>
                        <a:ea typeface="宋体" panose="02010600030101010101" pitchFamily="2" charset="-122"/>
                        <a:cs typeface="Calibri" panose="020F0502020204030204" pitchFamily="34" charset="0"/>
                      </a:rPr>
                      <m:t>𝑪</m:t>
                    </m:r>
                    <m:r>
                      <a:rPr lang="en-US" sz="1400" b="1" i="1">
                        <a:effectLst/>
                        <a:latin typeface="Cambria Math" panose="02040503050406030204" pitchFamily="18" charset="0"/>
                        <a:ea typeface="宋体" panose="02010600030101010101" pitchFamily="2" charset="-122"/>
                        <a:cs typeface="Calibri" panose="020F0502020204030204" pitchFamily="34" charset="0"/>
                      </a:rPr>
                      <m:t>=</m:t>
                    </m:r>
                    <m:d>
                      <m:dPr>
                        <m:begChr m:val="["/>
                        <m:endChr m:val="]"/>
                        <m:ctrlPr>
                          <a:rPr lang="en-US" sz="1400" i="1">
                            <a:effectLst/>
                            <a:latin typeface="Cambria Math" panose="02040503050406030204" pitchFamily="18" charset="0"/>
                          </a:rPr>
                        </m:ctrlPr>
                      </m:dPr>
                      <m:e>
                        <m:m>
                          <m:mPr>
                            <m:mcs>
                              <m:mc>
                                <m:mcPr>
                                  <m:count m:val="2"/>
                                  <m:mcJc m:val="center"/>
                                </m:mcPr>
                              </m:mc>
                            </m:mcs>
                            <m:ctrlPr>
                              <a:rPr lang="en-US" sz="1400" i="1">
                                <a:effectLst/>
                                <a:latin typeface="Cambria Math" panose="02040503050406030204" pitchFamily="18" charset="0"/>
                              </a:rPr>
                            </m:ctrlPr>
                          </m:mPr>
                          <m:mr>
                            <m:e>
                              <m:r>
                                <a:rPr lang="en-US" sz="1400">
                                  <a:effectLst/>
                                  <a:latin typeface="Cambria Math" panose="02040503050406030204" pitchFamily="18" charset="0"/>
                                  <a:ea typeface="宋体" panose="02010600030101010101" pitchFamily="2" charset="-122"/>
                                  <a:cs typeface="Calibri" panose="020F0502020204030204" pitchFamily="34" charset="0"/>
                                </a:rPr>
                                <m:t>1</m:t>
                              </m:r>
                            </m:e>
                            <m:e>
                              <m:r>
                                <a:rPr lang="en-US" sz="1400">
                                  <a:effectLst/>
                                  <a:latin typeface="Cambria Math" panose="02040503050406030204" pitchFamily="18" charset="0"/>
                                  <a:ea typeface="宋体" panose="02010600030101010101" pitchFamily="2" charset="-122"/>
                                  <a:cs typeface="Calibri" panose="020F0502020204030204" pitchFamily="34" charset="0"/>
                                </a:rPr>
                                <m:t>0</m:t>
                              </m:r>
                            </m:e>
                          </m:mr>
                        </m:m>
                      </m:e>
                    </m:d>
                  </m:oMath>
                </a14:m>
                <a:r>
                  <a:rPr lang="zh-CN" sz="1400" dirty="0">
                    <a:effectLst/>
                    <a:latin typeface="Calibri" panose="020F0502020204030204" pitchFamily="34" charset="0"/>
                    <a:ea typeface="宋体" panose="02010600030101010101" pitchFamily="2" charset="-122"/>
                    <a:cs typeface="Calibri" panose="020F0502020204030204" pitchFamily="34" charset="0"/>
                  </a:rPr>
                  <a:t>，</a:t>
                </a:r>
                <a14:m>
                  <m:oMath xmlns:m="http://schemas.openxmlformats.org/officeDocument/2006/math">
                    <m:r>
                      <a:rPr lang="en-US" sz="1400" b="1" i="1">
                        <a:effectLst/>
                        <a:latin typeface="Cambria Math" panose="02040503050406030204" pitchFamily="18" charset="0"/>
                        <a:ea typeface="宋体" panose="02010600030101010101" pitchFamily="2" charset="-122"/>
                        <a:cs typeface="Calibri" panose="020F0502020204030204" pitchFamily="34" charset="0"/>
                      </a:rPr>
                      <m:t>𝑫</m:t>
                    </m:r>
                    <m:r>
                      <a:rPr lang="en-US" sz="1400" b="1" i="1">
                        <a:effectLst/>
                        <a:latin typeface="Cambria Math" panose="02040503050406030204" pitchFamily="18" charset="0"/>
                        <a:ea typeface="宋体" panose="02010600030101010101" pitchFamily="2" charset="-122"/>
                        <a:cs typeface="Calibri" panose="020F0502020204030204" pitchFamily="34" charset="0"/>
                      </a:rPr>
                      <m:t>=[</m:t>
                    </m:r>
                    <m:r>
                      <a:rPr lang="en-US" sz="1400" i="1">
                        <a:effectLst/>
                        <a:latin typeface="Cambria Math" panose="02040503050406030204" pitchFamily="18" charset="0"/>
                        <a:ea typeface="宋体" panose="02010600030101010101" pitchFamily="2" charset="-122"/>
                        <a:cs typeface="Calibri" panose="020F0502020204030204" pitchFamily="34" charset="0"/>
                      </a:rPr>
                      <m:t>0</m:t>
                    </m:r>
                    <m:r>
                      <a:rPr lang="en-US" sz="1400" b="1" i="1">
                        <a:effectLst/>
                        <a:latin typeface="Cambria Math" panose="02040503050406030204" pitchFamily="18" charset="0"/>
                        <a:ea typeface="宋体" panose="02010600030101010101" pitchFamily="2" charset="-122"/>
                        <a:cs typeface="Calibri" panose="020F0502020204030204" pitchFamily="34" charset="0"/>
                      </a:rPr>
                      <m:t>]</m:t>
                    </m:r>
                  </m:oMath>
                </a14:m>
                <a:endParaRPr lang="en-US" sz="1400" dirty="0"/>
              </a:p>
            </p:txBody>
          </p:sp>
        </mc:Choice>
        <mc:Fallback>
          <p:sp>
            <p:nvSpPr>
              <p:cNvPr id="34" name="TextBox 33"/>
              <p:cNvSpPr txBox="1">
                <a:spLocks noRot="1" noChangeAspect="1" noMove="1" noResize="1" noEditPoints="1" noAdjustHandles="1" noChangeArrowheads="1" noChangeShapeType="1" noTextEdit="1"/>
              </p:cNvSpPr>
              <p:nvPr/>
            </p:nvSpPr>
            <p:spPr>
              <a:xfrm>
                <a:off x="3188558" y="5336282"/>
                <a:ext cx="4631467" cy="451598"/>
              </a:xfrm>
              <a:prstGeom prst="rect">
                <a:avLst/>
              </a:prstGeom>
              <a:blipFill rotWithShape="1">
                <a:blip r:embed="rId9"/>
                <a:stretch>
                  <a:fillRect l="-5" t="-83" b="10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TextBox 35"/>
              <p:cNvSpPr txBox="1"/>
              <p:nvPr/>
            </p:nvSpPr>
            <p:spPr>
              <a:xfrm>
                <a:off x="7906163" y="4357215"/>
                <a:ext cx="3704645" cy="1569660"/>
              </a:xfrm>
              <a:prstGeom prst="rect">
                <a:avLst/>
              </a:prstGeom>
              <a:noFill/>
              <a:ln>
                <a:solidFill>
                  <a:schemeClr val="accent3"/>
                </a:solidFill>
              </a:ln>
            </p:spPr>
            <p:txBody>
              <a:bodyPr wrap="square">
                <a:spAutoFit/>
              </a:bodyPr>
              <a:lstStyle/>
              <a:p>
                <a:pPr marL="285750" indent="-285750">
                  <a:buFont typeface="Arial" panose="020B0604020202020204" pitchFamily="34" charset="0"/>
                  <a:buChar char="•"/>
                </a:pPr>
                <a:r>
                  <a:rPr lang="zh-CN" sz="1600" dirty="0">
                    <a:effectLst/>
                    <a:latin typeface="Calibri" panose="020F0502020204030204" pitchFamily="34" charset="0"/>
                    <a:ea typeface="宋体" panose="02010600030101010101" pitchFamily="2" charset="-122"/>
                    <a:cs typeface="Calibri" panose="020F0502020204030204" pitchFamily="34" charset="0"/>
                  </a:rPr>
                  <a:t>假设在此系统中可以使用一个传感器实时测量质量块的位移，即系统的输出</a:t>
                </a:r>
                <a14:m>
                  <m:oMath xmlns:m="http://schemas.openxmlformats.org/officeDocument/2006/math">
                    <m:r>
                      <a:rPr lang="en-US" sz="1600" i="1">
                        <a:effectLst/>
                        <a:latin typeface="Cambria Math" panose="02040503050406030204" pitchFamily="18" charset="0"/>
                        <a:ea typeface="宋体" panose="02010600030101010101" pitchFamily="2" charset="-122"/>
                        <a:cs typeface="Calibri" panose="020F0502020204030204" pitchFamily="34" charset="0"/>
                      </a:rPr>
                      <m:t>𝑦</m:t>
                    </m:r>
                    <m:d>
                      <m:dPr>
                        <m:ctrlPr>
                          <a:rPr lang="en-US" sz="1600" i="1">
                            <a:effectLst/>
                            <a:latin typeface="Cambria Math" panose="02040503050406030204" pitchFamily="18" charset="0"/>
                          </a:rPr>
                        </m:ctrlPr>
                      </m:dPr>
                      <m:e>
                        <m:r>
                          <a:rPr lang="en-US" sz="1600" i="1">
                            <a:effectLst/>
                            <a:latin typeface="Cambria Math" panose="02040503050406030204" pitchFamily="18" charset="0"/>
                            <a:ea typeface="宋体" panose="02010600030101010101" pitchFamily="2" charset="-122"/>
                            <a:cs typeface="Calibri" panose="020F0502020204030204" pitchFamily="34" charset="0"/>
                          </a:rPr>
                          <m:t>𝑡</m:t>
                        </m:r>
                      </m:e>
                    </m:d>
                  </m:oMath>
                </a14:m>
                <a:r>
                  <a:rPr lang="zh-CN" sz="1600" dirty="0">
                    <a:effectLst/>
                    <a:latin typeface="Calibri" panose="020F0502020204030204" pitchFamily="34" charset="0"/>
                    <a:ea typeface="宋体" panose="02010600030101010101" pitchFamily="2" charset="-122"/>
                    <a:cs typeface="Calibri" panose="020F0502020204030204" pitchFamily="34" charset="0"/>
                  </a:rPr>
                  <a:t>，同时也是状态变量之一</a:t>
                </a:r>
                <a14:m>
                  <m:oMath xmlns:m="http://schemas.openxmlformats.org/officeDocument/2006/math">
                    <m:sSub>
                      <m:sSubPr>
                        <m:ctrlPr>
                          <a:rPr lang="en-US" sz="1600" i="1">
                            <a:effectLst/>
                            <a:latin typeface="Cambria Math" panose="02040503050406030204" pitchFamily="18" charset="0"/>
                          </a:rPr>
                        </m:ctrlPr>
                      </m:sSubPr>
                      <m:e>
                        <m:r>
                          <a:rPr lang="en-US" sz="1600" i="1">
                            <a:effectLst/>
                            <a:latin typeface="Cambria Math" panose="02040503050406030204" pitchFamily="18" charset="0"/>
                            <a:ea typeface="宋体" panose="02010600030101010101" pitchFamily="2" charset="-122"/>
                            <a:cs typeface="Calibri" panose="020F0502020204030204" pitchFamily="34" charset="0"/>
                          </a:rPr>
                          <m:t>𝑧</m:t>
                        </m:r>
                      </m:e>
                      <m:sub>
                        <m:r>
                          <a:rPr lang="en-US" sz="1600">
                            <a:effectLst/>
                            <a:latin typeface="Cambria Math" panose="02040503050406030204" pitchFamily="18" charset="0"/>
                            <a:ea typeface="宋体" panose="02010600030101010101" pitchFamily="2" charset="-122"/>
                            <a:cs typeface="Calibri" panose="020F0502020204030204" pitchFamily="34" charset="0"/>
                          </a:rPr>
                          <m:t>1</m:t>
                        </m:r>
                      </m:sub>
                    </m:sSub>
                    <m:d>
                      <m:dPr>
                        <m:ctrlPr>
                          <a:rPr lang="en-US" sz="1600" i="1">
                            <a:effectLst/>
                            <a:latin typeface="Cambria Math" panose="02040503050406030204" pitchFamily="18" charset="0"/>
                          </a:rPr>
                        </m:ctrlPr>
                      </m:dPr>
                      <m:e>
                        <m:r>
                          <a:rPr lang="en-US" sz="1600" i="1">
                            <a:effectLst/>
                            <a:latin typeface="Cambria Math" panose="02040503050406030204" pitchFamily="18" charset="0"/>
                            <a:ea typeface="宋体" panose="02010600030101010101" pitchFamily="2" charset="-122"/>
                            <a:cs typeface="Calibri" panose="020F0502020204030204" pitchFamily="34" charset="0"/>
                          </a:rPr>
                          <m:t>𝑡</m:t>
                        </m:r>
                      </m:e>
                    </m:d>
                  </m:oMath>
                </a14:m>
                <a:r>
                  <a:rPr lang="zh-CN" sz="1600" dirty="0">
                    <a:effectLst/>
                    <a:latin typeface="Calibri" panose="020F0502020204030204" pitchFamily="34" charset="0"/>
                    <a:ea typeface="宋体" panose="02010600030101010101" pitchFamily="2" charset="-122"/>
                    <a:cs typeface="Calibri" panose="020F0502020204030204" pitchFamily="34" charset="0"/>
                  </a:rPr>
                  <a:t>。但是无法测量另一个状态变量</a:t>
                </a:r>
                <a14:m>
                  <m:oMath xmlns:m="http://schemas.openxmlformats.org/officeDocument/2006/math">
                    <m:sSub>
                      <m:sSubPr>
                        <m:ctrlPr>
                          <a:rPr lang="en-US" sz="1600" i="1">
                            <a:effectLst/>
                            <a:latin typeface="Cambria Math" panose="02040503050406030204" pitchFamily="18" charset="0"/>
                          </a:rPr>
                        </m:ctrlPr>
                      </m:sSubPr>
                      <m:e>
                        <m:r>
                          <a:rPr lang="en-US" sz="1600" i="1">
                            <a:effectLst/>
                            <a:latin typeface="Cambria Math" panose="02040503050406030204" pitchFamily="18" charset="0"/>
                            <a:ea typeface="宋体" panose="02010600030101010101" pitchFamily="2" charset="-122"/>
                            <a:cs typeface="Calibri" panose="020F0502020204030204" pitchFamily="34" charset="0"/>
                          </a:rPr>
                          <m:t>𝑧</m:t>
                        </m:r>
                      </m:e>
                      <m:sub>
                        <m:r>
                          <a:rPr lang="en-US" sz="1600">
                            <a:effectLst/>
                            <a:latin typeface="Cambria Math" panose="02040503050406030204" pitchFamily="18" charset="0"/>
                            <a:ea typeface="宋体" panose="02010600030101010101" pitchFamily="2" charset="-122"/>
                            <a:cs typeface="Calibri" panose="020F0502020204030204" pitchFamily="34" charset="0"/>
                          </a:rPr>
                          <m:t>2</m:t>
                        </m:r>
                      </m:sub>
                    </m:sSub>
                    <m:d>
                      <m:dPr>
                        <m:ctrlPr>
                          <a:rPr lang="en-US" sz="1600" i="1">
                            <a:effectLst/>
                            <a:latin typeface="Cambria Math" panose="02040503050406030204" pitchFamily="18" charset="0"/>
                          </a:rPr>
                        </m:ctrlPr>
                      </m:dPr>
                      <m:e>
                        <m:r>
                          <a:rPr lang="en-US" sz="1600" i="1">
                            <a:effectLst/>
                            <a:latin typeface="Cambria Math" panose="02040503050406030204" pitchFamily="18" charset="0"/>
                            <a:ea typeface="宋体" panose="02010600030101010101" pitchFamily="2" charset="-122"/>
                            <a:cs typeface="Calibri" panose="020F0502020204030204" pitchFamily="34" charset="0"/>
                          </a:rPr>
                          <m:t>𝑡</m:t>
                        </m:r>
                      </m:e>
                    </m:d>
                  </m:oMath>
                </a14:m>
                <a:r>
                  <a:rPr lang="zh-CN" sz="1600" dirty="0">
                    <a:effectLst/>
                    <a:latin typeface="Calibri" panose="020F0502020204030204" pitchFamily="34" charset="0"/>
                    <a:ea typeface="宋体" panose="02010600030101010101" pitchFamily="2" charset="-122"/>
                    <a:cs typeface="Calibri" panose="020F0502020204030204" pitchFamily="34" charset="0"/>
                  </a:rPr>
                  <a:t>，即质量块的速度</a:t>
                </a:r>
                <a:r>
                  <a:rPr lang="zh-CN" altLang="en-US" sz="1600" dirty="0">
                    <a:effectLst/>
                    <a:latin typeface="Calibri" panose="020F0502020204030204" pitchFamily="34" charset="0"/>
                    <a:ea typeface="宋体" panose="02010600030101010101" pitchFamily="2" charset="-122"/>
                    <a:cs typeface="Calibri" panose="020F0502020204030204" pitchFamily="34" charset="0"/>
                  </a:rPr>
                  <a:t>。</a:t>
                </a:r>
                <a:endParaRPr lang="en-US" altLang="zh-CN" sz="1600" dirty="0">
                  <a:effectLst/>
                  <a:latin typeface="Calibri" panose="020F0502020204030204" pitchFamily="34" charset="0"/>
                  <a:ea typeface="宋体" panose="02010600030101010101" pitchFamily="2" charset="-122"/>
                  <a:cs typeface="Calibri" panose="020F0502020204030204" pitchFamily="34" charset="0"/>
                </a:endParaRPr>
              </a:p>
              <a:p>
                <a:pPr marL="285750" indent="-285750">
                  <a:buFont typeface="Arial" panose="020B0604020202020204" pitchFamily="34" charset="0"/>
                  <a:buChar char="•"/>
                </a:pPr>
                <a:r>
                  <a:rPr lang="zh-CN" altLang="en-US" sz="1600" dirty="0">
                    <a:latin typeface="Calibri" panose="020F0502020204030204" pitchFamily="34" charset="0"/>
                    <a:ea typeface="宋体" panose="02010600030101010101" pitchFamily="2" charset="-122"/>
                    <a:cs typeface="Calibri" panose="020F0502020204030204" pitchFamily="34" charset="0"/>
                  </a:rPr>
                  <a:t>设计观测器来估计</a:t>
                </a:r>
                <a14:m>
                  <m:oMath xmlns:m="http://schemas.openxmlformats.org/officeDocument/2006/math">
                    <m:sSub>
                      <m:sSubPr>
                        <m:ctrlPr>
                          <a:rPr lang="en-US" sz="1600" i="1" smtClean="0">
                            <a:effectLst/>
                            <a:latin typeface="Cambria Math" panose="02040503050406030204" pitchFamily="18" charset="0"/>
                          </a:rPr>
                        </m:ctrlPr>
                      </m:sSubPr>
                      <m:e>
                        <m:r>
                          <a:rPr lang="en-US" sz="1600" i="1">
                            <a:effectLst/>
                            <a:latin typeface="Cambria Math" panose="02040503050406030204" pitchFamily="18" charset="0"/>
                            <a:ea typeface="宋体" panose="02010600030101010101" pitchFamily="2" charset="-122"/>
                            <a:cs typeface="Calibri" panose="020F0502020204030204" pitchFamily="34" charset="0"/>
                          </a:rPr>
                          <m:t>𝑧</m:t>
                        </m:r>
                      </m:e>
                      <m:sub>
                        <m:r>
                          <a:rPr lang="en-US" sz="1600">
                            <a:effectLst/>
                            <a:latin typeface="Cambria Math" panose="02040503050406030204" pitchFamily="18" charset="0"/>
                            <a:ea typeface="宋体" panose="02010600030101010101" pitchFamily="2" charset="-122"/>
                            <a:cs typeface="Calibri" panose="020F0502020204030204" pitchFamily="34" charset="0"/>
                          </a:rPr>
                          <m:t>2</m:t>
                        </m:r>
                      </m:sub>
                    </m:sSub>
                    <m:d>
                      <m:dPr>
                        <m:ctrlPr>
                          <a:rPr lang="en-US" sz="1600" i="1">
                            <a:effectLst/>
                            <a:latin typeface="Cambria Math" panose="02040503050406030204" pitchFamily="18" charset="0"/>
                          </a:rPr>
                        </m:ctrlPr>
                      </m:dPr>
                      <m:e>
                        <m:r>
                          <a:rPr lang="en-US" sz="1600" i="1">
                            <a:effectLst/>
                            <a:latin typeface="Cambria Math" panose="02040503050406030204" pitchFamily="18" charset="0"/>
                            <a:ea typeface="宋体" panose="02010600030101010101" pitchFamily="2" charset="-122"/>
                            <a:cs typeface="Calibri" panose="020F0502020204030204" pitchFamily="34" charset="0"/>
                          </a:rPr>
                          <m:t>𝑡</m:t>
                        </m:r>
                      </m:e>
                    </m:d>
                  </m:oMath>
                </a14:m>
                <a:endParaRPr lang="en-US" sz="1600" dirty="0"/>
              </a:p>
            </p:txBody>
          </p:sp>
        </mc:Choice>
        <mc:Fallback>
          <p:sp>
            <p:nvSpPr>
              <p:cNvPr id="36" name="TextBox 35"/>
              <p:cNvSpPr txBox="1">
                <a:spLocks noRot="1" noChangeAspect="1" noMove="1" noResize="1" noEditPoints="1" noAdjustHandles="1" noChangeArrowheads="1" noChangeShapeType="1" noTextEdit="1"/>
              </p:cNvSpPr>
              <p:nvPr/>
            </p:nvSpPr>
            <p:spPr>
              <a:xfrm>
                <a:off x="7906163" y="4357215"/>
                <a:ext cx="3704645" cy="1569660"/>
              </a:xfrm>
              <a:prstGeom prst="rect">
                <a:avLst/>
              </a:prstGeom>
              <a:blipFill rotWithShape="1">
                <a:blip r:embed="rId10"/>
                <a:stretch>
                  <a:fillRect l="-131" t="-314" r="-124" b="-297"/>
                </a:stretch>
              </a:blipFill>
              <a:ln>
                <a:solidFill>
                  <a:schemeClr val="accent3"/>
                </a:solidFill>
              </a:ln>
            </p:spPr>
            <p:txBody>
              <a:bodyPr/>
              <a:lstStyle/>
              <a:p>
                <a:r>
                  <a:rPr lang="zh-CN" alt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线性观测器设计举例</a:t>
            </a:r>
            <a:endParaRPr lang="en-US" sz="3600" dirty="0"/>
          </a:p>
        </p:txBody>
      </p:sp>
      <mc:AlternateContent xmlns:mc="http://schemas.openxmlformats.org/markup-compatibility/2006">
        <mc:Choice xmlns:a14="http://schemas.microsoft.com/office/drawing/2010/main" Requires="a14">
          <p:sp>
            <p:nvSpPr>
              <p:cNvPr id="30" name="TextBox 29"/>
              <p:cNvSpPr txBox="1"/>
              <p:nvPr/>
            </p:nvSpPr>
            <p:spPr>
              <a:xfrm>
                <a:off x="265708" y="2165278"/>
                <a:ext cx="3694375" cy="52835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400" i="1" smtClean="0">
                              <a:solidFill>
                                <a:schemeClr val="tx1"/>
                              </a:solidFill>
                              <a:latin typeface="Cambria Math" panose="02040503050406030204" pitchFamily="18" charset="0"/>
                            </a:rPr>
                          </m:ctrlPr>
                        </m:fPr>
                        <m:num>
                          <m:r>
                            <m:rPr>
                              <m:sty m:val="p"/>
                            </m:rPr>
                            <a:rPr lang="en-US" sz="1400">
                              <a:solidFill>
                                <a:schemeClr val="tx1"/>
                              </a:solidFill>
                              <a:latin typeface="Cambria Math" panose="02040503050406030204" pitchFamily="18" charset="0"/>
                            </a:rPr>
                            <m:t>d</m:t>
                          </m:r>
                        </m:num>
                        <m:den>
                          <m:r>
                            <m:rPr>
                              <m:sty m:val="p"/>
                            </m:rPr>
                            <a:rPr lang="en-US" sz="1400" i="0">
                              <a:solidFill>
                                <a:schemeClr val="tx1"/>
                              </a:solidFill>
                              <a:latin typeface="Cambria Math" panose="02040503050406030204" pitchFamily="18" charset="0"/>
                            </a:rPr>
                            <m:t>d</m:t>
                          </m:r>
                          <m:r>
                            <a:rPr lang="en-US" sz="1400" i="1">
                              <a:solidFill>
                                <a:schemeClr val="tx1"/>
                              </a:solidFill>
                              <a:latin typeface="Cambria Math" panose="02040503050406030204" pitchFamily="18" charset="0"/>
                            </a:rPr>
                            <m:t>𝑡</m:t>
                          </m:r>
                        </m:den>
                      </m:f>
                      <m:d>
                        <m:dPr>
                          <m:begChr m:val="["/>
                          <m:endChr m:val="]"/>
                          <m:ctrlPr>
                            <a:rPr lang="en-US" sz="1400" i="1">
                              <a:solidFill>
                                <a:schemeClr val="tx1"/>
                              </a:solidFill>
                              <a:latin typeface="Cambria Math" panose="02040503050406030204" pitchFamily="18" charset="0"/>
                            </a:rPr>
                          </m:ctrlPr>
                        </m:dPr>
                        <m:e>
                          <m:m>
                            <m:mPr>
                              <m:mcs>
                                <m:mc>
                                  <m:mcPr>
                                    <m:count m:val="1"/>
                                    <m:mcJc m:val="center"/>
                                  </m:mcPr>
                                </m:mc>
                              </m:mcs>
                              <m:plcHide m:val="on"/>
                              <m:ctrlPr>
                                <a:rPr lang="en-US" sz="1400" i="1">
                                  <a:solidFill>
                                    <a:schemeClr val="tx1"/>
                                  </a:solidFill>
                                  <a:latin typeface="Cambria Math" panose="02040503050406030204" pitchFamily="18" charset="0"/>
                                </a:rPr>
                              </m:ctrlPr>
                            </m:mPr>
                            <m:m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𝑧</m:t>
                                    </m:r>
                                  </m:e>
                                  <m:sub>
                                    <m:r>
                                      <a:rPr lang="en-US" sz="1400" i="0">
                                        <a:solidFill>
                                          <a:schemeClr val="tx1"/>
                                        </a:solidFill>
                                        <a:latin typeface="Cambria Math" panose="02040503050406030204" pitchFamily="18" charset="0"/>
                                      </a:rPr>
                                      <m:t>1</m:t>
                                    </m:r>
                                  </m:sub>
                                </m:sSub>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e>
                            </m:mr>
                            <m:m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𝑧</m:t>
                                    </m:r>
                                  </m:e>
                                  <m:sub>
                                    <m:r>
                                      <a:rPr lang="en-US" sz="1400" i="0">
                                        <a:solidFill>
                                          <a:schemeClr val="tx1"/>
                                        </a:solidFill>
                                        <a:latin typeface="Cambria Math" panose="02040503050406030204" pitchFamily="18" charset="0"/>
                                      </a:rPr>
                                      <m:t>2</m:t>
                                    </m:r>
                                  </m:sub>
                                </m:sSub>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e>
                            </m:mr>
                          </m:m>
                        </m:e>
                      </m:d>
                      <m:r>
                        <a:rPr lang="en-US" sz="140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𝑨</m:t>
                      </m:r>
                      <m:d>
                        <m:dPr>
                          <m:begChr m:val="["/>
                          <m:endChr m:val="]"/>
                          <m:ctrlPr>
                            <a:rPr lang="en-US" sz="1400" b="1" i="1">
                              <a:solidFill>
                                <a:schemeClr val="tx1"/>
                              </a:solidFill>
                              <a:latin typeface="Cambria Math" panose="02040503050406030204" pitchFamily="18" charset="0"/>
                            </a:rPr>
                          </m:ctrlPr>
                        </m:dPr>
                        <m:e>
                          <m:m>
                            <m:mPr>
                              <m:mcs>
                                <m:mc>
                                  <m:mcPr>
                                    <m:count m:val="1"/>
                                    <m:mcJc m:val="center"/>
                                  </m:mcPr>
                                </m:mc>
                              </m:mcs>
                              <m:plcHide m:val="on"/>
                              <m:ctrlPr>
                                <a:rPr lang="en-US" sz="1400" b="1" i="1">
                                  <a:solidFill>
                                    <a:schemeClr val="tx1"/>
                                  </a:solidFill>
                                  <a:latin typeface="Cambria Math" panose="02040503050406030204" pitchFamily="18" charset="0"/>
                                </a:rPr>
                              </m:ctrlPr>
                            </m:mPr>
                            <m:mr>
                              <m:e>
                                <m:sSub>
                                  <m:sSubPr>
                                    <m:ctrlPr>
                                      <a:rPr lang="en-US" sz="1400" b="1" i="1">
                                        <a:solidFill>
                                          <a:schemeClr val="tx1"/>
                                        </a:solidFill>
                                        <a:latin typeface="Cambria Math" panose="02040503050406030204" pitchFamily="18" charset="0"/>
                                      </a:rPr>
                                    </m:ctrlPr>
                                  </m:sSubPr>
                                  <m:e>
                                    <m:r>
                                      <a:rPr lang="en-US" sz="1400" b="0" i="1">
                                        <a:solidFill>
                                          <a:schemeClr val="tx1"/>
                                        </a:solidFill>
                                        <a:latin typeface="Cambria Math" panose="02040503050406030204" pitchFamily="18" charset="0"/>
                                      </a:rPr>
                                      <m:t>𝑧</m:t>
                                    </m:r>
                                  </m:e>
                                  <m:sub>
                                    <m:r>
                                      <a:rPr lang="en-US" sz="1400" b="0" i="0">
                                        <a:solidFill>
                                          <a:schemeClr val="tx1"/>
                                        </a:solidFill>
                                        <a:latin typeface="Cambria Math" panose="02040503050406030204" pitchFamily="18" charset="0"/>
                                      </a:rPr>
                                      <m:t>1</m:t>
                                    </m:r>
                                  </m:sub>
                                </m:sSub>
                                <m:d>
                                  <m:dPr>
                                    <m:ctrlPr>
                                      <a:rPr lang="en-US" sz="1400" b="1" i="1">
                                        <a:solidFill>
                                          <a:schemeClr val="tx1"/>
                                        </a:solidFill>
                                        <a:latin typeface="Cambria Math" panose="02040503050406030204" pitchFamily="18" charset="0"/>
                                      </a:rPr>
                                    </m:ctrlPr>
                                  </m:dPr>
                                  <m:e>
                                    <m:r>
                                      <a:rPr lang="en-US" sz="1400" b="0" i="1">
                                        <a:solidFill>
                                          <a:schemeClr val="tx1"/>
                                        </a:solidFill>
                                        <a:latin typeface="Cambria Math" panose="02040503050406030204" pitchFamily="18" charset="0"/>
                                      </a:rPr>
                                      <m:t>𝑡</m:t>
                                    </m:r>
                                  </m:e>
                                </m:d>
                              </m:e>
                            </m:mr>
                            <m:mr>
                              <m:e>
                                <m:sSub>
                                  <m:sSubPr>
                                    <m:ctrlPr>
                                      <a:rPr lang="en-US" sz="1400" b="1" i="1">
                                        <a:solidFill>
                                          <a:schemeClr val="tx1"/>
                                        </a:solidFill>
                                        <a:latin typeface="Cambria Math" panose="02040503050406030204" pitchFamily="18" charset="0"/>
                                      </a:rPr>
                                    </m:ctrlPr>
                                  </m:sSubPr>
                                  <m:e>
                                    <m:r>
                                      <a:rPr lang="en-US" sz="1400" b="0" i="1">
                                        <a:solidFill>
                                          <a:schemeClr val="tx1"/>
                                        </a:solidFill>
                                        <a:latin typeface="Cambria Math" panose="02040503050406030204" pitchFamily="18" charset="0"/>
                                      </a:rPr>
                                      <m:t>𝑧</m:t>
                                    </m:r>
                                  </m:e>
                                  <m:sub>
                                    <m:r>
                                      <a:rPr lang="en-US" sz="1400" b="0" i="0">
                                        <a:solidFill>
                                          <a:schemeClr val="tx1"/>
                                        </a:solidFill>
                                        <a:latin typeface="Cambria Math" panose="02040503050406030204" pitchFamily="18" charset="0"/>
                                      </a:rPr>
                                      <m:t>2</m:t>
                                    </m:r>
                                  </m:sub>
                                </m:sSub>
                                <m:d>
                                  <m:dPr>
                                    <m:ctrlPr>
                                      <a:rPr lang="en-US" sz="1400" b="1" i="1">
                                        <a:solidFill>
                                          <a:schemeClr val="tx1"/>
                                        </a:solidFill>
                                        <a:latin typeface="Cambria Math" panose="02040503050406030204" pitchFamily="18" charset="0"/>
                                      </a:rPr>
                                    </m:ctrlPr>
                                  </m:dPr>
                                  <m:e>
                                    <m:r>
                                      <a:rPr lang="en-US" sz="1400" b="0" i="1">
                                        <a:solidFill>
                                          <a:schemeClr val="tx1"/>
                                        </a:solidFill>
                                        <a:latin typeface="Cambria Math" panose="02040503050406030204" pitchFamily="18" charset="0"/>
                                      </a:rPr>
                                      <m:t>𝑡</m:t>
                                    </m:r>
                                  </m:e>
                                </m:d>
                              </m:e>
                            </m:mr>
                          </m:m>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𝑩</m:t>
                      </m:r>
                      <m:r>
                        <a:rPr lang="en-US" sz="1400" b="0" i="1">
                          <a:solidFill>
                            <a:schemeClr val="tx1"/>
                          </a:solidFill>
                          <a:latin typeface="Cambria Math" panose="02040503050406030204" pitchFamily="18" charset="0"/>
                        </a:rPr>
                        <m:t>𝑢</m:t>
                      </m:r>
                      <m:d>
                        <m:dPr>
                          <m:ctrlPr>
                            <a:rPr lang="en-US" sz="1400" b="0" i="1">
                              <a:solidFill>
                                <a:schemeClr val="tx1"/>
                              </a:solidFill>
                              <a:latin typeface="Cambria Math" panose="02040503050406030204" pitchFamily="18" charset="0"/>
                            </a:rPr>
                          </m:ctrlPr>
                        </m:dPr>
                        <m:e>
                          <m:r>
                            <a:rPr lang="en-US" sz="1400" b="0" i="1">
                              <a:solidFill>
                                <a:schemeClr val="tx1"/>
                              </a:solidFill>
                              <a:latin typeface="Cambria Math" panose="02040503050406030204" pitchFamily="18" charset="0"/>
                            </a:rPr>
                            <m:t>𝑡</m:t>
                          </m:r>
                        </m:e>
                      </m:d>
                    </m:oMath>
                  </m:oMathPara>
                </a14:m>
                <a:endParaRPr lang="en-US" sz="1400" dirty="0">
                  <a:solidFill>
                    <a:schemeClr val="tx1"/>
                  </a:solidFill>
                </a:endParaRPr>
              </a:p>
            </p:txBody>
          </p:sp>
        </mc:Choice>
        <mc:Fallback>
          <p:sp>
            <p:nvSpPr>
              <p:cNvPr id="30" name="TextBox 29"/>
              <p:cNvSpPr txBox="1">
                <a:spLocks noRot="1" noChangeAspect="1" noMove="1" noResize="1" noEditPoints="1" noAdjustHandles="1" noChangeArrowheads="1" noChangeShapeType="1" noTextEdit="1"/>
              </p:cNvSpPr>
              <p:nvPr/>
            </p:nvSpPr>
            <p:spPr>
              <a:xfrm>
                <a:off x="265708" y="2165278"/>
                <a:ext cx="3694375" cy="528350"/>
              </a:xfrm>
              <a:prstGeom prst="rect">
                <a:avLst/>
              </a:prstGeom>
              <a:blipFill rotWithShape="1">
                <a:blip r:embed="rId1"/>
                <a:stretch>
                  <a:fillRect l="-8" t="-107" r="6" b="1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767632" y="2693628"/>
                <a:ext cx="3047337" cy="51802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rPr>
                        <m:t>𝑦</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r>
                        <a:rPr lang="en-US" sz="140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𝑪</m:t>
                      </m:r>
                      <m:d>
                        <m:dPr>
                          <m:begChr m:val="["/>
                          <m:endChr m:val="]"/>
                          <m:ctrlPr>
                            <a:rPr lang="en-US" sz="1400" b="1" i="1">
                              <a:solidFill>
                                <a:schemeClr val="tx1"/>
                              </a:solidFill>
                              <a:latin typeface="Cambria Math" panose="02040503050406030204" pitchFamily="18" charset="0"/>
                            </a:rPr>
                          </m:ctrlPr>
                        </m:dPr>
                        <m:e>
                          <m:m>
                            <m:mPr>
                              <m:mcs>
                                <m:mc>
                                  <m:mcPr>
                                    <m:count m:val="1"/>
                                    <m:mcJc m:val="center"/>
                                  </m:mcPr>
                                </m:mc>
                              </m:mcs>
                              <m:plcHide m:val="on"/>
                              <m:ctrlPr>
                                <a:rPr lang="en-US" sz="1400" b="1" i="1">
                                  <a:solidFill>
                                    <a:schemeClr val="tx1"/>
                                  </a:solidFill>
                                  <a:latin typeface="Cambria Math" panose="02040503050406030204" pitchFamily="18" charset="0"/>
                                </a:rPr>
                              </m:ctrlPr>
                            </m:mPr>
                            <m:mr>
                              <m:e>
                                <m:sSub>
                                  <m:sSubPr>
                                    <m:ctrlPr>
                                      <a:rPr lang="en-US" sz="1400" b="1" i="1">
                                        <a:solidFill>
                                          <a:schemeClr val="tx1"/>
                                        </a:solidFill>
                                        <a:latin typeface="Cambria Math" panose="02040503050406030204" pitchFamily="18" charset="0"/>
                                      </a:rPr>
                                    </m:ctrlPr>
                                  </m:sSubPr>
                                  <m:e>
                                    <m:r>
                                      <a:rPr lang="en-US" sz="1400" b="0" i="1">
                                        <a:solidFill>
                                          <a:schemeClr val="tx1"/>
                                        </a:solidFill>
                                        <a:latin typeface="Cambria Math" panose="02040503050406030204" pitchFamily="18" charset="0"/>
                                      </a:rPr>
                                      <m:t>𝑧</m:t>
                                    </m:r>
                                  </m:e>
                                  <m:sub>
                                    <m:r>
                                      <a:rPr lang="en-US" sz="1400" b="0" i="0">
                                        <a:solidFill>
                                          <a:schemeClr val="tx1"/>
                                        </a:solidFill>
                                        <a:latin typeface="Cambria Math" panose="02040503050406030204" pitchFamily="18" charset="0"/>
                                      </a:rPr>
                                      <m:t>1</m:t>
                                    </m:r>
                                  </m:sub>
                                </m:sSub>
                                <m:d>
                                  <m:dPr>
                                    <m:ctrlPr>
                                      <a:rPr lang="en-US" sz="1400" b="1" i="1">
                                        <a:solidFill>
                                          <a:schemeClr val="tx1"/>
                                        </a:solidFill>
                                        <a:latin typeface="Cambria Math" panose="02040503050406030204" pitchFamily="18" charset="0"/>
                                      </a:rPr>
                                    </m:ctrlPr>
                                  </m:dPr>
                                  <m:e>
                                    <m:r>
                                      <a:rPr lang="en-US" sz="1400" b="0" i="1">
                                        <a:solidFill>
                                          <a:schemeClr val="tx1"/>
                                        </a:solidFill>
                                        <a:latin typeface="Cambria Math" panose="02040503050406030204" pitchFamily="18" charset="0"/>
                                      </a:rPr>
                                      <m:t>𝑡</m:t>
                                    </m:r>
                                  </m:e>
                                </m:d>
                              </m:e>
                            </m:mr>
                            <m:mr>
                              <m:e>
                                <m:sSub>
                                  <m:sSubPr>
                                    <m:ctrlPr>
                                      <a:rPr lang="en-US" sz="1400" b="1" i="1">
                                        <a:solidFill>
                                          <a:schemeClr val="tx1"/>
                                        </a:solidFill>
                                        <a:latin typeface="Cambria Math" panose="02040503050406030204" pitchFamily="18" charset="0"/>
                                      </a:rPr>
                                    </m:ctrlPr>
                                  </m:sSubPr>
                                  <m:e>
                                    <m:r>
                                      <a:rPr lang="en-US" sz="1400" b="0" i="1">
                                        <a:solidFill>
                                          <a:schemeClr val="tx1"/>
                                        </a:solidFill>
                                        <a:latin typeface="Cambria Math" panose="02040503050406030204" pitchFamily="18" charset="0"/>
                                      </a:rPr>
                                      <m:t>𝑧</m:t>
                                    </m:r>
                                  </m:e>
                                  <m:sub>
                                    <m:r>
                                      <a:rPr lang="en-US" sz="1400" b="0" i="0">
                                        <a:solidFill>
                                          <a:schemeClr val="tx1"/>
                                        </a:solidFill>
                                        <a:latin typeface="Cambria Math" panose="02040503050406030204" pitchFamily="18" charset="0"/>
                                      </a:rPr>
                                      <m:t>2</m:t>
                                    </m:r>
                                  </m:sub>
                                </m:sSub>
                                <m:d>
                                  <m:dPr>
                                    <m:ctrlPr>
                                      <a:rPr lang="en-US" sz="1400" b="1" i="1">
                                        <a:solidFill>
                                          <a:schemeClr val="tx1"/>
                                        </a:solidFill>
                                        <a:latin typeface="Cambria Math" panose="02040503050406030204" pitchFamily="18" charset="0"/>
                                      </a:rPr>
                                    </m:ctrlPr>
                                  </m:dPr>
                                  <m:e>
                                    <m:r>
                                      <a:rPr lang="en-US" sz="1400" b="0" i="1">
                                        <a:solidFill>
                                          <a:schemeClr val="tx1"/>
                                        </a:solidFill>
                                        <a:latin typeface="Cambria Math" panose="02040503050406030204" pitchFamily="18" charset="0"/>
                                      </a:rPr>
                                      <m:t>𝑡</m:t>
                                    </m:r>
                                  </m:e>
                                </m:d>
                              </m:e>
                            </m:mr>
                          </m:m>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𝑫</m:t>
                      </m:r>
                      <m:r>
                        <a:rPr lang="en-US" sz="1400" b="0" i="1">
                          <a:solidFill>
                            <a:schemeClr val="tx1"/>
                          </a:solidFill>
                          <a:latin typeface="Cambria Math" panose="02040503050406030204" pitchFamily="18" charset="0"/>
                        </a:rPr>
                        <m:t>𝑢</m:t>
                      </m:r>
                      <m:d>
                        <m:dPr>
                          <m:ctrlPr>
                            <a:rPr lang="en-US" sz="1400" b="0" i="1">
                              <a:solidFill>
                                <a:schemeClr val="tx1"/>
                              </a:solidFill>
                              <a:latin typeface="Cambria Math" panose="02040503050406030204" pitchFamily="18" charset="0"/>
                            </a:rPr>
                          </m:ctrlPr>
                        </m:dPr>
                        <m:e>
                          <m:r>
                            <a:rPr lang="en-US" sz="1400" b="0" i="1">
                              <a:solidFill>
                                <a:schemeClr val="tx1"/>
                              </a:solidFill>
                              <a:latin typeface="Cambria Math" panose="02040503050406030204" pitchFamily="18" charset="0"/>
                            </a:rPr>
                            <m:t>𝑡</m:t>
                          </m:r>
                        </m:e>
                      </m:d>
                    </m:oMath>
                  </m:oMathPara>
                </a14:m>
                <a:endParaRPr lang="en-US" sz="1400" dirty="0">
                  <a:solidFill>
                    <a:schemeClr val="tx1"/>
                  </a:solidFill>
                </a:endParaRPr>
              </a:p>
            </p:txBody>
          </p:sp>
        </mc:Choice>
        <mc:Fallback>
          <p:sp>
            <p:nvSpPr>
              <p:cNvPr id="32" name="TextBox 31"/>
              <p:cNvSpPr txBox="1">
                <a:spLocks noRot="1" noChangeAspect="1" noMove="1" noResize="1" noEditPoints="1" noAdjustHandles="1" noChangeArrowheads="1" noChangeShapeType="1" noTextEdit="1"/>
              </p:cNvSpPr>
              <p:nvPr/>
            </p:nvSpPr>
            <p:spPr>
              <a:xfrm>
                <a:off x="767632" y="2693628"/>
                <a:ext cx="3047337" cy="518027"/>
              </a:xfrm>
              <a:prstGeom prst="rect">
                <a:avLst/>
              </a:prstGeom>
              <a:blipFill rotWithShape="1">
                <a:blip r:embed="rId2"/>
                <a:stretch>
                  <a:fillRect l="-18" t="-114" r="17" b="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4226783" y="2295614"/>
                <a:ext cx="4631467" cy="451598"/>
              </a:xfrm>
              <a:prstGeom prst="rect">
                <a:avLst/>
              </a:prstGeom>
              <a:noFill/>
            </p:spPr>
            <p:txBody>
              <a:bodyPr wrap="square">
                <a:spAutoFit/>
              </a:bodyPr>
              <a:lstStyle/>
              <a:p>
                <a:r>
                  <a:rPr lang="zh-CN" sz="1400" dirty="0">
                    <a:effectLst/>
                    <a:latin typeface="Calibri" panose="020F0502020204030204" pitchFamily="34" charset="0"/>
                    <a:ea typeface="宋体" panose="02010600030101010101" pitchFamily="2" charset="-122"/>
                    <a:cs typeface="Calibri" panose="020F0502020204030204" pitchFamily="34" charset="0"/>
                  </a:rPr>
                  <a:t>其中</a:t>
                </a:r>
                <a14:m>
                  <m:oMath xmlns:m="http://schemas.openxmlformats.org/officeDocument/2006/math">
                    <m:r>
                      <a:rPr lang="en-US" sz="1400" b="1" i="1">
                        <a:effectLst/>
                        <a:latin typeface="Cambria Math" panose="02040503050406030204" pitchFamily="18" charset="0"/>
                        <a:ea typeface="宋体" panose="02010600030101010101" pitchFamily="2" charset="-122"/>
                        <a:cs typeface="Calibri" panose="020F0502020204030204" pitchFamily="34" charset="0"/>
                      </a:rPr>
                      <m:t>𝑨</m:t>
                    </m:r>
                    <m:r>
                      <a:rPr lang="en-US" sz="1400" b="1">
                        <a:effectLst/>
                        <a:latin typeface="Cambria Math" panose="02040503050406030204" pitchFamily="18" charset="0"/>
                        <a:ea typeface="宋体" panose="02010600030101010101" pitchFamily="2" charset="-122"/>
                        <a:cs typeface="Calibri" panose="020F0502020204030204" pitchFamily="34" charset="0"/>
                      </a:rPr>
                      <m:t>=</m:t>
                    </m:r>
                    <m:d>
                      <m:dPr>
                        <m:begChr m:val="["/>
                        <m:endChr m:val="]"/>
                        <m:ctrlPr>
                          <a:rPr lang="en-US" sz="1400" i="1">
                            <a:effectLst/>
                            <a:latin typeface="Cambria Math" panose="02040503050406030204" pitchFamily="18" charset="0"/>
                          </a:rPr>
                        </m:ctrlPr>
                      </m:dPr>
                      <m:e>
                        <m:m>
                          <m:mPr>
                            <m:mcs>
                              <m:mc>
                                <m:mcPr>
                                  <m:count m:val="2"/>
                                  <m:mcJc m:val="center"/>
                                </m:mcPr>
                              </m:mc>
                            </m:mcs>
                            <m:ctrlPr>
                              <a:rPr lang="en-US" sz="1400" i="1">
                                <a:effectLst/>
                                <a:latin typeface="Cambria Math" panose="02040503050406030204" pitchFamily="18" charset="0"/>
                              </a:rPr>
                            </m:ctrlPr>
                          </m:mPr>
                          <m:mr>
                            <m:e>
                              <m:r>
                                <a:rPr lang="en-US" sz="1400">
                                  <a:effectLst/>
                                  <a:latin typeface="Cambria Math" panose="02040503050406030204" pitchFamily="18" charset="0"/>
                                  <a:ea typeface="宋体" panose="02010600030101010101" pitchFamily="2" charset="-122"/>
                                  <a:cs typeface="Calibri" panose="020F0502020204030204" pitchFamily="34" charset="0"/>
                                </a:rPr>
                                <m:t>0</m:t>
                              </m:r>
                            </m:e>
                            <m:e>
                              <m:r>
                                <a:rPr lang="en-US" sz="1400">
                                  <a:effectLst/>
                                  <a:latin typeface="Cambria Math" panose="02040503050406030204" pitchFamily="18" charset="0"/>
                                  <a:ea typeface="宋体" panose="02010600030101010101" pitchFamily="2" charset="-122"/>
                                  <a:cs typeface="Calibri" panose="020F0502020204030204" pitchFamily="34" charset="0"/>
                                </a:rPr>
                                <m:t>1</m:t>
                              </m:r>
                            </m:e>
                          </m:mr>
                          <m:mr>
                            <m:e>
                              <m:r>
                                <a:rPr lang="en-US" sz="1400" i="1">
                                  <a:effectLst/>
                                  <a:latin typeface="Cambria Math" panose="02040503050406030204" pitchFamily="18" charset="0"/>
                                  <a:ea typeface="宋体" panose="02010600030101010101" pitchFamily="2" charset="-122"/>
                                  <a:cs typeface="Calibri" panose="020F0502020204030204" pitchFamily="34" charset="0"/>
                                </a:rPr>
                                <m:t>−</m:t>
                              </m:r>
                              <m:r>
                                <a:rPr lang="en-US" sz="1400">
                                  <a:effectLst/>
                                  <a:latin typeface="Cambria Math" panose="02040503050406030204" pitchFamily="18" charset="0"/>
                                  <a:ea typeface="宋体" panose="02010600030101010101" pitchFamily="2" charset="-122"/>
                                  <a:cs typeface="Calibri" panose="020F0502020204030204" pitchFamily="34" charset="0"/>
                                </a:rPr>
                                <m:t>1</m:t>
                              </m:r>
                            </m:e>
                            <m:e>
                              <m:r>
                                <a:rPr lang="en-US" sz="1400" i="1">
                                  <a:effectLst/>
                                  <a:latin typeface="Cambria Math" panose="02040503050406030204" pitchFamily="18" charset="0"/>
                                  <a:ea typeface="宋体" panose="02010600030101010101" pitchFamily="2" charset="-122"/>
                                  <a:cs typeface="Calibri" panose="020F0502020204030204" pitchFamily="34" charset="0"/>
                                </a:rPr>
                                <m:t>−</m:t>
                              </m:r>
                              <m:r>
                                <a:rPr lang="en-US" sz="1400">
                                  <a:effectLst/>
                                  <a:latin typeface="Cambria Math" panose="02040503050406030204" pitchFamily="18" charset="0"/>
                                  <a:ea typeface="宋体" panose="02010600030101010101" pitchFamily="2" charset="-122"/>
                                  <a:cs typeface="Calibri" panose="020F0502020204030204" pitchFamily="34" charset="0"/>
                                </a:rPr>
                                <m:t>0</m:t>
                              </m:r>
                              <m:r>
                                <a:rPr lang="en-US" sz="1400">
                                  <a:effectLst/>
                                  <a:latin typeface="Cambria Math" panose="02040503050406030204" pitchFamily="18" charset="0"/>
                                  <a:ea typeface="宋体" panose="02010600030101010101" pitchFamily="2" charset="-122"/>
                                  <a:cs typeface="Calibri" panose="020F0502020204030204" pitchFamily="34" charset="0"/>
                                </a:rPr>
                                <m:t>.</m:t>
                              </m:r>
                              <m:r>
                                <a:rPr lang="en-US" sz="1400">
                                  <a:effectLst/>
                                  <a:latin typeface="Cambria Math" panose="02040503050406030204" pitchFamily="18" charset="0"/>
                                  <a:ea typeface="宋体" panose="02010600030101010101" pitchFamily="2" charset="-122"/>
                                  <a:cs typeface="Calibri" panose="020F0502020204030204" pitchFamily="34" charset="0"/>
                                </a:rPr>
                                <m:t>5</m:t>
                              </m:r>
                            </m:e>
                          </m:mr>
                        </m:m>
                      </m:e>
                    </m:d>
                  </m:oMath>
                </a14:m>
                <a:r>
                  <a:rPr lang="zh-CN" sz="1400" dirty="0">
                    <a:effectLst/>
                    <a:latin typeface="Calibri" panose="020F0502020204030204" pitchFamily="34" charset="0"/>
                    <a:ea typeface="宋体" panose="02010600030101010101" pitchFamily="2" charset="-122"/>
                    <a:cs typeface="Calibri" panose="020F0502020204030204" pitchFamily="34" charset="0"/>
                  </a:rPr>
                  <a:t>，</a:t>
                </a:r>
                <a14:m>
                  <m:oMath xmlns:m="http://schemas.openxmlformats.org/officeDocument/2006/math">
                    <m:r>
                      <a:rPr lang="en-US" sz="1400" b="1" i="1">
                        <a:effectLst/>
                        <a:latin typeface="Cambria Math" panose="02040503050406030204" pitchFamily="18" charset="0"/>
                        <a:ea typeface="宋体" panose="02010600030101010101" pitchFamily="2" charset="-122"/>
                        <a:cs typeface="Calibri" panose="020F0502020204030204" pitchFamily="34" charset="0"/>
                      </a:rPr>
                      <m:t>𝑩</m:t>
                    </m:r>
                    <m:r>
                      <a:rPr lang="en-US" sz="1400" i="1">
                        <a:effectLst/>
                        <a:latin typeface="Cambria Math" panose="02040503050406030204" pitchFamily="18" charset="0"/>
                        <a:ea typeface="宋体" panose="02010600030101010101" pitchFamily="2" charset="-122"/>
                        <a:cs typeface="Calibri" panose="020F0502020204030204" pitchFamily="34" charset="0"/>
                      </a:rPr>
                      <m:t>=</m:t>
                    </m:r>
                    <m:d>
                      <m:dPr>
                        <m:begChr m:val="["/>
                        <m:endChr m:val="]"/>
                        <m:ctrlPr>
                          <a:rPr lang="en-US" sz="1400" i="1">
                            <a:effectLst/>
                            <a:latin typeface="Cambria Math" panose="02040503050406030204" pitchFamily="18" charset="0"/>
                          </a:rPr>
                        </m:ctrlPr>
                      </m:dPr>
                      <m:e>
                        <m:m>
                          <m:mPr>
                            <m:mcs>
                              <m:mc>
                                <m:mcPr>
                                  <m:count m:val="1"/>
                                  <m:mcJc m:val="center"/>
                                </m:mcPr>
                              </m:mc>
                            </m:mcs>
                            <m:ctrlPr>
                              <a:rPr lang="en-US" sz="1400" i="1">
                                <a:effectLst/>
                                <a:latin typeface="Cambria Math" panose="02040503050406030204" pitchFamily="18" charset="0"/>
                              </a:rPr>
                            </m:ctrlPr>
                          </m:mPr>
                          <m:mr>
                            <m:e>
                              <m:r>
                                <a:rPr lang="en-US" sz="1400">
                                  <a:effectLst/>
                                  <a:latin typeface="Cambria Math" panose="02040503050406030204" pitchFamily="18" charset="0"/>
                                  <a:ea typeface="宋体" panose="02010600030101010101" pitchFamily="2" charset="-122"/>
                                  <a:cs typeface="Calibri" panose="020F0502020204030204" pitchFamily="34" charset="0"/>
                                </a:rPr>
                                <m:t>0</m:t>
                              </m:r>
                            </m:e>
                          </m:mr>
                          <m:mr>
                            <m:e>
                              <m:r>
                                <a:rPr lang="en-US" sz="1400">
                                  <a:effectLst/>
                                  <a:latin typeface="Cambria Math" panose="02040503050406030204" pitchFamily="18" charset="0"/>
                                  <a:ea typeface="宋体" panose="02010600030101010101" pitchFamily="2" charset="-122"/>
                                  <a:cs typeface="Calibri" panose="020F0502020204030204" pitchFamily="34" charset="0"/>
                                </a:rPr>
                                <m:t>1</m:t>
                              </m:r>
                            </m:e>
                          </m:mr>
                        </m:m>
                      </m:e>
                    </m:d>
                  </m:oMath>
                </a14:m>
                <a:r>
                  <a:rPr lang="zh-CN" sz="1400" dirty="0">
                    <a:effectLst/>
                    <a:latin typeface="Calibri" panose="020F0502020204030204" pitchFamily="34" charset="0"/>
                    <a:ea typeface="宋体" panose="02010600030101010101" pitchFamily="2" charset="-122"/>
                    <a:cs typeface="Calibri" panose="020F0502020204030204" pitchFamily="34" charset="0"/>
                  </a:rPr>
                  <a:t>，</a:t>
                </a:r>
                <a14:m>
                  <m:oMath xmlns:m="http://schemas.openxmlformats.org/officeDocument/2006/math">
                    <m:r>
                      <a:rPr lang="en-US" sz="1400" b="1" i="1">
                        <a:effectLst/>
                        <a:latin typeface="Cambria Math" panose="02040503050406030204" pitchFamily="18" charset="0"/>
                        <a:ea typeface="宋体" panose="02010600030101010101" pitchFamily="2" charset="-122"/>
                        <a:cs typeface="Calibri" panose="020F0502020204030204" pitchFamily="34" charset="0"/>
                      </a:rPr>
                      <m:t>𝑪</m:t>
                    </m:r>
                    <m:r>
                      <a:rPr lang="en-US" sz="1400" b="1" i="1">
                        <a:effectLst/>
                        <a:latin typeface="Cambria Math" panose="02040503050406030204" pitchFamily="18" charset="0"/>
                        <a:ea typeface="宋体" panose="02010600030101010101" pitchFamily="2" charset="-122"/>
                        <a:cs typeface="Calibri" panose="020F0502020204030204" pitchFamily="34" charset="0"/>
                      </a:rPr>
                      <m:t>=</m:t>
                    </m:r>
                    <m:d>
                      <m:dPr>
                        <m:begChr m:val="["/>
                        <m:endChr m:val="]"/>
                        <m:ctrlPr>
                          <a:rPr lang="en-US" sz="1400" i="1">
                            <a:effectLst/>
                            <a:latin typeface="Cambria Math" panose="02040503050406030204" pitchFamily="18" charset="0"/>
                          </a:rPr>
                        </m:ctrlPr>
                      </m:dPr>
                      <m:e>
                        <m:m>
                          <m:mPr>
                            <m:mcs>
                              <m:mc>
                                <m:mcPr>
                                  <m:count m:val="2"/>
                                  <m:mcJc m:val="center"/>
                                </m:mcPr>
                              </m:mc>
                            </m:mcs>
                            <m:ctrlPr>
                              <a:rPr lang="en-US" sz="1400" i="1">
                                <a:effectLst/>
                                <a:latin typeface="Cambria Math" panose="02040503050406030204" pitchFamily="18" charset="0"/>
                              </a:rPr>
                            </m:ctrlPr>
                          </m:mPr>
                          <m:mr>
                            <m:e>
                              <m:r>
                                <a:rPr lang="en-US" sz="1400">
                                  <a:effectLst/>
                                  <a:latin typeface="Cambria Math" panose="02040503050406030204" pitchFamily="18" charset="0"/>
                                  <a:ea typeface="宋体" panose="02010600030101010101" pitchFamily="2" charset="-122"/>
                                  <a:cs typeface="Calibri" panose="020F0502020204030204" pitchFamily="34" charset="0"/>
                                </a:rPr>
                                <m:t>1</m:t>
                              </m:r>
                            </m:e>
                            <m:e>
                              <m:r>
                                <a:rPr lang="en-US" sz="1400">
                                  <a:effectLst/>
                                  <a:latin typeface="Cambria Math" panose="02040503050406030204" pitchFamily="18" charset="0"/>
                                  <a:ea typeface="宋体" panose="02010600030101010101" pitchFamily="2" charset="-122"/>
                                  <a:cs typeface="Calibri" panose="020F0502020204030204" pitchFamily="34" charset="0"/>
                                </a:rPr>
                                <m:t>0</m:t>
                              </m:r>
                            </m:e>
                          </m:mr>
                        </m:m>
                      </m:e>
                    </m:d>
                  </m:oMath>
                </a14:m>
                <a:r>
                  <a:rPr lang="zh-CN" sz="1400" dirty="0">
                    <a:effectLst/>
                    <a:latin typeface="Calibri" panose="020F0502020204030204" pitchFamily="34" charset="0"/>
                    <a:ea typeface="宋体" panose="02010600030101010101" pitchFamily="2" charset="-122"/>
                    <a:cs typeface="Calibri" panose="020F0502020204030204" pitchFamily="34" charset="0"/>
                  </a:rPr>
                  <a:t>，</a:t>
                </a:r>
                <a14:m>
                  <m:oMath xmlns:m="http://schemas.openxmlformats.org/officeDocument/2006/math">
                    <m:r>
                      <a:rPr lang="en-US" sz="1400" b="1" i="1">
                        <a:effectLst/>
                        <a:latin typeface="Cambria Math" panose="02040503050406030204" pitchFamily="18" charset="0"/>
                        <a:ea typeface="宋体" panose="02010600030101010101" pitchFamily="2" charset="-122"/>
                        <a:cs typeface="Calibri" panose="020F0502020204030204" pitchFamily="34" charset="0"/>
                      </a:rPr>
                      <m:t>𝑫</m:t>
                    </m:r>
                    <m:r>
                      <a:rPr lang="en-US" sz="1400" b="1" i="1">
                        <a:effectLst/>
                        <a:latin typeface="Cambria Math" panose="02040503050406030204" pitchFamily="18" charset="0"/>
                        <a:ea typeface="宋体" panose="02010600030101010101" pitchFamily="2" charset="-122"/>
                        <a:cs typeface="Calibri" panose="020F0502020204030204" pitchFamily="34" charset="0"/>
                      </a:rPr>
                      <m:t>=[</m:t>
                    </m:r>
                    <m:r>
                      <a:rPr lang="en-US" sz="1400" i="1">
                        <a:effectLst/>
                        <a:latin typeface="Cambria Math" panose="02040503050406030204" pitchFamily="18" charset="0"/>
                        <a:ea typeface="宋体" panose="02010600030101010101" pitchFamily="2" charset="-122"/>
                        <a:cs typeface="Calibri" panose="020F0502020204030204" pitchFamily="34" charset="0"/>
                      </a:rPr>
                      <m:t>0</m:t>
                    </m:r>
                    <m:r>
                      <a:rPr lang="en-US" sz="1400" b="1" i="1">
                        <a:effectLst/>
                        <a:latin typeface="Cambria Math" panose="02040503050406030204" pitchFamily="18" charset="0"/>
                        <a:ea typeface="宋体" panose="02010600030101010101" pitchFamily="2" charset="-122"/>
                        <a:cs typeface="Calibri" panose="020F0502020204030204" pitchFamily="34" charset="0"/>
                      </a:rPr>
                      <m:t>]</m:t>
                    </m:r>
                  </m:oMath>
                </a14:m>
                <a:endParaRPr lang="en-US" sz="1400" dirty="0"/>
              </a:p>
            </p:txBody>
          </p:sp>
        </mc:Choice>
        <mc:Fallback>
          <p:sp>
            <p:nvSpPr>
              <p:cNvPr id="34" name="TextBox 33"/>
              <p:cNvSpPr txBox="1">
                <a:spLocks noRot="1" noChangeAspect="1" noMove="1" noResize="1" noEditPoints="1" noAdjustHandles="1" noChangeArrowheads="1" noChangeShapeType="1" noTextEdit="1"/>
              </p:cNvSpPr>
              <p:nvPr/>
            </p:nvSpPr>
            <p:spPr>
              <a:xfrm>
                <a:off x="4226783" y="2295614"/>
                <a:ext cx="4631467" cy="451598"/>
              </a:xfrm>
              <a:prstGeom prst="rect">
                <a:avLst/>
              </a:prstGeom>
              <a:blipFill rotWithShape="1">
                <a:blip r:embed="rId3"/>
                <a:stretch>
                  <a:fillRect l="-5" t="-20" b="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853942" y="3300052"/>
                <a:ext cx="1441584" cy="558102"/>
              </a:xfrm>
              <a:prstGeom prst="rect">
                <a:avLst/>
              </a:prstGeom>
              <a:noFill/>
            </p:spPr>
            <p:txBody>
              <a:bodyPr wrap="square">
                <a:spAutoFit/>
              </a:bodyPr>
              <a:lstStyle/>
              <a:p>
                <a:r>
                  <a:rPr lang="zh-CN" altLang="en-US" sz="1600" dirty="0">
                    <a:solidFill>
                      <a:schemeClr val="tx1"/>
                    </a:solidFill>
                    <a:latin typeface="宋体" panose="02010600030101010101" pitchFamily="2" charset="-122"/>
                    <a:ea typeface="宋体" panose="02010600030101010101" pitchFamily="2" charset="-122"/>
                  </a:rPr>
                  <a:t>令</a:t>
                </a:r>
                <a14:m>
                  <m:oMath xmlns:m="http://schemas.openxmlformats.org/officeDocument/2006/math">
                    <m:r>
                      <a:rPr lang="zh-CN" altLang="en-US" sz="1600" b="0" i="1">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𝑳</m:t>
                    </m:r>
                    <m:r>
                      <a:rPr lang="en-US" sz="1600" b="0" i="0">
                        <a:solidFill>
                          <a:schemeClr val="tx1"/>
                        </a:solidFill>
                        <a:latin typeface="Cambria Math" panose="02040503050406030204" pitchFamily="18" charset="0"/>
                      </a:rPr>
                      <m:t>=</m:t>
                    </m:r>
                    <m:d>
                      <m:dPr>
                        <m:begChr m:val="["/>
                        <m:endChr m:val="]"/>
                        <m:ctrlPr>
                          <a:rPr lang="en-US" sz="1600" b="0" i="1">
                            <a:solidFill>
                              <a:schemeClr val="tx1"/>
                            </a:solidFill>
                            <a:latin typeface="Cambria Math" panose="02040503050406030204" pitchFamily="18" charset="0"/>
                          </a:rPr>
                        </m:ctrlPr>
                      </m:dPr>
                      <m:e>
                        <m:m>
                          <m:mPr>
                            <m:mcs>
                              <m:mc>
                                <m:mcPr>
                                  <m:count m:val="1"/>
                                  <m:mcJc m:val="center"/>
                                </m:mcPr>
                              </m:mc>
                            </m:mcs>
                            <m:plcHide m:val="on"/>
                            <m:ctrlPr>
                              <a:rPr lang="en-US" sz="1600" b="0" i="1">
                                <a:solidFill>
                                  <a:schemeClr val="tx1"/>
                                </a:solidFill>
                                <a:latin typeface="Cambria Math" panose="02040503050406030204" pitchFamily="18" charset="0"/>
                              </a:rPr>
                            </m:ctrlPr>
                          </m:mPr>
                          <m:mr>
                            <m:e>
                              <m:sSub>
                                <m:sSubPr>
                                  <m:ctrlPr>
                                    <a:rPr lang="en-US" sz="1600" b="0" i="1">
                                      <a:solidFill>
                                        <a:schemeClr val="tx1"/>
                                      </a:solidFill>
                                      <a:latin typeface="Cambria Math" panose="02040503050406030204" pitchFamily="18" charset="0"/>
                                    </a:rPr>
                                  </m:ctrlPr>
                                </m:sSubPr>
                                <m:e>
                                  <m:r>
                                    <a:rPr lang="en-US" sz="1600" b="0" i="1">
                                      <a:solidFill>
                                        <a:schemeClr val="tx1"/>
                                      </a:solidFill>
                                      <a:latin typeface="Cambria Math" panose="02040503050406030204" pitchFamily="18" charset="0"/>
                                    </a:rPr>
                                    <m:t>𝑙</m:t>
                                  </m:r>
                                </m:e>
                                <m:sub>
                                  <m:r>
                                    <a:rPr lang="en-US" sz="1600" b="0" i="0">
                                      <a:solidFill>
                                        <a:schemeClr val="tx1"/>
                                      </a:solidFill>
                                      <a:latin typeface="Cambria Math" panose="02040503050406030204" pitchFamily="18" charset="0"/>
                                    </a:rPr>
                                    <m:t>1</m:t>
                                  </m:r>
                                </m:sub>
                              </m:sSub>
                            </m:e>
                          </m:mr>
                          <m:mr>
                            <m:e>
                              <m:sSub>
                                <m:sSubPr>
                                  <m:ctrlPr>
                                    <a:rPr lang="en-US" sz="1600" b="0" i="1">
                                      <a:solidFill>
                                        <a:schemeClr val="tx1"/>
                                      </a:solidFill>
                                      <a:latin typeface="Cambria Math" panose="02040503050406030204" pitchFamily="18" charset="0"/>
                                    </a:rPr>
                                  </m:ctrlPr>
                                </m:sSubPr>
                                <m:e>
                                  <m:r>
                                    <a:rPr lang="en-US" sz="1600" b="0" i="1">
                                      <a:solidFill>
                                        <a:schemeClr val="tx1"/>
                                      </a:solidFill>
                                      <a:latin typeface="Cambria Math" panose="02040503050406030204" pitchFamily="18" charset="0"/>
                                    </a:rPr>
                                    <m:t>𝑙</m:t>
                                  </m:r>
                                </m:e>
                                <m:sub>
                                  <m:r>
                                    <a:rPr lang="en-US" sz="1600" b="0" i="0">
                                      <a:solidFill>
                                        <a:schemeClr val="tx1"/>
                                      </a:solidFill>
                                      <a:latin typeface="Cambria Math" panose="02040503050406030204" pitchFamily="18" charset="0"/>
                                    </a:rPr>
                                    <m:t>2</m:t>
                                  </m:r>
                                </m:sub>
                              </m:sSub>
                            </m:e>
                          </m:mr>
                        </m:m>
                      </m:e>
                    </m:d>
                  </m:oMath>
                </a14:m>
                <a:endParaRPr lang="en-US" sz="1600" dirty="0">
                  <a:solidFill>
                    <a:schemeClr val="tx1"/>
                  </a:solidFill>
                  <a:latin typeface="宋体" panose="02010600030101010101" pitchFamily="2" charset="-122"/>
                  <a:ea typeface="宋体" panose="02010600030101010101" pitchFamily="2" charset="-122"/>
                </a:endParaRPr>
              </a:p>
            </p:txBody>
          </p:sp>
        </mc:Choice>
        <mc:Fallback>
          <p:sp>
            <p:nvSpPr>
              <p:cNvPr id="5" name="TextBox 4"/>
              <p:cNvSpPr txBox="1">
                <a:spLocks noRot="1" noChangeAspect="1" noMove="1" noResize="1" noEditPoints="1" noAdjustHandles="1" noChangeArrowheads="1" noChangeShapeType="1" noTextEdit="1"/>
              </p:cNvSpPr>
              <p:nvPr/>
            </p:nvSpPr>
            <p:spPr>
              <a:xfrm>
                <a:off x="853942" y="3300052"/>
                <a:ext cx="1441584" cy="558102"/>
              </a:xfrm>
              <a:prstGeom prst="rect">
                <a:avLst/>
              </a:prstGeom>
              <a:blipFill rotWithShape="1">
                <a:blip r:embed="rId4"/>
                <a:stretch>
                  <a:fillRect l="-35" t="-106" b="95"/>
                </a:stretch>
              </a:blipFill>
            </p:spPr>
            <p:txBody>
              <a:bodyPr/>
              <a:lstStyle/>
              <a:p>
                <a:r>
                  <a:rPr lang="zh-CN" altLang="en-US">
                    <a:noFill/>
                  </a:rPr>
                  <a:t> </a:t>
                </a:r>
              </a:p>
            </p:txBody>
          </p:sp>
        </mc:Fallback>
      </mc:AlternateContent>
      <p:sp>
        <p:nvSpPr>
          <p:cNvPr id="6" name="Arrow: Right 5"/>
          <p:cNvSpPr/>
          <p:nvPr/>
        </p:nvSpPr>
        <p:spPr>
          <a:xfrm>
            <a:off x="2514600" y="3503471"/>
            <a:ext cx="314325" cy="225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2914650" y="3270877"/>
                <a:ext cx="6096000" cy="55823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600" b="1" i="1" smtClean="0">
                          <a:solidFill>
                            <a:schemeClr val="tx1"/>
                          </a:solidFill>
                          <a:latin typeface="Cambria Math" panose="02040503050406030204" pitchFamily="18" charset="0"/>
                        </a:rPr>
                        <m:t>𝑨</m:t>
                      </m:r>
                      <m:r>
                        <a:rPr lang="en-US" sz="1600" b="0" i="0">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𝑳𝑪</m:t>
                      </m:r>
                      <m:r>
                        <a:rPr lang="en-US" sz="1600" b="0" i="0">
                          <a:solidFill>
                            <a:schemeClr val="tx1"/>
                          </a:solidFill>
                          <a:latin typeface="Cambria Math" panose="02040503050406030204" pitchFamily="18" charset="0"/>
                        </a:rPr>
                        <m:t>=</m:t>
                      </m:r>
                      <m:d>
                        <m:dPr>
                          <m:begChr m:val="["/>
                          <m:endChr m:val="]"/>
                          <m:ctrlPr>
                            <a:rPr lang="en-US" sz="1600" b="0" i="1">
                              <a:solidFill>
                                <a:schemeClr val="tx1"/>
                              </a:solidFill>
                              <a:latin typeface="Cambria Math" panose="02040503050406030204" pitchFamily="18" charset="0"/>
                            </a:rPr>
                          </m:ctrlPr>
                        </m:dPr>
                        <m:e>
                          <m:m>
                            <m:mPr>
                              <m:mcs>
                                <m:mc>
                                  <m:mcPr>
                                    <m:count m:val="2"/>
                                    <m:mcJc m:val="center"/>
                                  </m:mcPr>
                                </m:mc>
                              </m:mcs>
                              <m:plcHide m:val="on"/>
                              <m:ctrlPr>
                                <a:rPr lang="en-US" sz="1600" b="0" i="1">
                                  <a:solidFill>
                                    <a:schemeClr val="tx1"/>
                                  </a:solidFill>
                                  <a:latin typeface="Cambria Math" panose="02040503050406030204" pitchFamily="18" charset="0"/>
                                </a:rPr>
                              </m:ctrlPr>
                            </m:mPr>
                            <m:mr>
                              <m:e>
                                <m:r>
                                  <a:rPr lang="en-US" sz="1600" b="0" i="0">
                                    <a:solidFill>
                                      <a:schemeClr val="tx1"/>
                                    </a:solidFill>
                                    <a:latin typeface="Cambria Math" panose="02040503050406030204" pitchFamily="18" charset="0"/>
                                  </a:rPr>
                                  <m:t>0</m:t>
                                </m:r>
                              </m:e>
                              <m:e>
                                <m:r>
                                  <a:rPr lang="en-US" sz="1600" b="0" i="0">
                                    <a:solidFill>
                                      <a:schemeClr val="tx1"/>
                                    </a:solidFill>
                                    <a:latin typeface="Cambria Math" panose="02040503050406030204" pitchFamily="18" charset="0"/>
                                  </a:rPr>
                                  <m:t>1</m:t>
                                </m:r>
                              </m:e>
                            </m:mr>
                            <m:mr>
                              <m:e>
                                <m:r>
                                  <a:rPr lang="en-US" sz="1600" b="0" i="0">
                                    <a:solidFill>
                                      <a:schemeClr val="tx1"/>
                                    </a:solidFill>
                                    <a:latin typeface="Cambria Math" panose="02040503050406030204" pitchFamily="18" charset="0"/>
                                  </a:rPr>
                                  <m:t>−</m:t>
                                </m:r>
                                <m:r>
                                  <a:rPr lang="en-US" sz="1600" b="0" i="0">
                                    <a:solidFill>
                                      <a:schemeClr val="tx1"/>
                                    </a:solidFill>
                                    <a:latin typeface="Cambria Math" panose="02040503050406030204" pitchFamily="18" charset="0"/>
                                  </a:rPr>
                                  <m:t>1</m:t>
                                </m:r>
                              </m:e>
                              <m:e>
                                <m:r>
                                  <a:rPr lang="en-US" sz="1600" b="0" i="0">
                                    <a:solidFill>
                                      <a:schemeClr val="tx1"/>
                                    </a:solidFill>
                                    <a:latin typeface="Cambria Math" panose="02040503050406030204" pitchFamily="18" charset="0"/>
                                  </a:rPr>
                                  <m:t>−</m:t>
                                </m:r>
                                <m:r>
                                  <a:rPr lang="en-US" sz="1600" b="0" i="0">
                                    <a:solidFill>
                                      <a:schemeClr val="tx1"/>
                                    </a:solidFill>
                                    <a:latin typeface="Cambria Math" panose="02040503050406030204" pitchFamily="18" charset="0"/>
                                  </a:rPr>
                                  <m:t>0</m:t>
                                </m:r>
                                <m:r>
                                  <a:rPr lang="en-US" sz="1600" b="0" i="0">
                                    <a:solidFill>
                                      <a:schemeClr val="tx1"/>
                                    </a:solidFill>
                                    <a:latin typeface="Cambria Math" panose="02040503050406030204" pitchFamily="18" charset="0"/>
                                  </a:rPr>
                                  <m:t>.</m:t>
                                </m:r>
                                <m:r>
                                  <a:rPr lang="en-US" sz="1600" b="0" i="0">
                                    <a:solidFill>
                                      <a:schemeClr val="tx1"/>
                                    </a:solidFill>
                                    <a:latin typeface="Cambria Math" panose="02040503050406030204" pitchFamily="18" charset="0"/>
                                  </a:rPr>
                                  <m:t>5</m:t>
                                </m:r>
                              </m:e>
                            </m:mr>
                          </m:m>
                        </m:e>
                      </m:d>
                      <m:r>
                        <a:rPr lang="en-US" sz="1600" b="0" i="0">
                          <a:solidFill>
                            <a:schemeClr val="tx1"/>
                          </a:solidFill>
                          <a:latin typeface="Cambria Math" panose="02040503050406030204" pitchFamily="18" charset="0"/>
                        </a:rPr>
                        <m:t>−</m:t>
                      </m:r>
                      <m:d>
                        <m:dPr>
                          <m:begChr m:val="["/>
                          <m:endChr m:val="]"/>
                          <m:ctrlPr>
                            <a:rPr lang="en-US" sz="1600" b="0" i="1">
                              <a:solidFill>
                                <a:schemeClr val="tx1"/>
                              </a:solidFill>
                              <a:latin typeface="Cambria Math" panose="02040503050406030204" pitchFamily="18" charset="0"/>
                            </a:rPr>
                          </m:ctrlPr>
                        </m:dPr>
                        <m:e>
                          <m:m>
                            <m:mPr>
                              <m:mcs>
                                <m:mc>
                                  <m:mcPr>
                                    <m:count m:val="1"/>
                                    <m:mcJc m:val="center"/>
                                  </m:mcPr>
                                </m:mc>
                              </m:mcs>
                              <m:plcHide m:val="on"/>
                              <m:ctrlPr>
                                <a:rPr lang="en-US" sz="1600" b="0" i="1">
                                  <a:solidFill>
                                    <a:schemeClr val="tx1"/>
                                  </a:solidFill>
                                  <a:latin typeface="Cambria Math" panose="02040503050406030204" pitchFamily="18" charset="0"/>
                                </a:rPr>
                              </m:ctrlPr>
                            </m:mPr>
                            <m:mr>
                              <m:e>
                                <m:sSub>
                                  <m:sSubPr>
                                    <m:ctrlPr>
                                      <a:rPr lang="en-US" sz="1600" b="0" i="1">
                                        <a:solidFill>
                                          <a:schemeClr val="tx1"/>
                                        </a:solidFill>
                                        <a:latin typeface="Cambria Math" panose="02040503050406030204" pitchFamily="18" charset="0"/>
                                      </a:rPr>
                                    </m:ctrlPr>
                                  </m:sSubPr>
                                  <m:e>
                                    <m:r>
                                      <a:rPr lang="en-US" sz="1600" b="0" i="1">
                                        <a:solidFill>
                                          <a:schemeClr val="tx1"/>
                                        </a:solidFill>
                                        <a:latin typeface="Cambria Math" panose="02040503050406030204" pitchFamily="18" charset="0"/>
                                      </a:rPr>
                                      <m:t>𝑙</m:t>
                                    </m:r>
                                  </m:e>
                                  <m:sub>
                                    <m:r>
                                      <a:rPr lang="en-US" sz="1600" b="0" i="0">
                                        <a:solidFill>
                                          <a:schemeClr val="tx1"/>
                                        </a:solidFill>
                                        <a:latin typeface="Cambria Math" panose="02040503050406030204" pitchFamily="18" charset="0"/>
                                      </a:rPr>
                                      <m:t>1</m:t>
                                    </m:r>
                                  </m:sub>
                                </m:sSub>
                              </m:e>
                            </m:mr>
                            <m:mr>
                              <m:e>
                                <m:sSub>
                                  <m:sSubPr>
                                    <m:ctrlPr>
                                      <a:rPr lang="en-US" sz="1600" b="0" i="1">
                                        <a:solidFill>
                                          <a:schemeClr val="tx1"/>
                                        </a:solidFill>
                                        <a:latin typeface="Cambria Math" panose="02040503050406030204" pitchFamily="18" charset="0"/>
                                      </a:rPr>
                                    </m:ctrlPr>
                                  </m:sSubPr>
                                  <m:e>
                                    <m:r>
                                      <a:rPr lang="en-US" sz="1600" b="0" i="1">
                                        <a:solidFill>
                                          <a:schemeClr val="tx1"/>
                                        </a:solidFill>
                                        <a:latin typeface="Cambria Math" panose="02040503050406030204" pitchFamily="18" charset="0"/>
                                      </a:rPr>
                                      <m:t>𝑙</m:t>
                                    </m:r>
                                  </m:e>
                                  <m:sub>
                                    <m:r>
                                      <a:rPr lang="en-US" sz="1600" b="0" i="0">
                                        <a:solidFill>
                                          <a:schemeClr val="tx1"/>
                                        </a:solidFill>
                                        <a:latin typeface="Cambria Math" panose="02040503050406030204" pitchFamily="18" charset="0"/>
                                      </a:rPr>
                                      <m:t>2</m:t>
                                    </m:r>
                                  </m:sub>
                                </m:sSub>
                              </m:e>
                            </m:mr>
                          </m:m>
                        </m:e>
                      </m:d>
                      <m:d>
                        <m:dPr>
                          <m:begChr m:val="["/>
                          <m:endChr m:val="]"/>
                          <m:ctrlPr>
                            <a:rPr lang="en-US" sz="1600" b="0" i="1">
                              <a:solidFill>
                                <a:schemeClr val="tx1"/>
                              </a:solidFill>
                              <a:latin typeface="Cambria Math" panose="02040503050406030204" pitchFamily="18" charset="0"/>
                            </a:rPr>
                          </m:ctrlPr>
                        </m:dPr>
                        <m:e>
                          <m:m>
                            <m:mPr>
                              <m:mcs>
                                <m:mc>
                                  <m:mcPr>
                                    <m:count m:val="2"/>
                                    <m:mcJc m:val="center"/>
                                  </m:mcPr>
                                </m:mc>
                              </m:mcs>
                              <m:plcHide m:val="on"/>
                              <m:ctrlPr>
                                <a:rPr lang="en-US" sz="1600" b="0" i="1">
                                  <a:solidFill>
                                    <a:schemeClr val="tx1"/>
                                  </a:solidFill>
                                  <a:latin typeface="Cambria Math" panose="02040503050406030204" pitchFamily="18" charset="0"/>
                                </a:rPr>
                              </m:ctrlPr>
                            </m:mPr>
                            <m:mr>
                              <m:e>
                                <m:r>
                                  <a:rPr lang="en-US" sz="1600" b="0" i="0">
                                    <a:solidFill>
                                      <a:schemeClr val="tx1"/>
                                    </a:solidFill>
                                    <a:latin typeface="Cambria Math" panose="02040503050406030204" pitchFamily="18" charset="0"/>
                                  </a:rPr>
                                  <m:t>1</m:t>
                                </m:r>
                              </m:e>
                              <m:e>
                                <m:r>
                                  <a:rPr lang="en-US" sz="1600" b="0" i="0">
                                    <a:solidFill>
                                      <a:schemeClr val="tx1"/>
                                    </a:solidFill>
                                    <a:latin typeface="Cambria Math" panose="02040503050406030204" pitchFamily="18" charset="0"/>
                                  </a:rPr>
                                  <m:t>0</m:t>
                                </m:r>
                              </m:e>
                            </m:mr>
                          </m:m>
                        </m:e>
                      </m:d>
                      <m:r>
                        <a:rPr lang="en-US" sz="1600" b="0" i="0">
                          <a:solidFill>
                            <a:schemeClr val="tx1"/>
                          </a:solidFill>
                          <a:latin typeface="Cambria Math" panose="02040503050406030204" pitchFamily="18" charset="0"/>
                        </a:rPr>
                        <m:t>=</m:t>
                      </m:r>
                      <m:d>
                        <m:dPr>
                          <m:begChr m:val="["/>
                          <m:endChr m:val="]"/>
                          <m:ctrlPr>
                            <a:rPr lang="en-US" sz="1600" b="0" i="1">
                              <a:solidFill>
                                <a:schemeClr val="tx1"/>
                              </a:solidFill>
                              <a:latin typeface="Cambria Math" panose="02040503050406030204" pitchFamily="18" charset="0"/>
                            </a:rPr>
                          </m:ctrlPr>
                        </m:dPr>
                        <m:e>
                          <m:m>
                            <m:mPr>
                              <m:mcs>
                                <m:mc>
                                  <m:mcPr>
                                    <m:count m:val="2"/>
                                    <m:mcJc m:val="center"/>
                                  </m:mcPr>
                                </m:mc>
                              </m:mcs>
                              <m:plcHide m:val="on"/>
                              <m:ctrlPr>
                                <a:rPr lang="en-US" sz="1600" b="0" i="1">
                                  <a:solidFill>
                                    <a:schemeClr val="tx1"/>
                                  </a:solidFill>
                                  <a:latin typeface="Cambria Math" panose="02040503050406030204" pitchFamily="18" charset="0"/>
                                </a:rPr>
                              </m:ctrlPr>
                            </m:mPr>
                            <m:mr>
                              <m:e>
                                <m:r>
                                  <a:rPr lang="en-US" sz="1600" b="0" i="0">
                                    <a:solidFill>
                                      <a:schemeClr val="tx1"/>
                                    </a:solidFill>
                                    <a:latin typeface="Cambria Math" panose="02040503050406030204" pitchFamily="18" charset="0"/>
                                  </a:rPr>
                                  <m:t>−</m:t>
                                </m:r>
                                <m:sSub>
                                  <m:sSubPr>
                                    <m:ctrlPr>
                                      <a:rPr lang="en-US" sz="1600" b="0" i="1">
                                        <a:solidFill>
                                          <a:schemeClr val="tx1"/>
                                        </a:solidFill>
                                        <a:latin typeface="Cambria Math" panose="02040503050406030204" pitchFamily="18" charset="0"/>
                                      </a:rPr>
                                    </m:ctrlPr>
                                  </m:sSubPr>
                                  <m:e>
                                    <m:r>
                                      <a:rPr lang="en-US" sz="1600" b="0" i="1">
                                        <a:solidFill>
                                          <a:schemeClr val="tx1"/>
                                        </a:solidFill>
                                        <a:latin typeface="Cambria Math" panose="02040503050406030204" pitchFamily="18" charset="0"/>
                                      </a:rPr>
                                      <m:t>𝑙</m:t>
                                    </m:r>
                                  </m:e>
                                  <m:sub>
                                    <m:r>
                                      <a:rPr lang="en-US" sz="1600" b="0" i="0">
                                        <a:solidFill>
                                          <a:schemeClr val="tx1"/>
                                        </a:solidFill>
                                        <a:latin typeface="Cambria Math" panose="02040503050406030204" pitchFamily="18" charset="0"/>
                                      </a:rPr>
                                      <m:t>1</m:t>
                                    </m:r>
                                  </m:sub>
                                </m:sSub>
                              </m:e>
                              <m:e>
                                <m:r>
                                  <a:rPr lang="en-US" sz="1600" b="0" i="0">
                                    <a:solidFill>
                                      <a:schemeClr val="tx1"/>
                                    </a:solidFill>
                                    <a:latin typeface="Cambria Math" panose="02040503050406030204" pitchFamily="18" charset="0"/>
                                  </a:rPr>
                                  <m:t>1</m:t>
                                </m:r>
                              </m:e>
                            </m:mr>
                            <m:mr>
                              <m:e>
                                <m:r>
                                  <a:rPr lang="en-US" sz="1600" b="0" i="0">
                                    <a:solidFill>
                                      <a:schemeClr val="tx1"/>
                                    </a:solidFill>
                                    <a:latin typeface="Cambria Math" panose="02040503050406030204" pitchFamily="18" charset="0"/>
                                  </a:rPr>
                                  <m:t>−</m:t>
                                </m:r>
                                <m:r>
                                  <a:rPr lang="en-US" sz="1600" b="0" i="0">
                                    <a:solidFill>
                                      <a:schemeClr val="tx1"/>
                                    </a:solidFill>
                                    <a:latin typeface="Cambria Math" panose="02040503050406030204" pitchFamily="18" charset="0"/>
                                  </a:rPr>
                                  <m:t>1</m:t>
                                </m:r>
                                <m:r>
                                  <a:rPr lang="en-US" sz="1600" b="0" i="0">
                                    <a:solidFill>
                                      <a:schemeClr val="tx1"/>
                                    </a:solidFill>
                                    <a:latin typeface="Cambria Math" panose="02040503050406030204" pitchFamily="18" charset="0"/>
                                  </a:rPr>
                                  <m:t>−</m:t>
                                </m:r>
                                <m:sSub>
                                  <m:sSubPr>
                                    <m:ctrlPr>
                                      <a:rPr lang="en-US" sz="1600" b="0" i="1">
                                        <a:solidFill>
                                          <a:schemeClr val="tx1"/>
                                        </a:solidFill>
                                        <a:latin typeface="Cambria Math" panose="02040503050406030204" pitchFamily="18" charset="0"/>
                                      </a:rPr>
                                    </m:ctrlPr>
                                  </m:sSubPr>
                                  <m:e>
                                    <m:r>
                                      <a:rPr lang="en-US" sz="1600" b="0" i="1">
                                        <a:solidFill>
                                          <a:schemeClr val="tx1"/>
                                        </a:solidFill>
                                        <a:latin typeface="Cambria Math" panose="02040503050406030204" pitchFamily="18" charset="0"/>
                                      </a:rPr>
                                      <m:t>𝑙</m:t>
                                    </m:r>
                                  </m:e>
                                  <m:sub>
                                    <m:r>
                                      <a:rPr lang="en-US" sz="1600" b="0" i="0">
                                        <a:solidFill>
                                          <a:schemeClr val="tx1"/>
                                        </a:solidFill>
                                        <a:latin typeface="Cambria Math" panose="02040503050406030204" pitchFamily="18" charset="0"/>
                                      </a:rPr>
                                      <m:t>2</m:t>
                                    </m:r>
                                  </m:sub>
                                </m:sSub>
                              </m:e>
                              <m:e>
                                <m:r>
                                  <a:rPr lang="en-US" sz="1600" b="0" i="0">
                                    <a:solidFill>
                                      <a:schemeClr val="tx1"/>
                                    </a:solidFill>
                                    <a:latin typeface="Cambria Math" panose="02040503050406030204" pitchFamily="18" charset="0"/>
                                  </a:rPr>
                                  <m:t>−</m:t>
                                </m:r>
                                <m:r>
                                  <a:rPr lang="en-US" sz="1600" b="0" i="0">
                                    <a:solidFill>
                                      <a:schemeClr val="tx1"/>
                                    </a:solidFill>
                                    <a:latin typeface="Cambria Math" panose="02040503050406030204" pitchFamily="18" charset="0"/>
                                  </a:rPr>
                                  <m:t>0</m:t>
                                </m:r>
                                <m:r>
                                  <a:rPr lang="en-US" sz="1600" b="0" i="0">
                                    <a:solidFill>
                                      <a:schemeClr val="tx1"/>
                                    </a:solidFill>
                                    <a:latin typeface="Cambria Math" panose="02040503050406030204" pitchFamily="18" charset="0"/>
                                  </a:rPr>
                                  <m:t>.</m:t>
                                </m:r>
                                <m:r>
                                  <a:rPr lang="en-US" sz="1600" b="0" i="0">
                                    <a:solidFill>
                                      <a:schemeClr val="tx1"/>
                                    </a:solidFill>
                                    <a:latin typeface="Cambria Math" panose="02040503050406030204" pitchFamily="18" charset="0"/>
                                  </a:rPr>
                                  <m:t>5</m:t>
                                </m:r>
                              </m:e>
                            </m:mr>
                          </m:m>
                        </m:e>
                      </m:d>
                    </m:oMath>
                  </m:oMathPara>
                </a14:m>
                <a:endParaRPr lang="en-US" sz="1600" dirty="0">
                  <a:solidFill>
                    <a:schemeClr val="tx1"/>
                  </a:solidFill>
                </a:endParaRPr>
              </a:p>
            </p:txBody>
          </p:sp>
        </mc:Choice>
        <mc:Fallback>
          <p:sp>
            <p:nvSpPr>
              <p:cNvPr id="8" name="TextBox 7"/>
              <p:cNvSpPr txBox="1">
                <a:spLocks noRot="1" noChangeAspect="1" noMove="1" noResize="1" noEditPoints="1" noAdjustHandles="1" noChangeArrowheads="1" noChangeShapeType="1" noTextEdit="1"/>
              </p:cNvSpPr>
              <p:nvPr/>
            </p:nvSpPr>
            <p:spPr>
              <a:xfrm>
                <a:off x="2914650" y="3270877"/>
                <a:ext cx="6096000" cy="558230"/>
              </a:xfrm>
              <a:prstGeom prst="rect">
                <a:avLst/>
              </a:prstGeom>
              <a:blipFill rotWithShape="1">
                <a:blip r:embed="rId5"/>
                <a:stretch>
                  <a:fillRect t="-112" b="10"/>
                </a:stretch>
              </a:blipFill>
            </p:spPr>
            <p:txBody>
              <a:bodyPr/>
              <a:lstStyle/>
              <a:p>
                <a:r>
                  <a:rPr lang="zh-CN" altLang="en-US">
                    <a:noFill/>
                  </a:rPr>
                  <a:t> </a:t>
                </a:r>
              </a:p>
            </p:txBody>
          </p:sp>
        </mc:Fallback>
      </mc:AlternateContent>
      <p:sp>
        <p:nvSpPr>
          <p:cNvPr id="9" name="Arrow: Right 8"/>
          <p:cNvSpPr/>
          <p:nvPr/>
        </p:nvSpPr>
        <p:spPr>
          <a:xfrm>
            <a:off x="3260491" y="3941134"/>
            <a:ext cx="314325" cy="225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1" name="TextBox 10"/>
              <p:cNvSpPr txBox="1"/>
              <p:nvPr/>
            </p:nvSpPr>
            <p:spPr>
              <a:xfrm>
                <a:off x="1778066" y="3888706"/>
                <a:ext cx="1473067"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en-US" b="1" i="1" smtClean="0">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𝑨</m:t>
                          </m:r>
                          <m:r>
                            <a:rPr lang="en-US" b="0" i="0">
                              <a:solidFill>
                                <a:schemeClr val="tx1"/>
                              </a:solidFill>
                              <a:latin typeface="Cambria Math" panose="02040503050406030204" pitchFamily="18" charset="0"/>
                            </a:rPr>
                            <m:t>−</m:t>
                          </m:r>
                          <m:r>
                            <a:rPr lang="en-US" b="0" i="1">
                              <a:solidFill>
                                <a:schemeClr val="tx1"/>
                              </a:solidFill>
                              <a:latin typeface="Cambria Math" panose="02040503050406030204" pitchFamily="18" charset="0"/>
                            </a:rPr>
                            <m:t>𝜆</m:t>
                          </m:r>
                          <m:r>
                            <a:rPr lang="en-US" b="1" i="1">
                              <a:solidFill>
                                <a:schemeClr val="tx1"/>
                              </a:solidFill>
                              <a:latin typeface="Cambria Math" panose="02040503050406030204" pitchFamily="18" charset="0"/>
                            </a:rPr>
                            <m:t>𝑰</m:t>
                          </m:r>
                        </m:e>
                      </m:d>
                      <m:r>
                        <a:rPr lang="en-US" b="0" i="0">
                          <a:solidFill>
                            <a:schemeClr val="tx1"/>
                          </a:solidFill>
                          <a:latin typeface="Cambria Math" panose="02040503050406030204" pitchFamily="18" charset="0"/>
                        </a:rPr>
                        <m:t>=</m:t>
                      </m:r>
                      <m:r>
                        <a:rPr lang="en-US" b="0" i="0">
                          <a:solidFill>
                            <a:schemeClr val="tx1"/>
                          </a:solidFill>
                          <a:latin typeface="Cambria Math" panose="02040503050406030204" pitchFamily="18" charset="0"/>
                        </a:rPr>
                        <m:t>0</m:t>
                      </m:r>
                    </m:oMath>
                  </m:oMathPara>
                </a14:m>
                <a:endParaRPr lang="en-US" dirty="0">
                  <a:solidFill>
                    <a:schemeClr val="tx1"/>
                  </a:solidFill>
                </a:endParaRPr>
              </a:p>
            </p:txBody>
          </p:sp>
        </mc:Choice>
        <mc:Fallback>
          <p:sp>
            <p:nvSpPr>
              <p:cNvPr id="11" name="TextBox 10"/>
              <p:cNvSpPr txBox="1">
                <a:spLocks noRot="1" noChangeAspect="1" noMove="1" noResize="1" noEditPoints="1" noAdjustHandles="1" noChangeArrowheads="1" noChangeShapeType="1" noTextEdit="1"/>
              </p:cNvSpPr>
              <p:nvPr/>
            </p:nvSpPr>
            <p:spPr>
              <a:xfrm>
                <a:off x="1778066" y="3888706"/>
                <a:ext cx="1473067" cy="369332"/>
              </a:xfrm>
              <a:prstGeom prst="rect">
                <a:avLst/>
              </a:prstGeom>
              <a:blipFill rotWithShape="1">
                <a:blip r:embed="rId6"/>
                <a:stretch>
                  <a:fillRect l="-4" t="-163" r="39" b="98"/>
                </a:stretch>
              </a:blipFill>
            </p:spPr>
            <p:txBody>
              <a:bodyPr/>
              <a:lstStyle/>
              <a:p>
                <a:r>
                  <a:rPr lang="zh-CN" altLang="en-US">
                    <a:noFill/>
                  </a:rPr>
                  <a:t> </a:t>
                </a:r>
              </a:p>
            </p:txBody>
          </p:sp>
        </mc:Fallback>
      </mc:AlternateContent>
      <p:sp>
        <p:nvSpPr>
          <p:cNvPr id="13" name="TextBox 12"/>
          <p:cNvSpPr txBox="1"/>
          <p:nvPr/>
        </p:nvSpPr>
        <p:spPr>
          <a:xfrm>
            <a:off x="832575" y="3904250"/>
            <a:ext cx="1047325" cy="307777"/>
          </a:xfrm>
          <a:prstGeom prst="rect">
            <a:avLst/>
          </a:prstGeom>
          <a:noFill/>
        </p:spPr>
        <p:txBody>
          <a:bodyPr wrap="square">
            <a:spAutoFit/>
          </a:bodyPr>
          <a:lstStyle/>
          <a:p>
            <a:r>
              <a:rPr lang="zh-CN" altLang="en-US" sz="1400" dirty="0">
                <a:latin typeface="宋体" panose="02010600030101010101" pitchFamily="2" charset="-122"/>
                <a:ea typeface="宋体" panose="02010600030101010101" pitchFamily="2" charset="-122"/>
              </a:rPr>
              <a:t>求特征值：</a:t>
            </a:r>
            <a:endParaRPr lang="en-US" sz="1400" dirty="0"/>
          </a:p>
        </p:txBody>
      </p:sp>
      <mc:AlternateContent xmlns:mc="http://schemas.openxmlformats.org/markup-compatibility/2006">
        <mc:Choice xmlns:a14="http://schemas.microsoft.com/office/drawing/2010/main" Requires="a14">
          <p:sp>
            <p:nvSpPr>
              <p:cNvPr id="16" name="TextBox 15"/>
              <p:cNvSpPr txBox="1"/>
              <p:nvPr/>
            </p:nvSpPr>
            <p:spPr>
              <a:xfrm>
                <a:off x="3702908" y="3888706"/>
                <a:ext cx="4108087"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en-US" i="1" smtClean="0">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𝜆</m:t>
                          </m:r>
                        </m:e>
                        <m:sup>
                          <m:r>
                            <a:rPr lang="en-US" i="0">
                              <a:solidFill>
                                <a:schemeClr val="tx1"/>
                              </a:solidFill>
                              <a:latin typeface="Cambria Math" panose="02040503050406030204" pitchFamily="18" charset="0"/>
                            </a:rPr>
                            <m:t>2</m:t>
                          </m:r>
                        </m:sup>
                      </m:sSup>
                      <m:r>
                        <a:rPr lang="en-US" i="0">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r>
                            <a:rPr lang="en-US" i="0">
                              <a:solidFill>
                                <a:schemeClr val="tx1"/>
                              </a:solidFill>
                              <a:latin typeface="Cambria Math" panose="02040503050406030204" pitchFamily="18" charset="0"/>
                            </a:rPr>
                            <m:t>0</m:t>
                          </m:r>
                          <m:r>
                            <a:rPr lang="en-US" i="0">
                              <a:solidFill>
                                <a:schemeClr val="tx1"/>
                              </a:solidFill>
                              <a:latin typeface="Cambria Math" panose="02040503050406030204" pitchFamily="18" charset="0"/>
                            </a:rPr>
                            <m:t>.</m:t>
                          </m:r>
                          <m:r>
                            <a:rPr lang="en-US" i="0">
                              <a:solidFill>
                                <a:schemeClr val="tx1"/>
                              </a:solidFill>
                              <a:latin typeface="Cambria Math" panose="02040503050406030204" pitchFamily="18" charset="0"/>
                            </a:rPr>
                            <m:t>5</m:t>
                          </m:r>
                          <m:r>
                            <a:rPr lang="en-US" i="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𝑙</m:t>
                              </m:r>
                            </m:e>
                            <m:sub>
                              <m:r>
                                <a:rPr lang="en-US" i="0">
                                  <a:solidFill>
                                    <a:schemeClr val="tx1"/>
                                  </a:solidFill>
                                  <a:latin typeface="Cambria Math" panose="02040503050406030204" pitchFamily="18" charset="0"/>
                                </a:rPr>
                                <m:t>1</m:t>
                              </m:r>
                            </m:sub>
                          </m:sSub>
                        </m:e>
                      </m:d>
                      <m:r>
                        <a:rPr lang="en-US" i="1">
                          <a:solidFill>
                            <a:schemeClr val="tx1"/>
                          </a:solidFill>
                          <a:latin typeface="Cambria Math" panose="02040503050406030204" pitchFamily="18" charset="0"/>
                        </a:rPr>
                        <m:t>𝜆</m:t>
                      </m:r>
                      <m:r>
                        <a:rPr lang="en-US" i="0">
                          <a:solidFill>
                            <a:schemeClr val="tx1"/>
                          </a:solidFill>
                          <a:latin typeface="Cambria Math" panose="02040503050406030204" pitchFamily="18" charset="0"/>
                        </a:rPr>
                        <m:t>+</m:t>
                      </m:r>
                      <m:r>
                        <a:rPr lang="en-US" i="0">
                          <a:solidFill>
                            <a:schemeClr val="tx1"/>
                          </a:solidFill>
                          <a:latin typeface="Cambria Math" panose="02040503050406030204" pitchFamily="18" charset="0"/>
                        </a:rPr>
                        <m:t>0</m:t>
                      </m:r>
                      <m:r>
                        <a:rPr lang="en-US" i="0">
                          <a:solidFill>
                            <a:schemeClr val="tx1"/>
                          </a:solidFill>
                          <a:latin typeface="Cambria Math" panose="02040503050406030204" pitchFamily="18" charset="0"/>
                        </a:rPr>
                        <m:t>.</m:t>
                      </m:r>
                      <m:r>
                        <a:rPr lang="en-US" i="0">
                          <a:solidFill>
                            <a:schemeClr val="tx1"/>
                          </a:solidFill>
                          <a:latin typeface="Cambria Math" panose="02040503050406030204" pitchFamily="18" charset="0"/>
                        </a:rPr>
                        <m:t>5</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𝑙</m:t>
                          </m:r>
                        </m:e>
                        <m:sub>
                          <m:r>
                            <a:rPr lang="en-US" i="0">
                              <a:solidFill>
                                <a:schemeClr val="tx1"/>
                              </a:solidFill>
                              <a:latin typeface="Cambria Math" panose="02040503050406030204" pitchFamily="18" charset="0"/>
                            </a:rPr>
                            <m:t>1</m:t>
                          </m:r>
                        </m:sub>
                      </m:sSub>
                      <m:r>
                        <a:rPr lang="en-US" i="0">
                          <a:solidFill>
                            <a:schemeClr val="tx1"/>
                          </a:solidFill>
                          <a:latin typeface="Cambria Math" panose="02040503050406030204" pitchFamily="18" charset="0"/>
                        </a:rPr>
                        <m:t>+</m:t>
                      </m:r>
                      <m:r>
                        <a:rPr lang="en-US" i="0">
                          <a:solidFill>
                            <a:schemeClr val="tx1"/>
                          </a:solidFill>
                          <a:latin typeface="Cambria Math" panose="02040503050406030204" pitchFamily="18" charset="0"/>
                        </a:rPr>
                        <m:t>1</m:t>
                      </m:r>
                      <m:r>
                        <a:rPr lang="en-US" i="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𝑙</m:t>
                          </m:r>
                        </m:e>
                        <m:sub>
                          <m:r>
                            <a:rPr lang="en-US" i="0">
                              <a:solidFill>
                                <a:schemeClr val="tx1"/>
                              </a:solidFill>
                              <a:latin typeface="Cambria Math" panose="02040503050406030204" pitchFamily="18" charset="0"/>
                            </a:rPr>
                            <m:t>2</m:t>
                          </m:r>
                        </m:sub>
                      </m:sSub>
                      <m:r>
                        <a:rPr lang="en-US" i="0">
                          <a:solidFill>
                            <a:schemeClr val="tx1"/>
                          </a:solidFill>
                          <a:latin typeface="Cambria Math" panose="02040503050406030204" pitchFamily="18" charset="0"/>
                        </a:rPr>
                        <m:t>=</m:t>
                      </m:r>
                      <m:r>
                        <a:rPr lang="en-US" i="0">
                          <a:solidFill>
                            <a:schemeClr val="tx1"/>
                          </a:solidFill>
                          <a:latin typeface="Cambria Math" panose="02040503050406030204" pitchFamily="18" charset="0"/>
                        </a:rPr>
                        <m:t>0</m:t>
                      </m:r>
                    </m:oMath>
                  </m:oMathPara>
                </a14:m>
                <a:endParaRPr lang="en-US" dirty="0">
                  <a:solidFill>
                    <a:schemeClr val="tx1"/>
                  </a:solidFill>
                </a:endParaRPr>
              </a:p>
            </p:txBody>
          </p:sp>
        </mc:Choice>
        <mc:Fallback>
          <p:sp>
            <p:nvSpPr>
              <p:cNvPr id="16" name="TextBox 15"/>
              <p:cNvSpPr txBox="1">
                <a:spLocks noRot="1" noChangeAspect="1" noMove="1" noResize="1" noEditPoints="1" noAdjustHandles="1" noChangeArrowheads="1" noChangeShapeType="1" noTextEdit="1"/>
              </p:cNvSpPr>
              <p:nvPr/>
            </p:nvSpPr>
            <p:spPr>
              <a:xfrm>
                <a:off x="3702908" y="3888706"/>
                <a:ext cx="4108087" cy="369332"/>
              </a:xfrm>
              <a:prstGeom prst="rect">
                <a:avLst/>
              </a:prstGeom>
              <a:blipFill rotWithShape="1">
                <a:blip r:embed="rId7"/>
                <a:stretch>
                  <a:fillRect l="-5" t="-163" r="12" b="9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767632" y="4388397"/>
                <a:ext cx="1296782" cy="349326"/>
              </a:xfrm>
              <a:prstGeom prst="rect">
                <a:avLst/>
              </a:prstGeom>
              <a:noFill/>
            </p:spPr>
            <p:txBody>
              <a:bodyPr wrap="square">
                <a:spAutoFit/>
              </a:bodyPr>
              <a:lstStyle/>
              <a:p>
                <a:r>
                  <a:rPr lang="zh-CN" sz="1600" dirty="0">
                    <a:effectLst/>
                    <a:latin typeface="Calibri" panose="020F0502020204030204" pitchFamily="34" charset="0"/>
                    <a:ea typeface="宋体" panose="02010600030101010101" pitchFamily="2" charset="-122"/>
                    <a:cs typeface="Calibri" panose="020F0502020204030204" pitchFamily="34" charset="0"/>
                  </a:rPr>
                  <a:t>令</a:t>
                </a:r>
                <a14:m>
                  <m:oMath xmlns:m="http://schemas.openxmlformats.org/officeDocument/2006/math">
                    <m:sSub>
                      <m:sSubPr>
                        <m:ctrlPr>
                          <a:rPr lang="en-US" sz="1600" i="1">
                            <a:effectLst/>
                            <a:latin typeface="Cambria Math" panose="02040503050406030204" pitchFamily="18" charset="0"/>
                          </a:rPr>
                        </m:ctrlPr>
                      </m:sSubPr>
                      <m:e>
                        <m:r>
                          <a:rPr lang="en-US" sz="1600" i="1">
                            <a:effectLst/>
                            <a:latin typeface="Cambria Math" panose="02040503050406030204" pitchFamily="18" charset="0"/>
                            <a:ea typeface="宋体" panose="02010600030101010101" pitchFamily="2" charset="-122"/>
                            <a:cs typeface="Calibri" panose="020F0502020204030204" pitchFamily="34" charset="0"/>
                          </a:rPr>
                          <m:t>𝜆</m:t>
                        </m:r>
                      </m:e>
                      <m:sub>
                        <m:r>
                          <a:rPr lang="en-US" sz="1600">
                            <a:effectLst/>
                            <a:latin typeface="Cambria Math" panose="02040503050406030204" pitchFamily="18" charset="0"/>
                            <a:ea typeface="宋体" panose="02010600030101010101" pitchFamily="2" charset="-122"/>
                            <a:cs typeface="Calibri" panose="020F0502020204030204" pitchFamily="34" charset="0"/>
                          </a:rPr>
                          <m:t>1</m:t>
                        </m:r>
                        <m:r>
                          <a:rPr lang="en-US" sz="1600">
                            <a:effectLst/>
                            <a:latin typeface="Cambria Math" panose="02040503050406030204" pitchFamily="18" charset="0"/>
                            <a:ea typeface="宋体" panose="02010600030101010101" pitchFamily="2" charset="-122"/>
                            <a:cs typeface="Calibri" panose="020F0502020204030204" pitchFamily="34" charset="0"/>
                          </a:rPr>
                          <m:t>,</m:t>
                        </m:r>
                        <m:r>
                          <a:rPr lang="en-US" sz="1600">
                            <a:effectLst/>
                            <a:latin typeface="Cambria Math" panose="02040503050406030204" pitchFamily="18" charset="0"/>
                            <a:ea typeface="宋体" panose="02010600030101010101" pitchFamily="2" charset="-122"/>
                            <a:cs typeface="Calibri" panose="020F0502020204030204" pitchFamily="34" charset="0"/>
                          </a:rPr>
                          <m:t>2</m:t>
                        </m:r>
                      </m:sub>
                    </m:sSub>
                    <m:r>
                      <a:rPr lang="en-US" sz="1600" i="1">
                        <a:effectLst/>
                        <a:latin typeface="Cambria Math" panose="02040503050406030204" pitchFamily="18" charset="0"/>
                        <a:ea typeface="宋体" panose="02010600030101010101" pitchFamily="2" charset="-122"/>
                        <a:cs typeface="Calibri" panose="020F0502020204030204" pitchFamily="34" charset="0"/>
                      </a:rPr>
                      <m:t>=−</m:t>
                    </m:r>
                    <m:r>
                      <a:rPr lang="en-US" sz="1600" i="1">
                        <a:effectLst/>
                        <a:latin typeface="Cambria Math" panose="02040503050406030204" pitchFamily="18" charset="0"/>
                        <a:ea typeface="宋体" panose="02010600030101010101" pitchFamily="2" charset="-122"/>
                        <a:cs typeface="Calibri" panose="020F0502020204030204" pitchFamily="34" charset="0"/>
                      </a:rPr>
                      <m:t>1</m:t>
                    </m:r>
                  </m:oMath>
                </a14:m>
                <a:endParaRPr lang="en-US" sz="1600" dirty="0"/>
              </a:p>
            </p:txBody>
          </p:sp>
        </mc:Choice>
        <mc:Fallback>
          <p:sp>
            <p:nvSpPr>
              <p:cNvPr id="18" name="TextBox 17"/>
              <p:cNvSpPr txBox="1">
                <a:spLocks noRot="1" noChangeAspect="1" noMove="1" noResize="1" noEditPoints="1" noAdjustHandles="1" noChangeArrowheads="1" noChangeShapeType="1" noTextEdit="1"/>
              </p:cNvSpPr>
              <p:nvPr/>
            </p:nvSpPr>
            <p:spPr>
              <a:xfrm>
                <a:off x="767632" y="4388397"/>
                <a:ext cx="1296782" cy="349326"/>
              </a:xfrm>
              <a:prstGeom prst="rect">
                <a:avLst/>
              </a:prstGeom>
              <a:blipFill rotWithShape="1">
                <a:blip r:embed="rId8"/>
                <a:stretch>
                  <a:fillRect l="-43" t="-157" r="2" b="178"/>
                </a:stretch>
              </a:blipFill>
            </p:spPr>
            <p:txBody>
              <a:bodyPr/>
              <a:lstStyle/>
              <a:p>
                <a:r>
                  <a:rPr lang="zh-CN" altLang="en-US">
                    <a:noFill/>
                  </a:rPr>
                  <a:t> </a:t>
                </a:r>
              </a:p>
            </p:txBody>
          </p:sp>
        </mc:Fallback>
      </mc:AlternateContent>
      <p:sp>
        <p:nvSpPr>
          <p:cNvPr id="20" name="Arrow: Right 19"/>
          <p:cNvSpPr/>
          <p:nvPr/>
        </p:nvSpPr>
        <p:spPr>
          <a:xfrm>
            <a:off x="2200275" y="4465118"/>
            <a:ext cx="314325" cy="225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2" name="TextBox 21"/>
              <p:cNvSpPr txBox="1"/>
              <p:nvPr/>
            </p:nvSpPr>
            <p:spPr>
              <a:xfrm>
                <a:off x="2465237" y="4258038"/>
                <a:ext cx="1590508" cy="64158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en-US" sz="1600" i="1" smtClean="0">
                              <a:solidFill>
                                <a:schemeClr val="tx1"/>
                              </a:solidFill>
                              <a:latin typeface="Cambria Math" panose="02040503050406030204" pitchFamily="18" charset="0"/>
                            </a:rPr>
                          </m:ctrlPr>
                        </m:dPr>
                        <m:e>
                          <m:eqArr>
                            <m:eqArrPr>
                              <m:ctrlPr>
                                <a:rPr lang="en-US" sz="1600" i="1">
                                  <a:solidFill>
                                    <a:schemeClr val="tx1"/>
                                  </a:solidFill>
                                  <a:latin typeface="Cambria Math" panose="02040503050406030204" pitchFamily="18" charset="0"/>
                                </a:rPr>
                              </m:ctrlPr>
                            </m:eqArrPr>
                            <m:e>
                              <m:r>
                                <a:rPr lang="en-US" sz="1600">
                                  <a:solidFill>
                                    <a:schemeClr val="tx1"/>
                                  </a:solidFill>
                                  <a:latin typeface="Cambria Math" panose="02040503050406030204" pitchFamily="18" charset="0"/>
                                </a:rPr>
                                <m:t>&amp;</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𝑙</m:t>
                                  </m:r>
                                </m:e>
                                <m:sub>
                                  <m:r>
                                    <a:rPr lang="en-US" sz="1600" i="0">
                                      <a:solidFill>
                                        <a:schemeClr val="tx1"/>
                                      </a:solidFill>
                                      <a:latin typeface="Cambria Math" panose="02040503050406030204" pitchFamily="18" charset="0"/>
                                    </a:rPr>
                                    <m:t>1</m:t>
                                  </m:r>
                                </m:sub>
                              </m:sSub>
                              <m:r>
                                <a:rPr lang="en-US" sz="1600" i="0">
                                  <a:solidFill>
                                    <a:schemeClr val="tx1"/>
                                  </a:solidFill>
                                  <a:latin typeface="Cambria Math" panose="02040503050406030204" pitchFamily="18" charset="0"/>
                                </a:rPr>
                                <m:t>=</m:t>
                              </m:r>
                              <m:r>
                                <a:rPr lang="en-US" sz="1600" i="0">
                                  <a:solidFill>
                                    <a:schemeClr val="tx1"/>
                                  </a:solidFill>
                                  <a:latin typeface="Cambria Math" panose="02040503050406030204" pitchFamily="18" charset="0"/>
                                </a:rPr>
                                <m:t>1</m:t>
                              </m:r>
                              <m:r>
                                <a:rPr lang="en-US" sz="1600" i="0">
                                  <a:solidFill>
                                    <a:schemeClr val="tx1"/>
                                  </a:solidFill>
                                  <a:latin typeface="Cambria Math" panose="02040503050406030204" pitchFamily="18" charset="0"/>
                                </a:rPr>
                                <m:t>.</m:t>
                              </m:r>
                              <m:r>
                                <a:rPr lang="en-US" sz="1600" i="0">
                                  <a:solidFill>
                                    <a:schemeClr val="tx1"/>
                                  </a:solidFill>
                                  <a:latin typeface="Cambria Math" panose="02040503050406030204" pitchFamily="18" charset="0"/>
                                </a:rPr>
                                <m:t>5</m:t>
                              </m:r>
                            </m:e>
                            <m:e>
                              <m:r>
                                <a:rPr lang="en-US" sz="1600" i="0">
                                  <a:solidFill>
                                    <a:schemeClr val="tx1"/>
                                  </a:solidFill>
                                  <a:latin typeface="Cambria Math" panose="02040503050406030204" pitchFamily="18" charset="0"/>
                                </a:rPr>
                                <m:t>&amp;</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𝑙</m:t>
                                  </m:r>
                                </m:e>
                                <m:sub>
                                  <m:r>
                                    <a:rPr lang="en-US" sz="1600" i="0">
                                      <a:solidFill>
                                        <a:schemeClr val="tx1"/>
                                      </a:solidFill>
                                      <a:latin typeface="Cambria Math" panose="02040503050406030204" pitchFamily="18" charset="0"/>
                                    </a:rPr>
                                    <m:t>2</m:t>
                                  </m:r>
                                </m:sub>
                              </m:sSub>
                              <m:r>
                                <a:rPr lang="en-US" sz="1600" i="0">
                                  <a:solidFill>
                                    <a:schemeClr val="tx1"/>
                                  </a:solidFill>
                                  <a:latin typeface="Cambria Math" panose="02040503050406030204" pitchFamily="18" charset="0"/>
                                </a:rPr>
                                <m:t>=−</m:t>
                              </m:r>
                              <m:r>
                                <a:rPr lang="en-US" sz="1600" i="0">
                                  <a:solidFill>
                                    <a:schemeClr val="tx1"/>
                                  </a:solidFill>
                                  <a:latin typeface="Cambria Math" panose="02040503050406030204" pitchFamily="18" charset="0"/>
                                </a:rPr>
                                <m:t>0</m:t>
                              </m:r>
                              <m:r>
                                <a:rPr lang="en-US" sz="1600" i="0">
                                  <a:solidFill>
                                    <a:schemeClr val="tx1"/>
                                  </a:solidFill>
                                  <a:latin typeface="Cambria Math" panose="02040503050406030204" pitchFamily="18" charset="0"/>
                                </a:rPr>
                                <m:t>.</m:t>
                              </m:r>
                              <m:r>
                                <a:rPr lang="en-US" sz="1600" i="0">
                                  <a:solidFill>
                                    <a:schemeClr val="tx1"/>
                                  </a:solidFill>
                                  <a:latin typeface="Cambria Math" panose="02040503050406030204" pitchFamily="18" charset="0"/>
                                </a:rPr>
                                <m:t>75</m:t>
                              </m:r>
                            </m:e>
                          </m:eqArr>
                        </m:e>
                      </m:d>
                    </m:oMath>
                  </m:oMathPara>
                </a14:m>
                <a:endParaRPr lang="en-US" sz="1600" dirty="0">
                  <a:solidFill>
                    <a:schemeClr val="tx1"/>
                  </a:solidFill>
                </a:endParaRPr>
              </a:p>
            </p:txBody>
          </p:sp>
        </mc:Choice>
        <mc:Fallback>
          <p:sp>
            <p:nvSpPr>
              <p:cNvPr id="22" name="TextBox 21"/>
              <p:cNvSpPr txBox="1">
                <a:spLocks noRot="1" noChangeAspect="1" noMove="1" noResize="1" noEditPoints="1" noAdjustHandles="1" noChangeArrowheads="1" noChangeShapeType="1" noTextEdit="1"/>
              </p:cNvSpPr>
              <p:nvPr/>
            </p:nvSpPr>
            <p:spPr>
              <a:xfrm>
                <a:off x="2465237" y="4258038"/>
                <a:ext cx="1590508" cy="641586"/>
              </a:xfrm>
              <a:prstGeom prst="rect">
                <a:avLst/>
              </a:prstGeom>
              <a:blipFill rotWithShape="1">
                <a:blip r:embed="rId9"/>
                <a:stretch>
                  <a:fillRect l="-10" t="-57" b="93"/>
                </a:stretch>
              </a:blipFill>
            </p:spPr>
            <p:txBody>
              <a:bodyPr/>
              <a:lstStyle/>
              <a:p>
                <a:r>
                  <a:rPr lang="zh-CN" altLang="en-US">
                    <a:noFill/>
                  </a:rPr>
                  <a:t> </a:t>
                </a:r>
              </a:p>
            </p:txBody>
          </p:sp>
        </mc:Fallback>
      </mc:AlternateContent>
      <p:sp>
        <p:nvSpPr>
          <p:cNvPr id="24" name="Arrow: Right 23"/>
          <p:cNvSpPr/>
          <p:nvPr/>
        </p:nvSpPr>
        <p:spPr>
          <a:xfrm>
            <a:off x="1199074" y="5184795"/>
            <a:ext cx="314325" cy="225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7" name="TextBox 26"/>
              <p:cNvSpPr txBox="1"/>
              <p:nvPr/>
            </p:nvSpPr>
            <p:spPr>
              <a:xfrm>
                <a:off x="1711475" y="5029983"/>
                <a:ext cx="8769050" cy="507960"/>
              </a:xfrm>
              <a:prstGeom prst="rect">
                <a:avLst/>
              </a:prstGeom>
              <a:noFill/>
            </p:spPr>
            <p:txBody>
              <a:bodyPr wrap="square">
                <a:spAutoFit/>
              </a:bodyPr>
              <a:lstStyle/>
              <a:p>
                <a14:m>
                  <m:oMath xmlns:m="http://schemas.openxmlformats.org/officeDocument/2006/math">
                    <m:f>
                      <m:fPr>
                        <m:ctrlPr>
                          <a:rPr lang="en-US" sz="1600" i="1" smtClean="0">
                            <a:solidFill>
                              <a:schemeClr val="tx1"/>
                            </a:solidFill>
                            <a:latin typeface="Cambria Math" panose="02040503050406030204" pitchFamily="18" charset="0"/>
                          </a:rPr>
                        </m:ctrlPr>
                      </m:fPr>
                      <m:num>
                        <m:r>
                          <m:rPr>
                            <m:sty m:val="p"/>
                          </m:rPr>
                          <a:rPr lang="en-US" sz="1600">
                            <a:solidFill>
                              <a:schemeClr val="tx1"/>
                            </a:solidFill>
                            <a:latin typeface="Cambria Math" panose="02040503050406030204" pitchFamily="18" charset="0"/>
                          </a:rPr>
                          <m:t>d</m:t>
                        </m:r>
                        <m:acc>
                          <m:accPr>
                            <m:ctrlPr>
                              <a:rPr lang="en-US" sz="1600" i="1">
                                <a:solidFill>
                                  <a:schemeClr val="tx1"/>
                                </a:solidFill>
                                <a:latin typeface="Cambria Math" panose="02040503050406030204" pitchFamily="18" charset="0"/>
                              </a:rPr>
                            </m:ctrlPr>
                          </m:accPr>
                          <m:e>
                            <m:r>
                              <a:rPr lang="en-US" sz="1600" b="1" i="1">
                                <a:solidFill>
                                  <a:schemeClr val="tx1"/>
                                </a:solidFill>
                                <a:latin typeface="Cambria Math" panose="02040503050406030204" pitchFamily="18" charset="0"/>
                              </a:rPr>
                              <m:t>𝒛</m:t>
                            </m:r>
                          </m:e>
                        </m:acc>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𝒕</m:t>
                            </m:r>
                          </m:e>
                        </m:d>
                      </m:num>
                      <m:den>
                        <m:r>
                          <a:rPr lang="en-US" sz="1600" b="0" i="1">
                            <a:solidFill>
                              <a:schemeClr val="tx1"/>
                            </a:solidFill>
                            <a:latin typeface="Cambria Math" panose="02040503050406030204" pitchFamily="18" charset="0"/>
                          </a:rPr>
                          <m:t>𝑑𝑡</m:t>
                        </m:r>
                      </m:den>
                    </m:f>
                    <m:r>
                      <a:rPr lang="en-US" sz="1600" b="0" i="0">
                        <a:solidFill>
                          <a:schemeClr val="tx1"/>
                        </a:solidFill>
                        <a:latin typeface="Cambria Math" panose="02040503050406030204" pitchFamily="18" charset="0"/>
                      </a:rPr>
                      <m:t>=</m:t>
                    </m:r>
                    <m:d>
                      <m:dPr>
                        <m:ctrlPr>
                          <a:rPr lang="en-US" sz="1600" b="0"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𝑨</m:t>
                        </m:r>
                        <m:r>
                          <a:rPr lang="en-US" sz="1600" b="0" i="0">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𝑳𝑪</m:t>
                        </m:r>
                      </m:e>
                    </m:d>
                    <m:acc>
                      <m:accPr>
                        <m:ctrlPr>
                          <a:rPr lang="en-US" sz="1600" b="0" i="1">
                            <a:solidFill>
                              <a:schemeClr val="tx1"/>
                            </a:solidFill>
                            <a:latin typeface="Cambria Math" panose="02040503050406030204" pitchFamily="18" charset="0"/>
                          </a:rPr>
                        </m:ctrlPr>
                      </m:accPr>
                      <m:e>
                        <m:r>
                          <a:rPr lang="en-US" sz="1600" b="1" i="1">
                            <a:solidFill>
                              <a:schemeClr val="tx1"/>
                            </a:solidFill>
                            <a:latin typeface="Cambria Math" panose="02040503050406030204" pitchFamily="18" charset="0"/>
                          </a:rPr>
                          <m:t>𝒛</m:t>
                        </m:r>
                      </m:e>
                    </m:acc>
                    <m:d>
                      <m:dPr>
                        <m:ctrlPr>
                          <a:rPr lang="en-US" sz="1600" b="0"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𝒕</m:t>
                        </m:r>
                      </m:e>
                    </m:d>
                    <m:r>
                      <a:rPr lang="en-US" sz="1600" b="0" i="0">
                        <a:solidFill>
                          <a:schemeClr val="tx1"/>
                        </a:solidFill>
                        <a:latin typeface="Cambria Math" panose="02040503050406030204" pitchFamily="18" charset="0"/>
                      </a:rPr>
                      <m:t>+</m:t>
                    </m:r>
                    <m:d>
                      <m:dPr>
                        <m:ctrlPr>
                          <a:rPr lang="en-US" sz="1600" b="0"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𝑩</m:t>
                        </m:r>
                        <m:r>
                          <a:rPr lang="en-US" sz="1600" b="0" i="0">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𝑳𝑫</m:t>
                        </m:r>
                      </m:e>
                    </m:d>
                    <m:r>
                      <a:rPr lang="en-US" sz="1600" b="1" i="1">
                        <a:solidFill>
                          <a:schemeClr val="tx1"/>
                        </a:solidFill>
                        <a:latin typeface="Cambria Math" panose="02040503050406030204" pitchFamily="18" charset="0"/>
                      </a:rPr>
                      <m:t>𝒖</m:t>
                    </m:r>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𝒕</m:t>
                        </m:r>
                      </m:e>
                    </m:d>
                    <m:r>
                      <a:rPr lang="en-US" sz="1600" b="0" i="0">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𝑳𝒚</m:t>
                    </m:r>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𝒕</m:t>
                        </m:r>
                      </m:e>
                    </m:d>
                  </m:oMath>
                </a14:m>
                <a:r>
                  <a:rPr lang="en-US" sz="1600" dirty="0"/>
                  <a:t> </a:t>
                </a:r>
                <a14:m>
                  <m:oMath xmlns:m="http://schemas.openxmlformats.org/officeDocument/2006/math">
                    <m:r>
                      <a:rPr lang="en-US" sz="1600">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a:rPr lang="zh-CN" altLang="en-US" sz="1600" i="1">
                                  <a:latin typeface="Cambria Math" panose="02040503050406030204" pitchFamily="18" charset="0"/>
                                </a:rPr>
                                <m:t>−</m:t>
                              </m:r>
                              <m:r>
                                <a:rPr lang="en-US" sz="1600">
                                  <a:latin typeface="Cambria Math" panose="02040503050406030204" pitchFamily="18" charset="0"/>
                                </a:rPr>
                                <m:t>1</m:t>
                              </m:r>
                              <m:r>
                                <a:rPr lang="en-US" sz="1600">
                                  <a:latin typeface="Cambria Math" panose="02040503050406030204" pitchFamily="18" charset="0"/>
                                </a:rPr>
                                <m:t>.</m:t>
                              </m:r>
                              <m:r>
                                <a:rPr lang="en-US" sz="1600">
                                  <a:latin typeface="Cambria Math" panose="02040503050406030204" pitchFamily="18" charset="0"/>
                                </a:rPr>
                                <m:t>5</m:t>
                              </m:r>
                            </m:e>
                            <m:e>
                              <m:r>
                                <a:rPr lang="en-US" sz="1600">
                                  <a:latin typeface="Cambria Math" panose="02040503050406030204" pitchFamily="18" charset="0"/>
                                </a:rPr>
                                <m:t>1</m:t>
                              </m:r>
                            </m:e>
                          </m:mr>
                          <m:mr>
                            <m:e>
                              <m:r>
                                <a:rPr lang="en-US" sz="1600" i="1">
                                  <a:latin typeface="Cambria Math" panose="02040503050406030204" pitchFamily="18" charset="0"/>
                                </a:rPr>
                                <m:t>−</m:t>
                              </m:r>
                              <m:r>
                                <a:rPr lang="en-US" sz="1600">
                                  <a:latin typeface="Cambria Math" panose="02040503050406030204" pitchFamily="18" charset="0"/>
                                </a:rPr>
                                <m:t>0</m:t>
                              </m:r>
                              <m:r>
                                <a:rPr lang="en-US" sz="1600">
                                  <a:latin typeface="Cambria Math" panose="02040503050406030204" pitchFamily="18" charset="0"/>
                                </a:rPr>
                                <m:t>.</m:t>
                              </m:r>
                              <m:r>
                                <a:rPr lang="en-US" sz="1600">
                                  <a:latin typeface="Cambria Math" panose="02040503050406030204" pitchFamily="18" charset="0"/>
                                </a:rPr>
                                <m:t>25</m:t>
                              </m:r>
                            </m:e>
                            <m:e>
                              <m:r>
                                <a:rPr lang="en-US" sz="1600" i="1">
                                  <a:latin typeface="Cambria Math" panose="02040503050406030204" pitchFamily="18" charset="0"/>
                                </a:rPr>
                                <m:t>−</m:t>
                              </m:r>
                              <m:r>
                                <a:rPr lang="en-US" sz="1600">
                                  <a:latin typeface="Cambria Math" panose="02040503050406030204" pitchFamily="18" charset="0"/>
                                </a:rPr>
                                <m:t>0</m:t>
                              </m:r>
                              <m:r>
                                <a:rPr lang="en-US" sz="1600">
                                  <a:latin typeface="Cambria Math" panose="02040503050406030204" pitchFamily="18" charset="0"/>
                                </a:rPr>
                                <m:t>.</m:t>
                              </m:r>
                              <m:r>
                                <a:rPr lang="en-US" sz="1600">
                                  <a:latin typeface="Cambria Math" panose="02040503050406030204" pitchFamily="18" charset="0"/>
                                </a:rPr>
                                <m:t>5</m:t>
                              </m:r>
                            </m:e>
                          </m:mr>
                        </m:m>
                      </m:e>
                    </m:d>
                    <m:acc>
                      <m:accPr>
                        <m:ctrlPr>
                          <a:rPr lang="en-US" sz="1600" i="1">
                            <a:latin typeface="Cambria Math" panose="02040503050406030204" pitchFamily="18" charset="0"/>
                          </a:rPr>
                        </m:ctrlPr>
                      </m:accPr>
                      <m:e>
                        <m:r>
                          <a:rPr lang="en-US" sz="1600" b="1" i="1">
                            <a:latin typeface="Cambria Math" panose="02040503050406030204" pitchFamily="18" charset="0"/>
                          </a:rPr>
                          <m:t>𝒛</m:t>
                        </m:r>
                      </m:e>
                    </m:acc>
                    <m:d>
                      <m:dPr>
                        <m:ctrlPr>
                          <a:rPr lang="en-US" sz="1600" i="1">
                            <a:latin typeface="Cambria Math" panose="02040503050406030204" pitchFamily="18" charset="0"/>
                          </a:rPr>
                        </m:ctrlPr>
                      </m:dPr>
                      <m:e>
                        <m:r>
                          <a:rPr lang="en-US" sz="1600" b="1" i="1">
                            <a:latin typeface="Cambria Math" panose="02040503050406030204" pitchFamily="18" charset="0"/>
                          </a:rPr>
                          <m:t>𝒕</m:t>
                        </m:r>
                      </m:e>
                    </m:d>
                    <m:r>
                      <a:rPr lang="en-US" sz="1600">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a:rPr lang="en-US" sz="1600">
                                  <a:latin typeface="Cambria Math" panose="02040503050406030204" pitchFamily="18" charset="0"/>
                                </a:rPr>
                                <m:t>0</m:t>
                              </m:r>
                            </m:e>
                          </m:mr>
                          <m:mr>
                            <m:e>
                              <m:r>
                                <a:rPr lang="en-US" sz="1600">
                                  <a:latin typeface="Cambria Math" panose="02040503050406030204" pitchFamily="18" charset="0"/>
                                </a:rPr>
                                <m:t>1</m:t>
                              </m:r>
                            </m:e>
                          </m:mr>
                        </m:m>
                      </m:e>
                    </m:d>
                    <m:r>
                      <a:rPr lang="en-US" sz="1600" b="1" i="1">
                        <a:latin typeface="Cambria Math" panose="02040503050406030204" pitchFamily="18" charset="0"/>
                      </a:rPr>
                      <m:t>𝒖</m:t>
                    </m:r>
                    <m:d>
                      <m:dPr>
                        <m:ctrlPr>
                          <a:rPr lang="en-US" sz="1600" i="1">
                            <a:latin typeface="Cambria Math" panose="02040503050406030204" pitchFamily="18" charset="0"/>
                          </a:rPr>
                        </m:ctrlPr>
                      </m:dPr>
                      <m:e>
                        <m:r>
                          <a:rPr lang="en-US" sz="1600" b="1" i="1">
                            <a:latin typeface="Cambria Math" panose="02040503050406030204" pitchFamily="18" charset="0"/>
                          </a:rPr>
                          <m:t>𝒕</m:t>
                        </m:r>
                      </m:e>
                    </m:d>
                    <m:r>
                      <a:rPr lang="en-US" sz="1600">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a:rPr lang="en-US" sz="1600">
                                  <a:latin typeface="Cambria Math" panose="02040503050406030204" pitchFamily="18" charset="0"/>
                                </a:rPr>
                                <m:t>1</m:t>
                              </m:r>
                              <m:r>
                                <a:rPr lang="en-US" sz="1600">
                                  <a:latin typeface="Cambria Math" panose="02040503050406030204" pitchFamily="18" charset="0"/>
                                </a:rPr>
                                <m:t>.</m:t>
                              </m:r>
                              <m:r>
                                <a:rPr lang="en-US" sz="1600">
                                  <a:latin typeface="Cambria Math" panose="02040503050406030204" pitchFamily="18" charset="0"/>
                                </a:rPr>
                                <m:t>5</m:t>
                              </m:r>
                            </m:e>
                          </m:mr>
                          <m:mr>
                            <m:e>
                              <m:r>
                                <a:rPr lang="en-US" sz="1600" i="1">
                                  <a:latin typeface="Cambria Math" panose="02040503050406030204" pitchFamily="18" charset="0"/>
                                </a:rPr>
                                <m:t>−</m:t>
                              </m:r>
                              <m:r>
                                <a:rPr lang="en-US" sz="1600" i="1">
                                  <a:latin typeface="Cambria Math" panose="02040503050406030204" pitchFamily="18" charset="0"/>
                                </a:rPr>
                                <m:t>0</m:t>
                              </m:r>
                              <m:r>
                                <a:rPr lang="en-US" sz="1600" i="1">
                                  <a:latin typeface="Cambria Math" panose="02040503050406030204" pitchFamily="18" charset="0"/>
                                </a:rPr>
                                <m:t>.</m:t>
                              </m:r>
                              <m:r>
                                <a:rPr lang="en-US" sz="1600" i="1">
                                  <a:latin typeface="Cambria Math" panose="02040503050406030204" pitchFamily="18" charset="0"/>
                                </a:rPr>
                                <m:t>75</m:t>
                              </m:r>
                            </m:e>
                          </m:mr>
                        </m:m>
                      </m:e>
                    </m:d>
                    <m:r>
                      <a:rPr lang="en-US" sz="1600" b="1" i="1">
                        <a:latin typeface="Cambria Math" panose="02040503050406030204" pitchFamily="18" charset="0"/>
                      </a:rPr>
                      <m:t>𝒚</m:t>
                    </m:r>
                    <m:r>
                      <a:rPr lang="en-US" sz="1600">
                        <a:latin typeface="Cambria Math" panose="02040503050406030204" pitchFamily="18" charset="0"/>
                      </a:rPr>
                      <m:t>(</m:t>
                    </m:r>
                    <m:r>
                      <a:rPr lang="en-US" sz="1600" b="1" i="1">
                        <a:latin typeface="Cambria Math" panose="02040503050406030204" pitchFamily="18" charset="0"/>
                      </a:rPr>
                      <m:t>𝒕</m:t>
                    </m:r>
                    <m:r>
                      <a:rPr lang="en-US" sz="1600">
                        <a:latin typeface="Cambria Math" panose="02040503050406030204" pitchFamily="18" charset="0"/>
                      </a:rPr>
                      <m:t>)</m:t>
                    </m:r>
                  </m:oMath>
                </a14:m>
                <a:r>
                  <a:rPr lang="en-US" sz="1600" dirty="0"/>
                  <a:t> </a:t>
                </a:r>
                <a:endParaRPr lang="en-US" sz="1600" dirty="0">
                  <a:solidFill>
                    <a:schemeClr val="tx1"/>
                  </a:solidFill>
                </a:endParaRPr>
              </a:p>
            </p:txBody>
          </p:sp>
        </mc:Choice>
        <mc:Fallback>
          <p:sp>
            <p:nvSpPr>
              <p:cNvPr id="27" name="TextBox 26"/>
              <p:cNvSpPr txBox="1">
                <a:spLocks noRot="1" noChangeAspect="1" noMove="1" noResize="1" noEditPoints="1" noAdjustHandles="1" noChangeArrowheads="1" noChangeShapeType="1" noTextEdit="1"/>
              </p:cNvSpPr>
              <p:nvPr/>
            </p:nvSpPr>
            <p:spPr>
              <a:xfrm>
                <a:off x="1711475" y="5029983"/>
                <a:ext cx="8769050" cy="507960"/>
              </a:xfrm>
              <a:prstGeom prst="rect">
                <a:avLst/>
              </a:prstGeom>
              <a:blipFill rotWithShape="1">
                <a:blip r:embed="rId10"/>
                <a:stretch>
                  <a:fillRect l="-2" t="-29" r="6" b="21"/>
                </a:stretch>
              </a:blipFill>
            </p:spPr>
            <p:txBody>
              <a:bodyPr/>
              <a:lstStyle/>
              <a:p>
                <a:r>
                  <a:rPr lang="zh-CN" alt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线性观测器</a:t>
            </a:r>
            <a:endParaRPr lang="en-US" sz="3600" dirty="0"/>
          </a:p>
        </p:txBody>
      </p:sp>
      <p:pic>
        <p:nvPicPr>
          <p:cNvPr id="4" name="图片 3" descr="19"/>
          <p:cNvPicPr>
            <a:picLocks noChangeAspect="1"/>
          </p:cNvPicPr>
          <p:nvPr/>
        </p:nvPicPr>
        <p:blipFill>
          <a:blip r:embed="rId1"/>
          <a:stretch>
            <a:fillRect/>
          </a:stretch>
        </p:blipFill>
        <p:spPr>
          <a:xfrm>
            <a:off x="4953000" y="2286000"/>
            <a:ext cx="2286000" cy="2286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观测器与控制器的结合</a:t>
            </a:r>
            <a:endParaRPr lang="en-US" sz="3600" dirty="0"/>
          </a:p>
        </p:txBody>
      </p:sp>
      <mc:AlternateContent xmlns:mc="http://schemas.openxmlformats.org/markup-compatibility/2006">
        <mc:Choice xmlns:a14="http://schemas.microsoft.com/office/drawing/2010/main" Requires="a14">
          <p:sp>
            <p:nvSpPr>
              <p:cNvPr id="4" name="TextBox 3"/>
              <p:cNvSpPr txBox="1"/>
              <p:nvPr/>
            </p:nvSpPr>
            <p:spPr>
              <a:xfrm>
                <a:off x="447842" y="2079450"/>
                <a:ext cx="2439099" cy="51046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400" i="1" smtClean="0">
                              <a:solidFill>
                                <a:schemeClr val="tx1"/>
                              </a:solidFill>
                              <a:latin typeface="Cambria Math" panose="02040503050406030204" pitchFamily="18" charset="0"/>
                            </a:rPr>
                          </m:ctrlPr>
                        </m:fPr>
                        <m:num>
                          <m:r>
                            <m:rPr>
                              <m:sty m:val="p"/>
                            </m:rPr>
                            <a:rPr lang="en-US" sz="1400">
                              <a:solidFill>
                                <a:schemeClr val="tx1"/>
                              </a:solidFill>
                              <a:latin typeface="Cambria Math" panose="02040503050406030204" pitchFamily="18" charset="0"/>
                            </a:rPr>
                            <m:t>d</m:t>
                          </m:r>
                          <m:r>
                            <a:rPr lang="en-US" sz="1400" b="1" i="1">
                              <a:solidFill>
                                <a:schemeClr val="tx1"/>
                              </a:solidFill>
                              <a:latin typeface="Cambria Math" panose="02040503050406030204" pitchFamily="18" charset="0"/>
                            </a:rPr>
                            <m:t>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num>
                        <m:den>
                          <m:r>
                            <a:rPr lang="en-US" sz="1400" b="0" i="1">
                              <a:solidFill>
                                <a:schemeClr val="tx1"/>
                              </a:solidFill>
                              <a:latin typeface="Cambria Math" panose="02040503050406030204" pitchFamily="18" charset="0"/>
                            </a:rPr>
                            <m:t>𝑑𝑡</m:t>
                          </m:r>
                        </m:den>
                      </m:f>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𝑨𝒛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𝑩𝒖</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oMath>
                  </m:oMathPara>
                </a14:m>
                <a:endParaRPr lang="en-US" sz="1400" dirty="0">
                  <a:solidFill>
                    <a:schemeClr val="tx1"/>
                  </a:solidFill>
                </a:endParaRPr>
              </a:p>
            </p:txBody>
          </p:sp>
        </mc:Choice>
        <mc:Fallback>
          <p:sp>
            <p:nvSpPr>
              <p:cNvPr id="4" name="TextBox 3"/>
              <p:cNvSpPr txBox="1">
                <a:spLocks noRot="1" noChangeAspect="1" noMove="1" noResize="1" noEditPoints="1" noAdjustHandles="1" noChangeArrowheads="1" noChangeShapeType="1" noTextEdit="1"/>
              </p:cNvSpPr>
              <p:nvPr/>
            </p:nvSpPr>
            <p:spPr>
              <a:xfrm>
                <a:off x="447842" y="2079450"/>
                <a:ext cx="2439099" cy="510461"/>
              </a:xfrm>
              <a:prstGeom prst="rect">
                <a:avLst/>
              </a:prstGeom>
              <a:blipFill rotWithShape="1">
                <a:blip r:embed="rId1"/>
                <a:stretch>
                  <a:fillRect l="-7" t="-90" r="9" b="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741456" y="2556732"/>
                <a:ext cx="1851870" cy="30777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𝒚</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𝑪𝒛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𝑫𝒖</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oMath>
                  </m:oMathPara>
                </a14:m>
                <a:endParaRPr lang="en-US" sz="1400" dirty="0">
                  <a:solidFill>
                    <a:schemeClr val="tx1"/>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741456" y="2556732"/>
                <a:ext cx="1851870" cy="307777"/>
              </a:xfrm>
              <a:prstGeom prst="rect">
                <a:avLst/>
              </a:prstGeom>
              <a:blipFill rotWithShape="1">
                <a:blip r:embed="rId2"/>
                <a:stretch>
                  <a:fillRect l="-22" t="-72" r="34" b="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515335" y="3220679"/>
                <a:ext cx="2266950" cy="51046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400" i="1" smtClean="0">
                              <a:solidFill>
                                <a:schemeClr val="tx1"/>
                              </a:solidFill>
                              <a:latin typeface="Cambria Math" panose="02040503050406030204" pitchFamily="18" charset="0"/>
                            </a:rPr>
                          </m:ctrlPr>
                        </m:fPr>
                        <m:num>
                          <m:r>
                            <m:rPr>
                              <m:sty m:val="p"/>
                            </m:rPr>
                            <a:rPr lang="en-US" sz="1400">
                              <a:solidFill>
                                <a:schemeClr val="tx1"/>
                              </a:solidFill>
                              <a:latin typeface="Cambria Math" panose="02040503050406030204" pitchFamily="18" charset="0"/>
                            </a:rPr>
                            <m:t>d</m:t>
                          </m:r>
                          <m:acc>
                            <m:accPr>
                              <m:chr m:val="̃"/>
                              <m:ctrlPr>
                                <a:rPr lang="en-US" sz="1400" i="1">
                                  <a:solidFill>
                                    <a:schemeClr val="tx1"/>
                                  </a:solidFill>
                                  <a:latin typeface="Cambria Math" panose="02040503050406030204" pitchFamily="18" charset="0"/>
                                </a:rPr>
                              </m:ctrlPr>
                            </m:accPr>
                            <m:e>
                              <m:r>
                                <a:rPr lang="en-US" sz="1400" b="1" i="1">
                                  <a:solidFill>
                                    <a:schemeClr val="tx1"/>
                                  </a:solidFill>
                                  <a:latin typeface="Cambria Math" panose="02040503050406030204" pitchFamily="18" charset="0"/>
                                </a:rPr>
                                <m:t>𝒛</m:t>
                              </m:r>
                            </m:e>
                          </m:acc>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num>
                        <m:den>
                          <m:r>
                            <a:rPr lang="en-US" sz="1400" b="0" i="1">
                              <a:solidFill>
                                <a:schemeClr val="tx1"/>
                              </a:solidFill>
                              <a:latin typeface="Cambria Math" panose="02040503050406030204" pitchFamily="18" charset="0"/>
                            </a:rPr>
                            <m:t>𝑑𝑡</m:t>
                          </m:r>
                        </m:den>
                      </m:f>
                      <m:r>
                        <a:rPr lang="en-US" sz="1400" b="0" i="0">
                          <a:solidFill>
                            <a:schemeClr val="tx1"/>
                          </a:solidFill>
                          <a:latin typeface="Cambria Math" panose="02040503050406030204" pitchFamily="18" charset="0"/>
                        </a:rPr>
                        <m:t>=</m:t>
                      </m:r>
                      <m:d>
                        <m:dPr>
                          <m:ctrlPr>
                            <a:rPr lang="en-US" sz="1400" b="0"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𝑨</m:t>
                          </m:r>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𝑳𝑪</m:t>
                          </m:r>
                        </m:e>
                      </m:d>
                      <m:acc>
                        <m:accPr>
                          <m:chr m:val="̃"/>
                          <m:ctrlPr>
                            <a:rPr lang="en-US" sz="1400" b="0" i="1">
                              <a:solidFill>
                                <a:schemeClr val="tx1"/>
                              </a:solidFill>
                              <a:latin typeface="Cambria Math" panose="02040503050406030204" pitchFamily="18" charset="0"/>
                            </a:rPr>
                          </m:ctrlPr>
                        </m:accPr>
                        <m:e>
                          <m:r>
                            <a:rPr lang="en-US" sz="1400" b="1" i="1">
                              <a:solidFill>
                                <a:schemeClr val="tx1"/>
                              </a:solidFill>
                              <a:latin typeface="Cambria Math" panose="02040503050406030204" pitchFamily="18" charset="0"/>
                            </a:rPr>
                            <m:t>𝒛</m:t>
                          </m:r>
                        </m:e>
                      </m:acc>
                      <m:d>
                        <m:dPr>
                          <m:ctrlPr>
                            <a:rPr lang="en-US" sz="1400" b="0"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oMath>
                  </m:oMathPara>
                </a14:m>
                <a:endParaRPr lang="en-US" sz="1400" dirty="0">
                  <a:solidFill>
                    <a:schemeClr val="tx1"/>
                  </a:solidFill>
                </a:endParaRPr>
              </a:p>
            </p:txBody>
          </p:sp>
        </mc:Choice>
        <mc:Fallback>
          <p:sp>
            <p:nvSpPr>
              <p:cNvPr id="12" name="TextBox 11"/>
              <p:cNvSpPr txBox="1">
                <a:spLocks noRot="1" noChangeAspect="1" noMove="1" noResize="1" noEditPoints="1" noAdjustHandles="1" noChangeArrowheads="1" noChangeShapeType="1" noTextEdit="1"/>
              </p:cNvSpPr>
              <p:nvPr/>
            </p:nvSpPr>
            <p:spPr>
              <a:xfrm>
                <a:off x="515335" y="3220679"/>
                <a:ext cx="2266950" cy="510461"/>
              </a:xfrm>
              <a:prstGeom prst="rect">
                <a:avLst/>
              </a:prstGeom>
              <a:blipFill rotWithShape="1">
                <a:blip r:embed="rId3"/>
                <a:stretch>
                  <a:fillRect l="-15" t="-116" r="15" b="10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3414169" y="3222270"/>
                <a:ext cx="1552408" cy="30777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rPr>
                        <m:t>𝑢</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r>
                        <a:rPr lang="en-US" sz="140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𝑲</m:t>
                      </m:r>
                      <m:acc>
                        <m:accPr>
                          <m:ctrlPr>
                            <a:rPr lang="en-US" sz="1400" b="1" i="1">
                              <a:solidFill>
                                <a:schemeClr val="tx1"/>
                              </a:solidFill>
                              <a:latin typeface="Cambria Math" panose="02040503050406030204" pitchFamily="18" charset="0"/>
                            </a:rPr>
                          </m:ctrlPr>
                        </m:accPr>
                        <m:e>
                          <m:r>
                            <a:rPr lang="en-US" sz="1400" b="1" i="1">
                              <a:solidFill>
                                <a:schemeClr val="tx1"/>
                              </a:solidFill>
                              <a:latin typeface="Cambria Math" panose="02040503050406030204" pitchFamily="18" charset="0"/>
                            </a:rPr>
                            <m:t>𝒛</m:t>
                          </m:r>
                        </m:e>
                      </m:acc>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oMath>
                  </m:oMathPara>
                </a14:m>
                <a:endParaRPr lang="en-US" sz="1400" dirty="0">
                  <a:solidFill>
                    <a:schemeClr val="tx1"/>
                  </a:solidFill>
                </a:endParaRPr>
              </a:p>
            </p:txBody>
          </p:sp>
        </mc:Choice>
        <mc:Fallback>
          <p:sp>
            <p:nvSpPr>
              <p:cNvPr id="15" name="TextBox 14"/>
              <p:cNvSpPr txBox="1">
                <a:spLocks noRot="1" noChangeAspect="1" noMove="1" noResize="1" noEditPoints="1" noAdjustHandles="1" noChangeArrowheads="1" noChangeShapeType="1" noTextEdit="1"/>
              </p:cNvSpPr>
              <p:nvPr/>
            </p:nvSpPr>
            <p:spPr>
              <a:xfrm>
                <a:off x="3414169" y="3222270"/>
                <a:ext cx="1552408" cy="307777"/>
              </a:xfrm>
              <a:prstGeom prst="rect">
                <a:avLst/>
              </a:prstGeom>
              <a:blipFill rotWithShape="1">
                <a:blip r:embed="rId4"/>
                <a:stretch>
                  <a:fillRect l="-26" t="-91" r="16" b="27"/>
                </a:stretch>
              </a:blipFill>
            </p:spPr>
            <p:txBody>
              <a:bodyPr/>
              <a:lstStyle/>
              <a:p>
                <a:r>
                  <a:rPr lang="zh-CN" altLang="en-US">
                    <a:noFill/>
                  </a:rPr>
                  <a:t> </a:t>
                </a:r>
              </a:p>
            </p:txBody>
          </p:sp>
        </mc:Fallback>
      </mc:AlternateContent>
      <p:sp>
        <p:nvSpPr>
          <p:cNvPr id="19" name="TextBox 18"/>
          <p:cNvSpPr txBox="1"/>
          <p:nvPr/>
        </p:nvSpPr>
        <p:spPr>
          <a:xfrm>
            <a:off x="533916" y="1820987"/>
            <a:ext cx="1009134" cy="369332"/>
          </a:xfrm>
          <a:prstGeom prst="rect">
            <a:avLst/>
          </a:prstGeom>
          <a:noFill/>
        </p:spPr>
        <p:txBody>
          <a:bodyPr wrap="square">
            <a:spAutoFit/>
          </a:bodyPr>
          <a:lstStyle/>
          <a:p>
            <a:pPr marL="285750" indent="-285750">
              <a:buFont typeface="Arial" panose="020B0604020202020204" pitchFamily="34" charset="0"/>
              <a:buChar char="•"/>
            </a:pPr>
            <a:r>
              <a:rPr lang="zh-CN" altLang="en-US" sz="1800" dirty="0">
                <a:solidFill>
                  <a:schemeClr val="tx1"/>
                </a:solidFill>
                <a:effectLst/>
                <a:latin typeface="Calibri" panose="020F0502020204030204" pitchFamily="34" charset="0"/>
                <a:ea typeface="宋体" panose="02010600030101010101" pitchFamily="2" charset="-122"/>
                <a:cs typeface="Calibri" panose="020F0502020204030204" pitchFamily="34" charset="0"/>
              </a:rPr>
              <a:t>系统</a:t>
            </a:r>
            <a:endParaRPr lang="en-US" dirty="0"/>
          </a:p>
        </p:txBody>
      </p:sp>
      <p:sp>
        <p:nvSpPr>
          <p:cNvPr id="21" name="TextBox 20"/>
          <p:cNvSpPr txBox="1"/>
          <p:nvPr/>
        </p:nvSpPr>
        <p:spPr>
          <a:xfrm>
            <a:off x="515334" y="2883877"/>
            <a:ext cx="1332515" cy="369332"/>
          </a:xfrm>
          <a:prstGeom prst="rect">
            <a:avLst/>
          </a:prstGeom>
          <a:noFill/>
        </p:spPr>
        <p:txBody>
          <a:bodyPr wrap="square">
            <a:spAutoFit/>
          </a:bodyPr>
          <a:lstStyle/>
          <a:p>
            <a:pPr marL="285750" indent="-285750">
              <a:buFont typeface="Arial" panose="020B0604020202020204" pitchFamily="34" charset="0"/>
              <a:buChar char="•"/>
            </a:pPr>
            <a:r>
              <a:rPr lang="zh-CN" altLang="en-US" dirty="0">
                <a:latin typeface="Calibri" panose="020F0502020204030204" pitchFamily="34" charset="0"/>
                <a:ea typeface="宋体" panose="02010600030101010101" pitchFamily="2" charset="-122"/>
                <a:cs typeface="Calibri" panose="020F0502020204030204" pitchFamily="34" charset="0"/>
              </a:rPr>
              <a:t>观测器</a:t>
            </a:r>
            <a:endParaRPr lang="en-US" dirty="0"/>
          </a:p>
        </p:txBody>
      </p:sp>
      <p:sp>
        <p:nvSpPr>
          <p:cNvPr id="23" name="TextBox 22"/>
          <p:cNvSpPr txBox="1"/>
          <p:nvPr/>
        </p:nvSpPr>
        <p:spPr>
          <a:xfrm>
            <a:off x="3199939" y="2866749"/>
            <a:ext cx="1332515" cy="369332"/>
          </a:xfrm>
          <a:prstGeom prst="rect">
            <a:avLst/>
          </a:prstGeom>
          <a:noFill/>
        </p:spPr>
        <p:txBody>
          <a:bodyPr wrap="square">
            <a:spAutoFit/>
          </a:bodyPr>
          <a:lstStyle/>
          <a:p>
            <a:pPr marL="285750" indent="-285750">
              <a:buFont typeface="Arial" panose="020B0604020202020204" pitchFamily="34" charset="0"/>
              <a:buChar char="•"/>
            </a:pPr>
            <a:r>
              <a:rPr lang="zh-CN" altLang="en-US" dirty="0">
                <a:latin typeface="Calibri" panose="020F0502020204030204" pitchFamily="34" charset="0"/>
                <a:ea typeface="宋体" panose="02010600030101010101" pitchFamily="2" charset="-122"/>
                <a:cs typeface="Calibri" panose="020F0502020204030204" pitchFamily="34" charset="0"/>
              </a:rPr>
              <a:t>输入</a:t>
            </a:r>
            <a:endParaRPr lang="en-US" dirty="0"/>
          </a:p>
        </p:txBody>
      </p:sp>
      <mc:AlternateContent xmlns:mc="http://schemas.openxmlformats.org/markup-compatibility/2006">
        <mc:Choice xmlns:a14="http://schemas.microsoft.com/office/drawing/2010/main" Requires="a14">
          <p:sp>
            <p:nvSpPr>
              <p:cNvPr id="26" name="TextBox 25"/>
              <p:cNvSpPr txBox="1"/>
              <p:nvPr/>
            </p:nvSpPr>
            <p:spPr>
              <a:xfrm>
                <a:off x="5176213" y="2638097"/>
                <a:ext cx="6274331" cy="628762"/>
              </a:xfrm>
              <a:prstGeom prst="rect">
                <a:avLst/>
              </a:prstGeom>
              <a:noFill/>
            </p:spPr>
            <p:txBody>
              <a:bodyPr wrap="square">
                <a:spAutoFit/>
              </a:bodyPr>
              <a:lstStyle/>
              <a:p>
                <a14:m>
                  <m:oMath xmlns:m="http://schemas.openxmlformats.org/officeDocument/2006/math">
                    <m:f>
                      <m:fPr>
                        <m:ctrlPr>
                          <a:rPr lang="en-US" sz="1400" i="1" smtClean="0">
                            <a:solidFill>
                              <a:schemeClr val="tx1"/>
                            </a:solidFill>
                            <a:latin typeface="Cambria Math" panose="02040503050406030204" pitchFamily="18" charset="0"/>
                          </a:rPr>
                        </m:ctrlPr>
                      </m:fPr>
                      <m:num>
                        <m:r>
                          <m:rPr>
                            <m:sty m:val="p"/>
                          </m:rPr>
                          <a:rPr lang="en-US" sz="1400">
                            <a:solidFill>
                              <a:schemeClr val="tx1"/>
                            </a:solidFill>
                            <a:latin typeface="Cambria Math" panose="02040503050406030204" pitchFamily="18" charset="0"/>
                          </a:rPr>
                          <m:t>d</m:t>
                        </m:r>
                        <m:r>
                          <a:rPr lang="en-US" sz="1400" b="1" i="1">
                            <a:solidFill>
                              <a:schemeClr val="tx1"/>
                            </a:solidFill>
                            <a:latin typeface="Cambria Math" panose="02040503050406030204" pitchFamily="18" charset="0"/>
                          </a:rPr>
                          <m:t>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num>
                      <m:den>
                        <m:r>
                          <a:rPr lang="en-US" sz="1400" b="0" i="1">
                            <a:solidFill>
                              <a:schemeClr val="tx1"/>
                            </a:solidFill>
                            <a:latin typeface="Cambria Math" panose="02040503050406030204" pitchFamily="18" charset="0"/>
                          </a:rPr>
                          <m:t>𝑑𝑡</m:t>
                        </m:r>
                      </m:den>
                    </m:f>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𝑨𝒛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𝑩𝑲</m:t>
                    </m:r>
                    <m:acc>
                      <m:accPr>
                        <m:ctrlPr>
                          <a:rPr lang="en-US" sz="1400" b="1" i="1">
                            <a:solidFill>
                              <a:schemeClr val="tx1"/>
                            </a:solidFill>
                            <a:latin typeface="Cambria Math" panose="02040503050406030204" pitchFamily="18" charset="0"/>
                          </a:rPr>
                        </m:ctrlPr>
                      </m:accPr>
                      <m:e>
                        <m:r>
                          <a:rPr lang="en-US" sz="1400" b="1" i="1">
                            <a:solidFill>
                              <a:schemeClr val="tx1"/>
                            </a:solidFill>
                            <a:latin typeface="Cambria Math" panose="02040503050406030204" pitchFamily="18" charset="0"/>
                          </a:rPr>
                          <m:t>𝒛</m:t>
                        </m:r>
                      </m:e>
                    </m:acc>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𝑨𝒛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𝑩𝑲</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acc>
                          <m:accPr>
                            <m:chr m:val="̃"/>
                            <m:ctrlPr>
                              <a:rPr lang="en-US" sz="1400" b="0" i="1">
                                <a:solidFill>
                                  <a:schemeClr val="tx1"/>
                                </a:solidFill>
                                <a:latin typeface="Cambria Math" panose="02040503050406030204" pitchFamily="18" charset="0"/>
                              </a:rPr>
                            </m:ctrlPr>
                          </m:accPr>
                          <m:e>
                            <m:r>
                              <a:rPr lang="en-US" sz="1400" b="1" i="1">
                                <a:solidFill>
                                  <a:schemeClr val="tx1"/>
                                </a:solidFill>
                                <a:latin typeface="Cambria Math" panose="02040503050406030204" pitchFamily="18" charset="0"/>
                              </a:rPr>
                              <m:t>𝒛</m:t>
                            </m:r>
                          </m:e>
                        </m:acc>
                        <m:d>
                          <m:dPr>
                            <m:ctrlPr>
                              <a:rPr lang="en-US" sz="1400" b="0"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e>
                    </m:d>
                    <m:r>
                      <a:rPr lang="en-US" sz="1400" i="1">
                        <a:latin typeface="Cambria Math" panose="02040503050406030204" pitchFamily="18" charset="0"/>
                      </a:rPr>
                      <m:t>=</m:t>
                    </m:r>
                    <m:d>
                      <m:dPr>
                        <m:ctrlPr>
                          <a:rPr lang="en-US" sz="1400" i="1">
                            <a:latin typeface="Cambria Math" panose="02040503050406030204" pitchFamily="18" charset="0"/>
                          </a:rPr>
                        </m:ctrlPr>
                      </m:dPr>
                      <m:e>
                        <m:r>
                          <a:rPr lang="en-US" sz="1400" b="1" i="1">
                            <a:latin typeface="Cambria Math" panose="02040503050406030204" pitchFamily="18" charset="0"/>
                          </a:rPr>
                          <m:t>𝑨</m:t>
                        </m:r>
                        <m:r>
                          <a:rPr lang="en-US" sz="1400" i="1">
                            <a:latin typeface="Cambria Math" panose="02040503050406030204" pitchFamily="18" charset="0"/>
                          </a:rPr>
                          <m:t>−</m:t>
                        </m:r>
                        <m:r>
                          <a:rPr lang="en-US" sz="1400" b="1" i="1">
                            <a:latin typeface="Cambria Math" panose="02040503050406030204" pitchFamily="18" charset="0"/>
                          </a:rPr>
                          <m:t>𝑩𝑲</m:t>
                        </m:r>
                      </m:e>
                    </m:d>
                    <m:r>
                      <a:rPr lang="en-US" sz="1400" b="1" i="1">
                        <a:latin typeface="Cambria Math" panose="02040503050406030204" pitchFamily="18" charset="0"/>
                      </a:rPr>
                      <m:t>𝒛</m:t>
                    </m:r>
                    <m:d>
                      <m:dPr>
                        <m:ctrlPr>
                          <a:rPr lang="en-US" sz="1400" i="1">
                            <a:latin typeface="Cambria Math" panose="02040503050406030204" pitchFamily="18" charset="0"/>
                          </a:rPr>
                        </m:ctrlPr>
                      </m:dPr>
                      <m:e>
                        <m:r>
                          <a:rPr lang="en-US" sz="1400" b="1" i="1">
                            <a:latin typeface="Cambria Math" panose="02040503050406030204" pitchFamily="18" charset="0"/>
                          </a:rPr>
                          <m:t>𝒕</m:t>
                        </m:r>
                      </m:e>
                    </m:d>
                    <m:r>
                      <a:rPr lang="en-US" sz="1400" i="1">
                        <a:latin typeface="Cambria Math" panose="02040503050406030204" pitchFamily="18" charset="0"/>
                      </a:rPr>
                      <m:t>+</m:t>
                    </m:r>
                    <m:r>
                      <a:rPr lang="en-US" sz="1400" b="1" i="1">
                        <a:latin typeface="Cambria Math" panose="02040503050406030204" pitchFamily="18" charset="0"/>
                      </a:rPr>
                      <m:t> </m:t>
                    </m:r>
                    <m:r>
                      <a:rPr lang="en-US" sz="1400" b="1" i="1">
                        <a:latin typeface="Cambria Math" panose="02040503050406030204" pitchFamily="18" charset="0"/>
                      </a:rPr>
                      <m:t>𝑩𝑲</m:t>
                    </m:r>
                    <m:acc>
                      <m:accPr>
                        <m:chr m:val="̃"/>
                        <m:ctrlPr>
                          <a:rPr lang="en-US" sz="1400" i="1">
                            <a:latin typeface="Cambria Math" panose="02040503050406030204" pitchFamily="18" charset="0"/>
                          </a:rPr>
                        </m:ctrlPr>
                      </m:accPr>
                      <m:e>
                        <m:r>
                          <a:rPr lang="en-US" sz="1400" b="1" i="1">
                            <a:latin typeface="Cambria Math" panose="02040503050406030204" pitchFamily="18" charset="0"/>
                          </a:rPr>
                          <m:t>𝒛</m:t>
                        </m:r>
                      </m:e>
                    </m:acc>
                    <m:d>
                      <m:dPr>
                        <m:ctrlPr>
                          <a:rPr lang="en-US" sz="1400" i="1">
                            <a:latin typeface="Cambria Math" panose="02040503050406030204" pitchFamily="18" charset="0"/>
                          </a:rPr>
                        </m:ctrlPr>
                      </m:dPr>
                      <m:e>
                        <m:r>
                          <a:rPr lang="en-US" sz="1400" b="1" i="1">
                            <a:latin typeface="Cambria Math" panose="02040503050406030204" pitchFamily="18" charset="0"/>
                          </a:rPr>
                          <m:t>𝒕</m:t>
                        </m:r>
                      </m:e>
                    </m:d>
                  </m:oMath>
                </a14:m>
                <a:r>
                  <a:rPr lang="en-US" sz="1400" dirty="0"/>
                  <a:t>	</a:t>
                </a:r>
                <a:endParaRPr lang="en-US" sz="1400" dirty="0">
                  <a:solidFill>
                    <a:schemeClr val="tx1"/>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5176213" y="2638097"/>
                <a:ext cx="6274331" cy="628762"/>
              </a:xfrm>
              <a:prstGeom prst="rect">
                <a:avLst/>
              </a:prstGeom>
              <a:blipFill rotWithShape="1">
                <a:blip r:embed="rId5"/>
                <a:stretch>
                  <a:fillRect l="-5" t="-49" r="4" b="67"/>
                </a:stretch>
              </a:blipFill>
            </p:spPr>
            <p:txBody>
              <a:bodyPr/>
              <a:lstStyle/>
              <a:p>
                <a:r>
                  <a:rPr lang="zh-CN" altLang="en-US">
                    <a:noFill/>
                  </a:rPr>
                  <a:t> </a:t>
                </a:r>
              </a:p>
            </p:txBody>
          </p:sp>
        </mc:Fallback>
      </mc:AlternateContent>
      <p:sp>
        <p:nvSpPr>
          <p:cNvPr id="28" name="Arrow: Down 27"/>
          <p:cNvSpPr/>
          <p:nvPr/>
        </p:nvSpPr>
        <p:spPr>
          <a:xfrm rot="16200000">
            <a:off x="4637117" y="2754442"/>
            <a:ext cx="373712" cy="2852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Arrow: Down 28"/>
          <p:cNvSpPr/>
          <p:nvPr/>
        </p:nvSpPr>
        <p:spPr>
          <a:xfrm>
            <a:off x="4532454" y="3775314"/>
            <a:ext cx="373712" cy="2852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33" name="TextBox 32"/>
              <p:cNvSpPr txBox="1"/>
              <p:nvPr/>
            </p:nvSpPr>
            <p:spPr>
              <a:xfrm>
                <a:off x="2159278" y="4240095"/>
                <a:ext cx="4746351" cy="64684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r>
                            <m:rPr>
                              <m:sty m:val="p"/>
                            </m:rPr>
                            <a:rPr lang="en-US">
                              <a:solidFill>
                                <a:schemeClr val="tx1"/>
                              </a:solidFill>
                              <a:latin typeface="Cambria Math" panose="02040503050406030204" pitchFamily="18" charset="0"/>
                            </a:rPr>
                            <m:t>d</m:t>
                          </m:r>
                        </m:num>
                        <m:den>
                          <m:r>
                            <m:rPr>
                              <m:sty m:val="p"/>
                            </m:rPr>
                            <a:rPr lang="en-US" i="0">
                              <a:solidFill>
                                <a:schemeClr val="tx1"/>
                              </a:solidFill>
                              <a:latin typeface="Cambria Math" panose="02040503050406030204" pitchFamily="18" charset="0"/>
                            </a:rPr>
                            <m:t>d</m:t>
                          </m:r>
                          <m:r>
                            <a:rPr lang="en-US" i="1">
                              <a:solidFill>
                                <a:schemeClr val="tx1"/>
                              </a:solidFill>
                              <a:latin typeface="Cambria Math" panose="02040503050406030204" pitchFamily="18" charset="0"/>
                            </a:rPr>
                            <m:t>𝑡</m:t>
                          </m:r>
                        </m:den>
                      </m:f>
                      <m:d>
                        <m:dPr>
                          <m:begChr m:val="["/>
                          <m:endChr m:val="]"/>
                          <m:ctrlPr>
                            <a:rPr lang="en-US" i="1">
                              <a:solidFill>
                                <a:schemeClr val="tx1"/>
                              </a:solidFill>
                              <a:latin typeface="Cambria Math" panose="02040503050406030204" pitchFamily="18" charset="0"/>
                            </a:rPr>
                          </m:ctrlPr>
                        </m:dPr>
                        <m:e>
                          <m:m>
                            <m:mPr>
                              <m:mcs>
                                <m:mc>
                                  <m:mcPr>
                                    <m:count m:val="1"/>
                                    <m:mcJc m:val="center"/>
                                  </m:mcPr>
                                </m:mc>
                              </m:mcs>
                              <m:plcHide m:val="on"/>
                              <m:ctrlPr>
                                <a:rPr lang="en-US" i="1">
                                  <a:solidFill>
                                    <a:schemeClr val="tx1"/>
                                  </a:solidFill>
                                  <a:latin typeface="Cambria Math" panose="02040503050406030204" pitchFamily="18" charset="0"/>
                                </a:rPr>
                              </m:ctrlPr>
                            </m:mPr>
                            <m:mr>
                              <m:e>
                                <m:acc>
                                  <m:accPr>
                                    <m:chr m:val="̃"/>
                                    <m:ctrlPr>
                                      <a:rPr lang="en-US" i="1">
                                        <a:solidFill>
                                          <a:schemeClr val="tx1"/>
                                        </a:solidFill>
                                        <a:latin typeface="Cambria Math" panose="02040503050406030204" pitchFamily="18" charset="0"/>
                                      </a:rPr>
                                    </m:ctrlPr>
                                  </m:accPr>
                                  <m:e>
                                    <m:r>
                                      <a:rPr lang="en-US" b="1" i="1">
                                        <a:solidFill>
                                          <a:schemeClr val="tx1"/>
                                        </a:solidFill>
                                        <a:latin typeface="Cambria Math" panose="02040503050406030204" pitchFamily="18" charset="0"/>
                                      </a:rPr>
                                      <m:t>𝒛</m:t>
                                    </m:r>
                                  </m:e>
                                </m:acc>
                                <m:d>
                                  <m:dPr>
                                    <m:ctrlPr>
                                      <a:rPr lang="en-US" b="1"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𝒕</m:t>
                                    </m:r>
                                  </m:e>
                                </m:d>
                              </m:e>
                            </m:mr>
                            <m:mr>
                              <m:e>
                                <m:r>
                                  <a:rPr lang="en-US" b="1" i="1">
                                    <a:solidFill>
                                      <a:schemeClr val="tx1"/>
                                    </a:solidFill>
                                    <a:latin typeface="Cambria Math" panose="02040503050406030204" pitchFamily="18" charset="0"/>
                                  </a:rPr>
                                  <m:t>𝒛</m:t>
                                </m:r>
                                <m:d>
                                  <m:dPr>
                                    <m:ctrlPr>
                                      <a:rPr lang="en-US" b="1"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𝒕</m:t>
                                    </m:r>
                                  </m:e>
                                </m:d>
                              </m:e>
                            </m:mr>
                          </m:m>
                        </m:e>
                      </m:d>
                      <m:r>
                        <a:rPr lang="en-US" b="0" i="0">
                          <a:solidFill>
                            <a:schemeClr val="tx1"/>
                          </a:solidFill>
                          <a:latin typeface="Cambria Math" panose="02040503050406030204" pitchFamily="18" charset="0"/>
                        </a:rPr>
                        <m:t>=</m:t>
                      </m:r>
                      <m:d>
                        <m:dPr>
                          <m:begChr m:val="["/>
                          <m:endChr m:val="]"/>
                          <m:ctrlPr>
                            <a:rPr lang="en-US" b="0" i="1">
                              <a:solidFill>
                                <a:schemeClr val="tx1"/>
                              </a:solidFill>
                              <a:latin typeface="Cambria Math" panose="02040503050406030204" pitchFamily="18" charset="0"/>
                            </a:rPr>
                          </m:ctrlPr>
                        </m:dPr>
                        <m:e>
                          <m:m>
                            <m:mPr>
                              <m:mcs>
                                <m:mc>
                                  <m:mcPr>
                                    <m:count m:val="2"/>
                                    <m:mcJc m:val="center"/>
                                  </m:mcPr>
                                </m:mc>
                              </m:mcs>
                              <m:plcHide m:val="on"/>
                              <m:ctrlPr>
                                <a:rPr lang="en-US" b="0" i="1">
                                  <a:solidFill>
                                    <a:schemeClr val="tx1"/>
                                  </a:solidFill>
                                  <a:latin typeface="Cambria Math" panose="02040503050406030204" pitchFamily="18" charset="0"/>
                                </a:rPr>
                              </m:ctrlPr>
                            </m:mPr>
                            <m:mr>
                              <m:e>
                                <m:d>
                                  <m:dPr>
                                    <m:ctrlPr>
                                      <a:rPr lang="en-US" b="0"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𝑨</m:t>
                                    </m:r>
                                    <m:r>
                                      <a:rPr lang="en-US" b="0" i="0">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𝑳𝑪</m:t>
                                    </m:r>
                                  </m:e>
                                </m:d>
                              </m:e>
                              <m:e>
                                <m:r>
                                  <a:rPr lang="en-US" b="0" i="0">
                                    <a:solidFill>
                                      <a:schemeClr val="tx1"/>
                                    </a:solidFill>
                                    <a:latin typeface="Cambria Math" panose="02040503050406030204" pitchFamily="18" charset="0"/>
                                  </a:rPr>
                                  <m:t>0</m:t>
                                </m:r>
                              </m:e>
                            </m:mr>
                            <m:mr>
                              <m:e>
                                <m:r>
                                  <a:rPr lang="en-US" b="1" i="1">
                                    <a:solidFill>
                                      <a:schemeClr val="tx1"/>
                                    </a:solidFill>
                                    <a:latin typeface="Cambria Math" panose="02040503050406030204" pitchFamily="18" charset="0"/>
                                  </a:rPr>
                                  <m:t>𝑩𝑲</m:t>
                                </m:r>
                              </m:e>
                              <m:e>
                                <m:d>
                                  <m:dPr>
                                    <m:ctrlPr>
                                      <a:rPr lang="en-US" b="1"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𝑨</m:t>
                                    </m:r>
                                    <m:r>
                                      <a:rPr lang="en-US" b="0" i="0">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𝑩𝑲</m:t>
                                    </m:r>
                                  </m:e>
                                </m:d>
                              </m:e>
                            </m:mr>
                          </m:m>
                        </m:e>
                      </m:d>
                      <m:d>
                        <m:dPr>
                          <m:begChr m:val="["/>
                          <m:endChr m:val="]"/>
                          <m:ctrlPr>
                            <a:rPr lang="en-US" b="0" i="1">
                              <a:solidFill>
                                <a:schemeClr val="tx1"/>
                              </a:solidFill>
                              <a:latin typeface="Cambria Math" panose="02040503050406030204" pitchFamily="18" charset="0"/>
                            </a:rPr>
                          </m:ctrlPr>
                        </m:dPr>
                        <m:e>
                          <m:m>
                            <m:mPr>
                              <m:mcs>
                                <m:mc>
                                  <m:mcPr>
                                    <m:count m:val="1"/>
                                    <m:mcJc m:val="center"/>
                                  </m:mcPr>
                                </m:mc>
                              </m:mcs>
                              <m:plcHide m:val="on"/>
                              <m:ctrlPr>
                                <a:rPr lang="en-US" b="0" i="1">
                                  <a:solidFill>
                                    <a:schemeClr val="tx1"/>
                                  </a:solidFill>
                                  <a:latin typeface="Cambria Math" panose="02040503050406030204" pitchFamily="18" charset="0"/>
                                </a:rPr>
                              </m:ctrlPr>
                            </m:mPr>
                            <m:mr>
                              <m:e>
                                <m:acc>
                                  <m:accPr>
                                    <m:chr m:val="̃"/>
                                    <m:ctrlPr>
                                      <a:rPr lang="en-US" b="0" i="1">
                                        <a:solidFill>
                                          <a:schemeClr val="tx1"/>
                                        </a:solidFill>
                                        <a:latin typeface="Cambria Math" panose="02040503050406030204" pitchFamily="18" charset="0"/>
                                      </a:rPr>
                                    </m:ctrlPr>
                                  </m:accPr>
                                  <m:e>
                                    <m:r>
                                      <a:rPr lang="en-US" b="1" i="1">
                                        <a:solidFill>
                                          <a:schemeClr val="tx1"/>
                                        </a:solidFill>
                                        <a:latin typeface="Cambria Math" panose="02040503050406030204" pitchFamily="18" charset="0"/>
                                      </a:rPr>
                                      <m:t>𝒛</m:t>
                                    </m:r>
                                  </m:e>
                                </m:acc>
                                <m:d>
                                  <m:dPr>
                                    <m:ctrlPr>
                                      <a:rPr lang="en-US" b="0"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𝒕</m:t>
                                    </m:r>
                                  </m:e>
                                </m:d>
                              </m:e>
                            </m:mr>
                            <m:mr>
                              <m:e>
                                <m:r>
                                  <a:rPr lang="en-US" b="1" i="1">
                                    <a:solidFill>
                                      <a:schemeClr val="tx1"/>
                                    </a:solidFill>
                                    <a:latin typeface="Cambria Math" panose="02040503050406030204" pitchFamily="18" charset="0"/>
                                  </a:rPr>
                                  <m:t>𝒛</m:t>
                                </m:r>
                                <m:d>
                                  <m:dPr>
                                    <m:ctrlPr>
                                      <a:rPr lang="en-US" b="1"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𝒕</m:t>
                                    </m:r>
                                  </m:e>
                                </m:d>
                              </m:e>
                            </m:mr>
                          </m:m>
                        </m:e>
                      </m:d>
                    </m:oMath>
                  </m:oMathPara>
                </a14:m>
                <a:endParaRPr lang="en-US" dirty="0">
                  <a:solidFill>
                    <a:schemeClr val="tx1"/>
                  </a:solidFill>
                </a:endParaRPr>
              </a:p>
            </p:txBody>
          </p:sp>
        </mc:Choice>
        <mc:Fallback>
          <p:sp>
            <p:nvSpPr>
              <p:cNvPr id="33" name="TextBox 32"/>
              <p:cNvSpPr txBox="1">
                <a:spLocks noRot="1" noChangeAspect="1" noMove="1" noResize="1" noEditPoints="1" noAdjustHandles="1" noChangeArrowheads="1" noChangeShapeType="1" noTextEdit="1"/>
              </p:cNvSpPr>
              <p:nvPr/>
            </p:nvSpPr>
            <p:spPr>
              <a:xfrm>
                <a:off x="2159278" y="4240095"/>
                <a:ext cx="4746351" cy="646844"/>
              </a:xfrm>
              <a:prstGeom prst="rect">
                <a:avLst/>
              </a:prstGeom>
              <a:blipFill rotWithShape="1">
                <a:blip r:embed="rId6"/>
                <a:stretch>
                  <a:fillRect l="-6" t="-31" b="95"/>
                </a:stretch>
              </a:blipFill>
            </p:spPr>
            <p:txBody>
              <a:bodyPr/>
              <a:lstStyle/>
              <a:p>
                <a:r>
                  <a:rPr lang="zh-CN" altLang="en-US">
                    <a:noFill/>
                  </a:rPr>
                  <a:t> </a:t>
                </a:r>
              </a:p>
            </p:txBody>
          </p:sp>
        </mc:Fallback>
      </mc:AlternateContent>
      <p:cxnSp>
        <p:nvCxnSpPr>
          <p:cNvPr id="36" name="Straight Arrow Connector 35"/>
          <p:cNvCxnSpPr/>
          <p:nvPr/>
        </p:nvCxnSpPr>
        <p:spPr>
          <a:xfrm flipH="1">
            <a:off x="3286125" y="3051415"/>
            <a:ext cx="2133600" cy="1682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974534" y="3612698"/>
            <a:ext cx="1121091" cy="749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0" name="TextBox 39"/>
              <p:cNvSpPr txBox="1"/>
              <p:nvPr/>
            </p:nvSpPr>
            <p:spPr>
              <a:xfrm>
                <a:off x="1181591" y="5216715"/>
                <a:ext cx="7181846" cy="508537"/>
              </a:xfrm>
              <a:prstGeom prst="rect">
                <a:avLst/>
              </a:prstGeom>
              <a:noFill/>
            </p:spPr>
            <p:txBody>
              <a:bodyPr wrap="square">
                <a:spAutoFit/>
              </a:bodyPr>
              <a:lstStyle/>
              <a:p>
                <a:r>
                  <a:rPr lang="zh-CN" sz="1400" dirty="0">
                    <a:effectLst/>
                    <a:latin typeface="Calibri" panose="020F0502020204030204" pitchFamily="34" charset="0"/>
                    <a:ea typeface="宋体" panose="02010600030101010101" pitchFamily="2" charset="-122"/>
                    <a:cs typeface="Calibri" panose="020F0502020204030204" pitchFamily="34" charset="0"/>
                  </a:rPr>
                  <a:t>矩阵</a:t>
                </a:r>
                <a14:m>
                  <m:oMath xmlns:m="http://schemas.openxmlformats.org/officeDocument/2006/math">
                    <m:d>
                      <m:dPr>
                        <m:begChr m:val="["/>
                        <m:endChr m:val="]"/>
                        <m:ctrlPr>
                          <a:rPr lang="en-US" sz="1400" i="1">
                            <a:effectLst/>
                            <a:latin typeface="Cambria Math" panose="02040503050406030204" pitchFamily="18" charset="0"/>
                          </a:rPr>
                        </m:ctrlPr>
                      </m:dPr>
                      <m:e>
                        <m:m>
                          <m:mPr>
                            <m:mcs>
                              <m:mc>
                                <m:mcPr>
                                  <m:count m:val="2"/>
                                  <m:mcJc m:val="center"/>
                                </m:mcPr>
                              </m:mc>
                            </m:mcs>
                            <m:ctrlPr>
                              <a:rPr lang="en-US" sz="1400" i="1">
                                <a:effectLst/>
                                <a:latin typeface="Cambria Math" panose="02040503050406030204" pitchFamily="18" charset="0"/>
                              </a:rPr>
                            </m:ctrlPr>
                          </m:mPr>
                          <m:mr>
                            <m:e>
                              <m:d>
                                <m:dPr>
                                  <m:ctrlPr>
                                    <a:rPr lang="en-US" sz="1400" i="1">
                                      <a:effectLst/>
                                      <a:latin typeface="Cambria Math" panose="02040503050406030204" pitchFamily="18" charset="0"/>
                                    </a:rPr>
                                  </m:ctrlPr>
                                </m:dPr>
                                <m:e>
                                  <m:r>
                                    <a:rPr lang="en-US" sz="1400" b="1" i="1">
                                      <a:effectLst/>
                                      <a:latin typeface="Cambria Math" panose="02040503050406030204" pitchFamily="18" charset="0"/>
                                      <a:ea typeface="宋体" panose="02010600030101010101" pitchFamily="2" charset="-122"/>
                                      <a:cs typeface="Calibri" panose="020F0502020204030204" pitchFamily="34" charset="0"/>
                                    </a:rPr>
                                    <m:t>𝑨</m:t>
                                  </m:r>
                                  <m:r>
                                    <a:rPr lang="en-US" sz="1400" b="1" i="1">
                                      <a:effectLst/>
                                      <a:latin typeface="Cambria Math" panose="02040503050406030204" pitchFamily="18" charset="0"/>
                                      <a:ea typeface="宋体" panose="02010600030101010101" pitchFamily="2" charset="-122"/>
                                      <a:cs typeface="Calibri" panose="020F0502020204030204" pitchFamily="34" charset="0"/>
                                    </a:rPr>
                                    <m:t>−</m:t>
                                  </m:r>
                                  <m:r>
                                    <a:rPr lang="en-US" sz="1400" b="1" i="1">
                                      <a:effectLst/>
                                      <a:latin typeface="Cambria Math" panose="02040503050406030204" pitchFamily="18" charset="0"/>
                                      <a:ea typeface="宋体" panose="02010600030101010101" pitchFamily="2" charset="-122"/>
                                      <a:cs typeface="Calibri" panose="020F0502020204030204" pitchFamily="34" charset="0"/>
                                    </a:rPr>
                                    <m:t>𝑳𝑪</m:t>
                                  </m:r>
                                </m:e>
                              </m:d>
                            </m:e>
                            <m:e>
                              <m:r>
                                <a:rPr lang="en-US" sz="1400" b="1" i="1">
                                  <a:effectLst/>
                                  <a:latin typeface="Cambria Math" panose="02040503050406030204" pitchFamily="18" charset="0"/>
                                  <a:ea typeface="宋体" panose="02010600030101010101" pitchFamily="2" charset="-122"/>
                                  <a:cs typeface="Calibri" panose="020F0502020204030204" pitchFamily="34" charset="0"/>
                                </a:rPr>
                                <m:t>𝟎</m:t>
                              </m:r>
                            </m:e>
                          </m:mr>
                          <m:mr>
                            <m:e>
                              <m:r>
                                <a:rPr lang="en-US" sz="1400" b="1" i="1">
                                  <a:effectLst/>
                                  <a:latin typeface="Cambria Math" panose="02040503050406030204" pitchFamily="18" charset="0"/>
                                  <a:ea typeface="宋体" panose="02010600030101010101" pitchFamily="2" charset="-122"/>
                                  <a:cs typeface="Calibri" panose="020F0502020204030204" pitchFamily="34" charset="0"/>
                                </a:rPr>
                                <m:t>𝑩𝑲</m:t>
                              </m:r>
                            </m:e>
                            <m:e>
                              <m:d>
                                <m:dPr>
                                  <m:ctrlPr>
                                    <a:rPr lang="en-US" sz="1400" i="1">
                                      <a:effectLst/>
                                      <a:latin typeface="Cambria Math" panose="02040503050406030204" pitchFamily="18" charset="0"/>
                                    </a:rPr>
                                  </m:ctrlPr>
                                </m:dPr>
                                <m:e>
                                  <m:r>
                                    <a:rPr lang="en-US" sz="1400" b="1" i="1">
                                      <a:effectLst/>
                                      <a:latin typeface="Cambria Math" panose="02040503050406030204" pitchFamily="18" charset="0"/>
                                      <a:ea typeface="宋体" panose="02010600030101010101" pitchFamily="2" charset="-122"/>
                                      <a:cs typeface="Calibri" panose="020F0502020204030204" pitchFamily="34" charset="0"/>
                                    </a:rPr>
                                    <m:t>𝑨</m:t>
                                  </m:r>
                                  <m:r>
                                    <a:rPr lang="en-US" sz="1400" i="1">
                                      <a:effectLst/>
                                      <a:latin typeface="Cambria Math" panose="02040503050406030204" pitchFamily="18" charset="0"/>
                                      <a:ea typeface="宋体" panose="02010600030101010101" pitchFamily="2" charset="-122"/>
                                      <a:cs typeface="Calibri" panose="020F0502020204030204" pitchFamily="34" charset="0"/>
                                    </a:rPr>
                                    <m:t>−</m:t>
                                  </m:r>
                                  <m:r>
                                    <a:rPr lang="en-US" sz="1400" b="1" i="1">
                                      <a:effectLst/>
                                      <a:latin typeface="Cambria Math" panose="02040503050406030204" pitchFamily="18" charset="0"/>
                                      <a:ea typeface="宋体" panose="02010600030101010101" pitchFamily="2" charset="-122"/>
                                      <a:cs typeface="Calibri" panose="020F0502020204030204" pitchFamily="34" charset="0"/>
                                    </a:rPr>
                                    <m:t>𝑩𝑲</m:t>
                                  </m:r>
                                </m:e>
                              </m:d>
                            </m:e>
                          </m:mr>
                        </m:m>
                      </m:e>
                    </m:d>
                  </m:oMath>
                </a14:m>
                <a:r>
                  <a:rPr lang="zh-CN" sz="1400" dirty="0">
                    <a:effectLst/>
                    <a:latin typeface="Calibri" panose="020F0502020204030204" pitchFamily="34" charset="0"/>
                    <a:ea typeface="宋体" panose="02010600030101010101" pitchFamily="2" charset="-122"/>
                    <a:cs typeface="Calibri" panose="020F0502020204030204" pitchFamily="34" charset="0"/>
                  </a:rPr>
                  <a:t>特征值的实部部分都为负数的时候，</a:t>
                </a:r>
                <a14:m>
                  <m:oMath xmlns:m="http://schemas.openxmlformats.org/officeDocument/2006/math">
                    <m:d>
                      <m:dPr>
                        <m:begChr m:val="["/>
                        <m:endChr m:val="]"/>
                        <m:ctrlPr>
                          <a:rPr lang="en-US" sz="1400" i="1">
                            <a:effectLst/>
                            <a:latin typeface="Cambria Math" panose="02040503050406030204" pitchFamily="18" charset="0"/>
                          </a:rPr>
                        </m:ctrlPr>
                      </m:dPr>
                      <m:e>
                        <m:m>
                          <m:mPr>
                            <m:mcs>
                              <m:mc>
                                <m:mcPr>
                                  <m:count m:val="1"/>
                                  <m:mcJc m:val="center"/>
                                </m:mcPr>
                              </m:mc>
                            </m:mcs>
                            <m:ctrlPr>
                              <a:rPr lang="en-US" sz="1400" i="1">
                                <a:effectLst/>
                                <a:latin typeface="Cambria Math" panose="02040503050406030204" pitchFamily="18" charset="0"/>
                              </a:rPr>
                            </m:ctrlPr>
                          </m:mPr>
                          <m:mr>
                            <m:e>
                              <m:acc>
                                <m:accPr>
                                  <m:chr m:val="̃"/>
                                  <m:ctrlPr>
                                    <a:rPr lang="en-US" sz="1400" i="1">
                                      <a:effectLst/>
                                      <a:latin typeface="Cambria Math" panose="02040503050406030204" pitchFamily="18" charset="0"/>
                                    </a:rPr>
                                  </m:ctrlPr>
                                </m:accPr>
                                <m:e>
                                  <m:r>
                                    <a:rPr lang="en-US" sz="1400" b="1" i="1">
                                      <a:effectLst/>
                                      <a:latin typeface="Cambria Math" panose="02040503050406030204" pitchFamily="18" charset="0"/>
                                      <a:ea typeface="宋体" panose="02010600030101010101" pitchFamily="2" charset="-122"/>
                                      <a:cs typeface="Calibri" panose="020F0502020204030204" pitchFamily="34" charset="0"/>
                                    </a:rPr>
                                    <m:t>𝒛</m:t>
                                  </m:r>
                                </m:e>
                              </m:acc>
                              <m:d>
                                <m:dPr>
                                  <m:ctrlPr>
                                    <a:rPr lang="en-US" sz="1400" i="1">
                                      <a:effectLst/>
                                      <a:latin typeface="Cambria Math" panose="02040503050406030204" pitchFamily="18" charset="0"/>
                                    </a:rPr>
                                  </m:ctrlPr>
                                </m:dPr>
                                <m:e>
                                  <m:r>
                                    <a:rPr lang="en-US" sz="1400" b="1" i="1">
                                      <a:effectLst/>
                                      <a:latin typeface="Cambria Math" panose="02040503050406030204" pitchFamily="18" charset="0"/>
                                      <a:ea typeface="宋体" panose="02010600030101010101" pitchFamily="2" charset="-122"/>
                                      <a:cs typeface="Calibri" panose="020F0502020204030204" pitchFamily="34" charset="0"/>
                                    </a:rPr>
                                    <m:t>𝒕</m:t>
                                  </m:r>
                                </m:e>
                              </m:d>
                            </m:e>
                          </m:mr>
                          <m:mr>
                            <m:e>
                              <m:r>
                                <a:rPr lang="en-US" sz="1400" b="1" i="1">
                                  <a:effectLst/>
                                  <a:latin typeface="Cambria Math" panose="02040503050406030204" pitchFamily="18" charset="0"/>
                                  <a:ea typeface="宋体" panose="02010600030101010101" pitchFamily="2" charset="-122"/>
                                  <a:cs typeface="Calibri" panose="020F0502020204030204" pitchFamily="34" charset="0"/>
                                </a:rPr>
                                <m:t>𝒛</m:t>
                              </m:r>
                              <m:d>
                                <m:dPr>
                                  <m:ctrlPr>
                                    <a:rPr lang="en-US" sz="1400" i="1">
                                      <a:effectLst/>
                                      <a:latin typeface="Cambria Math" panose="02040503050406030204" pitchFamily="18" charset="0"/>
                                    </a:rPr>
                                  </m:ctrlPr>
                                </m:dPr>
                                <m:e>
                                  <m:r>
                                    <a:rPr lang="en-US" sz="1400" b="1" i="1">
                                      <a:effectLst/>
                                      <a:latin typeface="Cambria Math" panose="02040503050406030204" pitchFamily="18" charset="0"/>
                                      <a:ea typeface="宋体" panose="02010600030101010101" pitchFamily="2" charset="-122"/>
                                      <a:cs typeface="Calibri" panose="020F0502020204030204" pitchFamily="34" charset="0"/>
                                    </a:rPr>
                                    <m:t>𝒕</m:t>
                                  </m:r>
                                </m:e>
                              </m:d>
                            </m:e>
                          </m:mr>
                        </m:m>
                      </m:e>
                    </m:d>
                  </m:oMath>
                </a14:m>
                <a:r>
                  <a:rPr lang="zh-CN" sz="1400" dirty="0">
                    <a:effectLst/>
                    <a:latin typeface="Calibri" panose="020F0502020204030204" pitchFamily="34" charset="0"/>
                    <a:ea typeface="宋体" panose="02010600030101010101" pitchFamily="2" charset="-122"/>
                    <a:cs typeface="Calibri" panose="020F0502020204030204" pitchFamily="34" charset="0"/>
                  </a:rPr>
                  <a:t>将趋向于平衡点</a:t>
                </a:r>
                <a14:m>
                  <m:oMath xmlns:m="http://schemas.openxmlformats.org/officeDocument/2006/math">
                    <m:d>
                      <m:dPr>
                        <m:begChr m:val="["/>
                        <m:endChr m:val="]"/>
                        <m:ctrlPr>
                          <a:rPr lang="en-US" sz="1400" i="1">
                            <a:effectLst/>
                            <a:latin typeface="Cambria Math" panose="02040503050406030204" pitchFamily="18" charset="0"/>
                          </a:rPr>
                        </m:ctrlPr>
                      </m:dPr>
                      <m:e>
                        <m:m>
                          <m:mPr>
                            <m:mcs>
                              <m:mc>
                                <m:mcPr>
                                  <m:count m:val="1"/>
                                  <m:mcJc m:val="center"/>
                                </m:mcPr>
                              </m:mc>
                            </m:mcs>
                            <m:ctrlPr>
                              <a:rPr lang="en-US" sz="1400" b="1" i="1">
                                <a:effectLst/>
                                <a:latin typeface="Cambria Math" panose="02040503050406030204" pitchFamily="18" charset="0"/>
                              </a:rPr>
                            </m:ctrlPr>
                          </m:mPr>
                          <m:mr>
                            <m:e>
                              <m:r>
                                <a:rPr lang="en-US" sz="1400" b="1" i="1">
                                  <a:effectLst/>
                                  <a:latin typeface="Cambria Math" panose="02040503050406030204" pitchFamily="18" charset="0"/>
                                  <a:ea typeface="宋体" panose="02010600030101010101" pitchFamily="2" charset="-122"/>
                                  <a:cs typeface="Calibri" panose="020F0502020204030204" pitchFamily="34" charset="0"/>
                                </a:rPr>
                                <m:t>𝟎</m:t>
                              </m:r>
                            </m:e>
                          </m:mr>
                          <m:mr>
                            <m:e>
                              <m:r>
                                <a:rPr lang="en-US" sz="1400" b="1" i="1">
                                  <a:effectLst/>
                                  <a:latin typeface="Cambria Math" panose="02040503050406030204" pitchFamily="18" charset="0"/>
                                  <a:ea typeface="宋体" panose="02010600030101010101" pitchFamily="2" charset="-122"/>
                                  <a:cs typeface="Calibri" panose="020F0502020204030204" pitchFamily="34" charset="0"/>
                                </a:rPr>
                                <m:t>𝟎</m:t>
                              </m:r>
                            </m:e>
                          </m:mr>
                        </m:m>
                      </m:e>
                    </m:d>
                  </m:oMath>
                </a14:m>
                <a:endParaRPr lang="en-US" sz="1400" dirty="0"/>
              </a:p>
            </p:txBody>
          </p:sp>
        </mc:Choice>
        <mc:Fallback>
          <p:sp>
            <p:nvSpPr>
              <p:cNvPr id="40" name="TextBox 39"/>
              <p:cNvSpPr txBox="1">
                <a:spLocks noRot="1" noChangeAspect="1" noMove="1" noResize="1" noEditPoints="1" noAdjustHandles="1" noChangeArrowheads="1" noChangeShapeType="1" noTextEdit="1"/>
              </p:cNvSpPr>
              <p:nvPr/>
            </p:nvSpPr>
            <p:spPr>
              <a:xfrm>
                <a:off x="1181591" y="5216715"/>
                <a:ext cx="7181846" cy="508537"/>
              </a:xfrm>
              <a:prstGeom prst="rect">
                <a:avLst/>
              </a:prstGeom>
              <a:blipFill rotWithShape="1">
                <a:blip r:embed="rId7"/>
                <a:stretch>
                  <a:fillRect l="-7" t="-37" r="7" b="18"/>
                </a:stretch>
              </a:blipFill>
            </p:spPr>
            <p:txBody>
              <a:bodyPr/>
              <a:lstStyle/>
              <a:p>
                <a:r>
                  <a:rPr lang="zh-CN" altLang="en-US">
                    <a:noFill/>
                  </a:rPr>
                  <a:t> </a:t>
                </a:r>
              </a:p>
            </p:txBody>
          </p:sp>
        </mc:Fallback>
      </mc:AlternateContent>
      <p:cxnSp>
        <p:nvCxnSpPr>
          <p:cNvPr id="41" name="Straight Arrow Connector 40"/>
          <p:cNvCxnSpPr/>
          <p:nvPr/>
        </p:nvCxnSpPr>
        <p:spPr>
          <a:xfrm flipH="1">
            <a:off x="2971800" y="4870863"/>
            <a:ext cx="1199523" cy="372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447610" y="5725252"/>
            <a:ext cx="267015" cy="186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6" name="TextBox 45"/>
              <p:cNvSpPr txBox="1"/>
              <p:nvPr/>
            </p:nvSpPr>
            <p:spPr>
              <a:xfrm>
                <a:off x="2144662" y="5922605"/>
                <a:ext cx="9018637" cy="584775"/>
              </a:xfrm>
              <a:prstGeom prst="rect">
                <a:avLst/>
              </a:prstGeom>
              <a:noFill/>
            </p:spPr>
            <p:txBody>
              <a:bodyPr wrap="square">
                <a:spAutoFit/>
              </a:bodyPr>
              <a:lstStyle/>
              <a:p>
                <a:r>
                  <a:rPr lang="zh-CN" sz="1600" dirty="0">
                    <a:effectLst/>
                    <a:latin typeface="Calibri" panose="020F0502020204030204" pitchFamily="34" charset="0"/>
                    <a:ea typeface="宋体" panose="02010600030101010101" pitchFamily="2" charset="-122"/>
                    <a:cs typeface="Calibri" panose="020F0502020204030204" pitchFamily="34" charset="0"/>
                  </a:rPr>
                  <a:t>三角矩阵，因此其特征值就是对角线上两个矩阵</a:t>
                </a:r>
                <a14:m>
                  <m:oMath xmlns:m="http://schemas.openxmlformats.org/officeDocument/2006/math">
                    <m:d>
                      <m:dPr>
                        <m:ctrlPr>
                          <a:rPr lang="en-US" sz="1600" i="1">
                            <a:effectLst/>
                            <a:latin typeface="Cambria Math" panose="02040503050406030204" pitchFamily="18" charset="0"/>
                          </a:rPr>
                        </m:ctrlPr>
                      </m:dPr>
                      <m:e>
                        <m:r>
                          <a:rPr lang="en-US" sz="1600" b="1" i="1">
                            <a:effectLst/>
                            <a:latin typeface="Cambria Math" panose="02040503050406030204" pitchFamily="18" charset="0"/>
                            <a:ea typeface="宋体" panose="02010600030101010101" pitchFamily="2" charset="-122"/>
                            <a:cs typeface="Calibri" panose="020F0502020204030204" pitchFamily="34" charset="0"/>
                          </a:rPr>
                          <m:t>𝑨</m:t>
                        </m:r>
                        <m:r>
                          <a:rPr lang="en-US" sz="1600" b="1" i="1">
                            <a:effectLst/>
                            <a:latin typeface="Cambria Math" panose="02040503050406030204" pitchFamily="18" charset="0"/>
                            <a:ea typeface="宋体" panose="02010600030101010101" pitchFamily="2" charset="-122"/>
                            <a:cs typeface="Calibri" panose="020F0502020204030204" pitchFamily="34" charset="0"/>
                          </a:rPr>
                          <m:t>−</m:t>
                        </m:r>
                        <m:r>
                          <a:rPr lang="en-US" sz="1600" b="1" i="1">
                            <a:effectLst/>
                            <a:latin typeface="Cambria Math" panose="02040503050406030204" pitchFamily="18" charset="0"/>
                            <a:ea typeface="宋体" panose="02010600030101010101" pitchFamily="2" charset="-122"/>
                            <a:cs typeface="Calibri" panose="020F0502020204030204" pitchFamily="34" charset="0"/>
                          </a:rPr>
                          <m:t>𝑳𝑪</m:t>
                        </m:r>
                      </m:e>
                    </m:d>
                  </m:oMath>
                </a14:m>
                <a:r>
                  <a:rPr lang="zh-CN" sz="1600" dirty="0">
                    <a:effectLst/>
                    <a:latin typeface="Calibri" panose="020F0502020204030204" pitchFamily="34" charset="0"/>
                    <a:ea typeface="宋体" panose="02010600030101010101" pitchFamily="2" charset="-122"/>
                    <a:cs typeface="Calibri" panose="020F0502020204030204" pitchFamily="34" charset="0"/>
                  </a:rPr>
                  <a:t>和</a:t>
                </a:r>
                <a14:m>
                  <m:oMath xmlns:m="http://schemas.openxmlformats.org/officeDocument/2006/math">
                    <m:d>
                      <m:dPr>
                        <m:ctrlPr>
                          <a:rPr lang="en-US" sz="1600" i="1">
                            <a:effectLst/>
                            <a:latin typeface="Cambria Math" panose="02040503050406030204" pitchFamily="18" charset="0"/>
                          </a:rPr>
                        </m:ctrlPr>
                      </m:dPr>
                      <m:e>
                        <m:r>
                          <a:rPr lang="en-US" sz="1600" b="1" i="1">
                            <a:effectLst/>
                            <a:latin typeface="Cambria Math" panose="02040503050406030204" pitchFamily="18" charset="0"/>
                            <a:ea typeface="宋体" panose="02010600030101010101" pitchFamily="2" charset="-122"/>
                            <a:cs typeface="Calibri" panose="020F0502020204030204" pitchFamily="34" charset="0"/>
                          </a:rPr>
                          <m:t>𝑨</m:t>
                        </m:r>
                        <m:r>
                          <a:rPr lang="en-US" sz="1600" b="1" i="1">
                            <a:effectLst/>
                            <a:latin typeface="Cambria Math" panose="02040503050406030204" pitchFamily="18" charset="0"/>
                            <a:ea typeface="宋体" panose="02010600030101010101" pitchFamily="2" charset="-122"/>
                            <a:cs typeface="Calibri" panose="020F0502020204030204" pitchFamily="34" charset="0"/>
                          </a:rPr>
                          <m:t>−</m:t>
                        </m:r>
                        <m:r>
                          <a:rPr lang="en-US" sz="1600" b="1" i="1">
                            <a:effectLst/>
                            <a:latin typeface="Cambria Math" panose="02040503050406030204" pitchFamily="18" charset="0"/>
                            <a:ea typeface="宋体" panose="02010600030101010101" pitchFamily="2" charset="-122"/>
                            <a:cs typeface="Calibri" panose="020F0502020204030204" pitchFamily="34" charset="0"/>
                          </a:rPr>
                          <m:t>𝑩𝑲</m:t>
                        </m:r>
                      </m:e>
                    </m:d>
                  </m:oMath>
                </a14:m>
                <a:r>
                  <a:rPr lang="zh-CN" sz="1600" dirty="0">
                    <a:effectLst/>
                    <a:latin typeface="Calibri" panose="020F0502020204030204" pitchFamily="34" charset="0"/>
                    <a:ea typeface="宋体" panose="02010600030101010101" pitchFamily="2" charset="-122"/>
                    <a:cs typeface="Calibri" panose="020F0502020204030204" pitchFamily="34" charset="0"/>
                  </a:rPr>
                  <a:t>的特征值。这被称为</a:t>
                </a:r>
                <a:r>
                  <a:rPr lang="zh-CN" sz="1600" b="1" dirty="0">
                    <a:effectLst/>
                    <a:latin typeface="Calibri" panose="020F0502020204030204" pitchFamily="34" charset="0"/>
                    <a:ea typeface="宋体" panose="02010600030101010101" pitchFamily="2" charset="-122"/>
                    <a:cs typeface="Calibri" panose="020F0502020204030204" pitchFamily="34" charset="0"/>
                  </a:rPr>
                  <a:t>分离原理（</a:t>
                </a:r>
                <a:r>
                  <a:rPr lang="en-US" sz="1600" b="1" dirty="0">
                    <a:effectLst/>
                    <a:latin typeface="Calibri" panose="020F0502020204030204" pitchFamily="34" charset="0"/>
                    <a:ea typeface="宋体" panose="02010600030101010101" pitchFamily="2" charset="-122"/>
                  </a:rPr>
                  <a:t>Separation Principle</a:t>
                </a:r>
                <a:r>
                  <a:rPr lang="zh-CN" sz="1600" b="1" dirty="0">
                    <a:effectLst/>
                    <a:latin typeface="Calibri" panose="020F0502020204030204" pitchFamily="34" charset="0"/>
                    <a:ea typeface="宋体" panose="02010600030101010101" pitchFamily="2" charset="-122"/>
                    <a:cs typeface="Calibri" panose="020F0502020204030204" pitchFamily="34" charset="0"/>
                  </a:rPr>
                  <a:t>）</a:t>
                </a:r>
                <a:r>
                  <a:rPr lang="zh-CN" sz="1600" dirty="0">
                    <a:effectLst/>
                    <a:latin typeface="Calibri" panose="020F0502020204030204" pitchFamily="34" charset="0"/>
                    <a:ea typeface="宋体" panose="02010600030101010101" pitchFamily="2" charset="-122"/>
                    <a:cs typeface="Calibri" panose="020F0502020204030204" pitchFamily="34" charset="0"/>
                  </a:rPr>
                  <a:t>。</a:t>
                </a:r>
                <a:endParaRPr lang="en-US" sz="1600" dirty="0"/>
              </a:p>
            </p:txBody>
          </p:sp>
        </mc:Choice>
        <mc:Fallback>
          <p:sp>
            <p:nvSpPr>
              <p:cNvPr id="46" name="TextBox 45"/>
              <p:cNvSpPr txBox="1">
                <a:spLocks noRot="1" noChangeAspect="1" noMove="1" noResize="1" noEditPoints="1" noAdjustHandles="1" noChangeArrowheads="1" noChangeShapeType="1" noTextEdit="1"/>
              </p:cNvSpPr>
              <p:nvPr/>
            </p:nvSpPr>
            <p:spPr>
              <a:xfrm>
                <a:off x="2144662" y="5922605"/>
                <a:ext cx="9018637" cy="584775"/>
              </a:xfrm>
              <a:prstGeom prst="rect">
                <a:avLst/>
              </a:prstGeom>
              <a:blipFill rotWithShape="1">
                <a:blip r:embed="rId8"/>
                <a:stretch>
                  <a:fillRect l="-3" t="-102" r="7" b="91"/>
                </a:stretch>
              </a:blipFill>
            </p:spPr>
            <p:txBody>
              <a:bodyPr/>
              <a:lstStyle/>
              <a:p>
                <a:r>
                  <a:rPr lang="zh-CN" alt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观测器与控制器的结合</a:t>
            </a:r>
            <a:endParaRPr lang="en-US" sz="36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03737" y="2743814"/>
            <a:ext cx="7285092" cy="3503930"/>
          </a:xfrm>
          <a:prstGeom prst="rect">
            <a:avLst/>
          </a:prstGeom>
          <a:noFill/>
        </p:spPr>
      </p:pic>
      <mc:AlternateContent xmlns:mc="http://schemas.openxmlformats.org/markup-compatibility/2006">
        <mc:Choice xmlns:a14="http://schemas.microsoft.com/office/drawing/2010/main" Requires="a14">
          <p:sp>
            <p:nvSpPr>
              <p:cNvPr id="5" name="TextBox 4"/>
              <p:cNvSpPr txBox="1"/>
              <p:nvPr/>
            </p:nvSpPr>
            <p:spPr>
              <a:xfrm>
                <a:off x="206653" y="2096970"/>
                <a:ext cx="4746351" cy="64684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r>
                            <m:rPr>
                              <m:sty m:val="p"/>
                            </m:rPr>
                            <a:rPr lang="en-US">
                              <a:solidFill>
                                <a:schemeClr val="tx1"/>
                              </a:solidFill>
                              <a:latin typeface="Cambria Math" panose="02040503050406030204" pitchFamily="18" charset="0"/>
                            </a:rPr>
                            <m:t>d</m:t>
                          </m:r>
                        </m:num>
                        <m:den>
                          <m:r>
                            <m:rPr>
                              <m:sty m:val="p"/>
                            </m:rPr>
                            <a:rPr lang="en-US" i="0">
                              <a:solidFill>
                                <a:schemeClr val="tx1"/>
                              </a:solidFill>
                              <a:latin typeface="Cambria Math" panose="02040503050406030204" pitchFamily="18" charset="0"/>
                            </a:rPr>
                            <m:t>d</m:t>
                          </m:r>
                          <m:r>
                            <a:rPr lang="en-US" i="1">
                              <a:solidFill>
                                <a:schemeClr val="tx1"/>
                              </a:solidFill>
                              <a:latin typeface="Cambria Math" panose="02040503050406030204" pitchFamily="18" charset="0"/>
                            </a:rPr>
                            <m:t>𝑡</m:t>
                          </m:r>
                        </m:den>
                      </m:f>
                      <m:d>
                        <m:dPr>
                          <m:begChr m:val="["/>
                          <m:endChr m:val="]"/>
                          <m:ctrlPr>
                            <a:rPr lang="en-US" i="1">
                              <a:solidFill>
                                <a:schemeClr val="tx1"/>
                              </a:solidFill>
                              <a:latin typeface="Cambria Math" panose="02040503050406030204" pitchFamily="18" charset="0"/>
                            </a:rPr>
                          </m:ctrlPr>
                        </m:dPr>
                        <m:e>
                          <m:m>
                            <m:mPr>
                              <m:mcs>
                                <m:mc>
                                  <m:mcPr>
                                    <m:count m:val="1"/>
                                    <m:mcJc m:val="center"/>
                                  </m:mcPr>
                                </m:mc>
                              </m:mcs>
                              <m:plcHide m:val="on"/>
                              <m:ctrlPr>
                                <a:rPr lang="en-US" i="1">
                                  <a:solidFill>
                                    <a:schemeClr val="tx1"/>
                                  </a:solidFill>
                                  <a:latin typeface="Cambria Math" panose="02040503050406030204" pitchFamily="18" charset="0"/>
                                </a:rPr>
                              </m:ctrlPr>
                            </m:mPr>
                            <m:mr>
                              <m:e>
                                <m:acc>
                                  <m:accPr>
                                    <m:chr m:val="̃"/>
                                    <m:ctrlPr>
                                      <a:rPr lang="en-US" i="1">
                                        <a:solidFill>
                                          <a:schemeClr val="tx1"/>
                                        </a:solidFill>
                                        <a:latin typeface="Cambria Math" panose="02040503050406030204" pitchFamily="18" charset="0"/>
                                      </a:rPr>
                                    </m:ctrlPr>
                                  </m:accPr>
                                  <m:e>
                                    <m:r>
                                      <a:rPr lang="en-US" b="1" i="1">
                                        <a:solidFill>
                                          <a:schemeClr val="tx1"/>
                                        </a:solidFill>
                                        <a:latin typeface="Cambria Math" panose="02040503050406030204" pitchFamily="18" charset="0"/>
                                      </a:rPr>
                                      <m:t>𝒛</m:t>
                                    </m:r>
                                  </m:e>
                                </m:acc>
                                <m:d>
                                  <m:dPr>
                                    <m:ctrlPr>
                                      <a:rPr lang="en-US" b="1"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𝒕</m:t>
                                    </m:r>
                                  </m:e>
                                </m:d>
                              </m:e>
                            </m:mr>
                            <m:mr>
                              <m:e>
                                <m:r>
                                  <a:rPr lang="en-US" b="1" i="1">
                                    <a:solidFill>
                                      <a:schemeClr val="tx1"/>
                                    </a:solidFill>
                                    <a:latin typeface="Cambria Math" panose="02040503050406030204" pitchFamily="18" charset="0"/>
                                  </a:rPr>
                                  <m:t>𝒛</m:t>
                                </m:r>
                                <m:d>
                                  <m:dPr>
                                    <m:ctrlPr>
                                      <a:rPr lang="en-US" b="1"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𝒕</m:t>
                                    </m:r>
                                  </m:e>
                                </m:d>
                              </m:e>
                            </m:mr>
                          </m:m>
                        </m:e>
                      </m:d>
                      <m:r>
                        <a:rPr lang="en-US" b="0" i="0">
                          <a:solidFill>
                            <a:schemeClr val="tx1"/>
                          </a:solidFill>
                          <a:latin typeface="Cambria Math" panose="02040503050406030204" pitchFamily="18" charset="0"/>
                        </a:rPr>
                        <m:t>=</m:t>
                      </m:r>
                      <m:d>
                        <m:dPr>
                          <m:begChr m:val="["/>
                          <m:endChr m:val="]"/>
                          <m:ctrlPr>
                            <a:rPr lang="en-US" b="0" i="1">
                              <a:solidFill>
                                <a:schemeClr val="tx1"/>
                              </a:solidFill>
                              <a:latin typeface="Cambria Math" panose="02040503050406030204" pitchFamily="18" charset="0"/>
                            </a:rPr>
                          </m:ctrlPr>
                        </m:dPr>
                        <m:e>
                          <m:m>
                            <m:mPr>
                              <m:mcs>
                                <m:mc>
                                  <m:mcPr>
                                    <m:count m:val="2"/>
                                    <m:mcJc m:val="center"/>
                                  </m:mcPr>
                                </m:mc>
                              </m:mcs>
                              <m:plcHide m:val="on"/>
                              <m:ctrlPr>
                                <a:rPr lang="en-US" b="0" i="1">
                                  <a:solidFill>
                                    <a:schemeClr val="tx1"/>
                                  </a:solidFill>
                                  <a:latin typeface="Cambria Math" panose="02040503050406030204" pitchFamily="18" charset="0"/>
                                </a:rPr>
                              </m:ctrlPr>
                            </m:mPr>
                            <m:mr>
                              <m:e>
                                <m:d>
                                  <m:dPr>
                                    <m:ctrlPr>
                                      <a:rPr lang="en-US" b="0"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𝑨</m:t>
                                    </m:r>
                                    <m:r>
                                      <a:rPr lang="en-US" b="0" i="0">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𝑳𝑪</m:t>
                                    </m:r>
                                  </m:e>
                                </m:d>
                              </m:e>
                              <m:e>
                                <m:r>
                                  <a:rPr lang="en-US" b="0" i="0">
                                    <a:solidFill>
                                      <a:schemeClr val="tx1"/>
                                    </a:solidFill>
                                    <a:latin typeface="Cambria Math" panose="02040503050406030204" pitchFamily="18" charset="0"/>
                                  </a:rPr>
                                  <m:t>0</m:t>
                                </m:r>
                              </m:e>
                            </m:mr>
                            <m:mr>
                              <m:e>
                                <m:r>
                                  <a:rPr lang="en-US" b="1" i="1">
                                    <a:solidFill>
                                      <a:schemeClr val="tx1"/>
                                    </a:solidFill>
                                    <a:latin typeface="Cambria Math" panose="02040503050406030204" pitchFamily="18" charset="0"/>
                                  </a:rPr>
                                  <m:t>𝑩𝑲</m:t>
                                </m:r>
                              </m:e>
                              <m:e>
                                <m:d>
                                  <m:dPr>
                                    <m:ctrlPr>
                                      <a:rPr lang="en-US" b="1"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𝑨</m:t>
                                    </m:r>
                                    <m:r>
                                      <a:rPr lang="en-US" b="0" i="0">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𝑩𝑲</m:t>
                                    </m:r>
                                  </m:e>
                                </m:d>
                              </m:e>
                            </m:mr>
                          </m:m>
                        </m:e>
                      </m:d>
                      <m:d>
                        <m:dPr>
                          <m:begChr m:val="["/>
                          <m:endChr m:val="]"/>
                          <m:ctrlPr>
                            <a:rPr lang="en-US" b="0" i="1">
                              <a:solidFill>
                                <a:schemeClr val="tx1"/>
                              </a:solidFill>
                              <a:latin typeface="Cambria Math" panose="02040503050406030204" pitchFamily="18" charset="0"/>
                            </a:rPr>
                          </m:ctrlPr>
                        </m:dPr>
                        <m:e>
                          <m:m>
                            <m:mPr>
                              <m:mcs>
                                <m:mc>
                                  <m:mcPr>
                                    <m:count m:val="1"/>
                                    <m:mcJc m:val="center"/>
                                  </m:mcPr>
                                </m:mc>
                              </m:mcs>
                              <m:plcHide m:val="on"/>
                              <m:ctrlPr>
                                <a:rPr lang="en-US" b="0" i="1">
                                  <a:solidFill>
                                    <a:schemeClr val="tx1"/>
                                  </a:solidFill>
                                  <a:latin typeface="Cambria Math" panose="02040503050406030204" pitchFamily="18" charset="0"/>
                                </a:rPr>
                              </m:ctrlPr>
                            </m:mPr>
                            <m:mr>
                              <m:e>
                                <m:acc>
                                  <m:accPr>
                                    <m:chr m:val="̃"/>
                                    <m:ctrlPr>
                                      <a:rPr lang="en-US" b="0" i="1">
                                        <a:solidFill>
                                          <a:schemeClr val="tx1"/>
                                        </a:solidFill>
                                        <a:latin typeface="Cambria Math" panose="02040503050406030204" pitchFamily="18" charset="0"/>
                                      </a:rPr>
                                    </m:ctrlPr>
                                  </m:accPr>
                                  <m:e>
                                    <m:r>
                                      <a:rPr lang="en-US" b="1" i="1">
                                        <a:solidFill>
                                          <a:schemeClr val="tx1"/>
                                        </a:solidFill>
                                        <a:latin typeface="Cambria Math" panose="02040503050406030204" pitchFamily="18" charset="0"/>
                                      </a:rPr>
                                      <m:t>𝒛</m:t>
                                    </m:r>
                                  </m:e>
                                </m:acc>
                                <m:d>
                                  <m:dPr>
                                    <m:ctrlPr>
                                      <a:rPr lang="en-US" b="0"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𝒕</m:t>
                                    </m:r>
                                  </m:e>
                                </m:d>
                              </m:e>
                            </m:mr>
                            <m:mr>
                              <m:e>
                                <m:r>
                                  <a:rPr lang="en-US" b="1" i="1">
                                    <a:solidFill>
                                      <a:schemeClr val="tx1"/>
                                    </a:solidFill>
                                    <a:latin typeface="Cambria Math" panose="02040503050406030204" pitchFamily="18" charset="0"/>
                                  </a:rPr>
                                  <m:t>𝒛</m:t>
                                </m:r>
                                <m:d>
                                  <m:dPr>
                                    <m:ctrlPr>
                                      <a:rPr lang="en-US" b="1"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𝒕</m:t>
                                    </m:r>
                                  </m:e>
                                </m:d>
                              </m:e>
                            </m:mr>
                          </m:m>
                        </m:e>
                      </m:d>
                    </m:oMath>
                  </m:oMathPara>
                </a14:m>
                <a:endParaRPr lang="en-US" dirty="0">
                  <a:solidFill>
                    <a:schemeClr val="tx1"/>
                  </a:solidFill>
                </a:endParaRPr>
              </a:p>
            </p:txBody>
          </p:sp>
        </mc:Choice>
        <mc:Fallback>
          <p:sp>
            <p:nvSpPr>
              <p:cNvPr id="5" name="TextBox 4"/>
              <p:cNvSpPr txBox="1">
                <a:spLocks noRot="1" noChangeAspect="1" noMove="1" noResize="1" noEditPoints="1" noAdjustHandles="1" noChangeArrowheads="1" noChangeShapeType="1" noTextEdit="1"/>
              </p:cNvSpPr>
              <p:nvPr/>
            </p:nvSpPr>
            <p:spPr>
              <a:xfrm>
                <a:off x="206653" y="2096970"/>
                <a:ext cx="4746351" cy="646844"/>
              </a:xfrm>
              <a:prstGeom prst="rect">
                <a:avLst/>
              </a:prstGeom>
              <a:blipFill rotWithShape="1">
                <a:blip r:embed="rId2"/>
                <a:stretch>
                  <a:fillRect l="-6" t="-31" b="9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427037" y="3429000"/>
                <a:ext cx="4076700" cy="923330"/>
              </a:xfrm>
              <a:prstGeom prst="rect">
                <a:avLst/>
              </a:prstGeom>
              <a:noFill/>
              <a:ln>
                <a:solidFill>
                  <a:schemeClr val="accent2"/>
                </a:solidFill>
              </a:ln>
            </p:spPr>
            <p:txBody>
              <a:bodyPr wrap="square">
                <a:spAutoFit/>
              </a:bodyPr>
              <a:lstStyle/>
              <a:p>
                <a:r>
                  <a:rPr lang="zh-CN" sz="1800" dirty="0">
                    <a:effectLst/>
                    <a:latin typeface="Calibri" panose="020F0502020204030204" pitchFamily="34" charset="0"/>
                    <a:ea typeface="宋体" panose="02010600030101010101" pitchFamily="2" charset="-122"/>
                    <a:cs typeface="Calibri" panose="020F0502020204030204" pitchFamily="34" charset="0"/>
                  </a:rPr>
                  <a:t>在选取</a:t>
                </a:r>
                <a14:m>
                  <m:oMath xmlns:m="http://schemas.openxmlformats.org/officeDocument/2006/math">
                    <m:d>
                      <m:dPr>
                        <m:ctrlPr>
                          <a:rPr lang="en-US" i="1">
                            <a:effectLst/>
                            <a:latin typeface="Cambria Math" panose="02040503050406030204" pitchFamily="18" charset="0"/>
                          </a:rPr>
                        </m:ctrlPr>
                      </m:dPr>
                      <m:e>
                        <m:r>
                          <a:rPr lang="en-US" sz="1800" b="1" i="1">
                            <a:effectLst/>
                            <a:latin typeface="Cambria Math" panose="02040503050406030204" pitchFamily="18" charset="0"/>
                            <a:ea typeface="宋体" panose="02010600030101010101" pitchFamily="2" charset="-122"/>
                            <a:cs typeface="Calibri" panose="020F0502020204030204" pitchFamily="34" charset="0"/>
                          </a:rPr>
                          <m:t>𝑨</m:t>
                        </m:r>
                        <m:r>
                          <a:rPr lang="en-US" sz="1800" b="1" i="1">
                            <a:effectLst/>
                            <a:latin typeface="Cambria Math" panose="02040503050406030204" pitchFamily="18" charset="0"/>
                            <a:ea typeface="宋体" panose="02010600030101010101" pitchFamily="2" charset="-122"/>
                            <a:cs typeface="Calibri" panose="020F0502020204030204" pitchFamily="34" charset="0"/>
                          </a:rPr>
                          <m:t>−</m:t>
                        </m:r>
                        <m:r>
                          <a:rPr lang="en-US" sz="1800" b="1" i="1">
                            <a:effectLst/>
                            <a:latin typeface="Cambria Math" panose="02040503050406030204" pitchFamily="18" charset="0"/>
                            <a:ea typeface="宋体" panose="02010600030101010101" pitchFamily="2" charset="-122"/>
                            <a:cs typeface="Calibri" panose="020F0502020204030204" pitchFamily="34" charset="0"/>
                          </a:rPr>
                          <m:t>𝑳𝑪</m:t>
                        </m:r>
                      </m:e>
                    </m:d>
                  </m:oMath>
                </a14:m>
                <a:r>
                  <a:rPr lang="zh-CN" sz="1800" dirty="0">
                    <a:effectLst/>
                    <a:latin typeface="Calibri" panose="020F0502020204030204" pitchFamily="34" charset="0"/>
                    <a:ea typeface="宋体" panose="02010600030101010101" pitchFamily="2" charset="-122"/>
                    <a:cs typeface="Calibri" panose="020F0502020204030204" pitchFamily="34" charset="0"/>
                  </a:rPr>
                  <a:t>和</a:t>
                </a:r>
                <a14:m>
                  <m:oMath xmlns:m="http://schemas.openxmlformats.org/officeDocument/2006/math">
                    <m:d>
                      <m:dPr>
                        <m:ctrlPr>
                          <a:rPr lang="en-US" i="1">
                            <a:effectLst/>
                            <a:latin typeface="Cambria Math" panose="02040503050406030204" pitchFamily="18" charset="0"/>
                          </a:rPr>
                        </m:ctrlPr>
                      </m:dPr>
                      <m:e>
                        <m:r>
                          <a:rPr lang="en-US" sz="1800" b="1" i="1">
                            <a:effectLst/>
                            <a:latin typeface="Cambria Math" panose="02040503050406030204" pitchFamily="18" charset="0"/>
                            <a:ea typeface="宋体" panose="02010600030101010101" pitchFamily="2" charset="-122"/>
                            <a:cs typeface="Calibri" panose="020F0502020204030204" pitchFamily="34" charset="0"/>
                          </a:rPr>
                          <m:t>𝑨</m:t>
                        </m:r>
                        <m:r>
                          <a:rPr lang="en-US" sz="1800" b="1" i="1">
                            <a:effectLst/>
                            <a:latin typeface="Cambria Math" panose="02040503050406030204" pitchFamily="18" charset="0"/>
                            <a:ea typeface="宋体" panose="02010600030101010101" pitchFamily="2" charset="-122"/>
                            <a:cs typeface="Calibri" panose="020F0502020204030204" pitchFamily="34" charset="0"/>
                          </a:rPr>
                          <m:t>−</m:t>
                        </m:r>
                        <m:r>
                          <a:rPr lang="en-US" sz="1800" b="1" i="1">
                            <a:effectLst/>
                            <a:latin typeface="Cambria Math" panose="02040503050406030204" pitchFamily="18" charset="0"/>
                            <a:ea typeface="宋体" panose="02010600030101010101" pitchFamily="2" charset="-122"/>
                            <a:cs typeface="Calibri" panose="020F0502020204030204" pitchFamily="34" charset="0"/>
                          </a:rPr>
                          <m:t>𝑩𝑲</m:t>
                        </m:r>
                      </m:e>
                    </m:d>
                  </m:oMath>
                </a14:m>
                <a:r>
                  <a:rPr lang="zh-CN" sz="1800" dirty="0">
                    <a:effectLst/>
                    <a:latin typeface="Calibri" panose="020F0502020204030204" pitchFamily="34" charset="0"/>
                    <a:ea typeface="宋体" panose="02010600030101010101" pitchFamily="2" charset="-122"/>
                    <a:cs typeface="Calibri" panose="020F0502020204030204" pitchFamily="34" charset="0"/>
                  </a:rPr>
                  <a:t>的特征值的时候，观测器的收敛速度应该快于控制器的收敛速度（一般要求快</a:t>
                </a:r>
                <a:r>
                  <a:rPr lang="en-US" sz="1800" dirty="0">
                    <a:effectLst/>
                    <a:latin typeface="Calibri" panose="020F0502020204030204" pitchFamily="34" charset="0"/>
                    <a:ea typeface="宋体" panose="02010600030101010101" pitchFamily="2" charset="-122"/>
                  </a:rPr>
                  <a:t>2</a:t>
                </a:r>
                <a:r>
                  <a:rPr lang="zh-CN" sz="1800" dirty="0">
                    <a:effectLst/>
                    <a:latin typeface="Calibri" panose="020F0502020204030204" pitchFamily="34" charset="0"/>
                    <a:ea typeface="宋体" panose="02010600030101010101" pitchFamily="2" charset="-122"/>
                    <a:cs typeface="Calibri" panose="020F0502020204030204" pitchFamily="34" charset="0"/>
                  </a:rPr>
                  <a:t>到</a:t>
                </a:r>
                <a:r>
                  <a:rPr lang="en-US" sz="1800" dirty="0">
                    <a:effectLst/>
                    <a:latin typeface="Calibri" panose="020F0502020204030204" pitchFamily="34" charset="0"/>
                    <a:ea typeface="宋体" panose="02010600030101010101" pitchFamily="2" charset="-122"/>
                  </a:rPr>
                  <a:t>5</a:t>
                </a:r>
                <a:r>
                  <a:rPr lang="zh-CN" sz="1800">
                    <a:effectLst/>
                    <a:latin typeface="Calibri" panose="020F0502020204030204" pitchFamily="34" charset="0"/>
                    <a:ea typeface="宋体" panose="02010600030101010101" pitchFamily="2" charset="-122"/>
                    <a:cs typeface="Calibri" panose="020F0502020204030204" pitchFamily="34" charset="0"/>
                  </a:rPr>
                  <a:t>倍</a:t>
                </a:r>
                <a:r>
                  <a:rPr lang="zh-CN" altLang="en-US" sz="1800">
                    <a:effectLst/>
                    <a:latin typeface="Calibri" panose="020F0502020204030204" pitchFamily="34" charset="0"/>
                    <a:ea typeface="宋体" panose="02010600030101010101" pitchFamily="2" charset="-122"/>
                    <a:cs typeface="Calibri" panose="020F0502020204030204" pitchFamily="34" charset="0"/>
                  </a:rPr>
                  <a:t>）</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427037" y="3429000"/>
                <a:ext cx="4076700" cy="923330"/>
              </a:xfrm>
              <a:prstGeom prst="rect">
                <a:avLst/>
              </a:prstGeom>
              <a:blipFill rotWithShape="1">
                <a:blip r:embed="rId3"/>
                <a:stretch>
                  <a:fillRect l="-132" t="-550" r="-101" b="-477"/>
                </a:stretch>
              </a:blipFill>
              <a:ln>
                <a:solidFill>
                  <a:schemeClr val="accent2"/>
                </a:solidFill>
              </a:ln>
            </p:spPr>
            <p:txBody>
              <a:bodyPr/>
              <a:lstStyle/>
              <a:p>
                <a:r>
                  <a:rPr lang="zh-CN"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引子 </a:t>
            </a:r>
            <a:r>
              <a:rPr lang="en-US" altLang="zh-CN" sz="3600" b="1" dirty="0"/>
              <a:t>– </a:t>
            </a:r>
            <a:r>
              <a:rPr lang="zh-CN" altLang="en-US" sz="3600" b="1" dirty="0"/>
              <a:t>指尖上的平衡</a:t>
            </a:r>
            <a:endParaRPr lang="en-US" sz="3600" dirty="0"/>
          </a:p>
        </p:txBody>
      </p:sp>
      <p:sp>
        <p:nvSpPr>
          <p:cNvPr id="36" name="TextBox 35"/>
          <p:cNvSpPr txBox="1"/>
          <p:nvPr/>
        </p:nvSpPr>
        <p:spPr>
          <a:xfrm>
            <a:off x="465512" y="1884487"/>
            <a:ext cx="1900181" cy="338554"/>
          </a:xfrm>
          <a:prstGeom prst="rect">
            <a:avLst/>
          </a:prstGeom>
          <a:noFill/>
        </p:spPr>
        <p:txBody>
          <a:bodyPr wrap="square">
            <a:spAutoFit/>
          </a:bodyPr>
          <a:lstStyle/>
          <a:p>
            <a:pPr marL="342900" indent="-342900">
              <a:buFont typeface="Arial" panose="020B0604020202020204" pitchFamily="34" charset="0"/>
              <a:buChar char="•"/>
            </a:pPr>
            <a:r>
              <a:rPr lang="zh-CN" altLang="en-US" sz="1600" dirty="0">
                <a:effectLst/>
                <a:latin typeface="宋体" panose="02010600030101010101" pitchFamily="2" charset="-122"/>
                <a:ea typeface="宋体" panose="02010600030101010101" pitchFamily="2" charset="-122"/>
                <a:cs typeface="Calibri" panose="020F0502020204030204" pitchFamily="34" charset="0"/>
              </a:rPr>
              <a:t>传递函数</a:t>
            </a:r>
            <a:endParaRPr lang="en-US" altLang="zh-CN" sz="1600" dirty="0">
              <a:effectLst/>
              <a:latin typeface="宋体" panose="02010600030101010101" pitchFamily="2" charset="-122"/>
              <a:ea typeface="宋体" panose="02010600030101010101" pitchFamily="2" charset="-122"/>
              <a:cs typeface="Calibri" panose="020F0502020204030204" pitchFamily="34" charset="0"/>
            </a:endParaRPr>
          </a:p>
        </p:txBody>
      </p:sp>
      <mc:AlternateContent xmlns:mc="http://schemas.openxmlformats.org/markup-compatibility/2006">
        <mc:Choice xmlns:a14="http://schemas.microsoft.com/office/drawing/2010/main" Requires="a14">
          <p:sp>
            <p:nvSpPr>
              <p:cNvPr id="33" name="TextBox 32"/>
              <p:cNvSpPr txBox="1"/>
              <p:nvPr/>
            </p:nvSpPr>
            <p:spPr>
              <a:xfrm>
                <a:off x="979346" y="2526199"/>
                <a:ext cx="2559034" cy="524567"/>
              </a:xfrm>
              <a:prstGeom prst="rect">
                <a:avLst/>
              </a:prstGeom>
              <a:noFill/>
              <a:ln>
                <a:noFill/>
              </a:ln>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400" i="1" smtClean="0">
                              <a:solidFill>
                                <a:schemeClr val="tx1"/>
                              </a:solidFill>
                              <a:latin typeface="Cambria Math" panose="02040503050406030204" pitchFamily="18" charset="0"/>
                            </a:rPr>
                          </m:ctrlPr>
                        </m:fPr>
                        <m:num>
                          <m:sSup>
                            <m:sSupPr>
                              <m:ctrlPr>
                                <a:rPr lang="en-US" sz="1400" i="1">
                                  <a:solidFill>
                                    <a:schemeClr val="tx1"/>
                                  </a:solidFill>
                                  <a:latin typeface="Cambria Math" panose="02040503050406030204" pitchFamily="18" charset="0"/>
                                </a:rPr>
                              </m:ctrlPr>
                            </m:sSupPr>
                            <m:e>
                              <m:r>
                                <m:rPr>
                                  <m:sty m:val="p"/>
                                </m:rPr>
                                <a:rPr lang="en-US" sz="1400">
                                  <a:solidFill>
                                    <a:schemeClr val="tx1"/>
                                  </a:solidFill>
                                  <a:latin typeface="Cambria Math" panose="02040503050406030204" pitchFamily="18" charset="0"/>
                                </a:rPr>
                                <m:t>d</m:t>
                              </m:r>
                            </m:e>
                            <m:sup>
                              <m:r>
                                <a:rPr lang="en-US" sz="1400" i="0">
                                  <a:solidFill>
                                    <a:schemeClr val="tx1"/>
                                  </a:solidFill>
                                  <a:latin typeface="Cambria Math" panose="02040503050406030204" pitchFamily="18" charset="0"/>
                                </a:rPr>
                                <m:t>2</m:t>
                              </m:r>
                            </m:sup>
                          </m:sSup>
                          <m:r>
                            <a:rPr lang="en-US" sz="1400" i="1">
                              <a:solidFill>
                                <a:schemeClr val="tx1"/>
                              </a:solidFill>
                              <a:latin typeface="Cambria Math" panose="02040503050406030204" pitchFamily="18" charset="0"/>
                            </a:rPr>
                            <m:t>𝜙</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num>
                        <m:den>
                          <m:sSup>
                            <m:sSupPr>
                              <m:ctrlPr>
                                <a:rPr lang="en-US" sz="1400" i="1">
                                  <a:solidFill>
                                    <a:schemeClr val="tx1"/>
                                  </a:solidFill>
                                  <a:latin typeface="Cambria Math" panose="02040503050406030204" pitchFamily="18" charset="0"/>
                                </a:rPr>
                              </m:ctrlPr>
                            </m:sSupPr>
                            <m:e>
                              <m:r>
                                <m:rPr>
                                  <m:sty m:val="p"/>
                                </m:rPr>
                                <a:rPr lang="en-US" sz="1400" i="0">
                                  <a:solidFill>
                                    <a:schemeClr val="tx1"/>
                                  </a:solidFill>
                                  <a:latin typeface="Cambria Math" panose="02040503050406030204" pitchFamily="18" charset="0"/>
                                </a:rPr>
                                <m:t>d</m:t>
                              </m:r>
                              <m:r>
                                <a:rPr lang="en-US" sz="1400" i="1">
                                  <a:solidFill>
                                    <a:schemeClr val="tx1"/>
                                  </a:solidFill>
                                  <a:latin typeface="Cambria Math" panose="02040503050406030204" pitchFamily="18" charset="0"/>
                                </a:rPr>
                                <m:t>𝑡</m:t>
                              </m:r>
                            </m:e>
                            <m:sup>
                              <m:r>
                                <a:rPr lang="en-US" sz="1400" i="0">
                                  <a:solidFill>
                                    <a:schemeClr val="tx1"/>
                                  </a:solidFill>
                                  <a:latin typeface="Cambria Math" panose="02040503050406030204" pitchFamily="18" charset="0"/>
                                </a:rPr>
                                <m:t>2</m:t>
                              </m:r>
                            </m:sup>
                          </m:sSup>
                        </m:den>
                      </m:f>
                      <m:r>
                        <a:rPr lang="en-US" sz="1400" i="0">
                          <a:solidFill>
                            <a:schemeClr val="tx1"/>
                          </a:solidFill>
                          <a:latin typeface="Cambria Math" panose="02040503050406030204" pitchFamily="18" charset="0"/>
                        </a:rPr>
                        <m:t>−</m:t>
                      </m:r>
                      <m:f>
                        <m:fPr>
                          <m:ctrlPr>
                            <a:rPr lang="en-US" sz="1400" i="1">
                              <a:solidFill>
                                <a:schemeClr val="tx1"/>
                              </a:solidFill>
                              <a:latin typeface="Cambria Math" panose="02040503050406030204" pitchFamily="18" charset="0"/>
                            </a:rPr>
                          </m:ctrlPr>
                        </m:fPr>
                        <m:num>
                          <m:r>
                            <a:rPr lang="en-US" sz="1400" i="1">
                              <a:solidFill>
                                <a:schemeClr val="tx1"/>
                              </a:solidFill>
                              <a:latin typeface="Cambria Math" panose="02040503050406030204" pitchFamily="18" charset="0"/>
                            </a:rPr>
                            <m:t>𝑔</m:t>
                          </m:r>
                        </m:num>
                        <m:den>
                          <m:r>
                            <a:rPr lang="en-US" sz="1400" i="1">
                              <a:solidFill>
                                <a:schemeClr val="tx1"/>
                              </a:solidFill>
                              <a:latin typeface="Cambria Math" panose="02040503050406030204" pitchFamily="18" charset="0"/>
                            </a:rPr>
                            <m:t>𝑑</m:t>
                          </m:r>
                        </m:den>
                      </m:f>
                      <m:r>
                        <a:rPr lang="en-US" sz="1400" i="1">
                          <a:solidFill>
                            <a:schemeClr val="tx1"/>
                          </a:solidFill>
                          <a:latin typeface="Cambria Math" panose="02040503050406030204" pitchFamily="18" charset="0"/>
                        </a:rPr>
                        <m:t>𝜙</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r>
                        <a:rPr lang="en-US" sz="1400" i="0">
                          <a:solidFill>
                            <a:schemeClr val="tx1"/>
                          </a:solidFill>
                          <a:latin typeface="Cambria Math" panose="02040503050406030204" pitchFamily="18" charset="0"/>
                        </a:rPr>
                        <m:t>=−</m:t>
                      </m:r>
                      <m:f>
                        <m:fPr>
                          <m:ctrlPr>
                            <a:rPr lang="en-US" sz="1400" i="1">
                              <a:solidFill>
                                <a:schemeClr val="tx1"/>
                              </a:solidFill>
                              <a:latin typeface="Cambria Math" panose="02040503050406030204" pitchFamily="18" charset="0"/>
                            </a:rPr>
                          </m:ctrlPr>
                        </m:fPr>
                        <m:num>
                          <m:r>
                            <a:rPr lang="en-US" sz="1400" i="0">
                              <a:solidFill>
                                <a:schemeClr val="tx1"/>
                              </a:solidFill>
                              <a:latin typeface="Cambria Math" panose="02040503050406030204" pitchFamily="18" charset="0"/>
                            </a:rPr>
                            <m:t>1</m:t>
                          </m:r>
                        </m:num>
                        <m:den>
                          <m:r>
                            <a:rPr lang="en-US" sz="1400" i="1">
                              <a:solidFill>
                                <a:schemeClr val="tx1"/>
                              </a:solidFill>
                              <a:latin typeface="Cambria Math" panose="02040503050406030204" pitchFamily="18" charset="0"/>
                            </a:rPr>
                            <m:t>𝑑</m:t>
                          </m:r>
                        </m:den>
                      </m:f>
                      <m:f>
                        <m:fPr>
                          <m:ctrlPr>
                            <a:rPr lang="en-US" sz="1400" i="1">
                              <a:solidFill>
                                <a:schemeClr val="tx1"/>
                              </a:solidFill>
                              <a:latin typeface="Cambria Math" panose="02040503050406030204" pitchFamily="18" charset="0"/>
                            </a:rPr>
                          </m:ctrlPr>
                        </m:fPr>
                        <m:num>
                          <m:sSup>
                            <m:sSupPr>
                              <m:ctrlPr>
                                <a:rPr lang="en-US" sz="1400" i="1">
                                  <a:solidFill>
                                    <a:schemeClr val="tx1"/>
                                  </a:solidFill>
                                  <a:latin typeface="Cambria Math" panose="02040503050406030204" pitchFamily="18" charset="0"/>
                                </a:rPr>
                              </m:ctrlPr>
                            </m:sSupPr>
                            <m:e>
                              <m:r>
                                <m:rPr>
                                  <m:sty m:val="p"/>
                                </m:rPr>
                                <a:rPr lang="en-US" sz="1400" i="0">
                                  <a:solidFill>
                                    <a:schemeClr val="tx1"/>
                                  </a:solidFill>
                                  <a:latin typeface="Cambria Math" panose="02040503050406030204" pitchFamily="18" charset="0"/>
                                </a:rPr>
                                <m:t>d</m:t>
                              </m:r>
                            </m:e>
                            <m:sup>
                              <m:r>
                                <a:rPr lang="en-US" sz="1400" i="0">
                                  <a:solidFill>
                                    <a:schemeClr val="tx1"/>
                                  </a:solidFill>
                                  <a:latin typeface="Cambria Math" panose="02040503050406030204" pitchFamily="18" charset="0"/>
                                </a:rPr>
                                <m:t>2</m:t>
                              </m:r>
                            </m:sup>
                          </m:sSup>
                          <m:r>
                            <a:rPr lang="en-US" sz="1400" i="1">
                              <a:solidFill>
                                <a:schemeClr val="tx1"/>
                              </a:solidFill>
                              <a:latin typeface="Cambria Math" panose="02040503050406030204" pitchFamily="18" charset="0"/>
                            </a:rPr>
                            <m:t>𝜉</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num>
                        <m:den>
                          <m:sSup>
                            <m:sSupPr>
                              <m:ctrlPr>
                                <a:rPr lang="en-US" sz="1400" i="1">
                                  <a:solidFill>
                                    <a:schemeClr val="tx1"/>
                                  </a:solidFill>
                                  <a:latin typeface="Cambria Math" panose="02040503050406030204" pitchFamily="18" charset="0"/>
                                </a:rPr>
                              </m:ctrlPr>
                            </m:sSupPr>
                            <m:e>
                              <m:r>
                                <m:rPr>
                                  <m:sty m:val="p"/>
                                </m:rPr>
                                <a:rPr lang="en-US" sz="1400" i="0">
                                  <a:solidFill>
                                    <a:schemeClr val="tx1"/>
                                  </a:solidFill>
                                  <a:latin typeface="Cambria Math" panose="02040503050406030204" pitchFamily="18" charset="0"/>
                                </a:rPr>
                                <m:t>d</m:t>
                              </m:r>
                              <m:r>
                                <a:rPr lang="en-US" sz="1400" i="1">
                                  <a:solidFill>
                                    <a:schemeClr val="tx1"/>
                                  </a:solidFill>
                                  <a:latin typeface="Cambria Math" panose="02040503050406030204" pitchFamily="18" charset="0"/>
                                </a:rPr>
                                <m:t>𝑡</m:t>
                              </m:r>
                            </m:e>
                            <m:sup>
                              <m:r>
                                <a:rPr lang="en-US" sz="1400" i="0">
                                  <a:solidFill>
                                    <a:schemeClr val="tx1"/>
                                  </a:solidFill>
                                  <a:latin typeface="Cambria Math" panose="02040503050406030204" pitchFamily="18" charset="0"/>
                                </a:rPr>
                                <m:t>2</m:t>
                              </m:r>
                            </m:sup>
                          </m:sSup>
                        </m:den>
                      </m:f>
                    </m:oMath>
                  </m:oMathPara>
                </a14:m>
                <a:endParaRPr lang="en-US" sz="1400" dirty="0">
                  <a:solidFill>
                    <a:schemeClr val="tx1"/>
                  </a:solidFill>
                </a:endParaRPr>
              </a:p>
            </p:txBody>
          </p:sp>
        </mc:Choice>
        <mc:Fallback>
          <p:sp>
            <p:nvSpPr>
              <p:cNvPr id="33" name="TextBox 32"/>
              <p:cNvSpPr txBox="1">
                <a:spLocks noRot="1" noChangeAspect="1" noMove="1" noResize="1" noEditPoints="1" noAdjustHandles="1" noChangeArrowheads="1" noChangeShapeType="1" noTextEdit="1"/>
              </p:cNvSpPr>
              <p:nvPr/>
            </p:nvSpPr>
            <p:spPr>
              <a:xfrm>
                <a:off x="979346" y="2526199"/>
                <a:ext cx="2559034" cy="524567"/>
              </a:xfrm>
              <a:prstGeom prst="rect">
                <a:avLst/>
              </a:prstGeom>
              <a:blipFill rotWithShape="1">
                <a:blip r:embed="rId1"/>
                <a:stretch>
                  <a:fillRect l="-7" t="-32" r="6" b="43"/>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3557729" y="2911340"/>
                <a:ext cx="1694672" cy="435697"/>
              </a:xfrm>
              <a:prstGeom prst="rect">
                <a:avLst/>
              </a:prstGeom>
              <a:noFill/>
            </p:spPr>
            <p:txBody>
              <a:bodyPr wrap="square">
                <a:spAutoFit/>
              </a:bodyPr>
              <a:lstStyle/>
              <a:p>
                <a:r>
                  <a:rPr lang="zh-CN" altLang="en-US" sz="1400" dirty="0">
                    <a:latin typeface="宋体" panose="02010600030101010101" pitchFamily="2" charset="-122"/>
                    <a:ea typeface="宋体" panose="02010600030101010101" pitchFamily="2" charset="-122"/>
                  </a:rPr>
                  <a:t>输入</a:t>
                </a:r>
                <a14:m>
                  <m:oMath xmlns:m="http://schemas.openxmlformats.org/officeDocument/2006/math">
                    <m:r>
                      <a:rPr lang="en-US" sz="1400" i="1" smtClean="0">
                        <a:solidFill>
                          <a:schemeClr val="tx1"/>
                        </a:solidFill>
                        <a:latin typeface="Cambria Math" panose="02040503050406030204" pitchFamily="18" charset="0"/>
                      </a:rPr>
                      <m:t>𝑢</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r>
                      <a:rPr lang="en-US" sz="1400" i="0">
                        <a:solidFill>
                          <a:schemeClr val="tx1"/>
                        </a:solidFill>
                        <a:latin typeface="Cambria Math" panose="02040503050406030204" pitchFamily="18" charset="0"/>
                      </a:rPr>
                      <m:t>=</m:t>
                    </m:r>
                    <m:f>
                      <m:fPr>
                        <m:ctrlPr>
                          <a:rPr lang="en-US" sz="1400" i="1">
                            <a:solidFill>
                              <a:schemeClr val="tx1"/>
                            </a:solidFill>
                            <a:latin typeface="Cambria Math" panose="02040503050406030204" pitchFamily="18" charset="0"/>
                          </a:rPr>
                        </m:ctrlPr>
                      </m:fPr>
                      <m:num>
                        <m:r>
                          <a:rPr lang="en-US" sz="1400" i="0">
                            <a:solidFill>
                              <a:schemeClr val="tx1"/>
                            </a:solidFill>
                            <a:latin typeface="Cambria Math" panose="02040503050406030204" pitchFamily="18" charset="0"/>
                          </a:rPr>
                          <m:t>−</m:t>
                        </m:r>
                        <m:r>
                          <a:rPr lang="en-US" sz="1400" i="0">
                            <a:solidFill>
                              <a:schemeClr val="tx1"/>
                            </a:solidFill>
                            <a:latin typeface="Cambria Math" panose="02040503050406030204" pitchFamily="18" charset="0"/>
                          </a:rPr>
                          <m:t>1</m:t>
                        </m:r>
                      </m:num>
                      <m:den>
                        <m:r>
                          <a:rPr lang="en-US" sz="1400" i="1">
                            <a:solidFill>
                              <a:schemeClr val="tx1"/>
                            </a:solidFill>
                            <a:latin typeface="Cambria Math" panose="02040503050406030204" pitchFamily="18" charset="0"/>
                          </a:rPr>
                          <m:t>𝑑</m:t>
                        </m:r>
                      </m:den>
                    </m:f>
                    <m:f>
                      <m:fPr>
                        <m:ctrlPr>
                          <a:rPr lang="en-US" sz="1400" i="1">
                            <a:solidFill>
                              <a:schemeClr val="tx1"/>
                            </a:solidFill>
                            <a:latin typeface="Cambria Math" panose="02040503050406030204" pitchFamily="18" charset="0"/>
                          </a:rPr>
                        </m:ctrlPr>
                      </m:fPr>
                      <m:num>
                        <m:sSup>
                          <m:sSupPr>
                            <m:ctrlPr>
                              <a:rPr lang="en-US" sz="1400" i="1">
                                <a:solidFill>
                                  <a:schemeClr val="tx1"/>
                                </a:solidFill>
                                <a:latin typeface="Cambria Math" panose="02040503050406030204" pitchFamily="18" charset="0"/>
                              </a:rPr>
                            </m:ctrlPr>
                          </m:sSupPr>
                          <m:e>
                            <m:r>
                              <m:rPr>
                                <m:sty m:val="p"/>
                              </m:rPr>
                              <a:rPr lang="en-US" sz="1400" i="0">
                                <a:solidFill>
                                  <a:schemeClr val="tx1"/>
                                </a:solidFill>
                                <a:latin typeface="Cambria Math" panose="02040503050406030204" pitchFamily="18" charset="0"/>
                              </a:rPr>
                              <m:t>d</m:t>
                            </m:r>
                          </m:e>
                          <m:sup>
                            <m:r>
                              <a:rPr lang="en-US" sz="1400" i="0">
                                <a:solidFill>
                                  <a:schemeClr val="tx1"/>
                                </a:solidFill>
                                <a:latin typeface="Cambria Math" panose="02040503050406030204" pitchFamily="18" charset="0"/>
                              </a:rPr>
                              <m:t>2</m:t>
                            </m:r>
                          </m:sup>
                        </m:sSup>
                        <m:r>
                          <a:rPr lang="en-US" sz="1400" i="1">
                            <a:solidFill>
                              <a:schemeClr val="tx1"/>
                            </a:solidFill>
                            <a:latin typeface="Cambria Math" panose="02040503050406030204" pitchFamily="18" charset="0"/>
                          </a:rPr>
                          <m:t>𝜉</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num>
                      <m:den>
                        <m:sSup>
                          <m:sSupPr>
                            <m:ctrlPr>
                              <a:rPr lang="en-US" sz="1400" i="1">
                                <a:solidFill>
                                  <a:schemeClr val="tx1"/>
                                </a:solidFill>
                                <a:latin typeface="Cambria Math" panose="02040503050406030204" pitchFamily="18" charset="0"/>
                              </a:rPr>
                            </m:ctrlPr>
                          </m:sSupPr>
                          <m:e>
                            <m:r>
                              <m:rPr>
                                <m:sty m:val="p"/>
                              </m:rPr>
                              <a:rPr lang="en-US" sz="1400" i="0">
                                <a:solidFill>
                                  <a:schemeClr val="tx1"/>
                                </a:solidFill>
                                <a:latin typeface="Cambria Math" panose="02040503050406030204" pitchFamily="18" charset="0"/>
                              </a:rPr>
                              <m:t>d</m:t>
                            </m:r>
                            <m:r>
                              <a:rPr lang="en-US" sz="1400" i="1">
                                <a:solidFill>
                                  <a:schemeClr val="tx1"/>
                                </a:solidFill>
                                <a:latin typeface="Cambria Math" panose="02040503050406030204" pitchFamily="18" charset="0"/>
                              </a:rPr>
                              <m:t>𝑡</m:t>
                            </m:r>
                          </m:e>
                          <m:sup>
                            <m:r>
                              <a:rPr lang="en-US" sz="1400" i="0">
                                <a:solidFill>
                                  <a:schemeClr val="tx1"/>
                                </a:solidFill>
                                <a:latin typeface="Cambria Math" panose="02040503050406030204" pitchFamily="18" charset="0"/>
                              </a:rPr>
                              <m:t>2</m:t>
                            </m:r>
                          </m:sup>
                        </m:sSup>
                      </m:den>
                    </m:f>
                  </m:oMath>
                </a14:m>
                <a:endParaRPr lang="en-US" sz="1400" dirty="0">
                  <a:latin typeface="SimSum"/>
                </a:endParaRPr>
              </a:p>
            </p:txBody>
          </p:sp>
        </mc:Choice>
        <mc:Fallback>
          <p:sp>
            <p:nvSpPr>
              <p:cNvPr id="5" name="TextBox 4"/>
              <p:cNvSpPr txBox="1">
                <a:spLocks noRot="1" noChangeAspect="1" noMove="1" noResize="1" noEditPoints="1" noAdjustHandles="1" noChangeArrowheads="1" noChangeShapeType="1" noTextEdit="1"/>
              </p:cNvSpPr>
              <p:nvPr/>
            </p:nvSpPr>
            <p:spPr>
              <a:xfrm>
                <a:off x="3557729" y="2911340"/>
                <a:ext cx="1694672" cy="435697"/>
              </a:xfrm>
              <a:prstGeom prst="rect">
                <a:avLst/>
              </a:prstGeom>
              <a:blipFill rotWithShape="1">
                <a:blip r:embed="rId2"/>
                <a:stretch>
                  <a:fillRect l="-27" t="-115" r="19" b="135"/>
                </a:stretch>
              </a:blipFill>
            </p:spPr>
            <p:txBody>
              <a:bodyPr/>
              <a:lstStyle/>
              <a:p>
                <a:r>
                  <a:rPr lang="zh-CN" altLang="en-US">
                    <a:noFill/>
                  </a:rPr>
                  <a:t> </a:t>
                </a:r>
              </a:p>
            </p:txBody>
          </p:sp>
        </mc:Fallback>
      </mc:AlternateContent>
      <p:cxnSp>
        <p:nvCxnSpPr>
          <p:cNvPr id="8" name="Straight Arrow Connector 7"/>
          <p:cNvCxnSpPr>
            <a:endCxn id="5" idx="1"/>
          </p:cNvCxnSpPr>
          <p:nvPr/>
        </p:nvCxnSpPr>
        <p:spPr>
          <a:xfrm>
            <a:off x="3247432" y="3050766"/>
            <a:ext cx="310297" cy="78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492472" y="3189264"/>
                <a:ext cx="1625367" cy="307777"/>
              </a:xfrm>
              <a:prstGeom prst="rect">
                <a:avLst/>
              </a:prstGeom>
              <a:noFill/>
            </p:spPr>
            <p:txBody>
              <a:bodyPr wrap="square">
                <a:spAutoFit/>
              </a:bodyPr>
              <a:lstStyle/>
              <a:p>
                <a:r>
                  <a:rPr lang="zh-CN" altLang="en-US" sz="1400" dirty="0">
                    <a:latin typeface="宋体" panose="02010600030101010101" pitchFamily="2" charset="-122"/>
                    <a:ea typeface="宋体" panose="02010600030101010101" pitchFamily="2" charset="-122"/>
                  </a:rPr>
                  <a:t>输出</a:t>
                </a:r>
                <a14:m>
                  <m:oMath xmlns:m="http://schemas.openxmlformats.org/officeDocument/2006/math">
                    <m:r>
                      <a:rPr lang="en-US" sz="1400" i="1" smtClean="0">
                        <a:solidFill>
                          <a:schemeClr val="tx1"/>
                        </a:solidFill>
                        <a:latin typeface="Cambria Math" panose="02040503050406030204" pitchFamily="18" charset="0"/>
                      </a:rPr>
                      <m:t>𝑦</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r>
                      <a:rPr lang="en-US" sz="1400" i="0">
                        <a:solidFill>
                          <a:schemeClr val="tx1"/>
                        </a:solidFill>
                        <a:latin typeface="Cambria Math" panose="02040503050406030204" pitchFamily="18" charset="0"/>
                      </a:rPr>
                      <m:t>=</m:t>
                    </m:r>
                    <m:r>
                      <a:rPr lang="en-US" sz="1400" i="1">
                        <a:solidFill>
                          <a:schemeClr val="tx1"/>
                        </a:solidFill>
                        <a:latin typeface="Cambria Math" panose="02040503050406030204" pitchFamily="18" charset="0"/>
                      </a:rPr>
                      <m:t>𝜙</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oMath>
                </a14:m>
                <a:endParaRPr lang="en-US" sz="1400" dirty="0">
                  <a:solidFill>
                    <a:schemeClr val="tx1"/>
                  </a:solidFill>
                  <a:latin typeface="SimSum"/>
                </a:endParaRPr>
              </a:p>
            </p:txBody>
          </p:sp>
        </mc:Choice>
        <mc:Fallback>
          <p:sp>
            <p:nvSpPr>
              <p:cNvPr id="17" name="TextBox 16"/>
              <p:cNvSpPr txBox="1">
                <a:spLocks noRot="1" noChangeAspect="1" noMove="1" noResize="1" noEditPoints="1" noAdjustHandles="1" noChangeArrowheads="1" noChangeShapeType="1" noTextEdit="1"/>
              </p:cNvSpPr>
              <p:nvPr/>
            </p:nvSpPr>
            <p:spPr>
              <a:xfrm>
                <a:off x="492472" y="3189264"/>
                <a:ext cx="1625367" cy="307777"/>
              </a:xfrm>
              <a:prstGeom prst="rect">
                <a:avLst/>
              </a:prstGeom>
              <a:blipFill rotWithShape="1">
                <a:blip r:embed="rId3"/>
                <a:stretch>
                  <a:fillRect l="-21" t="-96" r="7" b="31"/>
                </a:stretch>
              </a:blipFill>
            </p:spPr>
            <p:txBody>
              <a:bodyPr/>
              <a:lstStyle/>
              <a:p>
                <a:r>
                  <a:rPr lang="zh-CN" altLang="en-US">
                    <a:noFill/>
                  </a:rPr>
                  <a:t> </a:t>
                </a:r>
              </a:p>
            </p:txBody>
          </p:sp>
        </mc:Fallback>
      </mc:AlternateContent>
      <p:cxnSp>
        <p:nvCxnSpPr>
          <p:cNvPr id="20" name="Straight Arrow Connector 19"/>
          <p:cNvCxnSpPr/>
          <p:nvPr/>
        </p:nvCxnSpPr>
        <p:spPr>
          <a:xfrm flipH="1">
            <a:off x="1586412" y="2953022"/>
            <a:ext cx="564246" cy="236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TextBox 24"/>
              <p:cNvSpPr txBox="1"/>
              <p:nvPr/>
            </p:nvSpPr>
            <p:spPr>
              <a:xfrm>
                <a:off x="1461314" y="3716515"/>
                <a:ext cx="1975536" cy="52456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400" i="1" smtClean="0">
                              <a:solidFill>
                                <a:schemeClr val="tx1"/>
                              </a:solidFill>
                              <a:latin typeface="Cambria Math" panose="02040503050406030204" pitchFamily="18" charset="0"/>
                            </a:rPr>
                          </m:ctrlPr>
                        </m:fPr>
                        <m:num>
                          <m:sSup>
                            <m:sSupPr>
                              <m:ctrlPr>
                                <a:rPr lang="en-US" sz="1400" i="1">
                                  <a:solidFill>
                                    <a:schemeClr val="tx1"/>
                                  </a:solidFill>
                                  <a:latin typeface="Cambria Math" panose="02040503050406030204" pitchFamily="18" charset="0"/>
                                </a:rPr>
                              </m:ctrlPr>
                            </m:sSupPr>
                            <m:e>
                              <m:r>
                                <m:rPr>
                                  <m:sty m:val="p"/>
                                </m:rPr>
                                <a:rPr lang="en-US" sz="1400">
                                  <a:solidFill>
                                    <a:schemeClr val="tx1"/>
                                  </a:solidFill>
                                  <a:latin typeface="Cambria Math" panose="02040503050406030204" pitchFamily="18" charset="0"/>
                                </a:rPr>
                                <m:t>d</m:t>
                              </m:r>
                            </m:e>
                            <m:sup>
                              <m:r>
                                <a:rPr lang="en-US" sz="1400" i="0">
                                  <a:solidFill>
                                    <a:schemeClr val="tx1"/>
                                  </a:solidFill>
                                  <a:latin typeface="Cambria Math" panose="02040503050406030204" pitchFamily="18" charset="0"/>
                                </a:rPr>
                                <m:t>2</m:t>
                              </m:r>
                            </m:sup>
                          </m:sSup>
                          <m:r>
                            <a:rPr lang="en-US" sz="1400" i="1">
                              <a:solidFill>
                                <a:schemeClr val="tx1"/>
                              </a:solidFill>
                              <a:latin typeface="Cambria Math" panose="02040503050406030204" pitchFamily="18" charset="0"/>
                            </a:rPr>
                            <m:t>𝑦</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num>
                        <m:den>
                          <m:sSup>
                            <m:sSupPr>
                              <m:ctrlPr>
                                <a:rPr lang="en-US" sz="1400" i="1">
                                  <a:solidFill>
                                    <a:schemeClr val="tx1"/>
                                  </a:solidFill>
                                  <a:latin typeface="Cambria Math" panose="02040503050406030204" pitchFamily="18" charset="0"/>
                                </a:rPr>
                              </m:ctrlPr>
                            </m:sSupPr>
                            <m:e>
                              <m:r>
                                <m:rPr>
                                  <m:sty m:val="p"/>
                                </m:rPr>
                                <a:rPr lang="en-US" sz="1400" i="0">
                                  <a:solidFill>
                                    <a:schemeClr val="tx1"/>
                                  </a:solidFill>
                                  <a:latin typeface="Cambria Math" panose="02040503050406030204" pitchFamily="18" charset="0"/>
                                </a:rPr>
                                <m:t>d</m:t>
                              </m:r>
                              <m:r>
                                <a:rPr lang="en-US" sz="1400" i="1">
                                  <a:solidFill>
                                    <a:schemeClr val="tx1"/>
                                  </a:solidFill>
                                  <a:latin typeface="Cambria Math" panose="02040503050406030204" pitchFamily="18" charset="0"/>
                                </a:rPr>
                                <m:t>𝑡</m:t>
                              </m:r>
                            </m:e>
                            <m:sup>
                              <m:r>
                                <a:rPr lang="en-US" sz="1400" i="0">
                                  <a:solidFill>
                                    <a:schemeClr val="tx1"/>
                                  </a:solidFill>
                                  <a:latin typeface="Cambria Math" panose="02040503050406030204" pitchFamily="18" charset="0"/>
                                </a:rPr>
                                <m:t>2</m:t>
                              </m:r>
                            </m:sup>
                          </m:sSup>
                        </m:den>
                      </m:f>
                      <m:r>
                        <a:rPr lang="en-US" sz="1400" i="0">
                          <a:solidFill>
                            <a:schemeClr val="tx1"/>
                          </a:solidFill>
                          <a:latin typeface="Cambria Math" panose="02040503050406030204" pitchFamily="18" charset="0"/>
                        </a:rPr>
                        <m:t>−</m:t>
                      </m:r>
                      <m:f>
                        <m:fPr>
                          <m:ctrlPr>
                            <a:rPr lang="en-US" sz="1400" i="1">
                              <a:solidFill>
                                <a:schemeClr val="tx1"/>
                              </a:solidFill>
                              <a:latin typeface="Cambria Math" panose="02040503050406030204" pitchFamily="18" charset="0"/>
                            </a:rPr>
                          </m:ctrlPr>
                        </m:fPr>
                        <m:num>
                          <m:r>
                            <a:rPr lang="en-US" sz="1400" i="1">
                              <a:solidFill>
                                <a:schemeClr val="tx1"/>
                              </a:solidFill>
                              <a:latin typeface="Cambria Math" panose="02040503050406030204" pitchFamily="18" charset="0"/>
                            </a:rPr>
                            <m:t>𝑔</m:t>
                          </m:r>
                        </m:num>
                        <m:den>
                          <m:r>
                            <a:rPr lang="en-US" sz="1400" i="1">
                              <a:solidFill>
                                <a:schemeClr val="tx1"/>
                              </a:solidFill>
                              <a:latin typeface="Cambria Math" panose="02040503050406030204" pitchFamily="18" charset="0"/>
                            </a:rPr>
                            <m:t>𝑑</m:t>
                          </m:r>
                        </m:den>
                      </m:f>
                      <m:r>
                        <a:rPr lang="en-US" sz="1400" i="1">
                          <a:solidFill>
                            <a:schemeClr val="tx1"/>
                          </a:solidFill>
                          <a:latin typeface="Cambria Math" panose="02040503050406030204" pitchFamily="18" charset="0"/>
                        </a:rPr>
                        <m:t>𝑦</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r>
                        <a:rPr lang="en-US" sz="1400" i="0">
                          <a:solidFill>
                            <a:schemeClr val="tx1"/>
                          </a:solidFill>
                          <a:latin typeface="Cambria Math" panose="02040503050406030204" pitchFamily="18" charset="0"/>
                        </a:rPr>
                        <m:t>=</m:t>
                      </m:r>
                      <m:r>
                        <a:rPr lang="en-US" sz="1400" i="1">
                          <a:solidFill>
                            <a:schemeClr val="tx1"/>
                          </a:solidFill>
                          <a:latin typeface="Cambria Math" panose="02040503050406030204" pitchFamily="18" charset="0"/>
                        </a:rPr>
                        <m:t>𝑢</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oMath>
                  </m:oMathPara>
                </a14:m>
                <a:endParaRPr lang="en-US" sz="1400" dirty="0">
                  <a:solidFill>
                    <a:schemeClr val="tx1"/>
                  </a:solidFill>
                </a:endParaRPr>
              </a:p>
            </p:txBody>
          </p:sp>
        </mc:Choice>
        <mc:Fallback>
          <p:sp>
            <p:nvSpPr>
              <p:cNvPr id="25" name="TextBox 24"/>
              <p:cNvSpPr txBox="1">
                <a:spLocks noRot="1" noChangeAspect="1" noMove="1" noResize="1" noEditPoints="1" noAdjustHandles="1" noChangeArrowheads="1" noChangeShapeType="1" noTextEdit="1"/>
              </p:cNvSpPr>
              <p:nvPr/>
            </p:nvSpPr>
            <p:spPr>
              <a:xfrm>
                <a:off x="1461314" y="3716515"/>
                <a:ext cx="1975536" cy="524567"/>
              </a:xfrm>
              <a:prstGeom prst="rect">
                <a:avLst/>
              </a:prstGeom>
              <a:blipFill rotWithShape="1">
                <a:blip r:embed="rId4"/>
                <a:stretch>
                  <a:fillRect l="-9" t="-94" r="12" b="105"/>
                </a:stretch>
              </a:blipFill>
            </p:spPr>
            <p:txBody>
              <a:bodyPr/>
              <a:lstStyle/>
              <a:p>
                <a:r>
                  <a:rPr lang="zh-CN" altLang="en-US">
                    <a:noFill/>
                  </a:rPr>
                  <a:t> </a:t>
                </a:r>
              </a:p>
            </p:txBody>
          </p:sp>
        </mc:Fallback>
      </mc:AlternateContent>
      <p:sp>
        <p:nvSpPr>
          <p:cNvPr id="27" name="Arrow: Down 26"/>
          <p:cNvSpPr/>
          <p:nvPr/>
        </p:nvSpPr>
        <p:spPr>
          <a:xfrm>
            <a:off x="2266358" y="3347037"/>
            <a:ext cx="365449" cy="4166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p:cNvCxnSpPr/>
          <p:nvPr/>
        </p:nvCxnSpPr>
        <p:spPr>
          <a:xfrm>
            <a:off x="5360565" y="1971250"/>
            <a:ext cx="0" cy="4632491"/>
          </a:xfrm>
          <a:prstGeom prst="line">
            <a:avLst/>
          </a:prstGeom>
        </p:spPr>
        <p:style>
          <a:lnRef idx="1">
            <a:schemeClr val="accent1"/>
          </a:lnRef>
          <a:fillRef idx="0">
            <a:schemeClr val="accent1"/>
          </a:fillRef>
          <a:effectRef idx="0">
            <a:schemeClr val="accent1"/>
          </a:effectRef>
          <a:fontRef idx="minor">
            <a:schemeClr val="tx1"/>
          </a:fontRef>
        </p:style>
      </p:cxnSp>
      <p:sp>
        <p:nvSpPr>
          <p:cNvPr id="34" name="Arrow: Down 33"/>
          <p:cNvSpPr/>
          <p:nvPr/>
        </p:nvSpPr>
        <p:spPr>
          <a:xfrm>
            <a:off x="2266358" y="4278391"/>
            <a:ext cx="365449" cy="4132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2682331" y="4287496"/>
            <a:ext cx="1314493" cy="307777"/>
          </a:xfrm>
          <a:prstGeom prst="rect">
            <a:avLst/>
          </a:prstGeom>
          <a:noFill/>
        </p:spPr>
        <p:txBody>
          <a:bodyPr wrap="square">
            <a:spAutoFit/>
          </a:bodyPr>
          <a:lstStyle/>
          <a:p>
            <a:r>
              <a:rPr lang="zh-CN" altLang="en-US" sz="1400" dirty="0">
                <a:latin typeface="宋体" panose="02010600030101010101" pitchFamily="2" charset="-122"/>
                <a:ea typeface="宋体" panose="02010600030101010101" pitchFamily="2" charset="-122"/>
              </a:rPr>
              <a:t>拉普拉斯变换</a:t>
            </a:r>
            <a:endParaRPr lang="en-US" sz="1400" dirty="0"/>
          </a:p>
        </p:txBody>
      </p:sp>
      <mc:AlternateContent xmlns:mc="http://schemas.openxmlformats.org/markup-compatibility/2006">
        <mc:Choice xmlns:a14="http://schemas.microsoft.com/office/drawing/2010/main" Requires="a14">
          <p:sp>
            <p:nvSpPr>
              <p:cNvPr id="39" name="TextBox 38"/>
              <p:cNvSpPr txBox="1"/>
              <p:nvPr/>
            </p:nvSpPr>
            <p:spPr>
              <a:xfrm>
                <a:off x="1433710" y="4702727"/>
                <a:ext cx="1838923" cy="46128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ctrlPr>
                            <a:rPr lang="en-US" sz="1400" i="1" smtClean="0">
                              <a:solidFill>
                                <a:schemeClr val="tx1"/>
                              </a:solidFill>
                              <a:latin typeface="Cambria Math" panose="02040503050406030204" pitchFamily="18" charset="0"/>
                            </a:rPr>
                          </m:ctrlPr>
                        </m:dPr>
                        <m:e>
                          <m:sSup>
                            <m:sSupPr>
                              <m:ctrlPr>
                                <a:rPr lang="en-US" sz="1400" i="1">
                                  <a:solidFill>
                                    <a:schemeClr val="tx1"/>
                                  </a:solidFill>
                                  <a:latin typeface="Cambria Math" panose="02040503050406030204" pitchFamily="18" charset="0"/>
                                </a:rPr>
                              </m:ctrlPr>
                            </m:sSupPr>
                            <m:e>
                              <m:r>
                                <a:rPr lang="en-US" sz="1400" i="1">
                                  <a:solidFill>
                                    <a:schemeClr val="tx1"/>
                                  </a:solidFill>
                                  <a:latin typeface="Cambria Math" panose="02040503050406030204" pitchFamily="18" charset="0"/>
                                </a:rPr>
                                <m:t>𝑠</m:t>
                              </m:r>
                            </m:e>
                            <m:sup>
                              <m:r>
                                <a:rPr lang="en-US" sz="1400" i="0">
                                  <a:solidFill>
                                    <a:schemeClr val="tx1"/>
                                  </a:solidFill>
                                  <a:latin typeface="Cambria Math" panose="02040503050406030204" pitchFamily="18" charset="0"/>
                                </a:rPr>
                                <m:t>2</m:t>
                              </m:r>
                            </m:sup>
                          </m:sSup>
                          <m:r>
                            <a:rPr lang="en-US" sz="1400" i="0">
                              <a:solidFill>
                                <a:schemeClr val="tx1"/>
                              </a:solidFill>
                              <a:latin typeface="Cambria Math" panose="02040503050406030204" pitchFamily="18" charset="0"/>
                            </a:rPr>
                            <m:t>−</m:t>
                          </m:r>
                          <m:f>
                            <m:fPr>
                              <m:ctrlPr>
                                <a:rPr lang="en-US" sz="1400" i="1">
                                  <a:solidFill>
                                    <a:schemeClr val="tx1"/>
                                  </a:solidFill>
                                  <a:latin typeface="Cambria Math" panose="02040503050406030204" pitchFamily="18" charset="0"/>
                                </a:rPr>
                              </m:ctrlPr>
                            </m:fPr>
                            <m:num>
                              <m:r>
                                <a:rPr lang="en-US" sz="1400" i="1">
                                  <a:solidFill>
                                    <a:schemeClr val="tx1"/>
                                  </a:solidFill>
                                  <a:latin typeface="Cambria Math" panose="02040503050406030204" pitchFamily="18" charset="0"/>
                                </a:rPr>
                                <m:t>𝑔</m:t>
                              </m:r>
                            </m:num>
                            <m:den>
                              <m:r>
                                <a:rPr lang="en-US" sz="1400" i="1">
                                  <a:solidFill>
                                    <a:schemeClr val="tx1"/>
                                  </a:solidFill>
                                  <a:latin typeface="Cambria Math" panose="02040503050406030204" pitchFamily="18" charset="0"/>
                                </a:rPr>
                                <m:t>𝑑</m:t>
                              </m:r>
                            </m:den>
                          </m:f>
                        </m:e>
                      </m:d>
                      <m:r>
                        <a:rPr lang="en-US" sz="1400" i="1">
                          <a:solidFill>
                            <a:schemeClr val="tx1"/>
                          </a:solidFill>
                          <a:latin typeface="Cambria Math" panose="02040503050406030204" pitchFamily="18" charset="0"/>
                        </a:rPr>
                        <m:t>𝑌</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𝑠</m:t>
                          </m:r>
                        </m:e>
                      </m:d>
                      <m:r>
                        <a:rPr lang="en-US" sz="1400" i="0">
                          <a:solidFill>
                            <a:schemeClr val="tx1"/>
                          </a:solidFill>
                          <a:latin typeface="Cambria Math" panose="02040503050406030204" pitchFamily="18" charset="0"/>
                        </a:rPr>
                        <m:t>=</m:t>
                      </m:r>
                      <m:r>
                        <a:rPr lang="en-US" sz="1400" i="1">
                          <a:solidFill>
                            <a:schemeClr val="tx1"/>
                          </a:solidFill>
                          <a:latin typeface="Cambria Math" panose="02040503050406030204" pitchFamily="18" charset="0"/>
                        </a:rPr>
                        <m:t>𝑈</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𝑠</m:t>
                          </m:r>
                        </m:e>
                      </m:d>
                    </m:oMath>
                  </m:oMathPara>
                </a14:m>
                <a:endParaRPr lang="en-US" sz="1400" dirty="0">
                  <a:solidFill>
                    <a:schemeClr val="tx1"/>
                  </a:solidFill>
                </a:endParaRPr>
              </a:p>
            </p:txBody>
          </p:sp>
        </mc:Choice>
        <mc:Fallback>
          <p:sp>
            <p:nvSpPr>
              <p:cNvPr id="39" name="TextBox 38"/>
              <p:cNvSpPr txBox="1">
                <a:spLocks noRot="1" noChangeAspect="1" noMove="1" noResize="1" noEditPoints="1" noAdjustHandles="1" noChangeArrowheads="1" noChangeShapeType="1" noTextEdit="1"/>
              </p:cNvSpPr>
              <p:nvPr/>
            </p:nvSpPr>
            <p:spPr>
              <a:xfrm>
                <a:off x="1433710" y="4702727"/>
                <a:ext cx="1838923" cy="461280"/>
              </a:xfrm>
              <a:prstGeom prst="rect">
                <a:avLst/>
              </a:prstGeom>
              <a:blipFill rotWithShape="1">
                <a:blip r:embed="rId5"/>
                <a:stretch>
                  <a:fillRect l="-28" t="-120" r="26" b="41"/>
                </a:stretch>
              </a:blipFill>
            </p:spPr>
            <p:txBody>
              <a:bodyPr/>
              <a:lstStyle/>
              <a:p>
                <a:r>
                  <a:rPr lang="zh-CN" altLang="en-US">
                    <a:noFill/>
                  </a:rPr>
                  <a:t> </a:t>
                </a:r>
              </a:p>
            </p:txBody>
          </p:sp>
        </mc:Fallback>
      </mc:AlternateContent>
      <p:pic>
        <p:nvPicPr>
          <p:cNvPr id="41" name="Picture 40"/>
          <p:cNvPicPr>
            <a:picLocks noChangeAspect="1"/>
          </p:cNvPicPr>
          <p:nvPr/>
        </p:nvPicPr>
        <p:blipFill>
          <a:blip r:embed="rId6"/>
          <a:stretch>
            <a:fillRect/>
          </a:stretch>
        </p:blipFill>
        <p:spPr>
          <a:xfrm>
            <a:off x="6007536" y="2581066"/>
            <a:ext cx="2665593" cy="915975"/>
          </a:xfrm>
          <a:prstGeom prst="rect">
            <a:avLst/>
          </a:prstGeom>
        </p:spPr>
      </p:pic>
      <mc:AlternateContent xmlns:mc="http://schemas.openxmlformats.org/markup-compatibility/2006">
        <mc:Choice xmlns:a14="http://schemas.microsoft.com/office/drawing/2010/main" Requires="a14">
          <p:sp>
            <p:nvSpPr>
              <p:cNvPr id="43" name="TextBox 42"/>
              <p:cNvSpPr txBox="1"/>
              <p:nvPr/>
            </p:nvSpPr>
            <p:spPr>
              <a:xfrm>
                <a:off x="1445067" y="5186133"/>
                <a:ext cx="3062210" cy="486928"/>
              </a:xfrm>
              <a:prstGeom prst="rect">
                <a:avLst/>
              </a:prstGeom>
              <a:noFill/>
            </p:spPr>
            <p:txBody>
              <a:bodyPr wrap="square">
                <a:spAutoFit/>
              </a:bodyPr>
              <a:lstStyle/>
              <a:p>
                <a:r>
                  <a:rPr lang="zh-CN" altLang="en-US" sz="1400" dirty="0">
                    <a:latin typeface="宋体" panose="02010600030101010101" pitchFamily="2" charset="-122"/>
                    <a:ea typeface="宋体" panose="02010600030101010101" pitchFamily="2" charset="-122"/>
                  </a:rPr>
                  <a:t>传递函数</a:t>
                </a:r>
                <a14:m>
                  <m:oMath xmlns:m="http://schemas.openxmlformats.org/officeDocument/2006/math">
                    <m:r>
                      <a:rPr lang="zh-CN" altLang="en-US" sz="1400" i="1" smtClean="0">
                        <a:solidFill>
                          <a:schemeClr val="tx1"/>
                        </a:solidFill>
                        <a:latin typeface="Cambria Math" panose="02040503050406030204" pitchFamily="18" charset="0"/>
                      </a:rPr>
                      <m:t>：</m:t>
                    </m:r>
                    <m:r>
                      <a:rPr lang="en-US" sz="1400" i="1" smtClean="0">
                        <a:solidFill>
                          <a:schemeClr val="tx1"/>
                        </a:solidFill>
                        <a:latin typeface="Cambria Math" panose="02040503050406030204" pitchFamily="18" charset="0"/>
                      </a:rPr>
                      <m:t>𝐺</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𝑠</m:t>
                        </m:r>
                      </m:e>
                    </m:d>
                    <m:r>
                      <a:rPr lang="en-US" sz="1400" i="0">
                        <a:solidFill>
                          <a:schemeClr val="tx1"/>
                        </a:solidFill>
                        <a:latin typeface="Cambria Math" panose="02040503050406030204" pitchFamily="18" charset="0"/>
                      </a:rPr>
                      <m:t>=</m:t>
                    </m:r>
                    <m:f>
                      <m:fPr>
                        <m:ctrlPr>
                          <a:rPr lang="en-US" sz="1400" i="1">
                            <a:solidFill>
                              <a:schemeClr val="tx1"/>
                            </a:solidFill>
                            <a:latin typeface="Cambria Math" panose="02040503050406030204" pitchFamily="18" charset="0"/>
                          </a:rPr>
                        </m:ctrlPr>
                      </m:fPr>
                      <m:num>
                        <m:r>
                          <a:rPr lang="en-US" sz="1400" i="1">
                            <a:solidFill>
                              <a:schemeClr val="tx1"/>
                            </a:solidFill>
                            <a:latin typeface="Cambria Math" panose="02040503050406030204" pitchFamily="18" charset="0"/>
                          </a:rPr>
                          <m:t>𝑌</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𝑠</m:t>
                            </m:r>
                          </m:e>
                        </m:d>
                      </m:num>
                      <m:den>
                        <m:r>
                          <a:rPr lang="en-US" sz="1400" i="1">
                            <a:solidFill>
                              <a:schemeClr val="tx1"/>
                            </a:solidFill>
                            <a:latin typeface="Cambria Math" panose="02040503050406030204" pitchFamily="18" charset="0"/>
                          </a:rPr>
                          <m:t>𝑈</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𝑠</m:t>
                            </m:r>
                          </m:e>
                        </m:d>
                      </m:den>
                    </m:f>
                    <m:r>
                      <a:rPr lang="en-US" sz="1400" i="0">
                        <a:solidFill>
                          <a:schemeClr val="tx1"/>
                        </a:solidFill>
                        <a:latin typeface="Cambria Math" panose="02040503050406030204" pitchFamily="18" charset="0"/>
                      </a:rPr>
                      <m:t>=</m:t>
                    </m:r>
                    <m:f>
                      <m:fPr>
                        <m:ctrlPr>
                          <a:rPr lang="en-US" sz="1400" i="1">
                            <a:solidFill>
                              <a:schemeClr val="tx1"/>
                            </a:solidFill>
                            <a:latin typeface="Cambria Math" panose="02040503050406030204" pitchFamily="18" charset="0"/>
                          </a:rPr>
                        </m:ctrlPr>
                      </m:fPr>
                      <m:num>
                        <m:r>
                          <a:rPr lang="en-US" sz="1400" i="0">
                            <a:solidFill>
                              <a:schemeClr val="tx1"/>
                            </a:solidFill>
                            <a:latin typeface="Cambria Math" panose="02040503050406030204" pitchFamily="18" charset="0"/>
                          </a:rPr>
                          <m:t>1</m:t>
                        </m:r>
                      </m:num>
                      <m:den>
                        <m:sSup>
                          <m:sSupPr>
                            <m:ctrlPr>
                              <a:rPr lang="en-US" sz="1400" i="1">
                                <a:solidFill>
                                  <a:schemeClr val="tx1"/>
                                </a:solidFill>
                                <a:latin typeface="Cambria Math" panose="02040503050406030204" pitchFamily="18" charset="0"/>
                              </a:rPr>
                            </m:ctrlPr>
                          </m:sSupPr>
                          <m:e>
                            <m:r>
                              <a:rPr lang="en-US" sz="1400" i="1">
                                <a:solidFill>
                                  <a:schemeClr val="tx1"/>
                                </a:solidFill>
                                <a:latin typeface="Cambria Math" panose="02040503050406030204" pitchFamily="18" charset="0"/>
                              </a:rPr>
                              <m:t>𝑠</m:t>
                            </m:r>
                          </m:e>
                          <m:sup>
                            <m:r>
                              <a:rPr lang="en-US" sz="1400" i="0">
                                <a:solidFill>
                                  <a:schemeClr val="tx1"/>
                                </a:solidFill>
                                <a:latin typeface="Cambria Math" panose="02040503050406030204" pitchFamily="18" charset="0"/>
                              </a:rPr>
                              <m:t>2</m:t>
                            </m:r>
                          </m:sup>
                        </m:sSup>
                        <m:r>
                          <a:rPr lang="en-US" sz="1400" i="0">
                            <a:solidFill>
                              <a:schemeClr val="tx1"/>
                            </a:solidFill>
                            <a:latin typeface="Cambria Math" panose="02040503050406030204" pitchFamily="18" charset="0"/>
                          </a:rPr>
                          <m:t>−</m:t>
                        </m:r>
                        <m:f>
                          <m:fPr>
                            <m:ctrlPr>
                              <a:rPr lang="en-US" sz="1400" i="1">
                                <a:solidFill>
                                  <a:schemeClr val="tx1"/>
                                </a:solidFill>
                                <a:latin typeface="Cambria Math" panose="02040503050406030204" pitchFamily="18" charset="0"/>
                              </a:rPr>
                            </m:ctrlPr>
                          </m:fPr>
                          <m:num>
                            <m:r>
                              <a:rPr lang="en-US" sz="1400" i="1">
                                <a:solidFill>
                                  <a:schemeClr val="tx1"/>
                                </a:solidFill>
                                <a:latin typeface="Cambria Math" panose="02040503050406030204" pitchFamily="18" charset="0"/>
                              </a:rPr>
                              <m:t>𝑔</m:t>
                            </m:r>
                          </m:num>
                          <m:den>
                            <m:r>
                              <a:rPr lang="en-US" sz="1400" i="1">
                                <a:solidFill>
                                  <a:schemeClr val="tx1"/>
                                </a:solidFill>
                                <a:latin typeface="Cambria Math" panose="02040503050406030204" pitchFamily="18" charset="0"/>
                              </a:rPr>
                              <m:t>𝑑</m:t>
                            </m:r>
                          </m:den>
                        </m:f>
                      </m:den>
                    </m:f>
                  </m:oMath>
                </a14:m>
                <a:endParaRPr lang="en-US" sz="1400" dirty="0">
                  <a:solidFill>
                    <a:schemeClr val="tx1"/>
                  </a:solidFill>
                </a:endParaRPr>
              </a:p>
            </p:txBody>
          </p:sp>
        </mc:Choice>
        <mc:Fallback>
          <p:sp>
            <p:nvSpPr>
              <p:cNvPr id="43" name="TextBox 42"/>
              <p:cNvSpPr txBox="1">
                <a:spLocks noRot="1" noChangeAspect="1" noMove="1" noResize="1" noEditPoints="1" noAdjustHandles="1" noChangeArrowheads="1" noChangeShapeType="1" noTextEdit="1"/>
              </p:cNvSpPr>
              <p:nvPr/>
            </p:nvSpPr>
            <p:spPr>
              <a:xfrm>
                <a:off x="1445067" y="5186133"/>
                <a:ext cx="3062210" cy="486928"/>
              </a:xfrm>
              <a:prstGeom prst="rect">
                <a:avLst/>
              </a:prstGeom>
              <a:blipFill rotWithShape="1">
                <a:blip r:embed="rId7"/>
                <a:stretch>
                  <a:fillRect l="-14" t="-18" r="2" b="124"/>
                </a:stretch>
              </a:blipFill>
            </p:spPr>
            <p:txBody>
              <a:bodyPr/>
              <a:lstStyle/>
              <a:p>
                <a:r>
                  <a:rPr lang="zh-CN" altLang="en-US">
                    <a:noFill/>
                  </a:rPr>
                  <a:t> </a:t>
                </a:r>
              </a:p>
            </p:txBody>
          </p:sp>
        </mc:Fallback>
      </mc:AlternateContent>
      <p:sp>
        <p:nvSpPr>
          <p:cNvPr id="44" name="TextBox 43"/>
          <p:cNvSpPr txBox="1"/>
          <p:nvPr/>
        </p:nvSpPr>
        <p:spPr>
          <a:xfrm>
            <a:off x="5551907" y="1884487"/>
            <a:ext cx="2344799" cy="338554"/>
          </a:xfrm>
          <a:prstGeom prst="rect">
            <a:avLst/>
          </a:prstGeom>
          <a:noFill/>
        </p:spPr>
        <p:txBody>
          <a:bodyPr wrap="square">
            <a:spAutoFit/>
          </a:bodyPr>
          <a:lstStyle/>
          <a:p>
            <a:pPr marL="342900" indent="-342900">
              <a:buFont typeface="Arial" panose="020B0604020202020204" pitchFamily="34" charset="0"/>
              <a:buChar char="•"/>
            </a:pPr>
            <a:r>
              <a:rPr lang="zh-CN" altLang="en-US" sz="1600" dirty="0">
                <a:effectLst/>
                <a:latin typeface="宋体" panose="02010600030101010101" pitchFamily="2" charset="-122"/>
                <a:ea typeface="宋体" panose="02010600030101010101" pitchFamily="2" charset="-122"/>
                <a:cs typeface="Calibri" panose="020F0502020204030204" pitchFamily="34" charset="0"/>
              </a:rPr>
              <a:t>使用根轨迹分析</a:t>
            </a:r>
            <a:endParaRPr lang="en-US" altLang="zh-CN" sz="1600" dirty="0">
              <a:effectLst/>
              <a:latin typeface="宋体" panose="02010600030101010101" pitchFamily="2" charset="-122"/>
              <a:ea typeface="宋体" panose="02010600030101010101" pitchFamily="2" charset="-122"/>
              <a:cs typeface="Calibri" panose="020F0502020204030204" pitchFamily="34" charset="0"/>
            </a:endParaRPr>
          </a:p>
        </p:txBody>
      </p:sp>
      <p:pic>
        <p:nvPicPr>
          <p:cNvPr id="46" name="Picture 45"/>
          <p:cNvPicPr>
            <a:picLocks noChangeAspect="1"/>
          </p:cNvPicPr>
          <p:nvPr/>
        </p:nvPicPr>
        <p:blipFill>
          <a:blip r:embed="rId8"/>
          <a:stretch>
            <a:fillRect/>
          </a:stretch>
        </p:blipFill>
        <p:spPr>
          <a:xfrm>
            <a:off x="9254637" y="2040543"/>
            <a:ext cx="1809768" cy="1675972"/>
          </a:xfrm>
          <a:prstGeom prst="rect">
            <a:avLst/>
          </a:prstGeom>
        </p:spPr>
      </p:pic>
      <mc:AlternateContent xmlns:mc="http://schemas.openxmlformats.org/markup-compatibility/2006">
        <mc:Choice xmlns:a14="http://schemas.microsoft.com/office/drawing/2010/main" Requires="a14">
          <p:sp>
            <p:nvSpPr>
              <p:cNvPr id="48" name="TextBox 47"/>
              <p:cNvSpPr txBox="1"/>
              <p:nvPr/>
            </p:nvSpPr>
            <p:spPr>
              <a:xfrm>
                <a:off x="1467898" y="5576961"/>
                <a:ext cx="1584931" cy="353238"/>
              </a:xfrm>
              <a:prstGeom prst="rect">
                <a:avLst/>
              </a:prstGeom>
              <a:noFill/>
            </p:spPr>
            <p:txBody>
              <a:bodyPr wrap="square">
                <a:spAutoFit/>
              </a:bodyPr>
              <a:lstStyle/>
              <a:p>
                <a:r>
                  <a:rPr lang="zh-CN" altLang="en-US" sz="1400" dirty="0">
                    <a:latin typeface="宋体" panose="02010600030101010101" pitchFamily="2" charset="-122"/>
                    <a:ea typeface="宋体" panose="02010600030101010101" pitchFamily="2" charset="-122"/>
                  </a:rPr>
                  <a:t>极点：</a:t>
                </a:r>
                <a:r>
                  <a:rPr lang="en-US" sz="1400" dirty="0">
                    <a:solidFill>
                      <a:schemeClr val="tx1"/>
                    </a:solidFill>
                  </a:rPr>
                  <a:t> </a:t>
                </a:r>
                <a14:m>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rad>
                      <m:radPr>
                        <m:degHide m:val="on"/>
                        <m:ctrlPr>
                          <a:rPr lang="en-US" sz="1400" i="1">
                            <a:latin typeface="Cambria Math" panose="02040503050406030204" pitchFamily="18" charset="0"/>
                          </a:rPr>
                        </m:ctrlPr>
                      </m:radPr>
                      <m:deg/>
                      <m:e>
                        <m:r>
                          <a:rPr lang="en-US" sz="1400" i="1">
                            <a:latin typeface="Cambria Math" panose="02040503050406030204" pitchFamily="18" charset="0"/>
                          </a:rPr>
                          <m:t>𝑔</m:t>
                        </m:r>
                        <m:r>
                          <a:rPr lang="en-US" sz="1400" i="1">
                            <a:latin typeface="Cambria Math" panose="02040503050406030204" pitchFamily="18" charset="0"/>
                          </a:rPr>
                          <m:t>/</m:t>
                        </m:r>
                        <m:r>
                          <a:rPr lang="en-US" sz="1400" i="1">
                            <a:latin typeface="Cambria Math" panose="02040503050406030204" pitchFamily="18" charset="0"/>
                          </a:rPr>
                          <m:t>𝑑</m:t>
                        </m:r>
                      </m:e>
                    </m:rad>
                  </m:oMath>
                </a14:m>
                <a:endParaRPr lang="en-US" sz="1400" dirty="0"/>
              </a:p>
            </p:txBody>
          </p:sp>
        </mc:Choice>
        <mc:Fallback>
          <p:sp>
            <p:nvSpPr>
              <p:cNvPr id="48" name="TextBox 47"/>
              <p:cNvSpPr txBox="1">
                <a:spLocks noRot="1" noChangeAspect="1" noMove="1" noResize="1" noEditPoints="1" noAdjustHandles="1" noChangeArrowheads="1" noChangeShapeType="1" noTextEdit="1"/>
              </p:cNvSpPr>
              <p:nvPr/>
            </p:nvSpPr>
            <p:spPr>
              <a:xfrm>
                <a:off x="1467898" y="5576961"/>
                <a:ext cx="1584931" cy="353238"/>
              </a:xfrm>
              <a:prstGeom prst="rect">
                <a:avLst/>
              </a:prstGeom>
              <a:blipFill rotWithShape="1">
                <a:blip r:embed="rId9"/>
                <a:stretch>
                  <a:fillRect l="-26" t="-111" r="24" b="161"/>
                </a:stretch>
              </a:blipFill>
            </p:spPr>
            <p:txBody>
              <a:bodyPr/>
              <a:lstStyle/>
              <a:p>
                <a:r>
                  <a:rPr lang="zh-CN" altLang="en-US">
                    <a:noFill/>
                  </a:rPr>
                  <a:t> </a:t>
                </a:r>
              </a:p>
            </p:txBody>
          </p:sp>
        </mc:Fallback>
      </mc:AlternateContent>
      <p:sp>
        <p:nvSpPr>
          <p:cNvPr id="49" name="TextBox 48"/>
          <p:cNvSpPr txBox="1"/>
          <p:nvPr/>
        </p:nvSpPr>
        <p:spPr>
          <a:xfrm>
            <a:off x="5626679" y="3652821"/>
            <a:ext cx="5740404" cy="523220"/>
          </a:xfrm>
          <a:prstGeom prst="rect">
            <a:avLst/>
          </a:prstGeom>
          <a:noFill/>
        </p:spPr>
        <p:txBody>
          <a:bodyPr wrap="square">
            <a:spAutoFit/>
          </a:bodyPr>
          <a:lstStyle/>
          <a:p>
            <a:r>
              <a:rPr lang="zh-CN" altLang="en-US" sz="1400" dirty="0">
                <a:effectLst/>
                <a:latin typeface="宋体" panose="02010600030101010101" pitchFamily="2" charset="-122"/>
                <a:ea typeface="宋体" panose="02010600030101010101" pitchFamily="2" charset="-122"/>
                <a:cs typeface="Calibri" panose="020F0502020204030204" pitchFamily="34" charset="0"/>
              </a:rPr>
              <a:t>闭环传递函数的极点随着</a:t>
            </a:r>
            <a:r>
              <a:rPr lang="en-US" altLang="zh-CN" sz="1400" dirty="0">
                <a:effectLst/>
                <a:latin typeface="宋体" panose="02010600030101010101" pitchFamily="2" charset="-122"/>
                <a:ea typeface="宋体" panose="02010600030101010101" pitchFamily="2" charset="-122"/>
                <a:cs typeface="Calibri" panose="020F0502020204030204" pitchFamily="34" charset="0"/>
              </a:rPr>
              <a:t>K</a:t>
            </a:r>
            <a:r>
              <a:rPr lang="zh-CN" altLang="en-US" sz="1400" dirty="0">
                <a:effectLst/>
                <a:latin typeface="宋体" panose="02010600030101010101" pitchFamily="2" charset="-122"/>
                <a:ea typeface="宋体" panose="02010600030101010101" pitchFamily="2" charset="-122"/>
                <a:cs typeface="Calibri" panose="020F0502020204030204" pitchFamily="34" charset="0"/>
              </a:rPr>
              <a:t>的增加将沿着实轴相向移动，在虚轴汇合后指向无穷   使用比例控制并增加</a:t>
            </a:r>
            <a:r>
              <a:rPr lang="en-US" altLang="zh-CN" sz="1400" dirty="0">
                <a:effectLst/>
                <a:latin typeface="宋体" panose="02010600030101010101" pitchFamily="2" charset="-122"/>
                <a:ea typeface="宋体" panose="02010600030101010101" pitchFamily="2" charset="-122"/>
                <a:cs typeface="Calibri" panose="020F0502020204030204" pitchFamily="34" charset="0"/>
              </a:rPr>
              <a:t>K</a:t>
            </a:r>
            <a:r>
              <a:rPr lang="zh-CN" altLang="en-US" sz="1400" dirty="0">
                <a:effectLst/>
                <a:latin typeface="宋体" panose="02010600030101010101" pitchFamily="2" charset="-122"/>
                <a:ea typeface="宋体" panose="02010600030101010101" pitchFamily="2" charset="-122"/>
                <a:cs typeface="Calibri" panose="020F0502020204030204" pitchFamily="34" charset="0"/>
              </a:rPr>
              <a:t>无法使系统稳定</a:t>
            </a:r>
            <a:endParaRPr lang="en-US" altLang="zh-CN" sz="1400" dirty="0">
              <a:effectLst/>
              <a:latin typeface="宋体" panose="02010600030101010101" pitchFamily="2" charset="-122"/>
              <a:ea typeface="宋体" panose="02010600030101010101" pitchFamily="2" charset="-122"/>
              <a:cs typeface="Calibri" panose="020F0502020204030204" pitchFamily="34" charset="0"/>
            </a:endParaRPr>
          </a:p>
        </p:txBody>
      </p:sp>
      <p:sp>
        <p:nvSpPr>
          <p:cNvPr id="51" name="Arrow: Right 50"/>
          <p:cNvSpPr/>
          <p:nvPr/>
        </p:nvSpPr>
        <p:spPr>
          <a:xfrm>
            <a:off x="6553580" y="3978798"/>
            <a:ext cx="109055" cy="14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p:cNvSpPr txBox="1"/>
          <p:nvPr/>
        </p:nvSpPr>
        <p:spPr>
          <a:xfrm>
            <a:off x="5524782" y="4174025"/>
            <a:ext cx="5828447" cy="707886"/>
          </a:xfrm>
          <a:prstGeom prst="rect">
            <a:avLst/>
          </a:prstGeom>
          <a:noFill/>
        </p:spPr>
        <p:txBody>
          <a:bodyPr wrap="square">
            <a:spAutoFit/>
          </a:bodyPr>
          <a:lstStyle/>
          <a:p>
            <a:pPr marL="342900" indent="-342900">
              <a:buFont typeface="Arial" panose="020B0604020202020204" pitchFamily="34" charset="0"/>
              <a:buChar char="•"/>
            </a:pPr>
            <a:r>
              <a:rPr lang="zh-CN" altLang="en-US" sz="1600" dirty="0">
                <a:effectLst/>
                <a:latin typeface="宋体" panose="02010600030101010101" pitchFamily="2" charset="-122"/>
                <a:ea typeface="宋体" panose="02010600030101010101" pitchFamily="2" charset="-122"/>
                <a:cs typeface="Calibri" panose="020F0502020204030204" pitchFamily="34" charset="0"/>
              </a:rPr>
              <a:t>使用</a:t>
            </a:r>
            <a:r>
              <a:rPr lang="en-US" altLang="zh-CN" sz="1600" dirty="0">
                <a:effectLst/>
                <a:latin typeface="宋体" panose="02010600030101010101" pitchFamily="2" charset="-122"/>
                <a:ea typeface="宋体" panose="02010600030101010101" pitchFamily="2" charset="-122"/>
                <a:cs typeface="Calibri" panose="020F0502020204030204" pitchFamily="34" charset="0"/>
              </a:rPr>
              <a:t>PID</a:t>
            </a:r>
            <a:r>
              <a:rPr lang="zh-CN" altLang="en-US" sz="1600" dirty="0">
                <a:effectLst/>
                <a:latin typeface="宋体" panose="02010600030101010101" pitchFamily="2" charset="-122"/>
                <a:ea typeface="宋体" panose="02010600030101010101" pitchFamily="2" charset="-122"/>
                <a:cs typeface="Calibri" panose="020F0502020204030204" pitchFamily="34" charset="0"/>
              </a:rPr>
              <a:t>控制器：</a:t>
            </a:r>
            <a:endParaRPr lang="en-US" altLang="zh-CN" sz="1600" dirty="0">
              <a:effectLst/>
              <a:latin typeface="宋体" panose="02010600030101010101" pitchFamily="2" charset="-122"/>
              <a:ea typeface="宋体" panose="02010600030101010101" pitchFamily="2" charset="-122"/>
              <a:cs typeface="Calibri" panose="020F0502020204030204" pitchFamily="34" charset="0"/>
            </a:endParaRPr>
          </a:p>
          <a:p>
            <a:pPr marL="800100" lvl="1" indent="-342900">
              <a:buFont typeface="Arial" panose="020B0604020202020204" pitchFamily="34" charset="0"/>
              <a:buChar char="•"/>
            </a:pPr>
            <a:r>
              <a:rPr lang="zh-CN" altLang="en-US" sz="1200" dirty="0">
                <a:latin typeface="宋体" panose="02010600030101010101" pitchFamily="2" charset="-122"/>
                <a:ea typeface="宋体" panose="02010600030101010101" pitchFamily="2" charset="-122"/>
                <a:cs typeface="Calibri" panose="020F0502020204030204" pitchFamily="34" charset="0"/>
              </a:rPr>
              <a:t>增加零点将渐近线向左拉，提高系统响应速度</a:t>
            </a:r>
            <a:endParaRPr lang="en-US" altLang="zh-CN" sz="1200" dirty="0">
              <a:latin typeface="宋体" panose="02010600030101010101" pitchFamily="2" charset="-122"/>
              <a:ea typeface="宋体" panose="02010600030101010101" pitchFamily="2" charset="-122"/>
              <a:cs typeface="Calibri" panose="020F0502020204030204" pitchFamily="34" charset="0"/>
            </a:endParaRPr>
          </a:p>
          <a:p>
            <a:pPr marL="800100" lvl="1" indent="-342900">
              <a:buFont typeface="Arial" panose="020B0604020202020204" pitchFamily="34" charset="0"/>
              <a:buChar char="•"/>
            </a:pPr>
            <a:r>
              <a:rPr lang="zh-CN" altLang="en-US" sz="1200" dirty="0">
                <a:latin typeface="宋体" panose="02010600030101010101" pitchFamily="2" charset="-122"/>
                <a:ea typeface="宋体" panose="02010600030101010101" pitchFamily="2" charset="-122"/>
                <a:cs typeface="Calibri" panose="020F0502020204030204" pitchFamily="34" charset="0"/>
              </a:rPr>
              <a:t>增加极点消除稳态误差</a:t>
            </a:r>
            <a:endParaRPr lang="en-US" altLang="zh-CN" sz="1200" dirty="0">
              <a:latin typeface="宋体" panose="02010600030101010101" pitchFamily="2" charset="-122"/>
              <a:ea typeface="宋体" panose="02010600030101010101" pitchFamily="2" charset="-122"/>
              <a:cs typeface="Calibri" panose="020F0502020204030204" pitchFamily="34" charset="0"/>
            </a:endParaRPr>
          </a:p>
        </p:txBody>
      </p:sp>
      <p:pic>
        <p:nvPicPr>
          <p:cNvPr id="53" name="Picture 52"/>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705680" y="5014121"/>
            <a:ext cx="3010481" cy="1343439"/>
          </a:xfrm>
          <a:prstGeom prst="rect">
            <a:avLst/>
          </a:prstGeom>
          <a:noFill/>
        </p:spPr>
      </p:pic>
      <mc:AlternateContent xmlns:mc="http://schemas.openxmlformats.org/markup-compatibility/2006">
        <mc:Choice xmlns:a14="http://schemas.microsoft.com/office/drawing/2010/main" Requires="a14">
          <p:sp>
            <p:nvSpPr>
              <p:cNvPr id="55" name="TextBox 54"/>
              <p:cNvSpPr txBox="1"/>
              <p:nvPr/>
            </p:nvSpPr>
            <p:spPr>
              <a:xfrm>
                <a:off x="9061275" y="4973851"/>
                <a:ext cx="2923516" cy="1423980"/>
              </a:xfrm>
              <a:prstGeom prst="rect">
                <a:avLst/>
              </a:prstGeom>
              <a:noFill/>
              <a:ln>
                <a:solidFill>
                  <a:schemeClr val="accent3"/>
                </a:solidFill>
              </a:ln>
            </p:spPr>
            <p:txBody>
              <a:bodyPr wrap="square">
                <a:spAutoFit/>
              </a:bodyPr>
              <a:lstStyle/>
              <a:p>
                <a:pPr marL="285750" indent="-285750">
                  <a:buFont typeface="Arial" panose="020B0604020202020204" pitchFamily="34" charset="0"/>
                  <a:buChar char="•"/>
                </a:pPr>
                <a:r>
                  <a:rPr lang="zh-CN" sz="1200" dirty="0">
                    <a:solidFill>
                      <a:schemeClr val="tx1"/>
                    </a:solidFill>
                    <a:effectLst/>
                    <a:latin typeface="宋体" panose="02010600030101010101" pitchFamily="2" charset="-122"/>
                    <a:ea typeface="宋体" panose="02010600030101010101" pitchFamily="2" charset="-122"/>
                    <a:cs typeface="Calibri" panose="020F0502020204030204" pitchFamily="34" charset="0"/>
                  </a:rPr>
                  <a:t>参数的调节过程会非常困难</a:t>
                </a:r>
                <a:endParaRPr lang="en-US" altLang="zh-CN" sz="1200" dirty="0">
                  <a:solidFill>
                    <a:schemeClr val="tx1"/>
                  </a:solidFill>
                  <a:effectLst/>
                  <a:latin typeface="宋体" panose="02010600030101010101" pitchFamily="2" charset="-122"/>
                  <a:ea typeface="宋体" panose="02010600030101010101" pitchFamily="2" charset="-122"/>
                  <a:cs typeface="Calibri" panose="020F0502020204030204" pitchFamily="34" charset="0"/>
                </a:endParaRPr>
              </a:p>
              <a:p>
                <a:pPr marL="742950" lvl="1" indent="-285750">
                  <a:buFont typeface="Arial" panose="020B0604020202020204" pitchFamily="34" charset="0"/>
                  <a:buChar char="•"/>
                </a:pPr>
                <a:r>
                  <a:rPr lang="zh-CN" altLang="en-US" sz="1200" dirty="0">
                    <a:solidFill>
                      <a:schemeClr val="tx1"/>
                    </a:solidFill>
                    <a:latin typeface="宋体" panose="02010600030101010101" pitchFamily="2" charset="-122"/>
                    <a:ea typeface="宋体" panose="02010600030101010101" pitchFamily="2" charset="-122"/>
                    <a:cs typeface="Calibri" panose="020F0502020204030204" pitchFamily="34" charset="0"/>
                  </a:rPr>
                  <a:t>一个正极点</a:t>
                </a:r>
                <a14:m>
                  <m:oMath xmlns:m="http://schemas.openxmlformats.org/officeDocument/2006/math">
                    <m:rad>
                      <m:radPr>
                        <m:degHide m:val="on"/>
                        <m:ctrlPr>
                          <a:rPr lang="en-US" sz="1200" i="1" smtClean="0">
                            <a:solidFill>
                              <a:schemeClr val="tx1"/>
                            </a:solidFill>
                            <a:latin typeface="Cambria Math" panose="02040503050406030204" pitchFamily="18" charset="0"/>
                          </a:rPr>
                        </m:ctrlPr>
                      </m:radPr>
                      <m:deg/>
                      <m:e>
                        <m:r>
                          <a:rPr lang="en-US" sz="1200" i="1">
                            <a:solidFill>
                              <a:schemeClr val="tx1"/>
                            </a:solidFill>
                            <a:latin typeface="Cambria Math" panose="02040503050406030204" pitchFamily="18" charset="0"/>
                          </a:rPr>
                          <m:t>𝑔</m:t>
                        </m:r>
                        <m:r>
                          <a:rPr lang="en-US" sz="1200" i="1">
                            <a:solidFill>
                              <a:schemeClr val="tx1"/>
                            </a:solidFill>
                            <a:latin typeface="Cambria Math" panose="02040503050406030204" pitchFamily="18" charset="0"/>
                          </a:rPr>
                          <m:t>/</m:t>
                        </m:r>
                        <m:r>
                          <a:rPr lang="en-US" sz="1200" i="1">
                            <a:solidFill>
                              <a:schemeClr val="tx1"/>
                            </a:solidFill>
                            <a:latin typeface="Cambria Math" panose="02040503050406030204" pitchFamily="18" charset="0"/>
                          </a:rPr>
                          <m:t>𝑑</m:t>
                        </m:r>
                      </m:e>
                    </m:rad>
                  </m:oMath>
                </a14:m>
                <a:r>
                  <a:rPr lang="zh-CN" altLang="en-US" sz="1200" dirty="0">
                    <a:solidFill>
                      <a:schemeClr val="tx1"/>
                    </a:solidFill>
                    <a:latin typeface="宋体" panose="02010600030101010101" pitchFamily="2" charset="-122"/>
                    <a:ea typeface="宋体" panose="02010600030101010101" pitchFamily="2" charset="-122"/>
                  </a:rPr>
                  <a:t>需要足够大的增益才可能移动到复平面的左边。</a:t>
                </a:r>
                <a:endParaRPr lang="en-US" sz="1200" i="1" dirty="0">
                  <a:effectLst/>
                  <a:latin typeface="Cambria Math" panose="02040503050406030204" pitchFamily="18" charset="0"/>
                  <a:ea typeface="宋体" panose="02010600030101010101" pitchFamily="2" charset="-122"/>
                  <a:cs typeface="Calibri" panose="020F0502020204030204" pitchFamily="34" charset="0"/>
                </a:endParaRPr>
              </a:p>
              <a:p>
                <a:pPr marL="742950" lvl="1" indent="-285750">
                  <a:buFont typeface="Arial" panose="020B0604020202020204" pitchFamily="34" charset="0"/>
                  <a:buChar char="•"/>
                </a:pPr>
                <a:r>
                  <a:rPr lang="zh-CN" altLang="en-US" sz="1200" dirty="0">
                    <a:effectLst/>
                    <a:ea typeface="宋体" panose="02010600030101010101" pitchFamily="2" charset="-122"/>
                    <a:cs typeface="Calibri" panose="020F0502020204030204" pitchFamily="34" charset="0"/>
                  </a:rPr>
                  <a:t>控制量</a:t>
                </a:r>
                <a14:m>
                  <m:oMath xmlns:m="http://schemas.openxmlformats.org/officeDocument/2006/math">
                    <m:r>
                      <a:rPr lang="zh-CN" altLang="en-US" sz="1200" i="1">
                        <a:latin typeface="Cambria Math" panose="02040503050406030204" pitchFamily="18" charset="0"/>
                        <a:ea typeface="宋体" panose="02010600030101010101" pitchFamily="2" charset="-122"/>
                        <a:cs typeface="Calibri" panose="020F0502020204030204" pitchFamily="34" charset="0"/>
                      </a:rPr>
                      <m:t>只是</m:t>
                    </m:r>
                    <m:r>
                      <a:rPr lang="zh-CN" altLang="en-US" sz="1200" i="1" smtClean="0">
                        <a:latin typeface="Cambria Math" panose="02040503050406030204" pitchFamily="18" charset="0"/>
                        <a:ea typeface="宋体" panose="02010600030101010101" pitchFamily="2" charset="-122"/>
                        <a:cs typeface="Calibri" panose="020F0502020204030204" pitchFamily="34" charset="0"/>
                      </a:rPr>
                      <m:t>误差</m:t>
                    </m:r>
                    <m:r>
                      <a:rPr lang="zh-CN" altLang="en-US" sz="1200" i="1">
                        <a:latin typeface="Cambria Math" panose="02040503050406030204" pitchFamily="18" charset="0"/>
                        <a:ea typeface="宋体" panose="02010600030101010101" pitchFamily="2" charset="-122"/>
                        <a:cs typeface="Calibri" panose="020F0502020204030204" pitchFamily="34" charset="0"/>
                      </a:rPr>
                      <m:t>，</m:t>
                    </m:r>
                    <m:r>
                      <a:rPr lang="en-US" sz="1200" i="1" smtClean="0">
                        <a:effectLst/>
                        <a:latin typeface="Cambria Math" panose="02040503050406030204" pitchFamily="18" charset="0"/>
                        <a:ea typeface="宋体" panose="02010600030101010101" pitchFamily="2" charset="-122"/>
                        <a:cs typeface="Calibri" panose="020F0502020204030204" pitchFamily="34" charset="0"/>
                      </a:rPr>
                      <m:t>𝐸</m:t>
                    </m:r>
                    <m:d>
                      <m:dPr>
                        <m:ctrlPr>
                          <a:rPr lang="en-US" sz="1200" i="1">
                            <a:effectLst/>
                            <a:latin typeface="Cambria Math" panose="02040503050406030204" pitchFamily="18" charset="0"/>
                          </a:rPr>
                        </m:ctrlPr>
                      </m:dPr>
                      <m:e>
                        <m:r>
                          <a:rPr lang="en-US" sz="1200" i="1">
                            <a:effectLst/>
                            <a:latin typeface="Cambria Math" panose="02040503050406030204" pitchFamily="18" charset="0"/>
                            <a:ea typeface="宋体" panose="02010600030101010101" pitchFamily="2" charset="-122"/>
                            <a:cs typeface="Calibri" panose="020F0502020204030204" pitchFamily="34" charset="0"/>
                          </a:rPr>
                          <m:t>𝑠</m:t>
                        </m:r>
                      </m:e>
                    </m:d>
                    <m:r>
                      <a:rPr lang="en-US" sz="1200" i="1">
                        <a:effectLst/>
                        <a:latin typeface="Cambria Math" panose="02040503050406030204" pitchFamily="18" charset="0"/>
                        <a:ea typeface="宋体" panose="02010600030101010101" pitchFamily="2" charset="-122"/>
                        <a:cs typeface="Calibri" panose="020F0502020204030204" pitchFamily="34" charset="0"/>
                      </a:rPr>
                      <m:t>=</m:t>
                    </m:r>
                    <m:r>
                      <a:rPr lang="en-US" sz="1200" i="1">
                        <a:effectLst/>
                        <a:latin typeface="Cambria Math" panose="02040503050406030204" pitchFamily="18" charset="0"/>
                        <a:ea typeface="宋体" panose="02010600030101010101" pitchFamily="2" charset="-122"/>
                        <a:cs typeface="Calibri" panose="020F0502020204030204" pitchFamily="34" charset="0"/>
                      </a:rPr>
                      <m:t>𝑌</m:t>
                    </m:r>
                    <m:d>
                      <m:dPr>
                        <m:ctrlPr>
                          <a:rPr lang="en-US" sz="1200" i="1">
                            <a:effectLst/>
                            <a:latin typeface="Cambria Math" panose="02040503050406030204" pitchFamily="18" charset="0"/>
                          </a:rPr>
                        </m:ctrlPr>
                      </m:dPr>
                      <m:e>
                        <m:r>
                          <a:rPr lang="en-US" sz="1200" i="1">
                            <a:effectLst/>
                            <a:latin typeface="Cambria Math" panose="02040503050406030204" pitchFamily="18" charset="0"/>
                            <a:ea typeface="宋体" panose="02010600030101010101" pitchFamily="2" charset="-122"/>
                            <a:cs typeface="Calibri" panose="020F0502020204030204" pitchFamily="34" charset="0"/>
                          </a:rPr>
                          <m:t>𝑠</m:t>
                        </m:r>
                      </m:e>
                    </m:d>
                    <m:r>
                      <a:rPr lang="en-US" sz="1200" i="1">
                        <a:effectLst/>
                        <a:latin typeface="Cambria Math" panose="02040503050406030204" pitchFamily="18" charset="0"/>
                        <a:ea typeface="宋体" panose="02010600030101010101" pitchFamily="2" charset="-122"/>
                        <a:cs typeface="Calibri" panose="020F0502020204030204" pitchFamily="34" charset="0"/>
                      </a:rPr>
                      <m:t>−</m:t>
                    </m:r>
                    <m:r>
                      <a:rPr lang="en-US" sz="1200" i="1">
                        <a:effectLst/>
                        <a:latin typeface="Cambria Math" panose="02040503050406030204" pitchFamily="18" charset="0"/>
                        <a:ea typeface="宋体" panose="02010600030101010101" pitchFamily="2" charset="-122"/>
                        <a:cs typeface="Calibri" panose="020F0502020204030204" pitchFamily="34" charset="0"/>
                      </a:rPr>
                      <m:t>𝑅</m:t>
                    </m:r>
                    <m:r>
                      <a:rPr lang="en-US" sz="1200" i="1">
                        <a:effectLst/>
                        <a:latin typeface="Cambria Math" panose="02040503050406030204" pitchFamily="18" charset="0"/>
                        <a:ea typeface="宋体" panose="02010600030101010101" pitchFamily="2" charset="-122"/>
                        <a:cs typeface="Calibri" panose="020F0502020204030204" pitchFamily="34" charset="0"/>
                      </a:rPr>
                      <m:t>(</m:t>
                    </m:r>
                    <m:r>
                      <a:rPr lang="en-US" sz="1200" i="1">
                        <a:effectLst/>
                        <a:latin typeface="Cambria Math" panose="02040503050406030204" pitchFamily="18" charset="0"/>
                        <a:ea typeface="宋体" panose="02010600030101010101" pitchFamily="2" charset="-122"/>
                        <a:cs typeface="Calibri" panose="020F0502020204030204" pitchFamily="34" charset="0"/>
                      </a:rPr>
                      <m:t>𝑠</m:t>
                    </m:r>
                    <m:r>
                      <a:rPr lang="en-US" sz="1200" i="1">
                        <a:effectLst/>
                        <a:latin typeface="Cambria Math" panose="02040503050406030204" pitchFamily="18" charset="0"/>
                        <a:ea typeface="宋体" panose="02010600030101010101" pitchFamily="2" charset="-122"/>
                        <a:cs typeface="Calibri" panose="020F0502020204030204" pitchFamily="34" charset="0"/>
                      </a:rPr>
                      <m:t>)</m:t>
                    </m:r>
                    <m:r>
                      <a:rPr lang="zh-CN" altLang="en-US" sz="1200" i="1">
                        <a:latin typeface="Cambria Math" panose="02040503050406030204" pitchFamily="18" charset="0"/>
                        <a:ea typeface="宋体" panose="02010600030101010101" pitchFamily="2" charset="-122"/>
                        <a:cs typeface="Calibri" panose="020F0502020204030204" pitchFamily="34" charset="0"/>
                      </a:rPr>
                      <m:t>，的</m:t>
                    </m:r>
                  </m:oMath>
                </a14:m>
                <a:r>
                  <a:rPr lang="zh-CN" altLang="en-US" sz="1200" dirty="0">
                    <a:solidFill>
                      <a:schemeClr val="tx1"/>
                    </a:solidFill>
                    <a:latin typeface="宋体" panose="02010600030101010101" pitchFamily="2" charset="-122"/>
                    <a:ea typeface="宋体" panose="02010600030101010101" pitchFamily="2" charset="-122"/>
                  </a:rPr>
                  <a:t>函数，不够灵活。</a:t>
                </a:r>
                <a:endParaRPr lang="en-US" sz="1200" dirty="0">
                  <a:solidFill>
                    <a:schemeClr val="tx1"/>
                  </a:solidFill>
                  <a:latin typeface="宋体" panose="02010600030101010101" pitchFamily="2" charset="-122"/>
                  <a:ea typeface="宋体" panose="02010600030101010101" pitchFamily="2" charset="-122"/>
                </a:endParaRPr>
              </a:p>
            </p:txBody>
          </p:sp>
        </mc:Choice>
        <mc:Fallback>
          <p:sp>
            <p:nvSpPr>
              <p:cNvPr id="55" name="TextBox 54"/>
              <p:cNvSpPr txBox="1">
                <a:spLocks noRot="1" noChangeAspect="1" noMove="1" noResize="1" noEditPoints="1" noAdjustHandles="1" noChangeArrowheads="1" noChangeShapeType="1" noTextEdit="1"/>
              </p:cNvSpPr>
              <p:nvPr/>
            </p:nvSpPr>
            <p:spPr>
              <a:xfrm>
                <a:off x="9061275" y="4973851"/>
                <a:ext cx="2923516" cy="1423980"/>
              </a:xfrm>
              <a:prstGeom prst="rect">
                <a:avLst/>
              </a:prstGeom>
              <a:blipFill rotWithShape="1">
                <a:blip r:embed="rId11"/>
                <a:stretch>
                  <a:fillRect l="-168" t="-349" r="-159" b="-298"/>
                </a:stretch>
              </a:blipFill>
              <a:ln>
                <a:solidFill>
                  <a:schemeClr val="accent3"/>
                </a:solidFill>
              </a:ln>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引子 </a:t>
            </a:r>
            <a:r>
              <a:rPr lang="en-US" altLang="zh-CN" sz="3600" b="1" dirty="0"/>
              <a:t>– </a:t>
            </a:r>
            <a:r>
              <a:rPr lang="zh-CN" altLang="en-US" sz="3600" b="1" dirty="0"/>
              <a:t>指尖上的平衡</a:t>
            </a:r>
            <a:endParaRPr lang="en-US" sz="3600" dirty="0"/>
          </a:p>
        </p:txBody>
      </p:sp>
      <p:sp>
        <p:nvSpPr>
          <p:cNvPr id="36" name="TextBox 35"/>
          <p:cNvSpPr txBox="1"/>
          <p:nvPr/>
        </p:nvSpPr>
        <p:spPr>
          <a:xfrm>
            <a:off x="465512" y="1884487"/>
            <a:ext cx="3242420" cy="338554"/>
          </a:xfrm>
          <a:prstGeom prst="rect">
            <a:avLst/>
          </a:prstGeom>
          <a:noFill/>
        </p:spPr>
        <p:txBody>
          <a:bodyPr wrap="square">
            <a:spAutoFit/>
          </a:bodyPr>
          <a:lstStyle/>
          <a:p>
            <a:pPr marL="342900" indent="-342900">
              <a:buFont typeface="Arial" panose="020B0604020202020204" pitchFamily="34" charset="0"/>
              <a:buChar char="•"/>
            </a:pPr>
            <a:r>
              <a:rPr lang="zh-CN" altLang="en-US" sz="1600" dirty="0">
                <a:effectLst/>
                <a:latin typeface="宋体" panose="02010600030101010101" pitchFamily="2" charset="-122"/>
                <a:ea typeface="宋体" panose="02010600030101010101" pitchFamily="2" charset="-122"/>
                <a:cs typeface="Calibri" panose="020F0502020204030204" pitchFamily="34" charset="0"/>
              </a:rPr>
              <a:t>状态空间方程建模</a:t>
            </a:r>
            <a:endParaRPr lang="en-US" altLang="zh-CN" sz="1600" dirty="0">
              <a:effectLst/>
              <a:latin typeface="宋体" panose="02010600030101010101" pitchFamily="2" charset="-122"/>
              <a:ea typeface="宋体" panose="02010600030101010101" pitchFamily="2" charset="-122"/>
              <a:cs typeface="Calibri" panose="020F0502020204030204" pitchFamily="34" charset="0"/>
            </a:endParaRPr>
          </a:p>
        </p:txBody>
      </p:sp>
      <mc:AlternateContent xmlns:mc="http://schemas.openxmlformats.org/markup-compatibility/2006">
        <mc:Choice xmlns:a14="http://schemas.microsoft.com/office/drawing/2010/main" Requires="a14">
          <p:sp>
            <p:nvSpPr>
              <p:cNvPr id="33" name="TextBox 32"/>
              <p:cNvSpPr txBox="1"/>
              <p:nvPr/>
            </p:nvSpPr>
            <p:spPr>
              <a:xfrm>
                <a:off x="1494455" y="2297875"/>
                <a:ext cx="2559034" cy="524567"/>
              </a:xfrm>
              <a:prstGeom prst="rect">
                <a:avLst/>
              </a:prstGeom>
              <a:noFill/>
              <a:ln>
                <a:noFill/>
              </a:ln>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400" i="1" smtClean="0">
                              <a:solidFill>
                                <a:schemeClr val="tx1"/>
                              </a:solidFill>
                              <a:latin typeface="Cambria Math" panose="02040503050406030204" pitchFamily="18" charset="0"/>
                            </a:rPr>
                          </m:ctrlPr>
                        </m:fPr>
                        <m:num>
                          <m:sSup>
                            <m:sSupPr>
                              <m:ctrlPr>
                                <a:rPr lang="en-US" sz="1400" i="1">
                                  <a:solidFill>
                                    <a:schemeClr val="tx1"/>
                                  </a:solidFill>
                                  <a:latin typeface="Cambria Math" panose="02040503050406030204" pitchFamily="18" charset="0"/>
                                </a:rPr>
                              </m:ctrlPr>
                            </m:sSupPr>
                            <m:e>
                              <m:r>
                                <m:rPr>
                                  <m:sty m:val="p"/>
                                </m:rPr>
                                <a:rPr lang="en-US" sz="1400">
                                  <a:solidFill>
                                    <a:schemeClr val="tx1"/>
                                  </a:solidFill>
                                  <a:latin typeface="Cambria Math" panose="02040503050406030204" pitchFamily="18" charset="0"/>
                                </a:rPr>
                                <m:t>d</m:t>
                              </m:r>
                            </m:e>
                            <m:sup>
                              <m:r>
                                <a:rPr lang="en-US" sz="1400" i="0">
                                  <a:solidFill>
                                    <a:schemeClr val="tx1"/>
                                  </a:solidFill>
                                  <a:latin typeface="Cambria Math" panose="02040503050406030204" pitchFamily="18" charset="0"/>
                                </a:rPr>
                                <m:t>2</m:t>
                              </m:r>
                            </m:sup>
                          </m:sSup>
                          <m:r>
                            <a:rPr lang="en-US" sz="1400" i="1">
                              <a:solidFill>
                                <a:schemeClr val="tx1"/>
                              </a:solidFill>
                              <a:latin typeface="Cambria Math" panose="02040503050406030204" pitchFamily="18" charset="0"/>
                            </a:rPr>
                            <m:t>𝜙</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num>
                        <m:den>
                          <m:sSup>
                            <m:sSupPr>
                              <m:ctrlPr>
                                <a:rPr lang="en-US" sz="1400" i="1">
                                  <a:solidFill>
                                    <a:schemeClr val="tx1"/>
                                  </a:solidFill>
                                  <a:latin typeface="Cambria Math" panose="02040503050406030204" pitchFamily="18" charset="0"/>
                                </a:rPr>
                              </m:ctrlPr>
                            </m:sSupPr>
                            <m:e>
                              <m:r>
                                <m:rPr>
                                  <m:sty m:val="p"/>
                                </m:rPr>
                                <a:rPr lang="en-US" sz="1400" i="0">
                                  <a:solidFill>
                                    <a:schemeClr val="tx1"/>
                                  </a:solidFill>
                                  <a:latin typeface="Cambria Math" panose="02040503050406030204" pitchFamily="18" charset="0"/>
                                </a:rPr>
                                <m:t>d</m:t>
                              </m:r>
                              <m:r>
                                <a:rPr lang="en-US" sz="1400" i="1">
                                  <a:solidFill>
                                    <a:schemeClr val="tx1"/>
                                  </a:solidFill>
                                  <a:latin typeface="Cambria Math" panose="02040503050406030204" pitchFamily="18" charset="0"/>
                                </a:rPr>
                                <m:t>𝑡</m:t>
                              </m:r>
                            </m:e>
                            <m:sup>
                              <m:r>
                                <a:rPr lang="en-US" sz="1400" i="0">
                                  <a:solidFill>
                                    <a:schemeClr val="tx1"/>
                                  </a:solidFill>
                                  <a:latin typeface="Cambria Math" panose="02040503050406030204" pitchFamily="18" charset="0"/>
                                </a:rPr>
                                <m:t>2</m:t>
                              </m:r>
                            </m:sup>
                          </m:sSup>
                        </m:den>
                      </m:f>
                      <m:r>
                        <a:rPr lang="en-US" sz="1400" i="0">
                          <a:solidFill>
                            <a:schemeClr val="tx1"/>
                          </a:solidFill>
                          <a:latin typeface="Cambria Math" panose="02040503050406030204" pitchFamily="18" charset="0"/>
                        </a:rPr>
                        <m:t>−</m:t>
                      </m:r>
                      <m:f>
                        <m:fPr>
                          <m:ctrlPr>
                            <a:rPr lang="en-US" sz="1400" i="1">
                              <a:solidFill>
                                <a:schemeClr val="tx1"/>
                              </a:solidFill>
                              <a:latin typeface="Cambria Math" panose="02040503050406030204" pitchFamily="18" charset="0"/>
                            </a:rPr>
                          </m:ctrlPr>
                        </m:fPr>
                        <m:num>
                          <m:r>
                            <a:rPr lang="en-US" sz="1400" i="1">
                              <a:solidFill>
                                <a:schemeClr val="tx1"/>
                              </a:solidFill>
                              <a:latin typeface="Cambria Math" panose="02040503050406030204" pitchFamily="18" charset="0"/>
                            </a:rPr>
                            <m:t>𝑔</m:t>
                          </m:r>
                        </m:num>
                        <m:den>
                          <m:r>
                            <a:rPr lang="en-US" sz="1400" i="1">
                              <a:solidFill>
                                <a:schemeClr val="tx1"/>
                              </a:solidFill>
                              <a:latin typeface="Cambria Math" panose="02040503050406030204" pitchFamily="18" charset="0"/>
                            </a:rPr>
                            <m:t>𝑑</m:t>
                          </m:r>
                        </m:den>
                      </m:f>
                      <m:r>
                        <a:rPr lang="en-US" sz="1400" i="1">
                          <a:solidFill>
                            <a:schemeClr val="tx1"/>
                          </a:solidFill>
                          <a:latin typeface="Cambria Math" panose="02040503050406030204" pitchFamily="18" charset="0"/>
                        </a:rPr>
                        <m:t>𝜙</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r>
                        <a:rPr lang="en-US" sz="1400" i="0">
                          <a:solidFill>
                            <a:schemeClr val="tx1"/>
                          </a:solidFill>
                          <a:latin typeface="Cambria Math" panose="02040503050406030204" pitchFamily="18" charset="0"/>
                        </a:rPr>
                        <m:t>=−</m:t>
                      </m:r>
                      <m:f>
                        <m:fPr>
                          <m:ctrlPr>
                            <a:rPr lang="en-US" sz="1400" i="1">
                              <a:solidFill>
                                <a:schemeClr val="tx1"/>
                              </a:solidFill>
                              <a:latin typeface="Cambria Math" panose="02040503050406030204" pitchFamily="18" charset="0"/>
                            </a:rPr>
                          </m:ctrlPr>
                        </m:fPr>
                        <m:num>
                          <m:r>
                            <a:rPr lang="en-US" sz="1400" i="0">
                              <a:solidFill>
                                <a:schemeClr val="tx1"/>
                              </a:solidFill>
                              <a:latin typeface="Cambria Math" panose="02040503050406030204" pitchFamily="18" charset="0"/>
                            </a:rPr>
                            <m:t>1</m:t>
                          </m:r>
                        </m:num>
                        <m:den>
                          <m:r>
                            <a:rPr lang="en-US" sz="1400" i="1">
                              <a:solidFill>
                                <a:schemeClr val="tx1"/>
                              </a:solidFill>
                              <a:latin typeface="Cambria Math" panose="02040503050406030204" pitchFamily="18" charset="0"/>
                            </a:rPr>
                            <m:t>𝑑</m:t>
                          </m:r>
                        </m:den>
                      </m:f>
                      <m:f>
                        <m:fPr>
                          <m:ctrlPr>
                            <a:rPr lang="en-US" sz="1400" i="1">
                              <a:solidFill>
                                <a:schemeClr val="tx1"/>
                              </a:solidFill>
                              <a:latin typeface="Cambria Math" panose="02040503050406030204" pitchFamily="18" charset="0"/>
                            </a:rPr>
                          </m:ctrlPr>
                        </m:fPr>
                        <m:num>
                          <m:sSup>
                            <m:sSupPr>
                              <m:ctrlPr>
                                <a:rPr lang="en-US" sz="1400" i="1">
                                  <a:solidFill>
                                    <a:schemeClr val="tx1"/>
                                  </a:solidFill>
                                  <a:latin typeface="Cambria Math" panose="02040503050406030204" pitchFamily="18" charset="0"/>
                                </a:rPr>
                              </m:ctrlPr>
                            </m:sSupPr>
                            <m:e>
                              <m:r>
                                <m:rPr>
                                  <m:sty m:val="p"/>
                                </m:rPr>
                                <a:rPr lang="en-US" sz="1400" i="0">
                                  <a:solidFill>
                                    <a:schemeClr val="tx1"/>
                                  </a:solidFill>
                                  <a:latin typeface="Cambria Math" panose="02040503050406030204" pitchFamily="18" charset="0"/>
                                </a:rPr>
                                <m:t>d</m:t>
                              </m:r>
                            </m:e>
                            <m:sup>
                              <m:r>
                                <a:rPr lang="en-US" sz="1400" i="0">
                                  <a:solidFill>
                                    <a:schemeClr val="tx1"/>
                                  </a:solidFill>
                                  <a:latin typeface="Cambria Math" panose="02040503050406030204" pitchFamily="18" charset="0"/>
                                </a:rPr>
                                <m:t>2</m:t>
                              </m:r>
                            </m:sup>
                          </m:sSup>
                          <m:r>
                            <a:rPr lang="en-US" sz="1400" i="1">
                              <a:solidFill>
                                <a:schemeClr val="tx1"/>
                              </a:solidFill>
                              <a:latin typeface="Cambria Math" panose="02040503050406030204" pitchFamily="18" charset="0"/>
                            </a:rPr>
                            <m:t>𝜉</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num>
                        <m:den>
                          <m:sSup>
                            <m:sSupPr>
                              <m:ctrlPr>
                                <a:rPr lang="en-US" sz="1400" i="1">
                                  <a:solidFill>
                                    <a:schemeClr val="tx1"/>
                                  </a:solidFill>
                                  <a:latin typeface="Cambria Math" panose="02040503050406030204" pitchFamily="18" charset="0"/>
                                </a:rPr>
                              </m:ctrlPr>
                            </m:sSupPr>
                            <m:e>
                              <m:r>
                                <m:rPr>
                                  <m:sty m:val="p"/>
                                </m:rPr>
                                <a:rPr lang="en-US" sz="1400" i="0">
                                  <a:solidFill>
                                    <a:schemeClr val="tx1"/>
                                  </a:solidFill>
                                  <a:latin typeface="Cambria Math" panose="02040503050406030204" pitchFamily="18" charset="0"/>
                                </a:rPr>
                                <m:t>d</m:t>
                              </m:r>
                              <m:r>
                                <a:rPr lang="en-US" sz="1400" i="1">
                                  <a:solidFill>
                                    <a:schemeClr val="tx1"/>
                                  </a:solidFill>
                                  <a:latin typeface="Cambria Math" panose="02040503050406030204" pitchFamily="18" charset="0"/>
                                </a:rPr>
                                <m:t>𝑡</m:t>
                              </m:r>
                            </m:e>
                            <m:sup>
                              <m:r>
                                <a:rPr lang="en-US" sz="1400" i="0">
                                  <a:solidFill>
                                    <a:schemeClr val="tx1"/>
                                  </a:solidFill>
                                  <a:latin typeface="Cambria Math" panose="02040503050406030204" pitchFamily="18" charset="0"/>
                                </a:rPr>
                                <m:t>2</m:t>
                              </m:r>
                            </m:sup>
                          </m:sSup>
                        </m:den>
                      </m:f>
                    </m:oMath>
                  </m:oMathPara>
                </a14:m>
                <a:endParaRPr lang="en-US" sz="1400" dirty="0">
                  <a:solidFill>
                    <a:schemeClr val="tx1"/>
                  </a:solidFill>
                </a:endParaRPr>
              </a:p>
            </p:txBody>
          </p:sp>
        </mc:Choice>
        <mc:Fallback>
          <p:sp>
            <p:nvSpPr>
              <p:cNvPr id="33" name="TextBox 32"/>
              <p:cNvSpPr txBox="1">
                <a:spLocks noRot="1" noChangeAspect="1" noMove="1" noResize="1" noEditPoints="1" noAdjustHandles="1" noChangeArrowheads="1" noChangeShapeType="1" noTextEdit="1"/>
              </p:cNvSpPr>
              <p:nvPr/>
            </p:nvSpPr>
            <p:spPr>
              <a:xfrm>
                <a:off x="1494455" y="2297875"/>
                <a:ext cx="2559034" cy="524567"/>
              </a:xfrm>
              <a:prstGeom prst="rect">
                <a:avLst/>
              </a:prstGeom>
              <a:blipFill rotWithShape="1">
                <a:blip r:embed="rId1"/>
                <a:stretch>
                  <a:fillRect l="-12" t="-85" r="11" b="96"/>
                </a:stretch>
              </a:blipFill>
              <a:ln>
                <a:noFill/>
              </a:ln>
            </p:spPr>
            <p:txBody>
              <a:bodyPr/>
              <a:lstStyle/>
              <a:p>
                <a:r>
                  <a:rPr lang="zh-CN" altLang="en-US">
                    <a:noFill/>
                  </a:rPr>
                  <a:t> </a:t>
                </a:r>
              </a:p>
            </p:txBody>
          </p:sp>
        </mc:Fallback>
      </mc:AlternateContent>
      <p:sp>
        <p:nvSpPr>
          <p:cNvPr id="17" name="TextBox 16"/>
          <p:cNvSpPr txBox="1"/>
          <p:nvPr/>
        </p:nvSpPr>
        <p:spPr>
          <a:xfrm>
            <a:off x="862262" y="2826320"/>
            <a:ext cx="1264386" cy="307777"/>
          </a:xfrm>
          <a:prstGeom prst="rect">
            <a:avLst/>
          </a:prstGeom>
          <a:noFill/>
        </p:spPr>
        <p:txBody>
          <a:bodyPr wrap="square">
            <a:spAutoFit/>
          </a:bodyPr>
          <a:lstStyle/>
          <a:p>
            <a:r>
              <a:rPr lang="zh-CN" altLang="en-US" sz="1400" dirty="0">
                <a:latin typeface="宋体" panose="02010600030101010101" pitchFamily="2" charset="-122"/>
                <a:ea typeface="宋体" panose="02010600030101010101" pitchFamily="2" charset="-122"/>
              </a:rPr>
              <a:t>定义状态变量：</a:t>
            </a:r>
            <a:endParaRPr lang="en-US" i="1" dirty="0"/>
          </a:p>
        </p:txBody>
      </p:sp>
      <p:sp>
        <p:nvSpPr>
          <p:cNvPr id="27" name="Arrow: Down 26"/>
          <p:cNvSpPr/>
          <p:nvPr/>
        </p:nvSpPr>
        <p:spPr>
          <a:xfrm>
            <a:off x="2422152" y="3950534"/>
            <a:ext cx="365449" cy="3414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1487871" y="3076801"/>
                <a:ext cx="1480900" cy="30777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𝑧</m:t>
                          </m:r>
                        </m:e>
                        <m:sub>
                          <m:r>
                            <a:rPr lang="en-US" sz="1400">
                              <a:latin typeface="Cambria Math" panose="02040503050406030204" pitchFamily="18" charset="0"/>
                            </a:rPr>
                            <m:t>1</m:t>
                          </m:r>
                        </m:sub>
                      </m:sSub>
                      <m:d>
                        <m:dPr>
                          <m:ctrlPr>
                            <a:rPr lang="en-US" sz="1400" i="1">
                              <a:latin typeface="Cambria Math" panose="02040503050406030204" pitchFamily="18" charset="0"/>
                            </a:rPr>
                          </m:ctrlPr>
                        </m:dPr>
                        <m:e>
                          <m:r>
                            <a:rPr lang="en-US" sz="1400" i="1">
                              <a:latin typeface="Cambria Math" panose="02040503050406030204" pitchFamily="18" charset="0"/>
                            </a:rPr>
                            <m:t>𝑡</m:t>
                          </m:r>
                        </m:e>
                      </m:d>
                      <m:r>
                        <a:rPr lang="en-US" sz="1400">
                          <a:latin typeface="Cambria Math" panose="02040503050406030204" pitchFamily="18" charset="0"/>
                        </a:rPr>
                        <m:t>=</m:t>
                      </m:r>
                      <m:r>
                        <a:rPr lang="en-US" sz="1400" i="1">
                          <a:latin typeface="Cambria Math" panose="02040503050406030204" pitchFamily="18" charset="0"/>
                        </a:rPr>
                        <m:t>𝜙</m:t>
                      </m:r>
                      <m:r>
                        <a:rPr lang="en-US" sz="1400">
                          <a:latin typeface="Cambria Math" panose="02040503050406030204" pitchFamily="18" charset="0"/>
                        </a:rPr>
                        <m:t>(</m:t>
                      </m:r>
                      <m:r>
                        <a:rPr lang="en-US" sz="1400" i="1">
                          <a:latin typeface="Cambria Math" panose="02040503050406030204" pitchFamily="18" charset="0"/>
                        </a:rPr>
                        <m:t>𝑡</m:t>
                      </m:r>
                      <m:r>
                        <a:rPr lang="en-US" sz="1400">
                          <a:latin typeface="Cambria Math" panose="02040503050406030204" pitchFamily="18" charset="0"/>
                        </a:rPr>
                        <m:t>)</m:t>
                      </m:r>
                    </m:oMath>
                  </m:oMathPara>
                </a14:m>
                <a:endParaRPr lang="en-US" sz="1100" dirty="0">
                  <a:solidFill>
                    <a:schemeClr val="tx1"/>
                  </a:solidFill>
                  <a:latin typeface="SimSum"/>
                </a:endParaRPr>
              </a:p>
            </p:txBody>
          </p:sp>
        </mc:Choice>
        <mc:Fallback>
          <p:sp>
            <p:nvSpPr>
              <p:cNvPr id="7" name="TextBox 6"/>
              <p:cNvSpPr txBox="1">
                <a:spLocks noRot="1" noChangeAspect="1" noMove="1" noResize="1" noEditPoints="1" noAdjustHandles="1" noChangeArrowheads="1" noChangeShapeType="1" noTextEdit="1"/>
              </p:cNvSpPr>
              <p:nvPr/>
            </p:nvSpPr>
            <p:spPr>
              <a:xfrm>
                <a:off x="1487871" y="3076801"/>
                <a:ext cx="1480900" cy="307777"/>
              </a:xfrm>
              <a:prstGeom prst="rect">
                <a:avLst/>
              </a:prstGeom>
              <a:blipFill rotWithShape="1">
                <a:blip r:embed="rId2"/>
                <a:stretch>
                  <a:fillRect l="-4" t="-73" r="10"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1227428" y="3341712"/>
                <a:ext cx="2826061" cy="51046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𝑧</m:t>
                          </m:r>
                        </m:e>
                        <m:sub>
                          <m:r>
                            <a:rPr lang="en-US" sz="1400" i="0">
                              <a:solidFill>
                                <a:schemeClr val="tx1"/>
                              </a:solidFill>
                              <a:latin typeface="Cambria Math" panose="02040503050406030204" pitchFamily="18" charset="0"/>
                            </a:rPr>
                            <m:t>2</m:t>
                          </m:r>
                        </m:sub>
                      </m:sSub>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r>
                        <a:rPr lang="en-US" sz="1400" i="0">
                          <a:solidFill>
                            <a:schemeClr val="tx1"/>
                          </a:solidFill>
                          <a:latin typeface="Cambria Math" panose="02040503050406030204" pitchFamily="18" charset="0"/>
                        </a:rPr>
                        <m:t>=</m:t>
                      </m:r>
                      <m:f>
                        <m:fPr>
                          <m:ctrlPr>
                            <a:rPr lang="en-US" sz="1400" i="1">
                              <a:solidFill>
                                <a:schemeClr val="tx1"/>
                              </a:solidFill>
                              <a:latin typeface="Cambria Math" panose="02040503050406030204" pitchFamily="18" charset="0"/>
                            </a:rPr>
                          </m:ctrlPr>
                        </m:fPr>
                        <m:num>
                          <m:r>
                            <m:rPr>
                              <m:sty m:val="p"/>
                            </m:rPr>
                            <a:rPr lang="en-US" sz="1400" i="0">
                              <a:solidFill>
                                <a:schemeClr val="tx1"/>
                              </a:solidFill>
                              <a:latin typeface="Cambria Math" panose="02040503050406030204" pitchFamily="18" charset="0"/>
                            </a:rPr>
                            <m:t>d</m:t>
                          </m:r>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𝑧</m:t>
                              </m:r>
                            </m:e>
                            <m:sub>
                              <m:r>
                                <a:rPr lang="en-US" sz="1400" i="0">
                                  <a:solidFill>
                                    <a:schemeClr val="tx1"/>
                                  </a:solidFill>
                                  <a:latin typeface="Cambria Math" panose="02040503050406030204" pitchFamily="18" charset="0"/>
                                </a:rPr>
                                <m:t>1</m:t>
                              </m:r>
                            </m:sub>
                          </m:sSub>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num>
                        <m:den>
                          <m:r>
                            <m:rPr>
                              <m:sty m:val="p"/>
                            </m:rPr>
                            <a:rPr lang="en-US" sz="1400" i="0">
                              <a:solidFill>
                                <a:schemeClr val="tx1"/>
                              </a:solidFill>
                              <a:latin typeface="Cambria Math" panose="02040503050406030204" pitchFamily="18" charset="0"/>
                            </a:rPr>
                            <m:t>d</m:t>
                          </m:r>
                          <m:r>
                            <a:rPr lang="en-US" sz="1400" i="1">
                              <a:solidFill>
                                <a:schemeClr val="tx1"/>
                              </a:solidFill>
                              <a:latin typeface="Cambria Math" panose="02040503050406030204" pitchFamily="18" charset="0"/>
                            </a:rPr>
                            <m:t>𝑡</m:t>
                          </m:r>
                        </m:den>
                      </m:f>
                      <m:r>
                        <a:rPr lang="en-US" sz="1400" i="0">
                          <a:solidFill>
                            <a:schemeClr val="tx1"/>
                          </a:solidFill>
                          <a:latin typeface="Cambria Math" panose="02040503050406030204" pitchFamily="18" charset="0"/>
                        </a:rPr>
                        <m:t>=</m:t>
                      </m:r>
                      <m:f>
                        <m:fPr>
                          <m:ctrlPr>
                            <a:rPr lang="en-US" sz="1400" i="1">
                              <a:solidFill>
                                <a:schemeClr val="tx1"/>
                              </a:solidFill>
                              <a:latin typeface="Cambria Math" panose="02040503050406030204" pitchFamily="18" charset="0"/>
                            </a:rPr>
                          </m:ctrlPr>
                        </m:fPr>
                        <m:num>
                          <m:r>
                            <m:rPr>
                              <m:sty m:val="p"/>
                            </m:rPr>
                            <a:rPr lang="en-US" sz="1400" i="0">
                              <a:solidFill>
                                <a:schemeClr val="tx1"/>
                              </a:solidFill>
                              <a:latin typeface="Cambria Math" panose="02040503050406030204" pitchFamily="18" charset="0"/>
                            </a:rPr>
                            <m:t>d</m:t>
                          </m:r>
                          <m:r>
                            <a:rPr lang="en-US" sz="1400" i="1">
                              <a:solidFill>
                                <a:schemeClr val="tx1"/>
                              </a:solidFill>
                              <a:latin typeface="Cambria Math" panose="02040503050406030204" pitchFamily="18" charset="0"/>
                            </a:rPr>
                            <m:t>𝜙</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num>
                        <m:den>
                          <m:r>
                            <m:rPr>
                              <m:sty m:val="p"/>
                            </m:rPr>
                            <a:rPr lang="en-US" sz="1400" i="0">
                              <a:solidFill>
                                <a:schemeClr val="tx1"/>
                              </a:solidFill>
                              <a:latin typeface="Cambria Math" panose="02040503050406030204" pitchFamily="18" charset="0"/>
                            </a:rPr>
                            <m:t>d</m:t>
                          </m:r>
                          <m:r>
                            <a:rPr lang="en-US" sz="1400" i="1">
                              <a:solidFill>
                                <a:schemeClr val="tx1"/>
                              </a:solidFill>
                              <a:latin typeface="Cambria Math" panose="02040503050406030204" pitchFamily="18" charset="0"/>
                            </a:rPr>
                            <m:t>𝑡</m:t>
                          </m:r>
                        </m:den>
                      </m:f>
                    </m:oMath>
                  </m:oMathPara>
                </a14:m>
                <a:endParaRPr lang="en-US" sz="1400" dirty="0">
                  <a:solidFill>
                    <a:schemeClr val="tx1"/>
                  </a:solidFill>
                </a:endParaRPr>
              </a:p>
            </p:txBody>
          </p:sp>
        </mc:Choice>
        <mc:Fallback>
          <p:sp>
            <p:nvSpPr>
              <p:cNvPr id="10" name="TextBox 9"/>
              <p:cNvSpPr txBox="1">
                <a:spLocks noRot="1" noChangeAspect="1" noMove="1" noResize="1" noEditPoints="1" noAdjustHandles="1" noChangeArrowheads="1" noChangeShapeType="1" noTextEdit="1"/>
              </p:cNvSpPr>
              <p:nvPr/>
            </p:nvSpPr>
            <p:spPr>
              <a:xfrm>
                <a:off x="1227428" y="3341712"/>
                <a:ext cx="2826061" cy="510461"/>
              </a:xfrm>
              <a:prstGeom prst="rect">
                <a:avLst/>
              </a:prstGeom>
              <a:blipFill rotWithShape="1">
                <a:blip r:embed="rId3"/>
                <a:stretch>
                  <a:fillRect l="-22" t="-67" r="10" b="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3999679" y="2692905"/>
                <a:ext cx="1694672" cy="435697"/>
              </a:xfrm>
              <a:prstGeom prst="rect">
                <a:avLst/>
              </a:prstGeom>
              <a:noFill/>
            </p:spPr>
            <p:txBody>
              <a:bodyPr wrap="square">
                <a:spAutoFit/>
              </a:bodyPr>
              <a:lstStyle/>
              <a:p>
                <a:r>
                  <a:rPr lang="zh-CN" altLang="en-US" sz="1400" dirty="0">
                    <a:latin typeface="宋体" panose="02010600030101010101" pitchFamily="2" charset="-122"/>
                    <a:ea typeface="宋体" panose="02010600030101010101" pitchFamily="2" charset="-122"/>
                  </a:rPr>
                  <a:t>输入</a:t>
                </a:r>
                <a14:m>
                  <m:oMath xmlns:m="http://schemas.openxmlformats.org/officeDocument/2006/math">
                    <m:r>
                      <a:rPr lang="en-US" sz="1400" i="1" smtClean="0">
                        <a:solidFill>
                          <a:schemeClr val="tx1"/>
                        </a:solidFill>
                        <a:latin typeface="Cambria Math" panose="02040503050406030204" pitchFamily="18" charset="0"/>
                      </a:rPr>
                      <m:t>𝑢</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r>
                      <a:rPr lang="en-US" sz="1400" i="0">
                        <a:solidFill>
                          <a:schemeClr val="tx1"/>
                        </a:solidFill>
                        <a:latin typeface="Cambria Math" panose="02040503050406030204" pitchFamily="18" charset="0"/>
                      </a:rPr>
                      <m:t>=</m:t>
                    </m:r>
                    <m:f>
                      <m:fPr>
                        <m:ctrlPr>
                          <a:rPr lang="en-US" sz="1400" i="1">
                            <a:solidFill>
                              <a:schemeClr val="tx1"/>
                            </a:solidFill>
                            <a:latin typeface="Cambria Math" panose="02040503050406030204" pitchFamily="18" charset="0"/>
                          </a:rPr>
                        </m:ctrlPr>
                      </m:fPr>
                      <m:num>
                        <m:r>
                          <a:rPr lang="en-US" sz="1400" i="0">
                            <a:solidFill>
                              <a:schemeClr val="tx1"/>
                            </a:solidFill>
                            <a:latin typeface="Cambria Math" panose="02040503050406030204" pitchFamily="18" charset="0"/>
                          </a:rPr>
                          <m:t>−</m:t>
                        </m:r>
                        <m:r>
                          <a:rPr lang="en-US" sz="1400" i="0">
                            <a:solidFill>
                              <a:schemeClr val="tx1"/>
                            </a:solidFill>
                            <a:latin typeface="Cambria Math" panose="02040503050406030204" pitchFamily="18" charset="0"/>
                          </a:rPr>
                          <m:t>1</m:t>
                        </m:r>
                      </m:num>
                      <m:den>
                        <m:r>
                          <a:rPr lang="en-US" sz="1400" i="1">
                            <a:solidFill>
                              <a:schemeClr val="tx1"/>
                            </a:solidFill>
                            <a:latin typeface="Cambria Math" panose="02040503050406030204" pitchFamily="18" charset="0"/>
                          </a:rPr>
                          <m:t>𝑑</m:t>
                        </m:r>
                      </m:den>
                    </m:f>
                    <m:f>
                      <m:fPr>
                        <m:ctrlPr>
                          <a:rPr lang="en-US" sz="1400" i="1">
                            <a:solidFill>
                              <a:schemeClr val="tx1"/>
                            </a:solidFill>
                            <a:latin typeface="Cambria Math" panose="02040503050406030204" pitchFamily="18" charset="0"/>
                          </a:rPr>
                        </m:ctrlPr>
                      </m:fPr>
                      <m:num>
                        <m:sSup>
                          <m:sSupPr>
                            <m:ctrlPr>
                              <a:rPr lang="en-US" sz="1400" i="1">
                                <a:solidFill>
                                  <a:schemeClr val="tx1"/>
                                </a:solidFill>
                                <a:latin typeface="Cambria Math" panose="02040503050406030204" pitchFamily="18" charset="0"/>
                              </a:rPr>
                            </m:ctrlPr>
                          </m:sSupPr>
                          <m:e>
                            <m:r>
                              <m:rPr>
                                <m:sty m:val="p"/>
                              </m:rPr>
                              <a:rPr lang="en-US" sz="1400" i="0">
                                <a:solidFill>
                                  <a:schemeClr val="tx1"/>
                                </a:solidFill>
                                <a:latin typeface="Cambria Math" panose="02040503050406030204" pitchFamily="18" charset="0"/>
                              </a:rPr>
                              <m:t>d</m:t>
                            </m:r>
                          </m:e>
                          <m:sup>
                            <m:r>
                              <a:rPr lang="en-US" sz="1400" i="0">
                                <a:solidFill>
                                  <a:schemeClr val="tx1"/>
                                </a:solidFill>
                                <a:latin typeface="Cambria Math" panose="02040503050406030204" pitchFamily="18" charset="0"/>
                              </a:rPr>
                              <m:t>2</m:t>
                            </m:r>
                          </m:sup>
                        </m:sSup>
                        <m:r>
                          <a:rPr lang="en-US" sz="1400" i="1">
                            <a:solidFill>
                              <a:schemeClr val="tx1"/>
                            </a:solidFill>
                            <a:latin typeface="Cambria Math" panose="02040503050406030204" pitchFamily="18" charset="0"/>
                          </a:rPr>
                          <m:t>𝜉</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num>
                      <m:den>
                        <m:sSup>
                          <m:sSupPr>
                            <m:ctrlPr>
                              <a:rPr lang="en-US" sz="1400" i="1">
                                <a:solidFill>
                                  <a:schemeClr val="tx1"/>
                                </a:solidFill>
                                <a:latin typeface="Cambria Math" panose="02040503050406030204" pitchFamily="18" charset="0"/>
                              </a:rPr>
                            </m:ctrlPr>
                          </m:sSupPr>
                          <m:e>
                            <m:r>
                              <m:rPr>
                                <m:sty m:val="p"/>
                              </m:rPr>
                              <a:rPr lang="en-US" sz="1400" i="0">
                                <a:solidFill>
                                  <a:schemeClr val="tx1"/>
                                </a:solidFill>
                                <a:latin typeface="Cambria Math" panose="02040503050406030204" pitchFamily="18" charset="0"/>
                              </a:rPr>
                              <m:t>d</m:t>
                            </m:r>
                            <m:r>
                              <a:rPr lang="en-US" sz="1400" i="1">
                                <a:solidFill>
                                  <a:schemeClr val="tx1"/>
                                </a:solidFill>
                                <a:latin typeface="Cambria Math" panose="02040503050406030204" pitchFamily="18" charset="0"/>
                              </a:rPr>
                              <m:t>𝑡</m:t>
                            </m:r>
                          </m:e>
                          <m:sup>
                            <m:r>
                              <a:rPr lang="en-US" sz="1400" i="0">
                                <a:solidFill>
                                  <a:schemeClr val="tx1"/>
                                </a:solidFill>
                                <a:latin typeface="Cambria Math" panose="02040503050406030204" pitchFamily="18" charset="0"/>
                              </a:rPr>
                              <m:t>2</m:t>
                            </m:r>
                          </m:sup>
                        </m:sSup>
                      </m:den>
                    </m:f>
                  </m:oMath>
                </a14:m>
                <a:endParaRPr lang="en-US" sz="1400" dirty="0">
                  <a:latin typeface="SimSum"/>
                </a:endParaRPr>
              </a:p>
            </p:txBody>
          </p:sp>
        </mc:Choice>
        <mc:Fallback>
          <p:sp>
            <p:nvSpPr>
              <p:cNvPr id="11" name="TextBox 10"/>
              <p:cNvSpPr txBox="1">
                <a:spLocks noRot="1" noChangeAspect="1" noMove="1" noResize="1" noEditPoints="1" noAdjustHandles="1" noChangeArrowheads="1" noChangeShapeType="1" noTextEdit="1"/>
              </p:cNvSpPr>
              <p:nvPr/>
            </p:nvSpPr>
            <p:spPr>
              <a:xfrm>
                <a:off x="3999679" y="2692905"/>
                <a:ext cx="1694672" cy="435697"/>
              </a:xfrm>
              <a:prstGeom prst="rect">
                <a:avLst/>
              </a:prstGeom>
              <a:blipFill rotWithShape="1">
                <a:blip r:embed="rId4"/>
                <a:stretch>
                  <a:fillRect l="-26" t="-116" r="18" b="136"/>
                </a:stretch>
              </a:blipFill>
            </p:spPr>
            <p:txBody>
              <a:bodyPr/>
              <a:lstStyle/>
              <a:p>
                <a:r>
                  <a:rPr lang="zh-CN" altLang="en-US">
                    <a:noFill/>
                  </a:rPr>
                  <a:t> </a:t>
                </a:r>
              </a:p>
            </p:txBody>
          </p:sp>
        </mc:Fallback>
      </mc:AlternateContent>
      <p:cxnSp>
        <p:nvCxnSpPr>
          <p:cNvPr id="12" name="Straight Arrow Connector 11"/>
          <p:cNvCxnSpPr>
            <a:endCxn id="11" idx="1"/>
          </p:cNvCxnSpPr>
          <p:nvPr/>
        </p:nvCxnSpPr>
        <p:spPr>
          <a:xfrm>
            <a:off x="3689382" y="2832331"/>
            <a:ext cx="310297" cy="78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1551171" y="4321398"/>
                <a:ext cx="2400626" cy="510461"/>
              </a:xfrm>
              <a:prstGeom prst="rect">
                <a:avLst/>
              </a:prstGeom>
              <a:noFill/>
              <a:ln>
                <a:solidFill>
                  <a:schemeClr val="accent3"/>
                </a:solidFill>
              </a:ln>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400" i="1" smtClean="0">
                              <a:solidFill>
                                <a:schemeClr val="tx1"/>
                              </a:solidFill>
                              <a:latin typeface="Cambria Math" panose="02040503050406030204" pitchFamily="18" charset="0"/>
                            </a:rPr>
                          </m:ctrlPr>
                        </m:fPr>
                        <m:num>
                          <m:r>
                            <m:rPr>
                              <m:sty m:val="p"/>
                            </m:rPr>
                            <a:rPr lang="en-US" sz="1400">
                              <a:solidFill>
                                <a:schemeClr val="tx1"/>
                              </a:solidFill>
                              <a:latin typeface="Cambria Math" panose="02040503050406030204" pitchFamily="18" charset="0"/>
                            </a:rPr>
                            <m:t>d</m:t>
                          </m:r>
                          <m:r>
                            <a:rPr lang="en-US" sz="1400" b="1" i="1">
                              <a:solidFill>
                                <a:schemeClr val="tx1"/>
                              </a:solidFill>
                              <a:latin typeface="Cambria Math" panose="02040503050406030204" pitchFamily="18" charset="0"/>
                            </a:rPr>
                            <m:t>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num>
                        <m:den>
                          <m:r>
                            <a:rPr lang="en-US" sz="1400" b="0" i="1">
                              <a:solidFill>
                                <a:schemeClr val="tx1"/>
                              </a:solidFill>
                              <a:latin typeface="Cambria Math" panose="02040503050406030204" pitchFamily="18" charset="0"/>
                            </a:rPr>
                            <m:t>𝑑𝑡</m:t>
                          </m:r>
                        </m:den>
                      </m:f>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𝑨𝒛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𝑩𝒖</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oMath>
                  </m:oMathPara>
                </a14:m>
                <a:endParaRPr lang="en-US" sz="1400" dirty="0">
                  <a:solidFill>
                    <a:schemeClr val="tx1"/>
                  </a:solidFill>
                </a:endParaRPr>
              </a:p>
            </p:txBody>
          </p:sp>
        </mc:Choice>
        <mc:Fallback>
          <p:sp>
            <p:nvSpPr>
              <p:cNvPr id="14" name="TextBox 13"/>
              <p:cNvSpPr txBox="1">
                <a:spLocks noRot="1" noChangeAspect="1" noMove="1" noResize="1" noEditPoints="1" noAdjustHandles="1" noChangeArrowheads="1" noChangeShapeType="1" noTextEdit="1"/>
              </p:cNvSpPr>
              <p:nvPr/>
            </p:nvSpPr>
            <p:spPr>
              <a:xfrm>
                <a:off x="1551171" y="4321398"/>
                <a:ext cx="2400626" cy="510461"/>
              </a:xfrm>
              <a:prstGeom prst="rect">
                <a:avLst/>
              </a:prstGeom>
              <a:blipFill rotWithShape="1">
                <a:blip r:embed="rId5"/>
                <a:stretch>
                  <a:fillRect l="-206" t="-1039" r="-177" b="-843"/>
                </a:stretch>
              </a:blipFill>
              <a:ln>
                <a:solidFill>
                  <a:schemeClr val="accent3"/>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1501500" y="4807589"/>
                <a:ext cx="2551989" cy="571760"/>
              </a:xfrm>
              <a:prstGeom prst="rect">
                <a:avLst/>
              </a:prstGeom>
              <a:noFill/>
            </p:spPr>
            <p:txBody>
              <a:bodyPr wrap="square">
                <a:spAutoFit/>
              </a:bodyPr>
              <a:lstStyle/>
              <a:p>
                <a:r>
                  <a:rPr lang="zh-CN" sz="1400" dirty="0">
                    <a:effectLst/>
                    <a:latin typeface="Calibri" panose="020F0502020204030204" pitchFamily="34" charset="0"/>
                    <a:ea typeface="宋体" panose="02010600030101010101" pitchFamily="2" charset="-122"/>
                    <a:cs typeface="Calibri" panose="020F0502020204030204" pitchFamily="34" charset="0"/>
                  </a:rPr>
                  <a:t>其中：</a:t>
                </a:r>
                <a14:m>
                  <m:oMath xmlns:m="http://schemas.openxmlformats.org/officeDocument/2006/math">
                    <m:r>
                      <a:rPr lang="en-US" sz="1400" b="1" i="1">
                        <a:effectLst/>
                        <a:latin typeface="Cambria Math" panose="02040503050406030204" pitchFamily="18" charset="0"/>
                        <a:ea typeface="宋体" panose="02010600030101010101" pitchFamily="2" charset="-122"/>
                        <a:cs typeface="Calibri" panose="020F0502020204030204" pitchFamily="34" charset="0"/>
                      </a:rPr>
                      <m:t>𝑨</m:t>
                    </m:r>
                    <m:r>
                      <a:rPr lang="en-US" sz="1400" b="1" i="1">
                        <a:effectLst/>
                        <a:latin typeface="Cambria Math" panose="02040503050406030204" pitchFamily="18" charset="0"/>
                        <a:ea typeface="宋体" panose="02010600030101010101" pitchFamily="2" charset="-122"/>
                        <a:cs typeface="Calibri" panose="020F0502020204030204" pitchFamily="34" charset="0"/>
                      </a:rPr>
                      <m:t>=</m:t>
                    </m:r>
                    <m:d>
                      <m:dPr>
                        <m:begChr m:val="["/>
                        <m:endChr m:val="]"/>
                        <m:ctrlPr>
                          <a:rPr lang="en-US" sz="1400" i="1">
                            <a:effectLst/>
                            <a:latin typeface="Cambria Math" panose="02040503050406030204" pitchFamily="18" charset="0"/>
                          </a:rPr>
                        </m:ctrlPr>
                      </m:dPr>
                      <m:e>
                        <m:m>
                          <m:mPr>
                            <m:mcs>
                              <m:mc>
                                <m:mcPr>
                                  <m:count m:val="2"/>
                                  <m:mcJc m:val="center"/>
                                </m:mcPr>
                              </m:mc>
                            </m:mcs>
                            <m:ctrlPr>
                              <a:rPr lang="en-US" sz="1400" i="1">
                                <a:effectLst/>
                                <a:latin typeface="Cambria Math" panose="02040503050406030204" pitchFamily="18" charset="0"/>
                              </a:rPr>
                            </m:ctrlPr>
                          </m:mPr>
                          <m:mr>
                            <m:e>
                              <m:r>
                                <a:rPr lang="en-US" sz="1400">
                                  <a:effectLst/>
                                  <a:latin typeface="Cambria Math" panose="02040503050406030204" pitchFamily="18" charset="0"/>
                                  <a:ea typeface="宋体" panose="02010600030101010101" pitchFamily="2" charset="-122"/>
                                  <a:cs typeface="Calibri" panose="020F0502020204030204" pitchFamily="34" charset="0"/>
                                </a:rPr>
                                <m:t>0</m:t>
                              </m:r>
                            </m:e>
                            <m:e>
                              <m:r>
                                <a:rPr lang="en-US" sz="1400">
                                  <a:effectLst/>
                                  <a:latin typeface="Cambria Math" panose="02040503050406030204" pitchFamily="18" charset="0"/>
                                  <a:ea typeface="宋体" panose="02010600030101010101" pitchFamily="2" charset="-122"/>
                                  <a:cs typeface="Calibri" panose="020F0502020204030204" pitchFamily="34" charset="0"/>
                                </a:rPr>
                                <m:t>1</m:t>
                              </m:r>
                            </m:e>
                          </m:mr>
                          <m:mr>
                            <m:e>
                              <m:f>
                                <m:fPr>
                                  <m:ctrlPr>
                                    <a:rPr lang="en-US" sz="1400" i="1">
                                      <a:effectLst/>
                                      <a:latin typeface="Cambria Math" panose="02040503050406030204" pitchFamily="18" charset="0"/>
                                    </a:rPr>
                                  </m:ctrlPr>
                                </m:fPr>
                                <m:num>
                                  <m:r>
                                    <a:rPr lang="en-US" sz="1400" i="1">
                                      <a:effectLst/>
                                      <a:latin typeface="Cambria Math" panose="02040503050406030204" pitchFamily="18" charset="0"/>
                                      <a:ea typeface="宋体" panose="02010600030101010101" pitchFamily="2" charset="-122"/>
                                      <a:cs typeface="Calibri" panose="020F0502020204030204" pitchFamily="34" charset="0"/>
                                    </a:rPr>
                                    <m:t>𝑔</m:t>
                                  </m:r>
                                </m:num>
                                <m:den>
                                  <m:r>
                                    <a:rPr lang="en-US" sz="1400" i="1">
                                      <a:effectLst/>
                                      <a:latin typeface="Cambria Math" panose="02040503050406030204" pitchFamily="18" charset="0"/>
                                      <a:ea typeface="宋体" panose="02010600030101010101" pitchFamily="2" charset="-122"/>
                                      <a:cs typeface="Calibri" panose="020F0502020204030204" pitchFamily="34" charset="0"/>
                                    </a:rPr>
                                    <m:t>𝑑</m:t>
                                  </m:r>
                                </m:den>
                              </m:f>
                            </m:e>
                            <m:e>
                              <m:r>
                                <a:rPr lang="en-US" sz="1400">
                                  <a:effectLst/>
                                  <a:latin typeface="Cambria Math" panose="02040503050406030204" pitchFamily="18" charset="0"/>
                                  <a:ea typeface="宋体" panose="02010600030101010101" pitchFamily="2" charset="-122"/>
                                  <a:cs typeface="Calibri" panose="020F0502020204030204" pitchFamily="34" charset="0"/>
                                </a:rPr>
                                <m:t>0</m:t>
                              </m:r>
                            </m:e>
                          </m:mr>
                        </m:m>
                      </m:e>
                    </m:d>
                  </m:oMath>
                </a14:m>
                <a:r>
                  <a:rPr lang="en-US" sz="1400" b="1" dirty="0">
                    <a:effectLst/>
                    <a:latin typeface="Calibri" panose="020F0502020204030204" pitchFamily="34" charset="0"/>
                    <a:ea typeface="宋体" panose="02010600030101010101" pitchFamily="2" charset="-122"/>
                  </a:rPr>
                  <a:t> </a:t>
                </a:r>
                <a:r>
                  <a:rPr lang="zh-CN" sz="1400" b="1" dirty="0">
                    <a:effectLst/>
                    <a:latin typeface="Calibri" panose="020F0502020204030204" pitchFamily="34" charset="0"/>
                    <a:ea typeface="宋体" panose="02010600030101010101" pitchFamily="2" charset="-122"/>
                    <a:cs typeface="Calibri" panose="020F0502020204030204" pitchFamily="34" charset="0"/>
                  </a:rPr>
                  <a:t>，</a:t>
                </a:r>
                <a14:m>
                  <m:oMath xmlns:m="http://schemas.openxmlformats.org/officeDocument/2006/math">
                    <m:r>
                      <a:rPr lang="en-US" sz="1400" b="1" i="1">
                        <a:effectLst/>
                        <a:latin typeface="Cambria Math" panose="02040503050406030204" pitchFamily="18" charset="0"/>
                        <a:ea typeface="宋体" panose="02010600030101010101" pitchFamily="2" charset="-122"/>
                        <a:cs typeface="Calibri" panose="020F0502020204030204" pitchFamily="34" charset="0"/>
                      </a:rPr>
                      <m:t>𝑩</m:t>
                    </m:r>
                    <m:r>
                      <a:rPr lang="en-US" sz="1400" b="1" i="1">
                        <a:effectLst/>
                        <a:latin typeface="Cambria Math" panose="02040503050406030204" pitchFamily="18" charset="0"/>
                        <a:ea typeface="宋体" panose="02010600030101010101" pitchFamily="2" charset="-122"/>
                        <a:cs typeface="Calibri" panose="020F0502020204030204" pitchFamily="34" charset="0"/>
                      </a:rPr>
                      <m:t>=</m:t>
                    </m:r>
                    <m:d>
                      <m:dPr>
                        <m:begChr m:val="["/>
                        <m:endChr m:val="]"/>
                        <m:ctrlPr>
                          <a:rPr lang="en-US" sz="1400" i="1">
                            <a:effectLst/>
                            <a:latin typeface="Cambria Math" panose="02040503050406030204" pitchFamily="18" charset="0"/>
                          </a:rPr>
                        </m:ctrlPr>
                      </m:dPr>
                      <m:e>
                        <m:m>
                          <m:mPr>
                            <m:mcs>
                              <m:mc>
                                <m:mcPr>
                                  <m:count m:val="1"/>
                                  <m:mcJc m:val="center"/>
                                </m:mcPr>
                              </m:mc>
                            </m:mcs>
                            <m:ctrlPr>
                              <a:rPr lang="en-US" sz="1400" i="1">
                                <a:effectLst/>
                                <a:latin typeface="Cambria Math" panose="02040503050406030204" pitchFamily="18" charset="0"/>
                              </a:rPr>
                            </m:ctrlPr>
                          </m:mPr>
                          <m:mr>
                            <m:e>
                              <m:r>
                                <a:rPr lang="en-US" sz="1400">
                                  <a:effectLst/>
                                  <a:latin typeface="Cambria Math" panose="02040503050406030204" pitchFamily="18" charset="0"/>
                                  <a:ea typeface="宋体" panose="02010600030101010101" pitchFamily="2" charset="-122"/>
                                  <a:cs typeface="Calibri" panose="020F0502020204030204" pitchFamily="34" charset="0"/>
                                </a:rPr>
                                <m:t>0</m:t>
                              </m:r>
                            </m:e>
                          </m:mr>
                          <m:mr>
                            <m:e>
                              <m:r>
                                <a:rPr lang="en-US" sz="1400">
                                  <a:effectLst/>
                                  <a:latin typeface="Cambria Math" panose="02040503050406030204" pitchFamily="18" charset="0"/>
                                  <a:ea typeface="宋体" panose="02010600030101010101" pitchFamily="2" charset="-122"/>
                                  <a:cs typeface="Calibri" panose="020F0502020204030204" pitchFamily="34" charset="0"/>
                                </a:rPr>
                                <m:t>1</m:t>
                              </m:r>
                            </m:e>
                          </m:mr>
                        </m:m>
                      </m:e>
                    </m:d>
                  </m:oMath>
                </a14:m>
                <a:endParaRPr lang="en-US" sz="1400" dirty="0"/>
              </a:p>
            </p:txBody>
          </p:sp>
        </mc:Choice>
        <mc:Fallback>
          <p:sp>
            <p:nvSpPr>
              <p:cNvPr id="16" name="TextBox 15"/>
              <p:cNvSpPr txBox="1">
                <a:spLocks noRot="1" noChangeAspect="1" noMove="1" noResize="1" noEditPoints="1" noAdjustHandles="1" noChangeArrowheads="1" noChangeShapeType="1" noTextEdit="1"/>
              </p:cNvSpPr>
              <p:nvPr/>
            </p:nvSpPr>
            <p:spPr>
              <a:xfrm>
                <a:off x="1501500" y="4807589"/>
                <a:ext cx="2551989" cy="571760"/>
              </a:xfrm>
              <a:prstGeom prst="rect">
                <a:avLst/>
              </a:prstGeom>
              <a:blipFill rotWithShape="1">
                <a:blip r:embed="rId6"/>
                <a:stretch>
                  <a:fillRect l="-14" t="-1" r="11" b="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1551171" y="5406603"/>
                <a:ext cx="2400626" cy="518027"/>
              </a:xfrm>
              <a:prstGeom prst="rect">
                <a:avLst/>
              </a:prstGeom>
              <a:noFill/>
              <a:ln>
                <a:solidFill>
                  <a:schemeClr val="accent3"/>
                </a:solidFill>
              </a:ln>
            </p:spPr>
            <p:txBody>
              <a:bodyPr wrap="square">
                <a:spAutoFit/>
              </a:bodyPr>
              <a:lstStyle/>
              <a:p>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rPr>
                        <m:t>𝑦</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r>
                        <a:rPr lang="en-US" sz="140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𝑪</m:t>
                      </m:r>
                      <m:d>
                        <m:dPr>
                          <m:begChr m:val="["/>
                          <m:endChr m:val="]"/>
                          <m:ctrlPr>
                            <a:rPr lang="en-US" sz="1400" b="1" i="1">
                              <a:solidFill>
                                <a:schemeClr val="tx1"/>
                              </a:solidFill>
                              <a:latin typeface="Cambria Math" panose="02040503050406030204" pitchFamily="18" charset="0"/>
                            </a:rPr>
                          </m:ctrlPr>
                        </m:dPr>
                        <m:e>
                          <m:m>
                            <m:mPr>
                              <m:mcs>
                                <m:mc>
                                  <m:mcPr>
                                    <m:count m:val="1"/>
                                    <m:mcJc m:val="center"/>
                                  </m:mcPr>
                                </m:mc>
                              </m:mcs>
                              <m:plcHide m:val="on"/>
                              <m:ctrlPr>
                                <a:rPr lang="en-US" sz="1400" b="1" i="1">
                                  <a:solidFill>
                                    <a:schemeClr val="tx1"/>
                                  </a:solidFill>
                                  <a:latin typeface="Cambria Math" panose="02040503050406030204" pitchFamily="18" charset="0"/>
                                </a:rPr>
                              </m:ctrlPr>
                            </m:mPr>
                            <m:mr>
                              <m:e>
                                <m:sSub>
                                  <m:sSubPr>
                                    <m:ctrlPr>
                                      <a:rPr lang="en-US" sz="1400" b="1" i="1">
                                        <a:solidFill>
                                          <a:schemeClr val="tx1"/>
                                        </a:solidFill>
                                        <a:latin typeface="Cambria Math" panose="02040503050406030204" pitchFamily="18" charset="0"/>
                                      </a:rPr>
                                    </m:ctrlPr>
                                  </m:sSubPr>
                                  <m:e>
                                    <m:r>
                                      <a:rPr lang="en-US" sz="1400" b="0" i="1">
                                        <a:solidFill>
                                          <a:schemeClr val="tx1"/>
                                        </a:solidFill>
                                        <a:latin typeface="Cambria Math" panose="02040503050406030204" pitchFamily="18" charset="0"/>
                                      </a:rPr>
                                      <m:t>𝑧</m:t>
                                    </m:r>
                                  </m:e>
                                  <m:sub>
                                    <m:r>
                                      <a:rPr lang="en-US" sz="1400" b="0" i="0">
                                        <a:solidFill>
                                          <a:schemeClr val="tx1"/>
                                        </a:solidFill>
                                        <a:latin typeface="Cambria Math" panose="02040503050406030204" pitchFamily="18" charset="0"/>
                                      </a:rPr>
                                      <m:t>1</m:t>
                                    </m:r>
                                  </m:sub>
                                </m:sSub>
                                <m:d>
                                  <m:dPr>
                                    <m:ctrlPr>
                                      <a:rPr lang="en-US" sz="1400" b="1" i="1">
                                        <a:solidFill>
                                          <a:schemeClr val="tx1"/>
                                        </a:solidFill>
                                        <a:latin typeface="Cambria Math" panose="02040503050406030204" pitchFamily="18" charset="0"/>
                                      </a:rPr>
                                    </m:ctrlPr>
                                  </m:dPr>
                                  <m:e>
                                    <m:r>
                                      <a:rPr lang="en-US" sz="1400" b="0" i="1">
                                        <a:solidFill>
                                          <a:schemeClr val="tx1"/>
                                        </a:solidFill>
                                        <a:latin typeface="Cambria Math" panose="02040503050406030204" pitchFamily="18" charset="0"/>
                                      </a:rPr>
                                      <m:t>𝑡</m:t>
                                    </m:r>
                                  </m:e>
                                </m:d>
                              </m:e>
                            </m:mr>
                            <m:mr>
                              <m:e>
                                <m:sSub>
                                  <m:sSubPr>
                                    <m:ctrlPr>
                                      <a:rPr lang="en-US" sz="1400" b="1" i="1">
                                        <a:solidFill>
                                          <a:schemeClr val="tx1"/>
                                        </a:solidFill>
                                        <a:latin typeface="Cambria Math" panose="02040503050406030204" pitchFamily="18" charset="0"/>
                                      </a:rPr>
                                    </m:ctrlPr>
                                  </m:sSubPr>
                                  <m:e>
                                    <m:r>
                                      <a:rPr lang="en-US" sz="1400" b="0" i="1">
                                        <a:solidFill>
                                          <a:schemeClr val="tx1"/>
                                        </a:solidFill>
                                        <a:latin typeface="Cambria Math" panose="02040503050406030204" pitchFamily="18" charset="0"/>
                                      </a:rPr>
                                      <m:t>𝑧</m:t>
                                    </m:r>
                                  </m:e>
                                  <m:sub>
                                    <m:r>
                                      <a:rPr lang="en-US" sz="1400" b="0" i="0">
                                        <a:solidFill>
                                          <a:schemeClr val="tx1"/>
                                        </a:solidFill>
                                        <a:latin typeface="Cambria Math" panose="02040503050406030204" pitchFamily="18" charset="0"/>
                                      </a:rPr>
                                      <m:t>2</m:t>
                                    </m:r>
                                  </m:sub>
                                </m:sSub>
                                <m:d>
                                  <m:dPr>
                                    <m:ctrlPr>
                                      <a:rPr lang="en-US" sz="1400" b="1" i="1">
                                        <a:solidFill>
                                          <a:schemeClr val="tx1"/>
                                        </a:solidFill>
                                        <a:latin typeface="Cambria Math" panose="02040503050406030204" pitchFamily="18" charset="0"/>
                                      </a:rPr>
                                    </m:ctrlPr>
                                  </m:dPr>
                                  <m:e>
                                    <m:r>
                                      <a:rPr lang="en-US" sz="1400" b="0" i="1">
                                        <a:solidFill>
                                          <a:schemeClr val="tx1"/>
                                        </a:solidFill>
                                        <a:latin typeface="Cambria Math" panose="02040503050406030204" pitchFamily="18" charset="0"/>
                                      </a:rPr>
                                      <m:t>𝑡</m:t>
                                    </m:r>
                                  </m:e>
                                </m:d>
                              </m:e>
                            </m:mr>
                          </m:m>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𝑫𝒖</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oMath>
                  </m:oMathPara>
                </a14:m>
                <a:endParaRPr lang="en-US" sz="1400" dirty="0">
                  <a:solidFill>
                    <a:schemeClr val="tx1"/>
                  </a:solidFill>
                </a:endParaRPr>
              </a:p>
            </p:txBody>
          </p:sp>
        </mc:Choice>
        <mc:Fallback>
          <p:sp>
            <p:nvSpPr>
              <p:cNvPr id="19" name="TextBox 18"/>
              <p:cNvSpPr txBox="1">
                <a:spLocks noRot="1" noChangeAspect="1" noMove="1" noResize="1" noEditPoints="1" noAdjustHandles="1" noChangeArrowheads="1" noChangeShapeType="1" noTextEdit="1"/>
              </p:cNvSpPr>
              <p:nvPr/>
            </p:nvSpPr>
            <p:spPr>
              <a:xfrm>
                <a:off x="1551171" y="5406603"/>
                <a:ext cx="2400626" cy="518027"/>
              </a:xfrm>
              <a:prstGeom prst="rect">
                <a:avLst/>
              </a:prstGeom>
              <a:blipFill rotWithShape="1">
                <a:blip r:embed="rId7"/>
                <a:stretch>
                  <a:fillRect l="-206" t="-1022" r="-177" b="-843"/>
                </a:stretch>
              </a:blipFill>
              <a:ln>
                <a:solidFill>
                  <a:schemeClr val="accent3"/>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1566198" y="5954093"/>
                <a:ext cx="2442805" cy="307777"/>
              </a:xfrm>
              <a:prstGeom prst="rect">
                <a:avLst/>
              </a:prstGeom>
              <a:noFill/>
            </p:spPr>
            <p:txBody>
              <a:bodyPr wrap="square">
                <a:spAutoFit/>
              </a:bodyPr>
              <a:lstStyle/>
              <a:p>
                <a:r>
                  <a:rPr lang="zh-CN" sz="1400" dirty="0">
                    <a:effectLst/>
                    <a:latin typeface="Calibri" panose="020F0502020204030204" pitchFamily="34" charset="0"/>
                    <a:ea typeface="宋体" panose="02010600030101010101" pitchFamily="2" charset="-122"/>
                    <a:cs typeface="Calibri" panose="020F0502020204030204" pitchFamily="34" charset="0"/>
                  </a:rPr>
                  <a:t>其中：</a:t>
                </a:r>
                <a14:m>
                  <m:oMath xmlns:m="http://schemas.openxmlformats.org/officeDocument/2006/math">
                    <m:r>
                      <a:rPr lang="en-US" sz="1400" b="1" i="1">
                        <a:effectLst/>
                        <a:latin typeface="Cambria Math" panose="02040503050406030204" pitchFamily="18" charset="0"/>
                        <a:ea typeface="宋体" panose="02010600030101010101" pitchFamily="2" charset="-122"/>
                        <a:cs typeface="Calibri" panose="020F0502020204030204" pitchFamily="34" charset="0"/>
                      </a:rPr>
                      <m:t>𝑪</m:t>
                    </m:r>
                    <m:r>
                      <a:rPr lang="en-US" sz="1400" b="1" i="1">
                        <a:effectLst/>
                        <a:latin typeface="Cambria Math" panose="02040503050406030204" pitchFamily="18" charset="0"/>
                        <a:ea typeface="微软雅黑" panose="020B0503020204020204" pitchFamily="34" charset="-122"/>
                        <a:cs typeface="微软雅黑" panose="020B0503020204020204" pitchFamily="34" charset="-122"/>
                      </a:rPr>
                      <m:t>=</m:t>
                    </m:r>
                    <m:d>
                      <m:dPr>
                        <m:begChr m:val="["/>
                        <m:endChr m:val="]"/>
                        <m:ctrlPr>
                          <a:rPr lang="en-US" sz="1400" i="1">
                            <a:effectLst/>
                            <a:latin typeface="Cambria Math" panose="02040503050406030204" pitchFamily="18" charset="0"/>
                          </a:rPr>
                        </m:ctrlPr>
                      </m:dPr>
                      <m:e>
                        <m:m>
                          <m:mPr>
                            <m:mcs>
                              <m:mc>
                                <m:mcPr>
                                  <m:count m:val="2"/>
                                  <m:mcJc m:val="center"/>
                                </m:mcPr>
                              </m:mc>
                            </m:mcs>
                            <m:ctrlPr>
                              <a:rPr lang="en-US" sz="1400" i="1">
                                <a:effectLst/>
                                <a:latin typeface="Cambria Math" panose="02040503050406030204" pitchFamily="18" charset="0"/>
                              </a:rPr>
                            </m:ctrlPr>
                          </m:mPr>
                          <m:mr>
                            <m:e>
                              <m:r>
                                <a:rPr lang="en-US" sz="1400">
                                  <a:effectLst/>
                                  <a:latin typeface="Cambria Math" panose="02040503050406030204" pitchFamily="18" charset="0"/>
                                  <a:ea typeface="宋体" panose="02010600030101010101" pitchFamily="2" charset="-122"/>
                                  <a:cs typeface="Calibri" panose="020F0502020204030204" pitchFamily="34" charset="0"/>
                                </a:rPr>
                                <m:t>1</m:t>
                              </m:r>
                            </m:e>
                            <m:e>
                              <m:r>
                                <a:rPr lang="en-US" sz="1400">
                                  <a:effectLst/>
                                  <a:latin typeface="Cambria Math" panose="02040503050406030204" pitchFamily="18" charset="0"/>
                                  <a:ea typeface="宋体" panose="02010600030101010101" pitchFamily="2" charset="-122"/>
                                  <a:cs typeface="Calibri" panose="020F0502020204030204" pitchFamily="34" charset="0"/>
                                </a:rPr>
                                <m:t>0</m:t>
                              </m:r>
                            </m:e>
                          </m:mr>
                        </m:m>
                      </m:e>
                    </m:d>
                  </m:oMath>
                </a14:m>
                <a:r>
                  <a:rPr lang="zh-CN" sz="1400" dirty="0">
                    <a:effectLst/>
                    <a:latin typeface="Calibri" panose="020F0502020204030204" pitchFamily="34" charset="0"/>
                    <a:ea typeface="宋体" panose="02010600030101010101" pitchFamily="2" charset="-122"/>
                    <a:cs typeface="Calibri" panose="020F0502020204030204" pitchFamily="34" charset="0"/>
                  </a:rPr>
                  <a:t>，</a:t>
                </a:r>
                <a:r>
                  <a:rPr lang="zh-CN" sz="1400" b="1" dirty="0">
                    <a:effectLst/>
                    <a:ea typeface="Calibri" panose="020F0502020204030204" pitchFamily="34" charset="0"/>
                  </a:rPr>
                  <a:t> </a:t>
                </a:r>
                <a14:m>
                  <m:oMath xmlns:m="http://schemas.openxmlformats.org/officeDocument/2006/math">
                    <m:r>
                      <a:rPr lang="en-US" sz="1400" b="1" i="1">
                        <a:effectLst/>
                        <a:latin typeface="Cambria Math" panose="02040503050406030204" pitchFamily="18" charset="0"/>
                        <a:ea typeface="宋体" panose="02010600030101010101" pitchFamily="2" charset="-122"/>
                        <a:cs typeface="Calibri" panose="020F0502020204030204" pitchFamily="34" charset="0"/>
                      </a:rPr>
                      <m:t>𝑫</m:t>
                    </m:r>
                    <m:r>
                      <a:rPr lang="en-US" sz="1400" i="1">
                        <a:effectLst/>
                        <a:latin typeface="Cambria Math" panose="02040503050406030204" pitchFamily="18" charset="0"/>
                        <a:ea typeface="宋体" panose="02010600030101010101" pitchFamily="2" charset="-122"/>
                        <a:cs typeface="Calibri" panose="020F0502020204030204" pitchFamily="34" charset="0"/>
                      </a:rPr>
                      <m:t>=[</m:t>
                    </m:r>
                    <m:r>
                      <a:rPr lang="en-US" sz="1400" i="1">
                        <a:effectLst/>
                        <a:latin typeface="Cambria Math" panose="02040503050406030204" pitchFamily="18" charset="0"/>
                        <a:ea typeface="宋体" panose="02010600030101010101" pitchFamily="2" charset="-122"/>
                        <a:cs typeface="Calibri" panose="020F0502020204030204" pitchFamily="34" charset="0"/>
                      </a:rPr>
                      <m:t>0</m:t>
                    </m:r>
                    <m:r>
                      <a:rPr lang="en-US" sz="1400" i="1">
                        <a:effectLst/>
                        <a:latin typeface="Cambria Math" panose="02040503050406030204" pitchFamily="18" charset="0"/>
                        <a:ea typeface="宋体" panose="02010600030101010101" pitchFamily="2" charset="-122"/>
                        <a:cs typeface="Calibri" panose="020F0502020204030204" pitchFamily="34" charset="0"/>
                      </a:rPr>
                      <m:t>]</m:t>
                    </m:r>
                  </m:oMath>
                </a14:m>
                <a:endParaRPr lang="en-US" sz="1400" dirty="0"/>
              </a:p>
            </p:txBody>
          </p:sp>
        </mc:Choice>
        <mc:Fallback>
          <p:sp>
            <p:nvSpPr>
              <p:cNvPr id="22" name="TextBox 21"/>
              <p:cNvSpPr txBox="1">
                <a:spLocks noRot="1" noChangeAspect="1" noMove="1" noResize="1" noEditPoints="1" noAdjustHandles="1" noChangeArrowheads="1" noChangeShapeType="1" noTextEdit="1"/>
              </p:cNvSpPr>
              <p:nvPr/>
            </p:nvSpPr>
            <p:spPr>
              <a:xfrm>
                <a:off x="1566198" y="5954093"/>
                <a:ext cx="2442805" cy="307777"/>
              </a:xfrm>
              <a:prstGeom prst="rect">
                <a:avLst/>
              </a:prstGeom>
              <a:blipFill rotWithShape="1">
                <a:blip r:embed="rId8"/>
                <a:stretch>
                  <a:fillRect l="-12" t="-108" r="10" b="44"/>
                </a:stretch>
              </a:blipFill>
            </p:spPr>
            <p:txBody>
              <a:bodyPr/>
              <a:lstStyle/>
              <a:p>
                <a:r>
                  <a:rPr lang="zh-CN" altLang="en-US">
                    <a:noFill/>
                  </a:rPr>
                  <a:t> </a:t>
                </a:r>
              </a:p>
            </p:txBody>
          </p:sp>
        </mc:Fallback>
      </mc:AlternateContent>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14847" y="4117949"/>
            <a:ext cx="4398247" cy="1716758"/>
          </a:xfrm>
          <a:prstGeom prst="rect">
            <a:avLst/>
          </a:prstGeom>
          <a:noFill/>
        </p:spPr>
      </p:pic>
      <p:sp>
        <p:nvSpPr>
          <p:cNvPr id="24" name="Arrow: Down 23"/>
          <p:cNvSpPr/>
          <p:nvPr/>
        </p:nvSpPr>
        <p:spPr>
          <a:xfrm rot="16200000">
            <a:off x="4644629" y="4905743"/>
            <a:ext cx="365449" cy="3414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线性状态反馈器 </a:t>
            </a:r>
            <a:r>
              <a:rPr lang="en-US" altLang="zh-CN" sz="3600" b="1" dirty="0"/>
              <a:t>– </a:t>
            </a:r>
            <a:r>
              <a:rPr lang="zh-CN" altLang="en-US" sz="3600" b="1" dirty="0"/>
              <a:t>系统建模</a:t>
            </a:r>
            <a:endParaRPr lang="en-US" sz="3600" dirty="0"/>
          </a:p>
        </p:txBody>
      </p:sp>
      <p:pic>
        <p:nvPicPr>
          <p:cNvPr id="3" name="图片 2" descr="14"/>
          <p:cNvPicPr>
            <a:picLocks noChangeAspect="1"/>
          </p:cNvPicPr>
          <p:nvPr/>
        </p:nvPicPr>
        <p:blipFill>
          <a:blip r:embed="rId1"/>
          <a:stretch>
            <a:fillRect/>
          </a:stretch>
        </p:blipFill>
        <p:spPr>
          <a:xfrm>
            <a:off x="4953000" y="2286000"/>
            <a:ext cx="2286000" cy="2286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系统的能控性直观理解</a:t>
            </a:r>
            <a:endParaRPr lang="en-US" sz="3600" dirty="0"/>
          </a:p>
        </p:txBody>
      </p:sp>
      <p:sp>
        <p:nvSpPr>
          <p:cNvPr id="36" name="TextBox 35"/>
          <p:cNvSpPr txBox="1"/>
          <p:nvPr/>
        </p:nvSpPr>
        <p:spPr>
          <a:xfrm>
            <a:off x="465511" y="1884487"/>
            <a:ext cx="3896763" cy="338554"/>
          </a:xfrm>
          <a:prstGeom prst="rect">
            <a:avLst/>
          </a:prstGeom>
          <a:noFill/>
        </p:spPr>
        <p:txBody>
          <a:bodyPr wrap="square">
            <a:spAutoFit/>
          </a:bodyPr>
          <a:lstStyle/>
          <a:p>
            <a:pPr marL="342900" indent="-342900">
              <a:buFont typeface="Arial" panose="020B0604020202020204" pitchFamily="34" charset="0"/>
              <a:buChar char="•"/>
            </a:pPr>
            <a:r>
              <a:rPr lang="zh-CN" altLang="en-US" sz="1600" dirty="0">
                <a:effectLst/>
                <a:latin typeface="宋体" panose="02010600030101010101" pitchFamily="2" charset="-122"/>
                <a:ea typeface="宋体" panose="02010600030101010101" pitchFamily="2" charset="-122"/>
                <a:cs typeface="Calibri" panose="020F0502020204030204" pitchFamily="34" charset="0"/>
              </a:rPr>
              <a:t>简单例子</a:t>
            </a:r>
            <a:endParaRPr lang="en-US" altLang="zh-CN" sz="1600" dirty="0">
              <a:effectLst/>
              <a:latin typeface="宋体" panose="02010600030101010101" pitchFamily="2" charset="-122"/>
              <a:ea typeface="宋体" panose="02010600030101010101" pitchFamily="2" charset="-122"/>
              <a:cs typeface="Calibri" panose="020F0502020204030204" pitchFamily="34" charset="0"/>
            </a:endParaRPr>
          </a:p>
        </p:txBody>
      </p:sp>
      <p:pic>
        <p:nvPicPr>
          <p:cNvPr id="3" name="Picture 2"/>
          <p:cNvPicPr>
            <a:picLocks noChangeAspect="1"/>
          </p:cNvPicPr>
          <p:nvPr/>
        </p:nvPicPr>
        <p:blipFill rotWithShape="1">
          <a:blip r:embed="rId1" cstate="print">
            <a:extLst>
              <a:ext uri="{28A0092B-C50C-407E-A947-70E740481C1C}">
                <a14:useLocalDpi xmlns:a14="http://schemas.microsoft.com/office/drawing/2010/main" val="0"/>
              </a:ext>
            </a:extLst>
          </a:blip>
          <a:srcRect r="69713"/>
          <a:stretch>
            <a:fillRect/>
          </a:stretch>
        </p:blipFill>
        <p:spPr bwMode="auto">
          <a:xfrm>
            <a:off x="1567448" y="2223041"/>
            <a:ext cx="2083994" cy="1299584"/>
          </a:xfrm>
          <a:prstGeom prst="rect">
            <a:avLst/>
          </a:prstGeom>
          <a:noFill/>
        </p:spPr>
      </p:pic>
      <p:pic>
        <p:nvPicPr>
          <p:cNvPr id="4" name="Picture 3"/>
          <p:cNvPicPr>
            <a:picLocks noChangeAspect="1"/>
          </p:cNvPicPr>
          <p:nvPr/>
        </p:nvPicPr>
        <p:blipFill rotWithShape="1">
          <a:blip r:embed="rId1" cstate="print">
            <a:extLst>
              <a:ext uri="{28A0092B-C50C-407E-A947-70E740481C1C}">
                <a14:useLocalDpi xmlns:a14="http://schemas.microsoft.com/office/drawing/2010/main" val="0"/>
              </a:ext>
            </a:extLst>
          </a:blip>
          <a:srcRect l="46809"/>
          <a:stretch>
            <a:fillRect/>
          </a:stretch>
        </p:blipFill>
        <p:spPr bwMode="auto">
          <a:xfrm>
            <a:off x="5039861" y="2353299"/>
            <a:ext cx="3029421" cy="1075701"/>
          </a:xfrm>
          <a:prstGeom prst="rect">
            <a:avLst/>
          </a:prstGeom>
          <a:noFill/>
        </p:spPr>
      </p:pic>
      <mc:AlternateContent xmlns:mc="http://schemas.openxmlformats.org/markup-compatibility/2006">
        <mc:Choice xmlns:a14="http://schemas.microsoft.com/office/drawing/2010/main" Requires="a14">
          <p:sp>
            <p:nvSpPr>
              <p:cNvPr id="6" name="TextBox 5"/>
              <p:cNvSpPr txBox="1"/>
              <p:nvPr/>
            </p:nvSpPr>
            <p:spPr>
              <a:xfrm>
                <a:off x="832608" y="3522625"/>
                <a:ext cx="1541476" cy="428322"/>
              </a:xfrm>
              <a:prstGeom prst="rect">
                <a:avLst/>
              </a:prstGeom>
              <a:noFill/>
            </p:spPr>
            <p:txBody>
              <a:bodyPr wrap="square">
                <a:spAutoFit/>
              </a:bodyPr>
              <a:lstStyle/>
              <a:p>
                <a14:m>
                  <m:oMath xmlns:m="http://schemas.openxmlformats.org/officeDocument/2006/math">
                    <m:sSub>
                      <m:sSubPr>
                        <m:ctrlPr>
                          <a:rPr lang="en-US" sz="1400" i="1" smtClean="0">
                            <a:effectLst/>
                            <a:latin typeface="Cambria Math" panose="02040503050406030204" pitchFamily="18" charset="0"/>
                          </a:rPr>
                        </m:ctrlPr>
                      </m:sSubPr>
                      <m:e>
                        <m:r>
                          <a:rPr lang="en-US" sz="1400" i="1">
                            <a:effectLst/>
                            <a:latin typeface="Cambria Math" panose="02040503050406030204" pitchFamily="18" charset="0"/>
                            <a:ea typeface="宋体" panose="02010600030101010101" pitchFamily="2" charset="-122"/>
                            <a:cs typeface="Calibri" panose="020F0502020204030204" pitchFamily="34" charset="0"/>
                          </a:rPr>
                          <m:t>𝑚</m:t>
                        </m:r>
                      </m:e>
                      <m:sub>
                        <m:r>
                          <a:rPr lang="en-US" sz="1400">
                            <a:effectLst/>
                            <a:latin typeface="Cambria Math" panose="02040503050406030204" pitchFamily="18" charset="0"/>
                            <a:ea typeface="宋体" panose="02010600030101010101" pitchFamily="2" charset="-122"/>
                            <a:cs typeface="Calibri" panose="020F0502020204030204" pitchFamily="34" charset="0"/>
                          </a:rPr>
                          <m:t>1</m:t>
                        </m:r>
                      </m:sub>
                    </m:sSub>
                    <m:f>
                      <m:fPr>
                        <m:ctrlPr>
                          <a:rPr lang="en-US" sz="1400" i="1">
                            <a:effectLst/>
                            <a:latin typeface="Cambria Math" panose="02040503050406030204" pitchFamily="18" charset="0"/>
                          </a:rPr>
                        </m:ctrlPr>
                      </m:fPr>
                      <m:num>
                        <m:sSup>
                          <m:sSupPr>
                            <m:ctrlPr>
                              <a:rPr lang="en-US" sz="1400" i="1">
                                <a:effectLst/>
                                <a:latin typeface="Cambria Math" panose="02040503050406030204" pitchFamily="18" charset="0"/>
                              </a:rPr>
                            </m:ctrlPr>
                          </m:sSupPr>
                          <m:e>
                            <m:r>
                              <m:rPr>
                                <m:sty m:val="p"/>
                              </m:rPr>
                              <a:rPr lang="en-US" sz="1400">
                                <a:effectLst/>
                                <a:latin typeface="Cambria Math" panose="02040503050406030204" pitchFamily="18" charset="0"/>
                                <a:ea typeface="宋体" panose="02010600030101010101" pitchFamily="2" charset="-122"/>
                                <a:cs typeface="Calibri" panose="020F0502020204030204" pitchFamily="34" charset="0"/>
                              </a:rPr>
                              <m:t>d</m:t>
                            </m:r>
                          </m:e>
                          <m:sup>
                            <m:r>
                              <a:rPr lang="en-US" sz="1400">
                                <a:effectLst/>
                                <a:latin typeface="Cambria Math" panose="02040503050406030204" pitchFamily="18" charset="0"/>
                                <a:ea typeface="宋体" panose="02010600030101010101" pitchFamily="2" charset="-122"/>
                                <a:cs typeface="Calibri" panose="020F0502020204030204" pitchFamily="34" charset="0"/>
                              </a:rPr>
                              <m:t>2</m:t>
                            </m:r>
                          </m:sup>
                        </m:sSup>
                        <m:sSub>
                          <m:sSubPr>
                            <m:ctrlPr>
                              <a:rPr lang="en-US" sz="1400" i="1">
                                <a:effectLst/>
                                <a:latin typeface="Cambria Math" panose="02040503050406030204" pitchFamily="18" charset="0"/>
                              </a:rPr>
                            </m:ctrlPr>
                          </m:sSubPr>
                          <m:e>
                            <m:r>
                              <a:rPr lang="en-US" sz="1400" i="1">
                                <a:effectLst/>
                                <a:latin typeface="Cambria Math" panose="02040503050406030204" pitchFamily="18" charset="0"/>
                                <a:ea typeface="宋体" panose="02010600030101010101" pitchFamily="2" charset="-122"/>
                                <a:cs typeface="Calibri" panose="020F0502020204030204" pitchFamily="34" charset="0"/>
                              </a:rPr>
                              <m:t>𝑥</m:t>
                            </m:r>
                          </m:e>
                          <m:sub>
                            <m:r>
                              <a:rPr lang="en-US" sz="1400">
                                <a:effectLst/>
                                <a:latin typeface="Cambria Math" panose="02040503050406030204" pitchFamily="18" charset="0"/>
                                <a:ea typeface="宋体" panose="02010600030101010101" pitchFamily="2" charset="-122"/>
                                <a:cs typeface="Calibri" panose="020F0502020204030204" pitchFamily="34" charset="0"/>
                              </a:rPr>
                              <m:t>1</m:t>
                            </m:r>
                          </m:sub>
                        </m:sSub>
                        <m:r>
                          <a:rPr lang="en-US" sz="1400">
                            <a:effectLst/>
                            <a:latin typeface="Cambria Math" panose="02040503050406030204" pitchFamily="18" charset="0"/>
                            <a:ea typeface="宋体" panose="02010600030101010101" pitchFamily="2" charset="-122"/>
                            <a:cs typeface="Calibri" panose="020F0502020204030204" pitchFamily="34" charset="0"/>
                          </a:rPr>
                          <m:t>(</m:t>
                        </m:r>
                        <m:r>
                          <a:rPr lang="en-US" sz="1400" i="1">
                            <a:effectLst/>
                            <a:latin typeface="Cambria Math" panose="02040503050406030204" pitchFamily="18" charset="0"/>
                            <a:ea typeface="宋体" panose="02010600030101010101" pitchFamily="2" charset="-122"/>
                            <a:cs typeface="Calibri" panose="020F0502020204030204" pitchFamily="34" charset="0"/>
                          </a:rPr>
                          <m:t>𝑡</m:t>
                        </m:r>
                        <m:r>
                          <a:rPr lang="en-US" sz="1400">
                            <a:effectLst/>
                            <a:latin typeface="Cambria Math" panose="02040503050406030204" pitchFamily="18" charset="0"/>
                            <a:ea typeface="宋体" panose="02010600030101010101" pitchFamily="2" charset="-122"/>
                            <a:cs typeface="Calibri" panose="020F0502020204030204" pitchFamily="34" charset="0"/>
                          </a:rPr>
                          <m:t>)</m:t>
                        </m:r>
                      </m:num>
                      <m:den>
                        <m:sSup>
                          <m:sSupPr>
                            <m:ctrlPr>
                              <a:rPr lang="en-US" sz="1400" i="1">
                                <a:effectLst/>
                                <a:latin typeface="Cambria Math" panose="02040503050406030204" pitchFamily="18" charset="0"/>
                              </a:rPr>
                            </m:ctrlPr>
                          </m:sSupPr>
                          <m:e>
                            <m:r>
                              <m:rPr>
                                <m:sty m:val="p"/>
                              </m:rPr>
                              <a:rPr lang="en-US" sz="1400">
                                <a:effectLst/>
                                <a:latin typeface="Cambria Math" panose="02040503050406030204" pitchFamily="18" charset="0"/>
                                <a:ea typeface="宋体" panose="02010600030101010101" pitchFamily="2" charset="-122"/>
                                <a:cs typeface="Calibri" panose="020F0502020204030204" pitchFamily="34" charset="0"/>
                              </a:rPr>
                              <m:t>d</m:t>
                            </m:r>
                            <m:r>
                              <a:rPr lang="en-US" sz="1400" i="1">
                                <a:effectLst/>
                                <a:latin typeface="Cambria Math" panose="02040503050406030204" pitchFamily="18" charset="0"/>
                                <a:ea typeface="宋体" panose="02010600030101010101" pitchFamily="2" charset="-122"/>
                                <a:cs typeface="Calibri" panose="020F0502020204030204" pitchFamily="34" charset="0"/>
                              </a:rPr>
                              <m:t>𝑡</m:t>
                            </m:r>
                          </m:e>
                          <m:sup>
                            <m:r>
                              <a:rPr lang="en-US" sz="1400">
                                <a:effectLst/>
                                <a:latin typeface="Cambria Math" panose="02040503050406030204" pitchFamily="18" charset="0"/>
                                <a:ea typeface="宋体" panose="02010600030101010101" pitchFamily="2" charset="-122"/>
                                <a:cs typeface="Calibri" panose="020F0502020204030204" pitchFamily="34" charset="0"/>
                              </a:rPr>
                              <m:t>2</m:t>
                            </m:r>
                          </m:sup>
                        </m:sSup>
                      </m:den>
                    </m:f>
                    <m:r>
                      <a:rPr lang="en-US" sz="1400">
                        <a:effectLst/>
                        <a:latin typeface="Cambria Math" panose="02040503050406030204" pitchFamily="18" charset="0"/>
                        <a:ea typeface="宋体" panose="02010600030101010101" pitchFamily="2" charset="-122"/>
                        <a:cs typeface="Calibri" panose="020F0502020204030204" pitchFamily="34" charset="0"/>
                      </a:rPr>
                      <m:t>=</m:t>
                    </m:r>
                    <m:r>
                      <a:rPr lang="en-US" sz="1400" i="1">
                        <a:effectLst/>
                        <a:latin typeface="Cambria Math" panose="02040503050406030204" pitchFamily="18" charset="0"/>
                        <a:ea typeface="宋体" panose="02010600030101010101" pitchFamily="2" charset="-122"/>
                        <a:cs typeface="Calibri" panose="020F0502020204030204" pitchFamily="34" charset="0"/>
                      </a:rPr>
                      <m:t>𝐹</m:t>
                    </m:r>
                    <m:d>
                      <m:dPr>
                        <m:ctrlPr>
                          <a:rPr lang="en-US" sz="1400" i="1">
                            <a:effectLst/>
                            <a:latin typeface="Cambria Math" panose="02040503050406030204" pitchFamily="18" charset="0"/>
                          </a:rPr>
                        </m:ctrlPr>
                      </m:dPr>
                      <m:e>
                        <m:r>
                          <a:rPr lang="en-US" sz="1400" i="1">
                            <a:effectLst/>
                            <a:latin typeface="Cambria Math" panose="02040503050406030204" pitchFamily="18" charset="0"/>
                            <a:ea typeface="宋体" panose="02010600030101010101" pitchFamily="2" charset="-122"/>
                            <a:cs typeface="Calibri" panose="020F0502020204030204" pitchFamily="34" charset="0"/>
                          </a:rPr>
                          <m:t>𝑡</m:t>
                        </m:r>
                      </m:e>
                    </m:d>
                  </m:oMath>
                </a14:m>
                <a:r>
                  <a:rPr lang="en-US" sz="1400" dirty="0">
                    <a:effectLst/>
                    <a:latin typeface="Calibri" panose="020F0502020204030204" pitchFamily="34" charset="0"/>
                    <a:ea typeface="宋体" panose="02010600030101010101" pitchFamily="2" charset="-122"/>
                  </a:rPr>
                  <a:t> </a:t>
                </a:r>
                <a:endParaRPr lang="en-US" sz="1400" dirty="0"/>
              </a:p>
            </p:txBody>
          </p:sp>
        </mc:Choice>
        <mc:Fallback>
          <p:sp>
            <p:nvSpPr>
              <p:cNvPr id="6" name="TextBox 5"/>
              <p:cNvSpPr txBox="1">
                <a:spLocks noRot="1" noChangeAspect="1" noMove="1" noResize="1" noEditPoints="1" noAdjustHandles="1" noChangeArrowheads="1" noChangeShapeType="1" noTextEdit="1"/>
              </p:cNvSpPr>
              <p:nvPr/>
            </p:nvSpPr>
            <p:spPr>
              <a:xfrm>
                <a:off x="832608" y="3522625"/>
                <a:ext cx="1541476" cy="428322"/>
              </a:xfrm>
              <a:prstGeom prst="rect">
                <a:avLst/>
              </a:prstGeom>
              <a:blipFill rotWithShape="1">
                <a:blip r:embed="rId2"/>
                <a:stretch>
                  <a:fillRect l="-8" t="-65" r="29" b="143"/>
                </a:stretch>
              </a:blipFill>
            </p:spPr>
            <p:txBody>
              <a:bodyPr/>
              <a:lstStyle/>
              <a:p>
                <a:r>
                  <a:rPr lang="zh-CN" altLang="en-US">
                    <a:noFill/>
                  </a:rPr>
                  <a:t> </a:t>
                </a:r>
              </a:p>
            </p:txBody>
          </p:sp>
        </mc:Fallback>
      </mc:AlternateContent>
      <p:sp>
        <p:nvSpPr>
          <p:cNvPr id="8" name="TextBox 7"/>
          <p:cNvSpPr txBox="1"/>
          <p:nvPr/>
        </p:nvSpPr>
        <p:spPr>
          <a:xfrm>
            <a:off x="935255" y="3950947"/>
            <a:ext cx="1264386" cy="307777"/>
          </a:xfrm>
          <a:prstGeom prst="rect">
            <a:avLst/>
          </a:prstGeom>
          <a:noFill/>
        </p:spPr>
        <p:txBody>
          <a:bodyPr wrap="square">
            <a:spAutoFit/>
          </a:bodyPr>
          <a:lstStyle/>
          <a:p>
            <a:r>
              <a:rPr lang="zh-CN" altLang="en-US" sz="1400" dirty="0">
                <a:latin typeface="宋体" panose="02010600030101010101" pitchFamily="2" charset="-122"/>
                <a:ea typeface="宋体" panose="02010600030101010101" pitchFamily="2" charset="-122"/>
              </a:rPr>
              <a:t>定义状态变量：</a:t>
            </a:r>
            <a:endParaRPr lang="en-US" i="1" dirty="0"/>
          </a:p>
        </p:txBody>
      </p:sp>
      <mc:AlternateContent xmlns:mc="http://schemas.openxmlformats.org/markup-compatibility/2006">
        <mc:Choice xmlns:a14="http://schemas.microsoft.com/office/drawing/2010/main" Requires="a14">
          <p:sp>
            <p:nvSpPr>
              <p:cNvPr id="13" name="TextBox 12"/>
              <p:cNvSpPr txBox="1"/>
              <p:nvPr/>
            </p:nvSpPr>
            <p:spPr>
              <a:xfrm>
                <a:off x="945740" y="4273405"/>
                <a:ext cx="2083994" cy="30777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zh-CN" altLang="en-US" sz="1400">
                          <a:latin typeface="Cambria Math" panose="02040503050406030204" pitchFamily="18" charset="0"/>
                          <a:ea typeface="宋体" panose="02010600030101010101" pitchFamily="2" charset="-122"/>
                        </a:rPr>
                        <m:t>位移</m:t>
                      </m:r>
                      <m:r>
                        <a:rPr lang="zh-CN" altLang="en-US" sz="1400" i="1">
                          <a:latin typeface="Cambria Math" panose="02040503050406030204" pitchFamily="18" charset="0"/>
                          <a:ea typeface="宋体" panose="02010600030101010101" pitchFamily="2" charset="-122"/>
                        </a:rPr>
                        <m:t>：</m:t>
                      </m:r>
                      <m:sSub>
                        <m:sSubPr>
                          <m:ctrlPr>
                            <a:rPr lang="en-US" sz="1400" i="1">
                              <a:latin typeface="Cambria Math" panose="02040503050406030204" pitchFamily="18" charset="0"/>
                              <a:ea typeface="宋体" panose="02010600030101010101" pitchFamily="2" charset="-122"/>
                            </a:rPr>
                          </m:ctrlPr>
                        </m:sSubPr>
                        <m:e>
                          <m:r>
                            <a:rPr lang="en-US" sz="1400">
                              <a:latin typeface="Cambria Math" panose="02040503050406030204" pitchFamily="18" charset="0"/>
                              <a:ea typeface="宋体" panose="02010600030101010101" pitchFamily="2" charset="-122"/>
                            </a:rPr>
                            <m:t>𝑧</m:t>
                          </m:r>
                        </m:e>
                        <m:sub>
                          <m:r>
                            <a:rPr lang="en-US" sz="1400">
                              <a:latin typeface="Cambria Math" panose="02040503050406030204" pitchFamily="18" charset="0"/>
                              <a:ea typeface="宋体" panose="02010600030101010101" pitchFamily="2" charset="-122"/>
                            </a:rPr>
                            <m:t>1</m:t>
                          </m:r>
                        </m:sub>
                      </m:sSub>
                      <m:d>
                        <m:dPr>
                          <m:ctrlPr>
                            <a:rPr lang="en-US" sz="1400" i="1">
                              <a:latin typeface="Cambria Math" panose="02040503050406030204" pitchFamily="18" charset="0"/>
                              <a:ea typeface="宋体" panose="02010600030101010101" pitchFamily="2" charset="-122"/>
                            </a:rPr>
                          </m:ctrlPr>
                        </m:dPr>
                        <m:e>
                          <m:r>
                            <a:rPr lang="en-US" sz="1400">
                              <a:latin typeface="Cambria Math" panose="02040503050406030204" pitchFamily="18" charset="0"/>
                              <a:ea typeface="宋体" panose="02010600030101010101" pitchFamily="2" charset="-122"/>
                            </a:rPr>
                            <m:t>𝑡</m:t>
                          </m:r>
                        </m:e>
                      </m:d>
                      <m:r>
                        <a:rPr lang="en-US" sz="1400">
                          <a:latin typeface="Cambria Math" panose="02040503050406030204" pitchFamily="18" charset="0"/>
                          <a:ea typeface="宋体" panose="02010600030101010101" pitchFamily="2" charset="-122"/>
                        </a:rPr>
                        <m:t>=</m:t>
                      </m:r>
                      <m:sSub>
                        <m:sSubPr>
                          <m:ctrlPr>
                            <a:rPr lang="en-US" sz="1400" i="1">
                              <a:latin typeface="Cambria Math" panose="02040503050406030204" pitchFamily="18" charset="0"/>
                              <a:ea typeface="宋体" panose="02010600030101010101" pitchFamily="2" charset="-122"/>
                            </a:rPr>
                          </m:ctrlPr>
                        </m:sSubPr>
                        <m:e>
                          <m:r>
                            <a:rPr lang="en-US" sz="1400">
                              <a:latin typeface="Cambria Math" panose="02040503050406030204" pitchFamily="18" charset="0"/>
                              <a:ea typeface="宋体" panose="02010600030101010101" pitchFamily="2" charset="-122"/>
                            </a:rPr>
                            <m:t>𝑥</m:t>
                          </m:r>
                        </m:e>
                        <m:sub>
                          <m:r>
                            <a:rPr lang="en-US" sz="1400">
                              <a:latin typeface="Cambria Math" panose="02040503050406030204" pitchFamily="18" charset="0"/>
                              <a:ea typeface="宋体" panose="02010600030101010101" pitchFamily="2" charset="-122"/>
                            </a:rPr>
                            <m:t>1</m:t>
                          </m:r>
                        </m:sub>
                      </m:sSub>
                      <m:d>
                        <m:dPr>
                          <m:ctrlPr>
                            <a:rPr lang="en-US" sz="1400" i="1">
                              <a:latin typeface="Cambria Math" panose="02040503050406030204" pitchFamily="18" charset="0"/>
                              <a:ea typeface="宋体" panose="02010600030101010101" pitchFamily="2" charset="-122"/>
                            </a:rPr>
                          </m:ctrlPr>
                        </m:dPr>
                        <m:e>
                          <m:r>
                            <a:rPr lang="en-US" sz="1400">
                              <a:latin typeface="Cambria Math" panose="02040503050406030204" pitchFamily="18" charset="0"/>
                              <a:ea typeface="宋体" panose="02010600030101010101" pitchFamily="2" charset="-122"/>
                            </a:rPr>
                            <m:t>𝑡</m:t>
                          </m:r>
                        </m:e>
                      </m:d>
                    </m:oMath>
                  </m:oMathPara>
                </a14:m>
                <a:endParaRPr lang="en-US" sz="1400" dirty="0">
                  <a:latin typeface="宋体" panose="02010600030101010101" pitchFamily="2" charset="-122"/>
                  <a:ea typeface="宋体" panose="02010600030101010101" pitchFamily="2" charset="-122"/>
                </a:endParaRPr>
              </a:p>
            </p:txBody>
          </p:sp>
        </mc:Choice>
        <mc:Fallback>
          <p:sp>
            <p:nvSpPr>
              <p:cNvPr id="13" name="TextBox 12"/>
              <p:cNvSpPr txBox="1">
                <a:spLocks noRot="1" noChangeAspect="1" noMove="1" noResize="1" noEditPoints="1" noAdjustHandles="1" noChangeArrowheads="1" noChangeShapeType="1" noTextEdit="1"/>
              </p:cNvSpPr>
              <p:nvPr/>
            </p:nvSpPr>
            <p:spPr>
              <a:xfrm>
                <a:off x="945740" y="4273405"/>
                <a:ext cx="2083994" cy="307777"/>
              </a:xfrm>
              <a:prstGeom prst="rect">
                <a:avLst/>
              </a:prstGeom>
              <a:blipFill rotWithShape="1">
                <a:blip r:embed="rId3"/>
                <a:stretch>
                  <a:fillRect l="-11" t="-159" r="7" b="9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1008775" y="4581182"/>
                <a:ext cx="2083994" cy="51046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zh-CN" altLang="en-US" sz="1400" smtClean="0">
                          <a:latin typeface="Cambria Math" panose="02040503050406030204" pitchFamily="18" charset="0"/>
                          <a:ea typeface="宋体" panose="02010600030101010101" pitchFamily="2" charset="-122"/>
                        </a:rPr>
                        <m:t>速度</m:t>
                      </m:r>
                      <m:r>
                        <a:rPr lang="zh-CN" altLang="en-US" sz="1400" i="1">
                          <a:latin typeface="Cambria Math" panose="02040503050406030204" pitchFamily="18" charset="0"/>
                          <a:ea typeface="宋体" panose="02010600030101010101" pitchFamily="2" charset="-122"/>
                        </a:rPr>
                        <m:t>：</m:t>
                      </m:r>
                      <m:sSub>
                        <m:sSubPr>
                          <m:ctrlPr>
                            <a:rPr lang="en-US" sz="1400" i="1" smtClean="0">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𝑧</m:t>
                          </m:r>
                        </m:e>
                        <m:sub>
                          <m:r>
                            <a:rPr lang="en-US" sz="1400" i="0">
                              <a:solidFill>
                                <a:schemeClr val="tx1"/>
                              </a:solidFill>
                              <a:latin typeface="Cambria Math" panose="02040503050406030204" pitchFamily="18" charset="0"/>
                            </a:rPr>
                            <m:t>2</m:t>
                          </m:r>
                        </m:sub>
                      </m:sSub>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r>
                        <a:rPr lang="en-US" sz="1400" i="0">
                          <a:solidFill>
                            <a:schemeClr val="tx1"/>
                          </a:solidFill>
                          <a:latin typeface="Cambria Math" panose="02040503050406030204" pitchFamily="18" charset="0"/>
                        </a:rPr>
                        <m:t>=</m:t>
                      </m:r>
                      <m:f>
                        <m:fPr>
                          <m:ctrlPr>
                            <a:rPr lang="en-US" sz="1400" i="1">
                              <a:solidFill>
                                <a:schemeClr val="tx1"/>
                              </a:solidFill>
                              <a:latin typeface="Cambria Math" panose="02040503050406030204" pitchFamily="18" charset="0"/>
                            </a:rPr>
                          </m:ctrlPr>
                        </m:fPr>
                        <m:num>
                          <m:r>
                            <m:rPr>
                              <m:sty m:val="p"/>
                            </m:rPr>
                            <a:rPr lang="en-US" sz="1400" i="0">
                              <a:solidFill>
                                <a:schemeClr val="tx1"/>
                              </a:solidFill>
                              <a:latin typeface="Cambria Math" panose="02040503050406030204" pitchFamily="18" charset="0"/>
                            </a:rPr>
                            <m:t>d</m:t>
                          </m:r>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𝑧</m:t>
                              </m:r>
                            </m:e>
                            <m:sub>
                              <m:r>
                                <a:rPr lang="en-US" sz="1400" i="0">
                                  <a:solidFill>
                                    <a:schemeClr val="tx1"/>
                                  </a:solidFill>
                                  <a:latin typeface="Cambria Math" panose="02040503050406030204" pitchFamily="18" charset="0"/>
                                </a:rPr>
                                <m:t>1</m:t>
                              </m:r>
                            </m:sub>
                          </m:sSub>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num>
                        <m:den>
                          <m:r>
                            <m:rPr>
                              <m:sty m:val="p"/>
                            </m:rPr>
                            <a:rPr lang="en-US" sz="1400" i="0">
                              <a:solidFill>
                                <a:schemeClr val="tx1"/>
                              </a:solidFill>
                              <a:latin typeface="Cambria Math" panose="02040503050406030204" pitchFamily="18" charset="0"/>
                            </a:rPr>
                            <m:t>d</m:t>
                          </m:r>
                          <m:r>
                            <a:rPr lang="en-US" sz="1400" i="1">
                              <a:solidFill>
                                <a:schemeClr val="tx1"/>
                              </a:solidFill>
                              <a:latin typeface="Cambria Math" panose="02040503050406030204" pitchFamily="18" charset="0"/>
                            </a:rPr>
                            <m:t>𝑡</m:t>
                          </m:r>
                        </m:den>
                      </m:f>
                    </m:oMath>
                  </m:oMathPara>
                </a14:m>
                <a:endParaRPr lang="en-US" sz="1400" dirty="0">
                  <a:solidFill>
                    <a:schemeClr val="tx1"/>
                  </a:solidFill>
                </a:endParaRPr>
              </a:p>
            </p:txBody>
          </p:sp>
        </mc:Choice>
        <mc:Fallback>
          <p:sp>
            <p:nvSpPr>
              <p:cNvPr id="18" name="TextBox 17"/>
              <p:cNvSpPr txBox="1">
                <a:spLocks noRot="1" noChangeAspect="1" noMove="1" noResize="1" noEditPoints="1" noAdjustHandles="1" noChangeArrowheads="1" noChangeShapeType="1" noTextEdit="1"/>
              </p:cNvSpPr>
              <p:nvPr/>
            </p:nvSpPr>
            <p:spPr>
              <a:xfrm>
                <a:off x="1008775" y="4581182"/>
                <a:ext cx="2083994" cy="510461"/>
              </a:xfrm>
              <a:prstGeom prst="rect">
                <a:avLst/>
              </a:prstGeom>
              <a:blipFill rotWithShape="1">
                <a:blip r:embed="rId4"/>
                <a:stretch>
                  <a:fillRect l="-19" t="-57" r="15" b="42"/>
                </a:stretch>
              </a:blipFill>
            </p:spPr>
            <p:txBody>
              <a:bodyPr/>
              <a:lstStyle/>
              <a:p>
                <a:r>
                  <a:rPr lang="zh-CN" altLang="en-US">
                    <a:noFill/>
                  </a:rPr>
                  <a:t> </a:t>
                </a:r>
              </a:p>
            </p:txBody>
          </p:sp>
        </mc:Fallback>
      </mc:AlternateContent>
      <p:cxnSp>
        <p:nvCxnSpPr>
          <p:cNvPr id="20" name="Straight Connector 19"/>
          <p:cNvCxnSpPr/>
          <p:nvPr/>
        </p:nvCxnSpPr>
        <p:spPr>
          <a:xfrm>
            <a:off x="4823670" y="2047545"/>
            <a:ext cx="0" cy="4705593"/>
          </a:xfrm>
          <a:prstGeom prst="line">
            <a:avLst/>
          </a:prstGeom>
        </p:spPr>
        <p:style>
          <a:lnRef idx="1">
            <a:schemeClr val="accent1"/>
          </a:lnRef>
          <a:fillRef idx="0">
            <a:schemeClr val="accent1"/>
          </a:fillRef>
          <a:effectRef idx="0">
            <a:schemeClr val="accent1"/>
          </a:effectRef>
          <a:fontRef idx="minor">
            <a:schemeClr val="tx1"/>
          </a:fontRef>
        </p:style>
      </p:cxnSp>
      <p:sp>
        <p:nvSpPr>
          <p:cNvPr id="21" name="Arrow: Down 20"/>
          <p:cNvSpPr/>
          <p:nvPr/>
        </p:nvSpPr>
        <p:spPr>
          <a:xfrm>
            <a:off x="2128537" y="5091643"/>
            <a:ext cx="365449" cy="3414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6" name="TextBox 25"/>
              <p:cNvSpPr txBox="1"/>
              <p:nvPr/>
            </p:nvSpPr>
            <p:spPr>
              <a:xfrm>
                <a:off x="832608" y="5497009"/>
                <a:ext cx="3671812" cy="52835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400" i="1" smtClean="0">
                              <a:solidFill>
                                <a:schemeClr val="tx1"/>
                              </a:solidFill>
                              <a:latin typeface="Cambria Math" panose="02040503050406030204" pitchFamily="18" charset="0"/>
                            </a:rPr>
                          </m:ctrlPr>
                        </m:fPr>
                        <m:num>
                          <m:r>
                            <m:rPr>
                              <m:sty m:val="p"/>
                            </m:rPr>
                            <a:rPr lang="en-US" sz="1400">
                              <a:solidFill>
                                <a:schemeClr val="tx1"/>
                              </a:solidFill>
                              <a:latin typeface="Cambria Math" panose="02040503050406030204" pitchFamily="18" charset="0"/>
                            </a:rPr>
                            <m:t>d</m:t>
                          </m:r>
                        </m:num>
                        <m:den>
                          <m:r>
                            <m:rPr>
                              <m:sty m:val="p"/>
                            </m:rPr>
                            <a:rPr lang="en-US" sz="1400" i="0">
                              <a:solidFill>
                                <a:schemeClr val="tx1"/>
                              </a:solidFill>
                              <a:latin typeface="Cambria Math" panose="02040503050406030204" pitchFamily="18" charset="0"/>
                            </a:rPr>
                            <m:t>d</m:t>
                          </m:r>
                          <m:r>
                            <a:rPr lang="en-US" sz="1400" i="1">
                              <a:solidFill>
                                <a:schemeClr val="tx1"/>
                              </a:solidFill>
                              <a:latin typeface="Cambria Math" panose="02040503050406030204" pitchFamily="18" charset="0"/>
                            </a:rPr>
                            <m:t>𝑡</m:t>
                          </m:r>
                        </m:den>
                      </m:f>
                      <m:d>
                        <m:dPr>
                          <m:begChr m:val="["/>
                          <m:endChr m:val="]"/>
                          <m:ctrlPr>
                            <a:rPr lang="en-US" sz="1400" i="1">
                              <a:solidFill>
                                <a:schemeClr val="tx1"/>
                              </a:solidFill>
                              <a:latin typeface="Cambria Math" panose="02040503050406030204" pitchFamily="18" charset="0"/>
                            </a:rPr>
                          </m:ctrlPr>
                        </m:dPr>
                        <m:e>
                          <m:m>
                            <m:mPr>
                              <m:mcs>
                                <m:mc>
                                  <m:mcPr>
                                    <m:count m:val="1"/>
                                    <m:mcJc m:val="center"/>
                                  </m:mcPr>
                                </m:mc>
                              </m:mcs>
                              <m:plcHide m:val="on"/>
                              <m:ctrlPr>
                                <a:rPr lang="en-US" sz="1400" i="1">
                                  <a:solidFill>
                                    <a:schemeClr val="tx1"/>
                                  </a:solidFill>
                                  <a:latin typeface="Cambria Math" panose="02040503050406030204" pitchFamily="18" charset="0"/>
                                </a:rPr>
                              </m:ctrlPr>
                            </m:mPr>
                            <m:m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𝑧</m:t>
                                    </m:r>
                                  </m:e>
                                  <m:sub>
                                    <m:r>
                                      <a:rPr lang="en-US" sz="1400" i="0">
                                        <a:solidFill>
                                          <a:schemeClr val="tx1"/>
                                        </a:solidFill>
                                        <a:latin typeface="Cambria Math" panose="02040503050406030204" pitchFamily="18" charset="0"/>
                                      </a:rPr>
                                      <m:t>1</m:t>
                                    </m:r>
                                  </m:sub>
                                </m:sSub>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e>
                            </m:mr>
                            <m:m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𝑧</m:t>
                                    </m:r>
                                  </m:e>
                                  <m:sub>
                                    <m:r>
                                      <a:rPr lang="en-US" sz="1400" i="0">
                                        <a:solidFill>
                                          <a:schemeClr val="tx1"/>
                                        </a:solidFill>
                                        <a:latin typeface="Cambria Math" panose="02040503050406030204" pitchFamily="18" charset="0"/>
                                      </a:rPr>
                                      <m:t>2</m:t>
                                    </m:r>
                                  </m:sub>
                                </m:sSub>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e>
                            </m:mr>
                          </m:m>
                        </m:e>
                      </m:d>
                      <m:r>
                        <a:rPr lang="en-US" sz="1400" i="0">
                          <a:solidFill>
                            <a:schemeClr val="tx1"/>
                          </a:solidFill>
                          <a:latin typeface="Cambria Math" panose="02040503050406030204" pitchFamily="18" charset="0"/>
                        </a:rPr>
                        <m:t>=</m:t>
                      </m:r>
                      <m:d>
                        <m:dPr>
                          <m:begChr m:val="["/>
                          <m:endChr m:val="]"/>
                          <m:ctrlPr>
                            <a:rPr lang="en-US" sz="1400" i="1">
                              <a:solidFill>
                                <a:schemeClr val="tx1"/>
                              </a:solidFill>
                              <a:latin typeface="Cambria Math" panose="02040503050406030204" pitchFamily="18" charset="0"/>
                            </a:rPr>
                          </m:ctrlPr>
                        </m:dPr>
                        <m:e>
                          <m:m>
                            <m:mPr>
                              <m:mcs>
                                <m:mc>
                                  <m:mcPr>
                                    <m:count m:val="2"/>
                                    <m:mcJc m:val="center"/>
                                  </m:mcPr>
                                </m:mc>
                              </m:mcs>
                              <m:plcHide m:val="on"/>
                              <m:ctrlPr>
                                <a:rPr lang="en-US" sz="1400" i="1">
                                  <a:solidFill>
                                    <a:schemeClr val="tx1"/>
                                  </a:solidFill>
                                  <a:latin typeface="Cambria Math" panose="02040503050406030204" pitchFamily="18" charset="0"/>
                                </a:rPr>
                              </m:ctrlPr>
                            </m:mPr>
                            <m:mr>
                              <m:e>
                                <m:r>
                                  <a:rPr lang="en-US" sz="1400" i="0">
                                    <a:solidFill>
                                      <a:schemeClr val="tx1"/>
                                    </a:solidFill>
                                    <a:latin typeface="Cambria Math" panose="02040503050406030204" pitchFamily="18" charset="0"/>
                                  </a:rPr>
                                  <m:t>0</m:t>
                                </m:r>
                              </m:e>
                              <m:e>
                                <m:r>
                                  <a:rPr lang="en-US" sz="1400" i="0">
                                    <a:solidFill>
                                      <a:schemeClr val="tx1"/>
                                    </a:solidFill>
                                    <a:latin typeface="Cambria Math" panose="02040503050406030204" pitchFamily="18" charset="0"/>
                                  </a:rPr>
                                  <m:t>1</m:t>
                                </m:r>
                              </m:e>
                            </m:mr>
                            <m:mr>
                              <m:e>
                                <m:r>
                                  <a:rPr lang="en-US" sz="1400" i="0">
                                    <a:solidFill>
                                      <a:schemeClr val="tx1"/>
                                    </a:solidFill>
                                    <a:latin typeface="Cambria Math" panose="02040503050406030204" pitchFamily="18" charset="0"/>
                                  </a:rPr>
                                  <m:t>0</m:t>
                                </m:r>
                              </m:e>
                              <m:e>
                                <m:r>
                                  <a:rPr lang="en-US" sz="1400" i="0">
                                    <a:solidFill>
                                      <a:schemeClr val="tx1"/>
                                    </a:solidFill>
                                    <a:latin typeface="Cambria Math" panose="02040503050406030204" pitchFamily="18" charset="0"/>
                                  </a:rPr>
                                  <m:t>0</m:t>
                                </m:r>
                              </m:e>
                            </m:mr>
                          </m:m>
                        </m:e>
                      </m:d>
                      <m:d>
                        <m:dPr>
                          <m:begChr m:val="["/>
                          <m:endChr m:val="]"/>
                          <m:ctrlPr>
                            <a:rPr lang="en-US" sz="1400" i="1">
                              <a:solidFill>
                                <a:schemeClr val="tx1"/>
                              </a:solidFill>
                              <a:latin typeface="Cambria Math" panose="02040503050406030204" pitchFamily="18" charset="0"/>
                            </a:rPr>
                          </m:ctrlPr>
                        </m:dPr>
                        <m:e>
                          <m:m>
                            <m:mPr>
                              <m:mcs>
                                <m:mc>
                                  <m:mcPr>
                                    <m:count m:val="1"/>
                                    <m:mcJc m:val="center"/>
                                  </m:mcPr>
                                </m:mc>
                              </m:mcs>
                              <m:plcHide m:val="on"/>
                              <m:ctrlPr>
                                <a:rPr lang="en-US" sz="1400" i="1">
                                  <a:solidFill>
                                    <a:schemeClr val="tx1"/>
                                  </a:solidFill>
                                  <a:latin typeface="Cambria Math" panose="02040503050406030204" pitchFamily="18" charset="0"/>
                                </a:rPr>
                              </m:ctrlPr>
                            </m:mPr>
                            <m:m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𝑧</m:t>
                                    </m:r>
                                  </m:e>
                                  <m:sub>
                                    <m:r>
                                      <a:rPr lang="en-US" sz="1400" i="0">
                                        <a:solidFill>
                                          <a:schemeClr val="tx1"/>
                                        </a:solidFill>
                                        <a:latin typeface="Cambria Math" panose="02040503050406030204" pitchFamily="18" charset="0"/>
                                      </a:rPr>
                                      <m:t>1</m:t>
                                    </m:r>
                                  </m:sub>
                                </m:sSub>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e>
                            </m:mr>
                            <m:m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𝑧</m:t>
                                    </m:r>
                                  </m:e>
                                  <m:sub>
                                    <m:r>
                                      <a:rPr lang="en-US" sz="1400" i="0">
                                        <a:solidFill>
                                          <a:schemeClr val="tx1"/>
                                        </a:solidFill>
                                        <a:latin typeface="Cambria Math" panose="02040503050406030204" pitchFamily="18" charset="0"/>
                                      </a:rPr>
                                      <m:t>2</m:t>
                                    </m:r>
                                  </m:sub>
                                </m:sSub>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e>
                            </m:mr>
                          </m:m>
                        </m:e>
                      </m:d>
                      <m:r>
                        <a:rPr lang="en-US" sz="1400" i="0">
                          <a:solidFill>
                            <a:schemeClr val="tx1"/>
                          </a:solidFill>
                          <a:latin typeface="Cambria Math" panose="02040503050406030204" pitchFamily="18" charset="0"/>
                        </a:rPr>
                        <m:t>+</m:t>
                      </m:r>
                      <m:d>
                        <m:dPr>
                          <m:begChr m:val="["/>
                          <m:endChr m:val="]"/>
                          <m:ctrlPr>
                            <a:rPr lang="en-US" sz="1400" i="1">
                              <a:solidFill>
                                <a:schemeClr val="tx1"/>
                              </a:solidFill>
                              <a:latin typeface="Cambria Math" panose="02040503050406030204" pitchFamily="18" charset="0"/>
                            </a:rPr>
                          </m:ctrlPr>
                        </m:dPr>
                        <m:e>
                          <m:m>
                            <m:mPr>
                              <m:mcs>
                                <m:mc>
                                  <m:mcPr>
                                    <m:count m:val="1"/>
                                    <m:mcJc m:val="center"/>
                                  </m:mcPr>
                                </m:mc>
                              </m:mcs>
                              <m:plcHide m:val="on"/>
                              <m:ctrlPr>
                                <a:rPr lang="en-US" sz="1400" i="1">
                                  <a:solidFill>
                                    <a:schemeClr val="tx1"/>
                                  </a:solidFill>
                                  <a:latin typeface="Cambria Math" panose="02040503050406030204" pitchFamily="18" charset="0"/>
                                </a:rPr>
                              </m:ctrlPr>
                            </m:mPr>
                            <m:mr>
                              <m:e>
                                <m:r>
                                  <a:rPr lang="en-US" sz="1400" i="0">
                                    <a:solidFill>
                                      <a:schemeClr val="tx1"/>
                                    </a:solidFill>
                                    <a:latin typeface="Cambria Math" panose="02040503050406030204" pitchFamily="18" charset="0"/>
                                  </a:rPr>
                                  <m:t>0</m:t>
                                </m:r>
                              </m:e>
                            </m:mr>
                            <m:mr>
                              <m:e>
                                <m:r>
                                  <a:rPr lang="en-US" sz="1400" i="0">
                                    <a:solidFill>
                                      <a:schemeClr val="tx1"/>
                                    </a:solidFill>
                                    <a:latin typeface="Cambria Math" panose="02040503050406030204" pitchFamily="18" charset="0"/>
                                  </a:rPr>
                                  <m:t>1</m:t>
                                </m:r>
                              </m:e>
                            </m:mr>
                          </m:m>
                        </m:e>
                      </m:d>
                      <m:r>
                        <a:rPr lang="en-US" sz="1400" i="1">
                          <a:solidFill>
                            <a:schemeClr val="tx1"/>
                          </a:solidFill>
                          <a:latin typeface="Cambria Math" panose="02040503050406030204" pitchFamily="18" charset="0"/>
                        </a:rPr>
                        <m:t>𝑢</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oMath>
                  </m:oMathPara>
                </a14:m>
                <a:endParaRPr lang="en-US" sz="1400" dirty="0">
                  <a:solidFill>
                    <a:schemeClr val="tx1"/>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832608" y="5497009"/>
                <a:ext cx="3671812" cy="528350"/>
              </a:xfrm>
              <a:prstGeom prst="rect">
                <a:avLst/>
              </a:prstGeom>
              <a:blipFill rotWithShape="1">
                <a:blip r:embed="rId5"/>
                <a:stretch>
                  <a:fillRect l="-3" t="-85" r="10" b="91"/>
                </a:stretch>
              </a:blipFill>
            </p:spPr>
            <p:txBody>
              <a:bodyPr/>
              <a:lstStyle/>
              <a:p>
                <a:r>
                  <a:rPr lang="zh-CN" altLang="en-US">
                    <a:noFill/>
                  </a:rPr>
                  <a:t> </a:t>
                </a:r>
              </a:p>
            </p:txBody>
          </p:sp>
        </mc:Fallback>
      </mc:AlternateContent>
      <p:pic>
        <p:nvPicPr>
          <p:cNvPr id="29" name="Picture 28" descr="Shape&#10;&#10;Description automatically generated with medium confidence"/>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42955" y="3567071"/>
            <a:ext cx="3483892" cy="767751"/>
          </a:xfrm>
          <a:prstGeom prst="rect">
            <a:avLst/>
          </a:prstGeom>
          <a:noFill/>
        </p:spPr>
      </p:pic>
      <mc:AlternateContent xmlns:mc="http://schemas.openxmlformats.org/markup-compatibility/2006">
        <mc:Choice xmlns:a14="http://schemas.microsoft.com/office/drawing/2010/main" Requires="a14">
          <p:sp>
            <p:nvSpPr>
              <p:cNvPr id="31" name="TextBox 30"/>
              <p:cNvSpPr txBox="1"/>
              <p:nvPr/>
            </p:nvSpPr>
            <p:spPr>
              <a:xfrm>
                <a:off x="5422452" y="4367021"/>
                <a:ext cx="3746713" cy="428322"/>
              </a:xfrm>
              <a:prstGeom prst="rect">
                <a:avLst/>
              </a:prstGeom>
              <a:noFill/>
            </p:spPr>
            <p:txBody>
              <a:bodyPr wrap="square">
                <a:spAutoFit/>
              </a:bodyPr>
              <a:lstStyle/>
              <a:p>
                <a14:m>
                  <m:oMath xmlns:m="http://schemas.openxmlformats.org/officeDocument/2006/math">
                    <m:sSub>
                      <m:sSubPr>
                        <m:ctrlPr>
                          <a:rPr lang="en-US" sz="1400" i="1" smtClean="0">
                            <a:effectLst/>
                            <a:latin typeface="Cambria Math" panose="02040503050406030204" pitchFamily="18" charset="0"/>
                          </a:rPr>
                        </m:ctrlPr>
                      </m:sSubPr>
                      <m:e>
                        <m:r>
                          <a:rPr lang="en-US" sz="1400" i="1">
                            <a:effectLst/>
                            <a:latin typeface="Cambria Math" panose="02040503050406030204" pitchFamily="18" charset="0"/>
                            <a:ea typeface="宋体" panose="02010600030101010101" pitchFamily="2" charset="-122"/>
                            <a:cs typeface="Calibri" panose="020F0502020204030204" pitchFamily="34" charset="0"/>
                          </a:rPr>
                          <m:t>𝑚</m:t>
                        </m:r>
                      </m:e>
                      <m:sub>
                        <m:r>
                          <a:rPr lang="en-US" sz="1400" i="1">
                            <a:effectLst/>
                            <a:latin typeface="Cambria Math" panose="02040503050406030204" pitchFamily="18" charset="0"/>
                            <a:ea typeface="宋体" panose="02010600030101010101" pitchFamily="2" charset="-122"/>
                            <a:cs typeface="Calibri" panose="020F0502020204030204" pitchFamily="34" charset="0"/>
                          </a:rPr>
                          <m:t>1</m:t>
                        </m:r>
                      </m:sub>
                    </m:sSub>
                    <m:f>
                      <m:fPr>
                        <m:ctrlPr>
                          <a:rPr lang="en-US" sz="1400" i="1">
                            <a:effectLst/>
                            <a:latin typeface="Cambria Math" panose="02040503050406030204" pitchFamily="18" charset="0"/>
                          </a:rPr>
                        </m:ctrlPr>
                      </m:fPr>
                      <m:num>
                        <m:sSup>
                          <m:sSupPr>
                            <m:ctrlPr>
                              <a:rPr lang="en-US" sz="1400" i="1">
                                <a:effectLst/>
                                <a:latin typeface="Cambria Math" panose="02040503050406030204" pitchFamily="18" charset="0"/>
                              </a:rPr>
                            </m:ctrlPr>
                          </m:sSupPr>
                          <m:e>
                            <m:r>
                              <m:rPr>
                                <m:sty m:val="p"/>
                              </m:rPr>
                              <a:rPr lang="en-US" sz="1400">
                                <a:effectLst/>
                                <a:latin typeface="Cambria Math" panose="02040503050406030204" pitchFamily="18" charset="0"/>
                                <a:ea typeface="宋体" panose="02010600030101010101" pitchFamily="2" charset="-122"/>
                                <a:cs typeface="Calibri" panose="020F0502020204030204" pitchFamily="34" charset="0"/>
                              </a:rPr>
                              <m:t>d</m:t>
                            </m:r>
                          </m:e>
                          <m:sup>
                            <m:r>
                              <a:rPr lang="en-US" sz="1400">
                                <a:effectLst/>
                                <a:latin typeface="Cambria Math" panose="02040503050406030204" pitchFamily="18" charset="0"/>
                                <a:ea typeface="宋体" panose="02010600030101010101" pitchFamily="2" charset="-122"/>
                                <a:cs typeface="Calibri" panose="020F0502020204030204" pitchFamily="34" charset="0"/>
                              </a:rPr>
                              <m:t>2</m:t>
                            </m:r>
                          </m:sup>
                        </m:sSup>
                        <m:sSub>
                          <m:sSubPr>
                            <m:ctrlPr>
                              <a:rPr lang="en-US" sz="1400" i="1">
                                <a:effectLst/>
                                <a:latin typeface="Cambria Math" panose="02040503050406030204" pitchFamily="18" charset="0"/>
                              </a:rPr>
                            </m:ctrlPr>
                          </m:sSubPr>
                          <m:e>
                            <m:r>
                              <a:rPr lang="en-US" sz="1400" i="1">
                                <a:effectLst/>
                                <a:latin typeface="Cambria Math" panose="02040503050406030204" pitchFamily="18" charset="0"/>
                                <a:ea typeface="宋体" panose="02010600030101010101" pitchFamily="2" charset="-122"/>
                                <a:cs typeface="Calibri" panose="020F0502020204030204" pitchFamily="34" charset="0"/>
                              </a:rPr>
                              <m:t>𝑥</m:t>
                            </m:r>
                          </m:e>
                          <m:sub>
                            <m:r>
                              <a:rPr lang="en-US" sz="1400">
                                <a:effectLst/>
                                <a:latin typeface="Cambria Math" panose="02040503050406030204" pitchFamily="18" charset="0"/>
                                <a:ea typeface="宋体" panose="02010600030101010101" pitchFamily="2" charset="-122"/>
                                <a:cs typeface="Calibri" panose="020F0502020204030204" pitchFamily="34" charset="0"/>
                              </a:rPr>
                              <m:t>1</m:t>
                            </m:r>
                          </m:sub>
                        </m:sSub>
                        <m:r>
                          <a:rPr lang="en-US" sz="1400">
                            <a:effectLst/>
                            <a:latin typeface="Cambria Math" panose="02040503050406030204" pitchFamily="18" charset="0"/>
                            <a:ea typeface="宋体" panose="02010600030101010101" pitchFamily="2" charset="-122"/>
                            <a:cs typeface="Calibri" panose="020F0502020204030204" pitchFamily="34" charset="0"/>
                          </a:rPr>
                          <m:t>(</m:t>
                        </m:r>
                        <m:r>
                          <a:rPr lang="en-US" sz="1400" i="1">
                            <a:effectLst/>
                            <a:latin typeface="Cambria Math" panose="02040503050406030204" pitchFamily="18" charset="0"/>
                            <a:ea typeface="宋体" panose="02010600030101010101" pitchFamily="2" charset="-122"/>
                            <a:cs typeface="Calibri" panose="020F0502020204030204" pitchFamily="34" charset="0"/>
                          </a:rPr>
                          <m:t>𝑡</m:t>
                        </m:r>
                        <m:r>
                          <a:rPr lang="en-US" sz="1400">
                            <a:effectLst/>
                            <a:latin typeface="Cambria Math" panose="02040503050406030204" pitchFamily="18" charset="0"/>
                            <a:ea typeface="宋体" panose="02010600030101010101" pitchFamily="2" charset="-122"/>
                            <a:cs typeface="Calibri" panose="020F0502020204030204" pitchFamily="34" charset="0"/>
                          </a:rPr>
                          <m:t>)</m:t>
                        </m:r>
                      </m:num>
                      <m:den>
                        <m:sSup>
                          <m:sSupPr>
                            <m:ctrlPr>
                              <a:rPr lang="en-US" sz="1400" i="1">
                                <a:effectLst/>
                                <a:latin typeface="Cambria Math" panose="02040503050406030204" pitchFamily="18" charset="0"/>
                              </a:rPr>
                            </m:ctrlPr>
                          </m:sSupPr>
                          <m:e>
                            <m:r>
                              <m:rPr>
                                <m:sty m:val="p"/>
                              </m:rPr>
                              <a:rPr lang="en-US" sz="1400">
                                <a:effectLst/>
                                <a:latin typeface="Cambria Math" panose="02040503050406030204" pitchFamily="18" charset="0"/>
                                <a:ea typeface="宋体" panose="02010600030101010101" pitchFamily="2" charset="-122"/>
                                <a:cs typeface="Calibri" panose="020F0502020204030204" pitchFamily="34" charset="0"/>
                              </a:rPr>
                              <m:t>d</m:t>
                            </m:r>
                            <m:r>
                              <a:rPr lang="en-US" sz="1400" i="1">
                                <a:effectLst/>
                                <a:latin typeface="Cambria Math" panose="02040503050406030204" pitchFamily="18" charset="0"/>
                                <a:ea typeface="宋体" panose="02010600030101010101" pitchFamily="2" charset="-122"/>
                                <a:cs typeface="Calibri" panose="020F0502020204030204" pitchFamily="34" charset="0"/>
                              </a:rPr>
                              <m:t>𝑡</m:t>
                            </m:r>
                          </m:e>
                          <m:sup>
                            <m:r>
                              <a:rPr lang="en-US" sz="1400">
                                <a:effectLst/>
                                <a:latin typeface="Cambria Math" panose="02040503050406030204" pitchFamily="18" charset="0"/>
                                <a:ea typeface="宋体" panose="02010600030101010101" pitchFamily="2" charset="-122"/>
                                <a:cs typeface="Calibri" panose="020F0502020204030204" pitchFamily="34" charset="0"/>
                              </a:rPr>
                              <m:t>2</m:t>
                            </m:r>
                          </m:sup>
                        </m:sSup>
                      </m:den>
                    </m:f>
                    <m:r>
                      <a:rPr lang="en-US" sz="1400">
                        <a:effectLst/>
                        <a:latin typeface="Cambria Math" panose="02040503050406030204" pitchFamily="18" charset="0"/>
                        <a:ea typeface="宋体" panose="02010600030101010101" pitchFamily="2" charset="-122"/>
                        <a:cs typeface="Calibri" panose="020F0502020204030204" pitchFamily="34" charset="0"/>
                      </a:rPr>
                      <m:t>=</m:t>
                    </m:r>
                    <m:r>
                      <a:rPr lang="en-US" sz="1400" i="1">
                        <a:effectLst/>
                        <a:latin typeface="Cambria Math" panose="02040503050406030204" pitchFamily="18" charset="0"/>
                        <a:ea typeface="宋体" panose="02010600030101010101" pitchFamily="2" charset="-122"/>
                        <a:cs typeface="Calibri" panose="020F0502020204030204" pitchFamily="34" charset="0"/>
                      </a:rPr>
                      <m:t>𝐹</m:t>
                    </m:r>
                    <m:d>
                      <m:dPr>
                        <m:ctrlPr>
                          <a:rPr lang="en-US" sz="1400" i="1">
                            <a:effectLst/>
                            <a:latin typeface="Cambria Math" panose="02040503050406030204" pitchFamily="18" charset="0"/>
                          </a:rPr>
                        </m:ctrlPr>
                      </m:dPr>
                      <m:e>
                        <m:r>
                          <a:rPr lang="en-US" sz="1400" i="1">
                            <a:effectLst/>
                            <a:latin typeface="Cambria Math" panose="02040503050406030204" pitchFamily="18" charset="0"/>
                            <a:ea typeface="宋体" panose="02010600030101010101" pitchFamily="2" charset="-122"/>
                            <a:cs typeface="Calibri" panose="020F0502020204030204" pitchFamily="34" charset="0"/>
                          </a:rPr>
                          <m:t>𝑡</m:t>
                        </m:r>
                      </m:e>
                    </m:d>
                    <m:r>
                      <a:rPr lang="en-US" sz="1400" i="1">
                        <a:effectLst/>
                        <a:latin typeface="Cambria Math" panose="02040503050406030204" pitchFamily="18" charset="0"/>
                        <a:ea typeface="宋体" panose="02010600030101010101" pitchFamily="2" charset="-122"/>
                        <a:cs typeface="Calibri" panose="020F0502020204030204" pitchFamily="34" charset="0"/>
                      </a:rPr>
                      <m:t>−</m:t>
                    </m:r>
                    <m:r>
                      <a:rPr lang="en-US" sz="1400" i="1">
                        <a:effectLst/>
                        <a:latin typeface="Cambria Math" panose="02040503050406030204" pitchFamily="18" charset="0"/>
                        <a:ea typeface="宋体" panose="02010600030101010101" pitchFamily="2" charset="-122"/>
                        <a:cs typeface="Calibri" panose="020F0502020204030204" pitchFamily="34" charset="0"/>
                      </a:rPr>
                      <m:t>𝑘</m:t>
                    </m:r>
                    <m:r>
                      <a:rPr lang="en-US" sz="1400" i="1">
                        <a:effectLst/>
                        <a:latin typeface="Cambria Math" panose="02040503050406030204" pitchFamily="18" charset="0"/>
                        <a:ea typeface="宋体" panose="02010600030101010101" pitchFamily="2" charset="-122"/>
                        <a:cs typeface="Calibri" panose="020F0502020204030204" pitchFamily="34" charset="0"/>
                      </a:rPr>
                      <m:t>(</m:t>
                    </m:r>
                    <m:sSub>
                      <m:sSubPr>
                        <m:ctrlPr>
                          <a:rPr lang="en-US" sz="1400" i="1">
                            <a:effectLst/>
                            <a:latin typeface="Cambria Math" panose="02040503050406030204" pitchFamily="18" charset="0"/>
                          </a:rPr>
                        </m:ctrlPr>
                      </m:sSubPr>
                      <m:e>
                        <m:r>
                          <a:rPr lang="en-US" sz="1400" i="1">
                            <a:effectLst/>
                            <a:latin typeface="Cambria Math" panose="02040503050406030204" pitchFamily="18" charset="0"/>
                            <a:ea typeface="宋体" panose="02010600030101010101" pitchFamily="2" charset="-122"/>
                            <a:cs typeface="Calibri" panose="020F0502020204030204" pitchFamily="34" charset="0"/>
                          </a:rPr>
                          <m:t>𝑥</m:t>
                        </m:r>
                      </m:e>
                      <m:sub>
                        <m:r>
                          <a:rPr lang="en-US" sz="1400" i="1">
                            <a:effectLst/>
                            <a:latin typeface="Cambria Math" panose="02040503050406030204" pitchFamily="18" charset="0"/>
                            <a:ea typeface="宋体" panose="02010600030101010101" pitchFamily="2" charset="-122"/>
                            <a:cs typeface="Calibri" panose="020F0502020204030204" pitchFamily="34" charset="0"/>
                          </a:rPr>
                          <m:t>1</m:t>
                        </m:r>
                      </m:sub>
                    </m:sSub>
                    <m:d>
                      <m:dPr>
                        <m:ctrlPr>
                          <a:rPr lang="en-US" sz="1400" i="1">
                            <a:effectLst/>
                            <a:latin typeface="Cambria Math" panose="02040503050406030204" pitchFamily="18" charset="0"/>
                          </a:rPr>
                        </m:ctrlPr>
                      </m:dPr>
                      <m:e>
                        <m:r>
                          <a:rPr lang="en-US" sz="1400" i="1">
                            <a:effectLst/>
                            <a:latin typeface="Cambria Math" panose="02040503050406030204" pitchFamily="18" charset="0"/>
                            <a:ea typeface="宋体" panose="02010600030101010101" pitchFamily="2" charset="-122"/>
                            <a:cs typeface="Calibri" panose="020F0502020204030204" pitchFamily="34" charset="0"/>
                          </a:rPr>
                          <m:t>𝑡</m:t>
                        </m:r>
                      </m:e>
                    </m:d>
                    <m:r>
                      <a:rPr lang="en-US" sz="1400" i="1">
                        <a:effectLst/>
                        <a:latin typeface="Cambria Math" panose="02040503050406030204" pitchFamily="18" charset="0"/>
                        <a:ea typeface="宋体" panose="02010600030101010101" pitchFamily="2" charset="-122"/>
                        <a:cs typeface="Calibri" panose="020F0502020204030204" pitchFamily="34" charset="0"/>
                      </a:rPr>
                      <m:t>−</m:t>
                    </m:r>
                  </m:oMath>
                </a14:m>
                <a:r>
                  <a:rPr lang="en-US" sz="1400" dirty="0">
                    <a:effectLst/>
                    <a:latin typeface="Calibri" panose="020F0502020204030204" pitchFamily="34" charset="0"/>
                    <a:ea typeface="宋体" panose="02010600030101010101" pitchFamily="2" charset="-122"/>
                  </a:rPr>
                  <a:t> </a:t>
                </a:r>
                <a14:m>
                  <m:oMath xmlns:m="http://schemas.openxmlformats.org/officeDocument/2006/math">
                    <m:sSub>
                      <m:sSubPr>
                        <m:ctrlPr>
                          <a:rPr lang="en-US" sz="1400" i="1">
                            <a:effectLst/>
                            <a:latin typeface="Cambria Math" panose="02040503050406030204" pitchFamily="18" charset="0"/>
                          </a:rPr>
                        </m:ctrlPr>
                      </m:sSubPr>
                      <m:e>
                        <m:r>
                          <a:rPr lang="en-US" sz="1400" i="1">
                            <a:effectLst/>
                            <a:latin typeface="Cambria Math" panose="02040503050406030204" pitchFamily="18" charset="0"/>
                            <a:ea typeface="宋体" panose="02010600030101010101" pitchFamily="2" charset="-122"/>
                            <a:cs typeface="Calibri" panose="020F0502020204030204" pitchFamily="34" charset="0"/>
                          </a:rPr>
                          <m:t>𝑥</m:t>
                        </m:r>
                      </m:e>
                      <m:sub>
                        <m:r>
                          <a:rPr lang="en-US" sz="1400" i="1">
                            <a:effectLst/>
                            <a:latin typeface="Cambria Math" panose="02040503050406030204" pitchFamily="18" charset="0"/>
                            <a:ea typeface="宋体" panose="02010600030101010101" pitchFamily="2" charset="-122"/>
                            <a:cs typeface="Calibri" panose="020F0502020204030204" pitchFamily="34" charset="0"/>
                          </a:rPr>
                          <m:t>2</m:t>
                        </m:r>
                      </m:sub>
                    </m:sSub>
                    <m:d>
                      <m:dPr>
                        <m:ctrlPr>
                          <a:rPr lang="en-US" sz="1400" i="1">
                            <a:effectLst/>
                            <a:latin typeface="Cambria Math" panose="02040503050406030204" pitchFamily="18" charset="0"/>
                          </a:rPr>
                        </m:ctrlPr>
                      </m:dPr>
                      <m:e>
                        <m:r>
                          <a:rPr lang="en-US" sz="1400" i="1">
                            <a:effectLst/>
                            <a:latin typeface="Cambria Math" panose="02040503050406030204" pitchFamily="18" charset="0"/>
                            <a:ea typeface="宋体" panose="02010600030101010101" pitchFamily="2" charset="-122"/>
                            <a:cs typeface="Calibri" panose="020F0502020204030204" pitchFamily="34" charset="0"/>
                          </a:rPr>
                          <m:t>𝑡</m:t>
                        </m:r>
                      </m:e>
                    </m:d>
                    <m:r>
                      <a:rPr lang="en-US" sz="1400" i="1">
                        <a:effectLst/>
                        <a:latin typeface="Cambria Math" panose="02040503050406030204" pitchFamily="18" charset="0"/>
                        <a:ea typeface="宋体" panose="02010600030101010101" pitchFamily="2" charset="-122"/>
                        <a:cs typeface="Calibri" panose="020F0502020204030204" pitchFamily="34" charset="0"/>
                      </a:rPr>
                      <m:t>)</m:t>
                    </m:r>
                  </m:oMath>
                </a14:m>
                <a:r>
                  <a:rPr lang="en-US" sz="1400" dirty="0">
                    <a:effectLst/>
                    <a:latin typeface="Calibri" panose="020F0502020204030204" pitchFamily="34" charset="0"/>
                    <a:ea typeface="宋体" panose="02010600030101010101" pitchFamily="2" charset="-122"/>
                  </a:rPr>
                  <a:t> </a:t>
                </a:r>
                <a:endParaRPr lang="en-US" sz="1400" dirty="0"/>
              </a:p>
            </p:txBody>
          </p:sp>
        </mc:Choice>
        <mc:Fallback>
          <p:sp>
            <p:nvSpPr>
              <p:cNvPr id="31" name="TextBox 30"/>
              <p:cNvSpPr txBox="1">
                <a:spLocks noRot="1" noChangeAspect="1" noMove="1" noResize="1" noEditPoints="1" noAdjustHandles="1" noChangeArrowheads="1" noChangeShapeType="1" noTextEdit="1"/>
              </p:cNvSpPr>
              <p:nvPr/>
            </p:nvSpPr>
            <p:spPr>
              <a:xfrm>
                <a:off x="5422452" y="4367021"/>
                <a:ext cx="3746713" cy="428322"/>
              </a:xfrm>
              <a:prstGeom prst="rect">
                <a:avLst/>
              </a:prstGeom>
              <a:blipFill rotWithShape="1">
                <a:blip r:embed="rId7"/>
                <a:stretch>
                  <a:fillRect l="-5" t="-29" r="11" b="10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5422452" y="4813871"/>
                <a:ext cx="2623424" cy="428322"/>
              </a:xfrm>
              <a:prstGeom prst="rect">
                <a:avLst/>
              </a:prstGeom>
              <a:noFill/>
            </p:spPr>
            <p:txBody>
              <a:bodyPr wrap="square">
                <a:spAutoFit/>
              </a:bodyPr>
              <a:lstStyle/>
              <a:p>
                <a14:m>
                  <m:oMath xmlns:m="http://schemas.openxmlformats.org/officeDocument/2006/math">
                    <m:sSub>
                      <m:sSubPr>
                        <m:ctrlPr>
                          <a:rPr lang="en-US" sz="1400" i="1" smtClean="0">
                            <a:effectLst/>
                            <a:latin typeface="Cambria Math" panose="02040503050406030204" pitchFamily="18" charset="0"/>
                          </a:rPr>
                        </m:ctrlPr>
                      </m:sSubPr>
                      <m:e>
                        <m:r>
                          <a:rPr lang="en-US" sz="1400" i="1">
                            <a:effectLst/>
                            <a:latin typeface="Cambria Math" panose="02040503050406030204" pitchFamily="18" charset="0"/>
                            <a:ea typeface="宋体" panose="02010600030101010101" pitchFamily="2" charset="-122"/>
                            <a:cs typeface="Calibri" panose="020F0502020204030204" pitchFamily="34" charset="0"/>
                          </a:rPr>
                          <m:t>𝑚</m:t>
                        </m:r>
                      </m:e>
                      <m:sub>
                        <m:r>
                          <a:rPr lang="en-US" sz="1400" i="1">
                            <a:effectLst/>
                            <a:latin typeface="Cambria Math" panose="02040503050406030204" pitchFamily="18" charset="0"/>
                            <a:ea typeface="宋体" panose="02010600030101010101" pitchFamily="2" charset="-122"/>
                            <a:cs typeface="Calibri" panose="020F0502020204030204" pitchFamily="34" charset="0"/>
                          </a:rPr>
                          <m:t>2</m:t>
                        </m:r>
                      </m:sub>
                    </m:sSub>
                    <m:f>
                      <m:fPr>
                        <m:ctrlPr>
                          <a:rPr lang="en-US" sz="1400" i="1">
                            <a:effectLst/>
                            <a:latin typeface="Cambria Math" panose="02040503050406030204" pitchFamily="18" charset="0"/>
                          </a:rPr>
                        </m:ctrlPr>
                      </m:fPr>
                      <m:num>
                        <m:sSup>
                          <m:sSupPr>
                            <m:ctrlPr>
                              <a:rPr lang="en-US" sz="1400" i="1">
                                <a:effectLst/>
                                <a:latin typeface="Cambria Math" panose="02040503050406030204" pitchFamily="18" charset="0"/>
                              </a:rPr>
                            </m:ctrlPr>
                          </m:sSupPr>
                          <m:e>
                            <m:r>
                              <m:rPr>
                                <m:sty m:val="p"/>
                              </m:rPr>
                              <a:rPr lang="en-US" sz="1400">
                                <a:effectLst/>
                                <a:latin typeface="Cambria Math" panose="02040503050406030204" pitchFamily="18" charset="0"/>
                                <a:ea typeface="宋体" panose="02010600030101010101" pitchFamily="2" charset="-122"/>
                                <a:cs typeface="Calibri" panose="020F0502020204030204" pitchFamily="34" charset="0"/>
                              </a:rPr>
                              <m:t>d</m:t>
                            </m:r>
                          </m:e>
                          <m:sup>
                            <m:r>
                              <a:rPr lang="en-US" sz="1400">
                                <a:effectLst/>
                                <a:latin typeface="Cambria Math" panose="02040503050406030204" pitchFamily="18" charset="0"/>
                                <a:ea typeface="宋体" panose="02010600030101010101" pitchFamily="2" charset="-122"/>
                                <a:cs typeface="Calibri" panose="020F0502020204030204" pitchFamily="34" charset="0"/>
                              </a:rPr>
                              <m:t>2</m:t>
                            </m:r>
                          </m:sup>
                        </m:sSup>
                        <m:sSub>
                          <m:sSubPr>
                            <m:ctrlPr>
                              <a:rPr lang="en-US" sz="1400" i="1">
                                <a:effectLst/>
                                <a:latin typeface="Cambria Math" panose="02040503050406030204" pitchFamily="18" charset="0"/>
                              </a:rPr>
                            </m:ctrlPr>
                          </m:sSubPr>
                          <m:e>
                            <m:r>
                              <a:rPr lang="en-US" sz="1400" i="1">
                                <a:effectLst/>
                                <a:latin typeface="Cambria Math" panose="02040503050406030204" pitchFamily="18" charset="0"/>
                                <a:ea typeface="宋体" panose="02010600030101010101" pitchFamily="2" charset="-122"/>
                                <a:cs typeface="Calibri" panose="020F0502020204030204" pitchFamily="34" charset="0"/>
                              </a:rPr>
                              <m:t>𝑥</m:t>
                            </m:r>
                          </m:e>
                          <m:sub>
                            <m:r>
                              <a:rPr lang="en-US" sz="1400">
                                <a:effectLst/>
                                <a:latin typeface="Cambria Math" panose="02040503050406030204" pitchFamily="18" charset="0"/>
                                <a:ea typeface="宋体" panose="02010600030101010101" pitchFamily="2" charset="-122"/>
                                <a:cs typeface="Calibri" panose="020F0502020204030204" pitchFamily="34" charset="0"/>
                              </a:rPr>
                              <m:t>2</m:t>
                            </m:r>
                          </m:sub>
                        </m:sSub>
                        <m:r>
                          <a:rPr lang="en-US" sz="1400">
                            <a:effectLst/>
                            <a:latin typeface="Cambria Math" panose="02040503050406030204" pitchFamily="18" charset="0"/>
                            <a:ea typeface="宋体" panose="02010600030101010101" pitchFamily="2" charset="-122"/>
                            <a:cs typeface="Calibri" panose="020F0502020204030204" pitchFamily="34" charset="0"/>
                          </a:rPr>
                          <m:t>(</m:t>
                        </m:r>
                        <m:r>
                          <a:rPr lang="en-US" sz="1400" i="1">
                            <a:effectLst/>
                            <a:latin typeface="Cambria Math" panose="02040503050406030204" pitchFamily="18" charset="0"/>
                            <a:ea typeface="宋体" panose="02010600030101010101" pitchFamily="2" charset="-122"/>
                            <a:cs typeface="Calibri" panose="020F0502020204030204" pitchFamily="34" charset="0"/>
                          </a:rPr>
                          <m:t>𝑡</m:t>
                        </m:r>
                        <m:r>
                          <a:rPr lang="en-US" sz="1400">
                            <a:effectLst/>
                            <a:latin typeface="Cambria Math" panose="02040503050406030204" pitchFamily="18" charset="0"/>
                            <a:ea typeface="宋体" panose="02010600030101010101" pitchFamily="2" charset="-122"/>
                            <a:cs typeface="Calibri" panose="020F0502020204030204" pitchFamily="34" charset="0"/>
                          </a:rPr>
                          <m:t>)</m:t>
                        </m:r>
                      </m:num>
                      <m:den>
                        <m:sSup>
                          <m:sSupPr>
                            <m:ctrlPr>
                              <a:rPr lang="en-US" sz="1400" i="1">
                                <a:effectLst/>
                                <a:latin typeface="Cambria Math" panose="02040503050406030204" pitchFamily="18" charset="0"/>
                              </a:rPr>
                            </m:ctrlPr>
                          </m:sSupPr>
                          <m:e>
                            <m:r>
                              <m:rPr>
                                <m:sty m:val="p"/>
                              </m:rPr>
                              <a:rPr lang="en-US" sz="1400">
                                <a:effectLst/>
                                <a:latin typeface="Cambria Math" panose="02040503050406030204" pitchFamily="18" charset="0"/>
                                <a:ea typeface="宋体" panose="02010600030101010101" pitchFamily="2" charset="-122"/>
                                <a:cs typeface="Calibri" panose="020F0502020204030204" pitchFamily="34" charset="0"/>
                              </a:rPr>
                              <m:t>d</m:t>
                            </m:r>
                            <m:r>
                              <a:rPr lang="en-US" sz="1400" i="1">
                                <a:effectLst/>
                                <a:latin typeface="Cambria Math" panose="02040503050406030204" pitchFamily="18" charset="0"/>
                                <a:ea typeface="宋体" panose="02010600030101010101" pitchFamily="2" charset="-122"/>
                                <a:cs typeface="Calibri" panose="020F0502020204030204" pitchFamily="34" charset="0"/>
                              </a:rPr>
                              <m:t>𝑡</m:t>
                            </m:r>
                          </m:e>
                          <m:sup>
                            <m:r>
                              <a:rPr lang="en-US" sz="1400">
                                <a:effectLst/>
                                <a:latin typeface="Cambria Math" panose="02040503050406030204" pitchFamily="18" charset="0"/>
                                <a:ea typeface="宋体" panose="02010600030101010101" pitchFamily="2" charset="-122"/>
                                <a:cs typeface="Calibri" panose="020F0502020204030204" pitchFamily="34" charset="0"/>
                              </a:rPr>
                              <m:t>2</m:t>
                            </m:r>
                          </m:sup>
                        </m:sSup>
                      </m:den>
                    </m:f>
                    <m:r>
                      <a:rPr lang="en-US" sz="1400">
                        <a:effectLst/>
                        <a:latin typeface="Cambria Math" panose="02040503050406030204" pitchFamily="18" charset="0"/>
                        <a:ea typeface="宋体" panose="02010600030101010101" pitchFamily="2" charset="-122"/>
                        <a:cs typeface="Calibri" panose="020F0502020204030204" pitchFamily="34" charset="0"/>
                      </a:rPr>
                      <m:t>=</m:t>
                    </m:r>
                    <m:r>
                      <a:rPr lang="en-US" sz="1400" i="1">
                        <a:effectLst/>
                        <a:latin typeface="Cambria Math" panose="02040503050406030204" pitchFamily="18" charset="0"/>
                        <a:ea typeface="宋体" panose="02010600030101010101" pitchFamily="2" charset="-122"/>
                        <a:cs typeface="Calibri" panose="020F0502020204030204" pitchFamily="34" charset="0"/>
                      </a:rPr>
                      <m:t>𝑘</m:t>
                    </m:r>
                    <m:r>
                      <a:rPr lang="en-US" sz="1400" i="1">
                        <a:effectLst/>
                        <a:latin typeface="Cambria Math" panose="02040503050406030204" pitchFamily="18" charset="0"/>
                        <a:ea typeface="宋体" panose="02010600030101010101" pitchFamily="2" charset="-122"/>
                        <a:cs typeface="Calibri" panose="020F0502020204030204" pitchFamily="34" charset="0"/>
                      </a:rPr>
                      <m:t>(</m:t>
                    </m:r>
                    <m:sSub>
                      <m:sSubPr>
                        <m:ctrlPr>
                          <a:rPr lang="en-US" sz="1400" i="1">
                            <a:effectLst/>
                            <a:latin typeface="Cambria Math" panose="02040503050406030204" pitchFamily="18" charset="0"/>
                          </a:rPr>
                        </m:ctrlPr>
                      </m:sSubPr>
                      <m:e>
                        <m:r>
                          <a:rPr lang="en-US" sz="1400" i="1">
                            <a:effectLst/>
                            <a:latin typeface="Cambria Math" panose="02040503050406030204" pitchFamily="18" charset="0"/>
                            <a:ea typeface="宋体" panose="02010600030101010101" pitchFamily="2" charset="-122"/>
                            <a:cs typeface="Calibri" panose="020F0502020204030204" pitchFamily="34" charset="0"/>
                          </a:rPr>
                          <m:t>𝑥</m:t>
                        </m:r>
                      </m:e>
                      <m:sub>
                        <m:r>
                          <a:rPr lang="en-US" sz="1400" i="1">
                            <a:effectLst/>
                            <a:latin typeface="Cambria Math" panose="02040503050406030204" pitchFamily="18" charset="0"/>
                            <a:ea typeface="宋体" panose="02010600030101010101" pitchFamily="2" charset="-122"/>
                            <a:cs typeface="Calibri" panose="020F0502020204030204" pitchFamily="34" charset="0"/>
                          </a:rPr>
                          <m:t>1</m:t>
                        </m:r>
                      </m:sub>
                    </m:sSub>
                    <m:d>
                      <m:dPr>
                        <m:ctrlPr>
                          <a:rPr lang="en-US" sz="1400" i="1">
                            <a:effectLst/>
                            <a:latin typeface="Cambria Math" panose="02040503050406030204" pitchFamily="18" charset="0"/>
                          </a:rPr>
                        </m:ctrlPr>
                      </m:dPr>
                      <m:e>
                        <m:r>
                          <a:rPr lang="en-US" sz="1400" i="1">
                            <a:effectLst/>
                            <a:latin typeface="Cambria Math" panose="02040503050406030204" pitchFamily="18" charset="0"/>
                            <a:ea typeface="宋体" panose="02010600030101010101" pitchFamily="2" charset="-122"/>
                            <a:cs typeface="Calibri" panose="020F0502020204030204" pitchFamily="34" charset="0"/>
                          </a:rPr>
                          <m:t>𝑡</m:t>
                        </m:r>
                      </m:e>
                    </m:d>
                    <m:r>
                      <a:rPr lang="en-US" sz="1400" i="1">
                        <a:effectLst/>
                        <a:latin typeface="Cambria Math" panose="02040503050406030204" pitchFamily="18" charset="0"/>
                        <a:ea typeface="宋体" panose="02010600030101010101" pitchFamily="2" charset="-122"/>
                        <a:cs typeface="Calibri" panose="020F0502020204030204" pitchFamily="34" charset="0"/>
                      </a:rPr>
                      <m:t>−</m:t>
                    </m:r>
                  </m:oMath>
                </a14:m>
                <a:r>
                  <a:rPr lang="en-US" sz="1400" dirty="0">
                    <a:effectLst/>
                    <a:latin typeface="Calibri" panose="020F0502020204030204" pitchFamily="34" charset="0"/>
                    <a:ea typeface="宋体" panose="02010600030101010101" pitchFamily="2" charset="-122"/>
                  </a:rPr>
                  <a:t> </a:t>
                </a:r>
                <a14:m>
                  <m:oMath xmlns:m="http://schemas.openxmlformats.org/officeDocument/2006/math">
                    <m:sSub>
                      <m:sSubPr>
                        <m:ctrlPr>
                          <a:rPr lang="en-US" sz="1400" i="1">
                            <a:effectLst/>
                            <a:latin typeface="Cambria Math" panose="02040503050406030204" pitchFamily="18" charset="0"/>
                          </a:rPr>
                        </m:ctrlPr>
                      </m:sSubPr>
                      <m:e>
                        <m:r>
                          <a:rPr lang="en-US" sz="1400" i="1">
                            <a:effectLst/>
                            <a:latin typeface="Cambria Math" panose="02040503050406030204" pitchFamily="18" charset="0"/>
                            <a:ea typeface="宋体" panose="02010600030101010101" pitchFamily="2" charset="-122"/>
                            <a:cs typeface="Calibri" panose="020F0502020204030204" pitchFamily="34" charset="0"/>
                          </a:rPr>
                          <m:t>𝑥</m:t>
                        </m:r>
                      </m:e>
                      <m:sub>
                        <m:r>
                          <a:rPr lang="en-US" sz="1400" i="1">
                            <a:effectLst/>
                            <a:latin typeface="Cambria Math" panose="02040503050406030204" pitchFamily="18" charset="0"/>
                            <a:ea typeface="宋体" panose="02010600030101010101" pitchFamily="2" charset="-122"/>
                            <a:cs typeface="Calibri" panose="020F0502020204030204" pitchFamily="34" charset="0"/>
                          </a:rPr>
                          <m:t>2</m:t>
                        </m:r>
                      </m:sub>
                    </m:sSub>
                    <m:d>
                      <m:dPr>
                        <m:ctrlPr>
                          <a:rPr lang="en-US" sz="1400" i="1">
                            <a:effectLst/>
                            <a:latin typeface="Cambria Math" panose="02040503050406030204" pitchFamily="18" charset="0"/>
                          </a:rPr>
                        </m:ctrlPr>
                      </m:dPr>
                      <m:e>
                        <m:r>
                          <a:rPr lang="en-US" sz="1400" i="1">
                            <a:effectLst/>
                            <a:latin typeface="Cambria Math" panose="02040503050406030204" pitchFamily="18" charset="0"/>
                            <a:ea typeface="宋体" panose="02010600030101010101" pitchFamily="2" charset="-122"/>
                            <a:cs typeface="Calibri" panose="020F0502020204030204" pitchFamily="34" charset="0"/>
                          </a:rPr>
                          <m:t>𝑡</m:t>
                        </m:r>
                      </m:e>
                    </m:d>
                    <m:r>
                      <a:rPr lang="en-US" sz="1400" i="1">
                        <a:effectLst/>
                        <a:latin typeface="Cambria Math" panose="02040503050406030204" pitchFamily="18" charset="0"/>
                        <a:ea typeface="宋体" panose="02010600030101010101" pitchFamily="2" charset="-122"/>
                        <a:cs typeface="Calibri" panose="020F0502020204030204" pitchFamily="34" charset="0"/>
                      </a:rPr>
                      <m:t>)</m:t>
                    </m:r>
                  </m:oMath>
                </a14:m>
                <a:endParaRPr lang="en-US" sz="1400" dirty="0"/>
              </a:p>
            </p:txBody>
          </p:sp>
        </mc:Choice>
        <mc:Fallback>
          <p:sp>
            <p:nvSpPr>
              <p:cNvPr id="34" name="TextBox 33"/>
              <p:cNvSpPr txBox="1">
                <a:spLocks noRot="1" noChangeAspect="1" noMove="1" noResize="1" noEditPoints="1" noAdjustHandles="1" noChangeArrowheads="1" noChangeShapeType="1" noTextEdit="1"/>
              </p:cNvSpPr>
              <p:nvPr/>
            </p:nvSpPr>
            <p:spPr>
              <a:xfrm>
                <a:off x="5422452" y="4813871"/>
                <a:ext cx="2623424" cy="428322"/>
              </a:xfrm>
              <a:prstGeom prst="rect">
                <a:avLst/>
              </a:prstGeom>
              <a:blipFill rotWithShape="1">
                <a:blip r:embed="rId8"/>
                <a:stretch>
                  <a:fillRect l="-7" t="-133" r="16" b="63"/>
                </a:stretch>
              </a:blipFill>
            </p:spPr>
            <p:txBody>
              <a:bodyPr/>
              <a:lstStyle/>
              <a:p>
                <a:r>
                  <a:rPr lang="zh-CN" altLang="en-US">
                    <a:noFill/>
                  </a:rPr>
                  <a:t> </a:t>
                </a:r>
              </a:p>
            </p:txBody>
          </p:sp>
        </mc:Fallback>
      </mc:AlternateContent>
      <p:sp>
        <p:nvSpPr>
          <p:cNvPr id="35" name="Arrow: Down 34"/>
          <p:cNvSpPr/>
          <p:nvPr/>
        </p:nvSpPr>
        <p:spPr>
          <a:xfrm>
            <a:off x="7886557" y="4946177"/>
            <a:ext cx="365449" cy="3414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38" name="TextBox 37"/>
              <p:cNvSpPr txBox="1"/>
              <p:nvPr/>
            </p:nvSpPr>
            <p:spPr>
              <a:xfrm>
                <a:off x="6617607" y="5241778"/>
                <a:ext cx="3048699" cy="51046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400" i="1" smtClean="0">
                              <a:solidFill>
                                <a:schemeClr val="tx1"/>
                              </a:solidFill>
                              <a:latin typeface="Cambria Math" panose="02040503050406030204" pitchFamily="18" charset="0"/>
                            </a:rPr>
                          </m:ctrlPr>
                        </m:fPr>
                        <m:num>
                          <m:r>
                            <m:rPr>
                              <m:sty m:val="p"/>
                            </m:rPr>
                            <a:rPr lang="en-US" sz="1400">
                              <a:solidFill>
                                <a:schemeClr val="tx1"/>
                              </a:solidFill>
                              <a:latin typeface="Cambria Math" panose="02040503050406030204" pitchFamily="18" charset="0"/>
                            </a:rPr>
                            <m:t>d</m:t>
                          </m:r>
                          <m:r>
                            <a:rPr lang="en-US" sz="1400" b="1" i="1">
                              <a:solidFill>
                                <a:schemeClr val="tx1"/>
                              </a:solidFill>
                              <a:latin typeface="Cambria Math" panose="02040503050406030204" pitchFamily="18" charset="0"/>
                            </a:rPr>
                            <m:t>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num>
                        <m:den>
                          <m:r>
                            <a:rPr lang="en-US" sz="1400" b="0" i="1">
                              <a:solidFill>
                                <a:schemeClr val="tx1"/>
                              </a:solidFill>
                              <a:latin typeface="Cambria Math" panose="02040503050406030204" pitchFamily="18" charset="0"/>
                            </a:rPr>
                            <m:t>𝑑𝑡</m:t>
                          </m:r>
                        </m:den>
                      </m:f>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𝑨𝒛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𝑩𝒖</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oMath>
                  </m:oMathPara>
                </a14:m>
                <a:endParaRPr lang="en-US" sz="1400" dirty="0">
                  <a:solidFill>
                    <a:schemeClr val="tx1"/>
                  </a:solidFill>
                </a:endParaRPr>
              </a:p>
            </p:txBody>
          </p:sp>
        </mc:Choice>
        <mc:Fallback>
          <p:sp>
            <p:nvSpPr>
              <p:cNvPr id="38" name="TextBox 37"/>
              <p:cNvSpPr txBox="1">
                <a:spLocks noRot="1" noChangeAspect="1" noMove="1" noResize="1" noEditPoints="1" noAdjustHandles="1" noChangeArrowheads="1" noChangeShapeType="1" noTextEdit="1"/>
              </p:cNvSpPr>
              <p:nvPr/>
            </p:nvSpPr>
            <p:spPr>
              <a:xfrm>
                <a:off x="6617607" y="5241778"/>
                <a:ext cx="3048699" cy="510461"/>
              </a:xfrm>
              <a:prstGeom prst="rect">
                <a:avLst/>
              </a:prstGeom>
              <a:blipFill rotWithShape="1">
                <a:blip r:embed="rId9"/>
                <a:stretch>
                  <a:fillRect l="-9" t="-96" r="11" b="8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TextBox 39"/>
              <p:cNvSpPr txBox="1"/>
              <p:nvPr/>
            </p:nvSpPr>
            <p:spPr>
              <a:xfrm>
                <a:off x="496068" y="6155699"/>
                <a:ext cx="3995835" cy="461665"/>
              </a:xfrm>
              <a:prstGeom prst="rect">
                <a:avLst/>
              </a:prstGeom>
              <a:noFill/>
              <a:ln>
                <a:solidFill>
                  <a:schemeClr val="accent2"/>
                </a:solidFill>
              </a:ln>
            </p:spPr>
            <p:txBody>
              <a:bodyPr wrap="square">
                <a:spAutoFit/>
              </a:bodyPr>
              <a:lstStyle/>
              <a:p>
                <a:r>
                  <a:rPr lang="zh-CN" altLang="en-US" sz="1200" dirty="0">
                    <a:latin typeface="宋体" panose="02010600030101010101" pitchFamily="2" charset="-122"/>
                    <a:ea typeface="宋体" panose="02010600030101010101" pitchFamily="2" charset="-122"/>
                  </a:rPr>
                  <a:t>直觉告诉我们，</a:t>
                </a:r>
                <a:r>
                  <a:rPr lang="zh-CN" sz="12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改变输入</a:t>
                </a:r>
                <a14:m>
                  <m:oMath xmlns:m="http://schemas.openxmlformats.org/officeDocument/2006/math">
                    <m:r>
                      <a:rPr lang="en-US" sz="12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𝑢</m:t>
                    </m:r>
                    <m:d>
                      <m:dPr>
                        <m:ctrlPr>
                          <a:rPr lang="en-US" sz="12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dPr>
                      <m:e>
                        <m:r>
                          <a:rPr lang="en-US" sz="12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𝑡</m:t>
                        </m:r>
                      </m:e>
                    </m:d>
                  </m:oMath>
                </a14:m>
                <a:r>
                  <a:rPr lang="zh-CN" sz="12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，使得状态变量</a:t>
                </a:r>
                <a14:m>
                  <m:oMath xmlns:m="http://schemas.openxmlformats.org/officeDocument/2006/math">
                    <m:sSub>
                      <m:sSubPr>
                        <m:ctrlPr>
                          <a:rPr lang="en-US" sz="12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sSubPr>
                      <m:e>
                        <m:r>
                          <m:rPr>
                            <m:sty m:val="p"/>
                          </m:rPr>
                          <a:rPr lang="en-US" sz="1200">
                            <a:solidFill>
                              <a:srgbClr val="000000"/>
                            </a:solidFill>
                            <a:effectLst/>
                            <a:latin typeface="Cambria Math" panose="02040503050406030204" pitchFamily="18" charset="0"/>
                            <a:ea typeface="宋体" panose="02010600030101010101" pitchFamily="2" charset="-122"/>
                            <a:cs typeface="Calibri" panose="020F0502020204030204" pitchFamily="34" charset="0"/>
                          </a:rPr>
                          <m:t>z</m:t>
                        </m:r>
                      </m:e>
                      <m:sub>
                        <m:r>
                          <a:rPr lang="en-US" sz="1200">
                            <a:solidFill>
                              <a:srgbClr val="000000"/>
                            </a:solidFill>
                            <a:effectLst/>
                            <a:latin typeface="Cambria Math" panose="02040503050406030204" pitchFamily="18" charset="0"/>
                            <a:ea typeface="宋体" panose="02010600030101010101" pitchFamily="2" charset="-122"/>
                            <a:cs typeface="Calibri" panose="020F0502020204030204" pitchFamily="34" charset="0"/>
                          </a:rPr>
                          <m:t>1</m:t>
                        </m:r>
                      </m:sub>
                    </m:sSub>
                    <m:d>
                      <m:dPr>
                        <m:ctrlPr>
                          <a:rPr lang="en-US" sz="12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dPr>
                      <m:e>
                        <m:r>
                          <a:rPr lang="en-US" sz="12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𝑡</m:t>
                        </m:r>
                      </m:e>
                    </m:d>
                  </m:oMath>
                </a14:m>
                <a:r>
                  <a:rPr lang="zh-CN" sz="12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（小车的位移）和</a:t>
                </a:r>
                <a14:m>
                  <m:oMath xmlns:m="http://schemas.openxmlformats.org/officeDocument/2006/math">
                    <m:sSub>
                      <m:sSubPr>
                        <m:ctrlPr>
                          <a:rPr lang="en-US" sz="12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sSubPr>
                      <m:e>
                        <m:r>
                          <m:rPr>
                            <m:sty m:val="p"/>
                          </m:rPr>
                          <a:rPr lang="en-US" sz="1200">
                            <a:solidFill>
                              <a:srgbClr val="000000"/>
                            </a:solidFill>
                            <a:effectLst/>
                            <a:latin typeface="Cambria Math" panose="02040503050406030204" pitchFamily="18" charset="0"/>
                            <a:ea typeface="宋体" panose="02010600030101010101" pitchFamily="2" charset="-122"/>
                            <a:cs typeface="Calibri" panose="020F0502020204030204" pitchFamily="34" charset="0"/>
                          </a:rPr>
                          <m:t>z</m:t>
                        </m:r>
                      </m:e>
                      <m:sub>
                        <m:r>
                          <a:rPr lang="en-US" sz="1200">
                            <a:solidFill>
                              <a:srgbClr val="000000"/>
                            </a:solidFill>
                            <a:effectLst/>
                            <a:latin typeface="Cambria Math" panose="02040503050406030204" pitchFamily="18" charset="0"/>
                            <a:ea typeface="宋体" panose="02010600030101010101" pitchFamily="2" charset="-122"/>
                            <a:cs typeface="Calibri" panose="020F0502020204030204" pitchFamily="34" charset="0"/>
                          </a:rPr>
                          <m:t>2</m:t>
                        </m:r>
                      </m:sub>
                    </m:sSub>
                    <m:d>
                      <m:dPr>
                        <m:ctrlPr>
                          <a:rPr lang="en-US" sz="12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dPr>
                      <m:e>
                        <m:r>
                          <a:rPr lang="en-US" sz="12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𝑡</m:t>
                        </m:r>
                      </m:e>
                    </m:d>
                  </m:oMath>
                </a14:m>
                <a:r>
                  <a:rPr lang="zh-CN" sz="12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（小车的速度）达到任意给定值。</a:t>
                </a:r>
                <a:endParaRPr lang="en-US" sz="1200" dirty="0">
                  <a:solidFill>
                    <a:srgbClr val="000000"/>
                  </a:solidFill>
                  <a:effectLst/>
                  <a:latin typeface="宋体" panose="02010600030101010101" pitchFamily="2" charset="-122"/>
                  <a:ea typeface="宋体" panose="02010600030101010101" pitchFamily="2" charset="-122"/>
                  <a:cs typeface="Calibri" panose="020F0502020204030204" pitchFamily="34" charset="0"/>
                </a:endParaRPr>
              </a:p>
            </p:txBody>
          </p:sp>
        </mc:Choice>
        <mc:Fallback>
          <p:sp>
            <p:nvSpPr>
              <p:cNvPr id="40" name="TextBox 39"/>
              <p:cNvSpPr txBox="1">
                <a:spLocks noRot="1" noChangeAspect="1" noMove="1" noResize="1" noEditPoints="1" noAdjustHandles="1" noChangeArrowheads="1" noChangeShapeType="1" noTextEdit="1"/>
              </p:cNvSpPr>
              <p:nvPr/>
            </p:nvSpPr>
            <p:spPr>
              <a:xfrm>
                <a:off x="496068" y="6155699"/>
                <a:ext cx="3995835" cy="461665"/>
              </a:xfrm>
              <a:prstGeom prst="rect">
                <a:avLst/>
              </a:prstGeom>
              <a:blipFill rotWithShape="1">
                <a:blip r:embed="rId10"/>
                <a:stretch>
                  <a:fillRect l="-130" t="-1102" r="-113" b="-957"/>
                </a:stretch>
              </a:blipFill>
              <a:ln>
                <a:solidFill>
                  <a:schemeClr val="accent2"/>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3" name="TextBox 42"/>
              <p:cNvSpPr txBox="1"/>
              <p:nvPr/>
            </p:nvSpPr>
            <p:spPr>
              <a:xfrm>
                <a:off x="9241031" y="5152057"/>
                <a:ext cx="2749490" cy="772712"/>
              </a:xfrm>
              <a:prstGeom prst="rect">
                <a:avLst/>
              </a:prstGeom>
              <a:noFill/>
            </p:spPr>
            <p:txBody>
              <a:bodyPr wrap="square">
                <a:spAutoFit/>
              </a:bodyPr>
              <a:lstStyle/>
              <a:p>
                <a14:m>
                  <m:oMath xmlns:m="http://schemas.openxmlformats.org/officeDocument/2006/math">
                    <m:r>
                      <a:rPr lang="en-US" sz="1200" b="1" i="1" smtClean="0">
                        <a:effectLst/>
                        <a:latin typeface="Cambria Math" panose="02040503050406030204" pitchFamily="18" charset="0"/>
                        <a:ea typeface="宋体" panose="02010600030101010101" pitchFamily="2" charset="-122"/>
                        <a:cs typeface="Calibri" panose="020F0502020204030204" pitchFamily="34" charset="0"/>
                      </a:rPr>
                      <m:t>𝑨</m:t>
                    </m:r>
                    <m:r>
                      <a:rPr lang="en-US" sz="1200" b="1" i="1" smtClean="0">
                        <a:effectLst/>
                        <a:latin typeface="Cambria Math" panose="02040503050406030204" pitchFamily="18" charset="0"/>
                        <a:ea typeface="宋体" panose="02010600030101010101" pitchFamily="2" charset="-122"/>
                        <a:cs typeface="Calibri" panose="020F0502020204030204" pitchFamily="34" charset="0"/>
                      </a:rPr>
                      <m:t>=</m:t>
                    </m:r>
                    <m:d>
                      <m:dPr>
                        <m:begChr m:val="["/>
                        <m:endChr m:val="]"/>
                        <m:ctrlPr>
                          <a:rPr lang="en-US" sz="1200" b="1" i="1">
                            <a:effectLst/>
                            <a:latin typeface="Cambria Math" panose="02040503050406030204" pitchFamily="18" charset="0"/>
                          </a:rPr>
                        </m:ctrlPr>
                      </m:dPr>
                      <m:e>
                        <m:m>
                          <m:mPr>
                            <m:mcs>
                              <m:mc>
                                <m:mcPr>
                                  <m:count m:val="2"/>
                                  <m:mcJc m:val="center"/>
                                </m:mcPr>
                              </m:mc>
                            </m:mcs>
                            <m:ctrlPr>
                              <a:rPr lang="en-US" sz="1200" i="1">
                                <a:effectLst/>
                                <a:latin typeface="Cambria Math" panose="02040503050406030204" pitchFamily="18" charset="0"/>
                              </a:rPr>
                            </m:ctrlPr>
                          </m:mPr>
                          <m:mr>
                            <m:e>
                              <m:m>
                                <m:mPr>
                                  <m:mcs>
                                    <m:mc>
                                      <m:mcPr>
                                        <m:count m:val="2"/>
                                        <m:mcJc m:val="center"/>
                                      </m:mcPr>
                                    </m:mc>
                                  </m:mcs>
                                  <m:ctrlPr>
                                    <a:rPr lang="en-US" sz="1200" i="1">
                                      <a:effectLst/>
                                      <a:latin typeface="Cambria Math" panose="02040503050406030204" pitchFamily="18" charset="0"/>
                                    </a:rPr>
                                  </m:ctrlPr>
                                </m:mPr>
                                <m:mr>
                                  <m:e>
                                    <m:r>
                                      <a:rPr lang="en-US" sz="1200" i="1">
                                        <a:effectLst/>
                                        <a:latin typeface="Cambria Math" panose="02040503050406030204" pitchFamily="18" charset="0"/>
                                        <a:ea typeface="宋体" panose="02010600030101010101" pitchFamily="2" charset="-122"/>
                                        <a:cs typeface="Calibri" panose="020F0502020204030204" pitchFamily="34" charset="0"/>
                                      </a:rPr>
                                      <m:t>0</m:t>
                                    </m:r>
                                  </m:e>
                                  <m:e>
                                    <m:r>
                                      <a:rPr lang="en-US" sz="1200" i="1">
                                        <a:effectLst/>
                                        <a:latin typeface="Cambria Math" panose="02040503050406030204" pitchFamily="18" charset="0"/>
                                        <a:ea typeface="宋体" panose="02010600030101010101" pitchFamily="2" charset="-122"/>
                                        <a:cs typeface="Calibri" panose="020F0502020204030204" pitchFamily="34" charset="0"/>
                                      </a:rPr>
                                      <m:t>1</m:t>
                                    </m:r>
                                  </m:e>
                                </m:mr>
                                <m:mr>
                                  <m:e>
                                    <m:r>
                                      <a:rPr lang="zh-CN" altLang="en-US" sz="1200" i="1">
                                        <a:effectLst/>
                                        <a:latin typeface="Cambria Math" panose="02040503050406030204" pitchFamily="18" charset="0"/>
                                        <a:ea typeface="微软雅黑" panose="020B0503020204020204" pitchFamily="34" charset="-122"/>
                                        <a:cs typeface="微软雅黑" panose="020B0503020204020204" pitchFamily="34" charset="-122"/>
                                      </a:rPr>
                                      <m:t>−</m:t>
                                    </m:r>
                                    <m:r>
                                      <a:rPr lang="en-US" sz="1200" i="1">
                                        <a:effectLst/>
                                        <a:latin typeface="Cambria Math" panose="02040503050406030204" pitchFamily="18" charset="0"/>
                                        <a:ea typeface="宋体" panose="02010600030101010101" pitchFamily="2" charset="-122"/>
                                        <a:cs typeface="Calibri" panose="020F0502020204030204" pitchFamily="34" charset="0"/>
                                      </a:rPr>
                                      <m:t>100</m:t>
                                    </m:r>
                                  </m:e>
                                  <m:e>
                                    <m:r>
                                      <a:rPr lang="en-US" sz="1200" i="1">
                                        <a:effectLst/>
                                        <a:latin typeface="Cambria Math" panose="02040503050406030204" pitchFamily="18" charset="0"/>
                                        <a:ea typeface="宋体" panose="02010600030101010101" pitchFamily="2" charset="-122"/>
                                        <a:cs typeface="Calibri" panose="020F0502020204030204" pitchFamily="34" charset="0"/>
                                      </a:rPr>
                                      <m:t>0</m:t>
                                    </m:r>
                                  </m:e>
                                </m:mr>
                              </m:m>
                            </m:e>
                            <m:e>
                              <m:m>
                                <m:mPr>
                                  <m:mcs>
                                    <m:mc>
                                      <m:mcPr>
                                        <m:count m:val="2"/>
                                        <m:mcJc m:val="center"/>
                                      </m:mcPr>
                                    </m:mc>
                                  </m:mcs>
                                  <m:ctrlPr>
                                    <a:rPr lang="en-US" sz="1200" i="1">
                                      <a:effectLst/>
                                      <a:latin typeface="Cambria Math" panose="02040503050406030204" pitchFamily="18" charset="0"/>
                                    </a:rPr>
                                  </m:ctrlPr>
                                </m:mPr>
                                <m:mr>
                                  <m:e>
                                    <m:r>
                                      <a:rPr lang="en-US" sz="1200" i="1">
                                        <a:effectLst/>
                                        <a:latin typeface="Cambria Math" panose="02040503050406030204" pitchFamily="18" charset="0"/>
                                        <a:ea typeface="宋体" panose="02010600030101010101" pitchFamily="2" charset="-122"/>
                                        <a:cs typeface="Calibri" panose="020F0502020204030204" pitchFamily="34" charset="0"/>
                                      </a:rPr>
                                      <m:t>0</m:t>
                                    </m:r>
                                  </m:e>
                                  <m:e>
                                    <m:r>
                                      <a:rPr lang="en-US" sz="1200" i="1">
                                        <a:effectLst/>
                                        <a:latin typeface="Cambria Math" panose="02040503050406030204" pitchFamily="18" charset="0"/>
                                        <a:ea typeface="宋体" panose="02010600030101010101" pitchFamily="2" charset="-122"/>
                                        <a:cs typeface="Calibri" panose="020F0502020204030204" pitchFamily="34" charset="0"/>
                                      </a:rPr>
                                      <m:t>0</m:t>
                                    </m:r>
                                  </m:e>
                                </m:mr>
                                <m:mr>
                                  <m:e>
                                    <m:r>
                                      <a:rPr lang="en-US" sz="1200" i="1">
                                        <a:effectLst/>
                                        <a:latin typeface="Cambria Math" panose="02040503050406030204" pitchFamily="18" charset="0"/>
                                        <a:ea typeface="宋体" panose="02010600030101010101" pitchFamily="2" charset="-122"/>
                                        <a:cs typeface="Calibri" panose="020F0502020204030204" pitchFamily="34" charset="0"/>
                                      </a:rPr>
                                      <m:t>100</m:t>
                                    </m:r>
                                  </m:e>
                                  <m:e>
                                    <m:r>
                                      <a:rPr lang="en-US" sz="1200" i="1">
                                        <a:effectLst/>
                                        <a:latin typeface="Cambria Math" panose="02040503050406030204" pitchFamily="18" charset="0"/>
                                        <a:ea typeface="宋体" panose="02010600030101010101" pitchFamily="2" charset="-122"/>
                                        <a:cs typeface="Calibri" panose="020F0502020204030204" pitchFamily="34" charset="0"/>
                                      </a:rPr>
                                      <m:t>0</m:t>
                                    </m:r>
                                  </m:e>
                                </m:mr>
                              </m:m>
                            </m:e>
                          </m:mr>
                          <m:mr>
                            <m:e>
                              <m:m>
                                <m:mPr>
                                  <m:mcs>
                                    <m:mc>
                                      <m:mcPr>
                                        <m:count m:val="2"/>
                                        <m:mcJc m:val="center"/>
                                      </m:mcPr>
                                    </m:mc>
                                  </m:mcs>
                                  <m:ctrlPr>
                                    <a:rPr lang="en-US" sz="1200" i="1">
                                      <a:effectLst/>
                                      <a:latin typeface="Cambria Math" panose="02040503050406030204" pitchFamily="18" charset="0"/>
                                    </a:rPr>
                                  </m:ctrlPr>
                                </m:mPr>
                                <m:mr>
                                  <m:e>
                                    <m:r>
                                      <a:rPr lang="en-US" sz="1200" i="1">
                                        <a:effectLst/>
                                        <a:latin typeface="Cambria Math" panose="02040503050406030204" pitchFamily="18" charset="0"/>
                                        <a:ea typeface="宋体" panose="02010600030101010101" pitchFamily="2" charset="-122"/>
                                        <a:cs typeface="Calibri" panose="020F0502020204030204" pitchFamily="34" charset="0"/>
                                      </a:rPr>
                                      <m:t>0</m:t>
                                    </m:r>
                                  </m:e>
                                  <m:e>
                                    <m:r>
                                      <a:rPr lang="en-US" sz="1200" i="1">
                                        <a:effectLst/>
                                        <a:latin typeface="Cambria Math" panose="02040503050406030204" pitchFamily="18" charset="0"/>
                                        <a:ea typeface="宋体" panose="02010600030101010101" pitchFamily="2" charset="-122"/>
                                        <a:cs typeface="Calibri" panose="020F0502020204030204" pitchFamily="34" charset="0"/>
                                      </a:rPr>
                                      <m:t>   </m:t>
                                    </m:r>
                                    <m:r>
                                      <a:rPr lang="en-US" sz="1200" i="1">
                                        <a:effectLst/>
                                        <a:latin typeface="Cambria Math" panose="02040503050406030204" pitchFamily="18" charset="0"/>
                                        <a:ea typeface="宋体" panose="02010600030101010101" pitchFamily="2" charset="-122"/>
                                        <a:cs typeface="Calibri" panose="020F0502020204030204" pitchFamily="34" charset="0"/>
                                      </a:rPr>
                                      <m:t>0</m:t>
                                    </m:r>
                                  </m:e>
                                </m:mr>
                                <m:mr>
                                  <m:e>
                                    <m:r>
                                      <a:rPr lang="en-US" sz="1200" i="1">
                                        <a:effectLst/>
                                        <a:latin typeface="Cambria Math" panose="02040503050406030204" pitchFamily="18" charset="0"/>
                                        <a:ea typeface="宋体" panose="02010600030101010101" pitchFamily="2" charset="-122"/>
                                        <a:cs typeface="Calibri" panose="020F0502020204030204" pitchFamily="34" charset="0"/>
                                      </a:rPr>
                                      <m:t>100</m:t>
                                    </m:r>
                                  </m:e>
                                  <m:e>
                                    <m:r>
                                      <a:rPr lang="en-US" sz="1200" i="1">
                                        <a:effectLst/>
                                        <a:latin typeface="Cambria Math" panose="02040503050406030204" pitchFamily="18" charset="0"/>
                                        <a:ea typeface="宋体" panose="02010600030101010101" pitchFamily="2" charset="-122"/>
                                        <a:cs typeface="Calibri" panose="020F0502020204030204" pitchFamily="34" charset="0"/>
                                      </a:rPr>
                                      <m:t>   </m:t>
                                    </m:r>
                                    <m:r>
                                      <a:rPr lang="en-US" sz="1200" i="1">
                                        <a:effectLst/>
                                        <a:latin typeface="Cambria Math" panose="02040503050406030204" pitchFamily="18" charset="0"/>
                                        <a:ea typeface="宋体" panose="02010600030101010101" pitchFamily="2" charset="-122"/>
                                        <a:cs typeface="Calibri" panose="020F0502020204030204" pitchFamily="34" charset="0"/>
                                      </a:rPr>
                                      <m:t>0</m:t>
                                    </m:r>
                                  </m:e>
                                </m:mr>
                              </m:m>
                            </m:e>
                            <m:e>
                              <m:m>
                                <m:mPr>
                                  <m:mcs>
                                    <m:mc>
                                      <m:mcPr>
                                        <m:count m:val="2"/>
                                        <m:mcJc m:val="center"/>
                                      </m:mcPr>
                                    </m:mc>
                                  </m:mcs>
                                  <m:ctrlPr>
                                    <a:rPr lang="en-US" sz="1200" i="1">
                                      <a:effectLst/>
                                      <a:latin typeface="Cambria Math" panose="02040503050406030204" pitchFamily="18" charset="0"/>
                                    </a:rPr>
                                  </m:ctrlPr>
                                </m:mPr>
                                <m:mr>
                                  <m:e>
                                    <m:r>
                                      <a:rPr lang="en-US" sz="1200" i="1">
                                        <a:effectLst/>
                                        <a:latin typeface="Cambria Math" panose="02040503050406030204" pitchFamily="18" charset="0"/>
                                        <a:ea typeface="宋体" panose="02010600030101010101" pitchFamily="2" charset="-122"/>
                                        <a:cs typeface="Calibri" panose="020F0502020204030204" pitchFamily="34" charset="0"/>
                                      </a:rPr>
                                      <m:t>0</m:t>
                                    </m:r>
                                  </m:e>
                                  <m:e>
                                    <m:r>
                                      <a:rPr lang="en-US" sz="1200" i="1">
                                        <a:effectLst/>
                                        <a:latin typeface="Cambria Math" panose="02040503050406030204" pitchFamily="18" charset="0"/>
                                        <a:ea typeface="宋体" panose="02010600030101010101" pitchFamily="2" charset="-122"/>
                                        <a:cs typeface="Calibri" panose="020F0502020204030204" pitchFamily="34" charset="0"/>
                                      </a:rPr>
                                      <m:t>1</m:t>
                                    </m:r>
                                  </m:e>
                                </m:mr>
                                <m:mr>
                                  <m:e>
                                    <m:r>
                                      <a:rPr lang="zh-CN" altLang="en-US" sz="1200" i="1">
                                        <a:effectLst/>
                                        <a:latin typeface="Cambria Math" panose="02040503050406030204" pitchFamily="18" charset="0"/>
                                        <a:ea typeface="微软雅黑" panose="020B0503020204020204" pitchFamily="34" charset="-122"/>
                                        <a:cs typeface="微软雅黑" panose="020B0503020204020204" pitchFamily="34" charset="-122"/>
                                      </a:rPr>
                                      <m:t>−</m:t>
                                    </m:r>
                                    <m:r>
                                      <a:rPr lang="en-US" sz="1200" i="1">
                                        <a:effectLst/>
                                        <a:latin typeface="Cambria Math" panose="02040503050406030204" pitchFamily="18" charset="0"/>
                                        <a:ea typeface="宋体" panose="02010600030101010101" pitchFamily="2" charset="-122"/>
                                        <a:cs typeface="Calibri" panose="020F0502020204030204" pitchFamily="34" charset="0"/>
                                      </a:rPr>
                                      <m:t>100</m:t>
                                    </m:r>
                                  </m:e>
                                  <m:e>
                                    <m:r>
                                      <a:rPr lang="en-US" sz="1200" i="1">
                                        <a:effectLst/>
                                        <a:latin typeface="Cambria Math" panose="02040503050406030204" pitchFamily="18" charset="0"/>
                                        <a:ea typeface="宋体" panose="02010600030101010101" pitchFamily="2" charset="-122"/>
                                        <a:cs typeface="Calibri" panose="020F0502020204030204" pitchFamily="34" charset="0"/>
                                      </a:rPr>
                                      <m:t>0</m:t>
                                    </m:r>
                                  </m:e>
                                </m:mr>
                              </m:m>
                            </m:e>
                          </m:mr>
                        </m:m>
                      </m:e>
                    </m:d>
                  </m:oMath>
                </a14:m>
                <a:r>
                  <a:rPr lang="zh-CN" sz="1200" b="1" dirty="0">
                    <a:effectLst/>
                    <a:latin typeface="Calibri" panose="020F0502020204030204" pitchFamily="34" charset="0"/>
                    <a:ea typeface="宋体" panose="02010600030101010101" pitchFamily="2" charset="-122"/>
                    <a:cs typeface="Calibri" panose="020F0502020204030204" pitchFamily="34" charset="0"/>
                  </a:rPr>
                  <a:t>，</a:t>
                </a:r>
                <a14:m>
                  <m:oMath xmlns:m="http://schemas.openxmlformats.org/officeDocument/2006/math">
                    <m:r>
                      <a:rPr lang="en-US" sz="1200" b="1" i="1">
                        <a:effectLst/>
                        <a:latin typeface="Cambria Math" panose="02040503050406030204" pitchFamily="18" charset="0"/>
                        <a:ea typeface="宋体" panose="02010600030101010101" pitchFamily="2" charset="-122"/>
                        <a:cs typeface="Calibri" panose="020F0502020204030204" pitchFamily="34" charset="0"/>
                      </a:rPr>
                      <m:t>𝑩</m:t>
                    </m:r>
                    <m:r>
                      <a:rPr lang="en-US" sz="1200" b="1" i="1">
                        <a:effectLst/>
                        <a:latin typeface="Cambria Math" panose="02040503050406030204" pitchFamily="18" charset="0"/>
                        <a:ea typeface="宋体" panose="02010600030101010101" pitchFamily="2" charset="-122"/>
                        <a:cs typeface="Calibri" panose="020F0502020204030204" pitchFamily="34" charset="0"/>
                      </a:rPr>
                      <m:t>=</m:t>
                    </m:r>
                    <m:d>
                      <m:dPr>
                        <m:begChr m:val="["/>
                        <m:endChr m:val="]"/>
                        <m:ctrlPr>
                          <a:rPr lang="en-US" sz="1200" i="1">
                            <a:effectLst/>
                            <a:latin typeface="Cambria Math" panose="02040503050406030204" pitchFamily="18" charset="0"/>
                          </a:rPr>
                        </m:ctrlPr>
                      </m:dPr>
                      <m:e>
                        <m:m>
                          <m:mPr>
                            <m:mcs>
                              <m:mc>
                                <m:mcPr>
                                  <m:count m:val="1"/>
                                  <m:mcJc m:val="center"/>
                                </m:mcPr>
                              </m:mc>
                            </m:mcs>
                            <m:ctrlPr>
                              <a:rPr lang="en-US" sz="1200" i="1">
                                <a:effectLst/>
                                <a:latin typeface="Cambria Math" panose="02040503050406030204" pitchFamily="18" charset="0"/>
                              </a:rPr>
                            </m:ctrlPr>
                          </m:mPr>
                          <m:mr>
                            <m:e>
                              <m:r>
                                <a:rPr lang="en-US" sz="1200" i="1">
                                  <a:effectLst/>
                                  <a:latin typeface="Cambria Math" panose="02040503050406030204" pitchFamily="18" charset="0"/>
                                  <a:ea typeface="宋体" panose="02010600030101010101" pitchFamily="2" charset="-122"/>
                                  <a:cs typeface="Calibri" panose="020F0502020204030204" pitchFamily="34" charset="0"/>
                                </a:rPr>
                                <m:t>0</m:t>
                              </m:r>
                            </m:e>
                          </m:mr>
                          <m:mr>
                            <m:e>
                              <m:r>
                                <a:rPr lang="en-US" sz="1200" i="1">
                                  <a:effectLst/>
                                  <a:latin typeface="Cambria Math" panose="02040503050406030204" pitchFamily="18" charset="0"/>
                                  <a:ea typeface="宋体" panose="02010600030101010101" pitchFamily="2" charset="-122"/>
                                  <a:cs typeface="Calibri" panose="020F0502020204030204" pitchFamily="34" charset="0"/>
                                </a:rPr>
                                <m:t>1</m:t>
                              </m:r>
                            </m:e>
                          </m:mr>
                          <m:mr>
                            <m:e>
                              <m:m>
                                <m:mPr>
                                  <m:mcs>
                                    <m:mc>
                                      <m:mcPr>
                                        <m:count m:val="1"/>
                                        <m:mcJc m:val="center"/>
                                      </m:mcPr>
                                    </m:mc>
                                  </m:mcs>
                                  <m:ctrlPr>
                                    <a:rPr lang="en-US" sz="1200" i="1">
                                      <a:effectLst/>
                                      <a:latin typeface="Cambria Math" panose="02040503050406030204" pitchFamily="18" charset="0"/>
                                    </a:rPr>
                                  </m:ctrlPr>
                                </m:mPr>
                                <m:mr>
                                  <m:e>
                                    <m:r>
                                      <a:rPr lang="en-US" sz="1200" i="1">
                                        <a:effectLst/>
                                        <a:latin typeface="Cambria Math" panose="02040503050406030204" pitchFamily="18" charset="0"/>
                                        <a:ea typeface="宋体" panose="02010600030101010101" pitchFamily="2" charset="-122"/>
                                        <a:cs typeface="Calibri" panose="020F0502020204030204" pitchFamily="34" charset="0"/>
                                      </a:rPr>
                                      <m:t>0</m:t>
                                    </m:r>
                                  </m:e>
                                </m:mr>
                                <m:mr>
                                  <m:e>
                                    <m:r>
                                      <a:rPr lang="en-US" sz="1200" i="1">
                                        <a:effectLst/>
                                        <a:latin typeface="Cambria Math" panose="02040503050406030204" pitchFamily="18" charset="0"/>
                                        <a:ea typeface="宋体" panose="02010600030101010101" pitchFamily="2" charset="-122"/>
                                        <a:cs typeface="Calibri" panose="020F0502020204030204" pitchFamily="34" charset="0"/>
                                      </a:rPr>
                                      <m:t>0</m:t>
                                    </m:r>
                                  </m:e>
                                </m:mr>
                              </m:m>
                            </m:e>
                          </m:mr>
                        </m:m>
                      </m:e>
                    </m:d>
                  </m:oMath>
                </a14:m>
                <a:endParaRPr lang="en-US" sz="1200" dirty="0"/>
              </a:p>
            </p:txBody>
          </p:sp>
        </mc:Choice>
        <mc:Fallback>
          <p:sp>
            <p:nvSpPr>
              <p:cNvPr id="43" name="TextBox 42"/>
              <p:cNvSpPr txBox="1">
                <a:spLocks noRot="1" noChangeAspect="1" noMove="1" noResize="1" noEditPoints="1" noAdjustHandles="1" noChangeArrowheads="1" noChangeShapeType="1" noTextEdit="1"/>
              </p:cNvSpPr>
              <p:nvPr/>
            </p:nvSpPr>
            <p:spPr>
              <a:xfrm>
                <a:off x="9241031" y="5152057"/>
                <a:ext cx="2749490" cy="772712"/>
              </a:xfrm>
              <a:prstGeom prst="rect">
                <a:avLst/>
              </a:prstGeom>
              <a:blipFill rotWithShape="1">
                <a:blip r:embed="rId11"/>
                <a:stretch>
                  <a:fillRect l="-19" t="-39" r="16" b="2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8539993" y="4849945"/>
                <a:ext cx="3288484" cy="307777"/>
              </a:xfrm>
              <a:prstGeom prst="rect">
                <a:avLst/>
              </a:prstGeom>
              <a:noFill/>
              <a:ln>
                <a:solidFill>
                  <a:schemeClr val="accent2"/>
                </a:solidFill>
              </a:ln>
            </p:spPr>
            <p:txBody>
              <a:bodyPr wrap="square">
                <a:spAutoFit/>
              </a:bodyPr>
              <a:lstStyle/>
              <a:p>
                <a14:m>
                  <m:oMath xmlns:m="http://schemas.openxmlformats.org/officeDocument/2006/math">
                    <m:r>
                      <a:rPr lang="zh-CN" altLang="en-US" sz="1400">
                        <a:latin typeface="Cambria Math" panose="02040503050406030204" pitchFamily="18" charset="0"/>
                        <a:ea typeface="宋体" panose="02010600030101010101" pitchFamily="2" charset="-122"/>
                      </a:rPr>
                      <m:t>考虑：</m:t>
                    </m:r>
                    <m:sSub>
                      <m:sSubPr>
                        <m:ctrlPr>
                          <a:rPr lang="en-US" sz="1400" i="1">
                            <a:latin typeface="Cambria Math" panose="02040503050406030204" pitchFamily="18" charset="0"/>
                            <a:ea typeface="宋体" panose="02010600030101010101" pitchFamily="2" charset="-122"/>
                          </a:rPr>
                        </m:ctrlPr>
                      </m:sSubPr>
                      <m:e>
                        <m:r>
                          <a:rPr lang="en-US" sz="1400">
                            <a:latin typeface="Cambria Math" panose="02040503050406030204" pitchFamily="18" charset="0"/>
                            <a:ea typeface="宋体" panose="02010600030101010101" pitchFamily="2" charset="-122"/>
                          </a:rPr>
                          <m:t>𝑚</m:t>
                        </m:r>
                      </m:e>
                      <m:sub>
                        <m:r>
                          <a:rPr lang="en-US" sz="1400">
                            <a:latin typeface="Cambria Math" panose="02040503050406030204" pitchFamily="18" charset="0"/>
                            <a:ea typeface="宋体" panose="02010600030101010101" pitchFamily="2" charset="-122"/>
                          </a:rPr>
                          <m:t>1</m:t>
                        </m:r>
                      </m:sub>
                    </m:sSub>
                    <m:r>
                      <a:rPr lang="en-US" sz="1400">
                        <a:latin typeface="Cambria Math" panose="02040503050406030204" pitchFamily="18" charset="0"/>
                        <a:ea typeface="宋体" panose="02010600030101010101" pitchFamily="2" charset="-122"/>
                      </a:rPr>
                      <m:t>=</m:t>
                    </m:r>
                    <m:sSub>
                      <m:sSubPr>
                        <m:ctrlPr>
                          <a:rPr lang="en-US" sz="1400" i="1">
                            <a:latin typeface="Cambria Math" panose="02040503050406030204" pitchFamily="18" charset="0"/>
                            <a:ea typeface="宋体" panose="02010600030101010101" pitchFamily="2" charset="-122"/>
                          </a:rPr>
                        </m:ctrlPr>
                      </m:sSubPr>
                      <m:e>
                        <m:r>
                          <a:rPr lang="en-US" sz="1400">
                            <a:latin typeface="Cambria Math" panose="02040503050406030204" pitchFamily="18" charset="0"/>
                            <a:ea typeface="宋体" panose="02010600030101010101" pitchFamily="2" charset="-122"/>
                          </a:rPr>
                          <m:t>𝑚</m:t>
                        </m:r>
                      </m:e>
                      <m:sub>
                        <m:r>
                          <a:rPr lang="en-US" sz="1400">
                            <a:latin typeface="Cambria Math" panose="02040503050406030204" pitchFamily="18" charset="0"/>
                            <a:ea typeface="宋体" panose="02010600030101010101" pitchFamily="2" charset="-122"/>
                          </a:rPr>
                          <m:t>2</m:t>
                        </m:r>
                      </m:sub>
                    </m:sSub>
                    <m:r>
                      <a:rPr lang="en-US" sz="1400">
                        <a:latin typeface="Cambria Math" panose="02040503050406030204" pitchFamily="18" charset="0"/>
                        <a:ea typeface="宋体" panose="02010600030101010101" pitchFamily="2" charset="-122"/>
                      </a:rPr>
                      <m:t>=</m:t>
                    </m:r>
                    <m:r>
                      <a:rPr lang="en-US" sz="1400">
                        <a:latin typeface="Cambria Math" panose="02040503050406030204" pitchFamily="18" charset="0"/>
                        <a:ea typeface="宋体" panose="02010600030101010101" pitchFamily="2" charset="-122"/>
                      </a:rPr>
                      <m:t>1</m:t>
                    </m:r>
                    <m:r>
                      <a:rPr lang="en-US" sz="1400">
                        <a:latin typeface="Cambria Math" panose="02040503050406030204" pitchFamily="18" charset="0"/>
                        <a:ea typeface="宋体" panose="02010600030101010101" pitchFamily="2" charset="-122"/>
                      </a:rPr>
                      <m:t>𝑘𝑔</m:t>
                    </m:r>
                  </m:oMath>
                </a14:m>
                <a:r>
                  <a:rPr lang="zh-CN" sz="1400" dirty="0">
                    <a:effectLst/>
                    <a:latin typeface="Calibri" panose="020F0502020204030204" pitchFamily="34" charset="0"/>
                    <a:ea typeface="宋体" panose="02010600030101010101" pitchFamily="2" charset="-122"/>
                    <a:cs typeface="Calibri" panose="020F0502020204030204" pitchFamily="34" charset="0"/>
                  </a:rPr>
                  <a:t>，</a:t>
                </a:r>
                <a14:m>
                  <m:oMath xmlns:m="http://schemas.openxmlformats.org/officeDocument/2006/math">
                    <m:r>
                      <a:rPr lang="en-US" sz="1400" i="1">
                        <a:effectLst/>
                        <a:latin typeface="Cambria Math" panose="02040503050406030204" pitchFamily="18" charset="0"/>
                        <a:ea typeface="宋体" panose="02010600030101010101" pitchFamily="2" charset="-122"/>
                        <a:cs typeface="Calibri" panose="020F0502020204030204" pitchFamily="34" charset="0"/>
                      </a:rPr>
                      <m:t>𝑘</m:t>
                    </m:r>
                    <m:r>
                      <a:rPr lang="en-US" sz="1400" i="1">
                        <a:effectLst/>
                        <a:latin typeface="Cambria Math" panose="02040503050406030204" pitchFamily="18" charset="0"/>
                        <a:ea typeface="宋体" panose="02010600030101010101" pitchFamily="2" charset="-122"/>
                        <a:cs typeface="Calibri" panose="020F0502020204030204" pitchFamily="34" charset="0"/>
                      </a:rPr>
                      <m:t>=</m:t>
                    </m:r>
                    <m:r>
                      <a:rPr lang="en-US" sz="1400">
                        <a:effectLst/>
                        <a:latin typeface="Cambria Math" panose="02040503050406030204" pitchFamily="18" charset="0"/>
                        <a:ea typeface="宋体" panose="02010600030101010101" pitchFamily="2" charset="-122"/>
                        <a:cs typeface="Calibri" panose="020F0502020204030204" pitchFamily="34" charset="0"/>
                      </a:rPr>
                      <m:t>100</m:t>
                    </m:r>
                    <m:r>
                      <a:rPr lang="en-US" sz="1400" i="1">
                        <a:effectLst/>
                        <a:latin typeface="Cambria Math" panose="02040503050406030204" pitchFamily="18" charset="0"/>
                        <a:ea typeface="宋体" panose="02010600030101010101" pitchFamily="2" charset="-122"/>
                        <a:cs typeface="Calibri" panose="020F0502020204030204" pitchFamily="34" charset="0"/>
                      </a:rPr>
                      <m:t>𝑁</m:t>
                    </m:r>
                    <m:r>
                      <a:rPr lang="en-US" sz="1400" i="1">
                        <a:effectLst/>
                        <a:latin typeface="Cambria Math" panose="02040503050406030204" pitchFamily="18" charset="0"/>
                        <a:ea typeface="宋体" panose="02010600030101010101" pitchFamily="2" charset="-122"/>
                        <a:cs typeface="Calibri" panose="020F0502020204030204" pitchFamily="34" charset="0"/>
                      </a:rPr>
                      <m:t>/</m:t>
                    </m:r>
                    <m:r>
                      <a:rPr lang="en-US" sz="1400" i="1">
                        <a:effectLst/>
                        <a:latin typeface="Cambria Math" panose="02040503050406030204" pitchFamily="18" charset="0"/>
                        <a:ea typeface="宋体" panose="02010600030101010101" pitchFamily="2" charset="-122"/>
                        <a:cs typeface="Calibri" panose="020F0502020204030204" pitchFamily="34" charset="0"/>
                      </a:rPr>
                      <m:t>𝑚</m:t>
                    </m:r>
                  </m:oMath>
                </a14:m>
                <a:endParaRPr lang="en-US" sz="1400" dirty="0"/>
              </a:p>
            </p:txBody>
          </p:sp>
        </mc:Choice>
        <mc:Fallback>
          <p:sp>
            <p:nvSpPr>
              <p:cNvPr id="45" name="TextBox 44"/>
              <p:cNvSpPr txBox="1">
                <a:spLocks noRot="1" noChangeAspect="1" noMove="1" noResize="1" noEditPoints="1" noAdjustHandles="1" noChangeArrowheads="1" noChangeShapeType="1" noTextEdit="1"/>
              </p:cNvSpPr>
              <p:nvPr/>
            </p:nvSpPr>
            <p:spPr>
              <a:xfrm>
                <a:off x="8539993" y="4849945"/>
                <a:ext cx="3288484" cy="307777"/>
              </a:xfrm>
              <a:prstGeom prst="rect">
                <a:avLst/>
              </a:prstGeom>
              <a:blipFill rotWithShape="1">
                <a:blip r:embed="rId12"/>
                <a:stretch>
                  <a:fillRect l="-151" t="-1590" r="-144" b="-1362"/>
                </a:stretch>
              </a:blipFill>
              <a:ln>
                <a:solidFill>
                  <a:schemeClr val="accent2"/>
                </a:solidFill>
              </a:ln>
            </p:spPr>
            <p:txBody>
              <a:bodyPr/>
              <a:lstStyle/>
              <a:p>
                <a:r>
                  <a:rPr lang="zh-CN" altLang="en-US">
                    <a:noFill/>
                  </a:rPr>
                  <a:t> </a:t>
                </a:r>
              </a:p>
            </p:txBody>
          </p:sp>
        </mc:Fallback>
      </mc:AlternateContent>
      <p:sp>
        <p:nvSpPr>
          <p:cNvPr id="47" name="TextBox 46"/>
          <p:cNvSpPr txBox="1"/>
          <p:nvPr/>
        </p:nvSpPr>
        <p:spPr>
          <a:xfrm>
            <a:off x="5422452" y="6109532"/>
            <a:ext cx="5490352" cy="276999"/>
          </a:xfrm>
          <a:prstGeom prst="rect">
            <a:avLst/>
          </a:prstGeom>
          <a:noFill/>
          <a:ln>
            <a:solidFill>
              <a:schemeClr val="accent2"/>
            </a:solidFill>
          </a:ln>
        </p:spPr>
        <p:txBody>
          <a:bodyPr wrap="square">
            <a:spAutoFit/>
          </a:bodyPr>
          <a:lstStyle/>
          <a:p>
            <a:r>
              <a:rPr lang="zh-CN" altLang="en-US" sz="1200" dirty="0">
                <a:latin typeface="宋体" panose="02010600030101010101" pitchFamily="2" charset="-122"/>
                <a:ea typeface="宋体" panose="02010600030101010101" pitchFamily="2" charset="-122"/>
              </a:rPr>
              <a:t>思考：能否通过控制作用在第一辆车上的外力同时控制两辆小车的位置和速度？</a:t>
            </a:r>
            <a:endParaRPr lang="en-US" sz="1200" dirty="0">
              <a:solidFill>
                <a:srgbClr val="000000"/>
              </a:solidFill>
              <a:effectLst/>
              <a:latin typeface="宋体" panose="02010600030101010101" pitchFamily="2" charset="-122"/>
              <a:ea typeface="宋体" panose="02010600030101010101" pitchFamily="2" charset="-122"/>
              <a:cs typeface="Calibri" panose="020F0502020204030204" pitchFamily="34" charset="0"/>
            </a:endParaRPr>
          </a:p>
        </p:txBody>
      </p:sp>
      <p:sp>
        <p:nvSpPr>
          <p:cNvPr id="48" name="TextBox 47"/>
          <p:cNvSpPr txBox="1"/>
          <p:nvPr/>
        </p:nvSpPr>
        <p:spPr>
          <a:xfrm>
            <a:off x="4970399" y="1876674"/>
            <a:ext cx="3896763" cy="338554"/>
          </a:xfrm>
          <a:prstGeom prst="rect">
            <a:avLst/>
          </a:prstGeom>
          <a:noFill/>
        </p:spPr>
        <p:txBody>
          <a:bodyPr wrap="square">
            <a:spAutoFit/>
          </a:bodyPr>
          <a:lstStyle/>
          <a:p>
            <a:pPr marL="342900" indent="-342900">
              <a:buFont typeface="Arial" panose="020B0604020202020204" pitchFamily="34" charset="0"/>
              <a:buChar char="•"/>
            </a:pPr>
            <a:r>
              <a:rPr lang="zh-CN" altLang="en-US" sz="1600" dirty="0">
                <a:effectLst/>
                <a:latin typeface="宋体" panose="02010600030101010101" pitchFamily="2" charset="-122"/>
                <a:ea typeface="宋体" panose="02010600030101010101" pitchFamily="2" charset="-122"/>
                <a:cs typeface="Calibri" panose="020F0502020204030204" pitchFamily="34" charset="0"/>
              </a:rPr>
              <a:t>复杂例子</a:t>
            </a:r>
            <a:endParaRPr lang="en-US" altLang="zh-CN" sz="1600" dirty="0">
              <a:effectLst/>
              <a:latin typeface="宋体" panose="02010600030101010101" pitchFamily="2" charset="-122"/>
              <a:ea typeface="宋体" panose="02010600030101010101" pitchFamily="2" charset="-122"/>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系统的能控性定义与判据</a:t>
            </a:r>
            <a:endParaRPr lang="en-US" sz="3600" dirty="0"/>
          </a:p>
        </p:txBody>
      </p:sp>
      <p:sp>
        <p:nvSpPr>
          <p:cNvPr id="36" name="TextBox 35"/>
          <p:cNvSpPr txBox="1"/>
          <p:nvPr/>
        </p:nvSpPr>
        <p:spPr>
          <a:xfrm>
            <a:off x="465511" y="1884487"/>
            <a:ext cx="5901733" cy="338554"/>
          </a:xfrm>
          <a:prstGeom prst="rect">
            <a:avLst/>
          </a:prstGeom>
          <a:noFill/>
        </p:spPr>
        <p:txBody>
          <a:bodyPr wrap="square">
            <a:spAutoFit/>
          </a:bodyPr>
          <a:lstStyle/>
          <a:p>
            <a:pPr marL="342900" indent="-342900">
              <a:buFont typeface="Arial" panose="020B0604020202020204" pitchFamily="34" charset="0"/>
              <a:buChar char="•"/>
            </a:pPr>
            <a:r>
              <a:rPr lang="zh-CN" sz="1600" dirty="0">
                <a:effectLst/>
                <a:latin typeface="Calibri" panose="020F0502020204030204" pitchFamily="34" charset="0"/>
                <a:ea typeface="宋体" panose="02010600030101010101" pitchFamily="2" charset="-122"/>
                <a:cs typeface="Calibri" panose="020F0502020204030204" pitchFamily="34" charset="0"/>
              </a:rPr>
              <a:t>线性时不变系统的状态空间方程一般形式为</a:t>
            </a:r>
            <a:r>
              <a:rPr lang="zh-CN" altLang="en-US" sz="1600" dirty="0">
                <a:effectLst/>
                <a:latin typeface="Calibri" panose="020F0502020204030204" pitchFamily="34" charset="0"/>
                <a:ea typeface="宋体" panose="02010600030101010101" pitchFamily="2" charset="-122"/>
                <a:cs typeface="Calibri" panose="020F0502020204030204" pitchFamily="34" charset="0"/>
              </a:rPr>
              <a:t>：</a:t>
            </a:r>
            <a:endParaRPr lang="en-US" altLang="zh-CN" sz="1400" dirty="0">
              <a:effectLst/>
              <a:latin typeface="宋体" panose="02010600030101010101" pitchFamily="2" charset="-122"/>
              <a:ea typeface="宋体" panose="02010600030101010101" pitchFamily="2" charset="-122"/>
              <a:cs typeface="Calibri" panose="020F0502020204030204" pitchFamily="34" charset="0"/>
            </a:endParaRPr>
          </a:p>
        </p:txBody>
      </p:sp>
      <mc:AlternateContent xmlns:mc="http://schemas.openxmlformats.org/markup-compatibility/2006">
        <mc:Choice xmlns:a14="http://schemas.microsoft.com/office/drawing/2010/main" Requires="a14">
          <p:sp>
            <p:nvSpPr>
              <p:cNvPr id="7" name="TextBox 6"/>
              <p:cNvSpPr txBox="1"/>
              <p:nvPr/>
            </p:nvSpPr>
            <p:spPr>
              <a:xfrm>
                <a:off x="4613944" y="2187943"/>
                <a:ext cx="2439099" cy="51046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400" i="1" smtClean="0">
                              <a:solidFill>
                                <a:schemeClr val="tx1"/>
                              </a:solidFill>
                              <a:latin typeface="Cambria Math" panose="02040503050406030204" pitchFamily="18" charset="0"/>
                            </a:rPr>
                          </m:ctrlPr>
                        </m:fPr>
                        <m:num>
                          <m:r>
                            <m:rPr>
                              <m:sty m:val="p"/>
                            </m:rPr>
                            <a:rPr lang="en-US" sz="1400">
                              <a:solidFill>
                                <a:schemeClr val="tx1"/>
                              </a:solidFill>
                              <a:latin typeface="Cambria Math" panose="02040503050406030204" pitchFamily="18" charset="0"/>
                            </a:rPr>
                            <m:t>d</m:t>
                          </m:r>
                          <m:r>
                            <a:rPr lang="en-US" sz="1400" b="1" i="1">
                              <a:solidFill>
                                <a:schemeClr val="tx1"/>
                              </a:solidFill>
                              <a:latin typeface="Cambria Math" panose="02040503050406030204" pitchFamily="18" charset="0"/>
                            </a:rPr>
                            <m:t>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num>
                        <m:den>
                          <m:r>
                            <a:rPr lang="en-US" sz="1400" b="0" i="1">
                              <a:solidFill>
                                <a:schemeClr val="tx1"/>
                              </a:solidFill>
                              <a:latin typeface="Cambria Math" panose="02040503050406030204" pitchFamily="18" charset="0"/>
                            </a:rPr>
                            <m:t>𝑑𝑡</m:t>
                          </m:r>
                        </m:den>
                      </m:f>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𝑨𝒛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𝑩𝒖</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oMath>
                  </m:oMathPara>
                </a14:m>
                <a:endParaRPr lang="en-US" sz="1400" dirty="0">
                  <a:solidFill>
                    <a:schemeClr val="tx1"/>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4613944" y="2187943"/>
                <a:ext cx="2439099" cy="510461"/>
              </a:xfrm>
              <a:prstGeom prst="rect">
                <a:avLst/>
              </a:prstGeom>
              <a:blipFill rotWithShape="1">
                <a:blip r:embed="rId1"/>
                <a:stretch>
                  <a:fillRect l="-1" t="-72" r="4" b="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907558" y="2665225"/>
                <a:ext cx="1851870" cy="30777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𝒚</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𝑪𝒛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𝑫𝒖</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oMath>
                  </m:oMathPara>
                </a14:m>
                <a:endParaRPr lang="en-US" sz="1400" dirty="0">
                  <a:solidFill>
                    <a:schemeClr val="tx1"/>
                  </a:solidFill>
                </a:endParaRPr>
              </a:p>
            </p:txBody>
          </p:sp>
        </mc:Choice>
        <mc:Fallback>
          <p:sp>
            <p:nvSpPr>
              <p:cNvPr id="10" name="TextBox 9"/>
              <p:cNvSpPr txBox="1">
                <a:spLocks noRot="1" noChangeAspect="1" noMove="1" noResize="1" noEditPoints="1" noAdjustHandles="1" noChangeArrowheads="1" noChangeShapeType="1" noTextEdit="1"/>
              </p:cNvSpPr>
              <p:nvPr/>
            </p:nvSpPr>
            <p:spPr>
              <a:xfrm>
                <a:off x="4907558" y="2665225"/>
                <a:ext cx="1851870" cy="307777"/>
              </a:xfrm>
              <a:prstGeom prst="rect">
                <a:avLst/>
              </a:prstGeom>
              <a:blipFill rotWithShape="1">
                <a:blip r:embed="rId2"/>
                <a:stretch>
                  <a:fillRect l="-15" t="-42" r="26" b="1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936770" y="2938751"/>
                <a:ext cx="10318459" cy="1077218"/>
              </a:xfrm>
              <a:prstGeom prst="rect">
                <a:avLst/>
              </a:prstGeom>
              <a:noFill/>
            </p:spPr>
            <p:txBody>
              <a:bodyPr wrap="square">
                <a:spAutoFit/>
              </a:bodyPr>
              <a:lstStyle/>
              <a:p>
                <a:pPr indent="274320" algn="just"/>
                <a:r>
                  <a:rPr lang="zh-CN" sz="1600" b="1"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状态能控性</a:t>
                </a:r>
                <a:r>
                  <a:rPr lang="en-US" sz="1600" b="1" dirty="0"/>
                  <a:t>(Controllability)</a:t>
                </a:r>
                <a:r>
                  <a:rPr lang="zh-CN" sz="1600" b="1"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定义</a:t>
                </a:r>
                <a:r>
                  <a:rPr lang="zh-CN" sz="16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：如果存在着输入</a:t>
                </a:r>
                <a14:m>
                  <m:oMath xmlns:m="http://schemas.openxmlformats.org/officeDocument/2006/math">
                    <m:r>
                      <a:rPr lang="en-US" sz="16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𝒖</m:t>
                    </m:r>
                    <m:d>
                      <m:dPr>
                        <m:ctrlPr>
                          <a:rPr lang="en-US" sz="16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dPr>
                      <m:e>
                        <m:r>
                          <a:rPr lang="en-US" sz="16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𝒕</m:t>
                        </m:r>
                      </m:e>
                    </m:d>
                  </m:oMath>
                </a14:m>
                <a:r>
                  <a:rPr lang="zh-CN" sz="16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，可以在有限的时间区间</a:t>
                </a:r>
                <a14:m>
                  <m:oMath xmlns:m="http://schemas.openxmlformats.org/officeDocument/2006/math">
                    <m:r>
                      <a:rPr lang="en-US" sz="16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m:t>
                    </m:r>
                    <m:sSub>
                      <m:sSubPr>
                        <m:ctrlPr>
                          <a:rPr lang="en-US" sz="16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sSubPr>
                      <m:e>
                        <m:r>
                          <a:rPr lang="en-US" sz="16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𝑡</m:t>
                        </m:r>
                      </m:e>
                      <m:sub>
                        <m:r>
                          <a:rPr lang="en-US" sz="16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0</m:t>
                        </m:r>
                      </m:sub>
                    </m:sSub>
                    <m:r>
                      <a:rPr lang="en-US" sz="16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m:t>
                    </m:r>
                    <m:sSub>
                      <m:sSubPr>
                        <m:ctrlPr>
                          <a:rPr lang="en-US" sz="16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sSubPr>
                      <m:e>
                        <m:r>
                          <a:rPr lang="en-US" sz="16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𝑡</m:t>
                        </m:r>
                      </m:e>
                      <m:sub>
                        <m:r>
                          <a:rPr lang="en-US" sz="16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1</m:t>
                        </m:r>
                      </m:sub>
                    </m:sSub>
                    <m:r>
                      <a:rPr lang="en-US" sz="16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m:t>
                    </m:r>
                  </m:oMath>
                </a14:m>
                <a:r>
                  <a:rPr lang="zh-CN" sz="16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（其中</a:t>
                </a:r>
                <a14:m>
                  <m:oMath xmlns:m="http://schemas.openxmlformats.org/officeDocument/2006/math">
                    <m:sSub>
                      <m:sSubPr>
                        <m:ctrlPr>
                          <a:rPr lang="en-US" sz="16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sSubPr>
                      <m:e>
                        <m:r>
                          <a:rPr lang="en-US" sz="16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𝑡</m:t>
                        </m:r>
                      </m:e>
                      <m:sub>
                        <m:r>
                          <a:rPr lang="en-US" sz="16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1</m:t>
                        </m:r>
                      </m:sub>
                    </m:sSub>
                  </m:oMath>
                </a14:m>
                <a:r>
                  <a:rPr lang="zh-CN" sz="16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有限）内，将系统的状态变量从初始状态</a:t>
                </a:r>
                <a14:m>
                  <m:oMath xmlns:m="http://schemas.openxmlformats.org/officeDocument/2006/math">
                    <m:r>
                      <a:rPr lang="en-US" sz="16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𝒛</m:t>
                    </m:r>
                    <m:d>
                      <m:dPr>
                        <m:ctrlPr>
                          <a:rPr lang="en-US" sz="16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dPr>
                      <m:e>
                        <m:sSub>
                          <m:sSubPr>
                            <m:ctrlPr>
                              <a:rPr lang="en-US" sz="16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sSubPr>
                          <m:e>
                            <m:r>
                              <a:rPr lang="en-US" sz="16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𝒕</m:t>
                            </m:r>
                          </m:e>
                          <m:sub>
                            <m:r>
                              <a:rPr lang="en-US" sz="16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𝟎</m:t>
                            </m:r>
                          </m:sub>
                        </m:sSub>
                      </m:e>
                    </m:d>
                  </m:oMath>
                </a14:m>
                <a:r>
                  <a:rPr lang="zh-CN" sz="16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转移到终端状态</a:t>
                </a:r>
                <a14:m>
                  <m:oMath xmlns:m="http://schemas.openxmlformats.org/officeDocument/2006/math">
                    <m:r>
                      <a:rPr lang="en-US" sz="16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𝒛</m:t>
                    </m:r>
                    <m:d>
                      <m:dPr>
                        <m:ctrlPr>
                          <a:rPr lang="en-US" sz="16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dPr>
                      <m:e>
                        <m:sSub>
                          <m:sSubPr>
                            <m:ctrlPr>
                              <a:rPr lang="en-US" sz="16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sSubPr>
                          <m:e>
                            <m:r>
                              <a:rPr lang="en-US" sz="16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𝒕</m:t>
                            </m:r>
                          </m:e>
                          <m:sub>
                            <m:r>
                              <a:rPr lang="en-US" sz="16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𝟏</m:t>
                            </m:r>
                          </m:sub>
                        </m:sSub>
                      </m:e>
                    </m:d>
                  </m:oMath>
                </a14:m>
                <a:r>
                  <a:rPr lang="zh-CN" sz="16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，那么就称状态</a:t>
                </a:r>
                <a14:m>
                  <m:oMath xmlns:m="http://schemas.openxmlformats.org/officeDocument/2006/math">
                    <m:r>
                      <a:rPr lang="en-US" sz="16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𝒛</m:t>
                    </m:r>
                    <m:d>
                      <m:dPr>
                        <m:ctrlPr>
                          <a:rPr lang="en-US" sz="16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dPr>
                      <m:e>
                        <m:sSub>
                          <m:sSubPr>
                            <m:ctrlPr>
                              <a:rPr lang="en-US" sz="16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sSubPr>
                          <m:e>
                            <m:r>
                              <a:rPr lang="en-US" sz="16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𝒕</m:t>
                            </m:r>
                          </m:e>
                          <m:sub>
                            <m:r>
                              <a:rPr lang="en-US" sz="16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𝟎</m:t>
                            </m:r>
                          </m:sub>
                        </m:sSub>
                      </m:e>
                    </m:d>
                  </m:oMath>
                </a14:m>
                <a:r>
                  <a:rPr lang="zh-CN" sz="16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是能控的状态。如果在任意的初始时间</a:t>
                </a:r>
                <a14:m>
                  <m:oMath xmlns:m="http://schemas.openxmlformats.org/officeDocument/2006/math">
                    <m:sSub>
                      <m:sSubPr>
                        <m:ctrlPr>
                          <a:rPr lang="en-US" sz="16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sSubPr>
                      <m:e>
                        <m:r>
                          <a:rPr lang="en-US" sz="16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𝑡</m:t>
                        </m:r>
                      </m:e>
                      <m:sub>
                        <m:r>
                          <a:rPr lang="en-US" sz="16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0</m:t>
                        </m:r>
                      </m:sub>
                    </m:sSub>
                  </m:oMath>
                </a14:m>
                <a:r>
                  <a:rPr lang="zh-CN" sz="16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下的初始状态</a:t>
                </a:r>
                <a14:m>
                  <m:oMath xmlns:m="http://schemas.openxmlformats.org/officeDocument/2006/math">
                    <m:r>
                      <a:rPr lang="en-US" sz="16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𝒛</m:t>
                    </m:r>
                    <m:d>
                      <m:dPr>
                        <m:ctrlPr>
                          <a:rPr lang="en-US" sz="16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dPr>
                      <m:e>
                        <m:sSub>
                          <m:sSubPr>
                            <m:ctrlPr>
                              <a:rPr lang="en-US" sz="16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sSubPr>
                          <m:e>
                            <m:r>
                              <a:rPr lang="en-US" sz="16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𝒕</m:t>
                            </m:r>
                          </m:e>
                          <m:sub>
                            <m:r>
                              <a:rPr lang="en-US" sz="16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𝟎</m:t>
                            </m:r>
                          </m:sub>
                        </m:sSub>
                      </m:e>
                    </m:d>
                  </m:oMath>
                </a14:m>
                <a:r>
                  <a:rPr lang="zh-CN" sz="16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都能控，就称系统的状态是能控的。需要指出，如果系统的状态</a:t>
                </a:r>
                <a14:m>
                  <m:oMath xmlns:m="http://schemas.openxmlformats.org/officeDocument/2006/math">
                    <m:r>
                      <a:rPr lang="en-US" sz="16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𝒛</m:t>
                    </m:r>
                    <m:d>
                      <m:dPr>
                        <m:ctrlPr>
                          <a:rPr lang="en-US" sz="16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dPr>
                      <m:e>
                        <m:r>
                          <a:rPr lang="en-US" sz="16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𝒕</m:t>
                        </m:r>
                      </m:e>
                    </m:d>
                  </m:oMath>
                </a14:m>
                <a:r>
                  <a:rPr lang="zh-CN" sz="16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能控，系统的输出</a:t>
                </a:r>
                <a14:m>
                  <m:oMath xmlns:m="http://schemas.openxmlformats.org/officeDocument/2006/math">
                    <m:r>
                      <a:rPr lang="en-US" sz="16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𝒚</m:t>
                    </m:r>
                    <m:d>
                      <m:dPr>
                        <m:ctrlPr>
                          <a:rPr lang="en-US" sz="16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dPr>
                      <m:e>
                        <m:r>
                          <a:rPr lang="en-US" sz="16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𝒕</m:t>
                        </m:r>
                      </m:e>
                    </m:d>
                  </m:oMath>
                </a14:m>
                <a:r>
                  <a:rPr lang="zh-CN" sz="16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也一定能控。</a:t>
                </a:r>
                <a:endParaRPr lang="en-US" sz="1600" dirty="0">
                  <a:solidFill>
                    <a:srgbClr val="000000"/>
                  </a:solidFill>
                  <a:effectLst/>
                  <a:latin typeface="宋体" panose="02010600030101010101" pitchFamily="2" charset="-122"/>
                  <a:ea typeface="宋体" panose="02010600030101010101" pitchFamily="2" charset="-122"/>
                  <a:cs typeface="Calibri" panose="020F0502020204030204" pitchFamily="34" charset="0"/>
                </a:endParaRPr>
              </a:p>
            </p:txBody>
          </p:sp>
        </mc:Choice>
        <mc:Fallback>
          <p:sp>
            <p:nvSpPr>
              <p:cNvPr id="12" name="TextBox 11"/>
              <p:cNvSpPr txBox="1">
                <a:spLocks noRot="1" noChangeAspect="1" noMove="1" noResize="1" noEditPoints="1" noAdjustHandles="1" noChangeArrowheads="1" noChangeShapeType="1" noTextEdit="1"/>
              </p:cNvSpPr>
              <p:nvPr/>
            </p:nvSpPr>
            <p:spPr>
              <a:xfrm>
                <a:off x="936770" y="2938751"/>
                <a:ext cx="10318459" cy="1077218"/>
              </a:xfrm>
              <a:prstGeom prst="rect">
                <a:avLst/>
              </a:prstGeom>
              <a:blipFill rotWithShape="1">
                <a:blip r:embed="rId3"/>
                <a:stretch>
                  <a:fillRect l="-1" t="-56" r="5" b="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936770" y="3988881"/>
                <a:ext cx="9165196" cy="413831"/>
              </a:xfrm>
              <a:prstGeom prst="rect">
                <a:avLst/>
              </a:prstGeom>
              <a:noFill/>
            </p:spPr>
            <p:txBody>
              <a:bodyPr wrap="square">
                <a:spAutoFit/>
              </a:bodyPr>
              <a:lstStyle/>
              <a:p>
                <a:pPr marL="0" marR="0" indent="274320" algn="just">
                  <a:lnSpc>
                    <a:spcPct val="150000"/>
                  </a:lnSpc>
                  <a:spcBef>
                    <a:spcPts val="600"/>
                  </a:spcBef>
                  <a:spcAft>
                    <a:spcPts val="600"/>
                  </a:spcAft>
                </a:pPr>
                <a:r>
                  <a:rPr lang="zh-CN" sz="1600" b="1"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状态能控性判据</a:t>
                </a:r>
                <a:r>
                  <a:rPr lang="zh-CN" sz="16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：对于</a:t>
                </a:r>
                <a14:m>
                  <m:oMath xmlns:m="http://schemas.openxmlformats.org/officeDocument/2006/math">
                    <m:r>
                      <a:rPr lang="en-US" sz="16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𝑛</m:t>
                    </m:r>
                  </m:oMath>
                </a14:m>
                <a:r>
                  <a:rPr lang="zh-CN" sz="16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维线性时不变系统而言，它的状态能控的充分必要条件是能控矩阵：</a:t>
                </a:r>
                <a:r>
                  <a:rPr lang="en-US" sz="1600" dirty="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a:t>	   </a:t>
                </a:r>
                <a:endParaRPr lang="en-US" sz="1600" dirty="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endParaRPr>
              </a:p>
            </p:txBody>
          </p:sp>
        </mc:Choice>
        <mc:Fallback>
          <p:sp>
            <p:nvSpPr>
              <p:cNvPr id="15" name="TextBox 14"/>
              <p:cNvSpPr txBox="1">
                <a:spLocks noRot="1" noChangeAspect="1" noMove="1" noResize="1" noEditPoints="1" noAdjustHandles="1" noChangeArrowheads="1" noChangeShapeType="1" noTextEdit="1"/>
              </p:cNvSpPr>
              <p:nvPr/>
            </p:nvSpPr>
            <p:spPr>
              <a:xfrm>
                <a:off x="936770" y="3988881"/>
                <a:ext cx="9165196" cy="413831"/>
              </a:xfrm>
              <a:prstGeom prst="rect">
                <a:avLst/>
              </a:prstGeom>
              <a:blipFill rotWithShape="1">
                <a:blip r:embed="rId4"/>
                <a:stretch>
                  <a:fillRect l="-2" t="-108" r="4" b="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1228510" y="4708013"/>
                <a:ext cx="6094602" cy="412998"/>
              </a:xfrm>
              <a:prstGeom prst="rect">
                <a:avLst/>
              </a:prstGeom>
              <a:noFill/>
            </p:spPr>
            <p:txBody>
              <a:bodyPr wrap="square">
                <a:spAutoFit/>
              </a:bodyPr>
              <a:lstStyle/>
              <a:p>
                <a:pPr marL="0" marR="0" indent="0" algn="just">
                  <a:lnSpc>
                    <a:spcPct val="150000"/>
                  </a:lnSpc>
                  <a:spcBef>
                    <a:spcPts val="600"/>
                  </a:spcBef>
                  <a:spcAft>
                    <a:spcPts val="600"/>
                  </a:spcAft>
                </a:pPr>
                <a:r>
                  <a:rPr lang="zh-CN" sz="16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的秩为</a:t>
                </a:r>
                <a14:m>
                  <m:oMath xmlns:m="http://schemas.openxmlformats.org/officeDocument/2006/math">
                    <m:r>
                      <a:rPr lang="en-US" sz="16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𝑛</m:t>
                    </m:r>
                  </m:oMath>
                </a14:m>
                <a:r>
                  <a:rPr lang="zh-CN" sz="16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，即</a:t>
                </a:r>
                <a14:m>
                  <m:oMath xmlns:m="http://schemas.openxmlformats.org/officeDocument/2006/math">
                    <m:r>
                      <m:rPr>
                        <m:sty m:val="p"/>
                      </m:rPr>
                      <a:rPr lang="en-US" sz="1600">
                        <a:solidFill>
                          <a:srgbClr val="000000"/>
                        </a:solidFill>
                        <a:effectLst/>
                        <a:latin typeface="Cambria Math" panose="02040503050406030204" pitchFamily="18" charset="0"/>
                        <a:ea typeface="宋体" panose="02010600030101010101" pitchFamily="2" charset="-122"/>
                        <a:cs typeface="Calibri" panose="020F0502020204030204" pitchFamily="34" charset="0"/>
                      </a:rPr>
                      <m:t>Rank</m:t>
                    </m:r>
                    <m:r>
                      <a:rPr lang="en-US" sz="16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m:t>
                    </m:r>
                    <m:sSub>
                      <m:sSubPr>
                        <m:ctrlPr>
                          <a:rPr lang="en-US" sz="16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ctrlPr>
                      </m:sSubPr>
                      <m:e>
                        <m:r>
                          <a:rPr lang="en-US" sz="16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𝑪</m:t>
                        </m:r>
                      </m:e>
                      <m:sub>
                        <m:r>
                          <a:rPr lang="en-US" sz="16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𝒐</m:t>
                        </m:r>
                      </m:sub>
                    </m:sSub>
                    <m:r>
                      <a:rPr lang="en-US" sz="1600" b="1"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m:t>
                    </m:r>
                    <m:r>
                      <a:rPr lang="en-US" sz="1600" i="1">
                        <a:solidFill>
                          <a:srgbClr val="000000"/>
                        </a:solidFill>
                        <a:effectLst/>
                        <a:latin typeface="Cambria Math" panose="02040503050406030204" pitchFamily="18" charset="0"/>
                        <a:ea typeface="宋体" panose="02010600030101010101" pitchFamily="2" charset="-122"/>
                        <a:cs typeface="Calibri" panose="020F0502020204030204" pitchFamily="34" charset="0"/>
                      </a:rPr>
                      <m:t>𝑛</m:t>
                    </m:r>
                  </m:oMath>
                </a14:m>
                <a:r>
                  <a:rPr lang="zh-CN" sz="1600" dirty="0">
                    <a:solidFill>
                      <a:srgbClr val="000000"/>
                    </a:solidFill>
                    <a:effectLst/>
                    <a:latin typeface="宋体" panose="02010600030101010101" pitchFamily="2" charset="-122"/>
                    <a:ea typeface="宋体" panose="02010600030101010101" pitchFamily="2" charset="-122"/>
                    <a:cs typeface="Calibri" panose="020F0502020204030204" pitchFamily="34" charset="0"/>
                  </a:rPr>
                  <a:t>。</a:t>
                </a:r>
                <a:endParaRPr lang="en-US" sz="1600" dirty="0">
                  <a:solidFill>
                    <a:srgbClr val="000000"/>
                  </a:solidFill>
                  <a:effectLst/>
                  <a:latin typeface="宋体" panose="02010600030101010101" pitchFamily="2" charset="-122"/>
                  <a:ea typeface="宋体" panose="02010600030101010101" pitchFamily="2" charset="-122"/>
                  <a:cs typeface="Calibri" panose="020F0502020204030204" pitchFamily="34" charset="0"/>
                </a:endParaRPr>
              </a:p>
            </p:txBody>
          </p:sp>
        </mc:Choice>
        <mc:Fallback>
          <p:sp>
            <p:nvSpPr>
              <p:cNvPr id="17" name="TextBox 16"/>
              <p:cNvSpPr txBox="1">
                <a:spLocks noRot="1" noChangeAspect="1" noMove="1" noResize="1" noEditPoints="1" noAdjustHandles="1" noChangeArrowheads="1" noChangeShapeType="1" noTextEdit="1"/>
              </p:cNvSpPr>
              <p:nvPr/>
            </p:nvSpPr>
            <p:spPr>
              <a:xfrm>
                <a:off x="1228510" y="4708013"/>
                <a:ext cx="6094602" cy="412998"/>
              </a:xfrm>
              <a:prstGeom prst="rect">
                <a:avLst/>
              </a:prstGeom>
              <a:blipFill rotWithShape="1">
                <a:blip r:embed="rId5"/>
                <a:stretch>
                  <a:fillRect l="-7" t="-30" r="5" b="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2472067" y="4466287"/>
                <a:ext cx="6094602" cy="33855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1600" b="1" i="1" smtClean="0">
                              <a:solidFill>
                                <a:srgbClr val="836967"/>
                              </a:solidFill>
                              <a:latin typeface="Cambria Math" panose="02040503050406030204" pitchFamily="18" charset="0"/>
                            </a:rPr>
                          </m:ctrlPr>
                        </m:sSubPr>
                        <m:e>
                          <m:r>
                            <a:rPr lang="en-US" sz="1600" b="1" i="1">
                              <a:latin typeface="Cambria Math" panose="02040503050406030204" pitchFamily="18" charset="0"/>
                            </a:rPr>
                            <m:t>𝑪</m:t>
                          </m:r>
                        </m:e>
                        <m:sub>
                          <m:r>
                            <a:rPr lang="en-US" sz="1600" b="1" i="1">
                              <a:latin typeface="Cambria Math" panose="02040503050406030204" pitchFamily="18" charset="0"/>
                            </a:rPr>
                            <m:t>𝒐</m:t>
                          </m:r>
                        </m:sub>
                      </m:sSub>
                      <m:r>
                        <a:rPr lang="en-US" sz="1600" b="0" i="0">
                          <a:latin typeface="Cambria Math" panose="02040503050406030204" pitchFamily="18" charset="0"/>
                        </a:rPr>
                        <m:t>=</m:t>
                      </m:r>
                      <m:d>
                        <m:dPr>
                          <m:begChr m:val="["/>
                          <m:endChr m:val="]"/>
                          <m:ctrlPr>
                            <a:rPr lang="en-US" sz="1600" b="0" i="1">
                              <a:latin typeface="Cambria Math" panose="02040503050406030204" pitchFamily="18" charset="0"/>
                            </a:rPr>
                          </m:ctrlPr>
                        </m:dPr>
                        <m:e>
                          <m:r>
                            <a:rPr lang="en-US" sz="1600" b="1" i="1">
                              <a:latin typeface="Cambria Math" panose="02040503050406030204" pitchFamily="18" charset="0"/>
                            </a:rPr>
                            <m:t>𝑩</m:t>
                          </m:r>
                          <m:r>
                            <a:rPr lang="en-US" sz="1600" b="0" i="0">
                              <a:latin typeface="Cambria Math" panose="02040503050406030204" pitchFamily="18" charset="0"/>
                            </a:rPr>
                            <m:t>  </m:t>
                          </m:r>
                          <m:r>
                            <a:rPr lang="en-US" sz="1600" b="1" i="1">
                              <a:latin typeface="Cambria Math" panose="02040503050406030204" pitchFamily="18" charset="0"/>
                            </a:rPr>
                            <m:t>𝑨𝑩</m:t>
                          </m:r>
                          <m:r>
                            <a:rPr lang="en-US" sz="1600" b="0" i="0">
                              <a:latin typeface="Cambria Math" panose="02040503050406030204" pitchFamily="18" charset="0"/>
                            </a:rPr>
                            <m:t>  </m:t>
                          </m:r>
                          <m:sSup>
                            <m:sSupPr>
                              <m:ctrlPr>
                                <a:rPr lang="en-US" sz="1600" b="0" i="1">
                                  <a:solidFill>
                                    <a:srgbClr val="836967"/>
                                  </a:solidFill>
                                  <a:latin typeface="Cambria Math" panose="02040503050406030204" pitchFamily="18" charset="0"/>
                                </a:rPr>
                              </m:ctrlPr>
                            </m:sSupPr>
                            <m:e>
                              <m:r>
                                <a:rPr lang="en-US" sz="1600" b="1" i="1">
                                  <a:latin typeface="Cambria Math" panose="02040503050406030204" pitchFamily="18" charset="0"/>
                                </a:rPr>
                                <m:t>𝑨</m:t>
                              </m:r>
                            </m:e>
                            <m:sup>
                              <m:r>
                                <a:rPr lang="en-US" sz="1600" b="0" i="0">
                                  <a:latin typeface="Cambria Math" panose="02040503050406030204" pitchFamily="18" charset="0"/>
                                </a:rPr>
                                <m:t>2</m:t>
                              </m:r>
                            </m:sup>
                          </m:sSup>
                          <m:r>
                            <a:rPr lang="en-US" sz="1600" b="1" i="1">
                              <a:latin typeface="Cambria Math" panose="02040503050406030204" pitchFamily="18" charset="0"/>
                            </a:rPr>
                            <m:t>𝑩</m:t>
                          </m:r>
                          <m:r>
                            <a:rPr lang="en-US" sz="1600" b="0" i="0">
                              <a:latin typeface="Cambria Math" panose="02040503050406030204" pitchFamily="18" charset="0"/>
                            </a:rPr>
                            <m:t>... </m:t>
                          </m:r>
                          <m:sSup>
                            <m:sSupPr>
                              <m:ctrlPr>
                                <a:rPr lang="en-US" sz="1600" b="0" i="1">
                                  <a:solidFill>
                                    <a:srgbClr val="836967"/>
                                  </a:solidFill>
                                  <a:latin typeface="Cambria Math" panose="02040503050406030204" pitchFamily="18" charset="0"/>
                                </a:rPr>
                              </m:ctrlPr>
                            </m:sSupPr>
                            <m:e>
                              <m:r>
                                <a:rPr lang="en-US" sz="1600" b="1" i="1">
                                  <a:latin typeface="Cambria Math" panose="02040503050406030204" pitchFamily="18" charset="0"/>
                                </a:rPr>
                                <m:t>𝑨</m:t>
                              </m:r>
                            </m:e>
                            <m:sup>
                              <m:r>
                                <a:rPr lang="en-US" sz="1600" b="1" i="1">
                                  <a:latin typeface="Cambria Math" panose="02040503050406030204" pitchFamily="18" charset="0"/>
                                </a:rPr>
                                <m:t>𝒏</m:t>
                              </m:r>
                              <m:r>
                                <a:rPr lang="en-US" sz="1600" b="0" i="0">
                                  <a:latin typeface="Cambria Math" panose="02040503050406030204" pitchFamily="18" charset="0"/>
                                </a:rPr>
                                <m:t>−</m:t>
                              </m:r>
                              <m:r>
                                <a:rPr lang="en-US" sz="1600" b="0" i="0">
                                  <a:latin typeface="Cambria Math" panose="02040503050406030204" pitchFamily="18" charset="0"/>
                                </a:rPr>
                                <m:t>1</m:t>
                              </m:r>
                            </m:sup>
                          </m:sSup>
                          <m:r>
                            <a:rPr lang="en-US" sz="1600" b="1" i="1">
                              <a:latin typeface="Cambria Math" panose="02040503050406030204" pitchFamily="18" charset="0"/>
                            </a:rPr>
                            <m:t>𝑩</m:t>
                          </m:r>
                        </m:e>
                      </m:d>
                    </m:oMath>
                  </m:oMathPara>
                </a14:m>
                <a:endParaRPr lang="en-US" sz="1600" dirty="0"/>
              </a:p>
            </p:txBody>
          </p:sp>
        </mc:Choice>
        <mc:Fallback>
          <p:sp>
            <p:nvSpPr>
              <p:cNvPr id="22" name="TextBox 21"/>
              <p:cNvSpPr txBox="1">
                <a:spLocks noRot="1" noChangeAspect="1" noMove="1" noResize="1" noEditPoints="1" noAdjustHandles="1" noChangeArrowheads="1" noChangeShapeType="1" noTextEdit="1"/>
              </p:cNvSpPr>
              <p:nvPr/>
            </p:nvSpPr>
            <p:spPr>
              <a:xfrm>
                <a:off x="2472067" y="4466287"/>
                <a:ext cx="6094602" cy="338554"/>
              </a:xfrm>
              <a:prstGeom prst="rect">
                <a:avLst/>
              </a:prstGeom>
              <a:blipFill rotWithShape="1">
                <a:blip r:embed="rId6"/>
                <a:stretch>
                  <a:fillRect t="-98" r="9" b="1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1228510" y="5418591"/>
                <a:ext cx="6556590" cy="450188"/>
              </a:xfrm>
              <a:prstGeom prst="rect">
                <a:avLst/>
              </a:prstGeom>
              <a:noFill/>
            </p:spPr>
            <p:txBody>
              <a:bodyPr wrap="square">
                <a:spAutoFit/>
              </a:bodyPr>
              <a:lstStyle/>
              <a:p>
                <a:pPr marL="285750" indent="-285750">
                  <a:buFont typeface="Arial" panose="020B0604020202020204" pitchFamily="34" charset="0"/>
                  <a:buChar char="•"/>
                </a:pPr>
                <a:r>
                  <a:rPr lang="zh-CN" sz="1400" dirty="0">
                    <a:effectLst/>
                    <a:latin typeface="Calibri" panose="020F0502020204030204" pitchFamily="34" charset="0"/>
                    <a:ea typeface="宋体" panose="02010600030101010101" pitchFamily="2" charset="-122"/>
                    <a:cs typeface="Calibri" panose="020F0502020204030204" pitchFamily="34" charset="0"/>
                  </a:rPr>
                  <a:t>判断系统</a:t>
                </a:r>
                <a14:m>
                  <m:oMath xmlns:m="http://schemas.openxmlformats.org/officeDocument/2006/math">
                    <m:f>
                      <m:fPr>
                        <m:ctrlPr>
                          <a:rPr lang="en-US" sz="1400" i="1">
                            <a:effectLst/>
                            <a:latin typeface="Cambria Math" panose="02040503050406030204" pitchFamily="18" charset="0"/>
                          </a:rPr>
                        </m:ctrlPr>
                      </m:fPr>
                      <m:num>
                        <m:r>
                          <m:rPr>
                            <m:sty m:val="p"/>
                          </m:rPr>
                          <a:rPr lang="en-US" sz="1400">
                            <a:effectLst/>
                            <a:latin typeface="Cambria Math" panose="02040503050406030204" pitchFamily="18" charset="0"/>
                            <a:ea typeface="宋体" panose="02010600030101010101" pitchFamily="2" charset="-122"/>
                            <a:cs typeface="Calibri" panose="020F0502020204030204" pitchFamily="34" charset="0"/>
                          </a:rPr>
                          <m:t>d</m:t>
                        </m:r>
                        <m:r>
                          <a:rPr lang="en-US" sz="1400" b="1" i="1">
                            <a:effectLst/>
                            <a:latin typeface="Cambria Math" panose="02040503050406030204" pitchFamily="18" charset="0"/>
                            <a:ea typeface="宋体" panose="02010600030101010101" pitchFamily="2" charset="-122"/>
                            <a:cs typeface="Calibri" panose="020F0502020204030204" pitchFamily="34" charset="0"/>
                          </a:rPr>
                          <m:t>𝒛</m:t>
                        </m:r>
                        <m:d>
                          <m:dPr>
                            <m:ctrlPr>
                              <a:rPr lang="en-US" sz="1400" i="1">
                                <a:effectLst/>
                                <a:latin typeface="Cambria Math" panose="02040503050406030204" pitchFamily="18" charset="0"/>
                              </a:rPr>
                            </m:ctrlPr>
                          </m:dPr>
                          <m:e>
                            <m:r>
                              <a:rPr lang="en-US" sz="1400" b="1" i="1">
                                <a:effectLst/>
                                <a:latin typeface="Cambria Math" panose="02040503050406030204" pitchFamily="18" charset="0"/>
                                <a:ea typeface="宋体" panose="02010600030101010101" pitchFamily="2" charset="-122"/>
                                <a:cs typeface="Calibri" panose="020F0502020204030204" pitchFamily="34" charset="0"/>
                              </a:rPr>
                              <m:t>𝒕</m:t>
                            </m:r>
                          </m:e>
                        </m:d>
                      </m:num>
                      <m:den>
                        <m:r>
                          <a:rPr lang="en-US" sz="1400" i="1">
                            <a:effectLst/>
                            <a:latin typeface="Cambria Math" panose="02040503050406030204" pitchFamily="18" charset="0"/>
                            <a:ea typeface="宋体" panose="02010600030101010101" pitchFamily="2" charset="-122"/>
                            <a:cs typeface="Calibri" panose="020F0502020204030204" pitchFamily="34" charset="0"/>
                          </a:rPr>
                          <m:t>𝑑𝑡</m:t>
                        </m:r>
                      </m:den>
                    </m:f>
                    <m:r>
                      <a:rPr lang="en-US" sz="1400">
                        <a:effectLst/>
                        <a:latin typeface="Cambria Math" panose="02040503050406030204" pitchFamily="18" charset="0"/>
                        <a:ea typeface="宋体" panose="02010600030101010101" pitchFamily="2" charset="-122"/>
                        <a:cs typeface="Calibri" panose="020F0502020204030204" pitchFamily="34" charset="0"/>
                      </a:rPr>
                      <m:t>=</m:t>
                    </m:r>
                    <m:r>
                      <a:rPr lang="en-US" sz="1400" b="1" i="1">
                        <a:effectLst/>
                        <a:latin typeface="Cambria Math" panose="02040503050406030204" pitchFamily="18" charset="0"/>
                        <a:ea typeface="宋体" panose="02010600030101010101" pitchFamily="2" charset="-122"/>
                        <a:cs typeface="Calibri" panose="020F0502020204030204" pitchFamily="34" charset="0"/>
                      </a:rPr>
                      <m:t>𝑨𝒛</m:t>
                    </m:r>
                    <m:d>
                      <m:dPr>
                        <m:ctrlPr>
                          <a:rPr lang="en-US" sz="1400" i="1">
                            <a:effectLst/>
                            <a:latin typeface="Cambria Math" panose="02040503050406030204" pitchFamily="18" charset="0"/>
                          </a:rPr>
                        </m:ctrlPr>
                      </m:dPr>
                      <m:e>
                        <m:r>
                          <a:rPr lang="en-US" sz="1400" b="1" i="1">
                            <a:effectLst/>
                            <a:latin typeface="Cambria Math" panose="02040503050406030204" pitchFamily="18" charset="0"/>
                            <a:ea typeface="宋体" panose="02010600030101010101" pitchFamily="2" charset="-122"/>
                            <a:cs typeface="Calibri" panose="020F0502020204030204" pitchFamily="34" charset="0"/>
                          </a:rPr>
                          <m:t>𝒕</m:t>
                        </m:r>
                      </m:e>
                    </m:d>
                    <m:r>
                      <a:rPr lang="en-US" sz="1400">
                        <a:effectLst/>
                        <a:latin typeface="Cambria Math" panose="02040503050406030204" pitchFamily="18" charset="0"/>
                        <a:ea typeface="宋体" panose="02010600030101010101" pitchFamily="2" charset="-122"/>
                        <a:cs typeface="Calibri" panose="020F0502020204030204" pitchFamily="34" charset="0"/>
                      </a:rPr>
                      <m:t>+</m:t>
                    </m:r>
                    <m:r>
                      <a:rPr lang="en-US" sz="1400" b="1" i="1">
                        <a:effectLst/>
                        <a:latin typeface="Cambria Math" panose="02040503050406030204" pitchFamily="18" charset="0"/>
                        <a:ea typeface="宋体" panose="02010600030101010101" pitchFamily="2" charset="-122"/>
                        <a:cs typeface="Calibri" panose="020F0502020204030204" pitchFamily="34" charset="0"/>
                      </a:rPr>
                      <m:t>𝑩𝒖</m:t>
                    </m:r>
                    <m:d>
                      <m:dPr>
                        <m:ctrlPr>
                          <a:rPr lang="en-US" sz="1400" b="1" i="1">
                            <a:effectLst/>
                            <a:latin typeface="Cambria Math" panose="02040503050406030204" pitchFamily="18" charset="0"/>
                          </a:rPr>
                        </m:ctrlPr>
                      </m:dPr>
                      <m:e>
                        <m:r>
                          <a:rPr lang="en-US" sz="1400" b="1" i="1">
                            <a:effectLst/>
                            <a:latin typeface="Cambria Math" panose="02040503050406030204" pitchFamily="18" charset="0"/>
                            <a:ea typeface="宋体" panose="02010600030101010101" pitchFamily="2" charset="-122"/>
                            <a:cs typeface="Calibri" panose="020F0502020204030204" pitchFamily="34" charset="0"/>
                          </a:rPr>
                          <m:t>𝒕</m:t>
                        </m:r>
                      </m:e>
                    </m:d>
                  </m:oMath>
                </a14:m>
                <a:r>
                  <a:rPr lang="zh-CN" sz="1400" dirty="0">
                    <a:effectLst/>
                    <a:latin typeface="Calibri" panose="020F0502020204030204" pitchFamily="34" charset="0"/>
                    <a:ea typeface="宋体" panose="02010600030101010101" pitchFamily="2" charset="-122"/>
                    <a:cs typeface="Calibri" panose="020F0502020204030204" pitchFamily="34" charset="0"/>
                  </a:rPr>
                  <a:t>的能控性。其中</a:t>
                </a:r>
                <a14:m>
                  <m:oMath xmlns:m="http://schemas.openxmlformats.org/officeDocument/2006/math">
                    <m:r>
                      <a:rPr lang="en-US" sz="1400" b="1" i="1">
                        <a:effectLst/>
                        <a:latin typeface="Cambria Math" panose="02040503050406030204" pitchFamily="18" charset="0"/>
                        <a:ea typeface="宋体" panose="02010600030101010101" pitchFamily="2" charset="-122"/>
                        <a:cs typeface="Calibri" panose="020F0502020204030204" pitchFamily="34" charset="0"/>
                      </a:rPr>
                      <m:t>𝑨</m:t>
                    </m:r>
                    <m:r>
                      <a:rPr lang="en-US" sz="1400" b="1" i="1">
                        <a:effectLst/>
                        <a:latin typeface="Cambria Math" panose="02040503050406030204" pitchFamily="18" charset="0"/>
                        <a:ea typeface="宋体" panose="02010600030101010101" pitchFamily="2" charset="-122"/>
                        <a:cs typeface="Calibri" panose="020F0502020204030204" pitchFamily="34" charset="0"/>
                      </a:rPr>
                      <m:t>=</m:t>
                    </m:r>
                    <m:d>
                      <m:dPr>
                        <m:begChr m:val="["/>
                        <m:endChr m:val="]"/>
                        <m:ctrlPr>
                          <a:rPr lang="en-US" sz="1400" i="1">
                            <a:effectLst/>
                            <a:latin typeface="Cambria Math" panose="02040503050406030204" pitchFamily="18" charset="0"/>
                            <a:cs typeface="Times New Roman" panose="02020603050405020304" pitchFamily="18" charset="0"/>
                          </a:rPr>
                        </m:ctrlPr>
                      </m:dPr>
                      <m:e>
                        <m:m>
                          <m:mPr>
                            <m:mcs>
                              <m:mc>
                                <m:mcPr>
                                  <m:count m:val="2"/>
                                  <m:mcJc m:val="center"/>
                                </m:mcPr>
                              </m:mc>
                            </m:mcs>
                            <m:ctrlPr>
                              <a:rPr lang="en-US" sz="1400" i="1">
                                <a:effectLst/>
                                <a:latin typeface="Cambria Math" panose="02040503050406030204" pitchFamily="18" charset="0"/>
                                <a:cs typeface="Times New Roman" panose="02020603050405020304" pitchFamily="18" charset="0"/>
                              </a:rPr>
                            </m:ctrlPr>
                          </m:mPr>
                          <m:mr>
                            <m:e>
                              <m:r>
                                <a:rPr lang="en-US" sz="1400">
                                  <a:effectLst/>
                                  <a:latin typeface="Cambria Math" panose="02040503050406030204" pitchFamily="18" charset="0"/>
                                  <a:ea typeface="宋体" panose="02010600030101010101" pitchFamily="2" charset="-122"/>
                                  <a:cs typeface="Calibri" panose="020F0502020204030204" pitchFamily="34" charset="0"/>
                                </a:rPr>
                                <m:t>2</m:t>
                              </m:r>
                            </m:e>
                            <m:e>
                              <m:r>
                                <a:rPr lang="en-US" sz="14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sz="1400">
                                  <a:effectLst/>
                                  <a:latin typeface="Cambria Math" panose="02040503050406030204" pitchFamily="18" charset="0"/>
                                  <a:ea typeface="宋体" panose="02010600030101010101" pitchFamily="2" charset="-122"/>
                                  <a:cs typeface="Calibri" panose="020F0502020204030204" pitchFamily="34" charset="0"/>
                                </a:rPr>
                                <m:t>1</m:t>
                              </m:r>
                            </m:e>
                            <m:e>
                              <m:r>
                                <a:rPr lang="en-US" sz="1400" i="1">
                                  <a:effectLst/>
                                  <a:latin typeface="Cambria Math" panose="02040503050406030204" pitchFamily="18" charset="0"/>
                                  <a:ea typeface="宋体" panose="02010600030101010101" pitchFamily="2" charset="-122"/>
                                  <a:cs typeface="Times New Roman" panose="02020603050405020304" pitchFamily="18" charset="0"/>
                                </a:rPr>
                                <m:t>1</m:t>
                              </m:r>
                            </m:e>
                          </m:mr>
                        </m:m>
                      </m:e>
                    </m:d>
                  </m:oMath>
                </a14:m>
                <a:r>
                  <a:rPr lang="en-US" sz="1400" b="1" dirty="0">
                    <a:effectLst/>
                    <a:latin typeface="Calibri" panose="020F0502020204030204" pitchFamily="34" charset="0"/>
                    <a:ea typeface="宋体" panose="02010600030101010101" pitchFamily="2" charset="-122"/>
                  </a:rPr>
                  <a:t> </a:t>
                </a:r>
                <a:r>
                  <a:rPr lang="zh-CN" sz="1400" b="1" dirty="0">
                    <a:effectLst/>
                    <a:latin typeface="Calibri" panose="020F0502020204030204" pitchFamily="34" charset="0"/>
                    <a:ea typeface="宋体" panose="02010600030101010101" pitchFamily="2" charset="-122"/>
                    <a:cs typeface="Calibri" panose="020F0502020204030204" pitchFamily="34" charset="0"/>
                  </a:rPr>
                  <a:t>，</a:t>
                </a:r>
                <a14:m>
                  <m:oMath xmlns:m="http://schemas.openxmlformats.org/officeDocument/2006/math">
                    <m:r>
                      <a:rPr lang="en-US" sz="1400" b="1" i="1">
                        <a:effectLst/>
                        <a:latin typeface="Cambria Math" panose="02040503050406030204" pitchFamily="18" charset="0"/>
                        <a:ea typeface="宋体" panose="02010600030101010101" pitchFamily="2" charset="-122"/>
                        <a:cs typeface="Calibri" panose="020F0502020204030204" pitchFamily="34" charset="0"/>
                      </a:rPr>
                      <m:t>𝑩</m:t>
                    </m:r>
                    <m:r>
                      <a:rPr lang="en-US" sz="1400" b="1" i="1">
                        <a:effectLst/>
                        <a:latin typeface="Cambria Math" panose="02040503050406030204" pitchFamily="18" charset="0"/>
                        <a:ea typeface="宋体" panose="02010600030101010101" pitchFamily="2" charset="-122"/>
                        <a:cs typeface="Calibri" panose="020F0502020204030204" pitchFamily="34" charset="0"/>
                      </a:rPr>
                      <m:t>=</m:t>
                    </m:r>
                    <m:d>
                      <m:dPr>
                        <m:begChr m:val="["/>
                        <m:endChr m:val="]"/>
                        <m:ctrlPr>
                          <a:rPr lang="en-US" sz="1400" i="1">
                            <a:effectLst/>
                            <a:latin typeface="Cambria Math" panose="02040503050406030204" pitchFamily="18" charset="0"/>
                          </a:rPr>
                        </m:ctrlPr>
                      </m:dPr>
                      <m:e>
                        <m:m>
                          <m:mPr>
                            <m:mcs>
                              <m:mc>
                                <m:mcPr>
                                  <m:count m:val="1"/>
                                  <m:mcJc m:val="center"/>
                                </m:mcPr>
                              </m:mc>
                            </m:mcs>
                            <m:ctrlPr>
                              <a:rPr lang="en-US" sz="1400" i="1">
                                <a:effectLst/>
                                <a:latin typeface="Cambria Math" panose="02040503050406030204" pitchFamily="18" charset="0"/>
                              </a:rPr>
                            </m:ctrlPr>
                          </m:mPr>
                          <m:mr>
                            <m:e>
                              <m:r>
                                <a:rPr lang="en-US" sz="1400">
                                  <a:effectLst/>
                                  <a:latin typeface="Cambria Math" panose="02040503050406030204" pitchFamily="18" charset="0"/>
                                  <a:ea typeface="宋体" panose="02010600030101010101" pitchFamily="2" charset="-122"/>
                                  <a:cs typeface="Calibri" panose="020F0502020204030204" pitchFamily="34" charset="0"/>
                                </a:rPr>
                                <m:t>1</m:t>
                              </m:r>
                            </m:e>
                          </m:mr>
                          <m:mr>
                            <m:e>
                              <m:r>
                                <a:rPr lang="en-US" sz="1400">
                                  <a:effectLst/>
                                  <a:latin typeface="Cambria Math" panose="02040503050406030204" pitchFamily="18" charset="0"/>
                                  <a:ea typeface="宋体" panose="02010600030101010101" pitchFamily="2" charset="-122"/>
                                  <a:cs typeface="Calibri" panose="020F0502020204030204" pitchFamily="34" charset="0"/>
                                </a:rPr>
                                <m:t>1</m:t>
                              </m:r>
                            </m:e>
                          </m:mr>
                        </m:m>
                      </m:e>
                    </m:d>
                  </m:oMath>
                </a14:m>
                <a:r>
                  <a:rPr lang="en-US" sz="1400" dirty="0">
                    <a:effectLst/>
                    <a:latin typeface="Calibri" panose="020F0502020204030204" pitchFamily="34" charset="0"/>
                    <a:ea typeface="宋体" panose="02010600030101010101" pitchFamily="2" charset="-122"/>
                  </a:rPr>
                  <a:t>	</a:t>
                </a:r>
                <a:endParaRPr lang="en-US" sz="1400" dirty="0"/>
              </a:p>
            </p:txBody>
          </p:sp>
        </mc:Choice>
        <mc:Fallback>
          <p:sp>
            <p:nvSpPr>
              <p:cNvPr id="23" name="TextBox 22"/>
              <p:cNvSpPr txBox="1">
                <a:spLocks noRot="1" noChangeAspect="1" noMove="1" noResize="1" noEditPoints="1" noAdjustHandles="1" noChangeArrowheads="1" noChangeShapeType="1" noTextEdit="1"/>
              </p:cNvSpPr>
              <p:nvPr/>
            </p:nvSpPr>
            <p:spPr>
              <a:xfrm>
                <a:off x="1228510" y="5418591"/>
                <a:ext cx="6556590" cy="450188"/>
              </a:xfrm>
              <a:prstGeom prst="rect">
                <a:avLst/>
              </a:prstGeom>
              <a:blipFill rotWithShape="1">
                <a:blip r:embed="rId7"/>
                <a:stretch>
                  <a:fillRect l="-6" t="-30" b="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1392992" y="5807755"/>
                <a:ext cx="4703008" cy="881075"/>
              </a:xfrm>
              <a:prstGeom prst="rect">
                <a:avLst/>
              </a:prstGeom>
              <a:noFill/>
            </p:spPr>
            <p:txBody>
              <a:bodyPr wrap="square">
                <a:spAutoFit/>
              </a:bodyPr>
              <a:lstStyle/>
              <a:p>
                <a:r>
                  <a:rPr lang="zh-CN" sz="1400" dirty="0">
                    <a:effectLst/>
                    <a:latin typeface="Calibri" panose="020F0502020204030204" pitchFamily="34" charset="0"/>
                    <a:ea typeface="宋体" panose="02010600030101010101" pitchFamily="2" charset="-122"/>
                    <a:cs typeface="Calibri" panose="020F0502020204030204" pitchFamily="34" charset="0"/>
                  </a:rPr>
                  <a:t>这是一个二维系统，</a:t>
                </a:r>
                <a14:m>
                  <m:oMath xmlns:m="http://schemas.openxmlformats.org/officeDocument/2006/math">
                    <m:r>
                      <a:rPr lang="en-US" sz="1400" i="1">
                        <a:effectLst/>
                        <a:latin typeface="Cambria Math" panose="02040503050406030204" pitchFamily="18" charset="0"/>
                        <a:ea typeface="宋体" panose="02010600030101010101" pitchFamily="2" charset="-122"/>
                        <a:cs typeface="Calibri" panose="020F0502020204030204" pitchFamily="34" charset="0"/>
                      </a:rPr>
                      <m:t>𝑛</m:t>
                    </m:r>
                    <m:r>
                      <a:rPr lang="en-US" sz="1400">
                        <a:effectLst/>
                        <a:latin typeface="Cambria Math" panose="02040503050406030204" pitchFamily="18" charset="0"/>
                        <a:ea typeface="宋体" panose="02010600030101010101" pitchFamily="2" charset="-122"/>
                        <a:cs typeface="Calibri" panose="020F0502020204030204" pitchFamily="34" charset="0"/>
                      </a:rPr>
                      <m:t>=</m:t>
                    </m:r>
                    <m:r>
                      <a:rPr lang="en-US" sz="1400">
                        <a:effectLst/>
                        <a:latin typeface="Cambria Math" panose="02040503050406030204" pitchFamily="18" charset="0"/>
                        <a:ea typeface="宋体" panose="02010600030101010101" pitchFamily="2" charset="-122"/>
                        <a:cs typeface="Calibri" panose="020F0502020204030204" pitchFamily="34" charset="0"/>
                      </a:rPr>
                      <m:t>2</m:t>
                    </m:r>
                  </m:oMath>
                </a14:m>
                <a:r>
                  <a:rPr lang="zh-CN" sz="1400" dirty="0">
                    <a:effectLst/>
                    <a:latin typeface="Calibri" panose="020F0502020204030204" pitchFamily="34" charset="0"/>
                    <a:ea typeface="宋体" panose="02010600030101010101" pitchFamily="2" charset="-122"/>
                    <a:cs typeface="Calibri" panose="020F0502020204030204" pitchFamily="34" charset="0"/>
                  </a:rPr>
                  <a:t>。</a:t>
                </a:r>
                <a:endParaRPr lang="en-US" altLang="zh-CN" sz="1400" dirty="0">
                  <a:effectLst/>
                  <a:latin typeface="Calibri" panose="020F0502020204030204" pitchFamily="34" charset="0"/>
                  <a:ea typeface="宋体" panose="02010600030101010101" pitchFamily="2" charset="-122"/>
                  <a:cs typeface="Calibri" panose="020F0502020204030204" pitchFamily="34" charset="0"/>
                </a:endParaRPr>
              </a:p>
              <a:p>
                <a14:m>
                  <m:oMathPara xmlns:m="http://schemas.openxmlformats.org/officeDocument/2006/math">
                    <m:oMathParaPr>
                      <m:jc m:val="centerGroup"/>
                    </m:oMathParaPr>
                    <m:oMath xmlns:m="http://schemas.openxmlformats.org/officeDocument/2006/math">
                      <m:sSub>
                        <m:sSubPr>
                          <m:ctrlPr>
                            <a:rPr lang="en-US" sz="1400" i="1">
                              <a:effectLst/>
                              <a:latin typeface="Cambria Math" panose="02040503050406030204" pitchFamily="18" charset="0"/>
                            </a:rPr>
                          </m:ctrlPr>
                        </m:sSubPr>
                        <m:e>
                          <m:r>
                            <a:rPr lang="en-US" sz="1400" b="1" i="1">
                              <a:effectLst/>
                              <a:latin typeface="Cambria Math" panose="02040503050406030204" pitchFamily="18" charset="0"/>
                              <a:ea typeface="宋体" panose="02010600030101010101" pitchFamily="2" charset="-122"/>
                              <a:cs typeface="Calibri" panose="020F0502020204030204" pitchFamily="34" charset="0"/>
                            </a:rPr>
                            <m:t>𝑪</m:t>
                          </m:r>
                        </m:e>
                        <m:sub>
                          <m:r>
                            <a:rPr lang="en-US" sz="1400" b="1" i="1">
                              <a:effectLst/>
                              <a:latin typeface="Cambria Math" panose="02040503050406030204" pitchFamily="18" charset="0"/>
                              <a:ea typeface="宋体" panose="02010600030101010101" pitchFamily="2" charset="-122"/>
                              <a:cs typeface="Calibri" panose="020F0502020204030204" pitchFamily="34" charset="0"/>
                            </a:rPr>
                            <m:t>𝒐</m:t>
                          </m:r>
                        </m:sub>
                      </m:sSub>
                      <m:r>
                        <a:rPr lang="en-US" sz="1400">
                          <a:effectLst/>
                          <a:latin typeface="Cambria Math" panose="02040503050406030204" pitchFamily="18" charset="0"/>
                          <a:ea typeface="宋体" panose="02010600030101010101" pitchFamily="2" charset="-122"/>
                          <a:cs typeface="Calibri" panose="020F0502020204030204" pitchFamily="34" charset="0"/>
                        </a:rPr>
                        <m:t>=</m:t>
                      </m:r>
                      <m:d>
                        <m:dPr>
                          <m:begChr m:val="["/>
                          <m:endChr m:val="]"/>
                          <m:ctrlPr>
                            <a:rPr lang="en-US" sz="1400" i="1">
                              <a:effectLst/>
                              <a:latin typeface="Cambria Math" panose="02040503050406030204" pitchFamily="18" charset="0"/>
                            </a:rPr>
                          </m:ctrlPr>
                        </m:dPr>
                        <m:e>
                          <m:r>
                            <a:rPr lang="en-US" sz="1400" b="1" i="1">
                              <a:effectLst/>
                              <a:latin typeface="Cambria Math" panose="02040503050406030204" pitchFamily="18" charset="0"/>
                              <a:ea typeface="宋体" panose="02010600030101010101" pitchFamily="2" charset="-122"/>
                              <a:cs typeface="Calibri" panose="020F0502020204030204" pitchFamily="34" charset="0"/>
                            </a:rPr>
                            <m:t>𝑩</m:t>
                          </m:r>
                          <m:r>
                            <a:rPr lang="en-US" sz="1400">
                              <a:effectLst/>
                              <a:latin typeface="Cambria Math" panose="02040503050406030204" pitchFamily="18" charset="0"/>
                              <a:ea typeface="宋体" panose="02010600030101010101" pitchFamily="2" charset="-122"/>
                              <a:cs typeface="Calibri" panose="020F0502020204030204" pitchFamily="34" charset="0"/>
                            </a:rPr>
                            <m:t>  </m:t>
                          </m:r>
                          <m:r>
                            <a:rPr lang="en-US" sz="1400" b="1" i="1">
                              <a:effectLst/>
                              <a:latin typeface="Cambria Math" panose="02040503050406030204" pitchFamily="18" charset="0"/>
                              <a:ea typeface="宋体" panose="02010600030101010101" pitchFamily="2" charset="-122"/>
                              <a:cs typeface="Calibri" panose="020F0502020204030204" pitchFamily="34" charset="0"/>
                            </a:rPr>
                            <m:t>𝑨𝑩</m:t>
                          </m:r>
                        </m:e>
                      </m:d>
                      <m:r>
                        <a:rPr lang="en-US" sz="1400">
                          <a:effectLst/>
                          <a:latin typeface="Cambria Math" panose="02040503050406030204" pitchFamily="18" charset="0"/>
                          <a:ea typeface="宋体" panose="02010600030101010101" pitchFamily="2" charset="-122"/>
                          <a:cs typeface="Calibri" panose="020F0502020204030204" pitchFamily="34" charset="0"/>
                        </a:rPr>
                        <m:t>=</m:t>
                      </m:r>
                      <m:d>
                        <m:dPr>
                          <m:begChr m:val="["/>
                          <m:endChr m:val="]"/>
                          <m:ctrlPr>
                            <a:rPr lang="en-US" sz="1400" i="1">
                              <a:effectLst/>
                              <a:latin typeface="Cambria Math" panose="02040503050406030204" pitchFamily="18" charset="0"/>
                            </a:rPr>
                          </m:ctrlPr>
                        </m:dPr>
                        <m:e>
                          <m:m>
                            <m:mPr>
                              <m:mcs>
                                <m:mc>
                                  <m:mcPr>
                                    <m:count m:val="2"/>
                                    <m:mcJc m:val="center"/>
                                  </m:mcPr>
                                </m:mc>
                              </m:mcs>
                              <m:ctrlPr>
                                <a:rPr lang="en-US" sz="1400" i="1">
                                  <a:effectLst/>
                                  <a:latin typeface="Cambria Math" panose="02040503050406030204" pitchFamily="18" charset="0"/>
                                </a:rPr>
                              </m:ctrlPr>
                            </m:mPr>
                            <m:mr>
                              <m:e>
                                <m:r>
                                  <a:rPr lang="en-US" sz="1400">
                                    <a:effectLst/>
                                    <a:latin typeface="Cambria Math" panose="02040503050406030204" pitchFamily="18" charset="0"/>
                                    <a:ea typeface="宋体" panose="02010600030101010101" pitchFamily="2" charset="-122"/>
                                    <a:cs typeface="Calibri" panose="020F0502020204030204" pitchFamily="34" charset="0"/>
                                  </a:rPr>
                                  <m:t>1</m:t>
                                </m:r>
                              </m:e>
                              <m:e>
                                <m:r>
                                  <a:rPr lang="en-US" sz="1400">
                                    <a:effectLst/>
                                    <a:latin typeface="Cambria Math" panose="02040503050406030204" pitchFamily="18" charset="0"/>
                                    <a:ea typeface="宋体" panose="02010600030101010101" pitchFamily="2" charset="-122"/>
                                    <a:cs typeface="Calibri" panose="020F0502020204030204" pitchFamily="34" charset="0"/>
                                  </a:rPr>
                                  <m:t>2</m:t>
                                </m:r>
                              </m:e>
                            </m:mr>
                            <m:mr>
                              <m:e>
                                <m:r>
                                  <a:rPr lang="en-US" sz="1400">
                                    <a:effectLst/>
                                    <a:latin typeface="Cambria Math" panose="02040503050406030204" pitchFamily="18" charset="0"/>
                                    <a:ea typeface="宋体" panose="02010600030101010101" pitchFamily="2" charset="-122"/>
                                    <a:cs typeface="Calibri" panose="020F0502020204030204" pitchFamily="34" charset="0"/>
                                  </a:rPr>
                                  <m:t>1</m:t>
                                </m:r>
                              </m:e>
                              <m:e>
                                <m:r>
                                  <a:rPr lang="en-US" sz="1400">
                                    <a:effectLst/>
                                    <a:latin typeface="Cambria Math" panose="02040503050406030204" pitchFamily="18" charset="0"/>
                                    <a:ea typeface="宋体" panose="02010600030101010101" pitchFamily="2" charset="-122"/>
                                    <a:cs typeface="Calibri" panose="020F0502020204030204" pitchFamily="34" charset="0"/>
                                  </a:rPr>
                                  <m:t>2</m:t>
                                </m:r>
                              </m:e>
                            </m:mr>
                          </m:m>
                        </m:e>
                      </m:d>
                    </m:oMath>
                  </m:oMathPara>
                </a14:m>
                <a:endParaRPr lang="en-US" sz="1400" i="1" dirty="0">
                  <a:effectLst/>
                  <a:latin typeface="Cambria Math" panose="02040503050406030204" pitchFamily="18" charset="0"/>
                  <a:ea typeface="宋体" panose="02010600030101010101" pitchFamily="2" charset="-122"/>
                  <a:cs typeface="Calibri" panose="020F0502020204030204" pitchFamily="34" charset="0"/>
                </a:endParaRPr>
              </a:p>
              <a:p>
                <a14:m>
                  <m:oMathPara xmlns:m="http://schemas.openxmlformats.org/officeDocument/2006/math">
                    <m:oMathParaPr>
                      <m:jc m:val="centerGroup"/>
                    </m:oMathParaPr>
                    <m:oMath xmlns:m="http://schemas.openxmlformats.org/officeDocument/2006/math">
                      <m:r>
                        <m:rPr>
                          <m:sty m:val="p"/>
                        </m:rPr>
                        <a:rPr lang="en-US" sz="1400">
                          <a:effectLst/>
                          <a:latin typeface="Cambria Math" panose="02040503050406030204" pitchFamily="18" charset="0"/>
                          <a:ea typeface="宋体" panose="02010600030101010101" pitchFamily="2" charset="-122"/>
                          <a:cs typeface="Calibri" panose="020F0502020204030204" pitchFamily="34" charset="0"/>
                        </a:rPr>
                        <m:t>Rank</m:t>
                      </m:r>
                      <m:r>
                        <a:rPr lang="en-US" sz="1400">
                          <a:effectLst/>
                          <a:latin typeface="Cambria Math" panose="02040503050406030204" pitchFamily="18" charset="0"/>
                          <a:ea typeface="宋体" panose="02010600030101010101" pitchFamily="2" charset="-122"/>
                          <a:cs typeface="Calibri" panose="020F0502020204030204" pitchFamily="34" charset="0"/>
                        </a:rPr>
                        <m:t>(</m:t>
                      </m:r>
                      <m:sSub>
                        <m:sSubPr>
                          <m:ctrlPr>
                            <a:rPr lang="en-US" sz="1400" i="1">
                              <a:effectLst/>
                              <a:latin typeface="Cambria Math" panose="02040503050406030204" pitchFamily="18" charset="0"/>
                            </a:rPr>
                          </m:ctrlPr>
                        </m:sSubPr>
                        <m:e>
                          <m:r>
                            <a:rPr lang="en-US" sz="1400" b="1" i="1">
                              <a:effectLst/>
                              <a:latin typeface="Cambria Math" panose="02040503050406030204" pitchFamily="18" charset="0"/>
                              <a:ea typeface="宋体" panose="02010600030101010101" pitchFamily="2" charset="-122"/>
                              <a:cs typeface="Calibri" panose="020F0502020204030204" pitchFamily="34" charset="0"/>
                            </a:rPr>
                            <m:t>𝑪</m:t>
                          </m:r>
                        </m:e>
                        <m:sub>
                          <m:r>
                            <a:rPr lang="en-US" sz="1400" b="1" i="1">
                              <a:effectLst/>
                              <a:latin typeface="Cambria Math" panose="02040503050406030204" pitchFamily="18" charset="0"/>
                              <a:ea typeface="宋体" panose="02010600030101010101" pitchFamily="2" charset="-122"/>
                              <a:cs typeface="Calibri" panose="020F0502020204030204" pitchFamily="34" charset="0"/>
                            </a:rPr>
                            <m:t>𝒐</m:t>
                          </m:r>
                        </m:sub>
                      </m:sSub>
                      <m:r>
                        <a:rPr lang="en-US" sz="1400">
                          <a:effectLst/>
                          <a:latin typeface="Cambria Math" panose="02040503050406030204" pitchFamily="18" charset="0"/>
                          <a:ea typeface="宋体" panose="02010600030101010101" pitchFamily="2" charset="-122"/>
                          <a:cs typeface="Calibri" panose="020F0502020204030204" pitchFamily="34" charset="0"/>
                        </a:rPr>
                        <m:t>)=</m:t>
                      </m:r>
                      <m:r>
                        <a:rPr lang="en-US" sz="1400">
                          <a:effectLst/>
                          <a:latin typeface="Cambria Math" panose="02040503050406030204" pitchFamily="18" charset="0"/>
                          <a:ea typeface="宋体" panose="02010600030101010101" pitchFamily="2" charset="-122"/>
                          <a:cs typeface="Calibri" panose="020F0502020204030204" pitchFamily="34" charset="0"/>
                        </a:rPr>
                        <m:t>1</m:t>
                      </m:r>
                      <m:r>
                        <a:rPr lang="en-US" sz="1400">
                          <a:effectLst/>
                          <a:latin typeface="Cambria Math" panose="02040503050406030204" pitchFamily="18" charset="0"/>
                          <a:ea typeface="宋体" panose="02010600030101010101" pitchFamily="2" charset="-122"/>
                          <a:cs typeface="Calibri" panose="020F0502020204030204" pitchFamily="34" charset="0"/>
                        </a:rPr>
                        <m:t>≠</m:t>
                      </m:r>
                      <m:r>
                        <a:rPr lang="en-US" sz="1400">
                          <a:effectLst/>
                          <a:latin typeface="Cambria Math" panose="02040503050406030204" pitchFamily="18" charset="0"/>
                          <a:ea typeface="宋体" panose="02010600030101010101" pitchFamily="2" charset="-122"/>
                          <a:cs typeface="Calibri" panose="020F0502020204030204" pitchFamily="34" charset="0"/>
                        </a:rPr>
                        <m:t>2</m:t>
                      </m:r>
                    </m:oMath>
                  </m:oMathPara>
                </a14:m>
                <a:endParaRPr lang="en-US" altLang="zh-CN" sz="1400" dirty="0">
                  <a:effectLst/>
                  <a:latin typeface="Calibri" panose="020F0502020204030204" pitchFamily="34" charset="0"/>
                  <a:ea typeface="宋体" panose="02010600030101010101" pitchFamily="2" charset="-122"/>
                  <a:cs typeface="Calibri" panose="020F0502020204030204" pitchFamily="34" charset="0"/>
                </a:endParaRPr>
              </a:p>
            </p:txBody>
          </p:sp>
        </mc:Choice>
        <mc:Fallback>
          <p:sp>
            <p:nvSpPr>
              <p:cNvPr id="24" name="TextBox 23"/>
              <p:cNvSpPr txBox="1">
                <a:spLocks noRot="1" noChangeAspect="1" noMove="1" noResize="1" noEditPoints="1" noAdjustHandles="1" noChangeArrowheads="1" noChangeShapeType="1" noTextEdit="1"/>
              </p:cNvSpPr>
              <p:nvPr/>
            </p:nvSpPr>
            <p:spPr>
              <a:xfrm>
                <a:off x="1392992" y="5807755"/>
                <a:ext cx="4703008" cy="881075"/>
              </a:xfrm>
              <a:prstGeom prst="rect">
                <a:avLst/>
              </a:prstGeom>
              <a:blipFill rotWithShape="1">
                <a:blip r:embed="rId8"/>
                <a:stretch>
                  <a:fillRect l="-9" t="-5" b="43"/>
                </a:stretch>
              </a:blipFill>
            </p:spPr>
            <p:txBody>
              <a:bodyPr/>
              <a:lstStyle/>
              <a:p>
                <a:r>
                  <a:rPr lang="zh-CN" altLang="en-US">
                    <a:noFill/>
                  </a:rPr>
                  <a:t> </a:t>
                </a:r>
              </a:p>
            </p:txBody>
          </p:sp>
        </mc:Fallback>
      </mc:AlternateContent>
      <p:cxnSp>
        <p:nvCxnSpPr>
          <p:cNvPr id="27" name="Straight Connector 26"/>
          <p:cNvCxnSpPr/>
          <p:nvPr/>
        </p:nvCxnSpPr>
        <p:spPr>
          <a:xfrm>
            <a:off x="266700" y="5334000"/>
            <a:ext cx="119253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Arrow: Down 27"/>
          <p:cNvSpPr/>
          <p:nvPr/>
        </p:nvSpPr>
        <p:spPr>
          <a:xfrm rot="16200000">
            <a:off x="5044679" y="6167868"/>
            <a:ext cx="365449" cy="3414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5580711" y="6199000"/>
            <a:ext cx="1058214" cy="338554"/>
          </a:xfrm>
          <a:prstGeom prst="rect">
            <a:avLst/>
          </a:prstGeom>
          <a:noFill/>
        </p:spPr>
        <p:txBody>
          <a:bodyPr wrap="square">
            <a:spAutoFit/>
          </a:bodyPr>
          <a:lstStyle/>
          <a:p>
            <a:r>
              <a:rPr lang="zh-CN" altLang="en-US" sz="1600" dirty="0">
                <a:effectLst/>
                <a:latin typeface="Calibri" panose="020F0502020204030204" pitchFamily="34" charset="0"/>
                <a:ea typeface="宋体" panose="02010600030101010101" pitchFamily="2" charset="-122"/>
                <a:cs typeface="Calibri" panose="020F0502020204030204" pitchFamily="34" charset="0"/>
              </a:rPr>
              <a:t>不可控</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系统能控性的举例与分析</a:t>
            </a:r>
            <a:endParaRPr lang="en-US" sz="3600" dirty="0"/>
          </a:p>
        </p:txBody>
      </p:sp>
      <p:cxnSp>
        <p:nvCxnSpPr>
          <p:cNvPr id="3" name="Straight Connector 2"/>
          <p:cNvCxnSpPr/>
          <p:nvPr/>
        </p:nvCxnSpPr>
        <p:spPr>
          <a:xfrm>
            <a:off x="5090108" y="1953168"/>
            <a:ext cx="0" cy="4705593"/>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rotWithShape="1">
          <a:blip r:embed="rId1" cstate="print">
            <a:extLst>
              <a:ext uri="{28A0092B-C50C-407E-A947-70E740481C1C}">
                <a14:useLocalDpi xmlns:a14="http://schemas.microsoft.com/office/drawing/2010/main" val="0"/>
              </a:ext>
            </a:extLst>
          </a:blip>
          <a:srcRect r="69713"/>
          <a:stretch>
            <a:fillRect/>
          </a:stretch>
        </p:blipFill>
        <p:spPr bwMode="auto">
          <a:xfrm>
            <a:off x="1091198" y="2223041"/>
            <a:ext cx="2083994" cy="1299584"/>
          </a:xfrm>
          <a:prstGeom prst="rect">
            <a:avLst/>
          </a:prstGeom>
          <a:noFill/>
        </p:spPr>
      </p:pic>
      <p:sp>
        <p:nvSpPr>
          <p:cNvPr id="11" name="TextBox 10"/>
          <p:cNvSpPr txBox="1"/>
          <p:nvPr/>
        </p:nvSpPr>
        <p:spPr>
          <a:xfrm>
            <a:off x="465511" y="1884487"/>
            <a:ext cx="3896763" cy="338554"/>
          </a:xfrm>
          <a:prstGeom prst="rect">
            <a:avLst/>
          </a:prstGeom>
          <a:noFill/>
        </p:spPr>
        <p:txBody>
          <a:bodyPr wrap="square">
            <a:spAutoFit/>
          </a:bodyPr>
          <a:lstStyle/>
          <a:p>
            <a:pPr marL="342900" indent="-342900">
              <a:buFont typeface="Arial" panose="020B0604020202020204" pitchFamily="34" charset="0"/>
              <a:buChar char="•"/>
            </a:pPr>
            <a:r>
              <a:rPr lang="zh-CN" altLang="en-US" sz="1600" dirty="0">
                <a:effectLst/>
                <a:latin typeface="宋体" panose="02010600030101010101" pitchFamily="2" charset="-122"/>
                <a:ea typeface="宋体" panose="02010600030101010101" pitchFamily="2" charset="-122"/>
                <a:cs typeface="Calibri" panose="020F0502020204030204" pitchFamily="34" charset="0"/>
              </a:rPr>
              <a:t>单个小车例子</a:t>
            </a:r>
            <a:endParaRPr lang="en-US" altLang="zh-CN" sz="1600" dirty="0">
              <a:effectLst/>
              <a:latin typeface="宋体" panose="02010600030101010101" pitchFamily="2" charset="-122"/>
              <a:ea typeface="宋体" panose="02010600030101010101" pitchFamily="2" charset="-122"/>
              <a:cs typeface="Calibri" panose="020F0502020204030204" pitchFamily="34" charset="0"/>
            </a:endParaRPr>
          </a:p>
        </p:txBody>
      </p:sp>
      <mc:AlternateContent xmlns:mc="http://schemas.openxmlformats.org/markup-compatibility/2006">
        <mc:Choice xmlns:a14="http://schemas.microsoft.com/office/drawing/2010/main" Requires="a14">
          <p:sp>
            <p:nvSpPr>
              <p:cNvPr id="13" name="TextBox 12"/>
              <p:cNvSpPr txBox="1"/>
              <p:nvPr/>
            </p:nvSpPr>
            <p:spPr>
              <a:xfrm>
                <a:off x="856126" y="3597004"/>
                <a:ext cx="3671812" cy="52835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400" i="1" smtClean="0">
                              <a:solidFill>
                                <a:schemeClr val="tx1"/>
                              </a:solidFill>
                              <a:latin typeface="Cambria Math" panose="02040503050406030204" pitchFamily="18" charset="0"/>
                            </a:rPr>
                          </m:ctrlPr>
                        </m:fPr>
                        <m:num>
                          <m:r>
                            <m:rPr>
                              <m:sty m:val="p"/>
                            </m:rPr>
                            <a:rPr lang="en-US" sz="1400">
                              <a:solidFill>
                                <a:schemeClr val="tx1"/>
                              </a:solidFill>
                              <a:latin typeface="Cambria Math" panose="02040503050406030204" pitchFamily="18" charset="0"/>
                            </a:rPr>
                            <m:t>d</m:t>
                          </m:r>
                        </m:num>
                        <m:den>
                          <m:r>
                            <m:rPr>
                              <m:sty m:val="p"/>
                            </m:rPr>
                            <a:rPr lang="en-US" sz="1400" i="0">
                              <a:solidFill>
                                <a:schemeClr val="tx1"/>
                              </a:solidFill>
                              <a:latin typeface="Cambria Math" panose="02040503050406030204" pitchFamily="18" charset="0"/>
                            </a:rPr>
                            <m:t>d</m:t>
                          </m:r>
                          <m:r>
                            <a:rPr lang="en-US" sz="1400" i="1">
                              <a:solidFill>
                                <a:schemeClr val="tx1"/>
                              </a:solidFill>
                              <a:latin typeface="Cambria Math" panose="02040503050406030204" pitchFamily="18" charset="0"/>
                            </a:rPr>
                            <m:t>𝑡</m:t>
                          </m:r>
                        </m:den>
                      </m:f>
                      <m:d>
                        <m:dPr>
                          <m:begChr m:val="["/>
                          <m:endChr m:val="]"/>
                          <m:ctrlPr>
                            <a:rPr lang="en-US" sz="1400" i="1">
                              <a:solidFill>
                                <a:schemeClr val="tx1"/>
                              </a:solidFill>
                              <a:latin typeface="Cambria Math" panose="02040503050406030204" pitchFamily="18" charset="0"/>
                            </a:rPr>
                          </m:ctrlPr>
                        </m:dPr>
                        <m:e>
                          <m:m>
                            <m:mPr>
                              <m:mcs>
                                <m:mc>
                                  <m:mcPr>
                                    <m:count m:val="1"/>
                                    <m:mcJc m:val="center"/>
                                  </m:mcPr>
                                </m:mc>
                              </m:mcs>
                              <m:plcHide m:val="on"/>
                              <m:ctrlPr>
                                <a:rPr lang="en-US" sz="1400" i="1">
                                  <a:solidFill>
                                    <a:schemeClr val="tx1"/>
                                  </a:solidFill>
                                  <a:latin typeface="Cambria Math" panose="02040503050406030204" pitchFamily="18" charset="0"/>
                                </a:rPr>
                              </m:ctrlPr>
                            </m:mPr>
                            <m:m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𝑧</m:t>
                                    </m:r>
                                  </m:e>
                                  <m:sub>
                                    <m:r>
                                      <a:rPr lang="en-US" sz="1400" i="0">
                                        <a:solidFill>
                                          <a:schemeClr val="tx1"/>
                                        </a:solidFill>
                                        <a:latin typeface="Cambria Math" panose="02040503050406030204" pitchFamily="18" charset="0"/>
                                      </a:rPr>
                                      <m:t>1</m:t>
                                    </m:r>
                                  </m:sub>
                                </m:sSub>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e>
                            </m:mr>
                            <m:m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𝑧</m:t>
                                    </m:r>
                                  </m:e>
                                  <m:sub>
                                    <m:r>
                                      <a:rPr lang="en-US" sz="1400" i="0">
                                        <a:solidFill>
                                          <a:schemeClr val="tx1"/>
                                        </a:solidFill>
                                        <a:latin typeface="Cambria Math" panose="02040503050406030204" pitchFamily="18" charset="0"/>
                                      </a:rPr>
                                      <m:t>2</m:t>
                                    </m:r>
                                  </m:sub>
                                </m:sSub>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e>
                            </m:mr>
                          </m:m>
                        </m:e>
                      </m:d>
                      <m:r>
                        <a:rPr lang="en-US" sz="1400" i="0">
                          <a:solidFill>
                            <a:schemeClr val="tx1"/>
                          </a:solidFill>
                          <a:latin typeface="Cambria Math" panose="02040503050406030204" pitchFamily="18" charset="0"/>
                        </a:rPr>
                        <m:t>=</m:t>
                      </m:r>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plcHide m:val="on"/>
                              <m:ctrlPr>
                                <a:rPr lang="en-US" sz="1400" i="1">
                                  <a:solidFill>
                                    <a:schemeClr val="tx1"/>
                                  </a:solidFill>
                                  <a:latin typeface="Cambria Math" panose="02040503050406030204" pitchFamily="18" charset="0"/>
                                </a:rPr>
                              </m:ctrlPr>
                            </m:mPr>
                            <m:mr>
                              <m:e>
                                <m:r>
                                  <a:rPr lang="en-US" sz="1400" i="0">
                                    <a:solidFill>
                                      <a:schemeClr val="tx1"/>
                                    </a:solidFill>
                                    <a:latin typeface="Cambria Math" panose="02040503050406030204" pitchFamily="18" charset="0"/>
                                  </a:rPr>
                                  <m:t>0</m:t>
                                </m:r>
                              </m:e>
                              <m:e>
                                <m:r>
                                  <a:rPr lang="en-US" sz="1400" i="0">
                                    <a:solidFill>
                                      <a:schemeClr val="tx1"/>
                                    </a:solidFill>
                                    <a:latin typeface="Cambria Math" panose="02040503050406030204" pitchFamily="18" charset="0"/>
                                  </a:rPr>
                                  <m:t>1</m:t>
                                </m:r>
                              </m:e>
                            </m:mr>
                            <m:mr>
                              <m:e>
                                <m:r>
                                  <a:rPr lang="en-US" sz="1400" i="0">
                                    <a:solidFill>
                                      <a:schemeClr val="tx1"/>
                                    </a:solidFill>
                                    <a:latin typeface="Cambria Math" panose="02040503050406030204" pitchFamily="18" charset="0"/>
                                  </a:rPr>
                                  <m:t>0</m:t>
                                </m:r>
                              </m:e>
                              <m:e>
                                <m:r>
                                  <a:rPr lang="en-US" sz="1400" i="0">
                                    <a:solidFill>
                                      <a:schemeClr val="tx1"/>
                                    </a:solidFill>
                                    <a:latin typeface="Cambria Math" panose="02040503050406030204" pitchFamily="18" charset="0"/>
                                  </a:rPr>
                                  <m:t>0</m:t>
                                </m:r>
                              </m:e>
                            </m:mr>
                          </m:m>
                        </m:e>
                      </m:d>
                      <m:d>
                        <m:dPr>
                          <m:begChr m:val="["/>
                          <m:endChr m:val="]"/>
                          <m:ctrlPr>
                            <a:rPr lang="en-US" sz="1400" i="1">
                              <a:solidFill>
                                <a:schemeClr val="tx1"/>
                              </a:solidFill>
                              <a:latin typeface="Cambria Math" panose="02040503050406030204" pitchFamily="18" charset="0"/>
                            </a:rPr>
                          </m:ctrlPr>
                        </m:dPr>
                        <m:e>
                          <m:m>
                            <m:mPr>
                              <m:mcs>
                                <m:mc>
                                  <m:mcPr>
                                    <m:count m:val="1"/>
                                    <m:mcJc m:val="center"/>
                                  </m:mcPr>
                                </m:mc>
                              </m:mcs>
                              <m:plcHide m:val="on"/>
                              <m:ctrlPr>
                                <a:rPr lang="en-US" sz="1400" i="1">
                                  <a:solidFill>
                                    <a:schemeClr val="tx1"/>
                                  </a:solidFill>
                                  <a:latin typeface="Cambria Math" panose="02040503050406030204" pitchFamily="18" charset="0"/>
                                </a:rPr>
                              </m:ctrlPr>
                            </m:mPr>
                            <m:m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𝑧</m:t>
                                    </m:r>
                                  </m:e>
                                  <m:sub>
                                    <m:r>
                                      <a:rPr lang="en-US" sz="1400" i="0">
                                        <a:solidFill>
                                          <a:schemeClr val="tx1"/>
                                        </a:solidFill>
                                        <a:latin typeface="Cambria Math" panose="02040503050406030204" pitchFamily="18" charset="0"/>
                                      </a:rPr>
                                      <m:t>1</m:t>
                                    </m:r>
                                  </m:sub>
                                </m:sSub>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e>
                            </m:mr>
                            <m:m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𝑧</m:t>
                                    </m:r>
                                  </m:e>
                                  <m:sub>
                                    <m:r>
                                      <a:rPr lang="en-US" sz="1400" i="0">
                                        <a:solidFill>
                                          <a:schemeClr val="tx1"/>
                                        </a:solidFill>
                                        <a:latin typeface="Cambria Math" panose="02040503050406030204" pitchFamily="18" charset="0"/>
                                      </a:rPr>
                                      <m:t>2</m:t>
                                    </m:r>
                                  </m:sub>
                                </m:sSub>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e>
                            </m:mr>
                          </m:m>
                        </m:e>
                      </m:d>
                      <m:r>
                        <a:rPr lang="en-US" sz="1400" i="0">
                          <a:solidFill>
                            <a:schemeClr val="tx1"/>
                          </a:solidFill>
                          <a:latin typeface="Cambria Math" panose="02040503050406030204" pitchFamily="18" charset="0"/>
                        </a:rPr>
                        <m:t>+</m:t>
                      </m:r>
                      <m:d>
                        <m:dPr>
                          <m:begChr m:val="["/>
                          <m:endChr m:val="]"/>
                          <m:ctrlPr>
                            <a:rPr lang="en-US" sz="1400" i="1">
                              <a:solidFill>
                                <a:schemeClr val="tx1"/>
                              </a:solidFill>
                              <a:latin typeface="Cambria Math" panose="02040503050406030204" pitchFamily="18" charset="0"/>
                            </a:rPr>
                          </m:ctrlPr>
                        </m:dPr>
                        <m:e>
                          <m:m>
                            <m:mPr>
                              <m:mcs>
                                <m:mc>
                                  <m:mcPr>
                                    <m:count m:val="1"/>
                                    <m:mcJc m:val="center"/>
                                  </m:mcPr>
                                </m:mc>
                              </m:mcs>
                              <m:plcHide m:val="on"/>
                              <m:ctrlPr>
                                <a:rPr lang="en-US" sz="1400" i="1">
                                  <a:solidFill>
                                    <a:schemeClr val="tx1"/>
                                  </a:solidFill>
                                  <a:latin typeface="Cambria Math" panose="02040503050406030204" pitchFamily="18" charset="0"/>
                                </a:rPr>
                              </m:ctrlPr>
                            </m:mPr>
                            <m:mr>
                              <m:e>
                                <m:r>
                                  <a:rPr lang="en-US" sz="1400" i="0">
                                    <a:solidFill>
                                      <a:schemeClr val="tx1"/>
                                    </a:solidFill>
                                    <a:latin typeface="Cambria Math" panose="02040503050406030204" pitchFamily="18" charset="0"/>
                                  </a:rPr>
                                  <m:t>0</m:t>
                                </m:r>
                              </m:e>
                            </m:mr>
                            <m:mr>
                              <m:e>
                                <m:r>
                                  <a:rPr lang="en-US" sz="1400" i="0">
                                    <a:solidFill>
                                      <a:schemeClr val="tx1"/>
                                    </a:solidFill>
                                    <a:latin typeface="Cambria Math" panose="02040503050406030204" pitchFamily="18" charset="0"/>
                                  </a:rPr>
                                  <m:t>1</m:t>
                                </m:r>
                              </m:e>
                            </m:mr>
                          </m:m>
                        </m:e>
                      </m:d>
                      <m:r>
                        <a:rPr lang="en-US" sz="1400" i="1">
                          <a:solidFill>
                            <a:schemeClr val="tx1"/>
                          </a:solidFill>
                          <a:latin typeface="Cambria Math" panose="02040503050406030204" pitchFamily="18" charset="0"/>
                        </a:rPr>
                        <m:t>𝑢</m:t>
                      </m:r>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𝑡</m:t>
                          </m:r>
                        </m:e>
                      </m:d>
                    </m:oMath>
                  </m:oMathPara>
                </a14:m>
                <a:endParaRPr lang="en-US" sz="1400" dirty="0">
                  <a:solidFill>
                    <a:schemeClr val="tx1"/>
                  </a:solidFill>
                </a:endParaRPr>
              </a:p>
            </p:txBody>
          </p:sp>
        </mc:Choice>
        <mc:Fallback>
          <p:sp>
            <p:nvSpPr>
              <p:cNvPr id="13" name="TextBox 12"/>
              <p:cNvSpPr txBox="1">
                <a:spLocks noRot="1" noChangeAspect="1" noMove="1" noResize="1" noEditPoints="1" noAdjustHandles="1" noChangeArrowheads="1" noChangeShapeType="1" noTextEdit="1"/>
              </p:cNvSpPr>
              <p:nvPr/>
            </p:nvSpPr>
            <p:spPr>
              <a:xfrm>
                <a:off x="856126" y="3597004"/>
                <a:ext cx="3671812" cy="528350"/>
              </a:xfrm>
              <a:prstGeom prst="rect">
                <a:avLst/>
              </a:prstGeom>
              <a:blipFill rotWithShape="1">
                <a:blip r:embed="rId2"/>
                <a:stretch>
                  <a:fillRect l="-4" t="-69" r="11" b="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1091198" y="4305965"/>
                <a:ext cx="2590798" cy="502958"/>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1600" b="1" i="1" smtClean="0">
                              <a:solidFill>
                                <a:schemeClr val="tx1"/>
                              </a:solidFill>
                              <a:latin typeface="Cambria Math" panose="02040503050406030204" pitchFamily="18" charset="0"/>
                            </a:rPr>
                          </m:ctrlPr>
                        </m:sSubPr>
                        <m:e>
                          <m:r>
                            <a:rPr lang="en-US" sz="1600" b="1" i="1">
                              <a:solidFill>
                                <a:schemeClr val="tx1"/>
                              </a:solidFill>
                              <a:latin typeface="Cambria Math" panose="02040503050406030204" pitchFamily="18" charset="0"/>
                            </a:rPr>
                            <m:t>𝑪</m:t>
                          </m:r>
                        </m:e>
                        <m:sub>
                          <m:r>
                            <a:rPr lang="en-US" sz="1600" b="1" i="1">
                              <a:solidFill>
                                <a:schemeClr val="tx1"/>
                              </a:solidFill>
                              <a:latin typeface="Cambria Math" panose="02040503050406030204" pitchFamily="18" charset="0"/>
                            </a:rPr>
                            <m:t>𝒐</m:t>
                          </m:r>
                        </m:sub>
                      </m:sSub>
                      <m:r>
                        <a:rPr lang="en-US" sz="1600" b="0" i="0">
                          <a:solidFill>
                            <a:schemeClr val="tx1"/>
                          </a:solidFill>
                          <a:latin typeface="Cambria Math" panose="02040503050406030204" pitchFamily="18" charset="0"/>
                        </a:rPr>
                        <m:t>=</m:t>
                      </m:r>
                      <m:d>
                        <m:dPr>
                          <m:begChr m:val="["/>
                          <m:endChr m:val="]"/>
                          <m:ctrlPr>
                            <a:rPr lang="en-US" sz="1600" b="0"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𝑩</m:t>
                          </m:r>
                          <m:r>
                            <a:rPr lang="en-US" sz="1600" b="0" i="0">
                              <a:solidFill>
                                <a:schemeClr val="tx1"/>
                              </a:solidFill>
                              <a:latin typeface="Cambria Math" panose="02040503050406030204" pitchFamily="18" charset="0"/>
                            </a:rPr>
                            <m:t>  </m:t>
                          </m:r>
                          <m:r>
                            <a:rPr lang="en-US" sz="1600" b="1" i="1">
                              <a:solidFill>
                                <a:schemeClr val="tx1"/>
                              </a:solidFill>
                              <a:latin typeface="Cambria Math" panose="02040503050406030204" pitchFamily="18" charset="0"/>
                            </a:rPr>
                            <m:t>𝑨𝑩</m:t>
                          </m:r>
                        </m:e>
                      </m:d>
                      <m:r>
                        <a:rPr lang="en-US" sz="1600" b="0" i="0">
                          <a:solidFill>
                            <a:schemeClr val="tx1"/>
                          </a:solidFill>
                          <a:latin typeface="Cambria Math" panose="02040503050406030204" pitchFamily="18" charset="0"/>
                        </a:rPr>
                        <m:t>=</m:t>
                      </m:r>
                      <m:d>
                        <m:dPr>
                          <m:begChr m:val="["/>
                          <m:endChr m:val="]"/>
                          <m:ctrlPr>
                            <a:rPr lang="en-US" sz="1600" b="0" i="1">
                              <a:solidFill>
                                <a:schemeClr val="tx1"/>
                              </a:solidFill>
                              <a:latin typeface="Cambria Math" panose="02040503050406030204" pitchFamily="18" charset="0"/>
                            </a:rPr>
                          </m:ctrlPr>
                        </m:dPr>
                        <m:e>
                          <m:m>
                            <m:mPr>
                              <m:mcs>
                                <m:mc>
                                  <m:mcPr>
                                    <m:count m:val="2"/>
                                    <m:mcJc m:val="center"/>
                                  </m:mcPr>
                                </m:mc>
                              </m:mcs>
                              <m:plcHide m:val="on"/>
                              <m:ctrlPr>
                                <a:rPr lang="en-US" sz="1600" b="0" i="1">
                                  <a:solidFill>
                                    <a:schemeClr val="tx1"/>
                                  </a:solidFill>
                                  <a:latin typeface="Cambria Math" panose="02040503050406030204" pitchFamily="18" charset="0"/>
                                </a:rPr>
                              </m:ctrlPr>
                            </m:mPr>
                            <m:mr>
                              <m:e>
                                <m:r>
                                  <a:rPr lang="en-US" sz="1600" b="0" i="0">
                                    <a:solidFill>
                                      <a:schemeClr val="tx1"/>
                                    </a:solidFill>
                                    <a:latin typeface="Cambria Math" panose="02040503050406030204" pitchFamily="18" charset="0"/>
                                  </a:rPr>
                                  <m:t>0</m:t>
                                </m:r>
                              </m:e>
                              <m:e>
                                <m:r>
                                  <a:rPr lang="en-US" sz="1600" b="0" i="0">
                                    <a:solidFill>
                                      <a:schemeClr val="tx1"/>
                                    </a:solidFill>
                                    <a:latin typeface="Cambria Math" panose="02040503050406030204" pitchFamily="18" charset="0"/>
                                  </a:rPr>
                                  <m:t>1</m:t>
                                </m:r>
                              </m:e>
                            </m:mr>
                            <m:mr>
                              <m:e>
                                <m:r>
                                  <a:rPr lang="en-US" sz="1600" b="0" i="0">
                                    <a:solidFill>
                                      <a:schemeClr val="tx1"/>
                                    </a:solidFill>
                                    <a:latin typeface="Cambria Math" panose="02040503050406030204" pitchFamily="18" charset="0"/>
                                  </a:rPr>
                                  <m:t>1</m:t>
                                </m:r>
                              </m:e>
                              <m:e>
                                <m:r>
                                  <a:rPr lang="en-US" sz="1600" b="0" i="0">
                                    <a:solidFill>
                                      <a:schemeClr val="tx1"/>
                                    </a:solidFill>
                                    <a:latin typeface="Cambria Math" panose="02040503050406030204" pitchFamily="18" charset="0"/>
                                  </a:rPr>
                                  <m:t>0</m:t>
                                </m:r>
                              </m:e>
                            </m:mr>
                          </m:m>
                        </m:e>
                      </m:d>
                    </m:oMath>
                  </m:oMathPara>
                </a14:m>
                <a:endParaRPr lang="en-US" sz="1600" dirty="0">
                  <a:solidFill>
                    <a:schemeClr val="tx1"/>
                  </a:solidFill>
                </a:endParaRPr>
              </a:p>
            </p:txBody>
          </p:sp>
        </mc:Choice>
        <mc:Fallback>
          <p:sp>
            <p:nvSpPr>
              <p:cNvPr id="19" name="TextBox 18"/>
              <p:cNvSpPr txBox="1">
                <a:spLocks noRot="1" noChangeAspect="1" noMove="1" noResize="1" noEditPoints="1" noAdjustHandles="1" noChangeArrowheads="1" noChangeShapeType="1" noTextEdit="1"/>
              </p:cNvSpPr>
              <p:nvPr/>
            </p:nvSpPr>
            <p:spPr>
              <a:xfrm>
                <a:off x="1091198" y="4305965"/>
                <a:ext cx="2590798" cy="502958"/>
              </a:xfrm>
              <a:prstGeom prst="rect">
                <a:avLst/>
              </a:prstGeom>
              <a:blipFill rotWithShape="1">
                <a:blip r:embed="rId3"/>
                <a:stretch>
                  <a:fillRect l="-10" t="-6" r="10" b="14"/>
                </a:stretch>
              </a:blipFill>
            </p:spPr>
            <p:txBody>
              <a:bodyPr/>
              <a:lstStyle/>
              <a:p>
                <a:r>
                  <a:rPr lang="zh-CN" altLang="en-US">
                    <a:noFill/>
                  </a:rPr>
                  <a:t> </a:t>
                </a:r>
              </a:p>
            </p:txBody>
          </p:sp>
        </mc:Fallback>
      </mc:AlternateContent>
      <p:sp>
        <p:nvSpPr>
          <p:cNvPr id="20" name="Arrow: Down 19"/>
          <p:cNvSpPr/>
          <p:nvPr/>
        </p:nvSpPr>
        <p:spPr>
          <a:xfrm>
            <a:off x="2413892" y="4864618"/>
            <a:ext cx="365449" cy="3414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3" name="TextBox 22"/>
              <p:cNvSpPr txBox="1"/>
              <p:nvPr/>
            </p:nvSpPr>
            <p:spPr>
              <a:xfrm>
                <a:off x="3552825" y="4403555"/>
                <a:ext cx="1400174" cy="30777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m:rPr>
                          <m:sty m:val="p"/>
                        </m:rPr>
                        <a:rPr lang="en-US" sz="1400" smtClean="0">
                          <a:latin typeface="Cambria Math" panose="02040503050406030204" pitchFamily="18" charset="0"/>
                        </a:rPr>
                        <m:t>R</m:t>
                      </m:r>
                      <m:r>
                        <m:rPr>
                          <m:sty m:val="p"/>
                        </m:rPr>
                        <a:rPr lang="en-US" sz="1400" i="0">
                          <a:latin typeface="Cambria Math" panose="02040503050406030204" pitchFamily="18" charset="0"/>
                        </a:rPr>
                        <m:t>ank</m:t>
                      </m:r>
                      <m:d>
                        <m:dPr>
                          <m:ctrlPr>
                            <a:rPr lang="en-US" sz="1400" i="1">
                              <a:latin typeface="Cambria Math" panose="02040503050406030204" pitchFamily="18" charset="0"/>
                            </a:rPr>
                          </m:ctrlPr>
                        </m:dPr>
                        <m:e>
                          <m:sSub>
                            <m:sSubPr>
                              <m:ctrlPr>
                                <a:rPr lang="en-US" sz="1400" i="1">
                                  <a:solidFill>
                                    <a:srgbClr val="836967"/>
                                  </a:solidFill>
                                  <a:latin typeface="Cambria Math" panose="02040503050406030204" pitchFamily="18" charset="0"/>
                                </a:rPr>
                              </m:ctrlPr>
                            </m:sSubPr>
                            <m:e>
                              <m:r>
                                <a:rPr lang="en-US" sz="1400" b="1" i="1">
                                  <a:latin typeface="Cambria Math" panose="02040503050406030204" pitchFamily="18" charset="0"/>
                                </a:rPr>
                                <m:t>𝑪</m:t>
                              </m:r>
                            </m:e>
                            <m:sub>
                              <m:r>
                                <a:rPr lang="en-US" sz="1400" b="1" i="1">
                                  <a:latin typeface="Cambria Math" panose="02040503050406030204" pitchFamily="18" charset="0"/>
                                </a:rPr>
                                <m:t>𝒐</m:t>
                              </m:r>
                            </m:sub>
                          </m:sSub>
                        </m:e>
                      </m:d>
                      <m:r>
                        <a:rPr lang="en-US" sz="1400" b="0" i="0">
                          <a:latin typeface="Cambria Math" panose="02040503050406030204" pitchFamily="18" charset="0"/>
                        </a:rPr>
                        <m:t>=</m:t>
                      </m:r>
                      <m:r>
                        <a:rPr lang="en-US" sz="1400" b="0" i="0">
                          <a:latin typeface="Cambria Math" panose="02040503050406030204" pitchFamily="18" charset="0"/>
                        </a:rPr>
                        <m:t>2</m:t>
                      </m:r>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3552825" y="4403555"/>
                <a:ext cx="1400174" cy="307777"/>
              </a:xfrm>
              <a:prstGeom prst="rect">
                <a:avLst/>
              </a:prstGeom>
              <a:blipFill rotWithShape="1">
                <a:blip r:embed="rId4"/>
                <a:stretch>
                  <a:fillRect t="-151" r="45" b="87"/>
                </a:stretch>
              </a:blipFill>
            </p:spPr>
            <p:txBody>
              <a:bodyPr/>
              <a:lstStyle/>
              <a:p>
                <a:r>
                  <a:rPr lang="zh-CN" altLang="en-US">
                    <a:noFill/>
                  </a:rPr>
                  <a:t> </a:t>
                </a:r>
              </a:p>
            </p:txBody>
          </p:sp>
        </mc:Fallback>
      </mc:AlternateContent>
      <p:sp>
        <p:nvSpPr>
          <p:cNvPr id="25" name="TextBox 24"/>
          <p:cNvSpPr txBox="1"/>
          <p:nvPr/>
        </p:nvSpPr>
        <p:spPr>
          <a:xfrm>
            <a:off x="2114745" y="5204394"/>
            <a:ext cx="1400172" cy="369332"/>
          </a:xfrm>
          <a:prstGeom prst="rect">
            <a:avLst/>
          </a:prstGeom>
          <a:noFill/>
        </p:spPr>
        <p:txBody>
          <a:bodyPr wrap="square">
            <a:spAutoFit/>
          </a:bodyPr>
          <a:lstStyle/>
          <a:p>
            <a:r>
              <a:rPr lang="zh-CN" sz="1800" dirty="0">
                <a:effectLst/>
                <a:latin typeface="Calibri" panose="020F0502020204030204" pitchFamily="34" charset="0"/>
                <a:ea typeface="宋体" panose="02010600030101010101" pitchFamily="2" charset="-122"/>
                <a:cs typeface="Calibri" panose="020F0502020204030204" pitchFamily="34" charset="0"/>
              </a:rPr>
              <a:t>系统能控</a:t>
            </a:r>
            <a:endParaRPr lang="en-US" dirty="0"/>
          </a:p>
        </p:txBody>
      </p:sp>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48699" y="2350706"/>
            <a:ext cx="3122613" cy="2325169"/>
          </a:xfrm>
          <a:prstGeom prst="rect">
            <a:avLst/>
          </a:prstGeom>
          <a:noFill/>
        </p:spPr>
      </p:pic>
      <mc:AlternateContent xmlns:mc="http://schemas.openxmlformats.org/markup-compatibility/2006">
        <mc:Choice xmlns:a14="http://schemas.microsoft.com/office/drawing/2010/main" Requires="a14">
          <p:sp>
            <p:nvSpPr>
              <p:cNvPr id="28" name="TextBox 27"/>
              <p:cNvSpPr txBox="1"/>
              <p:nvPr/>
            </p:nvSpPr>
            <p:spPr>
              <a:xfrm>
                <a:off x="5462006" y="2053764"/>
                <a:ext cx="6096000" cy="523220"/>
              </a:xfrm>
              <a:prstGeom prst="rect">
                <a:avLst/>
              </a:prstGeom>
              <a:noFill/>
            </p:spPr>
            <p:txBody>
              <a:bodyPr wrap="square">
                <a:spAutoFit/>
              </a:bodyPr>
              <a:lstStyle/>
              <a:p>
                <a:pPr marL="0" marR="0" indent="274320"/>
                <a:r>
                  <a:rPr lang="zh-CN" sz="14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系统能控只可以保证系统从初始状态</a:t>
                </a:r>
                <a14:m>
                  <m:oMath xmlns:m="http://schemas.openxmlformats.org/officeDocument/2006/math">
                    <m:r>
                      <a:rPr lang="en-US" sz="1400" b="1"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𝒛</m:t>
                    </m:r>
                    <m:d>
                      <m:dPr>
                        <m:ctrlP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400" b="1"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𝒕</m:t>
                            </m:r>
                          </m:e>
                          <m:sub>
                            <m:r>
                              <a:rPr lang="en-US" sz="1400" b="1"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𝟎</m:t>
                            </m:r>
                          </m:sub>
                        </m:sSub>
                      </m:e>
                    </m:d>
                  </m:oMath>
                </a14:m>
                <a:r>
                  <a:rPr lang="zh-CN" sz="14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转移到终端状态</a:t>
                </a:r>
                <a14:m>
                  <m:oMath xmlns:m="http://schemas.openxmlformats.org/officeDocument/2006/math">
                    <m:r>
                      <a:rPr lang="en-US" sz="1400" b="1"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𝒛</m:t>
                    </m:r>
                    <m:d>
                      <m:dPr>
                        <m:ctrlP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400" b="1"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𝒕</m:t>
                            </m:r>
                          </m:e>
                          <m:sub>
                            <m:r>
                              <a:rPr lang="en-US" sz="1400" b="1"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𝟏</m:t>
                            </m:r>
                          </m:sub>
                        </m:sSub>
                      </m:e>
                    </m:d>
                  </m:oMath>
                </a14:m>
                <a:r>
                  <a:rPr lang="zh-CN" sz="14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，但不能保证其移动轨迹。</a:t>
                </a:r>
                <a:endParaRPr lang="en-US" altLang="zh-CN" sz="14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p:txBody>
          </p:sp>
        </mc:Choice>
        <mc:Fallback>
          <p:sp>
            <p:nvSpPr>
              <p:cNvPr id="28" name="TextBox 27"/>
              <p:cNvSpPr txBox="1">
                <a:spLocks noRot="1" noChangeAspect="1" noMove="1" noResize="1" noEditPoints="1" noAdjustHandles="1" noChangeArrowheads="1" noChangeShapeType="1" noTextEdit="1"/>
              </p:cNvSpPr>
              <p:nvPr/>
            </p:nvSpPr>
            <p:spPr>
              <a:xfrm>
                <a:off x="5462006" y="2053764"/>
                <a:ext cx="6096000" cy="523220"/>
              </a:xfrm>
              <a:prstGeom prst="rect">
                <a:avLst/>
              </a:prstGeom>
              <a:blipFill rotWithShape="1">
                <a:blip r:embed="rId6"/>
                <a:stretch>
                  <a:fillRect l="-6" t="-33" r="6" b="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5462006" y="4743726"/>
                <a:ext cx="6096000" cy="1600438"/>
              </a:xfrm>
              <a:prstGeom prst="rect">
                <a:avLst/>
              </a:prstGeom>
              <a:noFill/>
            </p:spPr>
            <p:txBody>
              <a:bodyPr wrap="square">
                <a:spAutoFit/>
              </a:bodyPr>
              <a:lstStyle/>
              <a:p>
                <a:pPr marL="0" marR="0" indent="274320"/>
                <a:r>
                  <a:rPr lang="zh-CN" sz="14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假设在初始状态</a:t>
                </a:r>
                <a14:m>
                  <m:oMath xmlns:m="http://schemas.openxmlformats.org/officeDocument/2006/math">
                    <m:r>
                      <a:rPr lang="en-US" sz="1400" b="1"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𝒛</m:t>
                    </m:r>
                    <m:d>
                      <m:dPr>
                        <m:ctrlP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400" b="1"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𝒕</m:t>
                            </m:r>
                          </m:e>
                          <m:sub>
                            <m:r>
                              <a:rPr lang="en-US" sz="1400" b="1"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𝟎</m:t>
                            </m:r>
                          </m:sub>
                        </m:sSub>
                      </m:e>
                    </m:d>
                  </m:oMath>
                </a14:m>
                <a:r>
                  <a:rPr lang="zh-CN" sz="14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时，位移</a:t>
                </a:r>
                <a14:m>
                  <m:oMath xmlns:m="http://schemas.openxmlformats.org/officeDocument/2006/math">
                    <m:sSub>
                      <m:sSubPr>
                        <m:ctrlP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𝑧</m:t>
                        </m:r>
                      </m:e>
                      <m:sub>
                        <m:r>
                          <a:rPr lang="en-US" sz="14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Sub>
                    <m:d>
                      <m:dPr>
                        <m:ctrlP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𝑡</m:t>
                            </m:r>
                          </m:e>
                          <m:sub>
                            <m:r>
                              <a:rPr lang="en-US" sz="14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0</m:t>
                            </m:r>
                          </m:sub>
                        </m:sSub>
                      </m:e>
                    </m:d>
                    <m:r>
                      <a:rPr lang="en-US" sz="14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&gt;</m:t>
                    </m:r>
                    <m:r>
                      <a:rPr lang="en-US" sz="14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0</m:t>
                    </m:r>
                  </m:oMath>
                </a14:m>
                <a:r>
                  <a:rPr lang="zh-CN" sz="14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且速度</a:t>
                </a:r>
                <a14:m>
                  <m:oMath xmlns:m="http://schemas.openxmlformats.org/officeDocument/2006/math">
                    <m:sSub>
                      <m:sSubPr>
                        <m:ctrlP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𝑧</m:t>
                        </m:r>
                      </m:e>
                      <m:sub>
                        <m:r>
                          <a:rPr lang="en-US" sz="14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sub>
                    </m:sSub>
                    <m:d>
                      <m:dPr>
                        <m:ctrlP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𝑡</m:t>
                            </m:r>
                          </m:e>
                          <m:sub>
                            <m:r>
                              <a:rPr lang="en-US" sz="14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0</m:t>
                            </m:r>
                          </m:sub>
                        </m:sSub>
                      </m:e>
                    </m:d>
                    <m:r>
                      <a:rPr lang="en-US" sz="14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&gt;</m:t>
                    </m:r>
                    <m:r>
                      <a:rPr lang="en-US" sz="14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0</m:t>
                    </m:r>
                  </m:oMath>
                </a14:m>
                <a:r>
                  <a:rPr lang="zh-CN" sz="14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。这说明此时小车在原点的右边并且向右行驶。如果终端状态在</a:t>
                </a:r>
                <a14:m>
                  <m:oMath xmlns:m="http://schemas.openxmlformats.org/officeDocument/2006/math">
                    <m:r>
                      <a:rPr lang="en-US" sz="1400" b="1"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𝒛</m:t>
                    </m:r>
                    <m:d>
                      <m:dPr>
                        <m:ctrlP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400" b="1"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𝒕</m:t>
                            </m:r>
                          </m:e>
                          <m:sub>
                            <m:r>
                              <a:rPr lang="en-US" sz="1400" b="1"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𝟏</m:t>
                            </m:r>
                          </m:sub>
                        </m:sSub>
                      </m:e>
                    </m:d>
                  </m:oMath>
                </a14:m>
                <a:r>
                  <a:rPr lang="zh-CN" sz="14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，即位移</a:t>
                </a:r>
                <a14:m>
                  <m:oMath xmlns:m="http://schemas.openxmlformats.org/officeDocument/2006/math">
                    <m:sSub>
                      <m:sSubPr>
                        <m:ctrlP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𝑧</m:t>
                        </m:r>
                      </m:e>
                      <m:sub>
                        <m:r>
                          <a:rPr lang="en-US" sz="14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Sub>
                    <m:d>
                      <m:dPr>
                        <m:ctrlP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𝑡</m:t>
                            </m:r>
                          </m:e>
                          <m:sub>
                            <m:r>
                              <a:rPr lang="en-US" sz="14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Sub>
                      </m:e>
                    </m:d>
                    <m:r>
                      <a:rPr lang="en-US" sz="14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&lt;</m:t>
                    </m:r>
                    <m:r>
                      <a:rPr lang="en-US" sz="14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0</m:t>
                    </m:r>
                  </m:oMath>
                </a14:m>
                <a:r>
                  <a:rPr lang="zh-CN" sz="14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且速度</a:t>
                </a:r>
                <a14:m>
                  <m:oMath xmlns:m="http://schemas.openxmlformats.org/officeDocument/2006/math">
                    <m:sSub>
                      <m:sSubPr>
                        <m:ctrlP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𝑧</m:t>
                        </m:r>
                      </m:e>
                      <m:sub>
                        <m:r>
                          <a:rPr lang="en-US" sz="14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sub>
                    </m:sSub>
                    <m:d>
                      <m:dPr>
                        <m:ctrlP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𝑡</m:t>
                            </m:r>
                          </m:e>
                          <m:sub>
                            <m:r>
                              <a:rPr lang="en-US" sz="14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Sub>
                      </m:e>
                    </m:d>
                    <m:r>
                      <a:rPr lang="en-US" sz="14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&gt;</m:t>
                    </m:r>
                    <m:r>
                      <a:rPr lang="en-US" sz="14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0</m:t>
                    </m:r>
                  </m:oMath>
                </a14:m>
                <a:r>
                  <a:rPr lang="zh-CN" sz="14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，这说明它在原点的左边且向右行驶。在外力（输入</a:t>
                </a:r>
                <a14:m>
                  <m:oMath xmlns:m="http://schemas.openxmlformats.org/officeDocument/2006/math">
                    <m:r>
                      <a:rPr lang="en-US" sz="1400" b="1"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𝒖</m:t>
                    </m:r>
                    <m:d>
                      <m:dPr>
                        <m:ctrlP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dPr>
                      <m:e>
                        <m:r>
                          <a:rPr lang="en-US" sz="1400" b="1"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𝒕</m:t>
                        </m:r>
                      </m:e>
                    </m:d>
                  </m:oMath>
                </a14:m>
                <a:r>
                  <a:rPr lang="zh-CN" sz="14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）的作用下，从初始状态</a:t>
                </a:r>
                <a14:m>
                  <m:oMath xmlns:m="http://schemas.openxmlformats.org/officeDocument/2006/math">
                    <m:r>
                      <a:rPr lang="en-US" sz="1400" b="1"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𝒛</m:t>
                    </m:r>
                    <m:d>
                      <m:dPr>
                        <m:ctrlP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400" b="1"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𝒕</m:t>
                            </m:r>
                          </m:e>
                          <m:sub>
                            <m:r>
                              <a:rPr lang="en-US" sz="1400" b="1"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𝟎</m:t>
                            </m:r>
                          </m:sub>
                        </m:sSub>
                      </m:e>
                    </m:d>
                  </m:oMath>
                </a14:m>
                <a:r>
                  <a:rPr lang="zh-CN" sz="14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到</a:t>
                </a:r>
                <a14:m>
                  <m:oMath xmlns:m="http://schemas.openxmlformats.org/officeDocument/2006/math">
                    <m:r>
                      <a:rPr lang="en-US" sz="1400" b="1"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𝒛</m:t>
                    </m:r>
                    <m:d>
                      <m:dPr>
                        <m:ctrlP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sz="14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400" b="1"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𝒕</m:t>
                            </m:r>
                          </m:e>
                          <m:sub>
                            <m:r>
                              <a:rPr lang="en-US" sz="1400" b="1"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𝟏</m:t>
                            </m:r>
                          </m:sub>
                        </m:sSub>
                      </m:e>
                    </m:d>
                  </m:oMath>
                </a14:m>
                <a:r>
                  <a:rPr lang="zh-CN" sz="14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的移动是无法通过图中的轨迹</a:t>
                </a:r>
                <a:r>
                  <a:rPr lang="en-US" sz="14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lang="zh-CN" sz="14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实现的。</a:t>
                </a:r>
                <a:endParaRPr lang="en-US" altLang="zh-CN" sz="14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0" marR="0" indent="274320"/>
                <a:r>
                  <a:rPr lang="zh-CN" sz="14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相反，它首先要经历一个先向右减速再加速向左的过程，这样才可以向左移动。之后，它需要向左减速，最后向右加速，才可以保证它达到终端状态，即图中轨迹</a:t>
                </a:r>
                <a:r>
                  <a:rPr lang="en-US" sz="14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a:t>
                </a:r>
                <a:r>
                  <a:rPr lang="zh-CN" sz="14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所示。</a:t>
                </a:r>
                <a:endParaRPr lang="en-US" sz="14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p:txBody>
          </p:sp>
        </mc:Choice>
        <mc:Fallback>
          <p:sp>
            <p:nvSpPr>
              <p:cNvPr id="30" name="TextBox 29"/>
              <p:cNvSpPr txBox="1">
                <a:spLocks noRot="1" noChangeAspect="1" noMove="1" noResize="1" noEditPoints="1" noAdjustHandles="1" noChangeArrowheads="1" noChangeShapeType="1" noTextEdit="1"/>
              </p:cNvSpPr>
              <p:nvPr/>
            </p:nvSpPr>
            <p:spPr>
              <a:xfrm>
                <a:off x="5462006" y="4743726"/>
                <a:ext cx="6096000" cy="1600438"/>
              </a:xfrm>
              <a:prstGeom prst="rect">
                <a:avLst/>
              </a:prstGeom>
              <a:blipFill rotWithShape="1">
                <a:blip r:embed="rId7"/>
                <a:stretch>
                  <a:fillRect l="-6" t="-17" r="6" b="32"/>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b="1" dirty="0"/>
              <a:t>系统能控性的举例与分析</a:t>
            </a:r>
            <a:endParaRPr lang="en-US" sz="3600" dirty="0"/>
          </a:p>
        </p:txBody>
      </p:sp>
      <p:sp>
        <p:nvSpPr>
          <p:cNvPr id="11" name="TextBox 10"/>
          <p:cNvSpPr txBox="1"/>
          <p:nvPr/>
        </p:nvSpPr>
        <p:spPr>
          <a:xfrm>
            <a:off x="465511" y="1884487"/>
            <a:ext cx="3896763" cy="338554"/>
          </a:xfrm>
          <a:prstGeom prst="rect">
            <a:avLst/>
          </a:prstGeom>
          <a:noFill/>
        </p:spPr>
        <p:txBody>
          <a:bodyPr wrap="square">
            <a:spAutoFit/>
          </a:bodyPr>
          <a:lstStyle/>
          <a:p>
            <a:pPr marL="342900" indent="-342900">
              <a:buFont typeface="Arial" panose="020B0604020202020204" pitchFamily="34" charset="0"/>
              <a:buChar char="•"/>
            </a:pPr>
            <a:r>
              <a:rPr lang="zh-CN" altLang="en-US" sz="1600" dirty="0">
                <a:effectLst/>
                <a:latin typeface="宋体" panose="02010600030101010101" pitchFamily="2" charset="-122"/>
                <a:ea typeface="宋体" panose="02010600030101010101" pitchFamily="2" charset="-122"/>
                <a:cs typeface="Calibri" panose="020F0502020204030204" pitchFamily="34" charset="0"/>
              </a:rPr>
              <a:t>两个小车例子</a:t>
            </a:r>
            <a:endParaRPr lang="en-US" altLang="zh-CN" sz="1600" dirty="0">
              <a:effectLst/>
              <a:latin typeface="宋体" panose="02010600030101010101" pitchFamily="2" charset="-122"/>
              <a:ea typeface="宋体" panose="02010600030101010101" pitchFamily="2" charset="-122"/>
              <a:cs typeface="Calibri" panose="020F0502020204030204" pitchFamily="34" charset="0"/>
            </a:endParaRPr>
          </a:p>
        </p:txBody>
      </p:sp>
      <mc:AlternateContent xmlns:mc="http://schemas.openxmlformats.org/markup-compatibility/2006">
        <mc:Choice xmlns:a14="http://schemas.microsoft.com/office/drawing/2010/main" Requires="a14">
          <p:sp>
            <p:nvSpPr>
              <p:cNvPr id="4" name="TextBox 3"/>
              <p:cNvSpPr txBox="1"/>
              <p:nvPr/>
            </p:nvSpPr>
            <p:spPr>
              <a:xfrm>
                <a:off x="2626632" y="3612346"/>
                <a:ext cx="3048699" cy="51046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400" i="1" smtClean="0">
                              <a:solidFill>
                                <a:schemeClr val="tx1"/>
                              </a:solidFill>
                              <a:latin typeface="Cambria Math" panose="02040503050406030204" pitchFamily="18" charset="0"/>
                            </a:rPr>
                          </m:ctrlPr>
                        </m:fPr>
                        <m:num>
                          <m:r>
                            <m:rPr>
                              <m:sty m:val="p"/>
                            </m:rPr>
                            <a:rPr lang="en-US" sz="1400">
                              <a:solidFill>
                                <a:schemeClr val="tx1"/>
                              </a:solidFill>
                              <a:latin typeface="Cambria Math" panose="02040503050406030204" pitchFamily="18" charset="0"/>
                            </a:rPr>
                            <m:t>d</m:t>
                          </m:r>
                          <m:r>
                            <a:rPr lang="en-US" sz="1400" b="1" i="1">
                              <a:solidFill>
                                <a:schemeClr val="tx1"/>
                              </a:solidFill>
                              <a:latin typeface="Cambria Math" panose="02040503050406030204" pitchFamily="18" charset="0"/>
                            </a:rPr>
                            <m:t>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num>
                        <m:den>
                          <m:r>
                            <a:rPr lang="en-US" sz="1400" b="0" i="1">
                              <a:solidFill>
                                <a:schemeClr val="tx1"/>
                              </a:solidFill>
                              <a:latin typeface="Cambria Math" panose="02040503050406030204" pitchFamily="18" charset="0"/>
                            </a:rPr>
                            <m:t>𝑑𝑡</m:t>
                          </m:r>
                        </m:den>
                      </m:f>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𝑨𝒛</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r>
                        <a:rPr lang="en-US" sz="1400" b="0" i="0">
                          <a:solidFill>
                            <a:schemeClr val="tx1"/>
                          </a:solidFill>
                          <a:latin typeface="Cambria Math" panose="02040503050406030204" pitchFamily="18" charset="0"/>
                        </a:rPr>
                        <m:t>+</m:t>
                      </m:r>
                      <m:r>
                        <a:rPr lang="en-US" sz="1400" b="1" i="1">
                          <a:solidFill>
                            <a:schemeClr val="tx1"/>
                          </a:solidFill>
                          <a:latin typeface="Cambria Math" panose="02040503050406030204" pitchFamily="18" charset="0"/>
                        </a:rPr>
                        <m:t>𝑩𝒖</m:t>
                      </m:r>
                      <m:d>
                        <m:dPr>
                          <m:ctrlPr>
                            <a:rPr lang="en-US" sz="1400" b="1"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𝒕</m:t>
                          </m:r>
                        </m:e>
                      </m:d>
                    </m:oMath>
                  </m:oMathPara>
                </a14:m>
                <a:endParaRPr lang="en-US" sz="1400" dirty="0">
                  <a:solidFill>
                    <a:schemeClr val="tx1"/>
                  </a:solidFill>
                </a:endParaRPr>
              </a:p>
            </p:txBody>
          </p:sp>
        </mc:Choice>
        <mc:Fallback>
          <p:sp>
            <p:nvSpPr>
              <p:cNvPr id="4" name="TextBox 3"/>
              <p:cNvSpPr txBox="1">
                <a:spLocks noRot="1" noChangeAspect="1" noMove="1" noResize="1" noEditPoints="1" noAdjustHandles="1" noChangeArrowheads="1" noChangeShapeType="1" noTextEdit="1"/>
              </p:cNvSpPr>
              <p:nvPr/>
            </p:nvSpPr>
            <p:spPr>
              <a:xfrm>
                <a:off x="2626632" y="3612346"/>
                <a:ext cx="3048699" cy="510461"/>
              </a:xfrm>
              <a:prstGeom prst="rect">
                <a:avLst/>
              </a:prstGeom>
              <a:blipFill rotWithShape="1">
                <a:blip r:embed="rId1"/>
                <a:stretch>
                  <a:fillRect l="-9" t="-91" r="11" b="7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5250056" y="3522625"/>
                <a:ext cx="2749490" cy="772712"/>
              </a:xfrm>
              <a:prstGeom prst="rect">
                <a:avLst/>
              </a:prstGeom>
              <a:noFill/>
            </p:spPr>
            <p:txBody>
              <a:bodyPr wrap="square">
                <a:spAutoFit/>
              </a:bodyPr>
              <a:lstStyle/>
              <a:p>
                <a14:m>
                  <m:oMath xmlns:m="http://schemas.openxmlformats.org/officeDocument/2006/math">
                    <m:r>
                      <a:rPr lang="en-US" sz="1200" b="1" i="1" smtClean="0">
                        <a:effectLst/>
                        <a:latin typeface="Cambria Math" panose="02040503050406030204" pitchFamily="18" charset="0"/>
                        <a:ea typeface="宋体" panose="02010600030101010101" pitchFamily="2" charset="-122"/>
                        <a:cs typeface="Calibri" panose="020F0502020204030204" pitchFamily="34" charset="0"/>
                      </a:rPr>
                      <m:t>𝑨</m:t>
                    </m:r>
                    <m:r>
                      <a:rPr lang="en-US" sz="1200" b="1" i="1" smtClean="0">
                        <a:effectLst/>
                        <a:latin typeface="Cambria Math" panose="02040503050406030204" pitchFamily="18" charset="0"/>
                        <a:ea typeface="宋体" panose="02010600030101010101" pitchFamily="2" charset="-122"/>
                        <a:cs typeface="Calibri" panose="020F0502020204030204" pitchFamily="34" charset="0"/>
                      </a:rPr>
                      <m:t>=</m:t>
                    </m:r>
                    <m:d>
                      <m:dPr>
                        <m:begChr m:val="["/>
                        <m:endChr m:val="]"/>
                        <m:ctrlPr>
                          <a:rPr lang="en-US" sz="1200" b="1" i="1">
                            <a:effectLst/>
                            <a:latin typeface="Cambria Math" panose="02040503050406030204" pitchFamily="18" charset="0"/>
                          </a:rPr>
                        </m:ctrlPr>
                      </m:dPr>
                      <m:e>
                        <m:m>
                          <m:mPr>
                            <m:mcs>
                              <m:mc>
                                <m:mcPr>
                                  <m:count m:val="2"/>
                                  <m:mcJc m:val="center"/>
                                </m:mcPr>
                              </m:mc>
                            </m:mcs>
                            <m:ctrlPr>
                              <a:rPr lang="en-US" sz="1200" i="1">
                                <a:effectLst/>
                                <a:latin typeface="Cambria Math" panose="02040503050406030204" pitchFamily="18" charset="0"/>
                              </a:rPr>
                            </m:ctrlPr>
                          </m:mPr>
                          <m:mr>
                            <m:e>
                              <m:m>
                                <m:mPr>
                                  <m:mcs>
                                    <m:mc>
                                      <m:mcPr>
                                        <m:count m:val="2"/>
                                        <m:mcJc m:val="center"/>
                                      </m:mcPr>
                                    </m:mc>
                                  </m:mcs>
                                  <m:ctrlPr>
                                    <a:rPr lang="en-US" sz="1200" i="1">
                                      <a:effectLst/>
                                      <a:latin typeface="Cambria Math" panose="02040503050406030204" pitchFamily="18" charset="0"/>
                                    </a:rPr>
                                  </m:ctrlPr>
                                </m:mPr>
                                <m:mr>
                                  <m:e>
                                    <m:r>
                                      <a:rPr lang="en-US" sz="1200" i="1">
                                        <a:effectLst/>
                                        <a:latin typeface="Cambria Math" panose="02040503050406030204" pitchFamily="18" charset="0"/>
                                        <a:ea typeface="宋体" panose="02010600030101010101" pitchFamily="2" charset="-122"/>
                                        <a:cs typeface="Calibri" panose="020F0502020204030204" pitchFamily="34" charset="0"/>
                                      </a:rPr>
                                      <m:t>0</m:t>
                                    </m:r>
                                  </m:e>
                                  <m:e>
                                    <m:r>
                                      <a:rPr lang="en-US" sz="1200" i="1">
                                        <a:effectLst/>
                                        <a:latin typeface="Cambria Math" panose="02040503050406030204" pitchFamily="18" charset="0"/>
                                        <a:ea typeface="宋体" panose="02010600030101010101" pitchFamily="2" charset="-122"/>
                                        <a:cs typeface="Calibri" panose="020F0502020204030204" pitchFamily="34" charset="0"/>
                                      </a:rPr>
                                      <m:t>1</m:t>
                                    </m:r>
                                  </m:e>
                                </m:mr>
                                <m:mr>
                                  <m:e>
                                    <m:r>
                                      <a:rPr lang="zh-CN" altLang="en-US" sz="1200" i="1">
                                        <a:effectLst/>
                                        <a:latin typeface="Cambria Math" panose="02040503050406030204" pitchFamily="18" charset="0"/>
                                        <a:ea typeface="微软雅黑" panose="020B0503020204020204" pitchFamily="34" charset="-122"/>
                                        <a:cs typeface="微软雅黑" panose="020B0503020204020204" pitchFamily="34" charset="-122"/>
                                      </a:rPr>
                                      <m:t>−</m:t>
                                    </m:r>
                                    <m:r>
                                      <a:rPr lang="en-US" sz="1200" i="1">
                                        <a:effectLst/>
                                        <a:latin typeface="Cambria Math" panose="02040503050406030204" pitchFamily="18" charset="0"/>
                                        <a:ea typeface="宋体" panose="02010600030101010101" pitchFamily="2" charset="-122"/>
                                        <a:cs typeface="Calibri" panose="020F0502020204030204" pitchFamily="34" charset="0"/>
                                      </a:rPr>
                                      <m:t>100</m:t>
                                    </m:r>
                                  </m:e>
                                  <m:e>
                                    <m:r>
                                      <a:rPr lang="en-US" sz="1200" i="1">
                                        <a:effectLst/>
                                        <a:latin typeface="Cambria Math" panose="02040503050406030204" pitchFamily="18" charset="0"/>
                                        <a:ea typeface="宋体" panose="02010600030101010101" pitchFamily="2" charset="-122"/>
                                        <a:cs typeface="Calibri" panose="020F0502020204030204" pitchFamily="34" charset="0"/>
                                      </a:rPr>
                                      <m:t>0</m:t>
                                    </m:r>
                                  </m:e>
                                </m:mr>
                              </m:m>
                            </m:e>
                            <m:e>
                              <m:m>
                                <m:mPr>
                                  <m:mcs>
                                    <m:mc>
                                      <m:mcPr>
                                        <m:count m:val="2"/>
                                        <m:mcJc m:val="center"/>
                                      </m:mcPr>
                                    </m:mc>
                                  </m:mcs>
                                  <m:ctrlPr>
                                    <a:rPr lang="en-US" sz="1200" i="1">
                                      <a:effectLst/>
                                      <a:latin typeface="Cambria Math" panose="02040503050406030204" pitchFamily="18" charset="0"/>
                                    </a:rPr>
                                  </m:ctrlPr>
                                </m:mPr>
                                <m:mr>
                                  <m:e>
                                    <m:r>
                                      <a:rPr lang="en-US" sz="1200" i="1">
                                        <a:effectLst/>
                                        <a:latin typeface="Cambria Math" panose="02040503050406030204" pitchFamily="18" charset="0"/>
                                        <a:ea typeface="宋体" panose="02010600030101010101" pitchFamily="2" charset="-122"/>
                                        <a:cs typeface="Calibri" panose="020F0502020204030204" pitchFamily="34" charset="0"/>
                                      </a:rPr>
                                      <m:t>0</m:t>
                                    </m:r>
                                  </m:e>
                                  <m:e>
                                    <m:r>
                                      <a:rPr lang="en-US" sz="1200" i="1">
                                        <a:effectLst/>
                                        <a:latin typeface="Cambria Math" panose="02040503050406030204" pitchFamily="18" charset="0"/>
                                        <a:ea typeface="宋体" panose="02010600030101010101" pitchFamily="2" charset="-122"/>
                                        <a:cs typeface="Calibri" panose="020F0502020204030204" pitchFamily="34" charset="0"/>
                                      </a:rPr>
                                      <m:t>0</m:t>
                                    </m:r>
                                  </m:e>
                                </m:mr>
                                <m:mr>
                                  <m:e>
                                    <m:r>
                                      <a:rPr lang="en-US" sz="1200" i="1">
                                        <a:effectLst/>
                                        <a:latin typeface="Cambria Math" panose="02040503050406030204" pitchFamily="18" charset="0"/>
                                        <a:ea typeface="宋体" panose="02010600030101010101" pitchFamily="2" charset="-122"/>
                                        <a:cs typeface="Calibri" panose="020F0502020204030204" pitchFamily="34" charset="0"/>
                                      </a:rPr>
                                      <m:t>100</m:t>
                                    </m:r>
                                  </m:e>
                                  <m:e>
                                    <m:r>
                                      <a:rPr lang="en-US" sz="1200" i="1">
                                        <a:effectLst/>
                                        <a:latin typeface="Cambria Math" panose="02040503050406030204" pitchFamily="18" charset="0"/>
                                        <a:ea typeface="宋体" panose="02010600030101010101" pitchFamily="2" charset="-122"/>
                                        <a:cs typeface="Calibri" panose="020F0502020204030204" pitchFamily="34" charset="0"/>
                                      </a:rPr>
                                      <m:t>0</m:t>
                                    </m:r>
                                  </m:e>
                                </m:mr>
                              </m:m>
                            </m:e>
                          </m:mr>
                          <m:mr>
                            <m:e>
                              <m:m>
                                <m:mPr>
                                  <m:mcs>
                                    <m:mc>
                                      <m:mcPr>
                                        <m:count m:val="2"/>
                                        <m:mcJc m:val="center"/>
                                      </m:mcPr>
                                    </m:mc>
                                  </m:mcs>
                                  <m:ctrlPr>
                                    <a:rPr lang="en-US" sz="1200" i="1">
                                      <a:effectLst/>
                                      <a:latin typeface="Cambria Math" panose="02040503050406030204" pitchFamily="18" charset="0"/>
                                    </a:rPr>
                                  </m:ctrlPr>
                                </m:mPr>
                                <m:mr>
                                  <m:e>
                                    <m:r>
                                      <a:rPr lang="en-US" sz="1200" i="1">
                                        <a:effectLst/>
                                        <a:latin typeface="Cambria Math" panose="02040503050406030204" pitchFamily="18" charset="0"/>
                                        <a:ea typeface="宋体" panose="02010600030101010101" pitchFamily="2" charset="-122"/>
                                        <a:cs typeface="Calibri" panose="020F0502020204030204" pitchFamily="34" charset="0"/>
                                      </a:rPr>
                                      <m:t>0</m:t>
                                    </m:r>
                                  </m:e>
                                  <m:e>
                                    <m:r>
                                      <a:rPr lang="en-US" sz="1200" i="1">
                                        <a:effectLst/>
                                        <a:latin typeface="Cambria Math" panose="02040503050406030204" pitchFamily="18" charset="0"/>
                                        <a:ea typeface="宋体" panose="02010600030101010101" pitchFamily="2" charset="-122"/>
                                        <a:cs typeface="Calibri" panose="020F0502020204030204" pitchFamily="34" charset="0"/>
                                      </a:rPr>
                                      <m:t>   </m:t>
                                    </m:r>
                                    <m:r>
                                      <a:rPr lang="en-US" sz="1200" i="1">
                                        <a:effectLst/>
                                        <a:latin typeface="Cambria Math" panose="02040503050406030204" pitchFamily="18" charset="0"/>
                                        <a:ea typeface="宋体" panose="02010600030101010101" pitchFamily="2" charset="-122"/>
                                        <a:cs typeface="Calibri" panose="020F0502020204030204" pitchFamily="34" charset="0"/>
                                      </a:rPr>
                                      <m:t>0</m:t>
                                    </m:r>
                                  </m:e>
                                </m:mr>
                                <m:mr>
                                  <m:e>
                                    <m:r>
                                      <a:rPr lang="en-US" sz="1200" i="1">
                                        <a:effectLst/>
                                        <a:latin typeface="Cambria Math" panose="02040503050406030204" pitchFamily="18" charset="0"/>
                                        <a:ea typeface="宋体" panose="02010600030101010101" pitchFamily="2" charset="-122"/>
                                        <a:cs typeface="Calibri" panose="020F0502020204030204" pitchFamily="34" charset="0"/>
                                      </a:rPr>
                                      <m:t>100</m:t>
                                    </m:r>
                                  </m:e>
                                  <m:e>
                                    <m:r>
                                      <a:rPr lang="en-US" sz="1200" i="1">
                                        <a:effectLst/>
                                        <a:latin typeface="Cambria Math" panose="02040503050406030204" pitchFamily="18" charset="0"/>
                                        <a:ea typeface="宋体" panose="02010600030101010101" pitchFamily="2" charset="-122"/>
                                        <a:cs typeface="Calibri" panose="020F0502020204030204" pitchFamily="34" charset="0"/>
                                      </a:rPr>
                                      <m:t>   </m:t>
                                    </m:r>
                                    <m:r>
                                      <a:rPr lang="en-US" sz="1200" i="1">
                                        <a:effectLst/>
                                        <a:latin typeface="Cambria Math" panose="02040503050406030204" pitchFamily="18" charset="0"/>
                                        <a:ea typeface="宋体" panose="02010600030101010101" pitchFamily="2" charset="-122"/>
                                        <a:cs typeface="Calibri" panose="020F0502020204030204" pitchFamily="34" charset="0"/>
                                      </a:rPr>
                                      <m:t>0</m:t>
                                    </m:r>
                                  </m:e>
                                </m:mr>
                              </m:m>
                            </m:e>
                            <m:e>
                              <m:m>
                                <m:mPr>
                                  <m:mcs>
                                    <m:mc>
                                      <m:mcPr>
                                        <m:count m:val="2"/>
                                        <m:mcJc m:val="center"/>
                                      </m:mcPr>
                                    </m:mc>
                                  </m:mcs>
                                  <m:ctrlPr>
                                    <a:rPr lang="en-US" sz="1200" i="1">
                                      <a:effectLst/>
                                      <a:latin typeface="Cambria Math" panose="02040503050406030204" pitchFamily="18" charset="0"/>
                                    </a:rPr>
                                  </m:ctrlPr>
                                </m:mPr>
                                <m:mr>
                                  <m:e>
                                    <m:r>
                                      <a:rPr lang="en-US" sz="1200" i="1">
                                        <a:effectLst/>
                                        <a:latin typeface="Cambria Math" panose="02040503050406030204" pitchFamily="18" charset="0"/>
                                        <a:ea typeface="宋体" panose="02010600030101010101" pitchFamily="2" charset="-122"/>
                                        <a:cs typeface="Calibri" panose="020F0502020204030204" pitchFamily="34" charset="0"/>
                                      </a:rPr>
                                      <m:t>0</m:t>
                                    </m:r>
                                  </m:e>
                                  <m:e>
                                    <m:r>
                                      <a:rPr lang="en-US" sz="1200" i="1">
                                        <a:effectLst/>
                                        <a:latin typeface="Cambria Math" panose="02040503050406030204" pitchFamily="18" charset="0"/>
                                        <a:ea typeface="宋体" panose="02010600030101010101" pitchFamily="2" charset="-122"/>
                                        <a:cs typeface="Calibri" panose="020F0502020204030204" pitchFamily="34" charset="0"/>
                                      </a:rPr>
                                      <m:t>1</m:t>
                                    </m:r>
                                  </m:e>
                                </m:mr>
                                <m:mr>
                                  <m:e>
                                    <m:r>
                                      <a:rPr lang="zh-CN" altLang="en-US" sz="1200" i="1">
                                        <a:effectLst/>
                                        <a:latin typeface="Cambria Math" panose="02040503050406030204" pitchFamily="18" charset="0"/>
                                        <a:ea typeface="微软雅黑" panose="020B0503020204020204" pitchFamily="34" charset="-122"/>
                                        <a:cs typeface="微软雅黑" panose="020B0503020204020204" pitchFamily="34" charset="-122"/>
                                      </a:rPr>
                                      <m:t>−</m:t>
                                    </m:r>
                                    <m:r>
                                      <a:rPr lang="en-US" sz="1200" i="1">
                                        <a:effectLst/>
                                        <a:latin typeface="Cambria Math" panose="02040503050406030204" pitchFamily="18" charset="0"/>
                                        <a:ea typeface="宋体" panose="02010600030101010101" pitchFamily="2" charset="-122"/>
                                        <a:cs typeface="Calibri" panose="020F0502020204030204" pitchFamily="34" charset="0"/>
                                      </a:rPr>
                                      <m:t>100</m:t>
                                    </m:r>
                                  </m:e>
                                  <m:e>
                                    <m:r>
                                      <a:rPr lang="en-US" sz="1200" i="1">
                                        <a:effectLst/>
                                        <a:latin typeface="Cambria Math" panose="02040503050406030204" pitchFamily="18" charset="0"/>
                                        <a:ea typeface="宋体" panose="02010600030101010101" pitchFamily="2" charset="-122"/>
                                        <a:cs typeface="Calibri" panose="020F0502020204030204" pitchFamily="34" charset="0"/>
                                      </a:rPr>
                                      <m:t>0</m:t>
                                    </m:r>
                                  </m:e>
                                </m:mr>
                              </m:m>
                            </m:e>
                          </m:mr>
                        </m:m>
                      </m:e>
                    </m:d>
                  </m:oMath>
                </a14:m>
                <a:r>
                  <a:rPr lang="zh-CN" sz="1200" b="1" dirty="0">
                    <a:effectLst/>
                    <a:latin typeface="Calibri" panose="020F0502020204030204" pitchFamily="34" charset="0"/>
                    <a:ea typeface="宋体" panose="02010600030101010101" pitchFamily="2" charset="-122"/>
                    <a:cs typeface="Calibri" panose="020F0502020204030204" pitchFamily="34" charset="0"/>
                  </a:rPr>
                  <a:t>，</a:t>
                </a:r>
                <a14:m>
                  <m:oMath xmlns:m="http://schemas.openxmlformats.org/officeDocument/2006/math">
                    <m:r>
                      <a:rPr lang="en-US" sz="1200" b="1" i="1">
                        <a:effectLst/>
                        <a:latin typeface="Cambria Math" panose="02040503050406030204" pitchFamily="18" charset="0"/>
                        <a:ea typeface="宋体" panose="02010600030101010101" pitchFamily="2" charset="-122"/>
                        <a:cs typeface="Calibri" panose="020F0502020204030204" pitchFamily="34" charset="0"/>
                      </a:rPr>
                      <m:t>𝑩</m:t>
                    </m:r>
                    <m:r>
                      <a:rPr lang="en-US" sz="1200" b="1" i="1">
                        <a:effectLst/>
                        <a:latin typeface="Cambria Math" panose="02040503050406030204" pitchFamily="18" charset="0"/>
                        <a:ea typeface="宋体" panose="02010600030101010101" pitchFamily="2" charset="-122"/>
                        <a:cs typeface="Calibri" panose="020F0502020204030204" pitchFamily="34" charset="0"/>
                      </a:rPr>
                      <m:t>=</m:t>
                    </m:r>
                    <m:d>
                      <m:dPr>
                        <m:begChr m:val="["/>
                        <m:endChr m:val="]"/>
                        <m:ctrlPr>
                          <a:rPr lang="en-US" sz="1200" i="1">
                            <a:effectLst/>
                            <a:latin typeface="Cambria Math" panose="02040503050406030204" pitchFamily="18" charset="0"/>
                          </a:rPr>
                        </m:ctrlPr>
                      </m:dPr>
                      <m:e>
                        <m:m>
                          <m:mPr>
                            <m:mcs>
                              <m:mc>
                                <m:mcPr>
                                  <m:count m:val="1"/>
                                  <m:mcJc m:val="center"/>
                                </m:mcPr>
                              </m:mc>
                            </m:mcs>
                            <m:ctrlPr>
                              <a:rPr lang="en-US" sz="1200" i="1">
                                <a:effectLst/>
                                <a:latin typeface="Cambria Math" panose="02040503050406030204" pitchFamily="18" charset="0"/>
                              </a:rPr>
                            </m:ctrlPr>
                          </m:mPr>
                          <m:mr>
                            <m:e>
                              <m:r>
                                <a:rPr lang="en-US" sz="1200" i="1">
                                  <a:effectLst/>
                                  <a:latin typeface="Cambria Math" panose="02040503050406030204" pitchFamily="18" charset="0"/>
                                  <a:ea typeface="宋体" panose="02010600030101010101" pitchFamily="2" charset="-122"/>
                                  <a:cs typeface="Calibri" panose="020F0502020204030204" pitchFamily="34" charset="0"/>
                                </a:rPr>
                                <m:t>0</m:t>
                              </m:r>
                            </m:e>
                          </m:mr>
                          <m:mr>
                            <m:e>
                              <m:r>
                                <a:rPr lang="en-US" sz="1200" i="1">
                                  <a:effectLst/>
                                  <a:latin typeface="Cambria Math" panose="02040503050406030204" pitchFamily="18" charset="0"/>
                                  <a:ea typeface="宋体" panose="02010600030101010101" pitchFamily="2" charset="-122"/>
                                  <a:cs typeface="Calibri" panose="020F0502020204030204" pitchFamily="34" charset="0"/>
                                </a:rPr>
                                <m:t>1</m:t>
                              </m:r>
                            </m:e>
                          </m:mr>
                          <m:mr>
                            <m:e>
                              <m:m>
                                <m:mPr>
                                  <m:mcs>
                                    <m:mc>
                                      <m:mcPr>
                                        <m:count m:val="1"/>
                                        <m:mcJc m:val="center"/>
                                      </m:mcPr>
                                    </m:mc>
                                  </m:mcs>
                                  <m:ctrlPr>
                                    <a:rPr lang="en-US" sz="1200" i="1">
                                      <a:effectLst/>
                                      <a:latin typeface="Cambria Math" panose="02040503050406030204" pitchFamily="18" charset="0"/>
                                    </a:rPr>
                                  </m:ctrlPr>
                                </m:mPr>
                                <m:mr>
                                  <m:e>
                                    <m:r>
                                      <a:rPr lang="en-US" sz="1200" i="1">
                                        <a:effectLst/>
                                        <a:latin typeface="Cambria Math" panose="02040503050406030204" pitchFamily="18" charset="0"/>
                                        <a:ea typeface="宋体" panose="02010600030101010101" pitchFamily="2" charset="-122"/>
                                        <a:cs typeface="Calibri" panose="020F0502020204030204" pitchFamily="34" charset="0"/>
                                      </a:rPr>
                                      <m:t>0</m:t>
                                    </m:r>
                                  </m:e>
                                </m:mr>
                                <m:mr>
                                  <m:e>
                                    <m:r>
                                      <a:rPr lang="en-US" sz="1200" i="1">
                                        <a:effectLst/>
                                        <a:latin typeface="Cambria Math" panose="02040503050406030204" pitchFamily="18" charset="0"/>
                                        <a:ea typeface="宋体" panose="02010600030101010101" pitchFamily="2" charset="-122"/>
                                        <a:cs typeface="Calibri" panose="020F0502020204030204" pitchFamily="34" charset="0"/>
                                      </a:rPr>
                                      <m:t>0</m:t>
                                    </m:r>
                                  </m:e>
                                </m:mr>
                              </m:m>
                            </m:e>
                          </m:mr>
                        </m:m>
                      </m:e>
                    </m:d>
                  </m:oMath>
                </a14:m>
                <a:endParaRPr lang="en-US" sz="1200" dirty="0"/>
              </a:p>
            </p:txBody>
          </p:sp>
        </mc:Choice>
        <mc:Fallback>
          <p:sp>
            <p:nvSpPr>
              <p:cNvPr id="5" name="TextBox 4"/>
              <p:cNvSpPr txBox="1">
                <a:spLocks noRot="1" noChangeAspect="1" noMove="1" noResize="1" noEditPoints="1" noAdjustHandles="1" noChangeArrowheads="1" noChangeShapeType="1" noTextEdit="1"/>
              </p:cNvSpPr>
              <p:nvPr/>
            </p:nvSpPr>
            <p:spPr>
              <a:xfrm>
                <a:off x="5250056" y="3522625"/>
                <a:ext cx="2749490" cy="772712"/>
              </a:xfrm>
              <a:prstGeom prst="rect">
                <a:avLst/>
              </a:prstGeom>
              <a:blipFill rotWithShape="1">
                <a:blip r:embed="rId2"/>
                <a:stretch>
                  <a:fillRect l="-19" t="-36" r="16" b="25"/>
                </a:stretch>
              </a:blipFill>
            </p:spPr>
            <p:txBody>
              <a:bodyPr/>
              <a:lstStyle/>
              <a:p>
                <a:r>
                  <a:rPr lang="zh-CN" altLang="en-US">
                    <a:noFill/>
                  </a:rPr>
                  <a:t> </a:t>
                </a:r>
              </a:p>
            </p:txBody>
          </p:sp>
        </mc:Fallback>
      </mc:AlternateContent>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46809"/>
          <a:stretch>
            <a:fillRect/>
          </a:stretch>
        </p:blipFill>
        <p:spPr bwMode="auto">
          <a:xfrm>
            <a:off x="1896611" y="2223041"/>
            <a:ext cx="3426718" cy="1216775"/>
          </a:xfrm>
          <a:prstGeom prst="rect">
            <a:avLst/>
          </a:prstGeom>
          <a:noFill/>
        </p:spPr>
      </p:pic>
      <mc:AlternateContent xmlns:mc="http://schemas.openxmlformats.org/markup-compatibility/2006">
        <mc:Choice xmlns:a14="http://schemas.microsoft.com/office/drawing/2010/main" Requires="a14">
          <p:sp>
            <p:nvSpPr>
              <p:cNvPr id="8" name="TextBox 7"/>
              <p:cNvSpPr txBox="1"/>
              <p:nvPr/>
            </p:nvSpPr>
            <p:spPr>
              <a:xfrm>
                <a:off x="1763732" y="4385058"/>
                <a:ext cx="5675293" cy="886012"/>
              </a:xfrm>
              <a:prstGeom prst="rect">
                <a:avLst/>
              </a:prstGeom>
              <a:noFill/>
            </p:spPr>
            <p:txBody>
              <a:bodyPr wrap="square">
                <a:spAutoFit/>
              </a:bodyPr>
              <a:lstStyle/>
              <a:p>
                <a14:m>
                  <m:oMath xmlns:m="http://schemas.openxmlformats.org/officeDocument/2006/math">
                    <m:sSub>
                      <m:sSubPr>
                        <m:ctrlPr>
                          <a:rPr lang="en-US" sz="1400" i="1" smtClean="0">
                            <a:effectLst/>
                            <a:latin typeface="Cambria Math" panose="02040503050406030204" pitchFamily="18" charset="0"/>
                          </a:rPr>
                        </m:ctrlPr>
                      </m:sSubPr>
                      <m:e>
                        <m:r>
                          <a:rPr lang="en-US" sz="1400" b="1" i="1">
                            <a:effectLst/>
                            <a:latin typeface="Cambria Math" panose="02040503050406030204" pitchFamily="18" charset="0"/>
                            <a:ea typeface="宋体" panose="02010600030101010101" pitchFamily="2" charset="-122"/>
                            <a:cs typeface="Calibri" panose="020F0502020204030204" pitchFamily="34" charset="0"/>
                          </a:rPr>
                          <m:t>𝑪</m:t>
                        </m:r>
                      </m:e>
                      <m:sub>
                        <m:r>
                          <a:rPr lang="en-US" sz="1400" b="1" i="1">
                            <a:effectLst/>
                            <a:latin typeface="Cambria Math" panose="02040503050406030204" pitchFamily="18" charset="0"/>
                            <a:ea typeface="宋体" panose="02010600030101010101" pitchFamily="2" charset="-122"/>
                            <a:cs typeface="Calibri" panose="020F0502020204030204" pitchFamily="34" charset="0"/>
                          </a:rPr>
                          <m:t>𝒐</m:t>
                        </m:r>
                      </m:sub>
                    </m:sSub>
                    <m:r>
                      <a:rPr lang="en-US" sz="1400">
                        <a:effectLst/>
                        <a:latin typeface="Cambria Math" panose="02040503050406030204" pitchFamily="18" charset="0"/>
                        <a:ea typeface="宋体" panose="02010600030101010101" pitchFamily="2" charset="-122"/>
                        <a:cs typeface="Calibri" panose="020F0502020204030204" pitchFamily="34" charset="0"/>
                      </a:rPr>
                      <m:t>=</m:t>
                    </m:r>
                    <m:d>
                      <m:dPr>
                        <m:begChr m:val="["/>
                        <m:endChr m:val="]"/>
                        <m:ctrlPr>
                          <a:rPr lang="en-US" sz="1400" i="1">
                            <a:effectLst/>
                            <a:latin typeface="Cambria Math" panose="02040503050406030204" pitchFamily="18" charset="0"/>
                          </a:rPr>
                        </m:ctrlPr>
                      </m:dPr>
                      <m:e>
                        <m:r>
                          <a:rPr lang="en-US" sz="1400" b="1" i="1">
                            <a:effectLst/>
                            <a:latin typeface="Cambria Math" panose="02040503050406030204" pitchFamily="18" charset="0"/>
                            <a:ea typeface="宋体" panose="02010600030101010101" pitchFamily="2" charset="-122"/>
                            <a:cs typeface="Calibri" panose="020F0502020204030204" pitchFamily="34" charset="0"/>
                          </a:rPr>
                          <m:t>𝑩</m:t>
                        </m:r>
                        <m:r>
                          <a:rPr lang="en-US" sz="1400">
                            <a:effectLst/>
                            <a:latin typeface="Cambria Math" panose="02040503050406030204" pitchFamily="18" charset="0"/>
                            <a:ea typeface="宋体" panose="02010600030101010101" pitchFamily="2" charset="-122"/>
                            <a:cs typeface="Calibri" panose="020F0502020204030204" pitchFamily="34" charset="0"/>
                          </a:rPr>
                          <m:t>  </m:t>
                        </m:r>
                        <m:r>
                          <a:rPr lang="en-US" sz="1400" b="1" i="1">
                            <a:effectLst/>
                            <a:latin typeface="Cambria Math" panose="02040503050406030204" pitchFamily="18" charset="0"/>
                            <a:ea typeface="宋体" panose="02010600030101010101" pitchFamily="2" charset="-122"/>
                            <a:cs typeface="Calibri" panose="020F0502020204030204" pitchFamily="34" charset="0"/>
                          </a:rPr>
                          <m:t>𝑨𝑩</m:t>
                        </m:r>
                        <m:r>
                          <a:rPr lang="en-US" sz="1400" b="1" i="1">
                            <a:effectLst/>
                            <a:latin typeface="Cambria Math" panose="02040503050406030204" pitchFamily="18" charset="0"/>
                            <a:ea typeface="宋体" panose="02010600030101010101" pitchFamily="2" charset="-122"/>
                            <a:cs typeface="Calibri" panose="020F0502020204030204" pitchFamily="34" charset="0"/>
                          </a:rPr>
                          <m:t>  </m:t>
                        </m:r>
                        <m:sSup>
                          <m:sSupPr>
                            <m:ctrlPr>
                              <a:rPr lang="en-US" sz="1400" b="1" i="1">
                                <a:effectLst/>
                                <a:latin typeface="Cambria Math" panose="02040503050406030204" pitchFamily="18" charset="0"/>
                              </a:rPr>
                            </m:ctrlPr>
                          </m:sSupPr>
                          <m:e>
                            <m:r>
                              <a:rPr lang="en-US" sz="1400" b="1" i="1">
                                <a:effectLst/>
                                <a:latin typeface="Cambria Math" panose="02040503050406030204" pitchFamily="18" charset="0"/>
                                <a:ea typeface="宋体" panose="02010600030101010101" pitchFamily="2" charset="-122"/>
                                <a:cs typeface="Calibri" panose="020F0502020204030204" pitchFamily="34" charset="0"/>
                              </a:rPr>
                              <m:t>𝑨</m:t>
                            </m:r>
                          </m:e>
                          <m:sup>
                            <m:r>
                              <a:rPr lang="en-US" sz="1400" b="1" i="1">
                                <a:effectLst/>
                                <a:latin typeface="Cambria Math" panose="02040503050406030204" pitchFamily="18" charset="0"/>
                                <a:ea typeface="宋体" panose="02010600030101010101" pitchFamily="2" charset="-122"/>
                                <a:cs typeface="Calibri" panose="020F0502020204030204" pitchFamily="34" charset="0"/>
                              </a:rPr>
                              <m:t>𝟐</m:t>
                            </m:r>
                          </m:sup>
                        </m:sSup>
                        <m:r>
                          <a:rPr lang="en-US" sz="1400" b="1" i="1">
                            <a:effectLst/>
                            <a:latin typeface="Cambria Math" panose="02040503050406030204" pitchFamily="18" charset="0"/>
                            <a:ea typeface="宋体" panose="02010600030101010101" pitchFamily="2" charset="-122"/>
                            <a:cs typeface="Calibri" panose="020F0502020204030204" pitchFamily="34" charset="0"/>
                          </a:rPr>
                          <m:t>𝑩</m:t>
                        </m:r>
                        <m:r>
                          <a:rPr lang="en-US" sz="1400" b="1" i="1">
                            <a:effectLst/>
                            <a:latin typeface="Cambria Math" panose="02040503050406030204" pitchFamily="18" charset="0"/>
                            <a:ea typeface="宋体" panose="02010600030101010101" pitchFamily="2" charset="-122"/>
                            <a:cs typeface="Calibri" panose="020F0502020204030204" pitchFamily="34" charset="0"/>
                          </a:rPr>
                          <m:t>  </m:t>
                        </m:r>
                        <m:sSup>
                          <m:sSupPr>
                            <m:ctrlPr>
                              <a:rPr lang="en-US" sz="1400" b="1" i="1">
                                <a:effectLst/>
                                <a:latin typeface="Cambria Math" panose="02040503050406030204" pitchFamily="18" charset="0"/>
                              </a:rPr>
                            </m:ctrlPr>
                          </m:sSupPr>
                          <m:e>
                            <m:r>
                              <a:rPr lang="en-US" sz="1400" b="1" i="1">
                                <a:effectLst/>
                                <a:latin typeface="Cambria Math" panose="02040503050406030204" pitchFamily="18" charset="0"/>
                                <a:ea typeface="宋体" panose="02010600030101010101" pitchFamily="2" charset="-122"/>
                                <a:cs typeface="Calibri" panose="020F0502020204030204" pitchFamily="34" charset="0"/>
                              </a:rPr>
                              <m:t>𝑨</m:t>
                            </m:r>
                          </m:e>
                          <m:sup>
                            <m:r>
                              <a:rPr lang="en-US" sz="1400" b="1" i="1">
                                <a:effectLst/>
                                <a:latin typeface="Cambria Math" panose="02040503050406030204" pitchFamily="18" charset="0"/>
                                <a:ea typeface="宋体" panose="02010600030101010101" pitchFamily="2" charset="-122"/>
                                <a:cs typeface="Calibri" panose="020F0502020204030204" pitchFamily="34" charset="0"/>
                              </a:rPr>
                              <m:t>𝟑</m:t>
                            </m:r>
                          </m:sup>
                        </m:sSup>
                        <m:r>
                          <a:rPr lang="en-US" sz="1400" b="1" i="1">
                            <a:effectLst/>
                            <a:latin typeface="Cambria Math" panose="02040503050406030204" pitchFamily="18" charset="0"/>
                            <a:ea typeface="宋体" panose="02010600030101010101" pitchFamily="2" charset="-122"/>
                            <a:cs typeface="Calibri" panose="020F0502020204030204" pitchFamily="34" charset="0"/>
                          </a:rPr>
                          <m:t>𝑩</m:t>
                        </m:r>
                      </m:e>
                    </m:d>
                    <m:r>
                      <a:rPr lang="en-US" sz="1400">
                        <a:effectLst/>
                        <a:latin typeface="Cambria Math" panose="02040503050406030204" pitchFamily="18" charset="0"/>
                        <a:ea typeface="宋体" panose="02010600030101010101" pitchFamily="2" charset="-122"/>
                        <a:cs typeface="Calibri" panose="020F0502020204030204" pitchFamily="34" charset="0"/>
                      </a:rPr>
                      <m:t>=</m:t>
                    </m:r>
                    <m:d>
                      <m:dPr>
                        <m:begChr m:val="["/>
                        <m:endChr m:val="]"/>
                        <m:ctrlPr>
                          <a:rPr lang="en-US" sz="1400" b="1" i="1">
                            <a:effectLst/>
                            <a:latin typeface="Cambria Math" panose="02040503050406030204" pitchFamily="18" charset="0"/>
                          </a:rPr>
                        </m:ctrlPr>
                      </m:dPr>
                      <m:e>
                        <m:m>
                          <m:mPr>
                            <m:mcs>
                              <m:mc>
                                <m:mcPr>
                                  <m:count m:val="2"/>
                                  <m:mcJc m:val="center"/>
                                </m:mcPr>
                              </m:mc>
                            </m:mcs>
                            <m:ctrlPr>
                              <a:rPr lang="en-US" sz="1400" i="1">
                                <a:effectLst/>
                                <a:latin typeface="Cambria Math" panose="02040503050406030204" pitchFamily="18" charset="0"/>
                              </a:rPr>
                            </m:ctrlPr>
                          </m:mPr>
                          <m:mr>
                            <m:e>
                              <m:m>
                                <m:mPr>
                                  <m:mcs>
                                    <m:mc>
                                      <m:mcPr>
                                        <m:count m:val="2"/>
                                        <m:mcJc m:val="center"/>
                                      </m:mcPr>
                                    </m:mc>
                                  </m:mcs>
                                  <m:ctrlPr>
                                    <a:rPr lang="en-US" sz="1400" i="1">
                                      <a:effectLst/>
                                      <a:latin typeface="Cambria Math" panose="02040503050406030204" pitchFamily="18" charset="0"/>
                                    </a:rPr>
                                  </m:ctrlPr>
                                </m:mPr>
                                <m:mr>
                                  <m:e>
                                    <m:r>
                                      <a:rPr lang="en-US" sz="1400" i="1">
                                        <a:effectLst/>
                                        <a:latin typeface="Cambria Math" panose="02040503050406030204" pitchFamily="18" charset="0"/>
                                        <a:ea typeface="宋体" panose="02010600030101010101" pitchFamily="2" charset="-122"/>
                                        <a:cs typeface="Calibri" panose="020F0502020204030204" pitchFamily="34" charset="0"/>
                                      </a:rPr>
                                      <m:t>0</m:t>
                                    </m:r>
                                  </m:e>
                                  <m:e>
                                    <m:r>
                                      <a:rPr lang="en-US" sz="1400" i="1">
                                        <a:effectLst/>
                                        <a:latin typeface="Cambria Math" panose="02040503050406030204" pitchFamily="18" charset="0"/>
                                        <a:ea typeface="宋体" panose="02010600030101010101" pitchFamily="2" charset="-122"/>
                                        <a:cs typeface="Calibri" panose="020F0502020204030204" pitchFamily="34" charset="0"/>
                                      </a:rPr>
                                      <m:t>1</m:t>
                                    </m:r>
                                  </m:e>
                                </m:mr>
                                <m:mr>
                                  <m:e>
                                    <m:r>
                                      <a:rPr lang="en-US" sz="1400" i="1">
                                        <a:effectLst/>
                                        <a:latin typeface="Cambria Math" panose="02040503050406030204" pitchFamily="18" charset="0"/>
                                        <a:ea typeface="宋体" panose="02010600030101010101" pitchFamily="2" charset="-122"/>
                                        <a:cs typeface="Calibri" panose="020F0502020204030204" pitchFamily="34" charset="0"/>
                                      </a:rPr>
                                      <m:t>1</m:t>
                                    </m:r>
                                  </m:e>
                                  <m:e>
                                    <m:r>
                                      <a:rPr lang="en-US" sz="1400" i="1">
                                        <a:effectLst/>
                                        <a:latin typeface="Cambria Math" panose="02040503050406030204" pitchFamily="18" charset="0"/>
                                        <a:ea typeface="宋体" panose="02010600030101010101" pitchFamily="2" charset="-122"/>
                                        <a:cs typeface="Calibri" panose="020F0502020204030204" pitchFamily="34" charset="0"/>
                                      </a:rPr>
                                      <m:t>0</m:t>
                                    </m:r>
                                  </m:e>
                                </m:mr>
                              </m:m>
                            </m:e>
                            <m:e>
                              <m:m>
                                <m:mPr>
                                  <m:mcs>
                                    <m:mc>
                                      <m:mcPr>
                                        <m:count m:val="2"/>
                                        <m:mcJc m:val="center"/>
                                      </m:mcPr>
                                    </m:mc>
                                  </m:mcs>
                                  <m:ctrlPr>
                                    <a:rPr lang="en-US" sz="1400" i="1">
                                      <a:effectLst/>
                                      <a:latin typeface="Cambria Math" panose="02040503050406030204" pitchFamily="18" charset="0"/>
                                    </a:rPr>
                                  </m:ctrlPr>
                                </m:mPr>
                                <m:mr>
                                  <m:e>
                                    <m:r>
                                      <a:rPr lang="en-US" sz="1400" i="1">
                                        <a:effectLst/>
                                        <a:latin typeface="Cambria Math" panose="02040503050406030204" pitchFamily="18" charset="0"/>
                                        <a:ea typeface="宋体" panose="02010600030101010101" pitchFamily="2" charset="-122"/>
                                        <a:cs typeface="Calibri" panose="020F0502020204030204" pitchFamily="34" charset="0"/>
                                      </a:rPr>
                                      <m:t>0</m:t>
                                    </m:r>
                                  </m:e>
                                  <m:e>
                                    <m:r>
                                      <a:rPr lang="zh-CN" altLang="en-US" sz="1400" i="1">
                                        <a:effectLst/>
                                        <a:latin typeface="Cambria Math" panose="02040503050406030204" pitchFamily="18" charset="0"/>
                                        <a:ea typeface="微软雅黑" panose="020B0503020204020204" pitchFamily="34" charset="-122"/>
                                        <a:cs typeface="微软雅黑" panose="020B0503020204020204" pitchFamily="34" charset="-122"/>
                                      </a:rPr>
                                      <m:t>−</m:t>
                                    </m:r>
                                    <m:r>
                                      <a:rPr lang="en-US" sz="1400" i="1">
                                        <a:effectLst/>
                                        <a:latin typeface="Cambria Math" panose="02040503050406030204" pitchFamily="18" charset="0"/>
                                        <a:ea typeface="宋体" panose="02010600030101010101" pitchFamily="2" charset="-122"/>
                                        <a:cs typeface="Calibri" panose="020F0502020204030204" pitchFamily="34" charset="0"/>
                                      </a:rPr>
                                      <m:t>100</m:t>
                                    </m:r>
                                  </m:e>
                                </m:mr>
                                <m:mr>
                                  <m:e>
                                    <m:r>
                                      <a:rPr lang="zh-CN" altLang="en-US" sz="1400" i="1">
                                        <a:effectLst/>
                                        <a:latin typeface="Cambria Math" panose="02040503050406030204" pitchFamily="18" charset="0"/>
                                        <a:ea typeface="微软雅黑" panose="020B0503020204020204" pitchFamily="34" charset="-122"/>
                                        <a:cs typeface="微软雅黑" panose="020B0503020204020204" pitchFamily="34" charset="-122"/>
                                      </a:rPr>
                                      <m:t>−</m:t>
                                    </m:r>
                                    <m:r>
                                      <a:rPr lang="en-US" sz="1400" i="1">
                                        <a:effectLst/>
                                        <a:latin typeface="Cambria Math" panose="02040503050406030204" pitchFamily="18" charset="0"/>
                                        <a:ea typeface="宋体" panose="02010600030101010101" pitchFamily="2" charset="-122"/>
                                        <a:cs typeface="Calibri" panose="020F0502020204030204" pitchFamily="34" charset="0"/>
                                      </a:rPr>
                                      <m:t>100</m:t>
                                    </m:r>
                                  </m:e>
                                  <m:e>
                                    <m:r>
                                      <a:rPr lang="en-US" sz="1400" i="1">
                                        <a:effectLst/>
                                        <a:latin typeface="Cambria Math" panose="02040503050406030204" pitchFamily="18" charset="0"/>
                                        <a:ea typeface="宋体" panose="02010600030101010101" pitchFamily="2" charset="-122"/>
                                        <a:cs typeface="Calibri" panose="020F0502020204030204" pitchFamily="34" charset="0"/>
                                      </a:rPr>
                                      <m:t>0</m:t>
                                    </m:r>
                                  </m:e>
                                </m:mr>
                              </m:m>
                            </m:e>
                          </m:mr>
                          <m:mr>
                            <m:e>
                              <m:m>
                                <m:mPr>
                                  <m:mcs>
                                    <m:mc>
                                      <m:mcPr>
                                        <m:count m:val="2"/>
                                        <m:mcJc m:val="center"/>
                                      </m:mcPr>
                                    </m:mc>
                                  </m:mcs>
                                  <m:ctrlPr>
                                    <a:rPr lang="en-US" sz="1400" i="1">
                                      <a:effectLst/>
                                      <a:latin typeface="Cambria Math" panose="02040503050406030204" pitchFamily="18" charset="0"/>
                                    </a:rPr>
                                  </m:ctrlPr>
                                </m:mPr>
                                <m:mr>
                                  <m:e>
                                    <m:r>
                                      <a:rPr lang="en-US" sz="1400" i="1">
                                        <a:effectLst/>
                                        <a:latin typeface="Cambria Math" panose="02040503050406030204" pitchFamily="18" charset="0"/>
                                        <a:ea typeface="宋体" panose="02010600030101010101" pitchFamily="2" charset="-122"/>
                                        <a:cs typeface="Calibri" panose="020F0502020204030204" pitchFamily="34" charset="0"/>
                                      </a:rPr>
                                      <m:t>0</m:t>
                                    </m:r>
                                  </m:e>
                                  <m:e>
                                    <m:r>
                                      <a:rPr lang="en-US" sz="1400" i="1">
                                        <a:effectLst/>
                                        <a:latin typeface="Cambria Math" panose="02040503050406030204" pitchFamily="18" charset="0"/>
                                        <a:ea typeface="宋体" panose="02010600030101010101" pitchFamily="2" charset="-122"/>
                                        <a:cs typeface="Calibri" panose="020F0502020204030204" pitchFamily="34" charset="0"/>
                                      </a:rPr>
                                      <m:t>0</m:t>
                                    </m:r>
                                  </m:e>
                                </m:mr>
                                <m:mr>
                                  <m:e>
                                    <m:r>
                                      <a:rPr lang="en-US" sz="1400" i="1">
                                        <a:effectLst/>
                                        <a:latin typeface="Cambria Math" panose="02040503050406030204" pitchFamily="18" charset="0"/>
                                        <a:ea typeface="宋体" panose="02010600030101010101" pitchFamily="2" charset="-122"/>
                                        <a:cs typeface="Calibri" panose="020F0502020204030204" pitchFamily="34" charset="0"/>
                                      </a:rPr>
                                      <m:t>0</m:t>
                                    </m:r>
                                  </m:e>
                                  <m:e>
                                    <m:r>
                                      <a:rPr lang="en-US" sz="1400" i="1">
                                        <a:effectLst/>
                                        <a:latin typeface="Cambria Math" panose="02040503050406030204" pitchFamily="18" charset="0"/>
                                        <a:ea typeface="宋体" panose="02010600030101010101" pitchFamily="2" charset="-122"/>
                                        <a:cs typeface="Calibri" panose="020F0502020204030204" pitchFamily="34" charset="0"/>
                                      </a:rPr>
                                      <m:t> </m:t>
                                    </m:r>
                                    <m:r>
                                      <a:rPr lang="en-US" sz="1400" i="1">
                                        <a:effectLst/>
                                        <a:latin typeface="Cambria Math" panose="02040503050406030204" pitchFamily="18" charset="0"/>
                                        <a:ea typeface="宋体" panose="02010600030101010101" pitchFamily="2" charset="-122"/>
                                        <a:cs typeface="Calibri" panose="020F0502020204030204" pitchFamily="34" charset="0"/>
                                      </a:rPr>
                                      <m:t>0</m:t>
                                    </m:r>
                                  </m:e>
                                </m:mr>
                              </m:m>
                            </m:e>
                            <m:e>
                              <m:m>
                                <m:mPr>
                                  <m:mcs>
                                    <m:mc>
                                      <m:mcPr>
                                        <m:count m:val="2"/>
                                        <m:mcJc m:val="center"/>
                                      </m:mcPr>
                                    </m:mc>
                                  </m:mcs>
                                  <m:ctrlPr>
                                    <a:rPr lang="en-US" sz="1400" i="1">
                                      <a:effectLst/>
                                      <a:latin typeface="Cambria Math" panose="02040503050406030204" pitchFamily="18" charset="0"/>
                                    </a:rPr>
                                  </m:ctrlPr>
                                </m:mPr>
                                <m:mr>
                                  <m:e>
                                    <m:r>
                                      <a:rPr lang="en-US" sz="1400" i="1">
                                        <a:effectLst/>
                                        <a:latin typeface="Cambria Math" panose="02040503050406030204" pitchFamily="18" charset="0"/>
                                        <a:ea typeface="宋体" panose="02010600030101010101" pitchFamily="2" charset="-122"/>
                                        <a:cs typeface="Calibri" panose="020F0502020204030204" pitchFamily="34" charset="0"/>
                                      </a:rPr>
                                      <m:t>0</m:t>
                                    </m:r>
                                  </m:e>
                                  <m:e>
                                    <m:r>
                                      <a:rPr lang="en-US" sz="1400" i="1">
                                        <a:effectLst/>
                                        <a:latin typeface="Cambria Math" panose="02040503050406030204" pitchFamily="18" charset="0"/>
                                        <a:ea typeface="宋体" panose="02010600030101010101" pitchFamily="2" charset="-122"/>
                                        <a:cs typeface="Calibri" panose="020F0502020204030204" pitchFamily="34" charset="0"/>
                                      </a:rPr>
                                      <m:t>100</m:t>
                                    </m:r>
                                  </m:e>
                                </m:mr>
                                <m:mr>
                                  <m:e>
                                    <m:r>
                                      <a:rPr lang="en-US" sz="1400" i="1">
                                        <a:effectLst/>
                                        <a:latin typeface="Cambria Math" panose="02040503050406030204" pitchFamily="18" charset="0"/>
                                        <a:ea typeface="微软雅黑" panose="020B0503020204020204" pitchFamily="34" charset="-122"/>
                                        <a:cs typeface="微软雅黑" panose="020B0503020204020204" pitchFamily="34" charset="-122"/>
                                      </a:rPr>
                                      <m:t>100</m:t>
                                    </m:r>
                                  </m:e>
                                  <m:e>
                                    <m:r>
                                      <a:rPr lang="en-US" sz="1400" i="1">
                                        <a:effectLst/>
                                        <a:latin typeface="Cambria Math" panose="02040503050406030204" pitchFamily="18" charset="0"/>
                                        <a:ea typeface="宋体" panose="02010600030101010101" pitchFamily="2" charset="-122"/>
                                        <a:cs typeface="Calibri" panose="020F0502020204030204" pitchFamily="34" charset="0"/>
                                      </a:rPr>
                                      <m:t>0</m:t>
                                    </m:r>
                                  </m:e>
                                </m:mr>
                              </m:m>
                            </m:e>
                          </m:mr>
                        </m:m>
                      </m:e>
                    </m:d>
                  </m:oMath>
                </a14:m>
                <a:r>
                  <a:rPr lang="en-US" sz="1400" b="1" dirty="0">
                    <a:effectLst/>
                    <a:latin typeface="Calibri" panose="020F0502020204030204" pitchFamily="34" charset="0"/>
                    <a:ea typeface="宋体" panose="02010600030101010101" pitchFamily="2" charset="-122"/>
                  </a:rPr>
                  <a:t>, </a:t>
                </a:r>
                <a:r>
                  <a:rPr lang="en-US" sz="1400" dirty="0">
                    <a:effectLst/>
                    <a:latin typeface="Calibri" panose="020F0502020204030204" pitchFamily="34" charset="0"/>
                    <a:ea typeface="宋体" panose="02010600030101010101" pitchFamily="2" charset="-122"/>
                  </a:rPr>
                  <a:t>	</a:t>
                </a:r>
                <a14:m>
                  <m:oMath xmlns:m="http://schemas.openxmlformats.org/officeDocument/2006/math">
                    <m:r>
                      <m:rPr>
                        <m:sty m:val="p"/>
                      </m:rPr>
                      <a:rPr lang="en-US" sz="1400">
                        <a:effectLst/>
                        <a:latin typeface="Cambria Math" panose="02040503050406030204" pitchFamily="18" charset="0"/>
                        <a:ea typeface="宋体" panose="02010600030101010101" pitchFamily="2" charset="-122"/>
                        <a:cs typeface="Calibri" panose="020F0502020204030204" pitchFamily="34" charset="0"/>
                      </a:rPr>
                      <m:t>Rank</m:t>
                    </m:r>
                    <m:r>
                      <a:rPr lang="en-US" sz="1400">
                        <a:effectLst/>
                        <a:latin typeface="Cambria Math" panose="02040503050406030204" pitchFamily="18" charset="0"/>
                        <a:ea typeface="宋体" panose="02010600030101010101" pitchFamily="2" charset="-122"/>
                        <a:cs typeface="Calibri" panose="020F0502020204030204" pitchFamily="34" charset="0"/>
                      </a:rPr>
                      <m:t>(</m:t>
                    </m:r>
                    <m:sSub>
                      <m:sSubPr>
                        <m:ctrlPr>
                          <a:rPr lang="en-US" sz="1400" i="1">
                            <a:effectLst/>
                            <a:latin typeface="Cambria Math" panose="02040503050406030204" pitchFamily="18" charset="0"/>
                          </a:rPr>
                        </m:ctrlPr>
                      </m:sSubPr>
                      <m:e>
                        <m:r>
                          <a:rPr lang="en-US" sz="1400" b="1" i="1">
                            <a:effectLst/>
                            <a:latin typeface="Cambria Math" panose="02040503050406030204" pitchFamily="18" charset="0"/>
                            <a:ea typeface="宋体" panose="02010600030101010101" pitchFamily="2" charset="-122"/>
                            <a:cs typeface="Calibri" panose="020F0502020204030204" pitchFamily="34" charset="0"/>
                          </a:rPr>
                          <m:t>𝑪</m:t>
                        </m:r>
                      </m:e>
                      <m:sub>
                        <m:r>
                          <a:rPr lang="en-US" sz="1400" b="1" i="1">
                            <a:effectLst/>
                            <a:latin typeface="Cambria Math" panose="02040503050406030204" pitchFamily="18" charset="0"/>
                            <a:ea typeface="宋体" panose="02010600030101010101" pitchFamily="2" charset="-122"/>
                            <a:cs typeface="Calibri" panose="020F0502020204030204" pitchFamily="34" charset="0"/>
                          </a:rPr>
                          <m:t>𝒐</m:t>
                        </m:r>
                      </m:sub>
                    </m:sSub>
                    <m:r>
                      <a:rPr lang="en-US" sz="1400">
                        <a:effectLst/>
                        <a:latin typeface="Cambria Math" panose="02040503050406030204" pitchFamily="18" charset="0"/>
                        <a:ea typeface="宋体" panose="02010600030101010101" pitchFamily="2" charset="-122"/>
                        <a:cs typeface="Calibri" panose="020F0502020204030204" pitchFamily="34" charset="0"/>
                      </a:rPr>
                      <m:t>)=</m:t>
                    </m:r>
                    <m:r>
                      <a:rPr lang="en-US" sz="1400">
                        <a:effectLst/>
                        <a:latin typeface="Cambria Math" panose="02040503050406030204" pitchFamily="18" charset="0"/>
                        <a:ea typeface="宋体" panose="02010600030101010101" pitchFamily="2" charset="-122"/>
                        <a:cs typeface="Calibri" panose="020F0502020204030204" pitchFamily="34" charset="0"/>
                      </a:rPr>
                      <m:t>4</m:t>
                    </m:r>
                  </m:oMath>
                </a14:m>
                <a:endParaRPr lang="en-US" sz="1400" dirty="0"/>
              </a:p>
            </p:txBody>
          </p:sp>
        </mc:Choice>
        <mc:Fallback>
          <p:sp>
            <p:nvSpPr>
              <p:cNvPr id="8" name="TextBox 7"/>
              <p:cNvSpPr txBox="1">
                <a:spLocks noRot="1" noChangeAspect="1" noMove="1" noResize="1" noEditPoints="1" noAdjustHandles="1" noChangeArrowheads="1" noChangeShapeType="1" noTextEdit="1"/>
              </p:cNvSpPr>
              <p:nvPr/>
            </p:nvSpPr>
            <p:spPr>
              <a:xfrm>
                <a:off x="1763732" y="4385058"/>
                <a:ext cx="5675293" cy="886012"/>
              </a:xfrm>
              <a:prstGeom prst="rect">
                <a:avLst/>
              </a:prstGeom>
              <a:blipFill rotWithShape="1">
                <a:blip r:embed="rId4"/>
                <a:stretch>
                  <a:fillRect l="-6" t="-43" b="64"/>
                </a:stretch>
              </a:blipFill>
            </p:spPr>
            <p:txBody>
              <a:bodyPr/>
              <a:lstStyle/>
              <a:p>
                <a:r>
                  <a:rPr lang="zh-CN" altLang="en-US">
                    <a:noFill/>
                  </a:rPr>
                  <a:t> </a:t>
                </a:r>
              </a:p>
            </p:txBody>
          </p:sp>
        </mc:Fallback>
      </mc:AlternateContent>
      <p:sp>
        <p:nvSpPr>
          <p:cNvPr id="10" name="Arrow: Down 9"/>
          <p:cNvSpPr/>
          <p:nvPr/>
        </p:nvSpPr>
        <p:spPr>
          <a:xfrm rot="16200000">
            <a:off x="7646121" y="4647137"/>
            <a:ext cx="365449" cy="3414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8591745" y="4635113"/>
            <a:ext cx="1400172" cy="369332"/>
          </a:xfrm>
          <a:prstGeom prst="rect">
            <a:avLst/>
          </a:prstGeom>
          <a:noFill/>
        </p:spPr>
        <p:txBody>
          <a:bodyPr wrap="square">
            <a:spAutoFit/>
          </a:bodyPr>
          <a:lstStyle/>
          <a:p>
            <a:r>
              <a:rPr lang="zh-CN" sz="1800" dirty="0">
                <a:effectLst/>
                <a:latin typeface="Calibri" panose="020F0502020204030204" pitchFamily="34" charset="0"/>
                <a:ea typeface="宋体" panose="02010600030101010101" pitchFamily="2" charset="-122"/>
                <a:cs typeface="Calibri" panose="020F0502020204030204" pitchFamily="34" charset="0"/>
              </a:rPr>
              <a:t>系统能控</a:t>
            </a:r>
            <a:endParaRPr lang="en-US" dirty="0"/>
          </a:p>
        </p:txBody>
      </p:sp>
      <p:sp>
        <p:nvSpPr>
          <p:cNvPr id="15" name="TextBox 14"/>
          <p:cNvSpPr txBox="1"/>
          <p:nvPr/>
        </p:nvSpPr>
        <p:spPr>
          <a:xfrm>
            <a:off x="8298755" y="2966015"/>
            <a:ext cx="3426718" cy="523220"/>
          </a:xfrm>
          <a:prstGeom prst="rect">
            <a:avLst/>
          </a:prstGeom>
          <a:noFill/>
          <a:ln>
            <a:solidFill>
              <a:schemeClr val="accent3"/>
            </a:solidFill>
          </a:ln>
        </p:spPr>
        <p:txBody>
          <a:bodyPr wrap="square">
            <a:spAutoFit/>
          </a:bodyPr>
          <a:lstStyle/>
          <a:p>
            <a:r>
              <a:rPr lang="zh-CN" sz="1400" dirty="0">
                <a:effectLst/>
                <a:latin typeface="Calibri" panose="020F0502020204030204" pitchFamily="34" charset="0"/>
                <a:ea typeface="宋体" panose="02010600030101010101" pitchFamily="2" charset="-122"/>
                <a:cs typeface="Calibri" panose="020F0502020204030204" pitchFamily="34" charset="0"/>
              </a:rPr>
              <a:t>选择合适的输入，可以令这两辆小车同时达到目标位置与速度。</a:t>
            </a:r>
            <a:endParaRPr lang="en-US" sz="1400" dirty="0"/>
          </a:p>
        </p:txBody>
      </p:sp>
      <p:sp>
        <p:nvSpPr>
          <p:cNvPr id="17" name="TextBox 16"/>
          <p:cNvSpPr txBox="1"/>
          <p:nvPr/>
        </p:nvSpPr>
        <p:spPr>
          <a:xfrm>
            <a:off x="1638345" y="5640341"/>
            <a:ext cx="9248730" cy="830997"/>
          </a:xfrm>
          <a:prstGeom prst="rect">
            <a:avLst/>
          </a:prstGeom>
          <a:noFill/>
          <a:ln>
            <a:solidFill>
              <a:schemeClr val="accent3"/>
            </a:solidFill>
          </a:ln>
        </p:spPr>
        <p:txBody>
          <a:bodyPr wrap="square">
            <a:spAutoFit/>
          </a:bodyPr>
          <a:lstStyle/>
          <a:p>
            <a:r>
              <a:rPr lang="zh-CN" sz="1600" dirty="0">
                <a:effectLst/>
                <a:latin typeface="Calibri" panose="020F0502020204030204" pitchFamily="34" charset="0"/>
                <a:ea typeface="宋体" panose="02010600030101010101" pitchFamily="2" charset="-122"/>
                <a:cs typeface="Calibri" panose="020F0502020204030204" pitchFamily="34" charset="0"/>
              </a:rPr>
              <a:t>有两点需要说明：第一，能控性是指理论上能控，但具体到实际问题中，要考虑系统的物理限制。比如在本例中，弹簧超过一定长度之后就会发生不可逆的形变。第二，能控性表明系统的状态可以被控制到任意的终端状态，但是不代表系统可以稳定在任意的终端状态。</a:t>
            </a:r>
            <a:endParaRPr lang="en-US" sz="1600" dirty="0"/>
          </a:p>
        </p:txBody>
      </p:sp>
    </p:spTree>
  </p:cSld>
  <p:clrMapOvr>
    <a:masterClrMapping/>
  </p:clrMapOvr>
</p:sld>
</file>

<file path=ppt/tags/tag1.xml><?xml version="1.0" encoding="utf-8"?>
<p:tagLst xmlns:p="http://schemas.openxmlformats.org/presentationml/2006/main">
  <p:tag name="KSO_WPP_MARK_KEY" val="f5b83ce3-f14c-47ed-9a0b-a1d14fe7ef9e"/>
  <p:tag name="COMMONDATA" val="eyJoZGlkIjoiNmFmNmE1NDZmODkyZjY1MmZmNTgxYmIzMWYyNDhkMjMifQ=="/>
</p:tagLst>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0</TotalTime>
  <Words>9624</Words>
  <Application>WPS 演示</Application>
  <PresentationFormat>Widescreen</PresentationFormat>
  <Paragraphs>499</Paragraphs>
  <Slides>28</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28</vt:i4>
      </vt:variant>
    </vt:vector>
  </HeadingPairs>
  <TitlesOfParts>
    <vt:vector size="43" baseType="lpstr">
      <vt:lpstr>Arial</vt:lpstr>
      <vt:lpstr>宋体</vt:lpstr>
      <vt:lpstr>Wingdings</vt:lpstr>
      <vt:lpstr>Wingdings 2</vt:lpstr>
      <vt:lpstr>Gill Sans MT</vt:lpstr>
      <vt:lpstr>Calibri</vt:lpstr>
      <vt:lpstr>Cambria Math</vt:lpstr>
      <vt:lpstr>SimSum</vt:lpstr>
      <vt:lpstr>Segoe Print</vt:lpstr>
      <vt:lpstr>微软雅黑</vt:lpstr>
      <vt:lpstr>Times New Roman</vt:lpstr>
      <vt:lpstr>华文中宋</vt:lpstr>
      <vt:lpstr>Arial Unicode MS</vt:lpstr>
      <vt:lpstr>等线</vt:lpstr>
      <vt:lpstr>Dividend</vt:lpstr>
      <vt:lpstr>控制之美  控制理论从传递函数到状态空间</vt:lpstr>
      <vt:lpstr>引子 – 指尖上的平衡</vt:lpstr>
      <vt:lpstr>引子 – 指尖上的平衡</vt:lpstr>
      <vt:lpstr>引子 – 指尖上的平衡</vt:lpstr>
      <vt:lpstr>线性状态反馈器 – 系统建模</vt:lpstr>
      <vt:lpstr>系统的能控性直观理解</vt:lpstr>
      <vt:lpstr>系统的能控性定义与判据</vt:lpstr>
      <vt:lpstr>系统能控性的举例与分析</vt:lpstr>
      <vt:lpstr>系统能控性的举例与分析</vt:lpstr>
      <vt:lpstr>线性状态反馈器 – 能控性</vt:lpstr>
      <vt:lpstr>线性状态反馈控制器</vt:lpstr>
      <vt:lpstr>线性状态反馈控制器</vt:lpstr>
      <vt:lpstr>线性状态反馈控制器</vt:lpstr>
      <vt:lpstr>线性状态反馈器 – 极点配置</vt:lpstr>
      <vt:lpstr>线性状态反馈控制器 –最优化初探</vt:lpstr>
      <vt:lpstr>线性状态反馈器 – LQR </vt:lpstr>
      <vt:lpstr>线性状态反馈控制器 – 轨迹追踪</vt:lpstr>
      <vt:lpstr>线性状态反馈控制器 – 轨迹追踪</vt:lpstr>
      <vt:lpstr>线性状态反馈器 – 轨迹追踪</vt:lpstr>
      <vt:lpstr>系统的能观测性</vt:lpstr>
      <vt:lpstr>线性观测器设计</vt:lpstr>
      <vt:lpstr>线性观测器设计</vt:lpstr>
      <vt:lpstr>线性观测器设计</vt:lpstr>
      <vt:lpstr>线性观测器设计举例</vt:lpstr>
      <vt:lpstr>线性观测器设计举例</vt:lpstr>
      <vt:lpstr>线性观测器</vt:lpstr>
      <vt:lpstr>观测器与控制器的结合</vt:lpstr>
      <vt:lpstr>观测器与控制器的结合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控制之美  控制理论从传递函数到状态空间</dc:title>
  <dc:creator>Thomas Wang</dc:creator>
  <cp:lastModifiedBy>YangDN</cp:lastModifiedBy>
  <cp:revision>2</cp:revision>
  <dcterms:created xsi:type="dcterms:W3CDTF">2022-09-19T03:11:00Z</dcterms:created>
  <dcterms:modified xsi:type="dcterms:W3CDTF">2022-10-25T07:37:39Z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09FC9FBF29E749FDB3D42BC5D566A98A</vt:lpwstr>
  </property>
  <property fmtid="{D5CDD505-2E9C-101B-9397-08002B2CF9AE}" pid="3" name="KSOProductBuildVer">
    <vt:lpwstr>2052-11.1.0.12598</vt:lpwstr>
  </property>
</Properties>
</file>