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3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85" r:id="rId16"/>
    <p:sldId id="275" r:id="rId17"/>
    <p:sldId id="276" r:id="rId18"/>
    <p:sldId id="278" r:id="rId19"/>
    <p:sldId id="279" r:id="rId20"/>
    <p:sldId id="286" r:id="rId21"/>
    <p:sldId id="280" r:id="rId22"/>
    <p:sldId id="281" r:id="rId23"/>
    <p:sldId id="282" r:id="rId24"/>
    <p:sldId id="287" r:id="rId25"/>
    <p:sldId id="284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41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5.png"/><Relationship Id="rId1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image" Target="../media/image13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2.png"/><Relationship Id="rId6" Type="http://schemas.openxmlformats.org/officeDocument/2006/relationships/image" Target="../media/image145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7.png"/><Relationship Id="rId7" Type="http://schemas.openxmlformats.org/officeDocument/2006/relationships/image" Target="../media/image166.png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8" Type="http://schemas.openxmlformats.org/officeDocument/2006/relationships/image" Target="../media/image176.png"/><Relationship Id="rId7" Type="http://schemas.openxmlformats.org/officeDocument/2006/relationships/image" Target="../media/image175.png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8.png"/><Relationship Id="rId1" Type="http://schemas.openxmlformats.org/officeDocument/2006/relationships/image" Target="../media/image16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6.png"/><Relationship Id="rId22" Type="http://schemas.openxmlformats.org/officeDocument/2006/relationships/image" Target="../media/image45.png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image" Target="../media/image26.pn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8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5.png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1" Type="http://schemas.openxmlformats.org/officeDocument/2006/relationships/image" Target="../media/image82.png"/><Relationship Id="rId10" Type="http://schemas.openxmlformats.org/officeDocument/2006/relationships/image" Target="../media/image81.png"/><Relationship Id="rId1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第二章 动态系统建模</a:t>
            </a:r>
            <a:r>
              <a:rPr lang="en-US" sz="2000" b="1" dirty="0">
                <a:solidFill>
                  <a:schemeClr val="tx1"/>
                </a:solidFill>
              </a:rPr>
              <a:t>­ - </a:t>
            </a:r>
            <a:r>
              <a:rPr lang="zh-CN" altLang="en-US" sz="2000" b="1" dirty="0">
                <a:solidFill>
                  <a:schemeClr val="tx1"/>
                </a:solidFill>
              </a:rPr>
              <a:t>传递函数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动态系统与微分方程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举例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539" y="1930432"/>
            <a:ext cx="8855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微分方程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可以直接描述动态系统输入与输出之间的卷积关系</a:t>
            </a:r>
            <a:endParaRPr lang="en-US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975" y="2357843"/>
            <a:ext cx="2016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例：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体重控制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0714" y="2855966"/>
            <a:ext cx="1893588" cy="2526218"/>
            <a:chOff x="3514725" y="1202050"/>
            <a:chExt cx="2454277" cy="3175154"/>
          </a:xfrm>
        </p:grpSpPr>
        <p:sp>
          <p:nvSpPr>
            <p:cNvPr id="17" name="Oval 16"/>
            <p:cNvSpPr/>
            <p:nvPr/>
          </p:nvSpPr>
          <p:spPr>
            <a:xfrm>
              <a:off x="4514849" y="1202050"/>
              <a:ext cx="485775" cy="485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4457699" y="1762125"/>
              <a:ext cx="600076" cy="115633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iagonal Stripe 18"/>
            <p:cNvSpPr/>
            <p:nvPr/>
          </p:nvSpPr>
          <p:spPr>
            <a:xfrm>
              <a:off x="4269263" y="2567454"/>
              <a:ext cx="514350" cy="1809750"/>
            </a:xfrm>
            <a:prstGeom prst="diagStripe">
              <a:avLst>
                <a:gd name="adj" fmla="val 563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agonal Stripe 19"/>
            <p:cNvSpPr/>
            <p:nvPr/>
          </p:nvSpPr>
          <p:spPr>
            <a:xfrm flipH="1">
              <a:off x="4731861" y="2549357"/>
              <a:ext cx="514350" cy="1809750"/>
            </a:xfrm>
            <a:prstGeom prst="diagStripe">
              <a:avLst>
                <a:gd name="adj" fmla="val 563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L-Shape 20"/>
            <p:cNvSpPr/>
            <p:nvPr/>
          </p:nvSpPr>
          <p:spPr>
            <a:xfrm>
              <a:off x="3714274" y="1376363"/>
              <a:ext cx="726438" cy="600074"/>
            </a:xfrm>
            <a:prstGeom prst="corner">
              <a:avLst>
                <a:gd name="adj1" fmla="val 21428"/>
                <a:gd name="adj2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-Shape 21"/>
            <p:cNvSpPr/>
            <p:nvPr/>
          </p:nvSpPr>
          <p:spPr>
            <a:xfrm flipH="1">
              <a:off x="5074760" y="1358265"/>
              <a:ext cx="686754" cy="600075"/>
            </a:xfrm>
            <a:prstGeom prst="corner">
              <a:avLst>
                <a:gd name="adj1" fmla="val 21428"/>
                <a:gd name="adj2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11"/>
            <p:cNvSpPr/>
            <p:nvPr/>
          </p:nvSpPr>
          <p:spPr>
            <a:xfrm>
              <a:off x="3514725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2"/>
            <p:cNvSpPr/>
            <p:nvPr/>
          </p:nvSpPr>
          <p:spPr>
            <a:xfrm>
              <a:off x="3881437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13"/>
            <p:cNvSpPr/>
            <p:nvPr/>
          </p:nvSpPr>
          <p:spPr>
            <a:xfrm>
              <a:off x="5434013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14"/>
            <p:cNvSpPr/>
            <p:nvPr/>
          </p:nvSpPr>
          <p:spPr>
            <a:xfrm>
              <a:off x="5835652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5527200" y="1311590"/>
              <a:ext cx="367665" cy="1295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3580924" y="1311590"/>
              <a:ext cx="367665" cy="1295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576463" y="4096475"/>
            <a:ext cx="8183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731232" y="3666759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32" y="3666759"/>
                <a:ext cx="44409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0" t="-73" r="10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41937" y="5280157"/>
                <a:ext cx="895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体重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37" y="5280157"/>
                <a:ext cx="8955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" t="-36" r="-1007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4347102" y="4158018"/>
            <a:ext cx="8183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4534240" y="3666759"/>
                <a:ext cx="475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40" y="3666759"/>
                <a:ext cx="4754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" t="-73" r="3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096000" y="3048385"/>
                <a:ext cx="1954514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8385"/>
                <a:ext cx="1954514" cy="618374"/>
              </a:xfrm>
              <a:prstGeom prst="rect">
                <a:avLst/>
              </a:prstGeom>
              <a:blipFill rotWithShape="1">
                <a:blip r:embed="rId4"/>
                <a:stretch>
                  <a:fillRect t="-62" r="3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7705725" y="2946122"/>
            <a:ext cx="737960" cy="17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189165" y="2831843"/>
            <a:ext cx="68564" cy="31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489171" y="2826256"/>
            <a:ext cx="119130" cy="24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0" y="2617498"/>
            <a:ext cx="709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体重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3148" y="2605885"/>
            <a:ext cx="120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热量摄入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66855" y="2785254"/>
            <a:ext cx="140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热量消耗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224209" y="3900735"/>
                <a:ext cx="1765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09" y="3900735"/>
                <a:ext cx="1765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" t="-153" r="3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7753159" y="3791437"/>
            <a:ext cx="368980" cy="2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50514" y="3616441"/>
            <a:ext cx="1954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基础代谢率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3" name="Straight Arrow Connector 52"/>
          <p:cNvCxnSpPr>
            <a:endCxn id="56" idx="0"/>
          </p:cNvCxnSpPr>
          <p:nvPr/>
        </p:nvCxnSpPr>
        <p:spPr>
          <a:xfrm flipH="1">
            <a:off x="7992849" y="4530619"/>
            <a:ext cx="86182" cy="2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14516" y="4783700"/>
            <a:ext cx="756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身高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224209" y="4231001"/>
                <a:ext cx="3097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09" y="4231001"/>
                <a:ext cx="309751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" t="-171" r="1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484625" y="4783700"/>
            <a:ext cx="756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年龄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622621" y="4530619"/>
            <a:ext cx="155511" cy="30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120474" y="4415667"/>
            <a:ext cx="3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458379" y="4277167"/>
                <a:ext cx="18514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性别系数</a:t>
                </a:r>
                <a:endParaRPr lang="en-US" altLang="zh-CN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男性：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女性：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=−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161</m:t>
                    </m:r>
                  </m:oMath>
                </a14:m>
                <a:endParaRPr lang="en-US" altLang="zh-CN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79" y="4277167"/>
                <a:ext cx="185147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" t="-68" r="2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H="1" flipV="1">
            <a:off x="7334250" y="3846281"/>
            <a:ext cx="234419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82249" y="3671880"/>
            <a:ext cx="1182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劳动强度系数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7" name="Arrow: Down 76"/>
          <p:cNvSpPr/>
          <p:nvPr/>
        </p:nvSpPr>
        <p:spPr>
          <a:xfrm>
            <a:off x="8222075" y="5083056"/>
            <a:ext cx="289560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015370" y="5437996"/>
                <a:ext cx="4942189" cy="55996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7000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ℎ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70" y="5437996"/>
                <a:ext cx="4942189" cy="559961"/>
              </a:xfrm>
              <a:prstGeom prst="rect">
                <a:avLst/>
              </a:prstGeom>
              <a:blipFill rotWithShape="1">
                <a:blip r:embed="rId8"/>
                <a:stretch>
                  <a:fillRect l="-103" t="-881" r="-90" b="-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动态系统与微分方程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电路系统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310" y="1853455"/>
            <a:ext cx="8855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微分方程</a:t>
            </a:r>
            <a:r>
              <a:rPr lang="zh-CN" altLang="en-US" sz="2000" dirty="0"/>
              <a:t>可以直接描述动态系统输入与输出之间的卷积关系。</a:t>
            </a:r>
            <a:endParaRPr lang="en-US" altLang="zh-CN" sz="3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3420" y="2291797"/>
            <a:ext cx="235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例：电路网络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234" y="2695906"/>
            <a:ext cx="6649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基尔霍夫电压定律</a:t>
            </a:r>
            <a:r>
              <a:rPr lang="en-US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Kirchhoff's Voltage Law):</a:t>
            </a:r>
            <a:endParaRPr lang="en-US" b="1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沿着闭合回路的所有电动势的代数和等于所有电压降的代数和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4277" y="5700346"/>
                <a:ext cx="33236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电阻电压：</a:t>
                </a:r>
                <a14:m>
                  <m:oMath xmlns:m="http://schemas.openxmlformats.org/officeDocument/2006/math">
                    <m:r>
                      <a:rPr lang="zh-CN" sz="16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7" y="5700346"/>
                <a:ext cx="3323630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16" t="-173" r="1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97280" y="2807691"/>
                <a:ext cx="2657035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rPr>
                  <a:t>电感电压：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rPr>
                  <a:t>	</a:t>
                </a:r>
                <a:endParaRPr lang="en-US" sz="14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07691"/>
                <a:ext cx="2657035" cy="413318"/>
              </a:xfrm>
              <a:prstGeom prst="rect">
                <a:avLst/>
              </a:prstGeom>
              <a:blipFill rotWithShape="1">
                <a:blip r:embed="rId2"/>
                <a:stretch>
                  <a:fillRect t="-86" r="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83234" y="3444506"/>
                <a:ext cx="3758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34" y="3444506"/>
                <a:ext cx="3758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72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44" y="3275234"/>
            <a:ext cx="2521258" cy="242511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 rot="16200000">
                <a:off x="2267397" y="3759128"/>
                <a:ext cx="3323630" cy="398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电容电压：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67397" y="3759128"/>
                <a:ext cx="3323630" cy="398699"/>
              </a:xfrm>
              <a:prstGeom prst="rect">
                <a:avLst/>
              </a:prstGeom>
              <a:blipFill rotWithShape="1">
                <a:blip r:embed="rId5"/>
                <a:stretch>
                  <a:fillRect l="43987" t="-366935" r="44015" b="-366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787136" y="4205821"/>
                <a:ext cx="6094520" cy="505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36" y="4205821"/>
                <a:ext cx="6094520" cy="505267"/>
              </a:xfrm>
              <a:prstGeom prst="rect">
                <a:avLst/>
              </a:prstGeom>
              <a:blipFill rotWithShape="1">
                <a:blip r:embed="rId6"/>
                <a:stretch>
                  <a:fillRect l="-8" t="-43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Down 47"/>
          <p:cNvSpPr/>
          <p:nvPr/>
        </p:nvSpPr>
        <p:spPr>
          <a:xfrm>
            <a:off x="6229009" y="3879257"/>
            <a:ext cx="289560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Down 48"/>
          <p:cNvSpPr/>
          <p:nvPr/>
        </p:nvSpPr>
        <p:spPr>
          <a:xfrm>
            <a:off x="6243365" y="4756854"/>
            <a:ext cx="289560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497568" y="5125116"/>
                <a:ext cx="3462881" cy="53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8" y="5125116"/>
                <a:ext cx="3462881" cy="530082"/>
              </a:xfrm>
              <a:prstGeom prst="rect">
                <a:avLst/>
              </a:prstGeom>
              <a:blipFill rotWithShape="1">
                <a:blip r:embed="rId7"/>
                <a:stretch>
                  <a:fillRect l="-14" t="-6" r="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拉普拉斯变换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动机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56726" y="1940941"/>
                <a:ext cx="88556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拉普拉斯变换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：将</a:t>
                </a:r>
                <a:r>
                  <a:rPr 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域上的函数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转换成一个复数域上的函数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26" y="1940941"/>
                <a:ext cx="885568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103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25" y="2947515"/>
            <a:ext cx="4893817" cy="21465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6725" y="2467861"/>
            <a:ext cx="8855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1">
                <a:effectLst/>
                <a:latin typeface="Calibri" panose="020F0502020204030204" pitchFamily="34" charset="0"/>
                <a:ea typeface="宋体" panose="02010600030101010101" pitchFamily="2" charset="-122"/>
                <a:cs typeface="Cambria Math" panose="02040503050406030204" pitchFamily="18" charset="0"/>
              </a:rPr>
              <a:t>例子：</a:t>
            </a:r>
            <a:endParaRPr 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20854" y="2584720"/>
                <a:ext cx="3976739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动态系统：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54" y="2584720"/>
                <a:ext cx="3976739" cy="504946"/>
              </a:xfrm>
              <a:prstGeom prst="rect">
                <a:avLst/>
              </a:prstGeom>
              <a:blipFill rotWithShape="1">
                <a:blip r:embed="rId3"/>
                <a:stretch>
                  <a:fillRect t="-53" r="1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459462" y="3157473"/>
                <a:ext cx="208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输入：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62" y="3157473"/>
                <a:ext cx="20840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" t="-69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59462" y="3526805"/>
                <a:ext cx="208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输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出：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62" y="3526805"/>
                <a:ext cx="208403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t="-4" r="4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20854" y="3158470"/>
                <a:ext cx="832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54" y="3158470"/>
                <a:ext cx="8322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" t="-167" r="5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880562" y="4770981"/>
                <a:ext cx="6964693" cy="10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输入与输出是</m:t>
                    </m:r>
                  </m:oMath>
                </a14:m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卷积关系：</a:t>
                </a: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直接求解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微分方程或卷积</a:t>
                </a:r>
                <a:r>
                  <a:rPr 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的过程会非常复杂，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因此需要引入数学工具 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--- 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拉普拉斯变换</a:t>
                </a:r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62" y="4770981"/>
                <a:ext cx="6964693" cy="1014573"/>
              </a:xfrm>
              <a:prstGeom prst="rect">
                <a:avLst/>
              </a:prstGeom>
              <a:blipFill rotWithShape="1">
                <a:blip r:embed="rId7"/>
                <a:stretch>
                  <a:fillRect l="-8" t="-22" r="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/>
          <p:cNvSpPr/>
          <p:nvPr/>
        </p:nvSpPr>
        <p:spPr>
          <a:xfrm>
            <a:off x="8154099" y="4169328"/>
            <a:ext cx="612396" cy="349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拉普拉斯变换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定义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56726" y="1940941"/>
                <a:ext cx="9716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对一个函数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做拉普拉斯变换，可以将其从时域（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）转换到复数域（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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26" y="1940941"/>
                <a:ext cx="971604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10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56726" y="299470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一些例子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9567" y="3278936"/>
                <a:ext cx="3361888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67" y="3278936"/>
                <a:ext cx="3361888" cy="617348"/>
              </a:xfrm>
              <a:prstGeom prst="rect">
                <a:avLst/>
              </a:prstGeom>
              <a:blipFill rotWithShape="1">
                <a:blip r:embed="rId2"/>
                <a:stretch>
                  <a:fillRect l="-12" t="-70" r="18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53554" y="3948397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𝑎𝐹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线性性质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54" y="3948397"/>
                <a:ext cx="609460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163" r="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60352" y="4317729"/>
                <a:ext cx="241393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352" y="4317729"/>
                <a:ext cx="2413932" cy="617348"/>
              </a:xfrm>
              <a:prstGeom prst="rect">
                <a:avLst/>
              </a:prstGeom>
              <a:blipFill rotWithShape="1">
                <a:blip r:embed="rId4"/>
                <a:stretch>
                  <a:fillRect l="-7" t="-59" r="19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94575" y="5002162"/>
                <a:ext cx="2732015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75" y="5002162"/>
                <a:ext cx="2732015" cy="708720"/>
              </a:xfrm>
              <a:prstGeom prst="rect">
                <a:avLst/>
              </a:prstGeom>
              <a:blipFill rotWithShape="1">
                <a:blip r:embed="rId5"/>
                <a:stretch>
                  <a:fillRect l="-14" t="-3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27478" y="2356695"/>
                <a:ext cx="3621947" cy="69166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78" y="2356695"/>
                <a:ext cx="3621947" cy="691664"/>
              </a:xfrm>
              <a:prstGeom prst="rect">
                <a:avLst/>
              </a:prstGeom>
              <a:blipFill rotWithShape="1">
                <a:blip r:embed="rId6"/>
                <a:stretch>
                  <a:fillRect l="-132" t="-765" r="-116" b="-6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拉普拉斯变换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卷积的拉普拉斯变换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56726" y="1940941"/>
                <a:ext cx="88556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26" y="1940941"/>
                <a:ext cx="885568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103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17807" y="2242290"/>
                <a:ext cx="6251419" cy="642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7" y="2242290"/>
                <a:ext cx="6251419" cy="642933"/>
              </a:xfrm>
              <a:prstGeom prst="rect">
                <a:avLst/>
              </a:prstGeom>
              <a:blipFill rotWithShape="1">
                <a:blip r:embed="rId2"/>
                <a:stretch>
                  <a:fillRect l="-8" t="-16" r="5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17807" y="28172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交换积分顺序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63245" y="3255939"/>
                <a:ext cx="8995205" cy="42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nary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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45" y="3255939"/>
                <a:ext cx="8995205" cy="426271"/>
              </a:xfrm>
              <a:prstGeom prst="rect">
                <a:avLst/>
              </a:prstGeom>
              <a:blipFill rotWithShape="1">
                <a:blip r:embed="rId3"/>
                <a:stretch>
                  <a:fillRect l="-2" t="-6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 rot="5400000">
            <a:off x="4513626" y="2925205"/>
            <a:ext cx="461902" cy="22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480889" y="3793255"/>
                <a:ext cx="14564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89" y="3793255"/>
                <a:ext cx="145649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5" t="-118" r="35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58643" y="3798425"/>
                <a:ext cx="24841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43" y="3798425"/>
                <a:ext cx="248413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0" t="-145" r="21" b="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/>
          <p:cNvSpPr/>
          <p:nvPr/>
        </p:nvSpPr>
        <p:spPr>
          <a:xfrm>
            <a:off x="2787521" y="3859741"/>
            <a:ext cx="299722" cy="205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267396" y="4193125"/>
                <a:ext cx="9657208" cy="645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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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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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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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𝑠𝑢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nary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96" y="4193125"/>
                <a:ext cx="9657208" cy="645818"/>
              </a:xfrm>
              <a:prstGeom prst="rect">
                <a:avLst/>
              </a:prstGeom>
              <a:blipFill rotWithShape="1">
                <a:blip r:embed="rId6"/>
                <a:stretch>
                  <a:fillRect l="-6" t="-34" r="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417807" y="5016123"/>
            <a:ext cx="647841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通过拉普拉斯变换后，复杂的</a:t>
            </a:r>
            <a:r>
              <a:rPr lang="zh-CN" sz="1800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卷积</a:t>
            </a:r>
            <a:r>
              <a:rPr lang="zh-CN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运算变成了简单的</a:t>
            </a:r>
            <a:r>
              <a:rPr lang="zh-CN" sz="1800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乘法</a:t>
            </a:r>
            <a:r>
              <a:rPr lang="zh-CN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运算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拉普拉斯变换的收敛域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8837" y="1846029"/>
                <a:ext cx="56007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ea typeface="宋体" panose="02010600030101010101" pitchFamily="2" charset="-122"/>
                    <a:cs typeface="Calibri" panose="020F0502020204030204" pitchFamily="34" charset="0"/>
                  </a:rPr>
                  <a:t>回顾：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7" y="1846029"/>
                <a:ext cx="5600700" cy="484941"/>
              </a:xfrm>
              <a:prstGeom prst="rect">
                <a:avLst/>
              </a:prstGeom>
              <a:blipFill rotWithShape="1">
                <a:blip r:embed="rId1"/>
                <a:stretch>
                  <a:fillRect l="-3" t="-17" r="3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28723" y="2415922"/>
            <a:ext cx="3238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Calibri" panose="020F0502020204030204" pitchFamily="34" charset="0"/>
              </a:rPr>
              <a:t>前提假设：积分是收敛的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3938588" y="2512132"/>
            <a:ext cx="352424" cy="17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1012" y="2444311"/>
            <a:ext cx="280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Calibri" panose="020F0502020204030204" pitchFamily="34" charset="0"/>
              </a:rPr>
              <a:t>拉普拉斯变换的收敛域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97280" y="2913142"/>
                <a:ext cx="1803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13142"/>
                <a:ext cx="180373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07" r="1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5385" y="3282474"/>
                <a:ext cx="6067605" cy="625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5" y="3282474"/>
                <a:ext cx="6067605" cy="625108"/>
              </a:xfrm>
              <a:prstGeom prst="rect">
                <a:avLst/>
              </a:prstGeom>
              <a:blipFill rotWithShape="1">
                <a:blip r:embed="rId3"/>
                <a:stretch>
                  <a:fillRect l="-7" t="-25" r="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60145" y="3463636"/>
            <a:ext cx="445294" cy="26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20739" y="2966309"/>
                <a:ext cx="3527107" cy="412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739" y="2966309"/>
                <a:ext cx="3527107" cy="412613"/>
              </a:xfrm>
              <a:prstGeom prst="rect">
                <a:avLst/>
              </a:prstGeom>
              <a:blipFill rotWithShape="1">
                <a:blip r:embed="rId4"/>
                <a:stretch>
                  <a:fillRect l="-18" t="-54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405439" y="3177927"/>
            <a:ext cx="835341" cy="28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033444" y="2448066"/>
            <a:ext cx="2673784" cy="2427804"/>
            <a:chOff x="-1463030" y="3406939"/>
            <a:chExt cx="3857672" cy="350277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-1463030" y="5397257"/>
              <a:ext cx="35598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2670" y="3679451"/>
              <a:ext cx="0" cy="323026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6" idx="7"/>
            </p:cNvCxnSpPr>
            <p:nvPr/>
          </p:nvCxnSpPr>
          <p:spPr>
            <a:xfrm flipV="1">
              <a:off x="128580" y="4508348"/>
              <a:ext cx="866398" cy="902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244371" y="5208345"/>
              <a:ext cx="190840" cy="37782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994963" y="4175072"/>
                  <a:ext cx="1399679" cy="3968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63" y="4175072"/>
                  <a:ext cx="1399679" cy="39684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412006" y="4933468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</m:t>
                      </m:r>
                    </m:oMath>
                  </a14:m>
                  <a:r>
                    <a:rPr lang="en-US" altLang="zh-CN" i="1" dirty="0"/>
                    <a:t>t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06" y="4933468"/>
                  <a:ext cx="490840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-1132052" y="4143407"/>
              <a:ext cx="2491971" cy="24919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-132787" y="5389393"/>
                  <a:ext cx="397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2787" y="5389393"/>
                  <a:ext cx="397096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1891841" y="5433452"/>
                  <a:ext cx="377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841" y="5433452"/>
                  <a:ext cx="377859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-321551" y="3406939"/>
                  <a:ext cx="4571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551" y="3406939"/>
                  <a:ext cx="457176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6288959" y="3378922"/>
            <a:ext cx="25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幅值恒定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62647" y="3644798"/>
            <a:ext cx="1142911" cy="7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614575" y="4357927"/>
                <a:ext cx="532914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界的条件为：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⇒  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75" y="4357927"/>
                <a:ext cx="5329149" cy="380810"/>
              </a:xfrm>
              <a:prstGeom prst="rect">
                <a:avLst/>
              </a:prstGeom>
              <a:blipFill rotWithShape="1">
                <a:blip r:embed="rId10"/>
                <a:stretch>
                  <a:fillRect l="-8" t="-146" r="12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5985444" y="4787652"/>
            <a:ext cx="10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Calibri" panose="020F0502020204030204" pitchFamily="34" charset="0"/>
              </a:rPr>
              <a:t>收敛域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拉普拉斯逆变换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1493" y="1889608"/>
                <a:ext cx="9104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反向使用拉普拉斯变换，将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变回时域函数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3" y="1889608"/>
                <a:ext cx="910432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131" r="5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3309" y="2631366"/>
            <a:ext cx="8855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mbria Math" panose="02040503050406030204" pitchFamily="18" charset="0"/>
              </a:rPr>
              <a:t>例子：</a:t>
            </a:r>
            <a:endParaRPr 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41666" y="2432592"/>
                <a:ext cx="3638550" cy="638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66" y="2432592"/>
                <a:ext cx="3638550" cy="638765"/>
              </a:xfrm>
              <a:prstGeom prst="rect">
                <a:avLst/>
              </a:prstGeom>
              <a:blipFill rotWithShape="1">
                <a:blip r:embed="rId2"/>
                <a:stretch>
                  <a:fillRect l="-4" t="-85" r="4" b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003566" y="3152785"/>
                <a:ext cx="6811658" cy="594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66" y="3152785"/>
                <a:ext cx="6811658" cy="594778"/>
              </a:xfrm>
              <a:prstGeom prst="rect">
                <a:avLst/>
              </a:prstGeom>
              <a:blipFill rotWithShape="1">
                <a:blip r:embed="rId3"/>
                <a:stretch>
                  <a:fillRect l="-2" t="-2" r="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109882" y="2642380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使用分式分解法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47732" y="2816032"/>
            <a:ext cx="1962150" cy="3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6708029" y="2827046"/>
            <a:ext cx="1401853" cy="44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155966" y="4080625"/>
                <a:ext cx="6096000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66" y="4080625"/>
                <a:ext cx="6096000" cy="561564"/>
              </a:xfrm>
              <a:prstGeom prst="rect">
                <a:avLst/>
              </a:prstGeom>
              <a:blipFill rotWithShape="1">
                <a:blip r:embed="rId4"/>
                <a:stretch>
                  <a:fillRect l="-2" t="-20" r="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6785907" y="4217042"/>
            <a:ext cx="195263" cy="207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518936" y="4217041"/>
            <a:ext cx="195263" cy="207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714199" y="3693055"/>
            <a:ext cx="643333" cy="5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99892" y="3678162"/>
            <a:ext cx="716675" cy="57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128807" y="4793861"/>
                <a:ext cx="3510438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指数部分对应于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分母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时的解，指数部分决定了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的表现</a:t>
                </a:r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07" y="4793861"/>
                <a:ext cx="351043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53" t="-824" r="-132" b="-66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传递函数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002810"/>
            <a:ext cx="9104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定义：在零初始条件下，系统输出的拉普拉斯变换与系统输入的拉普拉斯变换的比值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740109" y="1718309"/>
                <a:ext cx="1689891" cy="938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09" y="1718309"/>
                <a:ext cx="1689891" cy="938334"/>
              </a:xfrm>
              <a:prstGeom prst="rect">
                <a:avLst/>
              </a:prstGeom>
              <a:blipFill rotWithShape="1">
                <a:blip r:embed="rId1"/>
                <a:stretch>
                  <a:fillRect l="-28" t="-6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hape&#10;&#10;Description automatically generated with medium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21542"/>
            <a:ext cx="2946622" cy="77235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693878" y="2901029"/>
                <a:ext cx="26501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78" y="2901029"/>
                <a:ext cx="26501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" t="-94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81098" y="3818517"/>
                <a:ext cx="737235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单位冲击函数的拉普拉斯变换为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系统对其响应为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98" y="3818517"/>
                <a:ext cx="7372351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" t="-28" r="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84435" y="4564858"/>
            <a:ext cx="7048502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indent="274320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验证了前面的两个重要点：</a:t>
            </a:r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27432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单位冲激响应可以完全地定义线性时不变系统。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27432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卷积运算通过拉普拉斯变换成为了乘法运算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en-US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拉普拉斯变换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案例分析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1" y="2186974"/>
            <a:ext cx="4893817" cy="21465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1192" y="1932144"/>
            <a:ext cx="8855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1">
                <a:effectLst/>
                <a:latin typeface="Calibri" panose="020F0502020204030204" pitchFamily="34" charset="0"/>
                <a:ea typeface="宋体" panose="02010600030101010101" pitchFamily="2" charset="-122"/>
                <a:cs typeface="Cambria Math" panose="02040503050406030204" pitchFamily="18" charset="0"/>
              </a:rPr>
              <a:t>例子：</a:t>
            </a:r>
            <a:endParaRPr 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65729" y="2166040"/>
                <a:ext cx="3976739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动态系统：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29" y="2166040"/>
                <a:ext cx="3976739" cy="504946"/>
              </a:xfrm>
              <a:prstGeom prst="rect">
                <a:avLst/>
              </a:prstGeom>
              <a:blipFill rotWithShape="1">
                <a:blip r:embed="rId2"/>
                <a:stretch>
                  <a:fillRect l="-13" t="-11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04337" y="2738793"/>
                <a:ext cx="208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输入：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37" y="2738793"/>
                <a:ext cx="20840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" t="-10" r="28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04337" y="3108125"/>
                <a:ext cx="208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输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出：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37" y="3108125"/>
                <a:ext cx="20840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" t="-118" r="2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165729" y="2739790"/>
                <a:ext cx="832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29" y="2739790"/>
                <a:ext cx="8322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2" t="-108" r="3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/>
          <p:cNvSpPr/>
          <p:nvPr/>
        </p:nvSpPr>
        <p:spPr>
          <a:xfrm>
            <a:off x="7508147" y="3590373"/>
            <a:ext cx="612396" cy="349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90501" y="3984765"/>
                <a:ext cx="3764560" cy="571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01" y="3984765"/>
                <a:ext cx="3764560" cy="571760"/>
              </a:xfrm>
              <a:prstGeom prst="rect">
                <a:avLst/>
              </a:prstGeom>
              <a:blipFill rotWithShape="1">
                <a:blip r:embed="rId6"/>
                <a:stretch>
                  <a:fillRect l="-15" t="-24" r="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Shape&#10;&#10;Description automatically generated with medium confidenc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99" y="5160746"/>
            <a:ext cx="2446909" cy="641374"/>
          </a:xfrm>
          <a:prstGeom prst="rect">
            <a:avLst/>
          </a:prstGeom>
          <a:noFill/>
        </p:spPr>
      </p:pic>
      <p:sp>
        <p:nvSpPr>
          <p:cNvPr id="14" name="Arrow: Down 13"/>
          <p:cNvSpPr/>
          <p:nvPr/>
        </p:nvSpPr>
        <p:spPr>
          <a:xfrm>
            <a:off x="7508147" y="4654246"/>
            <a:ext cx="612396" cy="349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传递函数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案例分析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7998" y="1893580"/>
                <a:ext cx="112496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经过拉普拉斯变换后，卷积关系的系统输入与输出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ℎ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被简化为乘积关系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这将在很大程度上简化了系统分析的复杂程度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8" y="1893580"/>
                <a:ext cx="11249613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t="-2" r="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5144" y="2715337"/>
                <a:ext cx="2712161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44" y="2715337"/>
                <a:ext cx="2712161" cy="629916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82412" y="2779695"/>
                <a:ext cx="350520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12" y="2779695"/>
                <a:ext cx="3505200" cy="708720"/>
              </a:xfrm>
              <a:prstGeom prst="rect">
                <a:avLst/>
              </a:prstGeom>
              <a:blipFill rotWithShape="1">
                <a:blip r:embed="rId3"/>
                <a:stretch>
                  <a:fillRect l="-12" t="-42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>
            <a:off x="6172002" y="2976576"/>
            <a:ext cx="1473200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37992" y="2660963"/>
            <a:ext cx="234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两边做拉普拉斯变换</a:t>
            </a:r>
            <a:endParaRPr lang="en-US" dirty="0"/>
          </a:p>
        </p:txBody>
      </p:sp>
      <p:sp>
        <p:nvSpPr>
          <p:cNvPr id="18" name="Arrow: Right 17"/>
          <p:cNvSpPr/>
          <p:nvPr/>
        </p:nvSpPr>
        <p:spPr>
          <a:xfrm rot="5400000">
            <a:off x="9836438" y="3586991"/>
            <a:ext cx="512106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273450" y="4026246"/>
                <a:ext cx="370227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50" y="4026246"/>
                <a:ext cx="3702278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1" t="-85" r="7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/>
          <p:cNvSpPr/>
          <p:nvPr/>
        </p:nvSpPr>
        <p:spPr>
          <a:xfrm rot="10800000">
            <a:off x="6172002" y="4082966"/>
            <a:ext cx="1473200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87217" y="3705469"/>
            <a:ext cx="234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0</a:t>
            </a:r>
            <a:r>
              <a:rPr lang="zh-CN" altLang="en-US" dirty="0"/>
              <a:t>初始状态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707128" y="3875739"/>
                <a:ext cx="255015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28" y="3875739"/>
                <a:ext cx="2550158" cy="669094"/>
              </a:xfrm>
              <a:prstGeom prst="rect">
                <a:avLst/>
              </a:prstGeom>
              <a:blipFill rotWithShape="1">
                <a:blip r:embed="rId5"/>
                <a:stretch>
                  <a:fillRect l="-5" t="-50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/>
          <p:cNvSpPr/>
          <p:nvPr/>
        </p:nvSpPr>
        <p:spPr>
          <a:xfrm rot="5400000">
            <a:off x="3490181" y="4893927"/>
            <a:ext cx="669094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82207" y="4716859"/>
                <a:ext cx="465953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考虑常数输入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07" y="4716859"/>
                <a:ext cx="4659530" cy="484941"/>
              </a:xfrm>
              <a:prstGeom prst="rect">
                <a:avLst/>
              </a:prstGeom>
              <a:blipFill rotWithShape="1">
                <a:blip r:embed="rId6"/>
                <a:stretch>
                  <a:fillRect l="-3" t="-16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39217" y="5285156"/>
                <a:ext cx="6096000" cy="870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17" y="5285156"/>
                <a:ext cx="6096000" cy="870688"/>
              </a:xfrm>
              <a:prstGeom prst="rect">
                <a:avLst/>
              </a:prstGeom>
              <a:blipFill rotWithShape="1">
                <a:blip r:embed="rId7"/>
                <a:stretch>
                  <a:fillRect l="-7" t="-6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8"/>
          <a:stretch>
            <a:fillRect/>
          </a:stretch>
        </p:blipFill>
        <p:spPr bwMode="auto">
          <a:xfrm>
            <a:off x="315927" y="2539911"/>
            <a:ext cx="2391201" cy="2146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动态系统的本质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卷积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 rot="10800000">
            <a:off x="2025692" y="5071540"/>
            <a:ext cx="1514474" cy="119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2155569" y="4079637"/>
            <a:ext cx="1454424" cy="529381"/>
            <a:chOff x="7619844" y="1109748"/>
            <a:chExt cx="1699220" cy="442015"/>
          </a:xfrm>
        </p:grpSpPr>
        <p:sp>
          <p:nvSpPr>
            <p:cNvPr id="7" name="Oval 6"/>
            <p:cNvSpPr/>
            <p:nvPr/>
          </p:nvSpPr>
          <p:spPr>
            <a:xfrm>
              <a:off x="8682981" y="1109748"/>
              <a:ext cx="335868" cy="3358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487735" y="1110896"/>
              <a:ext cx="335868" cy="3358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292487" y="1110896"/>
              <a:ext cx="335868" cy="3358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097239" y="1110896"/>
              <a:ext cx="335868" cy="3358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901991" y="1110896"/>
              <a:ext cx="335868" cy="3358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65269" y="1247383"/>
              <a:ext cx="1176338" cy="304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619844" y="1247383"/>
              <a:ext cx="3035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92346" y="1247383"/>
              <a:ext cx="3267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"/>
            <a:srcRect l="-3" t="20204" r="1466"/>
            <a:stretch>
              <a:fillRect/>
            </a:stretch>
          </p:blipFill>
          <p:spPr>
            <a:xfrm>
              <a:off x="7874430" y="1238246"/>
              <a:ext cx="1144423" cy="272434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20" idx="0"/>
          </p:cNvCxnSpPr>
          <p:nvPr/>
        </p:nvCxnSpPr>
        <p:spPr>
          <a:xfrm flipV="1">
            <a:off x="2793795" y="3137088"/>
            <a:ext cx="0" cy="420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28764" y="2951046"/>
                <a:ext cx="66422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64" y="2951046"/>
                <a:ext cx="66422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71" t="-59" r="7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2292264" y="4046156"/>
            <a:ext cx="0" cy="3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3132" y="4023652"/>
                <a:ext cx="6142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32" y="4023652"/>
                <a:ext cx="614271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2" t="-86" r="99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520420" y="3557576"/>
            <a:ext cx="546750" cy="7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06872" y="5700561"/>
                <a:ext cx="22914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：位移</a:t>
                </a: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系统输出</a:t>
                </a: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72" y="5700561"/>
                <a:ext cx="229145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4" t="-49" r="3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06872" y="5338197"/>
                <a:ext cx="23604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)：</m:t>
                    </m:r>
                  </m:oMath>
                </a14:m>
                <a:r>
                  <a:rPr lang="zh-CN" altLang="en-US" sz="1600" dirty="0"/>
                  <a:t>外力</a:t>
                </a: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系统输入</a:t>
                </a: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72" y="5338197"/>
                <a:ext cx="236040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4" t="-114" r="18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937069" y="3182579"/>
            <a:ext cx="2915622" cy="2838226"/>
            <a:chOff x="4808243" y="2629058"/>
            <a:chExt cx="3926139" cy="38219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l="6299" t="38531" r="28645" b="10194"/>
            <a:stretch>
              <a:fillRect/>
            </a:stretch>
          </p:blipFill>
          <p:spPr>
            <a:xfrm>
              <a:off x="5493908" y="3005034"/>
              <a:ext cx="2862825" cy="1589015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5408960" y="6001582"/>
              <a:ext cx="30659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612111" y="4778179"/>
              <a:ext cx="0" cy="1597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615077" y="5334081"/>
              <a:ext cx="313135" cy="668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380385" y="4074404"/>
              <a:ext cx="3100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626001" y="2858058"/>
              <a:ext cx="0" cy="17890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308450" y="5995085"/>
                  <a:ext cx="425932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8450" y="5995085"/>
                  <a:ext cx="425932" cy="45589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8289694" y="4076034"/>
                  <a:ext cx="425932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694" y="4076034"/>
                  <a:ext cx="425932" cy="45589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900091" y="2629058"/>
                  <a:ext cx="809901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091" y="2629058"/>
                  <a:ext cx="809901" cy="45589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4808243" y="4598407"/>
                  <a:ext cx="819312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43" y="4598407"/>
                  <a:ext cx="819312" cy="45589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5181836" y="5973776"/>
                  <a:ext cx="503641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836" y="5973776"/>
                  <a:ext cx="503641" cy="455893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5242773" y="4038127"/>
                  <a:ext cx="503641" cy="45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773" y="4038127"/>
                  <a:ext cx="503641" cy="455893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Arrow: Down 35"/>
          <p:cNvSpPr/>
          <p:nvPr/>
        </p:nvSpPr>
        <p:spPr>
          <a:xfrm rot="10800000">
            <a:off x="6398541" y="4417707"/>
            <a:ext cx="334500" cy="42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982660" y="4864325"/>
            <a:ext cx="1589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短暂的施加外力后的输出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8777" y="3022547"/>
            <a:ext cx="1589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弹簧会振动并回到原点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84613" y="3285366"/>
            <a:ext cx="298047" cy="5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805935" y="5018321"/>
            <a:ext cx="2102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009086" y="3794918"/>
            <a:ext cx="0" cy="1597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0908499" y="5018321"/>
                <a:ext cx="3329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499" y="5018321"/>
                <a:ext cx="332975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141" t="-163" r="2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8359134" y="3640679"/>
                <a:ext cx="6642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134" y="3640679"/>
                <a:ext cx="664220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5" t="-66" r="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8729790" y="4945194"/>
                <a:ext cx="3970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790" y="4945194"/>
                <a:ext cx="397096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112" t="-133" r="8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/>
          <p:cNvSpPr/>
          <p:nvPr/>
        </p:nvSpPr>
        <p:spPr>
          <a:xfrm>
            <a:off x="8994819" y="4016508"/>
            <a:ext cx="1071946" cy="671512"/>
          </a:xfrm>
          <a:custGeom>
            <a:avLst/>
            <a:gdLst>
              <a:gd name="connsiteX0" fmla="*/ 0 w 762000"/>
              <a:gd name="connsiteY0" fmla="*/ 671512 h 671512"/>
              <a:gd name="connsiteX1" fmla="*/ 304800 w 762000"/>
              <a:gd name="connsiteY1" fmla="*/ 452437 h 671512"/>
              <a:gd name="connsiteX2" fmla="*/ 585787 w 762000"/>
              <a:gd name="connsiteY2" fmla="*/ 100012 h 671512"/>
              <a:gd name="connsiteX3" fmla="*/ 762000 w 762000"/>
              <a:gd name="connsiteY3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671512">
                <a:moveTo>
                  <a:pt x="0" y="671512"/>
                </a:moveTo>
                <a:cubicBezTo>
                  <a:pt x="103584" y="609599"/>
                  <a:pt x="207169" y="547687"/>
                  <a:pt x="304800" y="452437"/>
                </a:cubicBezTo>
                <a:cubicBezTo>
                  <a:pt x="402431" y="357187"/>
                  <a:pt x="509587" y="175418"/>
                  <a:pt x="585787" y="100012"/>
                </a:cubicBezTo>
                <a:cubicBezTo>
                  <a:pt x="661987" y="24606"/>
                  <a:pt x="711993" y="12303"/>
                  <a:pt x="7620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85463" y="5476495"/>
            <a:ext cx="25370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问题：连续的外力输入施加会产生什么效果？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02" y="1857778"/>
            <a:ext cx="912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线性时不变系统：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输入与输出之间是</a:t>
            </a:r>
            <a:r>
              <a:rPr lang="zh-CN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卷积（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Convolution</a:t>
            </a:r>
            <a:r>
              <a:rPr lang="zh-CN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关系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561" y="2300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例子：欠阻尼弹簧系统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传递函数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极点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93834" y="1865902"/>
                <a:ext cx="6096000" cy="870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34" y="1865902"/>
                <a:ext cx="6096000" cy="870688"/>
              </a:xfrm>
              <a:prstGeom prst="rect">
                <a:avLst/>
              </a:prstGeom>
              <a:blipFill rotWithShape="1">
                <a:blip r:embed="rId1"/>
                <a:stretch>
                  <a:fillRect l="-7" t="-31" r="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1710" y="2961879"/>
            <a:ext cx="992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使用分式分解法可得：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71262" y="3356840"/>
                <a:ext cx="3728720" cy="998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𝑅</m:t>
                                </m:r>
                              </m:den>
                            </m:f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𝑅</m:t>
                                </m:r>
                              </m:den>
                            </m:f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62" y="3356840"/>
                <a:ext cx="3728720" cy="998671"/>
              </a:xfrm>
              <a:prstGeom prst="rect">
                <a:avLst/>
              </a:prstGeom>
              <a:blipFill rotWithShape="1">
                <a:blip r:embed="rId2"/>
                <a:stretch>
                  <a:fillRect l="-7" t="-23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/>
          <p:cNvSpPr/>
          <p:nvPr/>
        </p:nvSpPr>
        <p:spPr>
          <a:xfrm>
            <a:off x="5018586" y="3590437"/>
            <a:ext cx="1473200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6805" y="3236632"/>
            <a:ext cx="200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拉普拉斯逆变换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11776" y="3442448"/>
                <a:ext cx="233553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76" y="3442448"/>
                <a:ext cx="2335530" cy="610936"/>
              </a:xfrm>
              <a:prstGeom prst="rect">
                <a:avLst/>
              </a:prstGeom>
              <a:blipFill rotWithShape="1">
                <a:blip r:embed="rId3"/>
                <a:stretch>
                  <a:fillRect l="-8" t="-18" r="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77" y="2960198"/>
            <a:ext cx="2598199" cy="1756439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7287714" y="3213939"/>
            <a:ext cx="391476" cy="4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71261" y="4716637"/>
                <a:ext cx="5924913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令传递函数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𝐿𝑠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分母为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61" y="4716637"/>
                <a:ext cx="5924913" cy="495777"/>
              </a:xfrm>
              <a:prstGeom prst="rect">
                <a:avLst/>
              </a:prstGeom>
              <a:blipFill rotWithShape="1">
                <a:blip r:embed="rId5"/>
                <a:stretch>
                  <a:fillRect l="-5" t="-99" r="1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54405" y="44805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分析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937710" y="4766778"/>
                <a:ext cx="1433195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10" y="4766778"/>
                <a:ext cx="143319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51" t="-1330" r="-314" b="-11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070107" y="513611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特征方程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375843" y="2886536"/>
                <a:ext cx="210604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来自于常数输入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43" y="2886536"/>
                <a:ext cx="2106044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21" t="-118" r="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39"/>
          <p:cNvSpPr/>
          <p:nvPr/>
        </p:nvSpPr>
        <p:spPr>
          <a:xfrm>
            <a:off x="6491786" y="4827120"/>
            <a:ext cx="433796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50752" y="3905395"/>
            <a:ext cx="641621" cy="9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99076" y="4810979"/>
            <a:ext cx="3295736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传递函数的极点，通过它可以直接判断系统表现，无需求解。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866983" y="4603607"/>
                <a:ext cx="1433195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83" y="4603607"/>
                <a:ext cx="1433195" cy="609077"/>
              </a:xfrm>
              <a:prstGeom prst="rect">
                <a:avLst/>
              </a:prstGeom>
              <a:blipFill rotWithShape="1">
                <a:blip r:embed="rId8"/>
                <a:stretch>
                  <a:fillRect l="-6" t="-81" r="6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控制系统传递函数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016" y="2016807"/>
            <a:ext cx="275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开环控制系统框图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62" y="2636893"/>
            <a:ext cx="3960317" cy="168839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32125" y="4513526"/>
                <a:ext cx="3701937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5" y="4513526"/>
                <a:ext cx="3701937" cy="639983"/>
              </a:xfrm>
              <a:prstGeom prst="rect">
                <a:avLst/>
              </a:prstGeom>
              <a:blipFill rotWithShape="1">
                <a:blip r:embed="rId2"/>
                <a:stretch>
                  <a:fillRect l="-5" t="-91" r="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825750" y="2002810"/>
            <a:ext cx="0" cy="440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2002810"/>
            <a:ext cx="275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闭环控制系统框图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59" y="2486475"/>
            <a:ext cx="4639096" cy="108723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22171" y="3658759"/>
                <a:ext cx="39835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171" y="3658759"/>
                <a:ext cx="398353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" t="-155" r="6" b="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/>
          <p:cNvSpPr/>
          <p:nvPr/>
        </p:nvSpPr>
        <p:spPr>
          <a:xfrm>
            <a:off x="8571829" y="4029094"/>
            <a:ext cx="270654" cy="27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848940" y="4273197"/>
                <a:ext cx="3445777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40" y="4273197"/>
                <a:ext cx="3445777" cy="605037"/>
              </a:xfrm>
              <a:prstGeom prst="rect">
                <a:avLst/>
              </a:prstGeom>
              <a:blipFill rotWithShape="1">
                <a:blip r:embed="rId5"/>
                <a:stretch>
                  <a:fillRect l="-13" t="-47" r="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/>
          <p:cNvSpPr/>
          <p:nvPr/>
        </p:nvSpPr>
        <p:spPr>
          <a:xfrm>
            <a:off x="8578613" y="4878234"/>
            <a:ext cx="270654" cy="27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31524" y="5015871"/>
                <a:ext cx="326319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24" y="5015871"/>
                <a:ext cx="3263193" cy="605037"/>
              </a:xfrm>
              <a:prstGeom prst="rect">
                <a:avLst/>
              </a:prstGeom>
              <a:blipFill rotWithShape="1">
                <a:blip r:embed="rId6"/>
                <a:stretch>
                  <a:fillRect l="-5" t="-1" r="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6848940" y="4878234"/>
            <a:ext cx="623693" cy="44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3466" y="4451980"/>
            <a:ext cx="160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Closed Loop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闭环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60" y="5785925"/>
            <a:ext cx="2603214" cy="678708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/>
          <p:nvPr/>
        </p:nvCxnSpPr>
        <p:spPr>
          <a:xfrm flipV="1">
            <a:off x="9395670" y="5015871"/>
            <a:ext cx="755204" cy="4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150874" y="4555068"/>
                <a:ext cx="16021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设计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改变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极点位置</a:t>
                </a:r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874" y="4555068"/>
                <a:ext cx="1602102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25" t="-33" r="2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1273805" y="3282756"/>
            <a:ext cx="168936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7260" y="3656634"/>
            <a:ext cx="96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参考值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传递函数系统建模 </a:t>
            </a:r>
            <a:endParaRPr lang="en-US" sz="3600" dirty="0"/>
          </a:p>
        </p:txBody>
      </p:sp>
      <p:pic>
        <p:nvPicPr>
          <p:cNvPr id="4" name="图片 3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360" y="261112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540" y="4768116"/>
            <a:ext cx="2654365" cy="977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非零初始状态下的传递函数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2002810"/>
            <a:ext cx="275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一个简单的例子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43050" y="2452627"/>
                <a:ext cx="2307497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2452627"/>
                <a:ext cx="2307497" cy="504946"/>
              </a:xfrm>
              <a:prstGeom prst="rect">
                <a:avLst/>
              </a:prstGeom>
              <a:blipFill rotWithShape="1">
                <a:blip r:embed="rId2"/>
                <a:stretch>
                  <a:fillRect t="-51" r="23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93455" y="2350740"/>
                <a:ext cx="304800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55" y="2350740"/>
                <a:ext cx="3048000" cy="708720"/>
              </a:xfrm>
              <a:prstGeom prst="rect">
                <a:avLst/>
              </a:prstGeom>
              <a:blipFill rotWithShape="1">
                <a:blip r:embed="rId3"/>
                <a:stretch>
                  <a:fillRect l="-3" t="-85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/>
          <p:cNvSpPr/>
          <p:nvPr/>
        </p:nvSpPr>
        <p:spPr>
          <a:xfrm>
            <a:off x="3770811" y="2566189"/>
            <a:ext cx="1473200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9030" y="2212384"/>
            <a:ext cx="200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拉普拉斯变换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Arrow: Right 14"/>
          <p:cNvSpPr/>
          <p:nvPr/>
        </p:nvSpPr>
        <p:spPr>
          <a:xfrm>
            <a:off x="8249557" y="2566189"/>
            <a:ext cx="503918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633909" y="2541305"/>
                <a:ext cx="3467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09" y="2541305"/>
                <a:ext cx="34671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9" r="1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793829" y="2874794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29" y="2874794"/>
                <a:ext cx="126682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40" r="18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/>
          <p:cNvSpPr/>
          <p:nvPr/>
        </p:nvSpPr>
        <p:spPr>
          <a:xfrm rot="5400000">
            <a:off x="9691953" y="3420136"/>
            <a:ext cx="503918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791388" y="3947364"/>
                <a:ext cx="3152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388" y="3947364"/>
                <a:ext cx="315214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" t="-55" r="14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/>
          <p:cNvSpPr/>
          <p:nvPr/>
        </p:nvSpPr>
        <p:spPr>
          <a:xfrm rot="10800000">
            <a:off x="7077075" y="3989403"/>
            <a:ext cx="1773189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817455" y="3584385"/>
                <a:ext cx="2393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设</m:t>
                    </m:r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55" y="3584385"/>
                <a:ext cx="239322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" t="-12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05269" y="3886969"/>
                <a:ext cx="2085975" cy="533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69" y="3886969"/>
                <a:ext cx="2085975" cy="533544"/>
              </a:xfrm>
              <a:prstGeom prst="rect">
                <a:avLst/>
              </a:prstGeom>
              <a:blipFill rotWithShape="1">
                <a:blip r:embed="rId8"/>
                <a:stretch>
                  <a:fillRect l="-11" t="-25" r="1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6591300" y="3406072"/>
            <a:ext cx="2042609" cy="2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51469" y="3137256"/>
            <a:ext cx="200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拉普拉斯逆变换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059872" y="3185563"/>
                <a:ext cx="2831372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72" y="3185563"/>
                <a:ext cx="283137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1" t="-1313" r="-149" b="-1159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3669030" y="3370229"/>
            <a:ext cx="39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15128" y="3047063"/>
            <a:ext cx="200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常数倍单位冲激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短暂的能量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Arrow: Right 47"/>
          <p:cNvSpPr/>
          <p:nvPr/>
        </p:nvSpPr>
        <p:spPr>
          <a:xfrm rot="9431006">
            <a:off x="2985543" y="4317757"/>
            <a:ext cx="1773189" cy="314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159791" y="5045024"/>
                <a:ext cx="57626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相当于在一瞬间对系统施加了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个单位的</a:t>
                </a:r>
                <a:r>
                  <a:rPr lang="zh-CN" sz="18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能量</a:t>
                </a:r>
                <a:r>
                  <a:rPr lang="zh-CN" alt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并不持续，所以它不会影响到系统的稳定性分析与特征分析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791" y="5045024"/>
                <a:ext cx="5762625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9" t="-90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连续信号离散化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0262" y="1838568"/>
                <a:ext cx="68728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考虑一小段连续的输入信号，做如下处理：</a:t>
                </a:r>
                <a:endParaRPr lang="en-US" altLang="zh-CN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将其考虑为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三个离散输入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的叠加</a:t>
                </a:r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这三块离散性输入分别为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，间隔为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∆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2" y="1838568"/>
                <a:ext cx="6872870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8" t="-20" r="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430190" y="4803953"/>
            <a:ext cx="2010714" cy="21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430190" y="3662155"/>
            <a:ext cx="0" cy="151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80871" y="4810355"/>
            <a:ext cx="2476467" cy="15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980871" y="3650400"/>
            <a:ext cx="0" cy="1512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298111" y="3645444"/>
            <a:ext cx="172184" cy="1159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61777" y="4803953"/>
            <a:ext cx="1884859" cy="1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1777" y="3671475"/>
            <a:ext cx="0" cy="1478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3731" y="4179008"/>
            <a:ext cx="179861" cy="618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4802" y="3988151"/>
            <a:ext cx="179861" cy="83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637022" y="4797938"/>
                <a:ext cx="21922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22" y="4797938"/>
                <a:ext cx="219228" cy="341883"/>
              </a:xfrm>
              <a:prstGeom prst="rect">
                <a:avLst/>
              </a:prstGeom>
              <a:blipFill rotWithShape="1">
                <a:blip r:embed="rId2"/>
                <a:stretch>
                  <a:fillRect l="-58" t="-150" r="-1174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323853" y="4825219"/>
                <a:ext cx="21922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53" y="4825219"/>
                <a:ext cx="219228" cy="341883"/>
              </a:xfrm>
              <a:prstGeom prst="rect">
                <a:avLst/>
              </a:prstGeom>
              <a:blipFill rotWithShape="1">
                <a:blip r:embed="rId2"/>
                <a:stretch>
                  <a:fillRect l="-125" t="-143" r="-1168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276709" y="4841942"/>
                <a:ext cx="21922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709" y="4841942"/>
                <a:ext cx="219228" cy="341883"/>
              </a:xfrm>
              <a:prstGeom prst="rect">
                <a:avLst/>
              </a:prstGeom>
              <a:blipFill rotWithShape="1">
                <a:blip r:embed="rId2"/>
                <a:stretch>
                  <a:fillRect l="-173" t="-20" r="-11633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300848" y="3430089"/>
                <a:ext cx="437316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48" y="3430089"/>
                <a:ext cx="437316" cy="341883"/>
              </a:xfrm>
              <a:prstGeom prst="rect">
                <a:avLst/>
              </a:prstGeom>
              <a:blipFill rotWithShape="1">
                <a:blip r:embed="rId3"/>
                <a:stretch>
                  <a:fillRect l="-27" t="-133" r="-29350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880166" y="3395459"/>
                <a:ext cx="437316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66" y="3395459"/>
                <a:ext cx="437316" cy="341883"/>
              </a:xfrm>
              <a:prstGeom prst="rect">
                <a:avLst/>
              </a:prstGeom>
              <a:blipFill rotWithShape="1">
                <a:blip r:embed="rId3"/>
                <a:stretch>
                  <a:fillRect l="-15" t="-33" r="-29362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427741" y="3346883"/>
                <a:ext cx="437316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41" y="3346883"/>
                <a:ext cx="437316" cy="341883"/>
              </a:xfrm>
              <a:prstGeom prst="rect">
                <a:avLst/>
              </a:prstGeom>
              <a:blipFill rotWithShape="1">
                <a:blip r:embed="rId3"/>
                <a:stretch>
                  <a:fillRect l="-5" t="-127" r="-2937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097280" y="3032760"/>
            <a:ext cx="2371296" cy="2273003"/>
            <a:chOff x="566103" y="3017604"/>
            <a:chExt cx="2671516" cy="182135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168045" y="4444217"/>
              <a:ext cx="18582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162400" y="3153883"/>
              <a:ext cx="0" cy="1685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566103" y="3017604"/>
                  <a:ext cx="492684" cy="2739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03" y="3017604"/>
                  <a:ext cx="492684" cy="27395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2990635" y="4384238"/>
                  <a:ext cx="246984" cy="2739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635" y="4384238"/>
                  <a:ext cx="246984" cy="27395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1814646" y="3453986"/>
              <a:ext cx="305077" cy="314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2081846" y="3370802"/>
                  <a:ext cx="492684" cy="2739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846" y="3370802"/>
                  <a:ext cx="492684" cy="27395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914914" y="4392611"/>
                  <a:ext cx="294545" cy="2739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" y="4392611"/>
                  <a:ext cx="294545" cy="27395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579355" y="4738279"/>
                <a:ext cx="261444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55" y="4738279"/>
                <a:ext cx="261444" cy="341883"/>
              </a:xfrm>
              <a:prstGeom prst="rect">
                <a:avLst/>
              </a:prstGeom>
              <a:blipFill rotWithShape="1">
                <a:blip r:embed="rId4"/>
                <a:stretch>
                  <a:fillRect l="-189" t="-159" r="-1809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129078" y="4754974"/>
                <a:ext cx="261444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78" y="4754974"/>
                <a:ext cx="261444" cy="341883"/>
              </a:xfrm>
              <a:prstGeom prst="rect">
                <a:avLst/>
              </a:prstGeom>
              <a:blipFill rotWithShape="1">
                <a:blip r:embed="rId4"/>
                <a:stretch>
                  <a:fillRect l="-22" t="-27" r="-18261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708296" y="4779626"/>
                <a:ext cx="261444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96" y="4779626"/>
                <a:ext cx="261444" cy="341883"/>
              </a:xfrm>
              <a:prstGeom prst="rect">
                <a:avLst/>
              </a:prstGeom>
              <a:blipFill rotWithShape="1">
                <a:blip r:embed="rId4"/>
                <a:stretch>
                  <a:fillRect l="-207" t="-180" r="-1807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190559" y="4021403"/>
                <a:ext cx="26933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59" y="4021403"/>
                <a:ext cx="269338" cy="341883"/>
              </a:xfrm>
              <a:prstGeom prst="rect">
                <a:avLst/>
              </a:prstGeom>
              <a:blipFill rotWithShape="1">
                <a:blip r:embed="rId5"/>
                <a:stretch>
                  <a:fillRect l="-118" t="-171" r="-20828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681358" y="4021551"/>
                <a:ext cx="26933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58" y="4021551"/>
                <a:ext cx="269338" cy="341883"/>
              </a:xfrm>
              <a:prstGeom prst="rect">
                <a:avLst/>
              </a:prstGeom>
              <a:blipFill rotWithShape="1">
                <a:blip r:embed="rId6"/>
                <a:stretch>
                  <a:fillRect l="-5" t="-28" r="-20942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499956" y="4003878"/>
                <a:ext cx="269338" cy="34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956" y="4003878"/>
                <a:ext cx="269338" cy="341883"/>
              </a:xfrm>
              <a:prstGeom prst="rect">
                <a:avLst/>
              </a:prstGeom>
              <a:blipFill rotWithShape="1">
                <a:blip r:embed="rId6"/>
                <a:stretch>
                  <a:fillRect l="-179" t="-59" r="-2076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626566" y="4871906"/>
            <a:ext cx="192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568024" y="4867121"/>
                <a:ext cx="4776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24" y="4867121"/>
                <a:ext cx="477695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44" t="-142" r="80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30083" y="4171659"/>
            <a:ext cx="179861" cy="618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10871" y="3970506"/>
            <a:ext cx="179861" cy="83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99354" y="3654627"/>
            <a:ext cx="172184" cy="1159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reeform: Shape 38"/>
          <p:cNvSpPr/>
          <p:nvPr/>
        </p:nvSpPr>
        <p:spPr>
          <a:xfrm>
            <a:off x="1689986" y="3566401"/>
            <a:ext cx="501694" cy="621604"/>
          </a:xfrm>
          <a:custGeom>
            <a:avLst/>
            <a:gdLst>
              <a:gd name="connsiteX0" fmla="*/ 0 w 762000"/>
              <a:gd name="connsiteY0" fmla="*/ 671512 h 671512"/>
              <a:gd name="connsiteX1" fmla="*/ 304800 w 762000"/>
              <a:gd name="connsiteY1" fmla="*/ 452437 h 671512"/>
              <a:gd name="connsiteX2" fmla="*/ 585787 w 762000"/>
              <a:gd name="connsiteY2" fmla="*/ 100012 h 671512"/>
              <a:gd name="connsiteX3" fmla="*/ 762000 w 762000"/>
              <a:gd name="connsiteY3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671512">
                <a:moveTo>
                  <a:pt x="0" y="671512"/>
                </a:moveTo>
                <a:cubicBezTo>
                  <a:pt x="103584" y="609599"/>
                  <a:pt x="207169" y="547687"/>
                  <a:pt x="304800" y="452437"/>
                </a:cubicBezTo>
                <a:cubicBezTo>
                  <a:pt x="402431" y="357187"/>
                  <a:pt x="509587" y="175418"/>
                  <a:pt x="585787" y="100012"/>
                </a:cubicBezTo>
                <a:cubicBezTo>
                  <a:pt x="661987" y="24606"/>
                  <a:pt x="711993" y="12303"/>
                  <a:pt x="7620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791415" y="3762958"/>
                <a:ext cx="465280" cy="34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5" y="3762958"/>
                <a:ext cx="465280" cy="341883"/>
              </a:xfrm>
              <a:prstGeom prst="rect">
                <a:avLst/>
              </a:prstGeom>
              <a:blipFill rotWithShape="1">
                <a:blip r:embed="rId8"/>
                <a:stretch>
                  <a:fillRect l="-19" t="-171" r="-3031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988162" y="3869413"/>
                <a:ext cx="465280" cy="34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62" y="3869413"/>
                <a:ext cx="465280" cy="341883"/>
              </a:xfrm>
              <a:prstGeom prst="rect">
                <a:avLst/>
              </a:prstGeom>
              <a:blipFill rotWithShape="1">
                <a:blip r:embed="rId9"/>
                <a:stretch>
                  <a:fillRect l="-78" t="-105" r="-30258" b="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438069" y="3491213"/>
                <a:ext cx="465280" cy="34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69" y="3491213"/>
                <a:ext cx="465280" cy="341883"/>
              </a:xfrm>
              <a:prstGeom prst="rect">
                <a:avLst/>
              </a:prstGeom>
              <a:blipFill rotWithShape="1">
                <a:blip r:embed="rId10"/>
                <a:stretch>
                  <a:fillRect l="-14" t="-181" r="-3032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802842" y="4871372"/>
            <a:ext cx="192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99088" y="4870795"/>
            <a:ext cx="192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1757484" y="4870432"/>
                <a:ext cx="4776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84" y="4870432"/>
                <a:ext cx="477695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2" t="-182" r="12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949723" y="4861313"/>
                <a:ext cx="4776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23" y="4861313"/>
                <a:ext cx="477695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57" t="-115" r="94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343655" y="5446724"/>
            <a:ext cx="880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如上图所示，这样的处理将连续问题转化为离散问题并进行分析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</a:t>
            </a:r>
            <a:r>
              <a:rPr lang="zh-CN" altLang="en-US" sz="3600" b="1" dirty="0"/>
              <a:t>离散输入的单独作用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28539" y="1896553"/>
            <a:ext cx="5282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考虑每一个小段单独施加在系统上的表现</a:t>
            </a:r>
            <a:endParaRPr lang="en-US" altLang="zh-CN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对于线性时不变系统，这三个输出的形状相同，只是存在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延迟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幅度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上的差别</a:t>
            </a:r>
            <a:endParaRPr lang="en-US" altLang="zh-CN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35018" y="3294330"/>
            <a:ext cx="5410822" cy="2918888"/>
            <a:chOff x="902135" y="2393273"/>
            <a:chExt cx="9715354" cy="380288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675449" y="5809130"/>
              <a:ext cx="2157232" cy="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675449" y="4646066"/>
              <a:ext cx="0" cy="15175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32837" y="5818209"/>
              <a:ext cx="2600414" cy="1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632837" y="4658254"/>
              <a:ext cx="0" cy="1512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950077" y="4665998"/>
              <a:ext cx="172184" cy="11599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759200" y="5834770"/>
              <a:ext cx="1884859" cy="1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759200" y="4702292"/>
              <a:ext cx="0" cy="14789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761154" y="5209825"/>
              <a:ext cx="179861" cy="6189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0061" y="4984762"/>
              <a:ext cx="179861" cy="8334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534444" y="5828755"/>
                  <a:ext cx="508185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44" y="5828755"/>
                  <a:ext cx="508185" cy="36089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6624583" y="5809131"/>
                  <a:ext cx="508185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583" y="5809131"/>
                  <a:ext cx="508185" cy="36089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10025033" y="5835271"/>
                  <a:ext cx="508185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033" y="5835271"/>
                  <a:ext cx="508185" cy="36089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946855" y="4461446"/>
                  <a:ext cx="903773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55" y="4461446"/>
                  <a:ext cx="903773" cy="36089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3921142" y="4416090"/>
                  <a:ext cx="903773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42" y="4416090"/>
                  <a:ext cx="903773" cy="36089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6817705" y="4409913"/>
                  <a:ext cx="903773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705" y="4409913"/>
                  <a:ext cx="903773" cy="36089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1400540" y="5738885"/>
                  <a:ext cx="255671" cy="3608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40" y="5738885"/>
                  <a:ext cx="255671" cy="36089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4254256" y="5738884"/>
                  <a:ext cx="585899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256" y="5738884"/>
                  <a:ext cx="585899" cy="36089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7221347" y="5738882"/>
                  <a:ext cx="585899" cy="360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347" y="5738882"/>
                  <a:ext cx="585899" cy="36089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036675" y="4746869"/>
                  <a:ext cx="465280" cy="360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75" y="4746869"/>
                  <a:ext cx="465280" cy="36089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885584" y="4900231"/>
                  <a:ext cx="465280" cy="360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84" y="4900231"/>
                  <a:ext cx="465280" cy="36089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090036" y="4499067"/>
                  <a:ext cx="465280" cy="360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036" y="4499067"/>
                  <a:ext cx="465280" cy="36089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/>
            <p:cNvGrpSpPr/>
            <p:nvPr/>
          </p:nvGrpSpPr>
          <p:grpSpPr>
            <a:xfrm>
              <a:off x="902135" y="2393273"/>
              <a:ext cx="9715354" cy="1929851"/>
              <a:chOff x="201421" y="1807088"/>
              <a:chExt cx="13049784" cy="302953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8"/>
              <a:srcRect l="6347" t="-7825" r="8585" b="8120"/>
              <a:stretch>
                <a:fillRect/>
              </a:stretch>
            </p:blipFill>
            <p:spPr>
              <a:xfrm>
                <a:off x="9130099" y="1807088"/>
                <a:ext cx="3686727" cy="3029537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9"/>
              <a:srcRect l="6396" t="7260" r="25895" b="15258"/>
              <a:stretch>
                <a:fillRect/>
              </a:stretch>
            </p:blipFill>
            <p:spPr>
              <a:xfrm>
                <a:off x="5224273" y="2811373"/>
                <a:ext cx="2947399" cy="18450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10"/>
              <a:srcRect l="9558" t="38531" r="28646" b="10194"/>
              <a:stretch>
                <a:fillRect/>
              </a:stretch>
            </p:blipFill>
            <p:spPr>
              <a:xfrm>
                <a:off x="1339985" y="3239423"/>
                <a:ext cx="2719390" cy="1367509"/>
              </a:xfrm>
              <a:prstGeom prst="rect">
                <a:avLst/>
              </a:prstGeom>
            </p:spPr>
          </p:pic>
          <p:cxnSp>
            <p:nvCxnSpPr>
              <p:cNvPr id="50" name="Straight Arrow Connector 49"/>
              <p:cNvCxnSpPr/>
              <p:nvPr/>
            </p:nvCxnSpPr>
            <p:spPr>
              <a:xfrm>
                <a:off x="5220007" y="4138653"/>
                <a:ext cx="2947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5220005" y="2136815"/>
                <a:ext cx="2" cy="2519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115143" y="4138653"/>
                <a:ext cx="374037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9094120" y="2044863"/>
                <a:ext cx="0" cy="25573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318962" y="4150087"/>
                <a:ext cx="28628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318962" y="2129900"/>
                <a:ext cx="0" cy="24841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3990276" y="4151717"/>
                    <a:ext cx="68260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276" y="4151717"/>
                    <a:ext cx="682600" cy="56653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8083647" y="4132023"/>
                    <a:ext cx="68260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3647" y="4132023"/>
                    <a:ext cx="682600" cy="56653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2568605" y="4150087"/>
                    <a:ext cx="68260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8605" y="4150087"/>
                    <a:ext cx="682600" cy="56653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1421" y="1890271"/>
                    <a:ext cx="120035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421" y="1890271"/>
                    <a:ext cx="1200350" cy="56653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4001705" y="1864468"/>
                    <a:ext cx="120035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705" y="1864468"/>
                    <a:ext cx="1200350" cy="56653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7970309" y="1899822"/>
                    <a:ext cx="1200350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0309" y="1899822"/>
                    <a:ext cx="1200350" cy="56653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724387" y="4026821"/>
                    <a:ext cx="786987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387" y="4026821"/>
                    <a:ext cx="786987" cy="56653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4652431" y="4073502"/>
                    <a:ext cx="786987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2431" y="4073502"/>
                    <a:ext cx="786987" cy="56653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8554679" y="4073502"/>
                    <a:ext cx="786987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679" y="4073502"/>
                    <a:ext cx="786987" cy="56653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745529" y="3275969"/>
                    <a:ext cx="1440668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529" y="3275969"/>
                    <a:ext cx="1440668" cy="56653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6001566" y="3330886"/>
                    <a:ext cx="1432007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566" y="3330886"/>
                    <a:ext cx="1432007" cy="56653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176747" y="3359522"/>
                    <a:ext cx="1440668" cy="566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6747" y="3359522"/>
                    <a:ext cx="1440668" cy="566535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6" name="Group 115"/>
          <p:cNvGrpSpPr/>
          <p:nvPr/>
        </p:nvGrpSpPr>
        <p:grpSpPr>
          <a:xfrm>
            <a:off x="6782254" y="3521409"/>
            <a:ext cx="4930202" cy="2591967"/>
            <a:chOff x="5742950" y="2510131"/>
            <a:chExt cx="7331406" cy="3478428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07684" y="2744881"/>
              <a:ext cx="6324721" cy="3243678"/>
            </a:xfrm>
            <a:prstGeom prst="rect">
              <a:avLst/>
            </a:prstGeom>
          </p:spPr>
        </p:pic>
        <p:cxnSp>
          <p:nvCxnSpPr>
            <p:cNvPr id="97" name="Straight Arrow Connector 96"/>
            <p:cNvCxnSpPr/>
            <p:nvPr/>
          </p:nvCxnSpPr>
          <p:spPr>
            <a:xfrm flipV="1">
              <a:off x="6545980" y="2694797"/>
              <a:ext cx="10072" cy="32937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085645" y="3831447"/>
              <a:ext cx="49487" cy="13967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8043974" y="3789776"/>
              <a:ext cx="83342" cy="8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051790" y="3979491"/>
              <a:ext cx="83342" cy="8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5742950" y="2510131"/>
                  <a:ext cx="655758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50" y="2510131"/>
                  <a:ext cx="655758" cy="369331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12741381" y="5000402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1381" y="5000402"/>
                  <a:ext cx="332975" cy="369332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8085645" y="4752639"/>
              <a:ext cx="83342" cy="8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8093461" y="5167412"/>
              <a:ext cx="83342" cy="8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6106635" y="5037228"/>
                  <a:ext cx="397096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635" y="5037228"/>
                  <a:ext cx="397096" cy="369331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7816187" y="5203773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187" y="5203773"/>
                  <a:ext cx="332975" cy="369332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7829623" y="3935913"/>
              <a:ext cx="805771" cy="1064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8725354" y="4066253"/>
                  <a:ext cx="799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354" y="4066253"/>
                  <a:ext cx="799834" cy="36933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8531271" y="3653230"/>
                  <a:ext cx="805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271" y="3653230"/>
                  <a:ext cx="805157" cy="369332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8269020" y="4340197"/>
              <a:ext cx="528770" cy="697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9033037" y="4462794"/>
                  <a:ext cx="805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037" y="4462794"/>
                  <a:ext cx="805157" cy="369332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 flipH="1">
              <a:off x="8708245" y="4658567"/>
              <a:ext cx="324792" cy="3418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8439818" y="3121695"/>
                  <a:ext cx="30297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818" y="3121695"/>
                  <a:ext cx="3029740" cy="369332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8087321" y="3405722"/>
              <a:ext cx="402884" cy="4145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261616" y="5043415"/>
              <a:ext cx="6676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6566354" y="1949381"/>
            <a:ext cx="0" cy="440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84441" y="1910452"/>
            <a:ext cx="5282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当三个输入叠加作用在系统上时，系统的输出则为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三部分之和</a:t>
            </a: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7026824" y="2748827"/>
                <a:ext cx="3121631" cy="33855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24" y="2748827"/>
                <a:ext cx="3121631" cy="338554"/>
              </a:xfrm>
              <a:prstGeom prst="rect">
                <a:avLst/>
              </a:prstGeom>
              <a:blipFill rotWithShape="1">
                <a:blip r:embed="rId23"/>
                <a:stretch>
                  <a:fillRect l="-323" t="-2975" r="-288" b="-28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单位冲激函数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28539" y="1896553"/>
            <a:ext cx="8877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引入</a:t>
            </a:r>
            <a:r>
              <a:rPr lang="zh-CN" b="1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  <a:cs typeface="Calibri" panose="020F0502020204030204" pitchFamily="34" charset="0"/>
              </a:rPr>
              <a:t>单位冲激函数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Unit Impulse</a:t>
            </a:r>
            <a:r>
              <a:rPr lang="zh-CN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，也称为</a:t>
            </a:r>
            <a:r>
              <a:rPr lang="zh-CN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狄拉克函数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Dirac Delta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931347" y="2449608"/>
                <a:ext cx="3322998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nary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7" y="2449608"/>
                <a:ext cx="3322998" cy="811761"/>
              </a:xfrm>
              <a:prstGeom prst="rect">
                <a:avLst/>
              </a:prstGeom>
              <a:blipFill rotWithShape="1">
                <a:blip r:embed="rId1"/>
                <a:stretch>
                  <a:fillRect l="-13" t="-51" r="1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1044503" y="3391456"/>
            <a:ext cx="5522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从离散形式入手考虑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2034036" y="5405671"/>
            <a:ext cx="2862827" cy="1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034036" y="4182268"/>
            <a:ext cx="0" cy="1597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037002" y="4730550"/>
            <a:ext cx="313135" cy="6686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/>
              <p:cNvSpPr/>
              <p:nvPr/>
            </p:nvSpPr>
            <p:spPr>
              <a:xfrm>
                <a:off x="4730375" y="5399174"/>
                <a:ext cx="332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75" y="5399174"/>
                <a:ext cx="3329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8" t="-109" r="14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1384084" y="4028029"/>
                <a:ext cx="664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84" y="4028029"/>
                <a:ext cx="6642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3" t="-61" r="65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2034036" y="5417107"/>
                <a:ext cx="516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36" y="5417107"/>
                <a:ext cx="516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5" t="-151" r="120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1518774" y="4730550"/>
                <a:ext cx="516745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74" y="4730550"/>
                <a:ext cx="516745" cy="634789"/>
              </a:xfrm>
              <a:prstGeom prst="rect">
                <a:avLst/>
              </a:prstGeom>
              <a:blipFill rotWithShape="1">
                <a:blip r:embed="rId5"/>
                <a:stretch>
                  <a:fillRect l="-95" t="-69" r="67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V="1">
            <a:off x="2196096" y="4683667"/>
            <a:ext cx="396750" cy="526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2383564" y="4314335"/>
                <a:ext cx="393198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zh-CN" altLang="en-US" dirty="0"/>
                  <a:t>宽度为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，高度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/>
                  <a:t>面积为</a:t>
                </a:r>
                <a:r>
                  <a:rPr lang="en-US" altLang="zh-CN" dirty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564" y="4314335"/>
                <a:ext cx="3931981" cy="483466"/>
              </a:xfrm>
              <a:prstGeom prst="rect">
                <a:avLst/>
              </a:prstGeom>
              <a:blipFill rotWithShape="1">
                <a:blip r:embed="rId6"/>
                <a:stretch>
                  <a:fillRect l="-10" t="-30" r="12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746753" y="5325105"/>
                <a:ext cx="39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53" y="5325105"/>
                <a:ext cx="39709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7" t="-171" r="22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7113631" y="4882624"/>
                <a:ext cx="2099520" cy="45320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31" y="4882624"/>
                <a:ext cx="2099520" cy="453201"/>
              </a:xfrm>
              <a:prstGeom prst="rect">
                <a:avLst/>
              </a:prstGeom>
              <a:blipFill rotWithShape="1">
                <a:blip r:embed="rId8"/>
                <a:stretch>
                  <a:fillRect l="-229" t="-1145" r="-215" b="-9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Arrow: Left 176"/>
          <p:cNvSpPr/>
          <p:nvPr/>
        </p:nvSpPr>
        <p:spPr>
          <a:xfrm>
            <a:off x="2416760" y="4884755"/>
            <a:ext cx="536459" cy="34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2978849" y="4891571"/>
                <a:ext cx="1833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压扁</m:t>
                    </m:r>
                    <m:r>
                      <a:rPr lang="zh-CN" alt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拉长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49" y="4891571"/>
                <a:ext cx="183307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" t="-45" r="29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单位冲激响应与推广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192" y="1888235"/>
                <a:ext cx="5312025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作用在上述弹簧系统上时</a:t>
                </a: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，定义</a:t>
                </a:r>
                <a:r>
                  <a:rPr lang="zh-CN" altLang="en-US" dirty="0"/>
                  <a:t>系统对其响应为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88235"/>
                <a:ext cx="5312025" cy="669992"/>
              </a:xfrm>
              <a:prstGeom prst="rect">
                <a:avLst/>
              </a:prstGeom>
              <a:blipFill rotWithShape="1">
                <a:blip r:embed="rId1"/>
                <a:stretch>
                  <a:fillRect l="-3" t="-57" r="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788244" y="2757991"/>
            <a:ext cx="3238048" cy="3410592"/>
            <a:chOff x="1219651" y="2583808"/>
            <a:chExt cx="3686886" cy="38042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6299" t="38531" r="28645" b="10194"/>
            <a:stretch>
              <a:fillRect/>
            </a:stretch>
          </p:blipFill>
          <p:spPr>
            <a:xfrm>
              <a:off x="1747191" y="5020568"/>
              <a:ext cx="2862825" cy="1367509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877223" y="3961450"/>
              <a:ext cx="2862827" cy="1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877223" y="2738047"/>
              <a:ext cx="0" cy="1597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880189" y="3286329"/>
              <a:ext cx="313135" cy="668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69603" y="5931232"/>
              <a:ext cx="28628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77223" y="4714885"/>
              <a:ext cx="0" cy="158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4573562" y="3954953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562" y="3954953"/>
                  <a:ext cx="33297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4540917" y="5932862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17" y="5932862"/>
                  <a:ext cx="33297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1219651" y="4484642"/>
                  <a:ext cx="655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651" y="4484642"/>
                  <a:ext cx="65575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227271" y="2583808"/>
                  <a:ext cx="664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271" y="2583808"/>
                  <a:ext cx="664220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1877223" y="3972886"/>
                  <a:ext cx="5167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223" y="3972886"/>
                  <a:ext cx="516745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361961" y="3286329"/>
                  <a:ext cx="516745" cy="634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961" y="3286329"/>
                  <a:ext cx="516745" cy="63478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2587862" y="5010736"/>
                  <a:ext cx="764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862" y="5010736"/>
                  <a:ext cx="764120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2393969" y="5380068"/>
              <a:ext cx="291585" cy="2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559381" y="5896836"/>
                  <a:ext cx="397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381" y="5896836"/>
                  <a:ext cx="397096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1589940" y="3880884"/>
                  <a:ext cx="397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940" y="3880884"/>
                  <a:ext cx="397096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790482" y="2341723"/>
                <a:ext cx="1209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82" y="2341723"/>
                <a:ext cx="120967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5" t="-129" r="35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8021367" y="2556897"/>
            <a:ext cx="46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71034" y="1933846"/>
            <a:ext cx="0" cy="440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780070" y="1960291"/>
                <a:ext cx="1209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70" y="1960291"/>
                <a:ext cx="120967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" t="-12" r="14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366840" y="1960291"/>
                <a:ext cx="1209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40" y="1960291"/>
                <a:ext cx="120967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" t="-12" r="6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404610" y="2360401"/>
                <a:ext cx="1209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610" y="2360401"/>
                <a:ext cx="120967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2" t="-29" r="31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128851" y="3885804"/>
                <a:ext cx="2223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51" y="3885804"/>
                <a:ext cx="222313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5" t="-65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019032" y="3855817"/>
                <a:ext cx="2223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032" y="3855817"/>
                <a:ext cx="2223132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" t="-26" r="6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8885254" y="4040483"/>
            <a:ext cx="46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740668" y="3267678"/>
                <a:ext cx="318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根据线性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时不变系统的性质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68" y="3267678"/>
                <a:ext cx="31818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4" t="-163" r="1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90482" y="4427296"/>
                <a:ext cx="49555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倍单位面积的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在延迟了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之后作用到系统</a:t>
                </a: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上的系统输出为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倍单位面积的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在延迟了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82" y="4427296"/>
                <a:ext cx="4955552" cy="646331"/>
              </a:xfrm>
              <a:prstGeom prst="rect">
                <a:avLst/>
              </a:prstGeom>
              <a:blipFill rotWithShape="1">
                <a:blip r:embed="rId17"/>
                <a:stretch>
                  <a:fillRect l="-9" t="-12" r="9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离散形式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7622" y="1940179"/>
                <a:ext cx="46081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作用在上述弹簧系统上时</a:t>
                </a: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，定义</a:t>
                </a:r>
                <a:r>
                  <a:rPr lang="zh-CN" altLang="en-US" dirty="0"/>
                  <a:t>系统对其响应为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2" y="1940179"/>
                <a:ext cx="4608194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9" t="-39" r="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223297" y="3045605"/>
                <a:ext cx="120967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97" y="3045605"/>
                <a:ext cx="1209671" cy="392993"/>
              </a:xfrm>
              <a:prstGeom prst="rect">
                <a:avLst/>
              </a:prstGeom>
              <a:blipFill rotWithShape="1">
                <a:blip r:embed="rId2"/>
                <a:stretch>
                  <a:fillRect l="-24" t="-37" r="2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2454182" y="3260779"/>
            <a:ext cx="46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04259" y="1952888"/>
            <a:ext cx="0" cy="440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12885" y="2664173"/>
                <a:ext cx="1209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85" y="2664173"/>
                <a:ext cx="120967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" t="-87" r="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799655" y="2664173"/>
                <a:ext cx="1209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55" y="2664173"/>
                <a:ext cx="120967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48" t="-87" r="4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37425" y="3064283"/>
                <a:ext cx="120967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25" y="3064283"/>
                <a:ext cx="1209671" cy="392993"/>
              </a:xfrm>
              <a:prstGeom prst="rect">
                <a:avLst/>
              </a:prstGeom>
              <a:blipFill rotWithShape="1">
                <a:blip r:embed="rId5"/>
                <a:stretch>
                  <a:fillRect l="-20" t="-104" r="20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20833" y="4217886"/>
                <a:ext cx="2223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3" y="4217886"/>
                <a:ext cx="222313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" t="-58" r="4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801719" y="4202684"/>
                <a:ext cx="2223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19" y="4202684"/>
                <a:ext cx="22231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" t="-69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2667941" y="4387350"/>
            <a:ext cx="46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077041" y="3824893"/>
                <a:ext cx="318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线性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时不变系统的性质：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41" y="3824893"/>
                <a:ext cx="3181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" t="-78" r="1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83376" y="4626987"/>
                <a:ext cx="460819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sz="18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单位面积的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在</a:t>
                </a:r>
                <a:r>
                  <a:rPr lang="zh-CN" sz="18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延迟了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之后作用到系统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上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系统输出为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单位面积的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延迟了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6" y="4626987"/>
                <a:ext cx="4608194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3" t="-41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374" y="1779340"/>
            <a:ext cx="3767655" cy="2059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452071" y="4212912"/>
                <a:ext cx="3181799" cy="1004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071" y="4212912"/>
                <a:ext cx="3181799" cy="1004057"/>
              </a:xfrm>
              <a:prstGeom prst="rect">
                <a:avLst/>
              </a:prstGeom>
              <a:blipFill rotWithShape="1">
                <a:blip r:embed="rId11"/>
                <a:stretch>
                  <a:fillRect l="-19" t="-32" r="1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991485" y="3959868"/>
                <a:ext cx="1209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85" y="3959868"/>
                <a:ext cx="120967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1" t="-2" r="2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0034359" y="3811669"/>
                <a:ext cx="1209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输出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359" y="3811669"/>
                <a:ext cx="120967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" t="-100" r="7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8865413" y="4163938"/>
                <a:ext cx="3181799" cy="1004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13" y="4163938"/>
                <a:ext cx="3181799" cy="1004057"/>
              </a:xfrm>
              <a:prstGeom prst="rect">
                <a:avLst/>
              </a:prstGeom>
              <a:blipFill rotWithShape="1">
                <a:blip r:embed="rId12"/>
                <a:stretch>
                  <a:fillRect l="-6" t="-24" r="20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Right 61"/>
          <p:cNvSpPr/>
          <p:nvPr/>
        </p:nvSpPr>
        <p:spPr>
          <a:xfrm>
            <a:off x="8430069" y="4480787"/>
            <a:ext cx="407602" cy="37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404164" y="5187749"/>
                <a:ext cx="647912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64" y="5187749"/>
                <a:ext cx="6479125" cy="415498"/>
              </a:xfrm>
              <a:prstGeom prst="rect">
                <a:avLst/>
              </a:prstGeom>
              <a:blipFill rotWithShape="1">
                <a:blip r:embed="rId13"/>
                <a:stretch>
                  <a:fillRect l="-5" t="-104" r="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729449" y="5529865"/>
                <a:ext cx="3033754" cy="7847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49" y="5529865"/>
                <a:ext cx="3033754" cy="784767"/>
              </a:xfrm>
              <a:prstGeom prst="rect">
                <a:avLst/>
              </a:prstGeom>
              <a:blipFill rotWithShape="1">
                <a:blip r:embed="rId14"/>
                <a:stretch>
                  <a:fillRect l="-162" t="-684" r="-140" b="-5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8833855" y="5737582"/>
            <a:ext cx="162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离散形式卷积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卷积推导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连续形式</a:t>
            </a:r>
            <a:endParaRPr lang="en-US" sz="36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1" y="1737361"/>
            <a:ext cx="3002280" cy="164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327790" y="3429000"/>
                <a:ext cx="37147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缩小，划成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个小区域块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90" y="3429000"/>
                <a:ext cx="37147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508765" y="3848671"/>
                <a:ext cx="3033754" cy="7847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65" y="3848671"/>
                <a:ext cx="3033754" cy="784767"/>
              </a:xfrm>
              <a:prstGeom prst="rect">
                <a:avLst/>
              </a:prstGeom>
              <a:blipFill rotWithShape="1">
                <a:blip r:embed="rId3"/>
                <a:stretch>
                  <a:fillRect l="-168" t="-639" r="-155" b="-5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5504259" y="1952888"/>
            <a:ext cx="0" cy="440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/>
          <p:cNvSpPr/>
          <p:nvPr/>
        </p:nvSpPr>
        <p:spPr>
          <a:xfrm>
            <a:off x="2642230" y="4683777"/>
            <a:ext cx="542923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8115" y="5210366"/>
                <a:ext cx="3714726" cy="82163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5" y="5210366"/>
                <a:ext cx="3714726" cy="821635"/>
              </a:xfrm>
              <a:prstGeom prst="rect">
                <a:avLst/>
              </a:prstGeom>
              <a:blipFill rotWithShape="1">
                <a:blip r:embed="rId4"/>
                <a:stretch>
                  <a:fillRect l="-137" t="-642" r="-120" b="-5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3460" y="2322220"/>
                <a:ext cx="5943022" cy="137223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60" y="2322220"/>
                <a:ext cx="5943022" cy="1372235"/>
              </a:xfrm>
              <a:prstGeom prst="rect">
                <a:avLst/>
              </a:prstGeom>
              <a:blipFill rotWithShape="1">
                <a:blip r:embed="rId5"/>
                <a:stretch>
                  <a:fillRect l="-81" t="-372" r="-78" b="-3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33460" y="1952888"/>
                <a:ext cx="37147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进一步缩小</a:t>
                </a:r>
                <a14:m>
                  <m:oMath xmlns:m="http://schemas.openxmlformats.org/officeDocument/2006/math">
                    <m:r>
                      <a:rPr lang="en-US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，令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60" y="1952888"/>
                <a:ext cx="37147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" t="-71" r="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97" y="4633438"/>
            <a:ext cx="4044434" cy="103939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04259" y="4056388"/>
                <a:ext cx="6477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ℎ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是系统对冲激函数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sz="18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冲激响应</a:t>
                </a:r>
                <a:r>
                  <a:rPr lang="zh-CN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Impulse Response</a:t>
                </a:r>
                <a:r>
                  <a:rPr lang="zh-CN" altLang="en-US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59" y="4056388"/>
                <a:ext cx="64771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" t="-2" r="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5905678" y="3542190"/>
            <a:ext cx="3930780" cy="52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3029" y="5770391"/>
            <a:ext cx="3856769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线性时不变系统输入与输出之间的卷积关系，单位冲激响应可以完全地定义线性时不变系统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卷积的应用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参考视频以及代码</a:t>
            </a:r>
            <a:endParaRPr lang="en-US" sz="3600" dirty="0"/>
          </a:p>
        </p:txBody>
      </p:sp>
      <p:pic>
        <p:nvPicPr>
          <p:cNvPr id="3" name="图片 2" descr="02卷积的应用.mp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7380" y="2525395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00,&quot;width&quot;:3600}"/>
</p:tagLst>
</file>

<file path=ppt/tags/tag2.xml><?xml version="1.0" encoding="utf-8"?>
<p:tagLst xmlns:p="http://schemas.openxmlformats.org/presentationml/2006/main">
  <p:tag name="KSO_WPP_MARK_KEY" val="2125f6d1-7a71-4175-ba1d-0ec62da999be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5734</Words>
  <Application>WPS 演示</Application>
  <PresentationFormat>Widescreen</PresentationFormat>
  <Paragraphs>570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Gill Sans MT</vt:lpstr>
      <vt:lpstr>Cambria Math</vt:lpstr>
      <vt:lpstr>Calibri</vt:lpstr>
      <vt:lpstr>Roboto</vt:lpstr>
      <vt:lpstr>Times New Roman</vt:lpstr>
      <vt:lpstr>华文中宋</vt:lpstr>
      <vt:lpstr>微软雅黑</vt:lpstr>
      <vt:lpstr>Arial Unicode MS</vt:lpstr>
      <vt:lpstr>等线</vt:lpstr>
      <vt:lpstr>Symbol</vt:lpstr>
      <vt:lpstr>Gill Sans MT</vt:lpstr>
      <vt:lpstr>Dividend</vt:lpstr>
      <vt:lpstr>控制之美  控制理论从传递函数到状态空间</vt:lpstr>
      <vt:lpstr>动态系统的本质 – 卷积</vt:lpstr>
      <vt:lpstr>卷积推导 – 连续信号离散化 </vt:lpstr>
      <vt:lpstr>卷积推导 –离散输入的单独作用</vt:lpstr>
      <vt:lpstr>卷积推导 – 单位冲激函数</vt:lpstr>
      <vt:lpstr>卷积推导 – 单位冲激响应与推广</vt:lpstr>
      <vt:lpstr>卷积推导 – 离散形式</vt:lpstr>
      <vt:lpstr>卷积推导 – 连续形式</vt:lpstr>
      <vt:lpstr>卷积的应用 – 参考视频以及代码</vt:lpstr>
      <vt:lpstr>动态系统与微分方程 – 举例</vt:lpstr>
      <vt:lpstr>动态系统与微分方程 – 电路系统</vt:lpstr>
      <vt:lpstr>拉普拉斯变换 – 动机 </vt:lpstr>
      <vt:lpstr>拉普拉斯变换 – 定义</vt:lpstr>
      <vt:lpstr>拉普拉斯变换 – 卷积的拉普拉斯变换 </vt:lpstr>
      <vt:lpstr>拉普拉斯变换的收敛域</vt:lpstr>
      <vt:lpstr>拉普拉斯逆变换</vt:lpstr>
      <vt:lpstr>传递函数</vt:lpstr>
      <vt:lpstr>拉普拉斯变换 – 案例分析</vt:lpstr>
      <vt:lpstr>传递函数 – 案例分析</vt:lpstr>
      <vt:lpstr>传递函数 – 极点</vt:lpstr>
      <vt:lpstr>控制系统传递函数</vt:lpstr>
      <vt:lpstr>传递函数系统建模 </vt:lpstr>
      <vt:lpstr>非零初始状态下的传递函数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BEA36489E8CE41D18B6CF1AF2D860DBB</vt:lpwstr>
  </property>
  <property fmtid="{D5CDD505-2E9C-101B-9397-08002B2CF9AE}" pid="3" name="KSOProductBuildVer">
    <vt:lpwstr>2052-11.1.0.12598</vt:lpwstr>
  </property>
</Properties>
</file>