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3" r:id="rId5"/>
    <p:sldId id="262" r:id="rId6"/>
    <p:sldId id="286" r:id="rId7"/>
    <p:sldId id="287" r:id="rId8"/>
    <p:sldId id="288" r:id="rId9"/>
    <p:sldId id="289" r:id="rId10"/>
    <p:sldId id="290" r:id="rId11"/>
    <p:sldId id="269" r:id="rId12"/>
    <p:sldId id="291" r:id="rId13"/>
    <p:sldId id="293" r:id="rId14"/>
    <p:sldId id="292" r:id="rId15"/>
    <p:sldId id="294" r:id="rId16"/>
    <p:sldId id="295" r:id="rId17"/>
    <p:sldId id="296" r:id="rId18"/>
    <p:sldId id="297" r:id="rId19"/>
    <p:sldId id="299" r:id="rId20"/>
    <p:sldId id="298" r:id="rId21"/>
    <p:sldId id="300" r:id="rId22"/>
    <p:sldId id="301" r:id="rId23"/>
    <p:sldId id="303" r:id="rId24"/>
    <p:sldId id="302" r:id="rId25"/>
    <p:sldId id="304" r:id="rId26"/>
    <p:sldId id="305" r:id="rId27"/>
    <p:sldId id="307" r:id="rId28"/>
    <p:sldId id="306" r:id="rId29"/>
    <p:sldId id="308" r:id="rId30"/>
    <p:sldId id="309" r:id="rId31"/>
    <p:sldId id="310" r:id="rId32"/>
    <p:sldId id="311" r:id="rId33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0BDA-946D-4393-9519-29B6EBFDFC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AB15-7364-4507-A49F-AA35A41151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D329-6F0F-4681-B93D-C05331FAD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9" Type="http://schemas.openxmlformats.org/officeDocument/2006/relationships/image" Target="../media/image95.png"/><Relationship Id="rId18" Type="http://schemas.openxmlformats.org/officeDocument/2006/relationships/image" Target="../media/image94.png"/><Relationship Id="rId17" Type="http://schemas.openxmlformats.org/officeDocument/2006/relationships/image" Target="../media/image93.png"/><Relationship Id="rId16" Type="http://schemas.openxmlformats.org/officeDocument/2006/relationships/image" Target="../media/image92.png"/><Relationship Id="rId15" Type="http://schemas.openxmlformats.org/officeDocument/2006/relationships/image" Target="../media/image91.png"/><Relationship Id="rId14" Type="http://schemas.openxmlformats.org/officeDocument/2006/relationships/image" Target="../media/image90.png"/><Relationship Id="rId13" Type="http://schemas.openxmlformats.org/officeDocument/2006/relationships/image" Target="../media/image89.png"/><Relationship Id="rId12" Type="http://schemas.openxmlformats.org/officeDocument/2006/relationships/image" Target="../media/image88.png"/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95.png"/><Relationship Id="rId7" Type="http://schemas.openxmlformats.org/officeDocument/2006/relationships/image" Target="../media/image9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86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05.png"/><Relationship Id="rId12" Type="http://schemas.openxmlformats.org/officeDocument/2006/relationships/image" Target="../media/image104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5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9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4.png"/><Relationship Id="rId1" Type="http://schemas.openxmlformats.org/officeDocument/2006/relationships/image" Target="../media/image13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34.png"/><Relationship Id="rId1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14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8.png"/><Relationship Id="rId4" Type="http://schemas.openxmlformats.org/officeDocument/2006/relationships/image" Target="../media/image154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69.png"/><Relationship Id="rId7" Type="http://schemas.openxmlformats.org/officeDocument/2006/relationships/image" Target="../media/image168.png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1.png"/><Relationship Id="rId1" Type="http://schemas.openxmlformats.org/officeDocument/2006/relationships/image" Target="../media/image16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9.png"/><Relationship Id="rId7" Type="http://schemas.openxmlformats.org/officeDocument/2006/relationships/image" Target="../media/image178.png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3.png"/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9.png"/><Relationship Id="rId7" Type="http://schemas.openxmlformats.org/officeDocument/2006/relationships/image" Target="../media/image181.png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3" Type="http://schemas.openxmlformats.org/officeDocument/2006/relationships/image" Target="../media/image163.png"/><Relationship Id="rId2" Type="http://schemas.openxmlformats.org/officeDocument/2006/relationships/image" Target="../media/image185.png"/><Relationship Id="rId1" Type="http://schemas.openxmlformats.org/officeDocument/2006/relationships/image" Target="../media/image184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3.png"/><Relationship Id="rId4" Type="http://schemas.openxmlformats.org/officeDocument/2006/relationships/image" Target="../media/image181.png"/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5.png"/><Relationship Id="rId1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l="6948" r="2386" b="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>
                <a:solidFill>
                  <a:schemeClr val="tx1"/>
                </a:solidFill>
              </a:rPr>
              <a:t>控制之美 </a:t>
            </a:r>
            <a:br>
              <a:rPr lang="en-US" altLang="zh-CN" sz="4000">
                <a:solidFill>
                  <a:schemeClr val="tx1"/>
                </a:solidFill>
              </a:rPr>
            </a:br>
            <a:r>
              <a:rPr lang="zh-CN" altLang="en-US" sz="4000">
                <a:solidFill>
                  <a:schemeClr val="tx1"/>
                </a:solidFill>
              </a:rPr>
              <a:t>控制理论从传递函数到状态空间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第三章 动态系统建模 </a:t>
            </a:r>
            <a:r>
              <a:rPr lang="en-US" altLang="zh-CN" sz="2000" b="1" dirty="0">
                <a:solidFill>
                  <a:schemeClr val="tx1"/>
                </a:solidFill>
              </a:rPr>
              <a:t>- </a:t>
            </a:r>
            <a:r>
              <a:rPr lang="zh-CN" altLang="en-US" sz="2000" b="1" dirty="0">
                <a:solidFill>
                  <a:schemeClr val="tx1"/>
                </a:solidFill>
              </a:rPr>
              <a:t>状态空间方程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90" y="6115087"/>
            <a:ext cx="1714480" cy="532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271" y="5686246"/>
            <a:ext cx="10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DR_CAN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相平面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动机数学基础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39105" y="2307080"/>
                <a:ext cx="27051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05" y="2307080"/>
                <a:ext cx="2705100" cy="629852"/>
              </a:xfrm>
              <a:prstGeom prst="rect">
                <a:avLst/>
              </a:prstGeom>
              <a:blipFill rotWithShape="1">
                <a:blip r:embed="rId1"/>
                <a:stretch>
                  <a:fillRect l="-22" t="-20" r="2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6904" y="19377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状态空间方程：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904" y="2936932"/>
            <a:ext cx="1272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解为：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47288" y="3178814"/>
                <a:ext cx="4328719" cy="745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8" y="3178814"/>
                <a:ext cx="4328719" cy="745845"/>
              </a:xfrm>
              <a:prstGeom prst="rect">
                <a:avLst/>
              </a:prstGeom>
              <a:blipFill rotWithShape="1">
                <a:blip r:embed="rId2"/>
                <a:stretch>
                  <a:fillRect l="-5" t="-1" r="3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Down 18"/>
          <p:cNvSpPr/>
          <p:nvPr/>
        </p:nvSpPr>
        <p:spPr>
          <a:xfrm>
            <a:off x="2139192" y="3745689"/>
            <a:ext cx="318782" cy="357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85231" y="4103628"/>
            <a:ext cx="1826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与初始状态相关</a:t>
            </a:r>
            <a:endParaRPr lang="en-US" dirty="0"/>
          </a:p>
        </p:txBody>
      </p:sp>
      <p:sp>
        <p:nvSpPr>
          <p:cNvPr id="23" name="Arrow: Down 22"/>
          <p:cNvSpPr/>
          <p:nvPr/>
        </p:nvSpPr>
        <p:spPr>
          <a:xfrm>
            <a:off x="4198166" y="3745689"/>
            <a:ext cx="318782" cy="357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15487" y="4103628"/>
            <a:ext cx="208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与输入相关的卷积</a:t>
            </a:r>
            <a:endParaRPr lang="en-US" dirty="0"/>
          </a:p>
        </p:txBody>
      </p:sp>
      <p:sp>
        <p:nvSpPr>
          <p:cNvPr id="27" name="Arrow: Down 26"/>
          <p:cNvSpPr/>
          <p:nvPr/>
        </p:nvSpPr>
        <p:spPr>
          <a:xfrm>
            <a:off x="1070119" y="3936116"/>
            <a:ext cx="186394" cy="979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6862" y="5009639"/>
            <a:ext cx="3721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求解比较麻烦，因而引入</a:t>
            </a:r>
            <a:r>
              <a:rPr lang="zh-CN" altLang="en-US" b="1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相平面</a:t>
            </a: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zh-CN" altLang="en-US" b="1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相轨迹</a:t>
            </a: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的方法分析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19718" y="1873885"/>
            <a:ext cx="0" cy="445948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9232" y="1953522"/>
            <a:ext cx="3252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矩阵的</a:t>
            </a:r>
            <a:r>
              <a:rPr lang="zh-CN" altLang="en-US" b="1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特征值</a:t>
            </a: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与</a:t>
            </a:r>
            <a:r>
              <a:rPr lang="zh-CN" altLang="en-US" b="1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特征向量</a:t>
            </a:r>
            <a:endParaRPr lang="zh-CN" altLang="en-US" b="1" dirty="0"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190104" y="2526864"/>
                <a:ext cx="4939279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/>
                <a:r>
                  <a:rPr 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在线性代数中，对于一个给定的方阵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，它的特征向量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𝝊</m:t>
                    </m:r>
                  </m:oMath>
                </a14:m>
                <a:r>
                  <a:rPr 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经过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矩阵线性变换的作用之后，得到的新的向量仍然与原来的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𝝊</m:t>
                    </m:r>
                  </m:oMath>
                </a14:m>
                <a:r>
                  <a:rPr 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保持在同一条直线上，但其</a:t>
                </a: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长度</a:t>
                </a:r>
                <a:r>
                  <a:rPr 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或方向也许会改变。即：</a:t>
                </a:r>
                <a:endParaRPr lang="en-US" dirty="0"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04" y="2526864"/>
                <a:ext cx="4939279" cy="1508105"/>
              </a:xfrm>
              <a:prstGeom prst="rect">
                <a:avLst/>
              </a:prstGeom>
              <a:blipFill rotWithShape="1">
                <a:blip r:embed="rId3"/>
                <a:stretch>
                  <a:fillRect l="-3" t="-13" r="8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253907" y="3850303"/>
                <a:ext cx="30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𝑨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𝝊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907" y="3850303"/>
                <a:ext cx="30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" t="-81" r="9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227418" y="4307013"/>
                <a:ext cx="4879678" cy="868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为标量，即特征向量的长度在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矩阵线性变换下缩放的比例，称为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矩阵的</a:t>
                </a:r>
                <a:r>
                  <a:rPr lang="zh-CN" sz="180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特征值</a:t>
                </a: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。</a:t>
                </a:r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418" y="4307013"/>
                <a:ext cx="4879678" cy="868571"/>
              </a:xfrm>
              <a:prstGeom prst="rect">
                <a:avLst/>
              </a:prstGeom>
              <a:blipFill rotWithShape="1">
                <a:blip r:embed="rId5"/>
                <a:stretch>
                  <a:fillRect l="-12" t="-51" r="6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特征值与特征向量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39104" y="2307080"/>
                <a:ext cx="4713740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04" y="2307080"/>
                <a:ext cx="4713740" cy="552459"/>
              </a:xfrm>
              <a:prstGeom prst="rect">
                <a:avLst/>
              </a:prstGeom>
              <a:blipFill rotWithShape="1">
                <a:blip r:embed="rId1"/>
                <a:stretch>
                  <a:fillRect l="-13" t="-23" r="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6904" y="1937748"/>
            <a:ext cx="2220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例子：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34"/>
          <a:stretch>
            <a:fillRect/>
          </a:stretch>
        </p:blipFill>
        <p:spPr bwMode="auto">
          <a:xfrm>
            <a:off x="2074877" y="2884938"/>
            <a:ext cx="2391537" cy="209663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48131" y="4845297"/>
                <a:ext cx="4985594" cy="59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1" y="4845297"/>
                <a:ext cx="4985594" cy="593496"/>
              </a:xfrm>
              <a:prstGeom prst="rect">
                <a:avLst/>
              </a:prstGeom>
              <a:blipFill rotWithShape="1">
                <a:blip r:embed="rId3"/>
                <a:stretch>
                  <a:fillRect l="-2" t="-42" r="6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93160" y="4819898"/>
                <a:ext cx="6094602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60" y="4819898"/>
                <a:ext cx="6094602" cy="552459"/>
              </a:xfrm>
              <a:prstGeom prst="rect">
                <a:avLst/>
              </a:prstGeom>
              <a:blipFill rotWithShape="1">
                <a:blip r:embed="rId4"/>
                <a:stretch>
                  <a:fillRect l="-1" t="-45" r="10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8" t="745" r="698" b="-745"/>
          <a:stretch>
            <a:fillRect/>
          </a:stretch>
        </p:blipFill>
        <p:spPr bwMode="auto">
          <a:xfrm>
            <a:off x="7182639" y="2859539"/>
            <a:ext cx="2342243" cy="196035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072294" y="5261703"/>
                <a:ext cx="80010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294" y="5261703"/>
                <a:ext cx="8001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25" t="-1401" r="-565" b="-124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求矩阵特征值与特征向量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84461" y="2673843"/>
                <a:ext cx="1676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𝝊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𝝊</m:t>
                    </m:r>
                  </m:oMath>
                </a14:m>
                <a:r>
                  <a:rPr lang="en-US" dirty="0"/>
                  <a:t>	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61" y="2673843"/>
                <a:ext cx="167692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9" t="-133" r="2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6904" y="1937748"/>
            <a:ext cx="2220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根据定义：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62645" y="3144765"/>
                <a:ext cx="209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𝝊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45" y="3144765"/>
                <a:ext cx="2099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66" r="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/>
          <p:cNvSpPr/>
          <p:nvPr/>
        </p:nvSpPr>
        <p:spPr>
          <a:xfrm>
            <a:off x="1801967" y="3649211"/>
            <a:ext cx="343948" cy="50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45915" y="3661350"/>
            <a:ext cx="115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有非零解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49629" y="4342269"/>
                <a:ext cx="1538257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629" y="4342269"/>
                <a:ext cx="15382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5" t="-1413" r="-275" b="-123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915417" y="2011967"/>
            <a:ext cx="0" cy="445948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103242" y="1937748"/>
                <a:ext cx="4294138" cy="829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例：</a:t>
                </a:r>
                <a:endParaRPr lang="en-US" altLang="zh-CN" dirty="0"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的特征值与特征向量</a:t>
                </a:r>
                <a:endParaRPr lang="en-US" sz="18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42" y="1937748"/>
                <a:ext cx="4294138" cy="829458"/>
              </a:xfrm>
              <a:prstGeom prst="rect">
                <a:avLst/>
              </a:prstGeom>
              <a:blipFill rotWithShape="1">
                <a:blip r:embed="rId4"/>
                <a:stretch>
                  <a:fillRect l="-12" t="-44" r="3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593518" y="3329431"/>
                <a:ext cx="1734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18" y="3329431"/>
                <a:ext cx="17344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" t="-34" r="1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732267" y="3732715"/>
                <a:ext cx="2270331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67" y="3732715"/>
                <a:ext cx="2270331" cy="559897"/>
              </a:xfrm>
              <a:prstGeom prst="rect">
                <a:avLst/>
              </a:prstGeom>
              <a:blipFill rotWithShape="1">
                <a:blip r:embed="rId6"/>
                <a:stretch>
                  <a:fillRect l="-11" t="-33" r="20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732267" y="4292612"/>
                <a:ext cx="3045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67" y="4292612"/>
                <a:ext cx="304590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" t="-3" r="2" b="-60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32267" y="4667843"/>
                <a:ext cx="170086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67" y="4667843"/>
                <a:ext cx="170086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13" t="-1364" r="-264" b="-1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473354" y="4667843"/>
                <a:ext cx="164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的</m:t>
                    </m:r>
                  </m:oMath>
                </a14:m>
                <a:r>
                  <a:rPr lang="zh-CN" altLang="en-US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特征方程</a:t>
                </a:r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54" y="4667843"/>
                <a:ext cx="1642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0" t="-161" r="12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37665" y="5097608"/>
                <a:ext cx="1398863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665" y="5097608"/>
                <a:ext cx="1398863" cy="710194"/>
              </a:xfrm>
              <a:prstGeom prst="rect">
                <a:avLst/>
              </a:prstGeom>
              <a:blipFill rotWithShape="1">
                <a:blip r:embed="rId10"/>
                <a:stretch>
                  <a:fillRect l="-17" t="-65" r="1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/>
          <p:cNvCxnSpPr>
            <a:stCxn id="32" idx="3"/>
            <a:endCxn id="40" idx="3"/>
          </p:cNvCxnSpPr>
          <p:nvPr/>
        </p:nvCxnSpPr>
        <p:spPr>
          <a:xfrm flipH="1" flipV="1">
            <a:off x="5813572" y="3145634"/>
            <a:ext cx="422956" cy="2307071"/>
          </a:xfrm>
          <a:prstGeom prst="bentConnector3">
            <a:avLst>
              <a:gd name="adj1" fmla="val -4090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7165378" y="3941302"/>
            <a:ext cx="193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代入求特征向量</a:t>
            </a:r>
            <a:endParaRPr lang="en-US" dirty="0"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796430" y="2825642"/>
                <a:ext cx="1017142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𝝊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𝝊</m:t>
                    </m:r>
                  </m:oMath>
                </a14:m>
                <a:r>
                  <a:rPr lang="en-US" dirty="0"/>
                  <a:t>	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30" y="2825642"/>
                <a:ext cx="1017142" cy="639983"/>
              </a:xfrm>
              <a:prstGeom prst="rect">
                <a:avLst/>
              </a:prstGeom>
              <a:blipFill rotWithShape="1">
                <a:blip r:embed="rId11"/>
                <a:stretch>
                  <a:fillRect l="-27" t="-82" r="14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/>
          <p:cNvSpPr/>
          <p:nvPr/>
        </p:nvSpPr>
        <p:spPr>
          <a:xfrm>
            <a:off x="8397380" y="4079855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927825" y="2767206"/>
                <a:ext cx="154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825" y="2767206"/>
                <a:ext cx="15462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3" t="-138" r="23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027839" y="3101221"/>
                <a:ext cx="227033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839" y="3101221"/>
                <a:ext cx="2270331" cy="710194"/>
              </a:xfrm>
              <a:prstGeom prst="rect">
                <a:avLst/>
              </a:prstGeom>
              <a:blipFill rotWithShape="1">
                <a:blip r:embed="rId13"/>
                <a:stretch>
                  <a:fillRect l="-2" t="-73" r="1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9002778" y="3730387"/>
                <a:ext cx="15462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778" y="3730387"/>
                <a:ext cx="154621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25" t="-107" r="24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9125311" y="4030682"/>
                <a:ext cx="2529444" cy="554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11" y="4030682"/>
                <a:ext cx="2529444" cy="554062"/>
              </a:xfrm>
              <a:prstGeom prst="rect">
                <a:avLst/>
              </a:prstGeom>
              <a:blipFill rotWithShape="1">
                <a:blip r:embed="rId15"/>
                <a:stretch>
                  <a:fillRect l="-14" t="-61" r="2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888278" y="4468457"/>
                <a:ext cx="154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278" y="4468457"/>
                <a:ext cx="1546215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2" t="-162" r="11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988292" y="4802472"/>
                <a:ext cx="227033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292" y="4802472"/>
                <a:ext cx="2270331" cy="710194"/>
              </a:xfrm>
              <a:prstGeom prst="rect">
                <a:avLst/>
              </a:prstGeom>
              <a:blipFill rotWithShape="1">
                <a:blip r:embed="rId17"/>
                <a:stretch>
                  <a:fillRect l="-22" t="-85" r="3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8963231" y="5431638"/>
                <a:ext cx="2110235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231" y="5431638"/>
                <a:ext cx="2110235" cy="610936"/>
              </a:xfrm>
              <a:prstGeom prst="rect">
                <a:avLst/>
              </a:prstGeom>
              <a:blipFill rotWithShape="1">
                <a:blip r:embed="rId18"/>
                <a:stretch>
                  <a:fillRect l="-10" t="-79" r="1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9169771" y="6005878"/>
                <a:ext cx="2529444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71" y="6005878"/>
                <a:ext cx="2529444" cy="558038"/>
              </a:xfrm>
              <a:prstGeom prst="rect">
                <a:avLst/>
              </a:prstGeom>
              <a:blipFill rotWithShape="1">
                <a:blip r:embed="rId19"/>
                <a:stretch>
                  <a:fillRect l="-15" t="-9" r="24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征值与特征向量应用 </a:t>
            </a:r>
            <a:r>
              <a:rPr lang="en-US" altLang="zh-CN" sz="3600" b="1" dirty="0"/>
              <a:t>– </a:t>
            </a:r>
            <a:r>
              <a:rPr lang="zh-CN" altLang="en-US" sz="3600" b="1"/>
              <a:t>线性方程组解耦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904" y="1937748"/>
            <a:ext cx="2220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例：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15417" y="2011967"/>
            <a:ext cx="0" cy="445948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79399" y="1937594"/>
                <a:ext cx="4294138" cy="829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根据前面分析：</a:t>
                </a:r>
                <a:endParaRPr lang="en-US" altLang="zh-CN" dirty="0"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的特征值与特征向量</a:t>
                </a: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是：</a:t>
                </a:r>
                <a:endParaRPr lang="en-US" sz="18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99" y="1937594"/>
                <a:ext cx="4294138" cy="829458"/>
              </a:xfrm>
              <a:prstGeom prst="rect">
                <a:avLst/>
              </a:prstGeom>
              <a:blipFill rotWithShape="1">
                <a:blip r:embed="rId1"/>
                <a:stretch>
                  <a:fillRect l="-4" t="-25" r="-848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732518" y="2880451"/>
                <a:ext cx="1398863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18" y="2880451"/>
                <a:ext cx="1398863" cy="710194"/>
              </a:xfrm>
              <a:prstGeom prst="rect">
                <a:avLst/>
              </a:prstGeom>
              <a:blipFill rotWithShape="1">
                <a:blip r:embed="rId2"/>
                <a:stretch>
                  <a:fillRect l="-36" t="-13" r="3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/>
          <p:cNvSpPr/>
          <p:nvPr/>
        </p:nvSpPr>
        <p:spPr>
          <a:xfrm rot="5400000">
            <a:off x="2011164" y="4628578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35820" y="2488547"/>
                <a:ext cx="2765207" cy="120731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20" y="2488547"/>
                <a:ext cx="2765207" cy="1207318"/>
              </a:xfrm>
              <a:prstGeom prst="rect">
                <a:avLst/>
              </a:prstGeom>
              <a:blipFill rotWithShape="1">
                <a:blip r:embed="rId3"/>
                <a:stretch>
                  <a:fillRect l="-178" t="-419" r="-151" b="-3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18222" y="3776553"/>
            <a:ext cx="2049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耦合系统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不容易直接分析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67003" y="5669406"/>
                <a:ext cx="1826167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𝑨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03" y="5669406"/>
                <a:ext cx="1826167" cy="552459"/>
              </a:xfrm>
              <a:prstGeom prst="rect">
                <a:avLst/>
              </a:prstGeom>
              <a:blipFill rotWithShape="1">
                <a:blip r:embed="rId4"/>
                <a:stretch>
                  <a:fillRect l="-28" t="-23" r="2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49007" y="4924284"/>
                <a:ext cx="2357120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07" y="4924284"/>
                <a:ext cx="2357120" cy="629916"/>
              </a:xfrm>
              <a:prstGeom prst="rect">
                <a:avLst/>
              </a:prstGeom>
              <a:blipFill rotWithShape="1">
                <a:blip r:embed="rId5"/>
                <a:stretch>
                  <a:fillRect l="-13" t="-78" r="13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66053" y="3730386"/>
            <a:ext cx="1801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定义</a:t>
            </a:r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过渡矩阵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32518" y="4003450"/>
                <a:ext cx="3294776" cy="554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18" y="4003450"/>
                <a:ext cx="3294776" cy="554062"/>
              </a:xfrm>
              <a:prstGeom prst="rect">
                <a:avLst/>
              </a:prstGeom>
              <a:blipFill rotWithShape="1">
                <a:blip r:embed="rId6"/>
                <a:stretch>
                  <a:fillRect l="-15" t="-74" r="8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67625" y="2621555"/>
                <a:ext cx="2529444" cy="554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25" y="2621555"/>
                <a:ext cx="2529444" cy="554062"/>
              </a:xfrm>
              <a:prstGeom prst="rect">
                <a:avLst/>
              </a:prstGeom>
              <a:blipFill rotWithShape="1">
                <a:blip r:embed="rId7"/>
                <a:stretch>
                  <a:fillRect l="-8" t="-50" r="17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60394" y="3126537"/>
                <a:ext cx="2529444" cy="558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394" y="3126537"/>
                <a:ext cx="2529444" cy="558038"/>
              </a:xfrm>
              <a:prstGeom prst="rect">
                <a:avLst/>
              </a:prstGeom>
              <a:blipFill rotWithShape="1">
                <a:blip r:embed="rId8"/>
                <a:stretch>
                  <a:fillRect l="-10" t="-77" r="20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73790" y="4553979"/>
                <a:ext cx="6707007" cy="1232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plcHide m:val="on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plcHide m:val="on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𝑷𝑫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90" y="4553979"/>
                <a:ext cx="6707007" cy="1232902"/>
              </a:xfrm>
              <a:prstGeom prst="rect">
                <a:avLst/>
              </a:prstGeom>
              <a:blipFill rotWithShape="1">
                <a:blip r:embed="rId9"/>
                <a:stretch>
                  <a:fillRect l="-3" t="-32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637626" y="3769504"/>
                <a:ext cx="110744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𝝊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26" y="3769504"/>
                <a:ext cx="110744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34" t="-1414" r="-426" b="-12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/>
          <p:cNvSpPr/>
          <p:nvPr/>
        </p:nvSpPr>
        <p:spPr>
          <a:xfrm rot="5400000">
            <a:off x="9006679" y="4258797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 rot="5400000">
            <a:off x="7701794" y="5680768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718033" y="6002853"/>
                <a:ext cx="1655504" cy="61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33" y="6002853"/>
                <a:ext cx="1655504" cy="616515"/>
              </a:xfrm>
              <a:prstGeom prst="rect">
                <a:avLst/>
              </a:prstGeom>
              <a:blipFill rotWithShape="1">
                <a:blip r:embed="rId11"/>
                <a:stretch>
                  <a:fillRect l="-22" t="-32" r="2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/>
          <p:cNvSpPr/>
          <p:nvPr/>
        </p:nvSpPr>
        <p:spPr>
          <a:xfrm>
            <a:off x="8452959" y="5821600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901714" y="5771153"/>
                <a:ext cx="2028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714" y="5771153"/>
                <a:ext cx="20288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" t="-74" r="1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928090" y="6116092"/>
                <a:ext cx="206692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b="0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090" y="6116092"/>
                <a:ext cx="20669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45" t="-1314" r="-216" b="-1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/>
              <a:t>征值与特征向量应用 </a:t>
            </a:r>
            <a:r>
              <a:rPr lang="en-US" altLang="zh-CN" sz="3600" b="1"/>
              <a:t>– </a:t>
            </a:r>
            <a:r>
              <a:rPr lang="zh-CN" altLang="en-US" sz="3600" b="1"/>
              <a:t>线性方程组解耦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186616" y="2070616"/>
                <a:ext cx="1826167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𝑨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6" y="2070616"/>
                <a:ext cx="1826167" cy="552459"/>
              </a:xfrm>
              <a:prstGeom prst="rect">
                <a:avLst/>
              </a:prstGeom>
              <a:blipFill rotWithShape="1">
                <a:blip r:embed="rId1"/>
                <a:stretch>
                  <a:fillRect l="-17" t="-93" r="12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19165" y="2011967"/>
                <a:ext cx="2357120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65" y="2011967"/>
                <a:ext cx="2357120" cy="629916"/>
              </a:xfrm>
              <a:prstGeom prst="rect">
                <a:avLst/>
              </a:prstGeom>
              <a:blipFill rotWithShape="1">
                <a:blip r:embed="rId2"/>
                <a:stretch>
                  <a:fillRect l="-4" t="-46" r="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/>
          <p:cNvSpPr/>
          <p:nvPr/>
        </p:nvSpPr>
        <p:spPr>
          <a:xfrm>
            <a:off x="2691484" y="2959273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3939" y="2905725"/>
                <a:ext cx="20675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9" y="2905725"/>
                <a:ext cx="20675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" t="-162" r="17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876150" y="2728511"/>
                <a:ext cx="2623657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𝑨𝑷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150" y="2728511"/>
                <a:ext cx="2623657" cy="629916"/>
              </a:xfrm>
              <a:prstGeom prst="rect">
                <a:avLst/>
              </a:prstGeom>
              <a:blipFill rotWithShape="1">
                <a:blip r:embed="rId4"/>
                <a:stretch>
                  <a:fillRect l="-9" t="-87" r="3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/>
          <p:cNvSpPr/>
          <p:nvPr/>
        </p:nvSpPr>
        <p:spPr>
          <a:xfrm>
            <a:off x="5246148" y="2949558"/>
            <a:ext cx="507317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983757" y="2527508"/>
                <a:ext cx="1032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𝑷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57" y="2527508"/>
                <a:ext cx="103209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" t="-56" r="48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506813" y="2728511"/>
                <a:ext cx="329477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𝑨𝑷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13" y="2728511"/>
                <a:ext cx="3294776" cy="629916"/>
              </a:xfrm>
              <a:prstGeom prst="rect">
                <a:avLst/>
              </a:prstGeom>
              <a:blipFill rotWithShape="1">
                <a:blip r:embed="rId6"/>
                <a:stretch>
                  <a:fillRect l="-3" t="-87" r="15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/>
          <p:cNvSpPr/>
          <p:nvPr/>
        </p:nvSpPr>
        <p:spPr>
          <a:xfrm rot="5400000">
            <a:off x="6598173" y="3666698"/>
            <a:ext cx="507317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154201" y="3553872"/>
                <a:ext cx="206692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b="0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01" y="3553872"/>
                <a:ext cx="20669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0" t="-1315" r="-201" b="-115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015855" y="4061189"/>
                <a:ext cx="3391236" cy="61651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̅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55" y="4061189"/>
                <a:ext cx="3391236" cy="616515"/>
              </a:xfrm>
              <a:prstGeom prst="rect">
                <a:avLst/>
              </a:prstGeom>
              <a:blipFill rotWithShape="1">
                <a:blip r:embed="rId8"/>
                <a:stretch>
                  <a:fillRect l="-146" t="-780" r="-125" b="-6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/>
          <p:cNvSpPr/>
          <p:nvPr/>
        </p:nvSpPr>
        <p:spPr>
          <a:xfrm rot="5400000">
            <a:off x="6598173" y="4681332"/>
            <a:ext cx="507317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855135" y="4925016"/>
                <a:ext cx="1711728" cy="1063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135" y="4925016"/>
                <a:ext cx="1711728" cy="1063368"/>
              </a:xfrm>
              <a:prstGeom prst="rect">
                <a:avLst/>
              </a:prstGeom>
              <a:blipFill rotWithShape="1">
                <a:blip r:embed="rId9"/>
                <a:stretch>
                  <a:fillRect l="-25" t="-56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366849" y="5050819"/>
                <a:ext cx="1829514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49" y="5050819"/>
                <a:ext cx="1829514" cy="811761"/>
              </a:xfrm>
              <a:prstGeom prst="rect">
                <a:avLst/>
              </a:prstGeom>
              <a:blipFill rotWithShape="1">
                <a:blip r:embed="rId10"/>
                <a:stretch>
                  <a:fillRect l="-5" t="-4" r="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Right 42"/>
          <p:cNvSpPr/>
          <p:nvPr/>
        </p:nvSpPr>
        <p:spPr>
          <a:xfrm>
            <a:off x="7838885" y="5389533"/>
            <a:ext cx="507317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51314" y="4184780"/>
            <a:ext cx="708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解耦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918326" y="6059627"/>
                <a:ext cx="1793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326" y="6059627"/>
                <a:ext cx="179314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" t="-124" r="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相平面与相轨迹分析 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一维相轨迹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938" y="1945252"/>
            <a:ext cx="11029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相平面与</a:t>
            </a:r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相轨迹（</a:t>
            </a: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Phase Portrait</a:t>
            </a:r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将使用直观的图形来分析微分方程，特别是二阶微分方程。相轨迹描述了系统的状态变量随时间在相平面上的变化轨迹。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774" y="2820879"/>
            <a:ext cx="275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考虑一个一阶微分方程：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391249" y="2660333"/>
                <a:ext cx="2153873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249" y="2660333"/>
                <a:ext cx="2153873" cy="629916"/>
              </a:xfrm>
              <a:prstGeom prst="rect">
                <a:avLst/>
              </a:prstGeom>
              <a:blipFill rotWithShape="1">
                <a:blip r:embed="rId1"/>
                <a:stretch>
                  <a:fillRect l="-16" t="-50" r="1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22" y="3429000"/>
            <a:ext cx="5982643" cy="240134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00774" y="3400269"/>
                <a:ext cx="3370277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如图所示，其与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横坐标之间存在两个交点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4" y="3400269"/>
                <a:ext cx="3370277" cy="668581"/>
              </a:xfrm>
              <a:prstGeom prst="rect">
                <a:avLst/>
              </a:prstGeom>
              <a:blipFill rotWithShape="1">
                <a:blip r:embed="rId3"/>
                <a:stretch>
                  <a:fillRect l="-10" t="-72" r="1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00774" y="4224659"/>
                <a:ext cx="3965895" cy="810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4" y="4224659"/>
                <a:ext cx="3965895" cy="810030"/>
              </a:xfrm>
              <a:prstGeom prst="rect">
                <a:avLst/>
              </a:prstGeom>
              <a:blipFill rotWithShape="1">
                <a:blip r:embed="rId4"/>
                <a:stretch>
                  <a:fillRect l="-9" r="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36522" y="5190498"/>
                <a:ext cx="2046920" cy="39158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平衡点</a:t>
                </a:r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2" y="5190498"/>
                <a:ext cx="2046920" cy="391582"/>
              </a:xfrm>
              <a:prstGeom prst="rect">
                <a:avLst/>
              </a:prstGeom>
              <a:blipFill rotWithShape="1">
                <a:blip r:embed="rId5"/>
                <a:stretch>
                  <a:fillRect l="-238" t="-1299" r="-212" b="-6005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23938" y="6018039"/>
                <a:ext cx="67100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当状态变量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位于平衡点时的动态系统会保持“静止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”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的状态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8" y="6018039"/>
                <a:ext cx="671000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" t="-39" r="5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相平面与相轨迹分析 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一维相轨迹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938" y="1945252"/>
            <a:ext cx="1102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一旦状态变量偏离平衡点之后，动态系统便会“动”起来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97" y="2449090"/>
            <a:ext cx="8037528" cy="322615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09900" y="5764262"/>
                <a:ext cx="2505075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: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稳定平衡点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5764262"/>
                <a:ext cx="250507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9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58075" y="5754135"/>
                <a:ext cx="2505075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: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不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稳定平衡点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5" y="5754135"/>
                <a:ext cx="250507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115461" y="6224611"/>
            <a:ext cx="2980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局部（</a:t>
            </a: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Local</a:t>
            </a:r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稳定的平衡点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相平面与相轨迹分析 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一维相轨迹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938" y="1945252"/>
            <a:ext cx="1102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例子：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人口繁殖模型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89037" y="2383351"/>
                <a:ext cx="3073400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37" y="2383351"/>
                <a:ext cx="3073400" cy="645561"/>
              </a:xfrm>
              <a:prstGeom prst="rect">
                <a:avLst/>
              </a:prstGeom>
              <a:blipFill rotWithShape="1">
                <a:blip r:embed="rId1"/>
                <a:stretch>
                  <a:fillRect l="-10" t="-30" r="1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49233" y="3071337"/>
                <a:ext cx="20747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自然增长率</a:t>
                </a:r>
                <a:r>
                  <a:rPr 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3" y="3071337"/>
                <a:ext cx="2074703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8" t="-141" r="15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1000" y="2556026"/>
            <a:ext cx="952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人口数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189037" y="2653261"/>
            <a:ext cx="403543" cy="8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56639" y="2875528"/>
            <a:ext cx="86669" cy="2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75767" y="3009254"/>
            <a:ext cx="434839" cy="8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0980" y="2950554"/>
            <a:ext cx="1340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环境承载力</a:t>
            </a:r>
            <a:endParaRPr lang="en-US" sz="1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84" y="4380618"/>
            <a:ext cx="3492750" cy="225947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189037" y="3810397"/>
                <a:ext cx="2883716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37" y="3810397"/>
                <a:ext cx="2883716" cy="570221"/>
              </a:xfrm>
              <a:prstGeom prst="rect">
                <a:avLst/>
              </a:prstGeom>
              <a:blipFill rotWithShape="1">
                <a:blip r:embed="rId4"/>
                <a:stretch>
                  <a:fillRect l="-11" t="-70" r="17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/>
          <p:cNvSpPr/>
          <p:nvPr/>
        </p:nvSpPr>
        <p:spPr>
          <a:xfrm rot="5400000">
            <a:off x="2187147" y="3522717"/>
            <a:ext cx="507317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061940" y="3699895"/>
                <a:ext cx="1591811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40" y="3699895"/>
                <a:ext cx="1591811" cy="811761"/>
              </a:xfrm>
              <a:prstGeom prst="rect">
                <a:avLst/>
              </a:prstGeom>
              <a:blipFill rotWithShape="1">
                <a:blip r:embed="rId5"/>
                <a:stretch>
                  <a:fillRect l="-22" t="-47" r="14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/>
          <p:cNvSpPr/>
          <p:nvPr/>
        </p:nvSpPr>
        <p:spPr>
          <a:xfrm>
            <a:off x="4053421" y="3988986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32569" y="3923682"/>
            <a:ext cx="100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平衡点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287138" y="2950554"/>
                <a:ext cx="4323670" cy="1267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说明这是个无人区，人口自然不会凭空产生出来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是不稳定平衡点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是稳定的平衡点</a:t>
                </a:r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38" y="2950554"/>
                <a:ext cx="4323670" cy="1267078"/>
              </a:xfrm>
              <a:prstGeom prst="rect">
                <a:avLst/>
              </a:prstGeom>
              <a:blipFill rotWithShape="1">
                <a:blip r:embed="rId6"/>
                <a:stretch>
                  <a:fillRect l="-12" t="-27" r="1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/>
          <p:cNvSpPr/>
          <p:nvPr/>
        </p:nvSpPr>
        <p:spPr>
          <a:xfrm>
            <a:off x="6576355" y="3964942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37" y="4365696"/>
            <a:ext cx="3370221" cy="2118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简化形式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938" y="1945252"/>
            <a:ext cx="110296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考虑一个二维系统，在没有输入的情况下，它的状态空间方程为： </a:t>
            </a:r>
            <a:endParaRPr lang="en-US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14437" y="2562085"/>
                <a:ext cx="4602163" cy="904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7" y="2562085"/>
                <a:ext cx="4602163" cy="904415"/>
              </a:xfrm>
              <a:prstGeom prst="rect">
                <a:avLst/>
              </a:prstGeom>
              <a:blipFill rotWithShape="1">
                <a:blip r:embed="rId1"/>
                <a:stretch>
                  <a:fillRect l="-7" t="-5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14437" y="3423559"/>
                <a:ext cx="2006600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7" y="3423559"/>
                <a:ext cx="2006600" cy="627416"/>
              </a:xfrm>
              <a:prstGeom prst="rect">
                <a:avLst/>
              </a:prstGeom>
              <a:blipFill rotWithShape="1">
                <a:blip r:embed="rId2"/>
                <a:stretch>
                  <a:fillRect l="-16" t="-44" r="1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/>
          <p:cNvSpPr/>
          <p:nvPr/>
        </p:nvSpPr>
        <p:spPr>
          <a:xfrm>
            <a:off x="3036370" y="3617905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15518" y="3552601"/>
            <a:ext cx="100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平衡点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79081" y="3352857"/>
                <a:ext cx="1473200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81" y="3352857"/>
                <a:ext cx="1473200" cy="811761"/>
              </a:xfrm>
              <a:prstGeom prst="rect">
                <a:avLst/>
              </a:prstGeom>
              <a:blipFill rotWithShape="1">
                <a:blip r:embed="rId3"/>
                <a:stretch>
                  <a:fillRect l="-32" t="-7" r="3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3937" y="4137076"/>
                <a:ext cx="4784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考虑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简化模式</a:t>
                </a: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en-US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，</m:t>
                    </m:r>
                  </m:oMath>
                </a14:m>
                <a:r>
                  <a:rPr lang="zh-CN" altLang="en-US" dirty="0"/>
                  <a:t>解耦系统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7" y="4137076"/>
                <a:ext cx="47841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" t="-14" r="9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26280" y="4824160"/>
                <a:ext cx="4784158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280" y="4824160"/>
                <a:ext cx="4784158" cy="627416"/>
              </a:xfrm>
              <a:prstGeom prst="rect">
                <a:avLst/>
              </a:prstGeom>
              <a:blipFill rotWithShape="1">
                <a:blip r:embed="rId5"/>
                <a:stretch>
                  <a:fillRect l="-1" t="-10" r="2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/>
          <p:cNvSpPr/>
          <p:nvPr/>
        </p:nvSpPr>
        <p:spPr>
          <a:xfrm>
            <a:off x="6096000" y="4966671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465333" y="4506408"/>
                <a:ext cx="2504980" cy="1202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333" y="4506408"/>
                <a:ext cx="2504980" cy="1202189"/>
              </a:xfrm>
              <a:prstGeom prst="rect">
                <a:avLst/>
              </a:prstGeom>
              <a:blipFill rotWithShape="1">
                <a:blip r:embed="rId6"/>
                <a:stretch>
                  <a:fillRect l="-16" t="-37" r="1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简化形式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22940" y="2431748"/>
                <a:ext cx="4784158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0" y="2431748"/>
                <a:ext cx="4784158" cy="627416"/>
              </a:xfrm>
              <a:prstGeom prst="rect">
                <a:avLst/>
              </a:prstGeom>
              <a:blipFill rotWithShape="1">
                <a:blip r:embed="rId1"/>
                <a:stretch>
                  <a:fillRect l="-5" t="-53" r="7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/>
          <p:cNvSpPr/>
          <p:nvPr/>
        </p:nvSpPr>
        <p:spPr>
          <a:xfrm>
            <a:off x="5592660" y="2574259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961993" y="2113996"/>
                <a:ext cx="2504980" cy="1202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93" y="2113996"/>
                <a:ext cx="2504980" cy="1202189"/>
              </a:xfrm>
              <a:prstGeom prst="rect">
                <a:avLst/>
              </a:prstGeom>
              <a:blipFill rotWithShape="1">
                <a:blip r:embed="rId2"/>
                <a:stretch>
                  <a:fillRect l="-24" t="-7" r="2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64734" y="30591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025" name="Picture 2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8" y="3538499"/>
            <a:ext cx="5358120" cy="22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3"/>
              <p:cNvSpPr>
                <a:spLocks noChangeArrowheads="1"/>
              </p:cNvSpPr>
              <p:nvPr/>
            </p:nvSpPr>
            <p:spPr bwMode="auto">
              <a:xfrm>
                <a:off x="779965" y="5803371"/>
                <a:ext cx="45140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(a)</a:t>
                </a: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坐标轴上的相轨迹          	 </a:t>
                </a: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(b)</a:t>
                </a: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平面上的相轨迹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11</m:t>
                        </m:r>
                      </m:sub>
                    </m:sSub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时的相平面分析                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965" y="5803371"/>
                <a:ext cx="45140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23" b="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6104538" y="5780287"/>
                <a:ext cx="534362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algn="ctr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11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2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的相轨迹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         (b)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11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2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的相轨迹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   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时的相平面分析                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4538" y="5780287"/>
                <a:ext cx="5343623" cy="507831"/>
              </a:xfrm>
              <a:prstGeom prst="rect">
                <a:avLst/>
              </a:prstGeom>
              <a:blipFill rotWithShape="1">
                <a:blip r:embed="rId5"/>
                <a:stretch>
                  <a:fillRect l="-5" t="-102" r="7" b="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38" y="3555031"/>
            <a:ext cx="5514359" cy="2225256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224996" y="6311202"/>
            <a:ext cx="13472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不稳定节点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4016" y="696286"/>
            <a:ext cx="10058400" cy="103184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复习</a:t>
            </a:r>
            <a:r>
              <a:rPr lang="en-US" altLang="zh-CN" sz="3600" b="1" dirty="0"/>
              <a:t>–</a:t>
            </a:r>
            <a:r>
              <a:rPr lang="zh-CN" altLang="en-US" sz="3600" b="1" dirty="0"/>
              <a:t>系统的传递函数</a:t>
            </a:r>
            <a:r>
              <a:rPr lang="en-US" altLang="zh-CN" sz="3600" b="1" dirty="0"/>
              <a:t> </a:t>
            </a:r>
            <a:endParaRPr lang="en-US" sz="3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904016" y="2296192"/>
            <a:ext cx="3068656" cy="1244058"/>
            <a:chOff x="2682594" y="3178425"/>
            <a:chExt cx="4217967" cy="170999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904848" y="3352745"/>
              <a:ext cx="0" cy="1441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682596" y="3452757"/>
              <a:ext cx="222251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682595" y="3657545"/>
              <a:ext cx="222251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682595" y="3898051"/>
              <a:ext cx="222251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682594" y="4102839"/>
              <a:ext cx="222251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82594" y="4307627"/>
              <a:ext cx="222251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682594" y="4512415"/>
              <a:ext cx="222251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904846" y="3657544"/>
              <a:ext cx="2667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5036055" y="3519431"/>
                  <a:ext cx="1002518" cy="978378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055" y="3519431"/>
                  <a:ext cx="1002518" cy="978378"/>
                </a:xfrm>
                <a:prstGeom prst="rect">
                  <a:avLst/>
                </a:prstGeom>
                <a:blipFill rotWithShape="1">
                  <a:blip r:embed="rId1"/>
                </a:blip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>
              <a:off x="3171548" y="3657545"/>
              <a:ext cx="161925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333471" y="3504351"/>
              <a:ext cx="254793" cy="3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588264" y="3504747"/>
              <a:ext cx="254793" cy="357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843055" y="3504351"/>
              <a:ext cx="254793" cy="3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097846" y="3504747"/>
              <a:ext cx="254793" cy="357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52637" y="3504351"/>
              <a:ext cx="254793" cy="3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07428" y="3519432"/>
              <a:ext cx="161925" cy="204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769353" y="3724219"/>
              <a:ext cx="2667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904847" y="4307626"/>
              <a:ext cx="800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704948" y="4198088"/>
              <a:ext cx="0" cy="219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704948" y="4130619"/>
              <a:ext cx="1381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43056" y="4130619"/>
              <a:ext cx="0" cy="367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704948" y="4497809"/>
              <a:ext cx="1381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42458" y="4307625"/>
              <a:ext cx="119359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460271" y="4519092"/>
                  <a:ext cx="76437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271" y="4519092"/>
                  <a:ext cx="764375" cy="36933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460270" y="3178425"/>
                  <a:ext cx="76437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270" y="3178425"/>
                  <a:ext cx="764375" cy="36933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56" idx="3"/>
            </p:cNvCxnSpPr>
            <p:nvPr/>
          </p:nvCxnSpPr>
          <p:spPr>
            <a:xfrm>
              <a:off x="6038573" y="4008620"/>
              <a:ext cx="8619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055221" y="3528719"/>
                  <a:ext cx="76437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221" y="3528719"/>
                  <a:ext cx="764375" cy="36933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229166" y="1907879"/>
            <a:ext cx="2364582" cy="1538542"/>
            <a:chOff x="5855469" y="3275952"/>
            <a:chExt cx="2960032" cy="1841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6765250" y="4030098"/>
                  <a:ext cx="1002517" cy="978378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50" y="4030098"/>
                  <a:ext cx="1002517" cy="978378"/>
                </a:xfrm>
                <a:prstGeom prst="rect">
                  <a:avLst/>
                </a:prstGeom>
                <a:blipFill rotWithShape="1">
                  <a:blip r:embed="rId5"/>
                </a:blip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>
              <a:off x="7943340" y="4557291"/>
              <a:ext cx="8721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7220607" y="3760999"/>
              <a:ext cx="700181" cy="8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7273996" y="3275952"/>
                  <a:ext cx="657358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996" y="3275952"/>
                  <a:ext cx="657358" cy="36933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/>
            <p:nvPr/>
          </p:nvCxnSpPr>
          <p:spPr>
            <a:xfrm flipV="1">
              <a:off x="7220606" y="3479439"/>
              <a:ext cx="0" cy="52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982717" y="4078344"/>
                  <a:ext cx="76437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717" y="4078344"/>
                  <a:ext cx="764375" cy="36933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H="1">
              <a:off x="5913260" y="4332391"/>
              <a:ext cx="648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897950" y="3791659"/>
                  <a:ext cx="76437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950" y="3791659"/>
                  <a:ext cx="764375" cy="36933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/>
            <p:nvPr/>
          </p:nvCxnSpPr>
          <p:spPr>
            <a:xfrm flipH="1">
              <a:off x="5913260" y="4723292"/>
              <a:ext cx="648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855469" y="4748152"/>
                  <a:ext cx="76437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469" y="4748152"/>
                  <a:ext cx="764375" cy="36933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TextBox 86"/>
          <p:cNvSpPr txBox="1"/>
          <p:nvPr/>
        </p:nvSpPr>
        <p:spPr>
          <a:xfrm>
            <a:off x="4631368" y="3477054"/>
            <a:ext cx="1739007" cy="29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质量块受力分析</a:t>
            </a:r>
            <a:endParaRPr lang="en-US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69791" y="3544666"/>
            <a:ext cx="1566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弹簧质量阻尼系统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380570" y="4130102"/>
                <a:ext cx="4141833" cy="47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微分方程</a:t>
                </a:r>
                <a14:m>
                  <m:oMath xmlns:m="http://schemas.openxmlformats.org/officeDocument/2006/math"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70" y="4130102"/>
                <a:ext cx="4141833" cy="476284"/>
              </a:xfrm>
              <a:prstGeom prst="rect">
                <a:avLst/>
              </a:prstGeom>
              <a:blipFill rotWithShape="1">
                <a:blip r:embed="rId10"/>
                <a:stretch>
                  <a:fillRect l="-2" t="-13" r="1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377542" y="4530856"/>
                <a:ext cx="3078156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定义：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输入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	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输出</a:t>
                </a:r>
                <a:r>
                  <a:rPr lang="en-US" alt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42" y="4530856"/>
                <a:ext cx="3078156" cy="861774"/>
              </a:xfrm>
              <a:prstGeom prst="rect">
                <a:avLst/>
              </a:prstGeom>
              <a:blipFill rotWithShape="1">
                <a:blip r:embed="rId11"/>
                <a:stretch>
                  <a:fillRect l="-7" t="-15" r="1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row: Right 93"/>
          <p:cNvSpPr/>
          <p:nvPr/>
        </p:nvSpPr>
        <p:spPr>
          <a:xfrm>
            <a:off x="6096000" y="4694989"/>
            <a:ext cx="657717" cy="48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1840958" y="5290065"/>
                <a:ext cx="3613774" cy="459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同时假设零初始条件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58" y="5290065"/>
                <a:ext cx="3613774" cy="459228"/>
              </a:xfrm>
              <a:prstGeom prst="rect">
                <a:avLst/>
              </a:prstGeom>
              <a:blipFill rotWithShape="1">
                <a:blip r:embed="rId12"/>
                <a:stretch>
                  <a:fillRect l="-3" t="-112" r="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650520" y="5161872"/>
                <a:ext cx="3328303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20" y="5161872"/>
                <a:ext cx="3328303" cy="605037"/>
              </a:xfrm>
              <a:prstGeom prst="rect">
                <a:avLst/>
              </a:prstGeom>
              <a:blipFill rotWithShape="1">
                <a:blip r:embed="rId13"/>
                <a:stretch>
                  <a:fillRect l="-1" t="-98" r="9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8479803" y="4266813"/>
            <a:ext cx="1829394" cy="856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0" name="Straight Arrow Connector 99"/>
          <p:cNvCxnSpPr>
            <a:endCxn id="99" idx="1"/>
          </p:cNvCxnSpPr>
          <p:nvPr/>
        </p:nvCxnSpPr>
        <p:spPr>
          <a:xfrm flipV="1">
            <a:off x="7736304" y="4694989"/>
            <a:ext cx="743499" cy="8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9" idx="3"/>
          </p:cNvCxnSpPr>
          <p:nvPr/>
        </p:nvCxnSpPr>
        <p:spPr>
          <a:xfrm>
            <a:off x="10309197" y="4694989"/>
            <a:ext cx="551635" cy="8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8553651" y="4457990"/>
                <a:ext cx="2307181" cy="441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651" y="4457990"/>
                <a:ext cx="2307181" cy="441275"/>
              </a:xfrm>
              <a:prstGeom prst="rect">
                <a:avLst/>
              </a:prstGeom>
              <a:blipFill rotWithShape="1">
                <a:blip r:embed="rId14"/>
                <a:stretch>
                  <a:fillRect l="-9" t="-66" r="19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10361159" y="4293502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159" y="4293502"/>
                <a:ext cx="639919" cy="338554"/>
              </a:xfrm>
              <a:prstGeom prst="rect">
                <a:avLst/>
              </a:prstGeom>
              <a:blipFill rotWithShape="1">
                <a:blip r:embed="rId15"/>
                <a:stretch>
                  <a:fillRect l="-78" t="-79" r="53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7797232" y="4304395"/>
                <a:ext cx="6565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232" y="4304395"/>
                <a:ext cx="656590" cy="338554"/>
              </a:xfrm>
              <a:prstGeom prst="rect">
                <a:avLst/>
              </a:prstGeom>
              <a:blipFill rotWithShape="1">
                <a:blip r:embed="rId16"/>
                <a:stretch>
                  <a:fillRect l="-10" t="-108" r="10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8439037" y="3832055"/>
            <a:ext cx="1739007" cy="32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传递函数</a:t>
            </a:r>
            <a:endParaRPr lang="en-US" sz="1400" b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简化形式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22940" y="2431748"/>
                <a:ext cx="4312660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0" y="2431748"/>
                <a:ext cx="4312660" cy="627416"/>
              </a:xfrm>
              <a:prstGeom prst="rect">
                <a:avLst/>
              </a:prstGeom>
              <a:blipFill rotWithShape="1">
                <a:blip r:embed="rId1"/>
                <a:stretch>
                  <a:fillRect l="-6" t="-5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/>
          <p:cNvSpPr/>
          <p:nvPr/>
        </p:nvSpPr>
        <p:spPr>
          <a:xfrm>
            <a:off x="5592660" y="2574259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961993" y="2113996"/>
                <a:ext cx="2504980" cy="1202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93" y="2113996"/>
                <a:ext cx="2504980" cy="1202189"/>
              </a:xfrm>
              <a:prstGeom prst="rect">
                <a:avLst/>
              </a:prstGeom>
              <a:blipFill rotWithShape="1">
                <a:blip r:embed="rId2"/>
                <a:stretch>
                  <a:fillRect l="-24" t="-7" r="2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64734" y="30591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3"/>
              <p:cNvSpPr>
                <a:spLocks noChangeArrowheads="1"/>
              </p:cNvSpPr>
              <p:nvPr/>
            </p:nvSpPr>
            <p:spPr bwMode="auto">
              <a:xfrm>
                <a:off x="3838977" y="5864525"/>
                <a:ext cx="45140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(a)</a:t>
                </a: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坐标轴上的相轨迹          	 </a:t>
                </a: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(b)</a:t>
                </a: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平面上的相轨迹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时的相平面分析                </a:t>
                </a:r>
                <a:endPara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8977" y="5864525"/>
                <a:ext cx="45140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" t="-65" r="5" b="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65" y="3565894"/>
            <a:ext cx="5716149" cy="22491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961993" y="6418076"/>
            <a:ext cx="73699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鞍点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简化形式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22940" y="2431748"/>
                <a:ext cx="4312660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0" y="2431748"/>
                <a:ext cx="4312660" cy="627416"/>
              </a:xfrm>
              <a:prstGeom prst="rect">
                <a:avLst/>
              </a:prstGeom>
              <a:blipFill rotWithShape="1">
                <a:blip r:embed="rId1"/>
                <a:stretch>
                  <a:fillRect l="-6" t="-5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/>
          <p:cNvSpPr/>
          <p:nvPr/>
        </p:nvSpPr>
        <p:spPr>
          <a:xfrm>
            <a:off x="5592660" y="2574259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961993" y="2113996"/>
                <a:ext cx="2504980" cy="1202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6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93" y="2113996"/>
                <a:ext cx="2504980" cy="1202189"/>
              </a:xfrm>
              <a:prstGeom prst="rect">
                <a:avLst/>
              </a:prstGeom>
              <a:blipFill rotWithShape="1">
                <a:blip r:embed="rId2"/>
                <a:stretch>
                  <a:fillRect l="-24" t="-7" r="2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64734" y="30591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3"/>
              <p:cNvSpPr>
                <a:spLocks noChangeArrowheads="1"/>
              </p:cNvSpPr>
              <p:nvPr/>
            </p:nvSpPr>
            <p:spPr bwMode="auto">
              <a:xfrm>
                <a:off x="3070122" y="5683907"/>
                <a:ext cx="57739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(a)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的相轨迹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0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         	 </a:t>
                </a:r>
                <a:r>
                  <a:rPr kumimoji="0" lang="en-US" altLang="zh-CN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(b)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2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的相轨迹</a:t>
                </a:r>
                <a:endParaRPr lang="zh-CN" altLang="en-US" sz="12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2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2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时的相轨迹分析</a:t>
                </a:r>
                <a:endParaRPr lang="zh-CN" altLang="en-US" sz="12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0122" y="5683907"/>
                <a:ext cx="577392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" t="-5" r="7" b="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87072" y="6191580"/>
            <a:ext cx="114002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稳定节点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22" y="3237487"/>
            <a:ext cx="5773925" cy="2400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7799" y="2106848"/>
                <a:ext cx="4602163" cy="646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d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9" y="2106848"/>
                <a:ext cx="4602163" cy="646844"/>
              </a:xfrm>
              <a:prstGeom prst="rect">
                <a:avLst/>
              </a:prstGeom>
              <a:blipFill rotWithShape="1">
                <a:blip r:embed="rId1"/>
                <a:stretch>
                  <a:fillRect l="-12" t="-85" r="5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05062" y="2245604"/>
                <a:ext cx="59491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解耦</a:t>
                </a: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定</m:t>
                    </m:r>
                    <m:r>
                      <m:rPr>
                        <m:nor/>
                      </m:rPr>
                      <a:rPr lang="zh-CN" altLang="en-US"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义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m:rPr>
                        <m:nor/>
                      </m:rPr>
                      <a:rPr lang="zh-CN" altLang="en-US"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，令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其中：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2" y="2245604"/>
                <a:ext cx="594913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" t="-66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40500" y="2959917"/>
                <a:ext cx="2894824" cy="652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2959917"/>
                <a:ext cx="2894824" cy="652936"/>
              </a:xfrm>
              <a:prstGeom prst="rect">
                <a:avLst/>
              </a:prstGeom>
              <a:blipFill rotWithShape="1">
                <a:blip r:embed="rId3"/>
                <a:stretch>
                  <a:fillRect t="-28" r="1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/>
          <p:cNvSpPr/>
          <p:nvPr/>
        </p:nvSpPr>
        <p:spPr>
          <a:xfrm rot="1800000">
            <a:off x="5687537" y="2902091"/>
            <a:ext cx="513237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76300" y="3734977"/>
                <a:ext cx="510540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例：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𝑨𝒛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的相轨迹，其中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734977"/>
                <a:ext cx="5105400" cy="554254"/>
              </a:xfrm>
              <a:prstGeom prst="rect">
                <a:avLst/>
              </a:prstGeom>
              <a:blipFill rotWithShape="1">
                <a:blip r:embed="rId4"/>
                <a:stretch>
                  <a:fillRect t="-98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76300" y="4377797"/>
                <a:ext cx="26162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特征值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=−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4377797"/>
                <a:ext cx="2616200" cy="710194"/>
              </a:xfrm>
              <a:prstGeom prst="rect">
                <a:avLst/>
              </a:prstGeom>
              <a:blipFill rotWithShape="1">
                <a:blip r:embed="rId5"/>
                <a:stretch>
                  <a:fillRect t="-1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559157" y="4545759"/>
                <a:ext cx="428086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特征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向量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：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7" y="4545759"/>
                <a:ext cx="4280868" cy="374270"/>
              </a:xfrm>
              <a:prstGeom prst="rect">
                <a:avLst/>
              </a:prstGeom>
              <a:blipFill rotWithShape="1">
                <a:blip r:embed="rId6"/>
                <a:stretch>
                  <a:fillRect l="-14" t="-115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566598" y="4456664"/>
                <a:ext cx="2457062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𝑷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598" y="4456664"/>
                <a:ext cx="2457062" cy="552459"/>
              </a:xfrm>
              <a:prstGeom prst="rect">
                <a:avLst/>
              </a:prstGeom>
              <a:blipFill rotWithShape="1">
                <a:blip r:embed="rId7"/>
                <a:stretch>
                  <a:fillRect l="-18" t="-42" r="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/>
          <p:cNvSpPr/>
          <p:nvPr/>
        </p:nvSpPr>
        <p:spPr>
          <a:xfrm>
            <a:off x="7885703" y="4616308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162455" y="5224606"/>
                <a:ext cx="1876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  <m:acc>
                      <m:accPr>
                        <m:chr m:val="̅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55" y="5224606"/>
                <a:ext cx="18764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2" t="-125" r="2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769067" y="5133042"/>
                <a:ext cx="3486793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其中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67" y="5133042"/>
                <a:ext cx="3486793" cy="552459"/>
              </a:xfrm>
              <a:prstGeom prst="rect">
                <a:avLst/>
              </a:prstGeom>
              <a:blipFill rotWithShape="1">
                <a:blip r:embed="rId9"/>
                <a:stretch>
                  <a:fillRect l="-13" t="-61" r="14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098506" y="5057666"/>
                <a:ext cx="2762250" cy="652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506" y="5057666"/>
                <a:ext cx="2762250" cy="652936"/>
              </a:xfrm>
              <a:prstGeom prst="rect">
                <a:avLst/>
              </a:prstGeom>
              <a:blipFill rotWithShape="1">
                <a:blip r:embed="rId10"/>
                <a:stretch>
                  <a:fillRect l="-17" t="-81" r="1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/>
          <p:cNvSpPr/>
          <p:nvPr/>
        </p:nvSpPr>
        <p:spPr>
          <a:xfrm>
            <a:off x="6492516" y="5282666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210425" y="5765747"/>
                <a:ext cx="3152775" cy="40684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平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是一个鞍点</a:t>
                </a:r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5" y="5765747"/>
                <a:ext cx="3152775" cy="406843"/>
              </a:xfrm>
              <a:prstGeom prst="rect">
                <a:avLst/>
              </a:prstGeom>
              <a:blipFill rotWithShape="1">
                <a:blip r:embed="rId11"/>
                <a:stretch>
                  <a:fillRect l="-161" t="-1236" r="-141" b="-115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2771457"/>
            <a:ext cx="9682724" cy="281971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14141" y="5591175"/>
                <a:ext cx="94012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(a)</a:t>
                </a:r>
                <a14:m>
                  <m:oMath xmlns:m="http://schemas.openxmlformats.org/officeDocument/2006/math"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的相轨迹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 					(b)</a:t>
                </a:r>
                <a14:m>
                  <m:oMath xmlns:m="http://schemas.openxmlformats.org/officeDocument/2006/math"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通过</a:t>
                </a:r>
                <a14:m>
                  <m:oMath xmlns:m="http://schemas.openxmlformats.org/officeDocument/2006/math">
                    <m:r>
                      <a:rPr lang="en-US" sz="12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矩阵线性变换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  				(c)</a:t>
                </a:r>
                <a14:m>
                  <m:oMath xmlns:m="http://schemas.openxmlformats.org/officeDocument/2006/math">
                    <m:r>
                      <a:rPr lang="en-US" sz="12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2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的相轨迹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41" y="5591175"/>
                <a:ext cx="940127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3" r="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1192" y="1889346"/>
                <a:ext cx="7410450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889346"/>
                <a:ext cx="7410450" cy="708720"/>
              </a:xfrm>
              <a:prstGeom prst="rect">
                <a:avLst/>
              </a:prstGeom>
              <a:blipFill rotWithShape="1">
                <a:blip r:embed="rId3"/>
                <a:stretch>
                  <a:fillRect l="-2" t="-31" r="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390775" y="6066442"/>
                <a:ext cx="3152775" cy="40684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平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是一个鞍点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6066442"/>
                <a:ext cx="3152775" cy="406843"/>
              </a:xfrm>
              <a:prstGeom prst="rect">
                <a:avLst/>
              </a:prstGeom>
              <a:blipFill rotWithShape="1">
                <a:blip r:embed="rId4"/>
                <a:stretch>
                  <a:fillRect l="-161" t="-1319" r="-141" b="-106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53201" y="6066441"/>
                <a:ext cx="3438088" cy="40684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平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也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是一个鞍点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6066441"/>
                <a:ext cx="3438088" cy="406843"/>
              </a:xfrm>
              <a:prstGeom prst="rect">
                <a:avLst/>
              </a:prstGeom>
              <a:blipFill rotWithShape="1">
                <a:blip r:embed="rId5"/>
                <a:stretch>
                  <a:fillRect l="-148" t="-1319" r="-123" b="-106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/>
          <p:cNvSpPr/>
          <p:nvPr/>
        </p:nvSpPr>
        <p:spPr>
          <a:xfrm>
            <a:off x="5810490" y="6155844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9162" y="2118069"/>
                <a:ext cx="3729038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1800" i="1">
                                  <a:effectLst/>
                                  <a:latin typeface="Cambria Math" panose="02040503050406030204" pitchFamily="18" charset="0"/>
                                  <a:ea typeface="微软雅黑" panose="020B0503020204020204" charset="-122"/>
                                  <a:cs typeface="微软雅黑" panose="020B0503020204020204" charset="-122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2" y="2118069"/>
                <a:ext cx="3729038" cy="554254"/>
              </a:xfrm>
              <a:prstGeom prst="rect">
                <a:avLst/>
              </a:prstGeom>
              <a:blipFill rotWithShape="1">
                <a:blip r:embed="rId1"/>
                <a:stretch>
                  <a:fillRect l="-9" t="-6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72" y="2847022"/>
            <a:ext cx="8774656" cy="304577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43662" y="2118069"/>
                <a:ext cx="3729038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662" y="2118069"/>
                <a:ext cx="3729038" cy="554254"/>
              </a:xfrm>
              <a:prstGeom prst="rect">
                <a:avLst/>
              </a:prstGeom>
              <a:blipFill rotWithShape="1">
                <a:blip r:embed="rId3"/>
                <a:stretch>
                  <a:fillRect l="-9" t="-6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9162" y="2118069"/>
                <a:ext cx="3729038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2" y="2118069"/>
                <a:ext cx="3729038" cy="554254"/>
              </a:xfrm>
              <a:prstGeom prst="rect">
                <a:avLst/>
              </a:prstGeom>
              <a:blipFill rotWithShape="1">
                <a:blip r:embed="rId1"/>
                <a:stretch>
                  <a:fillRect l="-9" t="-6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9162" y="2718806"/>
                <a:ext cx="26162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特征值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2" y="2718806"/>
                <a:ext cx="2616200" cy="710194"/>
              </a:xfrm>
              <a:prstGeom prst="rect">
                <a:avLst/>
              </a:prstGeom>
              <a:blipFill rotWithShape="1">
                <a:blip r:embed="rId2"/>
                <a:stretch>
                  <a:fillRect l="-12" t="-52" r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11519" y="2395196"/>
                <a:ext cx="281148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特征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向量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plc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plc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519" y="2395196"/>
                <a:ext cx="2811481" cy="1340880"/>
              </a:xfrm>
              <a:prstGeom prst="rect">
                <a:avLst/>
              </a:prstGeom>
              <a:blipFill rotWithShape="1">
                <a:blip r:embed="rId3"/>
                <a:stretch>
                  <a:fillRect l="-11" t="-46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362700" y="2889237"/>
            <a:ext cx="478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共轭复数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特征向量无法在相平面中表达出来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06469" y="4240800"/>
                <a:ext cx="4610100" cy="602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  <m:acc>
                      <m:accPr>
                        <m:chr m:val="̅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j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j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69" y="4240800"/>
                <a:ext cx="4610100" cy="602344"/>
              </a:xfrm>
              <a:prstGeom prst="rect">
                <a:avLst/>
              </a:prstGeom>
              <a:blipFill rotWithShape="1">
                <a:blip r:embed="rId4"/>
                <a:stretch>
                  <a:fillRect l="-6" t="-45" r="6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19162" y="3782559"/>
            <a:ext cx="261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从解的分析入手：</a:t>
            </a:r>
            <a:endParaRPr lang="en-US" dirty="0"/>
          </a:p>
        </p:txBody>
      </p:sp>
      <p:sp>
        <p:nvSpPr>
          <p:cNvPr id="16" name="Arrow: Right 15"/>
          <p:cNvSpPr/>
          <p:nvPr/>
        </p:nvSpPr>
        <p:spPr>
          <a:xfrm>
            <a:off x="5531902" y="4401139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995969" y="4179784"/>
                <a:ext cx="2811481" cy="652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969" y="4179784"/>
                <a:ext cx="2811481" cy="652936"/>
              </a:xfrm>
              <a:prstGeom prst="rect">
                <a:avLst/>
              </a:prstGeom>
              <a:blipFill rotWithShape="1">
                <a:blip r:embed="rId5"/>
                <a:stretch>
                  <a:fillRect l="-11" t="-3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176783" y="4151891"/>
                <a:ext cx="2811481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783" y="4151891"/>
                <a:ext cx="2811481" cy="708720"/>
              </a:xfrm>
              <a:prstGeom prst="rect">
                <a:avLst/>
              </a:prstGeom>
              <a:blipFill rotWithShape="1">
                <a:blip r:embed="rId6"/>
                <a:stretch>
                  <a:fillRect l="-14" t="-37" r="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/>
          <p:cNvSpPr/>
          <p:nvPr/>
        </p:nvSpPr>
        <p:spPr>
          <a:xfrm>
            <a:off x="8807450" y="4365419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19162" y="4969623"/>
                <a:ext cx="3541731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根据欧拉公式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cos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jsin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2" y="4969623"/>
                <a:ext cx="3541731" cy="378245"/>
              </a:xfrm>
              <a:prstGeom prst="rect">
                <a:avLst/>
              </a:prstGeom>
              <a:blipFill rotWithShape="1">
                <a:blip r:embed="rId7"/>
                <a:stretch>
                  <a:fillRect l="-9" t="-30" r="1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19162" y="5452718"/>
                <a:ext cx="4475181" cy="639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jsin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jsin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2" y="5452718"/>
                <a:ext cx="4475181" cy="639599"/>
              </a:xfrm>
              <a:prstGeom prst="rect">
                <a:avLst/>
              </a:prstGeom>
              <a:blipFill rotWithShape="1">
                <a:blip r:embed="rId8"/>
                <a:stretch>
                  <a:fillRect l="-7" t="-9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232400" y="529237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代入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  <m:acc>
                      <m:accPr>
                        <m:chr m:val="̅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5292378"/>
                <a:ext cx="1981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7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/>
          <p:cNvSpPr/>
          <p:nvPr/>
        </p:nvSpPr>
        <p:spPr>
          <a:xfrm>
            <a:off x="5995969" y="5751686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766164" y="5568871"/>
                <a:ext cx="4821238" cy="647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164" y="5568871"/>
                <a:ext cx="4821238" cy="647293"/>
              </a:xfrm>
              <a:prstGeom prst="rect">
                <a:avLst/>
              </a:prstGeom>
              <a:blipFill rotWithShape="1">
                <a:blip r:embed="rId10"/>
                <a:stretch>
                  <a:fillRect l="-5" t="-86" r="1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61200" y="1897033"/>
                <a:ext cx="4821238" cy="647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jsin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jcos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00" y="1897033"/>
                <a:ext cx="4821238" cy="647293"/>
              </a:xfrm>
              <a:prstGeom prst="rect">
                <a:avLst/>
              </a:prstGeom>
              <a:blipFill rotWithShape="1">
                <a:blip r:embed="rId1"/>
                <a:stretch>
                  <a:fillRect l="-3" t="-44" r="9" b="-33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455719" y="2910068"/>
                <a:ext cx="3632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719" y="2910068"/>
                <a:ext cx="36322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135" r="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/>
          <p:cNvSpPr/>
          <p:nvPr/>
        </p:nvSpPr>
        <p:spPr>
          <a:xfrm>
            <a:off x="5002767" y="2953901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499100" y="2774933"/>
                <a:ext cx="4356100" cy="639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jsin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jcos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00" y="2774933"/>
                <a:ext cx="4356100" cy="639599"/>
              </a:xfrm>
              <a:prstGeom prst="rect">
                <a:avLst/>
              </a:prstGeom>
              <a:blipFill rotWithShape="1">
                <a:blip r:embed="rId3"/>
                <a:stretch>
                  <a:fillRect t="-9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172359" y="3544297"/>
                <a:ext cx="8399482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59" y="3544297"/>
                <a:ext cx="8399482" cy="769378"/>
              </a:xfrm>
              <a:prstGeom prst="rect">
                <a:avLst/>
              </a:prstGeom>
              <a:blipFill rotWithShape="1">
                <a:blip r:embed="rId4"/>
                <a:stretch>
                  <a:fillRect l="-2" t="-47" r="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581149" y="4622406"/>
                <a:ext cx="35067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代入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49" y="4622406"/>
                <a:ext cx="350676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" t="-65" r="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040867" y="4414503"/>
                <a:ext cx="6096000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867" y="4414503"/>
                <a:ext cx="6096000" cy="769378"/>
              </a:xfrm>
              <a:prstGeom prst="rect">
                <a:avLst/>
              </a:prstGeom>
              <a:blipFill rotWithShape="1">
                <a:blip r:embed="rId6"/>
                <a:stretch>
                  <a:fillRect l="-4" t="-80" r="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/>
          <p:cNvSpPr/>
          <p:nvPr/>
        </p:nvSpPr>
        <p:spPr>
          <a:xfrm>
            <a:off x="5002767" y="4710073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581149" y="5278004"/>
                <a:ext cx="2451100" cy="517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两边同时乘以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49" y="5278004"/>
                <a:ext cx="2451100" cy="517770"/>
              </a:xfrm>
              <a:prstGeom prst="rect">
                <a:avLst/>
              </a:prstGeom>
              <a:blipFill rotWithShape="1">
                <a:blip r:embed="rId7"/>
                <a:stretch>
                  <a:fillRect l="-26" t="-100" r="26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/>
          <p:cNvSpPr/>
          <p:nvPr/>
        </p:nvSpPr>
        <p:spPr>
          <a:xfrm>
            <a:off x="3847582" y="5396056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372489" y="5079405"/>
                <a:ext cx="3161785" cy="86292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89" y="5079405"/>
                <a:ext cx="3161785" cy="862929"/>
              </a:xfrm>
              <a:prstGeom prst="rect">
                <a:avLst/>
              </a:prstGeom>
              <a:blipFill rotWithShape="1">
                <a:blip r:embed="rId8"/>
                <a:stretch>
                  <a:fillRect l="-157" t="-593" r="-141" b="-1913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018351" y="5330920"/>
            <a:ext cx="2634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原点为中心的椭圆方程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9" idx="3"/>
            <a:endCxn id="51" idx="1"/>
          </p:cNvCxnSpPr>
          <p:nvPr/>
        </p:nvCxnSpPr>
        <p:spPr>
          <a:xfrm>
            <a:off x="7534274" y="5510870"/>
            <a:ext cx="484077" cy="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10" y="2848744"/>
            <a:ext cx="8769580" cy="26501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56541" y="5498917"/>
            <a:ext cx="107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相轨迹</a:t>
            </a:r>
            <a:r>
              <a:rPr lang="zh-CN" sz="1800" dirty="0">
                <a:effectLst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449141" y="5498917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随时间的变化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41" y="5498917"/>
                <a:ext cx="19812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0" t="-122" r="30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2500" y="2197284"/>
                <a:ext cx="3556000" cy="65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197284"/>
                <a:ext cx="3556000" cy="651460"/>
              </a:xfrm>
              <a:prstGeom prst="rect">
                <a:avLst/>
              </a:prstGeom>
              <a:blipFill rotWithShape="1">
                <a:blip r:embed="rId3"/>
                <a:stretch>
                  <a:fillRect t="-28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6838" y="5142045"/>
                <a:ext cx="2390035" cy="39555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平衡点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称为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中心点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8" y="5142045"/>
                <a:ext cx="2390035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226" t="-1237" r="-177" b="-11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1943100" y="4173830"/>
            <a:ext cx="1663700" cy="9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243" y="2356679"/>
            <a:ext cx="5386565" cy="2608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9162" y="2118069"/>
                <a:ext cx="372903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2" y="2118069"/>
                <a:ext cx="3729038" cy="552459"/>
              </a:xfrm>
              <a:prstGeom prst="rect">
                <a:avLst/>
              </a:prstGeom>
              <a:blipFill rotWithShape="1">
                <a:blip r:embed="rId2"/>
                <a:stretch>
                  <a:fillRect l="-9" t="-62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80091" y="2718806"/>
                <a:ext cx="26162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特征值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91" y="2718806"/>
                <a:ext cx="2616200" cy="710194"/>
              </a:xfrm>
              <a:prstGeom prst="rect">
                <a:avLst/>
              </a:prstGeom>
              <a:blipFill rotWithShape="1">
                <a:blip r:embed="rId3"/>
                <a:stretch>
                  <a:fillRect l="-23" t="-52" r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96291" y="2859504"/>
            <a:ext cx="140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共轭的复数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271182" y="4003509"/>
                <a:ext cx="3556000" cy="652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82" y="4003509"/>
                <a:ext cx="3556000" cy="652936"/>
              </a:xfrm>
              <a:prstGeom prst="rect">
                <a:avLst/>
              </a:prstGeom>
              <a:blipFill rotWithShape="1">
                <a:blip r:embed="rId4"/>
                <a:stretch>
                  <a:fillRect l="-15" t="-72" r="15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271182" y="3470136"/>
                <a:ext cx="36633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  <m:acc>
                      <m:accPr>
                        <m:chr m:val="̅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</m:ac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𝑷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82" y="3470136"/>
                <a:ext cx="36633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" t="-134" r="16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118782" y="5159529"/>
                <a:ext cx="4566241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n-US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82" y="5159529"/>
                <a:ext cx="4566241" cy="708720"/>
              </a:xfrm>
              <a:prstGeom prst="rect">
                <a:avLst/>
              </a:prstGeom>
              <a:blipFill rotWithShape="1">
                <a:blip r:embed="rId6"/>
                <a:stretch>
                  <a:fillRect l="-12" t="-22" r="1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/>
          <p:cNvSpPr/>
          <p:nvPr/>
        </p:nvSpPr>
        <p:spPr>
          <a:xfrm rot="5400000">
            <a:off x="2723683" y="4864320"/>
            <a:ext cx="369333" cy="28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19718" y="1873885"/>
            <a:ext cx="0" cy="445948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2684" y="4401054"/>
            <a:ext cx="107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相轨迹</a:t>
            </a:r>
            <a:r>
              <a:rPr lang="zh-CN" sz="1800" dirty="0">
                <a:effectLst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424143" y="439285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随时间的变化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43" y="4392859"/>
                <a:ext cx="1981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" t="-153" r="5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4089400" y="5610225"/>
            <a:ext cx="349250" cy="4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1902" y="6155844"/>
            <a:ext cx="1830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随时间不断增大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238592" y="5361074"/>
                <a:ext cx="2959506" cy="39555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平衡点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为</a:t>
                </a:r>
                <a:r>
                  <a:rPr lang="zh-CN" altLang="en-US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不稳定焦点</a:t>
                </a:r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92" y="5361074"/>
                <a:ext cx="2959506" cy="395558"/>
              </a:xfrm>
              <a:prstGeom prst="rect">
                <a:avLst/>
              </a:prstGeom>
              <a:blipFill rotWithShape="1">
                <a:blip r:embed="rId8"/>
                <a:stretch>
                  <a:fillRect l="-179" t="-1226" r="-150" b="-119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7281678" y="3695700"/>
            <a:ext cx="1763176" cy="166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一般形式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9161" y="2118069"/>
                <a:ext cx="4186237" cy="831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1" y="2118069"/>
                <a:ext cx="4186237" cy="831318"/>
              </a:xfrm>
              <a:prstGeom prst="rect">
                <a:avLst/>
              </a:prstGeom>
              <a:blipFill rotWithShape="1">
                <a:blip r:embed="rId1"/>
                <a:stretch>
                  <a:fillRect l="-8" t="-41" r="1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23491" y="2007606"/>
                <a:ext cx="26162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特征值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491" y="2007606"/>
                <a:ext cx="2616200" cy="710194"/>
              </a:xfrm>
              <a:prstGeom prst="rect">
                <a:avLst/>
              </a:prstGeom>
              <a:blipFill rotWithShape="1">
                <a:blip r:embed="rId2"/>
                <a:stretch>
                  <a:fillRect l="-23" t="-52" r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52" y="2823209"/>
            <a:ext cx="7885748" cy="290973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99026" y="5703338"/>
            <a:ext cx="107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相轨迹</a:t>
            </a:r>
            <a:r>
              <a:rPr lang="zh-CN" sz="1800" dirty="0">
                <a:effectLst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72080" y="567373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随时间的变化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080" y="5673734"/>
                <a:ext cx="1981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" t="-2" r="18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38333" y="6438082"/>
                <a:ext cx="2959506" cy="39555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平衡点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为</a:t>
                </a:r>
                <a:r>
                  <a:rPr lang="zh-CN" altLang="en-US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稳定焦点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333" y="6438082"/>
                <a:ext cx="2959506" cy="395558"/>
              </a:xfrm>
              <a:prstGeom prst="rect">
                <a:avLst/>
              </a:prstGeom>
              <a:blipFill rotWithShape="1">
                <a:blip r:embed="rId5"/>
                <a:stretch>
                  <a:fillRect l="-174" t="-1238" r="-156" b="-11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056745" y="4701072"/>
            <a:ext cx="1763176" cy="166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59945" y="2596319"/>
            <a:ext cx="539455" cy="41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9945" y="2956870"/>
            <a:ext cx="1830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随时间不断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减小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动态空间方程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状态变量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1120" y="1881435"/>
                <a:ext cx="10624182" cy="1355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状态空间方程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（</a:t>
                </a:r>
                <a:r>
                  <a:rPr 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State Space Model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）是一个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集合，它包含了系统的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输入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、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输出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以及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状态变量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，并把它们用一系列的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一阶微分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方程表达出来。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微分方程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𝑘𝑥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20" y="1881435"/>
                <a:ext cx="10624182" cy="1355179"/>
              </a:xfrm>
              <a:prstGeom prst="rect">
                <a:avLst/>
              </a:prstGeom>
              <a:blipFill rotWithShape="1">
                <a:blip r:embed="rId1"/>
                <a:stretch>
                  <a:fillRect l="-5" t="-42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70171" y="3262483"/>
                <a:ext cx="22629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选取两个状态变量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71" y="3262483"/>
                <a:ext cx="226293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32" r="2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23377" y="3255174"/>
                <a:ext cx="16106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7" y="3255174"/>
                <a:ext cx="16106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" t="-44" r="5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23377" y="3624506"/>
                <a:ext cx="2719712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7" y="3624506"/>
                <a:ext cx="2719712" cy="629916"/>
              </a:xfrm>
              <a:prstGeom prst="rect">
                <a:avLst/>
              </a:prstGeom>
              <a:blipFill rotWithShape="1">
                <a:blip r:embed="rId4"/>
                <a:stretch>
                  <a:fillRect l="-15" t="-89" r="15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/>
          <p:cNvSpPr/>
          <p:nvPr/>
        </p:nvSpPr>
        <p:spPr>
          <a:xfrm rot="1879023">
            <a:off x="6124174" y="3171180"/>
            <a:ext cx="619150" cy="208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9360244">
            <a:off x="6133435" y="3664886"/>
            <a:ext cx="619150" cy="208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804156" y="2920274"/>
                <a:ext cx="5191626" cy="1334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56" y="2920274"/>
                <a:ext cx="5191626" cy="1334148"/>
              </a:xfrm>
              <a:prstGeom prst="rect">
                <a:avLst/>
              </a:prstGeom>
              <a:blipFill rotWithShape="1">
                <a:blip r:embed="rId5"/>
                <a:stretch>
                  <a:fillRect l="-3" t="-41" r="1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/>
          <p:cNvSpPr/>
          <p:nvPr/>
        </p:nvSpPr>
        <p:spPr>
          <a:xfrm>
            <a:off x="3114675" y="4254422"/>
            <a:ext cx="618426" cy="289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776379" y="4754360"/>
                <a:ext cx="4699512" cy="849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79" y="4754360"/>
                <a:ext cx="4699512" cy="849335"/>
              </a:xfrm>
              <a:prstGeom prst="rect">
                <a:avLst/>
              </a:prstGeom>
              <a:blipFill rotWithShape="1">
                <a:blip r:embed="rId6"/>
                <a:stretch>
                  <a:fillRect l="-6" t="-14" r="3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776379" y="5628987"/>
                <a:ext cx="3743167" cy="639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79" y="5628987"/>
                <a:ext cx="3743167" cy="639599"/>
              </a:xfrm>
              <a:prstGeom prst="rect">
                <a:avLst/>
              </a:prstGeom>
              <a:blipFill rotWithShape="1">
                <a:blip r:embed="rId7"/>
                <a:stretch>
                  <a:fillRect l="-8" t="-54" r="3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661296" y="5339984"/>
                <a:ext cx="24288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输入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输出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96" y="5339984"/>
                <a:ext cx="2428875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6" t="-42" r="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51768" y="4241854"/>
            <a:ext cx="2262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写成紧凑的形式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59418" y="4717377"/>
            <a:ext cx="4431067" cy="1616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二维相平面与相轨迹 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特征值与平衡点类型的关系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736600" y="3051265"/>
              <a:ext cx="7658101" cy="26384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6384"/>
                    <a:gridCol w="2526384"/>
                    <a:gridCol w="1500041"/>
                    <a:gridCol w="1105292"/>
                  </a:tblGrid>
                  <a:tr h="3836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cap="all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sym typeface="Symbol" panose="05050102010706020507" pitchFamily="18" charset="2"/>
                            </a:rPr>
                            <a:t>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分类与说明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平衡点类型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4800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特征值为实数</a:t>
                          </a:r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</a:t>
                          </a:r>
                          <a:r>
                            <a:rPr lang="zh-CN" sz="1200">
                              <a:effectLst/>
                            </a:rPr>
                            <a:t>且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都为负数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4039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一正一负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鞍点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480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</a:t>
                          </a:r>
                          <a:r>
                            <a:rPr lang="zh-CN" sz="1200">
                              <a:effectLst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都为正数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697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特征值为复数</a:t>
                          </a:r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=±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  <a:sym typeface="Symbol" panose="05050102010706020507" pitchFamily="18" charset="2"/>
                            </a:rPr>
                            <a:t>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特征值为纯虚数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中心点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697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cap="all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  <a:sym typeface="Symbol" panose="05050102010706020507" pitchFamily="18" charset="2"/>
                            </a:rPr>
                            <a:t></a:t>
                          </a:r>
                          <a:r>
                            <a:rPr lang="en-US" sz="120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cap="all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实部大于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不稳定焦点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697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cap="all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sym typeface="Symbol" panose="05050102010706020507" pitchFamily="18" charset="2"/>
                            </a:rPr>
                            <a:t></a:t>
                          </a:r>
                          <a:r>
                            <a:rPr lang="en-US" sz="1200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cap="all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实部小于</a:t>
                          </a: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稳定焦点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736600" y="3051265"/>
              <a:ext cx="7658101" cy="26384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6384"/>
                    <a:gridCol w="2526384"/>
                    <a:gridCol w="1500041"/>
                    <a:gridCol w="1105292"/>
                  </a:tblGrid>
                  <a:tr h="3835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平衡点类型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4965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433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鞍点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433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4175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特征值为纯虚数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中心点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54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实部大于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不稳定焦点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54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实部小于</a:t>
                          </a: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稳定焦点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6600" y="2127935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状态矩阵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的特征值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实部部分决定了平衡点的稳定性</a:t>
                </a:r>
                <a:endParaRPr lang="en-US" altLang="zh-CN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虚部部分决定了系统是否会有振动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127935"/>
                <a:ext cx="6096000" cy="923330"/>
              </a:xfrm>
              <a:prstGeom prst="rect">
                <a:avLst/>
              </a:prstGeom>
              <a:blipFill rotWithShape="1">
                <a:blip r:embed="rId2"/>
                <a:stretch>
                  <a:fillRect t="-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585200" y="3354815"/>
            <a:ext cx="3321050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思考：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状态矩阵的特征值就是其对应的传递函数的极点。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设计一个反馈控制器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使得状态变量稳定于一个平衡点，那么这个控制器应该满足什么条件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？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动态空间方程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一般形式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7261" y="1881435"/>
            <a:ext cx="299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状态空间方程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一般形式：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52550" y="2439341"/>
                <a:ext cx="32385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2439341"/>
                <a:ext cx="3238500" cy="629852"/>
              </a:xfrm>
              <a:prstGeom prst="rect">
                <a:avLst/>
              </a:prstGeom>
              <a:blipFill rotWithShape="1">
                <a:blip r:embed="rId1"/>
                <a:stretch>
                  <a:fillRect t="-4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28775" y="3059668"/>
                <a:ext cx="2781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3059668"/>
                <a:ext cx="27813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1094569" y="3748183"/>
              <a:ext cx="3957972" cy="240785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5132"/>
                    <a:gridCol w="1871806"/>
                    <a:gridCol w="1111034"/>
                  </a:tblGrid>
                  <a:tr h="2576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符号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名称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维度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286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状态变量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286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系统输出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286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系统输入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286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状态矩阵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286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输入矩阵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286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输出矩阵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2863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直接传递矩阵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1094569" y="3748183"/>
              <a:ext cx="3957972" cy="240785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5132"/>
                    <a:gridCol w="1871806"/>
                    <a:gridCol w="1111034"/>
                  </a:tblGrid>
                  <a:tr h="2576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符号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名称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维度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状态变量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系统输出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系统输入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状态矩阵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输入矩阵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输出矩阵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</a:rPr>
                            <a:t>直接传递矩阵</a:t>
                          </a:r>
                          <a:endParaRPr lang="en-US" sz="160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157005" marR="157005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57005" marR="157005" marT="0" marB="0"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43575" y="3822759"/>
                <a:ext cx="6096000" cy="849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3822759"/>
                <a:ext cx="6096000" cy="849335"/>
              </a:xfrm>
              <a:prstGeom prst="rect">
                <a:avLst/>
              </a:prstGeom>
              <a:blipFill rotWithShape="1">
                <a:blip r:embed="rId4"/>
                <a:stretch>
                  <a:fillRect t="-7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743575" y="4721808"/>
                <a:ext cx="6096000" cy="639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4721808"/>
                <a:ext cx="6096000" cy="639599"/>
              </a:xfrm>
              <a:prstGeom prst="rect">
                <a:avLst/>
              </a:prstGeom>
              <a:blipFill rotWithShape="1">
                <a:blip r:embed="rId5"/>
                <a:stretch>
                  <a:fillRect t="-9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6864920" y="3637827"/>
            <a:ext cx="238125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62600" y="1881435"/>
            <a:ext cx="0" cy="445948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43575" y="1878887"/>
            <a:ext cx="3914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上一页的例子：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012997" y="3233998"/>
                <a:ext cx="1540327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97" y="3233998"/>
                <a:ext cx="1540327" cy="438582"/>
              </a:xfrm>
              <a:prstGeom prst="rect">
                <a:avLst/>
              </a:prstGeom>
              <a:blipFill rotWithShape="1">
                <a:blip r:embed="rId6"/>
                <a:stretch>
                  <a:fillRect l="-12" t="-132" r="41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904505" y="3243523"/>
                <a:ext cx="1182345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05" y="3243523"/>
                <a:ext cx="1182345" cy="438582"/>
              </a:xfrm>
              <a:prstGeom prst="rect">
                <a:avLst/>
              </a:prstGeom>
              <a:blipFill rotWithShape="1">
                <a:blip r:embed="rId7"/>
                <a:stretch>
                  <a:fillRect l="-2" t="-132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 flipV="1">
            <a:off x="8286184" y="3584634"/>
            <a:ext cx="238125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0062879" y="3584634"/>
            <a:ext cx="207110" cy="33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770335" y="3749659"/>
            <a:ext cx="293236" cy="33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430407" y="3217091"/>
                <a:ext cx="1182345" cy="4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07" y="3217091"/>
                <a:ext cx="1182345" cy="401135"/>
              </a:xfrm>
              <a:prstGeom prst="rect">
                <a:avLst/>
              </a:prstGeom>
              <a:blipFill rotWithShape="1">
                <a:blip r:embed="rId8"/>
                <a:stretch>
                  <a:fillRect l="-2" t="-45" r="53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0563225" y="3309601"/>
                <a:ext cx="1182345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225" y="3309601"/>
                <a:ext cx="1182345" cy="438582"/>
              </a:xfrm>
              <a:prstGeom prst="rect">
                <a:avLst/>
              </a:prstGeom>
              <a:blipFill rotWithShape="1">
                <a:blip r:embed="rId9"/>
                <a:stretch>
                  <a:fillRect t="-140" r="52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332881" y="5630196"/>
                <a:ext cx="1540327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881" y="5630196"/>
                <a:ext cx="1540327" cy="438582"/>
              </a:xfrm>
              <a:prstGeom prst="rect">
                <a:avLst/>
              </a:prstGeom>
              <a:blipFill rotWithShape="1">
                <a:blip r:embed="rId10"/>
                <a:stretch>
                  <a:fillRect l="-2" t="-65" r="3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7097889" y="5190182"/>
            <a:ext cx="204450" cy="5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592081" y="5616601"/>
                <a:ext cx="1182345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81" y="5616601"/>
                <a:ext cx="1182345" cy="438582"/>
              </a:xfrm>
              <a:prstGeom prst="rect">
                <a:avLst/>
              </a:prstGeom>
              <a:blipFill rotWithShape="1">
                <a:blip r:embed="rId11"/>
                <a:stretch>
                  <a:fillRect l="-2" t="-6" r="53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8017391" y="5188827"/>
            <a:ext cx="204450" cy="5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9227522" y="5596226"/>
                <a:ext cx="1182345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522" y="5596226"/>
                <a:ext cx="1182345" cy="438582"/>
              </a:xfrm>
              <a:prstGeom prst="rect">
                <a:avLst/>
              </a:prstGeom>
              <a:blipFill rotWithShape="1">
                <a:blip r:embed="rId12"/>
                <a:stretch>
                  <a:fillRect l="-29" t="-138" r="26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9678380" y="5188827"/>
            <a:ext cx="140315" cy="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700961" y="1859654"/>
                <a:ext cx="8776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800" b="0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61" y="1859654"/>
                <a:ext cx="877659" cy="923330"/>
              </a:xfrm>
              <a:prstGeom prst="rect">
                <a:avLst/>
              </a:prstGeom>
              <a:blipFill rotWithShape="1">
                <a:blip r:embed="rId13"/>
                <a:stretch>
                  <a:fillRect l="-36" t="-41" r="4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动态空间方程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多输入多输出例子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263783"/>
            <a:ext cx="5275219" cy="334200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16102" y="2548416"/>
                <a:ext cx="3743916" cy="103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两输入两输出：</a:t>
                </a:r>
                <a:endParaRPr lang="en-US" sz="18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𝒖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𝒚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libri" panose="020F0502020204030204" pitchFamily="3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102" y="2548416"/>
                <a:ext cx="3743916" cy="1033553"/>
              </a:xfrm>
              <a:prstGeom prst="rect">
                <a:avLst/>
              </a:prstGeom>
              <a:blipFill rotWithShape="1">
                <a:blip r:embed="rId2"/>
                <a:stretch>
                  <a:fillRect l="-3" t="-16" r="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701435" y="3698647"/>
                <a:ext cx="3811883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35" y="3698647"/>
                <a:ext cx="3811883" cy="629916"/>
              </a:xfrm>
              <a:prstGeom prst="rect">
                <a:avLst/>
              </a:prstGeom>
              <a:blipFill rotWithShape="1">
                <a:blip r:embed="rId3"/>
                <a:stretch>
                  <a:fillRect l="-4" t="-65" r="3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579843" y="4328365"/>
                <a:ext cx="405506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43" y="4328365"/>
                <a:ext cx="4055066" cy="629916"/>
              </a:xfrm>
              <a:prstGeom prst="rect">
                <a:avLst/>
              </a:prstGeom>
              <a:blipFill rotWithShape="1">
                <a:blip r:embed="rId4"/>
                <a:stretch>
                  <a:fillRect l="-12" t="-33" r="11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23486" y="3872031"/>
            <a:ext cx="176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闭环回路</a:t>
            </a:r>
            <a:r>
              <a:rPr lang="en-US" altLang="zh-CN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3486" y="4488612"/>
            <a:ext cx="176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闭环回路</a:t>
            </a:r>
            <a:r>
              <a:rPr lang="en-US" altLang="zh-CN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701435" y="5191637"/>
                <a:ext cx="2921000" cy="414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35" y="5191637"/>
                <a:ext cx="2921000" cy="414152"/>
              </a:xfrm>
              <a:prstGeom prst="rect">
                <a:avLst/>
              </a:prstGeom>
              <a:blipFill rotWithShape="1">
                <a:blip r:embed="rId5"/>
                <a:stretch>
                  <a:fillRect l="-5" t="-124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67310" y="5199112"/>
            <a:ext cx="73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其中：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动态空间方程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多输入多输出例子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03104" y="2139694"/>
                <a:ext cx="3743916" cy="921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zh-CN" altLang="en-US" sz="1800" b="1" i="1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</m:oMath>
                </a14:m>
                <a:endParaRPr lang="en-US" altLang="zh-CN" sz="1800" b="1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04" y="2139694"/>
                <a:ext cx="3743916" cy="921919"/>
              </a:xfrm>
              <a:prstGeom prst="rect">
                <a:avLst/>
              </a:prstGeom>
              <a:blipFill rotWithShape="1">
                <a:blip r:embed="rId1"/>
                <a:stretch>
                  <a:fillRect l="-12" t="-41" r="1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5331" y="1943764"/>
                <a:ext cx="3743916" cy="1033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两输入两输出：</a:t>
                </a:r>
                <a:endParaRPr lang="en-US" sz="18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lvl="1"/>
                <a:r>
                  <a:rPr lang="zh-CN" altLang="en-US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lvl="1"/>
                <a:r>
                  <a:rPr lang="zh-CN" altLang="en-US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输出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𝒚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31" y="1943764"/>
                <a:ext cx="3743916" cy="1033553"/>
              </a:xfrm>
              <a:prstGeom prst="rect">
                <a:avLst/>
              </a:prstGeom>
              <a:blipFill rotWithShape="1">
                <a:blip r:embed="rId2"/>
                <a:stretch>
                  <a:fillRect l="-14" t="-3" r="13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69630" y="3147901"/>
                <a:ext cx="3811883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30" y="3147901"/>
                <a:ext cx="3811883" cy="629916"/>
              </a:xfrm>
              <a:prstGeom prst="rect">
                <a:avLst/>
              </a:prstGeom>
              <a:blipFill rotWithShape="1">
                <a:blip r:embed="rId3"/>
                <a:stretch>
                  <a:fillRect l="-4" t="-33" r="4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48038" y="3777619"/>
                <a:ext cx="405506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38" y="3777619"/>
                <a:ext cx="4055066" cy="629916"/>
              </a:xfrm>
              <a:prstGeom prst="rect">
                <a:avLst/>
              </a:prstGeom>
              <a:blipFill rotWithShape="1">
                <a:blip r:embed="rId4"/>
                <a:stretch>
                  <a:fillRect l="-12" t="-1" r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91681" y="3321285"/>
            <a:ext cx="176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闭环回路</a:t>
            </a:r>
            <a:r>
              <a:rPr lang="en-US" altLang="zh-CN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681" y="3937866"/>
            <a:ext cx="176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闭环回路</a:t>
            </a:r>
            <a:r>
              <a:rPr lang="en-US" altLang="zh-CN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69630" y="4640891"/>
                <a:ext cx="2921000" cy="414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30" y="4640891"/>
                <a:ext cx="2921000" cy="414152"/>
              </a:xfrm>
              <a:prstGeom prst="rect">
                <a:avLst/>
              </a:prstGeom>
              <a:blipFill rotWithShape="1">
                <a:blip r:embed="rId5"/>
                <a:stretch>
                  <a:fillRect l="-6" t="-75" r="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35505" y="4648366"/>
            <a:ext cx="73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其中：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81513" y="1961462"/>
            <a:ext cx="0" cy="445948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/>
          <p:cNvSpPr/>
          <p:nvPr/>
        </p:nvSpPr>
        <p:spPr>
          <a:xfrm>
            <a:off x="5638800" y="4407535"/>
            <a:ext cx="578317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995340" y="3402722"/>
                <a:ext cx="5901240" cy="1168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74320" algn="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340" y="3402722"/>
                <a:ext cx="5901240" cy="1168333"/>
              </a:xfrm>
              <a:prstGeom prst="rect">
                <a:avLst/>
              </a:prstGeom>
              <a:blipFill rotWithShape="1">
                <a:blip r:embed="rId6"/>
                <a:stretch>
                  <a:fillRect l="-5" t="-34" r="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217118" y="4619487"/>
                <a:ext cx="5109863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18" y="4619487"/>
                <a:ext cx="5109863" cy="640303"/>
              </a:xfrm>
              <a:prstGeom prst="rect">
                <a:avLst/>
              </a:prstGeom>
              <a:blipFill rotWithShape="1">
                <a:blip r:embed="rId7"/>
                <a:stretch>
                  <a:fillRect l="-9" t="-78" r="1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单输入单输出系统状态空间方程与传递函数的关系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522024" y="5176005"/>
            <a:ext cx="843522" cy="856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" name="Straight Arrow Connector 14"/>
          <p:cNvCxnSpPr>
            <a:endCxn id="3" idx="1"/>
          </p:cNvCxnSpPr>
          <p:nvPr/>
        </p:nvCxnSpPr>
        <p:spPr>
          <a:xfrm>
            <a:off x="6878548" y="5604181"/>
            <a:ext cx="6434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8365546" y="5604181"/>
            <a:ext cx="555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622047" y="5434904"/>
                <a:ext cx="7434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047" y="5434904"/>
                <a:ext cx="743499" cy="338554"/>
              </a:xfrm>
              <a:prstGeom prst="rect">
                <a:avLst/>
              </a:prstGeom>
              <a:blipFill rotWithShape="1">
                <a:blip r:embed="rId1"/>
                <a:stretch>
                  <a:fillRect l="-19" t="-170" r="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391527" y="5213587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527" y="5213587"/>
                <a:ext cx="639919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70" r="7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839453" y="5213587"/>
                <a:ext cx="6565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453" y="5213587"/>
                <a:ext cx="656590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7" t="-70" r="77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074281" y="6084397"/>
            <a:ext cx="1739007" cy="29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传递函数</a:t>
            </a:r>
            <a:endParaRPr lang="en-US" sz="1200" b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81050" y="2520662"/>
                <a:ext cx="27051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520662"/>
                <a:ext cx="2705100" cy="629852"/>
              </a:xfrm>
              <a:prstGeom prst="rect">
                <a:avLst/>
              </a:prstGeom>
              <a:blipFill rotWithShape="1">
                <a:blip r:embed="rId4"/>
                <a:stretch>
                  <a:fillRect t="-5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38150" y="2025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状态空间方程：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81050" y="3180747"/>
                <a:ext cx="2705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3180747"/>
                <a:ext cx="27051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Down 31"/>
          <p:cNvSpPr/>
          <p:nvPr/>
        </p:nvSpPr>
        <p:spPr>
          <a:xfrm>
            <a:off x="1704975" y="3817382"/>
            <a:ext cx="619125" cy="629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324100" y="3828611"/>
            <a:ext cx="168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拉普拉斯变换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57225" y="4467285"/>
                <a:ext cx="3143250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𝑩𝒖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4467285"/>
                <a:ext cx="3143250" cy="708720"/>
              </a:xfrm>
              <a:prstGeom prst="rect">
                <a:avLst/>
              </a:prstGeom>
              <a:blipFill rotWithShape="1">
                <a:blip r:embed="rId6"/>
                <a:stretch>
                  <a:fillRect t="-8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52475" y="5315285"/>
                <a:ext cx="30739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𝑫𝒖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5315285"/>
                <a:ext cx="30739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91" r="19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981450" y="2027751"/>
                <a:ext cx="42291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考虑零初始状态，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027751"/>
                <a:ext cx="4229100" cy="392993"/>
              </a:xfrm>
              <a:prstGeom prst="rect">
                <a:avLst/>
              </a:prstGeom>
              <a:blipFill rotWithShape="1">
                <a:blip r:embed="rId8"/>
                <a:stretch>
                  <a:fillRect t="-5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981573" y="2418127"/>
                <a:ext cx="2705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𝑨𝒁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𝑩𝑼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573" y="2418127"/>
                <a:ext cx="27051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3" t="-13" r="23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/>
          <p:cNvCxnSpPr>
            <a:stCxn id="36" idx="3"/>
            <a:endCxn id="44" idx="1"/>
          </p:cNvCxnSpPr>
          <p:nvPr/>
        </p:nvCxnSpPr>
        <p:spPr>
          <a:xfrm flipV="1">
            <a:off x="3800475" y="2602793"/>
            <a:ext cx="1181098" cy="2218852"/>
          </a:xfrm>
          <a:prstGeom prst="bentConnector3">
            <a:avLst>
              <a:gd name="adj1" fmla="val 362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172075" y="2754036"/>
                <a:ext cx="2514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𝑪𝒁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𝑫𝑼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2754036"/>
                <a:ext cx="25145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1" r="25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51"/>
          <p:cNvCxnSpPr>
            <a:stCxn id="38" idx="3"/>
            <a:endCxn id="51" idx="1"/>
          </p:cNvCxnSpPr>
          <p:nvPr/>
        </p:nvCxnSpPr>
        <p:spPr>
          <a:xfrm flipV="1">
            <a:off x="3826456" y="2938702"/>
            <a:ext cx="1345619" cy="256124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8010525" y="2406549"/>
                <a:ext cx="2962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𝑩𝑼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25" y="2406549"/>
                <a:ext cx="296227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45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Down 58"/>
          <p:cNvSpPr/>
          <p:nvPr/>
        </p:nvSpPr>
        <p:spPr>
          <a:xfrm rot="16200000">
            <a:off x="7724528" y="2386730"/>
            <a:ext cx="286311" cy="424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77350" y="2742064"/>
            <a:ext cx="469760" cy="38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277350" y="2869740"/>
                <a:ext cx="270510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2869740"/>
                <a:ext cx="2705100" cy="772712"/>
              </a:xfrm>
              <a:prstGeom prst="rect">
                <a:avLst/>
              </a:prstGeom>
              <a:blipFill rotWithShape="1">
                <a:blip r:embed="rId12"/>
                <a:stretch>
                  <a:fillRect t="-2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10210934" y="3587236"/>
            <a:ext cx="118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单位矩阵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655528" y="3641629"/>
                <a:ext cx="3581400" cy="42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28" y="3641629"/>
                <a:ext cx="3581400" cy="426592"/>
              </a:xfrm>
              <a:prstGeom prst="rect">
                <a:avLst/>
              </a:prstGeom>
              <a:blipFill rotWithShape="1">
                <a:blip r:embed="rId13"/>
                <a:stretch>
                  <a:fillRect l="-6" t="-126" r="6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row: Down 67"/>
          <p:cNvSpPr/>
          <p:nvPr/>
        </p:nvSpPr>
        <p:spPr>
          <a:xfrm>
            <a:off x="7686674" y="3163083"/>
            <a:ext cx="286311" cy="424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/>
          <p:cNvSpPr/>
          <p:nvPr/>
        </p:nvSpPr>
        <p:spPr>
          <a:xfrm>
            <a:off x="7724527" y="4007148"/>
            <a:ext cx="286311" cy="424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695578" y="4353607"/>
                <a:ext cx="4057898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78" y="4353607"/>
                <a:ext cx="4057898" cy="669094"/>
              </a:xfrm>
              <a:prstGeom prst="rect">
                <a:avLst/>
              </a:prstGeom>
              <a:blipFill rotWithShape="1">
                <a:blip r:embed="rId14"/>
                <a:stretch>
                  <a:fillRect l="-6" t="-7" r="13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状态空间方程的特征值与传递函数的关系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38150" y="2025134"/>
            <a:ext cx="211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mbria Math" panose="020405030504060302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传递函数：</a:t>
            </a:r>
            <a:endParaRPr lang="en-US" sz="18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214774" y="2782669"/>
                <a:ext cx="58777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如果令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的分母部分为零，即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𝑰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𝑨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，得出的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值有两个含义：</a:t>
                </a:r>
                <a:endParaRPr lang="en-US" dirty="0"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774" y="2782669"/>
                <a:ext cx="5877787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3" t="-15"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609229" y="2369097"/>
                <a:ext cx="4057898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29" y="2369097"/>
                <a:ext cx="4057898" cy="669094"/>
              </a:xfrm>
              <a:prstGeom prst="rect">
                <a:avLst/>
              </a:prstGeom>
              <a:blipFill rotWithShape="1">
                <a:blip r:embed="rId2"/>
                <a:stretch>
                  <a:fillRect l="-7" t="-82" r="1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0634" y="3464306"/>
                <a:ext cx="3223455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34" y="3464306"/>
                <a:ext cx="3223455" cy="669094"/>
              </a:xfrm>
              <a:prstGeom prst="rect">
                <a:avLst/>
              </a:prstGeom>
              <a:blipFill rotWithShape="1">
                <a:blip r:embed="rId3"/>
                <a:stretch>
                  <a:fillRect l="-16" t="-57" r="3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1683" y="3024363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时：</a:t>
                </a:r>
                <a:endParaRPr lang="en-US" sz="18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3" y="3024363"/>
                <a:ext cx="1752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" t="-133" r="2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5828" y="4336751"/>
                <a:ext cx="3504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𝑰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𝑰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的伴随矩阵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8" y="4336751"/>
                <a:ext cx="350469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" t="-9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5828" y="4891790"/>
                <a:ext cx="2941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𝑰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𝑰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行列式</a:t>
                </a:r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8" y="4891790"/>
                <a:ext cx="2941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" t="-104" r="20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4838206" y="2107008"/>
            <a:ext cx="0" cy="445948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875521" y="3650906"/>
                <a:ext cx="5374116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从传递函数的角度考虑，它是传递函数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极点</a:t>
                </a:r>
                <a:endParaRPr lang="en-US" altLang="zh-CN" sz="1800" b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endParaRPr lang="en-US" altLang="zh-CN" sz="1800" b="1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从状态矩阵的角度考虑，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它是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矩阵的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特征值</a:t>
                </a:r>
                <a:endParaRPr lang="en-US" sz="1800" b="1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521" y="3650906"/>
                <a:ext cx="5374116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92" t="-582" r="-83" b="-51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857503" y="3831783"/>
            <a:ext cx="819146" cy="3016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76649" y="3241541"/>
            <a:ext cx="1763302" cy="81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Arrow: Up-Down 23"/>
          <p:cNvSpPr/>
          <p:nvPr/>
        </p:nvSpPr>
        <p:spPr>
          <a:xfrm rot="1800000">
            <a:off x="10370974" y="3932844"/>
            <a:ext cx="276834" cy="401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95075" y="4708349"/>
            <a:ext cx="265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非常重要的关系！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状态空间方程系统建模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参考视频以及代码</a:t>
            </a:r>
            <a:endParaRPr lang="en-US" sz="3600" dirty="0"/>
          </a:p>
        </p:txBody>
      </p:sp>
      <p:pic>
        <p:nvPicPr>
          <p:cNvPr id="3" name="图片 2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725" y="253238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9de3988-3583-40a3-b6c2-ccb1e4fc0206"/>
  <p:tag name="COMMONDATA" val="eyJoZGlkIjoiNmFmNmE1NDZmODkyZjY1MmZmNTgxYmIzMWYyNDhkMjMifQ==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10152</Words>
  <Application>WPS 演示</Application>
  <PresentationFormat>Widescreen</PresentationFormat>
  <Paragraphs>711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Wingdings 2</vt:lpstr>
      <vt:lpstr>Gill Sans MT</vt:lpstr>
      <vt:lpstr>Cambria Math</vt:lpstr>
      <vt:lpstr>Calibri</vt:lpstr>
      <vt:lpstr>华文中宋</vt:lpstr>
      <vt:lpstr>微软雅黑</vt:lpstr>
      <vt:lpstr>Arial Unicode MS</vt:lpstr>
      <vt:lpstr>等线</vt:lpstr>
      <vt:lpstr>Times New Roman</vt:lpstr>
      <vt:lpstr>Symbol</vt:lpstr>
      <vt:lpstr>Dividend</vt:lpstr>
      <vt:lpstr>控制之美  控制理论从传递函数到状态空间</vt:lpstr>
      <vt:lpstr>复习–系统的传递函数 </vt:lpstr>
      <vt:lpstr>动态空间方程 – 状态变量</vt:lpstr>
      <vt:lpstr>动态空间方程 – 一般形式</vt:lpstr>
      <vt:lpstr>动态空间方程 – 多输入多输出例子</vt:lpstr>
      <vt:lpstr>动态空间方程 – 多输入多输出例子</vt:lpstr>
      <vt:lpstr>单输入单输出系统状态空间方程与传递函数的关系</vt:lpstr>
      <vt:lpstr>状态空间方程的特征值与传递函数的关系</vt:lpstr>
      <vt:lpstr>状态空间方程系统建模– 参考视频以及代码</vt:lpstr>
      <vt:lpstr>相平面 – 动机数学基础</vt:lpstr>
      <vt:lpstr>特征值与特征向量</vt:lpstr>
      <vt:lpstr>求矩阵特征值与特征向量</vt:lpstr>
      <vt:lpstr>征值与特征向量应用 – 线性方程组解耦</vt:lpstr>
      <vt:lpstr>征值与特征向量应用 – 线性方程组解耦</vt:lpstr>
      <vt:lpstr>相平面与相轨迹分析  – 一维相轨迹</vt:lpstr>
      <vt:lpstr>相平面与相轨迹分析  – 一维相轨迹</vt:lpstr>
      <vt:lpstr>相平面与相轨迹分析  – 一维相轨迹</vt:lpstr>
      <vt:lpstr>二维相平面与相轨迹 - 简化形式</vt:lpstr>
      <vt:lpstr>二维相平面与相轨迹 - 简化形式</vt:lpstr>
      <vt:lpstr>二维相平面与相轨迹 - 简化形式</vt:lpstr>
      <vt:lpstr>二维相平面与相轨迹 - 简化形式</vt:lpstr>
      <vt:lpstr>二维相平面与相轨迹 - 一般形式</vt:lpstr>
      <vt:lpstr>二维相平面与相轨迹 - 一般形式</vt:lpstr>
      <vt:lpstr>二维相平面与相轨迹 - 一般形式</vt:lpstr>
      <vt:lpstr>二维相平面与相轨迹 - 一般形式</vt:lpstr>
      <vt:lpstr>二维相平面与相轨迹 - 一般形式</vt:lpstr>
      <vt:lpstr>二维相平面与相轨迹 - 一般形式</vt:lpstr>
      <vt:lpstr>二维相平面与相轨迹 - 一般形式</vt:lpstr>
      <vt:lpstr>二维相平面与相轨迹 - 一般形式</vt:lpstr>
      <vt:lpstr>二维相平面与相轨迹 -特征值与平衡点类型的关系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控制之美  控制理论从传递函数到状态空间</dc:title>
  <dc:creator>Thomas Wang</dc:creator>
  <cp:lastModifiedBy>YangDN</cp:lastModifiedBy>
  <cp:revision>2</cp:revision>
  <dcterms:created xsi:type="dcterms:W3CDTF">2022-09-19T03:11:00Z</dcterms:created>
  <dcterms:modified xsi:type="dcterms:W3CDTF">2022-10-25T06:52:44Z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F60F725E5BD24EC0A65A6CB64BDC270E</vt:lpwstr>
  </property>
  <property fmtid="{D5CDD505-2E9C-101B-9397-08002B2CF9AE}" pid="3" name="KSOProductBuildVer">
    <vt:lpwstr>2052-11.1.0.12598</vt:lpwstr>
  </property>
</Properties>
</file>