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319" r:id="rId6"/>
    <p:sldId id="286" r:id="rId7"/>
    <p:sldId id="320" r:id="rId8"/>
    <p:sldId id="287" r:id="rId9"/>
    <p:sldId id="321" r:id="rId10"/>
    <p:sldId id="322" r:id="rId11"/>
    <p:sldId id="323" r:id="rId12"/>
    <p:sldId id="269" r:id="rId13"/>
    <p:sldId id="324" r:id="rId14"/>
    <p:sldId id="325" r:id="rId15"/>
    <p:sldId id="326" r:id="rId16"/>
    <p:sldId id="327" r:id="rId17"/>
    <p:sldId id="329" r:id="rId18"/>
    <p:sldId id="328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8.png"/><Relationship Id="rId3" Type="http://schemas.openxmlformats.org/officeDocument/2006/relationships/image" Target="../media/image65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第五章 二阶系统的时域响应分析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一阶系统的时域响应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参考视频以及代码</a:t>
            </a:r>
            <a:endParaRPr lang="en-US" sz="3600" dirty="0"/>
          </a:p>
        </p:txBody>
      </p:sp>
      <p:pic>
        <p:nvPicPr>
          <p:cNvPr id="3" name="图片 2" descr="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2965" y="240919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4667" y="1960323"/>
                <a:ext cx="11591758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设计一套算法自动控制无人机的高度</a:t>
                </a:r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是参考值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是误差</a:t>
                </a:r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控制量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马达转速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7" y="1960323"/>
                <a:ext cx="11591758" cy="1354217"/>
              </a:xfrm>
              <a:prstGeom prst="rect">
                <a:avLst/>
              </a:prstGeom>
              <a:blipFill rotWithShape="1">
                <a:blip r:embed="rId1"/>
                <a:stretch>
                  <a:fillRect l="-1" t="-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" y="3473879"/>
            <a:ext cx="10593388" cy="207377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96919" y="5216044"/>
                <a:ext cx="2095500" cy="704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19" y="5216044"/>
                <a:ext cx="2095500" cy="704937"/>
              </a:xfrm>
              <a:prstGeom prst="rect">
                <a:avLst/>
              </a:prstGeom>
              <a:blipFill rotWithShape="1">
                <a:blip r:embed="rId3"/>
                <a:stretch>
                  <a:fillRect l="-8" t="-22" r="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029700" y="4800600"/>
            <a:ext cx="11811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36150" y="5168384"/>
            <a:ext cx="18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近似为二阶系统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92901" y="6013259"/>
            <a:ext cx="3733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控制器设计：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将无人机挂在了一个“看不见”的弹簧阻尼系统上面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762875" y="2574920"/>
            <a:ext cx="431783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三种方案，哪种最好？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量化分析</a:t>
            </a:r>
            <a:endParaRPr 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" y="2213093"/>
            <a:ext cx="7635501" cy="4111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9"/>
          <a:stretch>
            <a:fillRect/>
          </a:stretch>
        </p:blipFill>
        <p:spPr bwMode="auto">
          <a:xfrm>
            <a:off x="908686" y="1982565"/>
            <a:ext cx="5061736" cy="24647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08686" y="4447335"/>
                <a:ext cx="10833100" cy="194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上升时间（</a:t>
                </a:r>
                <a:r>
                  <a:rPr lang="en-US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Rise Time</a:t>
                </a:r>
                <a:r>
                  <a:rPr lang="zh-CN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：是指系统第一次到达稳定点的时间，有的系统达不到稳定状态，就取稳定值的</a:t>
                </a:r>
                <a:r>
                  <a:rPr 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90%</a:t>
                </a:r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。这一参数体现了系统的反应速度。</a:t>
                </a:r>
                <a:endParaRPr lang="en-US" altLang="zh-CN" sz="1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最大超调量（</a:t>
                </a:r>
                <a:r>
                  <a:rPr lang="en-US" sz="1800" b="1" dirty="0">
                    <a:effectLst/>
                    <a:latin typeface="宋体" panose="02010600030101010101" pitchFamily="2" charset="-122"/>
                    <a:cs typeface="Calibri" panose="020F0502020204030204" pitchFamily="34" charset="0"/>
                  </a:rPr>
                  <a:t>Maximum Overshoot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：系统输出的最大值（峰值）减去稳态值，再乘以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100%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∞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∞</m:t>
                            </m:r>
                          </m:e>
                        </m:d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100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，这个指标说明了系统有多大的“矫枉过正”的倾向。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稳定时间（</a:t>
                </a:r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Settling Time</a:t>
                </a:r>
                <a:r>
                  <a:rPr lang="zh-CN" sz="18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：或称为调节时间，是指系统进入到稳态的误差范围内的时间。一般就是最终状态的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2%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以内。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6" y="4447335"/>
                <a:ext cx="10833100" cy="1943417"/>
              </a:xfrm>
              <a:prstGeom prst="rect">
                <a:avLst/>
              </a:prstGeom>
              <a:blipFill rotWithShape="1">
                <a:blip r:embed="rId2"/>
                <a:stretch>
                  <a:fillRect t="-2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上升时间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9"/>
          <a:stretch>
            <a:fillRect/>
          </a:stretch>
        </p:blipFill>
        <p:spPr bwMode="auto">
          <a:xfrm>
            <a:off x="5953292" y="1962316"/>
            <a:ext cx="5265592" cy="25640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792" y="2102016"/>
                <a:ext cx="33077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上升时间（</a:t>
                </a:r>
                <a:r>
                  <a:rPr lang="en-US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Rise Time</a:t>
                </a:r>
                <a:r>
                  <a:rPr lang="zh-CN" sz="1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2" y="2102016"/>
                <a:ext cx="330771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" t="-26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99304" y="3653313"/>
                <a:ext cx="278145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04" y="3653313"/>
                <a:ext cx="2781451" cy="910699"/>
              </a:xfrm>
              <a:prstGeom prst="rect">
                <a:avLst/>
              </a:prstGeom>
              <a:blipFill rotWithShape="1">
                <a:blip r:embed="rId3"/>
                <a:stretch>
                  <a:fillRect l="-10" t="-17" r="15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57099" y="3041287"/>
                <a:ext cx="411480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99" y="3041287"/>
                <a:ext cx="4114800" cy="910699"/>
              </a:xfrm>
              <a:prstGeom prst="rect">
                <a:avLst/>
              </a:prstGeom>
              <a:blipFill rotWithShape="1">
                <a:blip r:embed="rId4"/>
                <a:stretch>
                  <a:fillRect l="-12" t="-30" r="1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/>
          <p:cNvSpPr/>
          <p:nvPr/>
        </p:nvSpPr>
        <p:spPr>
          <a:xfrm rot="5400000">
            <a:off x="2268799" y="2758097"/>
            <a:ext cx="261011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/>
          <p:cNvSpPr/>
          <p:nvPr/>
        </p:nvSpPr>
        <p:spPr>
          <a:xfrm rot="5400000">
            <a:off x="2006283" y="4384574"/>
            <a:ext cx="910702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298106" y="5176038"/>
                <a:ext cx="2692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06" y="5176038"/>
                <a:ext cx="2692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t="-41" r="6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/>
          <p:cNvSpPr/>
          <p:nvPr/>
        </p:nvSpPr>
        <p:spPr>
          <a:xfrm>
            <a:off x="3790029" y="5176038"/>
            <a:ext cx="639501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521200" y="5019072"/>
                <a:ext cx="3149600" cy="68326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5019072"/>
                <a:ext cx="3149600" cy="683264"/>
              </a:xfrm>
              <a:prstGeom prst="rect">
                <a:avLst/>
              </a:prstGeom>
              <a:blipFill rotWithShape="1">
                <a:blip r:embed="rId6"/>
                <a:stretch>
                  <a:fillRect l="-161" t="-748" r="-141" b="-64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829667" y="5019072"/>
                <a:ext cx="196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越大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越小</a:t>
                </a:r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67" y="5019072"/>
                <a:ext cx="196030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" t="-9" r="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829667" y="5372604"/>
                <a:ext cx="3916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越大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，上升时间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越大</a:t>
                </a:r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67" y="5372604"/>
                <a:ext cx="391610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" t="-136" r="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最大超调量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9"/>
          <a:stretch>
            <a:fillRect/>
          </a:stretch>
        </p:blipFill>
        <p:spPr bwMode="auto">
          <a:xfrm>
            <a:off x="5953292" y="1962316"/>
            <a:ext cx="5265592" cy="25640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4400" y="2054439"/>
                <a:ext cx="3609808" cy="67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峰值时间</a:t>
                </a:r>
                <a:r>
                  <a:rPr lang="en-US" b="1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en-US" b="1" dirty="0"/>
                  <a:t>Peak Time)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0" y="2054439"/>
                <a:ext cx="3609808" cy="671146"/>
              </a:xfrm>
              <a:prstGeom prst="rect">
                <a:avLst/>
              </a:prstGeom>
              <a:blipFill rotWithShape="1">
                <a:blip r:embed="rId2"/>
                <a:stretch>
                  <a:fillRect l="-1" t="-32" r="1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20844" y="2591935"/>
                <a:ext cx="1938369" cy="649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44" y="2591935"/>
                <a:ext cx="1938369" cy="649088"/>
              </a:xfrm>
              <a:prstGeom prst="rect">
                <a:avLst/>
              </a:prstGeom>
              <a:blipFill rotWithShape="1">
                <a:blip r:embed="rId3"/>
                <a:stretch>
                  <a:fillRect l="-9" t="-77" r="2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/>
          <p:cNvSpPr/>
          <p:nvPr/>
        </p:nvSpPr>
        <p:spPr>
          <a:xfrm>
            <a:off x="2513800" y="2710624"/>
            <a:ext cx="261011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/>
          <p:cNvSpPr/>
          <p:nvPr/>
        </p:nvSpPr>
        <p:spPr>
          <a:xfrm rot="5400000">
            <a:off x="2414875" y="3215973"/>
            <a:ext cx="301737" cy="33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364790" y="5740483"/>
                <a:ext cx="3379410" cy="32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就越小，“弹性”越低</a:t>
                </a:r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90" y="5740483"/>
                <a:ext cx="3379410" cy="327077"/>
              </a:xfrm>
              <a:prstGeom prst="rect">
                <a:avLst/>
              </a:prstGeom>
              <a:blipFill rotWithShape="1">
                <a:blip r:embed="rId4"/>
                <a:stretch>
                  <a:fillRect l="-2" t="-2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3116" y="2702411"/>
                <a:ext cx="1364395" cy="339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16" y="2702411"/>
                <a:ext cx="1364395" cy="339773"/>
              </a:xfrm>
              <a:prstGeom prst="rect">
                <a:avLst/>
              </a:prstGeom>
              <a:blipFill rotWithShape="1">
                <a:blip r:embed="rId5"/>
                <a:stretch>
                  <a:fillRect l="-22" t="-143" r="6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4400" y="3429000"/>
                <a:ext cx="5018804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0" y="3429000"/>
                <a:ext cx="5018804" cy="728854"/>
              </a:xfrm>
              <a:prstGeom prst="rect">
                <a:avLst/>
              </a:prstGeom>
              <a:blipFill rotWithShape="1">
                <a:blip r:embed="rId6"/>
                <a:stretch>
                  <a:fillRect l="-1" r="9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 rot="5400000">
            <a:off x="2414875" y="4035651"/>
            <a:ext cx="301737" cy="33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28071" y="4167119"/>
                <a:ext cx="3774313" cy="597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71" y="4167119"/>
                <a:ext cx="3774313" cy="597023"/>
              </a:xfrm>
              <a:prstGeom prst="rect">
                <a:avLst/>
              </a:prstGeom>
              <a:blipFill rotWithShape="1">
                <a:blip r:embed="rId7"/>
                <a:stretch>
                  <a:fillRect l="-16" t="-42" r="1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/>
          <p:cNvSpPr/>
          <p:nvPr/>
        </p:nvSpPr>
        <p:spPr>
          <a:xfrm rot="5400000">
            <a:off x="2420796" y="4672430"/>
            <a:ext cx="301737" cy="33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01489" y="5632182"/>
                <a:ext cx="2059288" cy="550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89" y="5632182"/>
                <a:ext cx="2059288" cy="550215"/>
              </a:xfrm>
              <a:prstGeom prst="rect">
                <a:avLst/>
              </a:prstGeom>
              <a:blipFill rotWithShape="1">
                <a:blip r:embed="rId8"/>
                <a:stretch>
                  <a:fillRect l="-16" t="-67" r="1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0360" y="5740483"/>
                <a:ext cx="18005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取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第一次的峰值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endParaRPr lang="en-US" altLang="zh-CN" sz="14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0" y="5740483"/>
                <a:ext cx="180059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5" t="-16" r="20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771458" y="4988746"/>
                <a:ext cx="2098772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π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,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458" y="4988746"/>
                <a:ext cx="2098772" cy="324384"/>
              </a:xfrm>
              <a:prstGeom prst="rect">
                <a:avLst/>
              </a:prstGeom>
              <a:blipFill rotWithShape="1">
                <a:blip r:embed="rId10"/>
                <a:stretch>
                  <a:fillRect l="-21" t="-57" r="2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/>
          <p:cNvSpPr/>
          <p:nvPr/>
        </p:nvSpPr>
        <p:spPr>
          <a:xfrm rot="5400000">
            <a:off x="2420796" y="5315924"/>
            <a:ext cx="301737" cy="33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19800000">
            <a:off x="4193261" y="5979465"/>
            <a:ext cx="1548420" cy="16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9800000">
            <a:off x="4367041" y="5609793"/>
            <a:ext cx="1101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代入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66002" y="4932279"/>
                <a:ext cx="5031297" cy="71583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∞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∞</m:t>
                            </m:r>
                          </m:e>
                        </m:d>
                      </m:den>
                    </m:f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100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%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%=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02" y="4932279"/>
                <a:ext cx="5031297" cy="715837"/>
              </a:xfrm>
              <a:prstGeom prst="rect">
                <a:avLst/>
              </a:prstGeom>
              <a:blipFill rotWithShape="1">
                <a:blip r:embed="rId11"/>
                <a:stretch>
                  <a:fillRect l="-98" t="-742" r="-87" b="-193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427696" y="6372004"/>
                <a:ext cx="2776512" cy="513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max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696" y="6372004"/>
                <a:ext cx="2776512" cy="513026"/>
              </a:xfrm>
              <a:prstGeom prst="rect">
                <a:avLst/>
              </a:prstGeom>
              <a:blipFill rotWithShape="1">
                <a:blip r:embed="rId12"/>
                <a:stretch>
                  <a:fillRect l="-8" t="-81" r="1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/>
          <p:cNvSpPr/>
          <p:nvPr/>
        </p:nvSpPr>
        <p:spPr>
          <a:xfrm rot="5400000">
            <a:off x="2458896" y="6132777"/>
            <a:ext cx="301737" cy="33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二阶系统性能指标分析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案例分析</a:t>
            </a:r>
            <a:endParaRPr lang="en-US" sz="3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4" y="2377290"/>
            <a:ext cx="2911475" cy="276475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058024" y="5142045"/>
              <a:ext cx="3029445" cy="12090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7203"/>
                    <a:gridCol w="552624"/>
                    <a:gridCol w="552624"/>
                    <a:gridCol w="486994"/>
                  </a:tblGrid>
                  <a:tr h="247302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36967" marR="136967" marT="68484" marB="68484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性能指标 得分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36967" marR="136967" marT="68484" marB="68484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48824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轨迹</a:t>
                          </a: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058024" y="5142045"/>
              <a:ext cx="3029445" cy="12090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7203"/>
                    <a:gridCol w="552624"/>
                    <a:gridCol w="552624"/>
                    <a:gridCol w="486994"/>
                  </a:tblGrid>
                  <a:tr h="247302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36967" marR="136967" marT="68484" marB="68484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性能指标 得分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36967" marR="136967" marT="68484" marB="68484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4892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2725" marR="102725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2725" marR="102725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2725" marR="102725" marT="0" marB="0">
                        <a:blipFill>
                          <a:blip r:embed="rId2"/>
                        </a:blipFill>
                      </a:tcPr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轨迹</a:t>
                          </a: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  <a:tr h="205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轨迹</a:t>
                          </a: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02725" marR="102725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1986554"/>
            <a:ext cx="4608195" cy="248138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27062" y="4467940"/>
                <a:ext cx="6096000" cy="2313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上升时间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：评价时，越短得分越高。轨迹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的响应速度最快，它最先上升到参考高度，所以得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分。紧接着是轨迹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，分别得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分和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分。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最大超调量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：当无人没有超调量的轨迹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分，而轨迹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则在这项评比中垫底得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分。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稳定时间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：越短分数越高。可以看到轨迹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最好得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3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分，轨迹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最差只得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分。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2" y="4467940"/>
                <a:ext cx="6096000" cy="2313582"/>
              </a:xfrm>
              <a:prstGeom prst="rect">
                <a:avLst/>
              </a:prstGeom>
              <a:blipFill rotWithShape="1">
                <a:blip r:embed="rId4"/>
                <a:stretch>
                  <a:fillRect l="-5" t="-3"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0316069" y="6351403"/>
            <a:ext cx="153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分情况讨论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二阶系统的一般形式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传递函数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9292" y="2462432"/>
                <a:ext cx="10273521" cy="1155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定义：</a:t>
                </a:r>
                <a:r>
                  <a:rPr lang="zh-CN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固有频率</a:t>
                </a: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或者</a:t>
                </a:r>
                <a:r>
                  <a:rPr lang="zh-CN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自然频率</a:t>
                </a: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Natural Frequency</a:t>
                </a: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2" y="2462432"/>
                <a:ext cx="10273521" cy="1155637"/>
              </a:xfrm>
              <a:prstGeom prst="rect">
                <a:avLst/>
              </a:prstGeom>
              <a:blipFill rotWithShape="1">
                <a:blip r:embed="rId1"/>
                <a:stretch>
                  <a:fillRect l="-2" t="-4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30" y="4717886"/>
            <a:ext cx="7542327" cy="155707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01723" y="2986614"/>
                <a:ext cx="6094602" cy="596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阻尼比（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Damping Ratio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）：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𝑏</m:t>
                        </m:r>
                      </m:num>
                      <m:den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𝑘𝑚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23" y="2986614"/>
                <a:ext cx="6094602" cy="596253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r="3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9292" y="2228868"/>
                <a:ext cx="6094602" cy="524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微分方程：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d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𝑏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𝑘𝑥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2" y="2228868"/>
                <a:ext cx="6094602" cy="524182"/>
              </a:xfrm>
              <a:prstGeom prst="rect">
                <a:avLst/>
              </a:prstGeom>
              <a:blipFill rotWithShape="1">
                <a:blip r:embed="rId4"/>
                <a:stretch>
                  <a:fillRect l="-3" t="-3" r="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9292" y="1756735"/>
            <a:ext cx="6094602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弹簧质量阻尼系统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Arrow: Right 13"/>
          <p:cNvSpPr/>
          <p:nvPr/>
        </p:nvSpPr>
        <p:spPr>
          <a:xfrm rot="2700000">
            <a:off x="5663119" y="3670096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01722" y="3380371"/>
                <a:ext cx="6449037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输入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输出：</a:t>
                </a:r>
                <a:r>
                  <a:rPr lang="en-US" sz="1600" dirty="0"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22" y="3380371"/>
                <a:ext cx="6449037" cy="710194"/>
              </a:xfrm>
              <a:prstGeom prst="rect">
                <a:avLst/>
              </a:prstGeom>
              <a:blipFill rotWithShape="1">
                <a:blip r:embed="rId5"/>
                <a:stretch>
                  <a:fillRect l="-5" t="-37" r="4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31498" y="3976624"/>
                <a:ext cx="4283381" cy="64819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98" y="3976624"/>
                <a:ext cx="4283381" cy="648191"/>
              </a:xfrm>
              <a:prstGeom prst="rect">
                <a:avLst/>
              </a:prstGeom>
              <a:blipFill rotWithShape="1">
                <a:blip r:embed="rId6"/>
                <a:stretch>
                  <a:fillRect l="-117" t="-823" r="-98" b="-66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93459" y="2866014"/>
                <a:ext cx="316222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考虑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的情况。因此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59" y="2866014"/>
                <a:ext cx="316222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55" t="-826" r="-149" b="-6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二阶系统的一般形式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状态空间方程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9292" y="2291590"/>
            <a:ext cx="10273521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9292" y="1756735"/>
                <a:ext cx="6094602" cy="75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2" y="1756735"/>
                <a:ext cx="6094602" cy="752514"/>
              </a:xfrm>
              <a:prstGeom prst="rect">
                <a:avLst/>
              </a:prstGeom>
              <a:blipFill rotWithShape="1">
                <a:blip r:embed="rId1"/>
                <a:stretch>
                  <a:fillRect l="-3" t="-43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/>
          <p:cNvSpPr/>
          <p:nvPr/>
        </p:nvSpPr>
        <p:spPr>
          <a:xfrm rot="5400000">
            <a:off x="3529519" y="3080234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/>
          <p:cNvSpPr/>
          <p:nvPr/>
        </p:nvSpPr>
        <p:spPr>
          <a:xfrm rot="5400000">
            <a:off x="5710032" y="4678612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5713" y="2419925"/>
                <a:ext cx="7219950" cy="571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定义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状态变量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13" y="2419925"/>
                <a:ext cx="7219950" cy="571247"/>
              </a:xfrm>
              <a:prstGeom prst="rect">
                <a:avLst/>
              </a:prstGeom>
              <a:blipFill rotWithShape="1">
                <a:blip r:embed="rId2"/>
                <a:stretch>
                  <a:fillRect l="-3" t="-101" r="3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76956" y="3478164"/>
                <a:ext cx="2040730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56" y="3478164"/>
                <a:ext cx="2040730" cy="629916"/>
              </a:xfrm>
              <a:prstGeom prst="rect">
                <a:avLst/>
              </a:prstGeom>
              <a:blipFill rotWithShape="1">
                <a:blip r:embed="rId3"/>
                <a:stretch>
                  <a:fillRect l="-21" t="-43" r="1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74119" y="4069695"/>
                <a:ext cx="6167436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19" y="4069695"/>
                <a:ext cx="6167436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3" t="-95" r="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04398" y="5153379"/>
                <a:ext cx="3678214" cy="11386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98" y="5153379"/>
                <a:ext cx="3678214" cy="1138645"/>
              </a:xfrm>
              <a:prstGeom prst="rect">
                <a:avLst/>
              </a:prstGeom>
              <a:blipFill rotWithShape="1">
                <a:blip r:embed="rId5"/>
                <a:stretch>
                  <a:fillRect l="-132" t="-421" r="-119" b="-4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二阶系统对初始状态的响应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191" y="1957832"/>
                <a:ext cx="9705809" cy="825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质量块的初始位置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或者速度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通过相轨迹进行分析</a:t>
                </a:r>
                <a:endParaRPr lang="en-US" alt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1957832"/>
                <a:ext cx="9705809" cy="825226"/>
              </a:xfrm>
              <a:prstGeom prst="rect">
                <a:avLst/>
              </a:prstGeom>
              <a:blipFill rotWithShape="1">
                <a:blip r:embed="rId1"/>
                <a:stretch>
                  <a:fillRect l="-2" t="-1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75448" y="2859677"/>
                <a:ext cx="3678214" cy="11386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8" y="2859677"/>
                <a:ext cx="3678214" cy="1138645"/>
              </a:xfrm>
              <a:prstGeom prst="rect">
                <a:avLst/>
              </a:prstGeom>
              <a:blipFill rotWithShape="1">
                <a:blip r:embed="rId2"/>
                <a:stretch>
                  <a:fillRect l="-132" t="-470" r="-119" b="-4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/>
          <p:cNvSpPr/>
          <p:nvPr/>
        </p:nvSpPr>
        <p:spPr>
          <a:xfrm>
            <a:off x="4883923" y="3349295"/>
            <a:ext cx="1100343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55541" y="2913322"/>
                <a:ext cx="1228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41" y="2913322"/>
                <a:ext cx="12287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314527" y="3241413"/>
                <a:ext cx="1835923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27" y="3241413"/>
                <a:ext cx="1835923" cy="629916"/>
              </a:xfrm>
              <a:prstGeom prst="rect">
                <a:avLst/>
              </a:prstGeom>
              <a:blipFill rotWithShape="1">
                <a:blip r:embed="rId4"/>
                <a:stretch>
                  <a:fillRect l="-5" t="-59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448425" y="4150561"/>
                <a:ext cx="1419225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5" y="4150561"/>
                <a:ext cx="1419225" cy="504946"/>
              </a:xfrm>
              <a:prstGeom prst="rect">
                <a:avLst/>
              </a:prstGeom>
              <a:blipFill rotWithShape="1">
                <a:blip r:embed="rId5"/>
                <a:stretch>
                  <a:fillRect t="-4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/>
          <p:cNvSpPr/>
          <p:nvPr/>
        </p:nvSpPr>
        <p:spPr>
          <a:xfrm>
            <a:off x="7760473" y="4216252"/>
            <a:ext cx="50722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2923" y="4268344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平衡点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793456" y="4126686"/>
                <a:ext cx="1377280" cy="651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6" y="4126686"/>
                <a:ext cx="1377280" cy="651910"/>
              </a:xfrm>
              <a:prstGeom prst="rect">
                <a:avLst/>
              </a:prstGeom>
              <a:blipFill rotWithShape="1">
                <a:blip r:embed="rId6"/>
                <a:stretch>
                  <a:fillRect l="-44" t="-70" r="4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23239" y="4973209"/>
                <a:ext cx="1717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𝑰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39" y="4973209"/>
                <a:ext cx="17175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" t="-142" r="24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/>
          <p:cNvSpPr/>
          <p:nvPr/>
        </p:nvSpPr>
        <p:spPr>
          <a:xfrm>
            <a:off x="7760473" y="4950799"/>
            <a:ext cx="50722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59530" y="4995619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特征值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872263" y="4790210"/>
                <a:ext cx="2829474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63" y="4790210"/>
                <a:ext cx="2829474" cy="780150"/>
              </a:xfrm>
              <a:prstGeom prst="rect">
                <a:avLst/>
              </a:prstGeom>
              <a:blipFill rotWithShape="1">
                <a:blip r:embed="rId8"/>
                <a:stretch>
                  <a:fillRect l="-2" t="-52" r="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9020175" y="5570360"/>
            <a:ext cx="463305" cy="34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60473" y="5915025"/>
            <a:ext cx="27622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特征值是传递函数的极点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二阶系统对初始状态的响应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9788" y="2965318"/>
                <a:ext cx="9870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8" y="2965318"/>
                <a:ext cx="987092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9" t="-163" r="6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252258" y="2831827"/>
            <a:ext cx="0" cy="3617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61804" y="2795674"/>
            <a:ext cx="0" cy="3709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6616" y="1818930"/>
                <a:ext cx="3502631" cy="87844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dirty="0" smtClean="0"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特征值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6" y="1818930"/>
                <a:ext cx="3502631" cy="878446"/>
              </a:xfrm>
              <a:prstGeom prst="rect">
                <a:avLst/>
              </a:prstGeom>
              <a:blipFill rotWithShape="1">
                <a:blip r:embed="rId2"/>
                <a:stretch>
                  <a:fillRect l="-151" t="-611" r="-122" b="-51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08387" y="2800350"/>
            <a:ext cx="1119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20576" y="3317419"/>
                <a:ext cx="2331244" cy="353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6" y="3317419"/>
                <a:ext cx="2331244" cy="353238"/>
              </a:xfrm>
              <a:prstGeom prst="rect">
                <a:avLst/>
              </a:prstGeom>
              <a:blipFill rotWithShape="1">
                <a:blip r:embed="rId3"/>
                <a:stretch>
                  <a:fillRect l="-8" t="-51" r="15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46129" y="3658050"/>
                <a:ext cx="3222553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ra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29" y="3658050"/>
                <a:ext cx="3222553" cy="780150"/>
              </a:xfrm>
              <a:prstGeom prst="rect">
                <a:avLst/>
              </a:prstGeom>
              <a:blipFill rotWithShape="1">
                <a:blip r:embed="rId4"/>
                <a:stretch>
                  <a:fillRect l="-19" t="-58" r="1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/>
          <p:cNvSpPr/>
          <p:nvPr/>
        </p:nvSpPr>
        <p:spPr>
          <a:xfrm>
            <a:off x="946129" y="3945931"/>
            <a:ext cx="345247" cy="2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911" y="4527277"/>
            <a:ext cx="1764952" cy="1809076"/>
          </a:xfrm>
          <a:prstGeom prst="rect">
            <a:avLst/>
          </a:prstGeom>
        </p:spPr>
      </p:pic>
      <p:sp>
        <p:nvSpPr>
          <p:cNvPr id="37" name="Arrow: Right 36"/>
          <p:cNvSpPr/>
          <p:nvPr/>
        </p:nvSpPr>
        <p:spPr>
          <a:xfrm>
            <a:off x="656753" y="3424489"/>
            <a:ext cx="356513" cy="21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58984" y="5386410"/>
                <a:ext cx="22695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过阻尼系统（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Overdamped System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4" y="5386410"/>
                <a:ext cx="226958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65" r="1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81724" y="5909630"/>
                <a:ext cx="20449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临界阻尼系统（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Critically damped System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4" y="5909630"/>
                <a:ext cx="2044910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3" t="-43" r="13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 flipV="1">
            <a:off x="1885892" y="4911295"/>
            <a:ext cx="1343025" cy="5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8844" y="4749037"/>
            <a:ext cx="1103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稳定节点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289332" y="2965317"/>
                <a:ext cx="18066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1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32" y="2965317"/>
                <a:ext cx="180666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30" t="-163" r="35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117625" y="3242911"/>
                <a:ext cx="2235569" cy="353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25" y="3242911"/>
                <a:ext cx="2235569" cy="353238"/>
              </a:xfrm>
              <a:prstGeom prst="rect">
                <a:avLst/>
              </a:prstGeom>
              <a:blipFill rotWithShape="1">
                <a:blip r:embed="rId9"/>
                <a:stretch>
                  <a:fillRect l="-7" t="-170" r="2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Right 48"/>
          <p:cNvSpPr/>
          <p:nvPr/>
        </p:nvSpPr>
        <p:spPr>
          <a:xfrm>
            <a:off x="5014408" y="3334770"/>
            <a:ext cx="356513" cy="21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Arrow: Right 49"/>
          <p:cNvSpPr/>
          <p:nvPr/>
        </p:nvSpPr>
        <p:spPr>
          <a:xfrm>
            <a:off x="5169215" y="3758170"/>
            <a:ext cx="345247" cy="2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249142" y="3533458"/>
                <a:ext cx="2969418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42" y="3533458"/>
                <a:ext cx="2969418" cy="780150"/>
              </a:xfrm>
              <a:prstGeom prst="rect">
                <a:avLst/>
              </a:prstGeom>
              <a:blipFill rotWithShape="1">
                <a:blip r:embed="rId10"/>
                <a:stretch>
                  <a:fillRect l="-8" t="-41" r="1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6095999" y="4177077"/>
            <a:ext cx="209551" cy="2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4839" y="4350164"/>
            <a:ext cx="67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衰减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168752" y="4185385"/>
            <a:ext cx="209551" cy="2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16710" y="4341199"/>
            <a:ext cx="67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振动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5743" y="4650624"/>
            <a:ext cx="1412334" cy="1907984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 flipV="1">
            <a:off x="5667790" y="5099436"/>
            <a:ext cx="1343025" cy="5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10742" y="4937178"/>
            <a:ext cx="1103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稳定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焦点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4562924" y="5858806"/>
            <a:ext cx="220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欠阻尼系统（</a:t>
            </a:r>
            <a:r>
              <a:rPr lang="en-US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Underdamped System</a:t>
            </a:r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299139" y="2937395"/>
                <a:ext cx="10244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39" y="2937395"/>
                <a:ext cx="1024425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32" t="-169" r="48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Right 64"/>
          <p:cNvSpPr/>
          <p:nvPr/>
        </p:nvSpPr>
        <p:spPr>
          <a:xfrm>
            <a:off x="9034707" y="3534252"/>
            <a:ext cx="356513" cy="21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9151192" y="3377357"/>
                <a:ext cx="1806667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192" y="3377357"/>
                <a:ext cx="1806667" cy="572914"/>
              </a:xfrm>
              <a:prstGeom prst="rect">
                <a:avLst/>
              </a:prstGeom>
              <a:blipFill rotWithShape="1">
                <a:blip r:embed="rId13"/>
                <a:stretch>
                  <a:fillRect l="-11" t="-75" r="17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57555" y="4239351"/>
            <a:ext cx="2075884" cy="1728120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 flipV="1">
            <a:off x="9386953" y="4603582"/>
            <a:ext cx="1343025" cy="5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693071" y="4444973"/>
            <a:ext cx="1103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中心点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468111" y="5486592"/>
            <a:ext cx="220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无</a:t>
            </a:r>
            <a:r>
              <a:rPr 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欠阻尼系统</a:t>
            </a:r>
            <a:endParaRPr lang="en-US" altLang="zh-CN" sz="14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Undamped System</a:t>
            </a:r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580651" y="2952436"/>
                <a:ext cx="16111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，无阻尼</a:t>
                </a:r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51" y="2952436"/>
                <a:ext cx="161116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25" t="-104" r="36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row: Right 73"/>
          <p:cNvSpPr/>
          <p:nvPr/>
        </p:nvSpPr>
        <p:spPr>
          <a:xfrm>
            <a:off x="9244674" y="2997356"/>
            <a:ext cx="356513" cy="21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二阶系统单位阶跃响应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欠阻尼系统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81192" y="1872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通过传递函数定量分析：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587" y="2372581"/>
            <a:ext cx="3148013" cy="1213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38850" y="2611829"/>
                <a:ext cx="3933825" cy="563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2611829"/>
                <a:ext cx="3933825" cy="563937"/>
              </a:xfrm>
              <a:prstGeom prst="rect">
                <a:avLst/>
              </a:prstGeom>
              <a:blipFill rotWithShape="1">
                <a:blip r:embed="rId2"/>
                <a:stretch>
                  <a:fillRect t="-1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>
            <a:off x="4686300" y="2828924"/>
            <a:ext cx="1193191" cy="271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686300" y="2369359"/>
                <a:ext cx="108585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2369359"/>
                <a:ext cx="1085850" cy="484941"/>
              </a:xfrm>
              <a:prstGeom prst="rect">
                <a:avLst/>
              </a:prstGeom>
              <a:blipFill rotWithShape="1">
                <a:blip r:embed="rId3"/>
                <a:stretch>
                  <a:fillRect t="-36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/>
          <p:cNvSpPr/>
          <p:nvPr/>
        </p:nvSpPr>
        <p:spPr>
          <a:xfrm rot="5400000">
            <a:off x="4902665" y="3348923"/>
            <a:ext cx="760460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990850" y="4071639"/>
                <a:ext cx="6096000" cy="1024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极点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mr>
                        </m: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4071639"/>
                <a:ext cx="6096000" cy="1024383"/>
              </a:xfrm>
              <a:prstGeom prst="rect">
                <a:avLst/>
              </a:prstGeom>
              <a:blipFill rotWithShape="1">
                <a:blip r:embed="rId4"/>
                <a:stretch>
                  <a:fillRect t="-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747330" y="3914595"/>
            <a:ext cx="1272595" cy="32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0180" y="3766951"/>
            <a:ext cx="177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输入引入的极点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7192" y="4783527"/>
            <a:ext cx="1222932" cy="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0124" y="4649489"/>
            <a:ext cx="177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传递函数的极点</a:t>
            </a:r>
            <a:endParaRPr lang="en-US" sz="1600" dirty="0"/>
          </a:p>
        </p:txBody>
      </p:sp>
      <p:sp>
        <p:nvSpPr>
          <p:cNvPr id="32" name="Arrow: Right 31"/>
          <p:cNvSpPr/>
          <p:nvPr/>
        </p:nvSpPr>
        <p:spPr>
          <a:xfrm rot="5400000">
            <a:off x="5124789" y="5178372"/>
            <a:ext cx="316212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86000" y="5579228"/>
                <a:ext cx="7848600" cy="7287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579228"/>
                <a:ext cx="7848600" cy="728726"/>
              </a:xfrm>
              <a:prstGeom prst="rect">
                <a:avLst/>
              </a:prstGeom>
              <a:blipFill rotWithShape="1">
                <a:blip r:embed="rId5"/>
                <a:stretch>
                  <a:fillRect l="-65" t="-713" r="-57" b="-6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489971" y="3319044"/>
            <a:ext cx="177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分析欠阻尼情况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二阶系统单位阶跃响应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欠阻尼系统</a:t>
            </a:r>
            <a:endParaRPr lang="en-US" sz="3600" dirty="0"/>
          </a:p>
        </p:txBody>
      </p:sp>
      <p:sp>
        <p:nvSpPr>
          <p:cNvPr id="15" name="Arrow: Right 14"/>
          <p:cNvSpPr/>
          <p:nvPr/>
        </p:nvSpPr>
        <p:spPr>
          <a:xfrm rot="5400000">
            <a:off x="2180370" y="2579957"/>
            <a:ext cx="426092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1192" y="1924834"/>
                <a:ext cx="7848600" cy="649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924834"/>
                <a:ext cx="7848600" cy="649152"/>
              </a:xfrm>
              <a:prstGeom prst="rect">
                <a:avLst/>
              </a:prstGeom>
              <a:blipFill rotWithShape="1">
                <a:blip r:embed="rId1"/>
                <a:stretch>
                  <a:fillRect l="-2" t="-23" r="2" b="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14625" y="2611493"/>
            <a:ext cx="1819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拉普拉斯逆变换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299" y="3000076"/>
                <a:ext cx="6296192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3000076"/>
                <a:ext cx="6296192" cy="649152"/>
              </a:xfrm>
              <a:prstGeom prst="rect">
                <a:avLst/>
              </a:prstGeom>
              <a:blipFill rotWithShape="1">
                <a:blip r:embed="rId2"/>
                <a:stretch>
                  <a:fillRect l="-10" t="-52" r="3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 rot="5400000">
            <a:off x="2218106" y="3641541"/>
            <a:ext cx="369333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25" y="3663949"/>
            <a:ext cx="1819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代入极点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298" y="3871195"/>
                <a:ext cx="8677275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8" y="3871195"/>
                <a:ext cx="8677275" cy="649152"/>
              </a:xfrm>
              <a:prstGeom prst="rect">
                <a:avLst/>
              </a:prstGeom>
              <a:blipFill rotWithShape="1">
                <a:blip r:embed="rId3"/>
                <a:stretch>
                  <a:fillRect l="-7" t="-36" r="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/>
          <p:cNvSpPr/>
          <p:nvPr/>
        </p:nvSpPr>
        <p:spPr>
          <a:xfrm rot="5400000">
            <a:off x="2139799" y="4474636"/>
            <a:ext cx="50722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609849" y="4534546"/>
                <a:ext cx="5248276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定义</a:t>
                </a:r>
                <a:r>
                  <a: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阻尼固有频率（</a:t>
                </a:r>
                <a:r>
                  <a:rPr lang="en-US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Damped Natural Frequency</a:t>
                </a:r>
                <a:r>
                  <a: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altLang="en-US" sz="12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sz="12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49" y="4534546"/>
                <a:ext cx="5248276" cy="315984"/>
              </a:xfrm>
              <a:prstGeom prst="rect">
                <a:avLst/>
              </a:prstGeom>
              <a:blipFill rotWithShape="1">
                <a:blip r:embed="rId4"/>
                <a:stretch>
                  <a:fillRect l="-12" t="-3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4297" y="4850530"/>
                <a:ext cx="8677275" cy="587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" y="4850530"/>
                <a:ext cx="8677275" cy="587533"/>
              </a:xfrm>
              <a:prstGeom prst="rect">
                <a:avLst/>
              </a:prstGeom>
              <a:blipFill rotWithShape="1">
                <a:blip r:embed="rId5"/>
                <a:stretch>
                  <a:fillRect l="-7" t="-68" r="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469471" y="5345232"/>
                <a:ext cx="6096000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欧拉公式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effectLst/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jsin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r>
                          <a:rPr lang="zh-CN" altLang="en-US" sz="14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zh-CN" altLang="en-US" sz="14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jsin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471" y="5345232"/>
                <a:ext cx="6096000" cy="314702"/>
              </a:xfrm>
              <a:prstGeom prst="rect">
                <a:avLst/>
              </a:prstGeom>
              <a:blipFill rotWithShape="1">
                <a:blip r:embed="rId6"/>
                <a:stretch>
                  <a:fillRect l="-8" t="-139" r="8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/>
          <p:cNvSpPr/>
          <p:nvPr/>
        </p:nvSpPr>
        <p:spPr>
          <a:xfrm rot="5400000">
            <a:off x="3008781" y="5394235"/>
            <a:ext cx="50722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18289" y="5713435"/>
                <a:ext cx="3895208" cy="65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89" y="5713435"/>
                <a:ext cx="3895208" cy="651076"/>
              </a:xfrm>
              <a:prstGeom prst="rect">
                <a:avLst/>
              </a:prstGeom>
              <a:blipFill rotWithShape="1">
                <a:blip r:embed="rId7"/>
                <a:stretch>
                  <a:fillRect l="-1" t="-52" r="4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/>
          <p:cNvSpPr/>
          <p:nvPr/>
        </p:nvSpPr>
        <p:spPr>
          <a:xfrm>
            <a:off x="5213497" y="6136628"/>
            <a:ext cx="1196994" cy="148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89310" y="5699132"/>
                <a:ext cx="1504950" cy="423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arctan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𝜁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10" y="5699132"/>
                <a:ext cx="1504950" cy="423193"/>
              </a:xfrm>
              <a:prstGeom prst="rect">
                <a:avLst/>
              </a:prstGeom>
              <a:blipFill rotWithShape="1">
                <a:blip r:embed="rId8"/>
                <a:stretch>
                  <a:fillRect l="-8" t="-2" r="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494260" y="5719899"/>
                <a:ext cx="3434112" cy="7288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𝜑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260" y="5719899"/>
                <a:ext cx="3434112" cy="728854"/>
              </a:xfrm>
              <a:prstGeom prst="rect">
                <a:avLst/>
              </a:prstGeom>
              <a:blipFill rotWithShape="1">
                <a:blip r:embed="rId9"/>
                <a:stretch>
                  <a:fillRect l="-151" t="-672" r="-125" b="-6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2" y="2337144"/>
            <a:ext cx="2831532" cy="2595645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 flipV="1">
            <a:off x="7553325" y="3971726"/>
            <a:ext cx="1238247" cy="7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2938" y="4919350"/>
            <a:ext cx="2924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极点，固有频率与阻尼固有频率的关系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65" y="5134649"/>
            <a:ext cx="3188970" cy="15768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二阶系统单位阶跃响应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欠阻尼系统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29092" y="2135451"/>
                <a:ext cx="5171908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𝜑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92" y="2135451"/>
                <a:ext cx="5171908" cy="910699"/>
              </a:xfrm>
              <a:prstGeom prst="rect">
                <a:avLst/>
              </a:prstGeom>
              <a:blipFill rotWithShape="1">
                <a:blip r:embed="rId2"/>
                <a:stretch>
                  <a:fillRect l="-3" t="-6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5695950" y="3046150"/>
            <a:ext cx="209550" cy="41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77" y="3322709"/>
            <a:ext cx="8848052" cy="126828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810209" y="4465958"/>
                <a:ext cx="1543050" cy="468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09" y="4465958"/>
                <a:ext cx="1543050" cy="468141"/>
              </a:xfrm>
              <a:prstGeom prst="rect">
                <a:avLst/>
              </a:prstGeom>
              <a:blipFill rotWithShape="1">
                <a:blip r:embed="rId4"/>
                <a:stretch>
                  <a:fillRect l="-22" t="-1" r="2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724525" y="4532069"/>
                <a:ext cx="18383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𝜑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25" y="4532069"/>
                <a:ext cx="1838325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81950" y="4457519"/>
                <a:ext cx="3010872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𝜑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4457519"/>
                <a:ext cx="3010872" cy="637995"/>
              </a:xfrm>
              <a:prstGeom prst="rect">
                <a:avLst/>
              </a:prstGeom>
              <a:blipFill rotWithShape="1">
                <a:blip r:embed="rId6"/>
                <a:stretch>
                  <a:fillRect t="-71" r="1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10042" y="4881035"/>
            <a:ext cx="1619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决定</a:t>
            </a:r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收敛速度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53150" y="4809068"/>
            <a:ext cx="1619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引入振荡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4552950" y="2135452"/>
            <a:ext cx="2876550" cy="897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/>
          <p:cNvSpPr/>
          <p:nvPr/>
        </p:nvSpPr>
        <p:spPr>
          <a:xfrm rot="5400000">
            <a:off x="5188588" y="4927573"/>
            <a:ext cx="50722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962775" y="5753698"/>
                <a:ext cx="4342914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𝜑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75" y="5753698"/>
                <a:ext cx="4342914" cy="728854"/>
              </a:xfrm>
              <a:prstGeom prst="rect">
                <a:avLst/>
              </a:prstGeom>
              <a:blipFill rotWithShape="1">
                <a:blip r:embed="rId7"/>
                <a:stretch>
                  <a:fillRect t="-82" r="3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二阶系统单位阶跃响应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其它情况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367" y="1795359"/>
                <a:ext cx="11591758" cy="206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欠阻尼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）：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无阻尼情况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i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临界阻尼情况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过阻尼情况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）：</a:t>
                </a:r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ra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ra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ra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ra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ra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ra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7" y="1795359"/>
                <a:ext cx="11591758" cy="2060244"/>
              </a:xfrm>
              <a:prstGeom prst="rect">
                <a:avLst/>
              </a:prstGeom>
              <a:blipFill rotWithShape="1">
                <a:blip r:embed="rId1"/>
                <a:stretch>
                  <a:fillRect l="-1" t="-1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49" y="3647747"/>
            <a:ext cx="5498174" cy="2876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4e2dfe2-d3be-4708-ac55-68dc73c3a500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4826</Words>
  <Application>WPS 演示</Application>
  <PresentationFormat>Widescreen</PresentationFormat>
  <Paragraphs>295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Gill Sans MT</vt:lpstr>
      <vt:lpstr>Calibri</vt:lpstr>
      <vt:lpstr>Cambria Math</vt:lpstr>
      <vt:lpstr>微软雅黑</vt:lpstr>
      <vt:lpstr>Times New Roman</vt:lpstr>
      <vt:lpstr>华文中宋</vt:lpstr>
      <vt:lpstr>Arial Unicode MS</vt:lpstr>
      <vt:lpstr>等线</vt:lpstr>
      <vt:lpstr>Dividend</vt:lpstr>
      <vt:lpstr>控制之美  控制理论从传递函数到状态空间</vt:lpstr>
      <vt:lpstr>二阶系统的一般形式 – 传递函数</vt:lpstr>
      <vt:lpstr>二阶系统的一般形式 – 状态空间方程</vt:lpstr>
      <vt:lpstr>二阶系统对初始状态的响应</vt:lpstr>
      <vt:lpstr>二阶系统对初始状态的响应</vt:lpstr>
      <vt:lpstr>二阶系统单位阶跃响应 – 欠阻尼系统</vt:lpstr>
      <vt:lpstr>二阶系统单位阶跃响应 – 欠阻尼系统</vt:lpstr>
      <vt:lpstr>二阶系统单位阶跃响应 – 欠阻尼系统</vt:lpstr>
      <vt:lpstr>二阶系统单位阶跃响应 – 其它情况</vt:lpstr>
      <vt:lpstr>一阶系统的时域响应 – 参考视频以及代码</vt:lpstr>
      <vt:lpstr>二阶系统性能指标分析</vt:lpstr>
      <vt:lpstr>二阶系统性能指标分析</vt:lpstr>
      <vt:lpstr>二阶系统性能指标分析</vt:lpstr>
      <vt:lpstr>二阶系统性能指标分析 – 上升时间</vt:lpstr>
      <vt:lpstr>二阶系统性能指标分析 – 最大超调量</vt:lpstr>
      <vt:lpstr>二阶系统性能指标分析 – 案例分析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2022-10-25T07:15:54Z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00D4EB9C3EBF49DF9B74D30468F760FF</vt:lpwstr>
  </property>
  <property fmtid="{D5CDD505-2E9C-101B-9397-08002B2CF9AE}" pid="3" name="KSOProductBuildVer">
    <vt:lpwstr>2052-11.1.0.12598</vt:lpwstr>
  </property>
</Properties>
</file>