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0" r:id="rId5"/>
    <p:sldId id="262" r:id="rId6"/>
    <p:sldId id="330" r:id="rId7"/>
    <p:sldId id="26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2" r:id="rId17"/>
    <p:sldId id="339" r:id="rId18"/>
    <p:sldId id="340" r:id="rId19"/>
    <p:sldId id="343" r:id="rId20"/>
    <p:sldId id="341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第七章 基于传递函数的控制器设计（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） </a:t>
            </a:r>
            <a:r>
              <a:rPr lang="en-US" altLang="zh-CN" sz="2000" b="1" dirty="0">
                <a:solidFill>
                  <a:schemeClr val="tx1"/>
                </a:solidFill>
              </a:rPr>
              <a:t>- </a:t>
            </a:r>
            <a:r>
              <a:rPr lang="zh-CN" altLang="en-US" sz="2000" b="1" dirty="0">
                <a:solidFill>
                  <a:schemeClr val="tx1"/>
                </a:solidFill>
              </a:rPr>
              <a:t>比例积分控制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积分控制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88263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简化分析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23" y="2505536"/>
            <a:ext cx="4874768" cy="124679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16700" y="2592305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592305"/>
                <a:ext cx="1295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4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08800" y="2944269"/>
                <a:ext cx="30972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控制目标：</a:t>
                </a:r>
                <a:r>
                  <a:rPr lang="en-US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2944269"/>
                <a:ext cx="30972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1" r="10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9713076" y="2890838"/>
            <a:ext cx="250074" cy="1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1277" y="2611355"/>
            <a:ext cx="1813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参考值，常数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04900" y="3838387"/>
                <a:ext cx="6807200" cy="4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输出为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838387"/>
                <a:ext cx="6807200" cy="462947"/>
              </a:xfrm>
              <a:prstGeom prst="rect">
                <a:avLst/>
              </a:prstGeom>
              <a:blipFill rotWithShape="1">
                <a:blip r:embed="rId4"/>
                <a:stretch>
                  <a:fillRect t="-97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5300" y="4351738"/>
                <a:ext cx="6121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当使用比例控制时（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），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使用终值定理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351738"/>
                <a:ext cx="6121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332911" y="4755965"/>
                <a:ext cx="8962777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911" y="4755965"/>
                <a:ext cx="8962777" cy="593624"/>
              </a:xfrm>
              <a:prstGeom prst="rect">
                <a:avLst/>
              </a:prstGeom>
              <a:blipFill rotWithShape="1">
                <a:blip r:embed="rId6"/>
                <a:stretch>
                  <a:fillRect l="-1" t="-76" r="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95300" y="5546662"/>
            <a:ext cx="168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稳态误差为：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31900" y="5809947"/>
                <a:ext cx="6096000" cy="59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5809947"/>
                <a:ext cx="6096000" cy="595228"/>
              </a:xfrm>
              <a:prstGeom prst="rect">
                <a:avLst/>
              </a:prstGeom>
              <a:blipFill rotWithShape="1">
                <a:blip r:embed="rId7"/>
                <a:stretch>
                  <a:fillRect t="-5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积分控制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75100" y="4673563"/>
                <a:ext cx="4522217" cy="1018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𝑠𝐸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00" y="4673563"/>
                <a:ext cx="4522217" cy="1018612"/>
              </a:xfrm>
              <a:prstGeom prst="rect">
                <a:avLst/>
              </a:prstGeom>
              <a:blipFill rotWithShape="1">
                <a:blip r:embed="rId1"/>
                <a:stretch>
                  <a:fillRect l="-9" t="-59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2" y="2132564"/>
            <a:ext cx="4874768" cy="124679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3571534" y="5631394"/>
            <a:ext cx="479766" cy="18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0002" y="5786512"/>
            <a:ext cx="432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说明只使用比例控制无法消除稳态误差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2010222"/>
            <a:ext cx="0" cy="4153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17234" y="2132564"/>
                <a:ext cx="1612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设计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34" y="2132564"/>
                <a:ext cx="161289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" t="-63" r="16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894684" y="2501896"/>
                <a:ext cx="4156111" cy="1272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lim</m:t>
                        </m:r>
                      </m:e>
                      <m:li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lim>
                    </m:limLow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𝑎𝐶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	 </a:t>
                </a:r>
                <a:r>
                  <a:rPr lang="en-US" sz="1600" dirty="0">
                    <a:effectLst/>
                    <a:latin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684" y="2501896"/>
                <a:ext cx="4156111" cy="1272913"/>
              </a:xfrm>
              <a:prstGeom prst="rect">
                <a:avLst/>
              </a:prstGeom>
              <a:blipFill rotWithShape="1">
                <a:blip r:embed="rId4"/>
                <a:stretch>
                  <a:fillRect l="-12" t="-50" r="1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1358" y="3414406"/>
                <a:ext cx="3886201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8" y="3414406"/>
                <a:ext cx="3886201" cy="571310"/>
              </a:xfrm>
              <a:prstGeom prst="rect">
                <a:avLst/>
              </a:prstGeom>
              <a:blipFill rotWithShape="1">
                <a:blip r:embed="rId5"/>
                <a:stretch>
                  <a:fillRect l="-13" t="-2" r="13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9348" y="3957301"/>
                <a:ext cx="2933700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𝑎𝐶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8" y="3957301"/>
                <a:ext cx="2933700" cy="669094"/>
              </a:xfrm>
              <a:prstGeom prst="rect">
                <a:avLst/>
              </a:prstGeom>
              <a:blipFill rotWithShape="1">
                <a:blip r:embed="rId6"/>
                <a:stretch>
                  <a:fillRect l="-3" t="-92" r="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71534" y="4179635"/>
                <a:ext cx="2108706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比例控制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34" y="4179635"/>
                <a:ext cx="210870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5" t="-1393" r="-203" b="-12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9353726" y="3027110"/>
            <a:ext cx="885646" cy="493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511760" y="3605532"/>
                <a:ext cx="3899063" cy="413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为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消除稳态误差</a:t>
                </a:r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60" y="3605532"/>
                <a:ext cx="3899063" cy="413126"/>
              </a:xfrm>
              <a:prstGeom prst="rect">
                <a:avLst/>
              </a:prstGeom>
              <a:blipFill rotWithShape="1">
                <a:blip r:embed="rId8"/>
                <a:stretch>
                  <a:fillRect l="-12" r="16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/>
          <p:cNvSpPr/>
          <p:nvPr/>
        </p:nvSpPr>
        <p:spPr>
          <a:xfrm rot="5400000">
            <a:off x="8385016" y="4084772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985029" y="4348883"/>
                <a:ext cx="1133877" cy="497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29" y="4348883"/>
                <a:ext cx="1133877" cy="497124"/>
              </a:xfrm>
              <a:prstGeom prst="rect">
                <a:avLst/>
              </a:prstGeom>
              <a:blipFill rotWithShape="1">
                <a:blip r:embed="rId9"/>
                <a:stretch>
                  <a:fillRect l="-48" t="-81" r="2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/>
          <p:cNvSpPr/>
          <p:nvPr/>
        </p:nvSpPr>
        <p:spPr>
          <a:xfrm>
            <a:off x="9033370" y="4390369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140716" y="4341420"/>
                <a:ext cx="1371599" cy="495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716" y="4341420"/>
                <a:ext cx="1371599" cy="495713"/>
              </a:xfrm>
              <a:prstGeom prst="rect">
                <a:avLst/>
              </a:prstGeom>
              <a:blipFill rotWithShape="1">
                <a:blip r:embed="rId10"/>
                <a:stretch>
                  <a:fillRect l="-38" t="-113" r="3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10297585" y="4311663"/>
            <a:ext cx="236540" cy="1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85282" y="4003886"/>
            <a:ext cx="2097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积分增益（</a:t>
            </a:r>
            <a:r>
              <a:rPr lang="en-US" sz="14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Integral Gain</a:t>
            </a:r>
            <a:r>
              <a:rPr lang="zh-CN" sz="1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570663" y="4789826"/>
                <a:ext cx="3596624" cy="553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663" y="4789826"/>
                <a:ext cx="3596624" cy="553421"/>
              </a:xfrm>
              <a:prstGeom prst="rect">
                <a:avLst/>
              </a:prstGeom>
              <a:blipFill rotWithShape="1">
                <a:blip r:embed="rId11"/>
                <a:stretch>
                  <a:fillRect l="-5" t="-4" r="5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117209" y="5294413"/>
                <a:ext cx="2168621" cy="435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nary>
                      <m:naryPr>
                        <m:limLoc m:val="subSup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09" y="5294413"/>
                <a:ext cx="2168621" cy="435376"/>
              </a:xfrm>
              <a:prstGeom prst="rect">
                <a:avLst/>
              </a:prstGeom>
              <a:blipFill rotWithShape="1">
                <a:blip r:embed="rId12"/>
                <a:stretch>
                  <a:fillRect t="-96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积分控制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2" y="2132564"/>
            <a:ext cx="4874768" cy="1246798"/>
          </a:xfrm>
          <a:prstGeom prst="rect">
            <a:avLst/>
          </a:prstGeom>
          <a:noFill/>
        </p:spPr>
      </p:pic>
      <p:sp>
        <p:nvSpPr>
          <p:cNvPr id="41" name="Arrow: Right 40"/>
          <p:cNvSpPr/>
          <p:nvPr/>
        </p:nvSpPr>
        <p:spPr>
          <a:xfrm>
            <a:off x="4804951" y="3924713"/>
            <a:ext cx="567149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05472" y="3429000"/>
                <a:ext cx="1371599" cy="495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2" y="3429000"/>
                <a:ext cx="1371599" cy="495713"/>
              </a:xfrm>
              <a:prstGeom prst="rect">
                <a:avLst/>
              </a:prstGeom>
              <a:blipFill rotWithShape="1">
                <a:blip r:embed="rId2"/>
                <a:stretch>
                  <a:fillRect l="-21" r="21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5022" y="3774782"/>
                <a:ext cx="395773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𝑎𝐶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f>
                          <m:f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𝐼</m:t>
                            </m:r>
                          </m:sub>
                        </m:sSub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1600" dirty="0">
                    <a:effectLst/>
                    <a:latin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2" y="3774782"/>
                <a:ext cx="3957732" cy="666529"/>
              </a:xfrm>
              <a:prstGeom prst="rect">
                <a:avLst/>
              </a:prstGeom>
              <a:blipFill rotWithShape="1">
                <a:blip r:embed="rId3"/>
                <a:stretch>
                  <a:fillRect l="-7" t="-51" r="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88525" y="3831335"/>
                <a:ext cx="3276600" cy="553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25" y="3831335"/>
                <a:ext cx="3276600" cy="553421"/>
              </a:xfrm>
              <a:prstGeom prst="rect">
                <a:avLst/>
              </a:prstGeom>
              <a:blipFill rotWithShape="1">
                <a:blip r:embed="rId4"/>
                <a:stretch>
                  <a:fillRect l="-8" t="-69" r="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/>
          <p:cNvSpPr/>
          <p:nvPr/>
        </p:nvSpPr>
        <p:spPr>
          <a:xfrm rot="5400000">
            <a:off x="6311992" y="4415364"/>
            <a:ext cx="567149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9792" y="4384756"/>
            <a:ext cx="2141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拉普拉斯逆变换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164343" y="4929668"/>
                <a:ext cx="3276600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43" y="4929668"/>
                <a:ext cx="3276600" cy="524567"/>
              </a:xfrm>
              <a:prstGeom prst="rect">
                <a:avLst/>
              </a:prstGeom>
              <a:blipFill rotWithShape="1">
                <a:blip r:embed="rId5"/>
                <a:stretch>
                  <a:fillRect l="-16" t="-31" r="1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583192" y="5459436"/>
            <a:ext cx="6553200" cy="8583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indent="2743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控制器设计就像是在设计一个“看不见”的弹簧质量阻尼系统，通过改变控制参数来调节此系统的固有频率和阻尼比。</a:t>
            </a:r>
            <a:endParaRPr 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积分控制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1192" y="2081693"/>
                <a:ext cx="3276600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081693"/>
                <a:ext cx="3276600" cy="524567"/>
              </a:xfrm>
              <a:prstGeom prst="rect">
                <a:avLst/>
              </a:prstGeom>
              <a:blipFill rotWithShape="1">
                <a:blip r:embed="rId1"/>
                <a:stretch>
                  <a:fillRect l="-5" t="-31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85875" y="2971997"/>
                <a:ext cx="6096000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eqAr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         ⇒      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2971997"/>
                <a:ext cx="6096000" cy="780150"/>
              </a:xfrm>
              <a:prstGeom prst="rect">
                <a:avLst/>
              </a:prstGeom>
              <a:blipFill rotWithShape="1">
                <a:blip r:embed="rId2"/>
                <a:stretch>
                  <a:fillRect t="-25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3792" y="2631676"/>
            <a:ext cx="262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固有频率和阻尼比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7" y="2458854"/>
            <a:ext cx="6055745" cy="32353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34217" y="5694179"/>
                <a:ext cx="5000625" cy="92333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积分控制器设计中调参时的矛盾：在使用积分控制时，提高积分增益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可以加快系统的响应速度，但与此同时超调量也会增加。</a:t>
                </a: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17" y="5694179"/>
                <a:ext cx="500062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05" t="-565" r="-2486" b="-4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19162" y="3750237"/>
                <a:ext cx="4114967" cy="944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上升时间</a:t>
                </a:r>
                <a:endParaRPr 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3750237"/>
                <a:ext cx="4114967" cy="944810"/>
              </a:xfrm>
              <a:prstGeom prst="rect">
                <a:avLst/>
              </a:prstGeom>
              <a:blipFill rotWithShape="1">
                <a:blip r:embed="rId5"/>
                <a:stretch>
                  <a:fillRect l="-8" t="-59" r="12" b="-14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09076" y="4695047"/>
                <a:ext cx="26600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增加将导致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的下降</a:t>
                </a:r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76" y="4695047"/>
                <a:ext cx="266002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160" r="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96677" y="5088308"/>
                <a:ext cx="3284823" cy="691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𝜁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π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sup>
                    </m:s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π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den>
                        </m:f>
                      </m:sup>
                    </m:s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π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7" y="5088308"/>
                <a:ext cx="3284823" cy="691023"/>
              </a:xfrm>
              <a:prstGeom prst="rect">
                <a:avLst/>
              </a:prstGeom>
              <a:blipFill rotWithShape="1">
                <a:blip r:embed="rId7"/>
                <a:stretch>
                  <a:fillRect l="-1" t="-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09075" y="5815469"/>
                <a:ext cx="2660023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增加将导致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altLang="en-US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增加</a:t>
                </a:r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75" y="5815469"/>
                <a:ext cx="2660023" cy="324384"/>
              </a:xfrm>
              <a:prstGeom prst="rect">
                <a:avLst/>
              </a:prstGeom>
              <a:blipFill rotWithShape="1">
                <a:blip r:embed="rId8"/>
                <a:stretch>
                  <a:fillRect t="-43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998242" y="3288656"/>
                <a:ext cx="1473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242" y="3288656"/>
                <a:ext cx="1473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1" t="-169" r="1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 </a:t>
            </a:r>
            <a:r>
              <a:rPr lang="en-US" altLang="zh-CN" sz="3600" b="1" dirty="0"/>
              <a:t>– PI</a:t>
            </a:r>
            <a:r>
              <a:rPr lang="zh-CN" altLang="en-US" sz="3600" b="1" dirty="0"/>
              <a:t>控制器</a:t>
            </a:r>
            <a:endParaRPr lang="en-US" sz="3600" dirty="0"/>
          </a:p>
        </p:txBody>
      </p:sp>
      <p:pic>
        <p:nvPicPr>
          <p:cNvPr id="3" name="图片 2" descr="08比例积分控制+–+PI控制器.m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积分控制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4882" y="1993887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回到体重的例子，积分控制系统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353694"/>
            <a:ext cx="5711292" cy="11896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6496" y="3718441"/>
                <a:ext cx="21195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96" y="3718441"/>
                <a:ext cx="211957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2" t="-152" b="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232136"/>
            <a:ext cx="5333052" cy="19237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03491" y="2858788"/>
            <a:ext cx="5093233" cy="329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结果分析：</a:t>
            </a:r>
            <a:endParaRPr lang="en-US" altLang="zh-CN" sz="1600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第一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，使用积分控制器后系统的输出存在振动和超调量。这是因为积分器的引入使得原来的一阶系统变成了二阶系统。</a:t>
            </a:r>
            <a:endParaRPr lang="en-US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6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第二</a:t>
            </a: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，在观察横轴时可以发现，积分控制下的系统响应速度要远远慢于比例控制。从直观上理解，积分控制需要误差的累加，而累加则需要时间，因此反应相对“迟钝”。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</a:t>
            </a:r>
            <a:r>
              <a:rPr lang="zh-CN" altLang="en-US" sz="3600" b="1" dirty="0"/>
              <a:t>比例积分控制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4882" y="1993887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结合比例控制于积分控制的优点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36710" y="4448993"/>
                <a:ext cx="3017790" cy="1623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	</a:t>
                </a:r>
                <a:endParaRPr lang="en-US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d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10" y="4448993"/>
                <a:ext cx="3017790" cy="1623650"/>
              </a:xfrm>
              <a:prstGeom prst="rect">
                <a:avLst/>
              </a:prstGeom>
              <a:blipFill rotWithShape="1">
                <a:blip r:embed="rId1"/>
                <a:stretch>
                  <a:fillRect l="-12" t="-1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0" y="2363219"/>
            <a:ext cx="8247481" cy="1716442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4411259"/>
            <a:ext cx="7493000" cy="1744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 </a:t>
            </a:r>
            <a:r>
              <a:rPr lang="en-US" altLang="zh-CN" sz="3600" b="1" dirty="0"/>
              <a:t>– PI</a:t>
            </a:r>
            <a:r>
              <a:rPr lang="zh-CN" altLang="en-US" sz="3600" b="1" dirty="0"/>
              <a:t>控制器应用</a:t>
            </a:r>
            <a:endParaRPr lang="en-US" sz="3600" dirty="0"/>
          </a:p>
        </p:txBody>
      </p:sp>
      <p:pic>
        <p:nvPicPr>
          <p:cNvPr id="3" name="图片 2" descr="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含有限制条件的控制器设计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4882" y="1993887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添加饱和函数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61" y="2454240"/>
            <a:ext cx="8660078" cy="174458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1192" y="4937109"/>
                <a:ext cx="454660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937109"/>
                <a:ext cx="4546600" cy="1117998"/>
              </a:xfrm>
              <a:prstGeom prst="rect">
                <a:avLst/>
              </a:prstGeom>
              <a:blipFill rotWithShape="1">
                <a:blip r:embed="rId2"/>
                <a:stretch>
                  <a:fillRect l="-4" t="-55" r="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77" y="4836314"/>
            <a:ext cx="5922645" cy="1319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引子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燃烧卡路里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539" y="1930432"/>
            <a:ext cx="8855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体重控制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0714" y="2855966"/>
            <a:ext cx="1893588" cy="2526218"/>
            <a:chOff x="3514725" y="1202050"/>
            <a:chExt cx="2454277" cy="3175154"/>
          </a:xfrm>
        </p:grpSpPr>
        <p:sp>
          <p:nvSpPr>
            <p:cNvPr id="17" name="Oval 16"/>
            <p:cNvSpPr/>
            <p:nvPr/>
          </p:nvSpPr>
          <p:spPr>
            <a:xfrm>
              <a:off x="4514849" y="1202050"/>
              <a:ext cx="485775" cy="485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4457699" y="1762125"/>
              <a:ext cx="600076" cy="115633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iagonal Stripe 18"/>
            <p:cNvSpPr/>
            <p:nvPr/>
          </p:nvSpPr>
          <p:spPr>
            <a:xfrm>
              <a:off x="4269263" y="2567454"/>
              <a:ext cx="514350" cy="1809750"/>
            </a:xfrm>
            <a:prstGeom prst="diagStripe">
              <a:avLst>
                <a:gd name="adj" fmla="val 563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Diagonal Stripe 19"/>
            <p:cNvSpPr/>
            <p:nvPr/>
          </p:nvSpPr>
          <p:spPr>
            <a:xfrm flipH="1">
              <a:off x="4731861" y="2549357"/>
              <a:ext cx="514350" cy="1809750"/>
            </a:xfrm>
            <a:prstGeom prst="diagStripe">
              <a:avLst>
                <a:gd name="adj" fmla="val 563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L-Shape 20"/>
            <p:cNvSpPr/>
            <p:nvPr/>
          </p:nvSpPr>
          <p:spPr>
            <a:xfrm>
              <a:off x="3714274" y="1376363"/>
              <a:ext cx="726438" cy="600074"/>
            </a:xfrm>
            <a:prstGeom prst="corner">
              <a:avLst>
                <a:gd name="adj1" fmla="val 21428"/>
                <a:gd name="adj2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-Shape 21"/>
            <p:cNvSpPr/>
            <p:nvPr/>
          </p:nvSpPr>
          <p:spPr>
            <a:xfrm flipH="1">
              <a:off x="5074760" y="1358265"/>
              <a:ext cx="686754" cy="600075"/>
            </a:xfrm>
            <a:prstGeom prst="corner">
              <a:avLst>
                <a:gd name="adj1" fmla="val 21428"/>
                <a:gd name="adj2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11"/>
            <p:cNvSpPr/>
            <p:nvPr/>
          </p:nvSpPr>
          <p:spPr>
            <a:xfrm>
              <a:off x="3514725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2"/>
            <p:cNvSpPr/>
            <p:nvPr/>
          </p:nvSpPr>
          <p:spPr>
            <a:xfrm>
              <a:off x="3881437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13"/>
            <p:cNvSpPr/>
            <p:nvPr/>
          </p:nvSpPr>
          <p:spPr>
            <a:xfrm>
              <a:off x="5434013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14"/>
            <p:cNvSpPr/>
            <p:nvPr/>
          </p:nvSpPr>
          <p:spPr>
            <a:xfrm>
              <a:off x="5835652" y="1219198"/>
              <a:ext cx="133350" cy="31432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5527200" y="1311590"/>
              <a:ext cx="367665" cy="1295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3580924" y="1311590"/>
              <a:ext cx="367665" cy="1295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576463" y="4096475"/>
            <a:ext cx="8183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731232" y="3666759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32" y="3666759"/>
                <a:ext cx="44409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0" t="-73" r="10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41937" y="5280157"/>
                <a:ext cx="895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体重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37" y="5280157"/>
                <a:ext cx="8955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2" t="-36" r="-1007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4347102" y="4158018"/>
            <a:ext cx="8183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4534240" y="3666759"/>
                <a:ext cx="475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40" y="3666759"/>
                <a:ext cx="4754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" t="-73" r="3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096000" y="3048385"/>
                <a:ext cx="1954514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7000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8385"/>
                <a:ext cx="1954514" cy="618374"/>
              </a:xfrm>
              <a:prstGeom prst="rect">
                <a:avLst/>
              </a:prstGeom>
              <a:blipFill rotWithShape="1">
                <a:blip r:embed="rId4"/>
                <a:stretch>
                  <a:fillRect t="-62" r="3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7705725" y="2946122"/>
            <a:ext cx="737960" cy="17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189165" y="2831843"/>
            <a:ext cx="68564" cy="31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489171" y="2826256"/>
            <a:ext cx="119130" cy="24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0" y="2617498"/>
            <a:ext cx="709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体重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3148" y="2605885"/>
            <a:ext cx="120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热量摄入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66855" y="2785254"/>
            <a:ext cx="140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热量消耗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224209" y="3900735"/>
                <a:ext cx="1765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09" y="3900735"/>
                <a:ext cx="1765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" t="-153" r="3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7753159" y="3791437"/>
            <a:ext cx="368980" cy="2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50514" y="3616441"/>
            <a:ext cx="1954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基础代谢率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3" name="Straight Arrow Connector 52"/>
          <p:cNvCxnSpPr>
            <a:endCxn id="56" idx="0"/>
          </p:cNvCxnSpPr>
          <p:nvPr/>
        </p:nvCxnSpPr>
        <p:spPr>
          <a:xfrm flipH="1">
            <a:off x="7992849" y="4530619"/>
            <a:ext cx="86182" cy="2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14516" y="4783700"/>
            <a:ext cx="756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身高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224209" y="4231001"/>
                <a:ext cx="3097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09" y="4231001"/>
                <a:ext cx="309751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" t="-171" r="1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484625" y="4783700"/>
            <a:ext cx="756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年龄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622621" y="4530619"/>
            <a:ext cx="155511" cy="30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120474" y="4415667"/>
            <a:ext cx="3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458379" y="4277167"/>
                <a:ext cx="18514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性别系数</a:t>
                </a:r>
                <a:endParaRPr lang="en-US" altLang="zh-CN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男性：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女性：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=−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161</m:t>
                    </m:r>
                  </m:oMath>
                </a14:m>
                <a:endParaRPr lang="en-US" altLang="zh-CN" sz="12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79" y="4277167"/>
                <a:ext cx="185147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" t="-68" r="2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H="1" flipV="1">
            <a:off x="7334250" y="3846281"/>
            <a:ext cx="234419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82249" y="3671880"/>
            <a:ext cx="1182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劳动强度系数</a:t>
            </a:r>
            <a:endParaRPr lang="en-US" altLang="zh-CN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7" name="Arrow: Down 76"/>
          <p:cNvSpPr/>
          <p:nvPr/>
        </p:nvSpPr>
        <p:spPr>
          <a:xfrm>
            <a:off x="8222075" y="5083056"/>
            <a:ext cx="289560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015370" y="5437996"/>
                <a:ext cx="4942189" cy="55996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7000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ℎ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70" y="5437996"/>
                <a:ext cx="4942189" cy="559961"/>
              </a:xfrm>
              <a:prstGeom prst="rect">
                <a:avLst/>
              </a:prstGeom>
              <a:blipFill rotWithShape="1">
                <a:blip r:embed="rId8"/>
                <a:stretch>
                  <a:fillRect l="-103" t="-881" r="-90" b="-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引子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燃烧卡路里</a:t>
            </a:r>
            <a:endParaRPr lang="en-US" sz="3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831" y="2120500"/>
            <a:ext cx="2422791" cy="1895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299150" y="2315459"/>
                <a:ext cx="4133476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7000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50" y="2315459"/>
                <a:ext cx="4133476" cy="501419"/>
              </a:xfrm>
              <a:prstGeom prst="rect">
                <a:avLst/>
              </a:prstGeom>
              <a:blipFill rotWithShape="1">
                <a:blip r:embed="rId2"/>
                <a:stretch>
                  <a:fillRect l="-14" t="-50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81192" y="2063584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微分方程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638427" y="2315459"/>
            <a:ext cx="794199" cy="17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383052" y="2130766"/>
                <a:ext cx="15236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定义为常数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52" y="2130766"/>
                <a:ext cx="152364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0" t="-101" r="29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/>
          <p:cNvSpPr/>
          <p:nvPr/>
        </p:nvSpPr>
        <p:spPr>
          <a:xfrm rot="5400000">
            <a:off x="2991009" y="2777605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412038" y="3152484"/>
                <a:ext cx="3643312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7000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38" y="3152484"/>
                <a:ext cx="3643312" cy="510461"/>
              </a:xfrm>
              <a:prstGeom prst="rect">
                <a:avLst/>
              </a:prstGeom>
              <a:blipFill rotWithShape="1">
                <a:blip r:embed="rId4"/>
                <a:stretch>
                  <a:fillRect l="-12" t="-67" r="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382951" y="3673113"/>
                <a:ext cx="45328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定义输入为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每日的净热量输入</a:t>
                </a:r>
                <a:endParaRPr 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51" y="3673113"/>
                <a:ext cx="453285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7" t="-89" r="1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/>
          <p:cNvSpPr/>
          <p:nvPr/>
        </p:nvSpPr>
        <p:spPr>
          <a:xfrm rot="5400000">
            <a:off x="2991009" y="3623672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538830" y="2914138"/>
                <a:ext cx="1523643" cy="30777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30" y="2914138"/>
                <a:ext cx="1523643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315" t="-1691" r="-292" b="-146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endCxn id="48" idx="1"/>
          </p:cNvCxnSpPr>
          <p:nvPr/>
        </p:nvCxnSpPr>
        <p:spPr>
          <a:xfrm flipV="1">
            <a:off x="4621373" y="3068027"/>
            <a:ext cx="917457" cy="27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90188" y="2898749"/>
            <a:ext cx="1247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定义为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扰动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600035" y="3917067"/>
                <a:ext cx="3455315" cy="51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7000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5" y="3917067"/>
                <a:ext cx="3455315" cy="510461"/>
              </a:xfrm>
              <a:prstGeom prst="rect">
                <a:avLst/>
              </a:prstGeom>
              <a:blipFill rotWithShape="1">
                <a:blip r:embed="rId7"/>
                <a:stretch>
                  <a:fillRect l="-14" t="-76" r="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Right 53"/>
          <p:cNvSpPr/>
          <p:nvPr/>
        </p:nvSpPr>
        <p:spPr>
          <a:xfrm rot="5400000">
            <a:off x="3008072" y="4398423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82952" y="4426407"/>
            <a:ext cx="125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拉普拉斯变换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703919" y="4797524"/>
                <a:ext cx="3834911" cy="518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7000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10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7000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919" y="4797524"/>
                <a:ext cx="3834911" cy="518283"/>
              </a:xfrm>
              <a:prstGeom prst="rect">
                <a:avLst/>
              </a:prstGeom>
              <a:blipFill rotWithShape="1">
                <a:blip r:embed="rId8"/>
                <a:stretch>
                  <a:fillRect l="-6" t="-19" r="9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/>
          <p:cNvSpPr/>
          <p:nvPr/>
        </p:nvSpPr>
        <p:spPr>
          <a:xfrm rot="5400000">
            <a:off x="3008071" y="5108731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5494" y="5541723"/>
                <a:ext cx="3834911" cy="547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94" y="5541723"/>
                <a:ext cx="3834911" cy="547009"/>
              </a:xfrm>
              <a:prstGeom prst="rect">
                <a:avLst/>
              </a:prstGeom>
              <a:blipFill rotWithShape="1">
                <a:blip r:embed="rId9"/>
                <a:stretch>
                  <a:fillRect l="-14" t="-14" r="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47" y="4113548"/>
            <a:ext cx="3825885" cy="108012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619660" y="5518755"/>
                <a:ext cx="37558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是以阶跃形式作用在系统上</a:t>
                </a:r>
                <a:endParaRPr lang="en-US" altLang="zh-CN" sz="14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初始状态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7000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sz="14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以冲激方式作用在系统上</a:t>
                </a:r>
                <a:endParaRPr lang="en-US" sz="14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60" y="5518755"/>
                <a:ext cx="3755812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8" t="-116" r="2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引子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燃烧卡路里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63584"/>
            <a:ext cx="1801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传递函数</a:t>
            </a:r>
            <a:endParaRPr lang="en-US" altLang="zh-CN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1" y="2402138"/>
            <a:ext cx="3825885" cy="108012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74806" y="3496272"/>
                <a:ext cx="2539513" cy="422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极点：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700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06" y="3496272"/>
                <a:ext cx="2539513" cy="422039"/>
              </a:xfrm>
              <a:prstGeom prst="rect">
                <a:avLst/>
              </a:prstGeom>
              <a:blipFill rotWithShape="1">
                <a:blip r:embed="rId2"/>
                <a:stretch>
                  <a:fillRect l="-16" t="-141" r="2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93728" y="3540303"/>
            <a:ext cx="2050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渐近稳定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BIBO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稳定）</a:t>
            </a:r>
            <a:endParaRPr lang="en-US" sz="1600" dirty="0"/>
          </a:p>
        </p:txBody>
      </p:sp>
      <p:sp>
        <p:nvSpPr>
          <p:cNvPr id="6" name="Arrow: Right 5"/>
          <p:cNvSpPr/>
          <p:nvPr/>
        </p:nvSpPr>
        <p:spPr>
          <a:xfrm>
            <a:off x="3008503" y="3569933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874806" y="4430290"/>
              <a:ext cx="5812092" cy="9403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6064"/>
                    <a:gridCol w="822945"/>
                    <a:gridCol w="977376"/>
                    <a:gridCol w="546342"/>
                    <a:gridCol w="477706"/>
                    <a:gridCol w="697341"/>
                    <a:gridCol w="625960"/>
                    <a:gridCol w="988358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编号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性别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05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5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初始体重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)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身高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cm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)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年龄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 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热量摄入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KCal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)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劳动强度系数</a:t>
                          </a:r>
                          <a14:m>
                            <m:oMath xmlns:m="http://schemas.openxmlformats.org/officeDocument/2006/math">
                              <m: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额外热量消耗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05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>
                                  <a:effectLst/>
                                  <a:latin typeface="Cambria Math" panose="02040503050406030204" pitchFamily="18" charset="0"/>
                                </a:rPr>
                                <m:t>KCal</m:t>
                              </m:r>
                            </m:oMath>
                          </a14:m>
                          <a:r>
                            <a:rPr lang="en-US" sz="1050">
                              <a:effectLst/>
                            </a:rPr>
                            <a:t>)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1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男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70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175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2500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 </a:t>
                          </a:r>
                          <a:endParaRPr lang="en-US" sz="105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1.3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2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2100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3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2500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500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874806" y="4430290"/>
              <a:ext cx="5812092" cy="9403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6064"/>
                    <a:gridCol w="822945"/>
                    <a:gridCol w="977376"/>
                    <a:gridCol w="546342"/>
                    <a:gridCol w="477706"/>
                    <a:gridCol w="697341"/>
                    <a:gridCol w="625960"/>
                    <a:gridCol w="988358"/>
                  </a:tblGrid>
                  <a:tr h="4000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编号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</a:blip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1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男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70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175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 </a:t>
                          </a:r>
                          <a:endParaRPr lang="en-US" sz="105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2500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 </a:t>
                          </a:r>
                          <a:endParaRPr lang="en-US" sz="105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1.3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2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2100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>
                              <a:effectLst/>
                            </a:rPr>
                            <a:t>案例</a:t>
                          </a:r>
                          <a:r>
                            <a:rPr lang="en-US" sz="1050">
                              <a:effectLst/>
                            </a:rPr>
                            <a:t>3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2500</a:t>
                          </a:r>
                          <a:endParaRPr lang="en-US" sz="105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500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63" y="2384172"/>
            <a:ext cx="3825884" cy="331106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345556" y="2335742"/>
            <a:ext cx="2055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目标：帮助案例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重回健康体重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系统建模</a:t>
            </a:r>
            <a:endParaRPr lang="en-US" sz="3600" dirty="0"/>
          </a:p>
        </p:txBody>
      </p:sp>
      <p:pic>
        <p:nvPicPr>
          <p:cNvPr id="3" name="图片 2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比例控制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766" y="2073278"/>
            <a:ext cx="3555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目标：帮助案例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重回健康体重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构建闭环反馈系统，引入误差：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2162" y="2900190"/>
                <a:ext cx="2959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2" y="2900190"/>
                <a:ext cx="295921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" t="-39" r="10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703876" y="3180530"/>
            <a:ext cx="209551" cy="2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3090" y="3335139"/>
            <a:ext cx="1715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参考值，目标值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2991656" y="3112958"/>
            <a:ext cx="1320534" cy="4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0086" y="2798223"/>
            <a:ext cx="14157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拉普拉斯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变换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12190" y="2926345"/>
                <a:ext cx="20487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90" y="2926345"/>
                <a:ext cx="204876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26" t="-78" r="8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9" y="4001382"/>
            <a:ext cx="5605494" cy="116762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1932963" y="4071235"/>
            <a:ext cx="256195" cy="30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6846" y="3732681"/>
            <a:ext cx="1521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40471" y="5437707"/>
                <a:ext cx="49471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控制量，即原动态系统的输入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71" y="5437707"/>
                <a:ext cx="494715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" t="-60" r="11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307070" y="2063584"/>
            <a:ext cx="0" cy="4153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80733" y="2091474"/>
            <a:ext cx="4230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比例控制</a:t>
            </a:r>
            <a:r>
              <a:rPr 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(Proportional Controller)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28667" y="2479845"/>
            <a:ext cx="3199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系统的控制量与误差成正比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614501" y="2895955"/>
                <a:ext cx="1501888" cy="3385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01" y="2895955"/>
                <a:ext cx="1501888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53" t="-1418" r="-316" b="-136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288687" y="3373158"/>
                <a:ext cx="36070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</m:oMath>
                </a14:m>
                <a:r>
                  <a:rPr lang="zh-CN" sz="16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比例增益</a:t>
                </a:r>
                <a:r>
                  <a:rPr lang="en-US" sz="16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(Proportional Gain)</a:t>
                </a:r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87" y="3373158"/>
                <a:ext cx="360705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" t="-11" r="8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/>
          <p:cNvSpPr/>
          <p:nvPr/>
        </p:nvSpPr>
        <p:spPr>
          <a:xfrm rot="5400000">
            <a:off x="8493711" y="3883817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68591" y="3911801"/>
            <a:ext cx="125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拉普拉斯变换</a:t>
            </a: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618474" y="4316288"/>
                <a:ext cx="1501888" cy="3385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74" y="4316288"/>
                <a:ext cx="1501888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321" t="-1558" r="-305" b="-122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27" y="4835430"/>
            <a:ext cx="4800600" cy="998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比例控制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1874740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比例控制系统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16" y="2060608"/>
            <a:ext cx="5419516" cy="112763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192" y="3417262"/>
                <a:ext cx="7052418" cy="476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417262"/>
                <a:ext cx="7052418" cy="476541"/>
              </a:xfrm>
              <a:prstGeom prst="rect">
                <a:avLst/>
              </a:prstGeom>
              <a:blipFill rotWithShape="1">
                <a:blip r:embed="rId2"/>
                <a:stretch>
                  <a:fillRect l="-2" t="-69" r="4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/>
          <p:cNvSpPr/>
          <p:nvPr/>
        </p:nvSpPr>
        <p:spPr>
          <a:xfrm>
            <a:off x="7429305" y="3479651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33944" y="3437579"/>
                <a:ext cx="2495372" cy="480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44" y="3437579"/>
                <a:ext cx="2495372" cy="480901"/>
              </a:xfrm>
              <a:prstGeom prst="rect">
                <a:avLst/>
              </a:prstGeom>
              <a:blipFill rotWithShape="1">
                <a:blip r:embed="rId3"/>
                <a:stretch>
                  <a:fillRect l="-11" t="-67" r="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1192" y="3918480"/>
                <a:ext cx="4514316" cy="355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ea typeface="宋体" panose="02010600030101010101" pitchFamily="2" charset="-122"/>
                    <a:cs typeface="Calibri" panose="020F0502020204030204" pitchFamily="34" charset="0"/>
                  </a:rPr>
                  <a:t>根据前面的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定义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，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)=−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CN" altLang="en-US" sz="1200" dirty="0">
                    <a:ea typeface="宋体" panose="02010600030101010101" pitchFamily="2" charset="-122"/>
                    <a:cs typeface="Calibri" panose="020F0502020204030204" pitchFamily="34" charset="0"/>
                  </a:rPr>
                  <a:t>，代入得到：</a:t>
                </a:r>
                <a:endParaRPr lang="en-US" sz="1200" dirty="0"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918480"/>
                <a:ext cx="4514316" cy="355675"/>
              </a:xfrm>
              <a:prstGeom prst="rect">
                <a:avLst/>
              </a:prstGeom>
              <a:blipFill rotWithShape="1">
                <a:blip r:embed="rId4"/>
                <a:stretch>
                  <a:fillRect l="-4" t="-149" r="6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1192" y="4274155"/>
                <a:ext cx="9716802" cy="709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7000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274155"/>
                <a:ext cx="9716802" cy="709361"/>
              </a:xfrm>
              <a:prstGeom prst="rect">
                <a:avLst/>
              </a:prstGeom>
              <a:blipFill rotWithShape="1">
                <a:blip r:embed="rId5"/>
                <a:stretch>
                  <a:fillRect l="-2" t="-85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/>
          <p:cNvSpPr/>
          <p:nvPr/>
        </p:nvSpPr>
        <p:spPr>
          <a:xfrm rot="5400000">
            <a:off x="5134781" y="4854100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09660" y="4922676"/>
            <a:ext cx="1754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拉普拉斯</a:t>
            </a:r>
            <a:r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逆变换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52890" y="5263008"/>
                <a:ext cx="3576415" cy="469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7000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90" y="5263008"/>
                <a:ext cx="3576415" cy="469424"/>
              </a:xfrm>
              <a:prstGeom prst="rect">
                <a:avLst/>
              </a:prstGeom>
              <a:blipFill rotWithShape="1">
                <a:blip r:embed="rId6"/>
                <a:stretch>
                  <a:fillRect l="-10" t="-27" r="1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764910" y="5049442"/>
                <a:ext cx="2171895" cy="359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ea typeface="宋体" panose="02010600030101010101" pitchFamily="2" charset="-122"/>
                    <a:cs typeface="Calibri" panose="020F0502020204030204" pitchFamily="34" charset="0"/>
                  </a:rPr>
                  <a:t>稳定性</a:t>
                </a:r>
                <a14:m>
                  <m:oMath xmlns:m="http://schemas.openxmlformats.org/officeDocument/2006/math">
                    <m:r>
                      <a:rPr lang="zh-CN" altLang="en-US" sz="12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相关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</m:num>
                      <m:den>
                        <m:r>
                          <a:rPr lang="en-US" sz="12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7000</m:t>
                        </m:r>
                      </m:den>
                    </m:f>
                  </m:oMath>
                </a14:m>
                <a:endParaRPr lang="en-US" sz="1200" dirty="0"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10" y="5049442"/>
                <a:ext cx="2171895" cy="359073"/>
              </a:xfrm>
              <a:prstGeom prst="rect">
                <a:avLst/>
              </a:prstGeom>
              <a:blipFill rotWithShape="1">
                <a:blip r:embed="rId7"/>
                <a:stretch>
                  <a:fillRect l="-6" t="-155" r="1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7200900" y="5263008"/>
            <a:ext cx="564010" cy="1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017940" y="5199675"/>
            <a:ext cx="555266" cy="13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37347" y="5039404"/>
            <a:ext cx="583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a typeface="宋体" panose="02010600030101010101" pitchFamily="2" charset="-122"/>
                <a:cs typeface="Calibri" panose="020F0502020204030204" pitchFamily="34" charset="0"/>
              </a:rPr>
              <a:t>常数</a:t>
            </a:r>
            <a:endParaRPr lang="en-US" sz="1200" dirty="0"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953582" y="5877500"/>
                <a:ext cx="5310343" cy="42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终值</a:t>
                </a:r>
                <a:r>
                  <a:rPr lang="zh-CN" alt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∞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e>
                    </m:func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</m:den>
                    </m:f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10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r>
                          <a:rPr lang="zh-CN" altLang="en-US" sz="12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10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7000</m:t>
                            </m:r>
                          </m:den>
                        </m:f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2" y="5877500"/>
                <a:ext cx="5310343" cy="422552"/>
              </a:xfrm>
              <a:prstGeom prst="rect">
                <a:avLst/>
              </a:prstGeom>
              <a:blipFill rotWithShape="1">
                <a:blip r:embed="rId8"/>
                <a:stretch>
                  <a:fillRect l="-6" t="-136" r="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6515087" y="5934456"/>
            <a:ext cx="565221" cy="3590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42325" y="6162016"/>
            <a:ext cx="344467" cy="28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2233" y="6446068"/>
            <a:ext cx="723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趋向于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比例控制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88263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比例控制系统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2" y="2538728"/>
            <a:ext cx="4732319" cy="984648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01" y="2519895"/>
            <a:ext cx="6216070" cy="262215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6005" y="4256000"/>
                <a:ext cx="4670702" cy="96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系统误差的终值被称为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稳态误差（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Steady State Error</a:t>
                </a:r>
                <a:r>
                  <a:rPr lang="zh-CN" sz="14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</a:t>
                </a:r>
                <a:endParaRPr lang="en-US" altLang="zh-CN" sz="14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05" y="4256000"/>
                <a:ext cx="4670702" cy="963149"/>
              </a:xfrm>
              <a:prstGeom prst="rect">
                <a:avLst/>
              </a:prstGeom>
              <a:blipFill rotWithShape="1">
                <a:blip r:embed="rId3"/>
                <a:stretch>
                  <a:fillRect l="-8" t="-2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14664" y="5381415"/>
                <a:ext cx="25761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越大，稳态误差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就越小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64" y="5381415"/>
                <a:ext cx="2576156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4" t="-138" r="13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69916" y="5086367"/>
            <a:ext cx="3506598" cy="68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比例控制的局限性，它无法消除稳态误差。需要引入新的手段和方法来解决这个问题。</a:t>
            </a:r>
            <a:endParaRPr lang="en-US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比例积分控制器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终值定理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88263"/>
            <a:ext cx="512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终值定理（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Final Value Theorem, FVT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87094" y="3075193"/>
                <a:ext cx="2659310" cy="45320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94" y="3075193"/>
                <a:ext cx="2659310" cy="453201"/>
              </a:xfrm>
              <a:prstGeom prst="rect">
                <a:avLst/>
              </a:prstGeom>
              <a:blipFill rotWithShape="1">
                <a:blip r:embed="rId1"/>
                <a:stretch>
                  <a:fillRect l="-197" t="-1096" r="-164" b="-104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3275" y="2560155"/>
                <a:ext cx="6094602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→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存在，且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，那么</a:t>
                </a:r>
                <a:r>
                  <a:rPr lang="zh-CN" alt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5" y="2560155"/>
                <a:ext cx="6094602" cy="452945"/>
              </a:xfrm>
              <a:prstGeom prst="rect">
                <a:avLst/>
              </a:prstGeom>
              <a:blipFill rotWithShape="1">
                <a:blip r:embed="rId2"/>
                <a:stretch>
                  <a:fillRect l="-8" t="-104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1759" y="5062770"/>
                <a:ext cx="9507698" cy="59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7000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59" y="5062770"/>
                <a:ext cx="9507698" cy="595228"/>
              </a:xfrm>
              <a:prstGeom prst="rect">
                <a:avLst/>
              </a:prstGeom>
              <a:blipFill rotWithShape="1">
                <a:blip r:embed="rId3"/>
                <a:stretch>
                  <a:fillRect l="-5" t="-92" r="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15436" y="4249184"/>
                <a:ext cx="3568292" cy="610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36" y="4249184"/>
                <a:ext cx="3568292" cy="610488"/>
              </a:xfrm>
              <a:prstGeom prst="rect">
                <a:avLst/>
              </a:prstGeom>
              <a:blipFill rotWithShape="1">
                <a:blip r:embed="rId4"/>
                <a:stretch>
                  <a:fillRect l="-9" t="-65" r="1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81192" y="375496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例子：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7927003-d0ab-401d-a1b4-cdd2526a53b9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4853</Words>
  <Application>WPS 演示</Application>
  <PresentationFormat>Widescreen</PresentationFormat>
  <Paragraphs>356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Gill Sans MT</vt:lpstr>
      <vt:lpstr>Calibri</vt:lpstr>
      <vt:lpstr>Cambria Math</vt:lpstr>
      <vt:lpstr>微软雅黑</vt:lpstr>
      <vt:lpstr>Times New Roman</vt:lpstr>
      <vt:lpstr>华文中宋</vt:lpstr>
      <vt:lpstr>Arial Unicode MS</vt:lpstr>
      <vt:lpstr>等线</vt:lpstr>
      <vt:lpstr>Gill Sans MT</vt:lpstr>
      <vt:lpstr>Dividend</vt:lpstr>
      <vt:lpstr>控制之美  控制理论从传递函数到状态空间</vt:lpstr>
      <vt:lpstr>引子 – 燃烧卡路里</vt:lpstr>
      <vt:lpstr>引子 – 燃烧卡路里</vt:lpstr>
      <vt:lpstr>引子 – 燃烧卡路里</vt:lpstr>
      <vt:lpstr>比例积分控制 – 系统建模</vt:lpstr>
      <vt:lpstr>比例控制</vt:lpstr>
      <vt:lpstr>比例控制</vt:lpstr>
      <vt:lpstr>比例控制</vt:lpstr>
      <vt:lpstr>比例积分控制器 – 终值定理</vt:lpstr>
      <vt:lpstr>比例积分控制器 – 积分控制</vt:lpstr>
      <vt:lpstr>比例积分控制器 – 积分控制</vt:lpstr>
      <vt:lpstr>比例积分控制器 – 积分控制</vt:lpstr>
      <vt:lpstr>比例积分控制器 – 积分控制</vt:lpstr>
      <vt:lpstr>比例积分控制 – PI控制器</vt:lpstr>
      <vt:lpstr>比例积分控制器 – 积分控制</vt:lpstr>
      <vt:lpstr>比例积分控制器 –比例积分控制</vt:lpstr>
      <vt:lpstr>比例积分控制 – PI控制器应用</vt:lpstr>
      <vt:lpstr>比例积分控制器 – 含有限制条件的控制器设计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2AF1E3ACC32740A0B6B18279BFDFC19A</vt:lpwstr>
  </property>
  <property fmtid="{D5CDD505-2E9C-101B-9397-08002B2CF9AE}" pid="3" name="KSOProductBuildVer">
    <vt:lpwstr>2052-11.1.0.12598</vt:lpwstr>
  </property>
</Properties>
</file>