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3" r:id="rId5"/>
    <p:sldId id="312" r:id="rId6"/>
    <p:sldId id="262" r:id="rId7"/>
    <p:sldId id="286" r:id="rId8"/>
    <p:sldId id="287" r:id="rId9"/>
    <p:sldId id="313" r:id="rId10"/>
    <p:sldId id="314" r:id="rId11"/>
    <p:sldId id="315" r:id="rId12"/>
    <p:sldId id="316" r:id="rId13"/>
    <p:sldId id="317" r:id="rId14"/>
    <p:sldId id="318" r:id="rId15"/>
    <p:sldId id="269" r:id="rId16"/>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20BDA-946D-4393-9519-29B6EBFDFC4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EAB15-7364-4507-A49F-AA35A41151C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2D329-6F0F-4681-B93D-C05331FAD9C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A618CD8-1B06-4369-A242-4A6E2ADE5653}" type="datetimeFigureOut">
              <a:rPr lang="en-US" smtClean="0"/>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F957DE4-832A-458B-AF7B-1281E5B3606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A618CD8-1B06-4369-A242-4A6E2ADE565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7DE4-832A-458B-AF7B-1281E5B3606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A618CD8-1B06-4369-A242-4A6E2ADE5653}" type="datetimeFigureOut">
              <a:rPr lang="en-US" smtClean="0"/>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F957DE4-832A-458B-AF7B-1281E5B3606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A618CD8-1B06-4369-A242-4A6E2ADE565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AF957DE4-832A-458B-AF7B-1281E5B3606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A618CD8-1B06-4369-A242-4A6E2ADE5653}"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F957DE4-832A-458B-AF7B-1281E5B3606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A618CD8-1B06-4369-A242-4A6E2ADE565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57DE4-832A-458B-AF7B-1281E5B3606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A618CD8-1B06-4369-A242-4A6E2ADE565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57DE4-832A-458B-AF7B-1281E5B3606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618CD8-1B06-4369-A242-4A6E2ADE565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57DE4-832A-458B-AF7B-1281E5B3606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18CD8-1B06-4369-A242-4A6E2ADE565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957DE4-832A-458B-AF7B-1281E5B3606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A618CD8-1B06-4369-A242-4A6E2ADE5653}" type="datetimeFigureOut">
              <a:rPr lang="en-US" smtClean="0"/>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F957DE4-832A-458B-AF7B-1281E5B3606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A618CD8-1B06-4369-A242-4A6E2ADE565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57DE4-832A-458B-AF7B-1281E5B3606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A618CD8-1B06-4369-A242-4A6E2ADE5653}" type="datetimeFigureOut">
              <a:rPr lang="en-US" smtClean="0"/>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F957DE4-832A-458B-AF7B-1281E5B3606C}" type="slidenum">
              <a:rPr lang="en-US" smtClean="0"/>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0.png"/><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2.png"/><Relationship Id="rId2" Type="http://schemas.openxmlformats.org/officeDocument/2006/relationships/image" Target="../media/image46.png"/><Relationship Id="rId1" Type="http://schemas.openxmlformats.org/officeDocument/2006/relationships/image" Target="../media/image39.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33.png"/><Relationship Id="rId1" Type="http://schemas.openxmlformats.org/officeDocument/2006/relationships/image" Target="../media/image51.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3.png"/><Relationship Id="rId7" Type="http://schemas.openxmlformats.org/officeDocument/2006/relationships/image" Target="../media/image62.png"/><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0"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1.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5.png"/><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25.png"/><Relationship Id="rId1"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p:cNvPicPr>
            <a:picLocks noChangeAspect="1"/>
          </p:cNvPicPr>
          <p:nvPr/>
        </p:nvPicPr>
        <p:blipFill rotWithShape="1">
          <a:blip r:embed="rId1">
            <a:alphaModFix amt="40000"/>
          </a:blip>
          <a:srcRect l="6948" r="2386" b="1"/>
          <a:stretch>
            <a:fillRect/>
          </a:stretch>
        </p:blipFill>
        <p:spPr>
          <a:xfrm>
            <a:off x="0" y="10"/>
            <a:ext cx="12191980" cy="6857990"/>
          </a:xfrm>
          <a:prstGeom prst="rect">
            <a:avLst/>
          </a:prstGeom>
        </p:spPr>
      </p:pic>
      <p:sp>
        <p:nvSpPr>
          <p:cNvPr id="2" name="Title 1"/>
          <p:cNvSpPr>
            <a:spLocks noGrp="1"/>
          </p:cNvSpPr>
          <p:nvPr>
            <p:ph type="ctrTitle"/>
          </p:nvPr>
        </p:nvSpPr>
        <p:spPr>
          <a:xfrm>
            <a:off x="965201" y="1020431"/>
            <a:ext cx="10225530" cy="1475013"/>
          </a:xfrm>
        </p:spPr>
        <p:txBody>
          <a:bodyPr vert="horz" lIns="91440" tIns="45720" rIns="91440" bIns="45720" rtlCol="0" anchor="b">
            <a:normAutofit/>
          </a:bodyPr>
          <a:lstStyle/>
          <a:p>
            <a:r>
              <a:rPr lang="zh-CN" altLang="en-US" sz="4000" dirty="0">
                <a:solidFill>
                  <a:schemeClr val="tx1"/>
                </a:solidFill>
              </a:rPr>
              <a:t>控制之美 </a:t>
            </a:r>
            <a:br>
              <a:rPr lang="en-US" altLang="zh-CN" sz="4000" dirty="0">
                <a:solidFill>
                  <a:schemeClr val="tx1"/>
                </a:solidFill>
              </a:rPr>
            </a:br>
            <a:r>
              <a:rPr lang="zh-CN" altLang="en-US" sz="4000" dirty="0">
                <a:solidFill>
                  <a:schemeClr val="tx1"/>
                </a:solidFill>
              </a:rPr>
              <a:t>控制理论从传递函数到状态空间</a:t>
            </a:r>
            <a:endParaRPr lang="en-US" sz="4000" dirty="0">
              <a:solidFill>
                <a:schemeClr val="tx1"/>
              </a:solidFill>
            </a:endParaRPr>
          </a:p>
        </p:txBody>
      </p:sp>
      <p:sp>
        <p:nvSpPr>
          <p:cNvPr id="3" name="Subtitle 2"/>
          <p:cNvSpPr>
            <a:spLocks noGrp="1"/>
          </p:cNvSpPr>
          <p:nvPr>
            <p:ph type="subTitle" idx="1"/>
          </p:nvPr>
        </p:nvSpPr>
        <p:spPr>
          <a:xfrm>
            <a:off x="965200" y="2495445"/>
            <a:ext cx="10225530" cy="590321"/>
          </a:xfrm>
        </p:spPr>
        <p:txBody>
          <a:bodyPr vert="horz" lIns="91440" tIns="45720" rIns="91440" bIns="45720" rtlCol="0" anchor="t">
            <a:normAutofit/>
          </a:bodyPr>
          <a:lstStyle/>
          <a:p>
            <a:r>
              <a:rPr lang="zh-CN" altLang="en-US" sz="2000" b="1" dirty="0">
                <a:solidFill>
                  <a:schemeClr val="tx1"/>
                </a:solidFill>
              </a:rPr>
              <a:t>第四章 一阶系统的时域响应分析</a:t>
            </a:r>
            <a:endParaRPr lang="en-US" sz="2000" b="1" dirty="0">
              <a:solidFill>
                <a:schemeClr val="tx1"/>
              </a:solidFill>
            </a:endParaRPr>
          </a:p>
        </p:txBody>
      </p:sp>
      <p:pic>
        <p:nvPicPr>
          <p:cNvPr id="8" name="Picture 7"/>
          <p:cNvPicPr>
            <a:picLocks noChangeAspect="1"/>
          </p:cNvPicPr>
          <p:nvPr/>
        </p:nvPicPr>
        <p:blipFill>
          <a:blip r:embed="rId2"/>
          <a:stretch>
            <a:fillRect/>
          </a:stretch>
        </p:blipFill>
        <p:spPr>
          <a:xfrm>
            <a:off x="10333490" y="6115087"/>
            <a:ext cx="1714480" cy="532605"/>
          </a:xfrm>
          <a:prstGeom prst="rect">
            <a:avLst/>
          </a:prstGeom>
        </p:spPr>
      </p:pic>
      <p:sp>
        <p:nvSpPr>
          <p:cNvPr id="11" name="TextBox 10"/>
          <p:cNvSpPr txBox="1"/>
          <p:nvPr/>
        </p:nvSpPr>
        <p:spPr>
          <a:xfrm>
            <a:off x="1125271" y="5686246"/>
            <a:ext cx="1068647" cy="369332"/>
          </a:xfrm>
          <a:prstGeom prst="rect">
            <a:avLst/>
          </a:prstGeom>
          <a:noFill/>
        </p:spPr>
        <p:txBody>
          <a:bodyPr wrap="square">
            <a:spAutoFit/>
          </a:bodyPr>
          <a:lstStyle/>
          <a:p>
            <a:pPr>
              <a:spcAft>
                <a:spcPts val="600"/>
              </a:spcAft>
            </a:pPr>
            <a:r>
              <a:rPr lang="en-US" altLang="zh-CN" b="1" dirty="0">
                <a:latin typeface="宋体" panose="02010600030101010101" pitchFamily="2" charset="-122"/>
                <a:ea typeface="宋体" panose="02010600030101010101" pitchFamily="2" charset="-122"/>
              </a:rPr>
              <a:t>DR_CAN</a:t>
            </a:r>
            <a:endParaRPr lang="en-US" b="1" dirty="0">
              <a:latin typeface="宋体" panose="02010600030101010101" pitchFamily="2" charset="-122"/>
              <a:ea typeface="宋体" panose="02010600030101010101" pitchFamily="2" charset="-122"/>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一阶系统单位阶跃响应 </a:t>
            </a:r>
            <a:r>
              <a:rPr lang="en-US" altLang="zh-CN" sz="3600" b="1" dirty="0"/>
              <a:t>– </a:t>
            </a:r>
            <a:r>
              <a:rPr lang="zh-CN" altLang="en-US" sz="3600" b="1" dirty="0"/>
              <a:t>性能指标</a:t>
            </a:r>
            <a:endParaRPr lang="en-US" sz="3600" dirty="0"/>
          </a:p>
        </p:txBody>
      </p:sp>
      <mc:AlternateContent xmlns:mc="http://schemas.openxmlformats.org/markup-compatibility/2006">
        <mc:Choice xmlns:a14="http://schemas.microsoft.com/office/drawing/2010/main" Requires="a14">
          <p:sp>
            <p:nvSpPr>
              <p:cNvPr id="5" name="TextBox 4"/>
              <p:cNvSpPr txBox="1"/>
              <p:nvPr/>
            </p:nvSpPr>
            <p:spPr>
              <a:xfrm>
                <a:off x="733592" y="5063585"/>
                <a:ext cx="5267158" cy="492507"/>
              </a:xfrm>
              <a:prstGeom prst="rect">
                <a:avLst/>
              </a:prstGeom>
              <a:noFill/>
            </p:spPr>
            <p:txBody>
              <a:bodyPr wrap="square">
                <a:spAutoFit/>
              </a:bodyPr>
              <a:lstStyle/>
              <a:p>
                <a:pPr marL="285750" indent="-285750">
                  <a:buFont typeface="Arial" panose="020B0604020202020204" pitchFamily="34" charset="0"/>
                  <a:buChar char="•"/>
                </a:pPr>
                <a:r>
                  <a:rPr lang="zh-CN" sz="1800" dirty="0">
                    <a:effectLst/>
                    <a:latin typeface="Calibri" panose="020F0502020204030204" pitchFamily="34" charset="0"/>
                    <a:ea typeface="宋体" panose="02010600030101010101" pitchFamily="2" charset="-122"/>
                    <a:cs typeface="Calibri" panose="020F0502020204030204" pitchFamily="34" charset="0"/>
                  </a:rPr>
                  <a:t>输入</a:t>
                </a:r>
                <a:r>
                  <a:rPr lang="zh-CN" dirty="0">
                    <a:latin typeface="Calibri" panose="020F0502020204030204" pitchFamily="34" charset="0"/>
                    <a:ea typeface="宋体" panose="02010600030101010101" pitchFamily="2" charset="-122"/>
                    <a:cs typeface="Calibri" panose="020F0502020204030204" pitchFamily="34" charset="0"/>
                  </a:rPr>
                  <a:t>为</a:t>
                </a:r>
                <a:r>
                  <a:rPr lang="zh-CN" altLang="en-US" dirty="0">
                    <a:latin typeface="Calibri" panose="020F0502020204030204" pitchFamily="34" charset="0"/>
                    <a:ea typeface="宋体" panose="02010600030101010101" pitchFamily="2" charset="-122"/>
                    <a:cs typeface="Calibri" panose="020F0502020204030204" pitchFamily="34" charset="0"/>
                  </a:rPr>
                  <a:t>单位阶跃函数</a:t>
                </a:r>
                <a:r>
                  <a:rPr lang="zh-CN" sz="1800"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800" i="1" smtClean="0">
                        <a:effectLst/>
                        <a:latin typeface="Cambria Math" panose="02040503050406030204" pitchFamily="18" charset="0"/>
                        <a:ea typeface="宋体" panose="02010600030101010101" pitchFamily="2" charset="-122"/>
                        <a:cs typeface="Cambria Math" panose="02040503050406030204" pitchFamily="18" charset="0"/>
                      </a:rPr>
                      <m:t>𝑢</m:t>
                    </m:r>
                    <m:d>
                      <m:dPr>
                        <m:ctrlPr>
                          <a:rPr lang="en-US" i="1">
                            <a:effectLst/>
                            <a:latin typeface="Cambria Math" panose="02040503050406030204" pitchFamily="18" charset="0"/>
                            <a:cs typeface="Cambria Math" panose="02040503050406030204" pitchFamily="18" charset="0"/>
                          </a:rPr>
                        </m:ctrlPr>
                      </m:dPr>
                      <m:e>
                        <m:r>
                          <a:rPr lang="en-US" sz="1800" i="1">
                            <a:effectLst/>
                            <a:latin typeface="Cambria Math" panose="02040503050406030204" pitchFamily="18" charset="0"/>
                            <a:ea typeface="宋体" panose="02010600030101010101" pitchFamily="2" charset="-122"/>
                            <a:cs typeface="Cambria Math" panose="02040503050406030204" pitchFamily="18" charset="0"/>
                          </a:rPr>
                          <m:t>𝑡</m:t>
                        </m:r>
                      </m:e>
                    </m:d>
                    <m:r>
                      <a:rPr lang="en-US" sz="1800" i="1">
                        <a:effectLst/>
                        <a:latin typeface="Cambria Math" panose="02040503050406030204" pitchFamily="18" charset="0"/>
                        <a:ea typeface="宋体" panose="02010600030101010101" pitchFamily="2" charset="-122"/>
                        <a:cs typeface="Cambria Math" panose="02040503050406030204" pitchFamily="18" charset="0"/>
                      </a:rPr>
                      <m:t>=</m:t>
                    </m:r>
                    <m:r>
                      <a:rPr lang="en-US" sz="1800" b="0" i="1" smtClean="0">
                        <a:effectLst/>
                        <a:latin typeface="Cambria Math" panose="02040503050406030204" pitchFamily="18" charset="0"/>
                        <a:ea typeface="宋体" panose="02010600030101010101" pitchFamily="2" charset="-122"/>
                        <a:cs typeface="Calibri" panose="020F0502020204030204" pitchFamily="34" charset="0"/>
                      </a:rPr>
                      <m:t>1</m:t>
                    </m:r>
                  </m:oMath>
                </a14:m>
                <a:r>
                  <a:rPr lang="zh-CN" sz="1800"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800" i="1">
                        <a:effectLst/>
                        <a:latin typeface="Cambria Math" panose="02040503050406030204" pitchFamily="18" charset="0"/>
                        <a:ea typeface="宋体" panose="02010600030101010101" pitchFamily="2" charset="-122"/>
                        <a:cs typeface="Cambria Math" panose="02040503050406030204" pitchFamily="18" charset="0"/>
                      </a:rPr>
                      <m:t>𝑈</m:t>
                    </m:r>
                    <m:d>
                      <m:dPr>
                        <m:ctrlPr>
                          <a:rPr lang="en-US" i="1">
                            <a:effectLst/>
                            <a:latin typeface="Cambria Math" panose="02040503050406030204" pitchFamily="18" charset="0"/>
                            <a:cs typeface="Cambria Math" panose="02040503050406030204" pitchFamily="18" charset="0"/>
                          </a:rPr>
                        </m:ctrlPr>
                      </m:dPr>
                      <m:e>
                        <m:r>
                          <a:rPr lang="en-US" sz="1800" i="1">
                            <a:effectLst/>
                            <a:latin typeface="Cambria Math" panose="02040503050406030204" pitchFamily="18" charset="0"/>
                            <a:ea typeface="宋体" panose="02010600030101010101" pitchFamily="2" charset="-122"/>
                            <a:cs typeface="Cambria Math" panose="02040503050406030204" pitchFamily="18" charset="0"/>
                          </a:rPr>
                          <m:t>𝑠</m:t>
                        </m:r>
                      </m:e>
                    </m:d>
                    <m:r>
                      <a:rPr lang="en-US" sz="1800" i="1">
                        <a:effectLst/>
                        <a:latin typeface="Cambria Math" panose="02040503050406030204" pitchFamily="18" charset="0"/>
                        <a:ea typeface="宋体" panose="02010600030101010101" pitchFamily="2" charset="-122"/>
                        <a:cs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𝑠</m:t>
                        </m:r>
                      </m:den>
                    </m:f>
                  </m:oMath>
                </a14:m>
                <a:r>
                  <a:rPr lang="zh-CN" sz="1800" dirty="0">
                    <a:effectLst/>
                    <a:latin typeface="Calibri" panose="020F0502020204030204" pitchFamily="34" charset="0"/>
                    <a:ea typeface="宋体" panose="02010600030101010101" pitchFamily="2" charset="-122"/>
                    <a:cs typeface="Calibri" panose="020F0502020204030204" pitchFamily="34" charset="0"/>
                  </a:rPr>
                  <a:t>。</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733592" y="5063585"/>
                <a:ext cx="5267158" cy="492507"/>
              </a:xfrm>
              <a:prstGeom prst="rect">
                <a:avLst/>
              </a:prstGeom>
              <a:blipFill rotWithShape="1">
                <a:blip r:embed="rId1"/>
                <a:stretch>
                  <a:fillRect l="-3" t="-19"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5819775" y="2312956"/>
                <a:ext cx="4962525" cy="484941"/>
              </a:xfrm>
              <a:prstGeom prst="rect">
                <a:avLst/>
              </a:prstGeom>
              <a:noFill/>
            </p:spPr>
            <p:txBody>
              <a:bodyPr wrap="square">
                <a:spAutoFit/>
              </a:bodyPr>
              <a:lstStyle/>
              <a:p>
                <a:pPr marL="285750" indent="-285750">
                  <a:buFont typeface="Arial" panose="020B0604020202020204" pitchFamily="34" charset="0"/>
                  <a:buChar char="•"/>
                </a:pPr>
                <a:r>
                  <a:rPr lang="zh-CN" sz="1800" b="1" dirty="0">
                    <a:effectLst/>
                    <a:latin typeface="Calibri" panose="020F0502020204030204" pitchFamily="34" charset="0"/>
                    <a:ea typeface="宋体" panose="02010600030101010101" pitchFamily="2" charset="-122"/>
                    <a:cs typeface="Calibri" panose="020F0502020204030204" pitchFamily="34" charset="0"/>
                  </a:rPr>
                  <a:t>时间常数</a:t>
                </a:r>
                <a:r>
                  <a:rPr lang="zh-CN" altLang="en-US" dirty="0">
                    <a:latin typeface="Calibri" panose="020F0502020204030204" pitchFamily="34" charset="0"/>
                    <a:ea typeface="宋体" panose="02010600030101010101" pitchFamily="2" charset="-122"/>
                    <a:cs typeface="Calibri" panose="020F0502020204030204" pitchFamily="34" charset="0"/>
                  </a:rPr>
                  <a:t>（</a:t>
                </a:r>
                <a:r>
                  <a:rPr lang="en-US" dirty="0">
                    <a:latin typeface="Calibri" panose="020F0502020204030204" pitchFamily="34" charset="0"/>
                    <a:ea typeface="宋体" panose="02010600030101010101" pitchFamily="2" charset="-122"/>
                    <a:cs typeface="Calibri" panose="020F0502020204030204" pitchFamily="34" charset="0"/>
                  </a:rPr>
                  <a:t>Time Constant</a:t>
                </a:r>
                <a:r>
                  <a:rPr lang="zh-CN" altLang="en-US" dirty="0">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800" i="1" smtClean="0">
                        <a:effectLst/>
                        <a:latin typeface="Cambria Math" panose="02040503050406030204" pitchFamily="18" charset="0"/>
                        <a:ea typeface="宋体" panose="02010600030101010101" pitchFamily="2" charset="-122"/>
                        <a:cs typeface="Calibri" panose="020F0502020204030204" pitchFamily="34" charset="0"/>
                      </a:rPr>
                      <m:t>𝜏</m:t>
                    </m:r>
                    <m:r>
                      <a:rPr lang="en-US" sz="1800" i="1" smtClean="0">
                        <a:effectLst/>
                        <a:latin typeface="Cambria Math" panose="02040503050406030204" pitchFamily="18" charset="0"/>
                        <a:ea typeface="宋体" panose="02010600030101010101" pitchFamily="2" charset="-122"/>
                        <a:cs typeface="Calibri" panose="020F0502020204030204" pitchFamily="34" charset="0"/>
                      </a:rPr>
                      <m:t>=</m:t>
                    </m:r>
                    <m:f>
                      <m:fPr>
                        <m:ctrlPr>
                          <a:rPr lang="en-US" i="1">
                            <a:effectLst/>
                            <a:latin typeface="Cambria Math" panose="02040503050406030204" pitchFamily="18" charset="0"/>
                          </a:rPr>
                        </m:ctrlPr>
                      </m:fPr>
                      <m:num>
                        <m:r>
                          <a:rPr lang="en-US" sz="1800">
                            <a:effectLst/>
                            <a:latin typeface="Cambria Math" panose="02040503050406030204" pitchFamily="18" charset="0"/>
                            <a:ea typeface="宋体" panose="02010600030101010101" pitchFamily="2" charset="-122"/>
                            <a:cs typeface="Calibri" panose="020F0502020204030204" pitchFamily="34" charset="0"/>
                          </a:rPr>
                          <m:t>1</m:t>
                        </m:r>
                      </m:num>
                      <m:den>
                        <m:r>
                          <a:rPr lang="en-US" sz="1800" i="1">
                            <a:effectLst/>
                            <a:latin typeface="Cambria Math" panose="02040503050406030204" pitchFamily="18" charset="0"/>
                            <a:ea typeface="宋体" panose="02010600030101010101" pitchFamily="2" charset="-122"/>
                            <a:cs typeface="Calibri" panose="020F0502020204030204" pitchFamily="34" charset="0"/>
                          </a:rPr>
                          <m:t>𝑎</m:t>
                        </m:r>
                      </m:den>
                    </m:f>
                  </m:oMath>
                </a14:m>
                <a:endParaRPr lang="en-US" dirty="0">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5819775" y="2312956"/>
                <a:ext cx="4962525" cy="484941"/>
              </a:xfrm>
              <a:prstGeom prst="rect">
                <a:avLst/>
              </a:prstGeom>
              <a:blipFill rotWithShape="1">
                <a:blip r:embed="rId2"/>
                <a:stretch>
                  <a:fillRect t="-59" b="18"/>
                </a:stretch>
              </a:blipFill>
            </p:spPr>
            <p:txBody>
              <a:bodyPr/>
              <a:lstStyle/>
              <a:p>
                <a:r>
                  <a:rPr lang="zh-CN" altLang="en-US">
                    <a:noFill/>
                  </a:rPr>
                  <a:t> </a:t>
                </a:r>
              </a:p>
            </p:txBody>
          </p:sp>
        </mc:Fallback>
      </mc:AlternateContent>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663" y="1979113"/>
            <a:ext cx="5272265" cy="2393625"/>
          </a:xfrm>
          <a:prstGeom prst="rect">
            <a:avLst/>
          </a:prstGeom>
          <a:noFill/>
        </p:spPr>
      </p:pic>
      <mc:AlternateContent xmlns:mc="http://schemas.openxmlformats.org/markup-compatibility/2006">
        <mc:Choice xmlns:a14="http://schemas.microsoft.com/office/drawing/2010/main" Requires="a14">
          <p:sp>
            <p:nvSpPr>
              <p:cNvPr id="9" name="TextBox 8"/>
              <p:cNvSpPr txBox="1"/>
              <p:nvPr/>
            </p:nvSpPr>
            <p:spPr>
              <a:xfrm>
                <a:off x="6886575" y="2694242"/>
                <a:ext cx="3776662" cy="49475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𝑥</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𝜏</m:t>
                          </m:r>
                        </m:e>
                      </m:d>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1</m:t>
                      </m:r>
                      <m:r>
                        <a:rPr lang="en-US" i="0">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m:rPr>
                              <m:sty m:val="p"/>
                            </m:rPr>
                            <a:rPr lang="en-US" i="0">
                              <a:solidFill>
                                <a:schemeClr val="tx1"/>
                              </a:solidFill>
                              <a:latin typeface="Cambria Math" panose="02040503050406030204" pitchFamily="18" charset="0"/>
                            </a:rPr>
                            <m:t>e</m:t>
                          </m:r>
                        </m:e>
                        <m:sup>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f>
                            <m:fPr>
                              <m:ctrlPr>
                                <a:rPr lang="en-US" i="1">
                                  <a:solidFill>
                                    <a:schemeClr val="tx1"/>
                                  </a:solidFill>
                                  <a:latin typeface="Cambria Math" panose="02040503050406030204" pitchFamily="18" charset="0"/>
                                </a:rPr>
                              </m:ctrlPr>
                            </m:fPr>
                            <m:num>
                              <m:r>
                                <a:rPr lang="en-US" i="0">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𝑎</m:t>
                              </m:r>
                            </m:den>
                          </m:f>
                        </m:sup>
                      </m:sSup>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1</m:t>
                      </m:r>
                      <m:r>
                        <a:rPr lang="en-US" i="0">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m:rPr>
                              <m:sty m:val="p"/>
                            </m:rPr>
                            <a:rPr lang="en-US" i="0">
                              <a:solidFill>
                                <a:schemeClr val="tx1"/>
                              </a:solidFill>
                              <a:latin typeface="Cambria Math" panose="02040503050406030204" pitchFamily="18" charset="0"/>
                            </a:rPr>
                            <m:t>e</m:t>
                          </m:r>
                        </m:e>
                        <m:sup>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1</m:t>
                          </m:r>
                        </m:sup>
                      </m:sSup>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0</m:t>
                      </m:r>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63</m:t>
                      </m:r>
                    </m:oMath>
                  </m:oMathPara>
                </a14:m>
                <a:endParaRPr lang="en-US" dirty="0">
                  <a:solidFill>
                    <a:schemeClr val="tx1"/>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6886575" y="2694242"/>
                <a:ext cx="3776662" cy="494751"/>
              </a:xfrm>
              <a:prstGeom prst="rect">
                <a:avLst/>
              </a:prstGeom>
              <a:blipFill rotWithShape="1">
                <a:blip r:embed="rId4"/>
                <a:stretch>
                  <a:fillRect t="-116" r="8"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6257925" y="3188993"/>
                <a:ext cx="4848225" cy="646331"/>
              </a:xfrm>
              <a:prstGeom prst="rect">
                <a:avLst/>
              </a:prstGeom>
              <a:noFill/>
            </p:spPr>
            <p:txBody>
              <a:bodyPr wrap="square">
                <a:spAutoFit/>
              </a:bodyPr>
              <a:lstStyle/>
              <a:p>
                <a:r>
                  <a:rPr lang="zh-CN" sz="1800" dirty="0">
                    <a:effectLst/>
                    <a:latin typeface="Calibri" panose="020F0502020204030204" pitchFamily="34" charset="0"/>
                    <a:ea typeface="宋体" panose="02010600030101010101" pitchFamily="2" charset="-122"/>
                    <a:cs typeface="Calibri" panose="020F0502020204030204" pitchFamily="34" charset="0"/>
                  </a:rPr>
                  <a:t>反映了系统的响应速度。</a:t>
                </a:r>
                <a14:m>
                  <m:oMath xmlns:m="http://schemas.openxmlformats.org/officeDocument/2006/math">
                    <m:r>
                      <a:rPr lang="en-US" sz="1800" i="1">
                        <a:effectLst/>
                        <a:latin typeface="Cambria Math" panose="02040503050406030204" pitchFamily="18" charset="0"/>
                        <a:ea typeface="宋体" panose="02010600030101010101" pitchFamily="2" charset="-122"/>
                        <a:cs typeface="Calibri" panose="020F0502020204030204" pitchFamily="34" charset="0"/>
                      </a:rPr>
                      <m:t>𝑎</m:t>
                    </m:r>
                  </m:oMath>
                </a14:m>
                <a:r>
                  <a:rPr lang="zh-CN" sz="1800" dirty="0">
                    <a:effectLst/>
                    <a:latin typeface="Calibri" panose="020F0502020204030204" pitchFamily="34" charset="0"/>
                    <a:ea typeface="宋体" panose="02010600030101010101" pitchFamily="2" charset="-122"/>
                    <a:cs typeface="Calibri" panose="020F0502020204030204" pitchFamily="34" charset="0"/>
                  </a:rPr>
                  <a:t>越大，</a:t>
                </a:r>
                <a14:m>
                  <m:oMath xmlns:m="http://schemas.openxmlformats.org/officeDocument/2006/math">
                    <m:r>
                      <a:rPr lang="en-US" sz="1800" i="1">
                        <a:effectLst/>
                        <a:latin typeface="Cambria Math" panose="02040503050406030204" pitchFamily="18" charset="0"/>
                        <a:ea typeface="宋体" panose="02010600030101010101" pitchFamily="2" charset="-122"/>
                        <a:cs typeface="Calibri" panose="020F0502020204030204" pitchFamily="34" charset="0"/>
                      </a:rPr>
                      <m:t>𝜏</m:t>
                    </m:r>
                  </m:oMath>
                </a14:m>
                <a:r>
                  <a:rPr lang="zh-CN" sz="1800" dirty="0">
                    <a:effectLst/>
                    <a:latin typeface="Calibri" panose="020F0502020204030204" pitchFamily="34" charset="0"/>
                    <a:ea typeface="宋体" panose="02010600030101010101" pitchFamily="2" charset="-122"/>
                    <a:cs typeface="Calibri" panose="020F0502020204030204" pitchFamily="34" charset="0"/>
                  </a:rPr>
                  <a:t>越小，系统的反应速度越快。</a:t>
                </a:r>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6257925" y="3188993"/>
                <a:ext cx="4848225" cy="646331"/>
              </a:xfrm>
              <a:prstGeom prst="rect">
                <a:avLst/>
              </a:prstGeom>
              <a:blipFill rotWithShape="1">
                <a:blip r:embed="rId5"/>
                <a:stretch>
                  <a:fillRect t="-4" b="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5819775" y="4064506"/>
                <a:ext cx="6096000" cy="484363"/>
              </a:xfrm>
              <a:prstGeom prst="rect">
                <a:avLst/>
              </a:prstGeom>
              <a:noFill/>
            </p:spPr>
            <p:txBody>
              <a:bodyPr wrap="square">
                <a:spAutoFit/>
              </a:bodyPr>
              <a:lstStyle/>
              <a:p>
                <a:pPr marL="285750" indent="-285750">
                  <a:buFont typeface="Arial" panose="020B0604020202020204" pitchFamily="34" charset="0"/>
                  <a:buChar char="•"/>
                </a:pPr>
                <a:r>
                  <a:rPr lang="zh-CN" altLang="en-US" b="1" dirty="0">
                    <a:latin typeface="Calibri" panose="020F0502020204030204" pitchFamily="34" charset="0"/>
                    <a:ea typeface="宋体" panose="02010600030101010101" pitchFamily="2" charset="-122"/>
                    <a:cs typeface="Calibri" panose="020F0502020204030204" pitchFamily="34" charset="0"/>
                  </a:rPr>
                  <a:t>调节时间</a:t>
                </a:r>
                <a:r>
                  <a:rPr lang="zh-CN" altLang="en-US" dirty="0">
                    <a:latin typeface="Calibri" panose="020F0502020204030204" pitchFamily="34" charset="0"/>
                    <a:ea typeface="宋体" panose="02010600030101010101" pitchFamily="2" charset="-122"/>
                    <a:cs typeface="Calibri" panose="020F0502020204030204" pitchFamily="34" charset="0"/>
                  </a:rPr>
                  <a:t>或者叫</a:t>
                </a:r>
                <a:r>
                  <a:rPr lang="zh-CN" altLang="en-US" b="1" dirty="0">
                    <a:latin typeface="Calibri" panose="020F0502020204030204" pitchFamily="34" charset="0"/>
                    <a:ea typeface="宋体" panose="02010600030101010101" pitchFamily="2" charset="-122"/>
                    <a:cs typeface="Calibri" panose="020F0502020204030204" pitchFamily="34" charset="0"/>
                  </a:rPr>
                  <a:t>稳定时间（</a:t>
                </a:r>
                <a:r>
                  <a:rPr lang="en-US" b="1" dirty="0">
                    <a:latin typeface="Calibri" panose="020F0502020204030204" pitchFamily="34" charset="0"/>
                    <a:ea typeface="宋体" panose="02010600030101010101" pitchFamily="2" charset="-122"/>
                    <a:cs typeface="Calibri" panose="020F0502020204030204" pitchFamily="34" charset="0"/>
                  </a:rPr>
                  <a:t>Settling Time</a:t>
                </a:r>
                <a:r>
                  <a:rPr lang="zh-CN" altLang="en-US" b="1" dirty="0">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sSub>
                      <m:sSubPr>
                        <m:ctrlPr>
                          <a:rPr lang="en-US" i="1" smtClean="0">
                            <a:effectLst/>
                            <a:latin typeface="Cambria Math" panose="02040503050406030204" pitchFamily="18" charset="0"/>
                          </a:rPr>
                        </m:ctrlPr>
                      </m:sSubPr>
                      <m:e>
                        <m:r>
                          <a:rPr lang="en-US" sz="1800" i="1">
                            <a:effectLst/>
                            <a:latin typeface="Cambria Math" panose="02040503050406030204" pitchFamily="18" charset="0"/>
                            <a:ea typeface="宋体" panose="02010600030101010101" pitchFamily="2" charset="-122"/>
                            <a:cs typeface="Calibri" panose="020F0502020204030204" pitchFamily="34" charset="0"/>
                          </a:rPr>
                          <m:t>𝑇</m:t>
                        </m:r>
                      </m:e>
                      <m:sub>
                        <m:r>
                          <a:rPr lang="en-US" sz="1800" i="1">
                            <a:effectLst/>
                            <a:latin typeface="Cambria Math" panose="02040503050406030204" pitchFamily="18" charset="0"/>
                            <a:ea typeface="宋体" panose="02010600030101010101" pitchFamily="2" charset="-122"/>
                            <a:cs typeface="Calibri" panose="020F0502020204030204" pitchFamily="34" charset="0"/>
                          </a:rPr>
                          <m:t>𝑠</m:t>
                        </m:r>
                      </m:sub>
                    </m:sSub>
                    <m:r>
                      <a:rPr lang="en-US" sz="1800" i="1">
                        <a:effectLst/>
                        <a:latin typeface="Cambria Math" panose="02040503050406030204" pitchFamily="18" charset="0"/>
                        <a:ea typeface="宋体" panose="02010600030101010101" pitchFamily="2" charset="-122"/>
                        <a:cs typeface="Calibri" panose="020F0502020204030204" pitchFamily="34" charset="0"/>
                      </a:rPr>
                      <m:t>=</m:t>
                    </m:r>
                    <m:r>
                      <a:rPr lang="en-US" sz="1800" i="1">
                        <a:effectLst/>
                        <a:latin typeface="Cambria Math" panose="02040503050406030204" pitchFamily="18" charset="0"/>
                        <a:ea typeface="宋体" panose="02010600030101010101" pitchFamily="2" charset="-122"/>
                        <a:cs typeface="Calibri" panose="020F0502020204030204" pitchFamily="34" charset="0"/>
                      </a:rPr>
                      <m:t>4</m:t>
                    </m:r>
                    <m:r>
                      <a:rPr lang="en-US" sz="1800" i="1">
                        <a:effectLst/>
                        <a:latin typeface="Cambria Math" panose="02040503050406030204" pitchFamily="18" charset="0"/>
                        <a:ea typeface="宋体" panose="02010600030101010101" pitchFamily="2" charset="-122"/>
                        <a:cs typeface="Calibri" panose="020F0502020204030204" pitchFamily="34" charset="0"/>
                      </a:rPr>
                      <m:t>𝜏</m:t>
                    </m:r>
                    <m:r>
                      <a:rPr lang="en-US" sz="1800" i="1">
                        <a:effectLst/>
                        <a:latin typeface="Cambria Math" panose="02040503050406030204" pitchFamily="18" charset="0"/>
                        <a:ea typeface="宋体" panose="02010600030101010101" pitchFamily="2" charset="-122"/>
                        <a:cs typeface="Calibri" panose="020F0502020204030204" pitchFamily="34" charset="0"/>
                      </a:rPr>
                      <m:t>=</m:t>
                    </m:r>
                    <m:f>
                      <m:fPr>
                        <m:ctrlPr>
                          <a:rPr lang="en-US" i="1">
                            <a:effectLst/>
                            <a:latin typeface="Cambria Math" panose="02040503050406030204" pitchFamily="18" charset="0"/>
                          </a:rPr>
                        </m:ctrlPr>
                      </m:fPr>
                      <m:num>
                        <m:r>
                          <a:rPr lang="en-US" sz="1800">
                            <a:effectLst/>
                            <a:latin typeface="Cambria Math" panose="02040503050406030204" pitchFamily="18" charset="0"/>
                            <a:ea typeface="宋体" panose="02010600030101010101" pitchFamily="2" charset="-122"/>
                            <a:cs typeface="Calibri" panose="020F0502020204030204" pitchFamily="34" charset="0"/>
                          </a:rPr>
                          <m:t>4</m:t>
                        </m:r>
                      </m:num>
                      <m:den>
                        <m:r>
                          <a:rPr lang="en-US" sz="1800" i="1">
                            <a:effectLst/>
                            <a:latin typeface="Cambria Math" panose="02040503050406030204" pitchFamily="18" charset="0"/>
                            <a:ea typeface="宋体" panose="02010600030101010101" pitchFamily="2" charset="-122"/>
                            <a:cs typeface="Calibri" panose="020F0502020204030204" pitchFamily="34" charset="0"/>
                          </a:rPr>
                          <m:t>𝑎</m:t>
                        </m:r>
                      </m:den>
                    </m:f>
                  </m:oMath>
                </a14:m>
                <a:endParaRPr lang="en-US" b="1" dirty="0">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21" name="TextBox 20"/>
              <p:cNvSpPr txBox="1">
                <a:spLocks noRot="1" noChangeAspect="1" noMove="1" noResize="1" noEditPoints="1" noAdjustHandles="1" noChangeArrowheads="1" noChangeShapeType="1" noTextEdit="1"/>
              </p:cNvSpPr>
              <p:nvPr/>
            </p:nvSpPr>
            <p:spPr>
              <a:xfrm>
                <a:off x="5819775" y="4064506"/>
                <a:ext cx="6096000" cy="484363"/>
              </a:xfrm>
              <a:prstGeom prst="rect">
                <a:avLst/>
              </a:prstGeom>
              <a:blipFill rotWithShape="1">
                <a:blip r:embed="rId6"/>
                <a:stretch>
                  <a:fillRect t="-104" b="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6729412" y="4477364"/>
                <a:ext cx="1952625"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𝑥</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𝑠</m:t>
                              </m:r>
                            </m:sub>
                          </m:sSub>
                        </m:e>
                      </m:d>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0</m:t>
                      </m:r>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98</m:t>
                      </m:r>
                    </m:oMath>
                  </m:oMathPara>
                </a14:m>
                <a:endParaRPr lang="en-US" dirty="0">
                  <a:solidFill>
                    <a:schemeClr val="tx1"/>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6729412" y="4477364"/>
                <a:ext cx="1952625" cy="369332"/>
              </a:xfrm>
              <a:prstGeom prst="rect">
                <a:avLst/>
              </a:prstGeom>
              <a:blipFill rotWithShape="1">
                <a:blip r:embed="rId7"/>
                <a:stretch>
                  <a:fillRect l="-16" t="-166" r="16" b="102"/>
                </a:stretch>
              </a:blipFill>
            </p:spPr>
            <p:txBody>
              <a:bodyPr/>
              <a:lstStyle/>
              <a:p>
                <a:r>
                  <a:rPr lang="zh-CN" altLang="en-US">
                    <a:noFill/>
                  </a:rPr>
                  <a:t> </a:t>
                </a:r>
              </a:p>
            </p:txBody>
          </p:sp>
        </mc:Fallback>
      </mc:AlternateContent>
      <p:sp>
        <p:nvSpPr>
          <p:cNvPr id="27" name="Arrow: Right 26"/>
          <p:cNvSpPr/>
          <p:nvPr/>
        </p:nvSpPr>
        <p:spPr>
          <a:xfrm rot="16200000">
            <a:off x="8514234" y="4939372"/>
            <a:ext cx="335605" cy="414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191252" y="5417238"/>
            <a:ext cx="5724523" cy="369332"/>
          </a:xfrm>
          <a:prstGeom prst="rect">
            <a:avLst/>
          </a:prstGeom>
          <a:noFill/>
        </p:spPr>
        <p:txBody>
          <a:bodyPr wrap="square">
            <a:spAutoFit/>
          </a:bodyPr>
          <a:lstStyle/>
          <a:p>
            <a:r>
              <a:rPr lang="zh-CN" sz="1800" dirty="0">
                <a:effectLst/>
                <a:latin typeface="Calibri" panose="020F0502020204030204" pitchFamily="34" charset="0"/>
                <a:ea typeface="宋体" panose="02010600030101010101" pitchFamily="2" charset="-122"/>
                <a:cs typeface="Calibri" panose="020F0502020204030204" pitchFamily="34" charset="0"/>
              </a:rPr>
              <a:t>工程案例当中，通过实验的方法来确定一阶系统的参数</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一阶系统单位阶跃响应 </a:t>
            </a:r>
            <a:r>
              <a:rPr lang="en-US" altLang="zh-CN" sz="3600" b="1" dirty="0"/>
              <a:t>– </a:t>
            </a:r>
            <a:r>
              <a:rPr lang="zh-CN" altLang="en-US" sz="3600" b="1" dirty="0"/>
              <a:t>相轨迹</a:t>
            </a:r>
            <a:endParaRPr lang="en-US" sz="3600"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45168" y="3399885"/>
            <a:ext cx="3071535" cy="2642689"/>
          </a:xfrm>
          <a:prstGeom prst="rect">
            <a:avLst/>
          </a:prstGeom>
          <a:noFill/>
        </p:spPr>
      </p:pic>
      <mc:AlternateContent xmlns:mc="http://schemas.openxmlformats.org/markup-compatibility/2006">
        <mc:Choice xmlns:a14="http://schemas.microsoft.com/office/drawing/2010/main" Requires="a14">
          <p:sp>
            <p:nvSpPr>
              <p:cNvPr id="6" name="TextBox 5"/>
              <p:cNvSpPr txBox="1"/>
              <p:nvPr/>
            </p:nvSpPr>
            <p:spPr>
              <a:xfrm>
                <a:off x="616987" y="1985543"/>
                <a:ext cx="10533613" cy="369332"/>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Calibri" panose="020F0502020204030204" pitchFamily="34" charset="0"/>
                    <a:ea typeface="宋体" panose="02010600030101010101" pitchFamily="2" charset="-122"/>
                    <a:cs typeface="Calibri" panose="020F0502020204030204" pitchFamily="34" charset="0"/>
                  </a:rPr>
                  <a:t>考虑零初始条件</a:t>
                </a:r>
                <a14:m>
                  <m:oMath xmlns:m="http://schemas.openxmlformats.org/officeDocument/2006/math">
                    <m:r>
                      <a:rPr lang="en-US" b="0" i="1" smtClean="0">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0</m:t>
                    </m:r>
                  </m:oMath>
                </a14:m>
                <a:r>
                  <a:rPr lang="zh-CN" altLang="en-US" dirty="0"/>
                  <a:t>，</a:t>
                </a:r>
                <a:r>
                  <a:rPr lang="zh-CN" altLang="en-US" dirty="0">
                    <a:latin typeface="Calibri" panose="020F0502020204030204" pitchFamily="34" charset="0"/>
                    <a:ea typeface="宋体" panose="02010600030101010101" pitchFamily="2" charset="-122"/>
                    <a:cs typeface="Calibri" panose="020F0502020204030204" pitchFamily="34" charset="0"/>
                  </a:rPr>
                  <a:t>定义系统的状态变量为系统的输出，即</a:t>
                </a:r>
                <a14:m>
                  <m:oMath xmlns:m="http://schemas.openxmlformats.org/officeDocument/2006/math">
                    <m:r>
                      <a:rPr lang="en-US" i="1">
                        <a:latin typeface="Cambria Math" panose="02040503050406030204" pitchFamily="18" charset="0"/>
                      </a:rPr>
                      <m:t>𝑧</m:t>
                    </m:r>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oMath>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616987" y="1985543"/>
                <a:ext cx="10533613" cy="369332"/>
              </a:xfrm>
              <a:prstGeom prst="rect">
                <a:avLst/>
              </a:prstGeom>
              <a:blipFill rotWithShape="1">
                <a:blip r:embed="rId2"/>
                <a:stretch>
                  <a:fillRect l="-4" t="-144" b="80"/>
                </a:stretch>
              </a:blipFill>
            </p:spPr>
            <p:txBody>
              <a:bodyPr/>
              <a:lstStyle/>
              <a:p>
                <a:r>
                  <a:rPr lang="zh-CN" altLang="en-US">
                    <a:noFill/>
                  </a:rPr>
                  <a:t> </a:t>
                </a:r>
              </a:p>
            </p:txBody>
          </p:sp>
        </mc:Fallback>
      </mc:AlternateContent>
      <p:sp>
        <p:nvSpPr>
          <p:cNvPr id="8" name="Arrow: Right 7"/>
          <p:cNvSpPr/>
          <p:nvPr/>
        </p:nvSpPr>
        <p:spPr>
          <a:xfrm>
            <a:off x="3538459" y="2796469"/>
            <a:ext cx="528716" cy="414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mc:Choice xmlns:a14="http://schemas.microsoft.com/office/drawing/2010/main" Requires="a14">
          <p:sp>
            <p:nvSpPr>
              <p:cNvPr id="10" name="TextBox 9"/>
              <p:cNvSpPr txBox="1"/>
              <p:nvPr/>
            </p:nvSpPr>
            <p:spPr>
              <a:xfrm>
                <a:off x="795259" y="2721233"/>
                <a:ext cx="2743200" cy="56137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m:rPr>
                              <m:sty m:val="p"/>
                            </m:rPr>
                            <a:rPr lang="en-US" sz="1600">
                              <a:latin typeface="Cambria Math" panose="02040503050406030204" pitchFamily="18" charset="0"/>
                              <a:ea typeface="宋体" panose="02010600030101010101" pitchFamily="2" charset="-122"/>
                              <a:cs typeface="Calibri" panose="020F0502020204030204" pitchFamily="34" charset="0"/>
                            </a:rPr>
                            <m:t>d</m:t>
                          </m:r>
                          <m:r>
                            <a:rPr lang="en-US" sz="1600" i="1">
                              <a:latin typeface="Cambria Math" panose="02040503050406030204" pitchFamily="18" charset="0"/>
                              <a:ea typeface="宋体" panose="02010600030101010101" pitchFamily="2" charset="-122"/>
                              <a:cs typeface="Calibri" panose="020F0502020204030204" pitchFamily="34" charset="0"/>
                            </a:rPr>
                            <m:t>𝑥</m:t>
                          </m:r>
                          <m:r>
                            <a:rPr lang="en-US" sz="1600">
                              <a:latin typeface="Cambria Math" panose="02040503050406030204" pitchFamily="18" charset="0"/>
                              <a:ea typeface="宋体" panose="02010600030101010101" pitchFamily="2" charset="-122"/>
                              <a:cs typeface="Calibri" panose="020F0502020204030204" pitchFamily="34" charset="0"/>
                            </a:rPr>
                            <m:t>(</m:t>
                          </m:r>
                          <m:r>
                            <a:rPr lang="en-US" sz="1600" i="1">
                              <a:latin typeface="Cambria Math" panose="02040503050406030204" pitchFamily="18" charset="0"/>
                              <a:ea typeface="宋体" panose="02010600030101010101" pitchFamily="2" charset="-122"/>
                              <a:cs typeface="Calibri" panose="020F0502020204030204" pitchFamily="34" charset="0"/>
                            </a:rPr>
                            <m:t>𝑡</m:t>
                          </m:r>
                          <m:r>
                            <a:rPr lang="en-US" sz="1600">
                              <a:latin typeface="Cambria Math" panose="02040503050406030204" pitchFamily="18" charset="0"/>
                              <a:ea typeface="宋体" panose="02010600030101010101" pitchFamily="2" charset="-122"/>
                              <a:cs typeface="Calibri" panose="020F0502020204030204" pitchFamily="34" charset="0"/>
                            </a:rPr>
                            <m:t>)</m:t>
                          </m:r>
                        </m:num>
                        <m:den>
                          <m:r>
                            <m:rPr>
                              <m:sty m:val="p"/>
                            </m:rPr>
                            <a:rPr lang="en-US" sz="1600">
                              <a:latin typeface="Cambria Math" panose="02040503050406030204" pitchFamily="18" charset="0"/>
                              <a:ea typeface="宋体" panose="02010600030101010101" pitchFamily="2" charset="-122"/>
                              <a:cs typeface="Calibri" panose="020F0502020204030204" pitchFamily="34" charset="0"/>
                            </a:rPr>
                            <m:t>d</m:t>
                          </m:r>
                          <m:r>
                            <a:rPr lang="en-US" sz="1600" i="1">
                              <a:latin typeface="Cambria Math" panose="02040503050406030204" pitchFamily="18" charset="0"/>
                              <a:ea typeface="宋体" panose="02010600030101010101" pitchFamily="2" charset="-122"/>
                              <a:cs typeface="Calibri" panose="020F0502020204030204" pitchFamily="34" charset="0"/>
                            </a:rPr>
                            <m:t>𝑡</m:t>
                          </m:r>
                        </m:den>
                      </m:f>
                      <m:r>
                        <a:rPr lang="en-US" sz="1600">
                          <a:latin typeface="Cambria Math" panose="02040503050406030204" pitchFamily="18" charset="0"/>
                          <a:ea typeface="宋体" panose="02010600030101010101" pitchFamily="2" charset="-122"/>
                          <a:cs typeface="Calibri" panose="020F0502020204030204" pitchFamily="34" charset="0"/>
                        </a:rPr>
                        <m:t>+</m:t>
                      </m:r>
                      <m:r>
                        <a:rPr lang="en-US" sz="1600" i="1">
                          <a:latin typeface="Cambria Math" panose="02040503050406030204" pitchFamily="18" charset="0"/>
                          <a:ea typeface="宋体" panose="02010600030101010101" pitchFamily="2" charset="-122"/>
                          <a:cs typeface="Calibri" panose="020F0502020204030204" pitchFamily="34" charset="0"/>
                        </a:rPr>
                        <m:t>𝑎𝑥</m:t>
                      </m:r>
                      <m:r>
                        <a:rPr lang="en-US" sz="1600">
                          <a:latin typeface="Cambria Math" panose="02040503050406030204" pitchFamily="18" charset="0"/>
                          <a:ea typeface="宋体" panose="02010600030101010101" pitchFamily="2" charset="-122"/>
                          <a:cs typeface="Calibri" panose="020F0502020204030204" pitchFamily="34" charset="0"/>
                        </a:rPr>
                        <m:t>(</m:t>
                      </m:r>
                      <m:r>
                        <a:rPr lang="en-US" sz="1600" i="1">
                          <a:latin typeface="Cambria Math" panose="02040503050406030204" pitchFamily="18" charset="0"/>
                          <a:ea typeface="宋体" panose="02010600030101010101" pitchFamily="2" charset="-122"/>
                          <a:cs typeface="Calibri" panose="020F0502020204030204" pitchFamily="34" charset="0"/>
                        </a:rPr>
                        <m:t>𝑡</m:t>
                      </m:r>
                      <m:r>
                        <a:rPr lang="en-US" sz="1600">
                          <a:latin typeface="Cambria Math" panose="02040503050406030204" pitchFamily="18" charset="0"/>
                          <a:ea typeface="宋体" panose="02010600030101010101" pitchFamily="2" charset="-122"/>
                          <a:cs typeface="Calibri" panose="020F0502020204030204" pitchFamily="34" charset="0"/>
                        </a:rPr>
                        <m:t>)=</m:t>
                      </m:r>
                      <m:r>
                        <a:rPr lang="en-US" sz="1600" i="1">
                          <a:latin typeface="Cambria Math" panose="02040503050406030204" pitchFamily="18" charset="0"/>
                          <a:ea typeface="宋体" panose="02010600030101010101" pitchFamily="2" charset="-122"/>
                          <a:cs typeface="Calibri" panose="020F0502020204030204" pitchFamily="34" charset="0"/>
                        </a:rPr>
                        <m:t>𝑎𝑢</m:t>
                      </m:r>
                      <m:r>
                        <a:rPr lang="en-US" sz="1600">
                          <a:latin typeface="Cambria Math" panose="02040503050406030204" pitchFamily="18" charset="0"/>
                          <a:ea typeface="宋体" panose="02010600030101010101" pitchFamily="2" charset="-122"/>
                          <a:cs typeface="Calibri" panose="020F0502020204030204" pitchFamily="34" charset="0"/>
                        </a:rPr>
                        <m:t>(</m:t>
                      </m:r>
                      <m:r>
                        <a:rPr lang="en-US" sz="1600" i="1">
                          <a:latin typeface="Cambria Math" panose="02040503050406030204" pitchFamily="18" charset="0"/>
                          <a:ea typeface="宋体" panose="02010600030101010101" pitchFamily="2" charset="-122"/>
                          <a:cs typeface="Calibri" panose="020F0502020204030204" pitchFamily="34" charset="0"/>
                        </a:rPr>
                        <m:t>𝑡</m:t>
                      </m:r>
                      <m:r>
                        <a:rPr lang="en-US" sz="1600">
                          <a:latin typeface="Cambria Math" panose="02040503050406030204" pitchFamily="18" charset="0"/>
                          <a:ea typeface="宋体" panose="02010600030101010101" pitchFamily="2" charset="-122"/>
                          <a:cs typeface="Calibri" panose="020F0502020204030204" pitchFamily="34" charset="0"/>
                        </a:rPr>
                        <m:t>)</m:t>
                      </m:r>
                    </m:oMath>
                  </m:oMathPara>
                </a14:m>
                <a:endParaRPr lang="en-US" altLang="zh-CN" sz="1600" dirty="0">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795259" y="2721233"/>
                <a:ext cx="2743200" cy="561372"/>
              </a:xfrm>
              <a:prstGeom prst="rect">
                <a:avLst/>
              </a:prstGeom>
              <a:blipFill rotWithShape="1">
                <a:blip r:embed="rId3"/>
                <a:stretch>
                  <a:fillRect l="-9" t="-46" r="9"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975100" y="2690045"/>
                <a:ext cx="2324100" cy="57022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rPr>
                          </m:ctrlPr>
                        </m:fPr>
                        <m:num>
                          <m:r>
                            <m:rPr>
                              <m:sty m:val="p"/>
                            </m:rPr>
                            <a:rPr lang="en-US" sz="1600">
                              <a:solidFill>
                                <a:schemeClr val="tx1"/>
                              </a:solidFill>
                              <a:latin typeface="Cambria Math" panose="02040503050406030204" pitchFamily="18" charset="0"/>
                            </a:rPr>
                            <m:t>d</m:t>
                          </m:r>
                          <m:r>
                            <a:rPr lang="en-US" sz="1600" i="1">
                              <a:solidFill>
                                <a:schemeClr val="tx1"/>
                              </a:solidFill>
                              <a:latin typeface="Cambria Math" panose="02040503050406030204" pitchFamily="18" charset="0"/>
                            </a:rPr>
                            <m:t>𝑧</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𝑡</m:t>
                              </m:r>
                            </m:e>
                          </m:d>
                        </m:num>
                        <m:den>
                          <m:r>
                            <m:rPr>
                              <m:sty m:val="p"/>
                            </m:rPr>
                            <a:rPr lang="en-US" sz="1600" i="0">
                              <a:solidFill>
                                <a:schemeClr val="tx1"/>
                              </a:solidFill>
                              <a:latin typeface="Cambria Math" panose="02040503050406030204" pitchFamily="18" charset="0"/>
                            </a:rPr>
                            <m:t>d</m:t>
                          </m:r>
                          <m:r>
                            <a:rPr lang="en-US" sz="1600" i="1">
                              <a:solidFill>
                                <a:schemeClr val="tx1"/>
                              </a:solidFill>
                              <a:latin typeface="Cambria Math" panose="02040503050406030204" pitchFamily="18" charset="0"/>
                            </a:rPr>
                            <m:t>𝑡</m:t>
                          </m:r>
                        </m:den>
                      </m:f>
                      <m:r>
                        <a:rPr lang="en-US" sz="1600" i="0">
                          <a:solidFill>
                            <a:schemeClr val="tx1"/>
                          </a:solidFill>
                          <a:latin typeface="Cambria Math" panose="02040503050406030204" pitchFamily="18" charset="0"/>
                        </a:rPr>
                        <m:t>=</m:t>
                      </m:r>
                      <m:r>
                        <a:rPr lang="en-US" sz="1600" i="1">
                          <a:latin typeface="Cambria Math" panose="02040503050406030204" pitchFamily="18" charset="0"/>
                        </a:rPr>
                        <m:t>𝑎</m:t>
                      </m:r>
                      <m:r>
                        <a:rPr lang="en-US" sz="1600" i="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𝑎𝑧</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𝑡</m:t>
                          </m:r>
                        </m:e>
                      </m:d>
                    </m:oMath>
                  </m:oMathPara>
                </a14:m>
                <a:endParaRPr lang="en-US" sz="1600" dirty="0">
                  <a:solidFill>
                    <a:schemeClr val="tx1"/>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3975100" y="2690045"/>
                <a:ext cx="2324100" cy="570221"/>
              </a:xfrm>
              <a:prstGeom prst="rect">
                <a:avLst/>
              </a:prstGeom>
              <a:blipFill rotWithShape="1">
                <a:blip r:embed="rId4"/>
                <a:stretch>
                  <a:fillRect t="-32"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166859" y="5988104"/>
                <a:ext cx="112395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𝑎</m:t>
                      </m:r>
                      <m:r>
                        <a:rPr lang="en-US" i="0">
                          <a:latin typeface="Cambria Math" panose="02040503050406030204" pitchFamily="18" charset="0"/>
                        </a:rPr>
                        <m:t>&gt;</m:t>
                      </m:r>
                      <m:r>
                        <a:rPr lang="en-US" i="0">
                          <a:latin typeface="Cambria Math" panose="02040503050406030204" pitchFamily="18" charset="0"/>
                        </a:rPr>
                        <m:t>0</m:t>
                      </m:r>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2166859" y="5988104"/>
                <a:ext cx="1123950" cy="369332"/>
              </a:xfrm>
              <a:prstGeom prst="rect">
                <a:avLst/>
              </a:prstGeom>
              <a:blipFill rotWithShape="1">
                <a:blip r:embed="rId5"/>
                <a:stretch>
                  <a:fillRect l="-21" t="-15" r="21" b="1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174167" y="2435570"/>
                <a:ext cx="125730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𝑢</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1</m:t>
                      </m:r>
                    </m:oMath>
                  </m:oMathPara>
                </a14:m>
                <a:endParaRPr lang="en-US" dirty="0">
                  <a:solidFill>
                    <a:schemeClr val="tx1"/>
                  </a:solidFill>
                </a:endParaRPr>
              </a:p>
            </p:txBody>
          </p:sp>
        </mc:Choice>
        <mc:Fallback>
          <p:sp>
            <p:nvSpPr>
              <p:cNvPr id="16" name="TextBox 15"/>
              <p:cNvSpPr txBox="1">
                <a:spLocks noRot="1" noChangeAspect="1" noMove="1" noResize="1" noEditPoints="1" noAdjustHandles="1" noChangeArrowheads="1" noChangeShapeType="1" noTextEdit="1"/>
              </p:cNvSpPr>
              <p:nvPr/>
            </p:nvSpPr>
            <p:spPr>
              <a:xfrm>
                <a:off x="3174167" y="2435570"/>
                <a:ext cx="1257300" cy="369332"/>
              </a:xfrm>
              <a:prstGeom prst="rect">
                <a:avLst/>
              </a:prstGeom>
              <a:blipFill rotWithShape="1">
                <a:blip r:embed="rId6"/>
                <a:stretch>
                  <a:fillRect l="-35" t="-93" r="35" b="29"/>
                </a:stretch>
              </a:blipFill>
            </p:spPr>
            <p:txBody>
              <a:bodyPr/>
              <a:lstStyle/>
              <a:p>
                <a:r>
                  <a:rPr lang="zh-CN" altLang="en-US">
                    <a:noFill/>
                  </a:rPr>
                  <a:t> </a:t>
                </a:r>
              </a:p>
            </p:txBody>
          </p:sp>
        </mc:Fallback>
      </mc:AlternateContent>
      <p:sp>
        <p:nvSpPr>
          <p:cNvPr id="18" name="TextBox 17"/>
          <p:cNvSpPr txBox="1"/>
          <p:nvPr/>
        </p:nvSpPr>
        <p:spPr>
          <a:xfrm>
            <a:off x="3290809" y="4320904"/>
            <a:ext cx="1485900" cy="338554"/>
          </a:xfrm>
          <a:prstGeom prst="rect">
            <a:avLst/>
          </a:prstGeom>
          <a:noFill/>
        </p:spPr>
        <p:txBody>
          <a:bodyPr wrap="square">
            <a:spAutoFit/>
          </a:bodyPr>
          <a:lstStyle/>
          <a:p>
            <a:r>
              <a:rPr lang="zh-CN" sz="1600" dirty="0">
                <a:effectLst/>
                <a:latin typeface="Calibri" panose="020F0502020204030204" pitchFamily="34" charset="0"/>
                <a:ea typeface="宋体" panose="02010600030101010101" pitchFamily="2" charset="-122"/>
                <a:cs typeface="Calibri" panose="020F0502020204030204" pitchFamily="34" charset="0"/>
              </a:rPr>
              <a:t>稳定平衡点</a:t>
            </a:r>
            <a:endParaRPr lang="en-US" sz="1600" dirty="0"/>
          </a:p>
        </p:txBody>
      </p:sp>
      <p:cxnSp>
        <p:nvCxnSpPr>
          <p:cNvPr id="19" name="Straight Arrow Connector 18"/>
          <p:cNvCxnSpPr>
            <a:endCxn id="18" idx="1"/>
          </p:cNvCxnSpPr>
          <p:nvPr/>
        </p:nvCxnSpPr>
        <p:spPr>
          <a:xfrm flipV="1">
            <a:off x="2793732" y="4490181"/>
            <a:ext cx="497077" cy="57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19750" y="4098789"/>
            <a:ext cx="6096000" cy="1689373"/>
          </a:xfrm>
          <a:prstGeom prst="rect">
            <a:avLst/>
          </a:prstGeom>
          <a:noFill/>
        </p:spPr>
        <p:txBody>
          <a:bodyPr wrap="square">
            <a:spAutoFit/>
          </a:bodyPr>
          <a:lstStyle/>
          <a:p>
            <a:pPr marL="0" marR="0" indent="274320">
              <a:lnSpc>
                <a:spcPct val="150000"/>
              </a:lnSpc>
              <a:spcBef>
                <a:spcPts val="600"/>
              </a:spcBef>
              <a:spcAft>
                <a:spcPts val="600"/>
              </a:spcAft>
            </a:pPr>
            <a:r>
              <a:rPr 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通过以上分析可以发现使用传递函数和相轨迹得出的结论是一致的。其中传递函数和拉普拉斯变换可以方便地得到一阶系统的时域响应解析式。而通过相轨迹可以直观快速地分析一阶系统对初始条件的响应。</a:t>
            </a:r>
            <a:endParaRPr lang="en-US"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案发时间揭秘 </a:t>
            </a:r>
            <a:endParaRPr lang="en-US" sz="3600" dirty="0"/>
          </a:p>
        </p:txBody>
      </p:sp>
      <p:sp>
        <p:nvSpPr>
          <p:cNvPr id="7" name="TextBox 6"/>
          <p:cNvSpPr txBox="1"/>
          <p:nvPr/>
        </p:nvSpPr>
        <p:spPr>
          <a:xfrm>
            <a:off x="1023767" y="2063234"/>
            <a:ext cx="1114425" cy="369332"/>
          </a:xfrm>
          <a:prstGeom prst="rect">
            <a:avLst/>
          </a:prstGeom>
          <a:noFill/>
        </p:spPr>
        <p:txBody>
          <a:bodyPr wrap="square">
            <a:spAutoFit/>
          </a:bodyPr>
          <a:lstStyle/>
          <a:p>
            <a:r>
              <a:rPr lang="zh-CN" sz="1800" dirty="0">
                <a:effectLst/>
                <a:latin typeface="Calibri" panose="020F0502020204030204" pitchFamily="34" charset="0"/>
                <a:ea typeface="宋体" panose="02010600030101010101" pitchFamily="2" charset="-122"/>
                <a:cs typeface="Calibri" panose="020F0502020204030204" pitchFamily="34" charset="0"/>
              </a:rPr>
              <a:t>冲激输入</a:t>
            </a:r>
            <a:endParaRPr lang="en-US" dirty="0"/>
          </a:p>
        </p:txBody>
      </p:sp>
      <p:sp>
        <p:nvSpPr>
          <p:cNvPr id="9" name="TextBox 8"/>
          <p:cNvSpPr txBox="1"/>
          <p:nvPr/>
        </p:nvSpPr>
        <p:spPr>
          <a:xfrm>
            <a:off x="1073455" y="2945368"/>
            <a:ext cx="1114425" cy="369332"/>
          </a:xfrm>
          <a:prstGeom prst="rect">
            <a:avLst/>
          </a:prstGeom>
          <a:noFill/>
        </p:spPr>
        <p:txBody>
          <a:bodyPr wrap="square">
            <a:spAutoFit/>
          </a:bodyPr>
          <a:lstStyle/>
          <a:p>
            <a:r>
              <a:rPr lang="zh-CN" sz="1800" dirty="0">
                <a:effectLst/>
                <a:latin typeface="Calibri" panose="020F0502020204030204" pitchFamily="34" charset="0"/>
                <a:ea typeface="宋体" panose="02010600030101010101" pitchFamily="2" charset="-122"/>
                <a:cs typeface="Calibri" panose="020F0502020204030204" pitchFamily="34" charset="0"/>
              </a:rPr>
              <a:t>阶跃输入</a:t>
            </a:r>
            <a:endParaRPr lang="en-US" dirty="0"/>
          </a:p>
        </p:txBody>
      </p:sp>
      <mc:AlternateContent xmlns:mc="http://schemas.openxmlformats.org/markup-compatibility/2006">
        <mc:Choice xmlns:a14="http://schemas.microsoft.com/office/drawing/2010/main" Requires="a14">
          <p:sp>
            <p:nvSpPr>
              <p:cNvPr id="14" name="TextBox 13"/>
              <p:cNvSpPr txBox="1"/>
              <p:nvPr/>
            </p:nvSpPr>
            <p:spPr>
              <a:xfrm>
                <a:off x="6005344" y="2063234"/>
                <a:ext cx="2828925"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0">
                              <a:solidFill>
                                <a:schemeClr val="tx1"/>
                              </a:solidFill>
                              <a:latin typeface="Cambria Math" panose="02040503050406030204" pitchFamily="18" charset="0"/>
                            </a:rPr>
                            <m:t>1</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0">
                              <a:solidFill>
                                <a:schemeClr val="tx1"/>
                              </a:solidFill>
                              <a:latin typeface="Cambria Math" panose="02040503050406030204" pitchFamily="18" charset="0"/>
                            </a:rPr>
                            <m:t>0</m:t>
                          </m:r>
                        </m:sub>
                      </m:sSub>
                      <m:sSup>
                        <m:sSupPr>
                          <m:ctrlPr>
                            <a:rPr lang="en-US" i="1">
                              <a:solidFill>
                                <a:schemeClr val="tx1"/>
                              </a:solidFill>
                              <a:latin typeface="Cambria Math" panose="02040503050406030204" pitchFamily="18" charset="0"/>
                            </a:rPr>
                          </m:ctrlPr>
                        </m:sSupPr>
                        <m:e>
                          <m:r>
                            <m:rPr>
                              <m:sty m:val="p"/>
                            </m:rPr>
                            <a:rPr lang="en-US" i="0">
                              <a:solidFill>
                                <a:schemeClr val="tx1"/>
                              </a:solidFill>
                              <a:latin typeface="Cambria Math" panose="02040503050406030204" pitchFamily="18" charset="0"/>
                            </a:rPr>
                            <m:t>e</m:t>
                          </m:r>
                        </m:e>
                        <m:sup>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𝐾𝑡</m:t>
                          </m:r>
                        </m:sup>
                      </m:sSup>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37</m:t>
                      </m:r>
                      <m:sSup>
                        <m:sSupPr>
                          <m:ctrlPr>
                            <a:rPr lang="en-US" i="1">
                              <a:solidFill>
                                <a:schemeClr val="tx1"/>
                              </a:solidFill>
                              <a:latin typeface="Cambria Math" panose="02040503050406030204" pitchFamily="18" charset="0"/>
                            </a:rPr>
                          </m:ctrlPr>
                        </m:sSupPr>
                        <m:e>
                          <m:r>
                            <m:rPr>
                              <m:sty m:val="p"/>
                            </m:rPr>
                            <a:rPr lang="en-US" i="0">
                              <a:solidFill>
                                <a:schemeClr val="tx1"/>
                              </a:solidFill>
                              <a:latin typeface="Cambria Math" panose="02040503050406030204" pitchFamily="18" charset="0"/>
                            </a:rPr>
                            <m:t>e</m:t>
                          </m:r>
                        </m:e>
                        <m:sup>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𝐾𝑡</m:t>
                          </m:r>
                        </m:sup>
                      </m:sSup>
                    </m:oMath>
                  </m:oMathPara>
                </a14:m>
                <a:endParaRPr lang="en-US" dirty="0">
                  <a:solidFill>
                    <a:schemeClr val="tx1"/>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a:off x="6005344" y="2063234"/>
                <a:ext cx="2828925" cy="369332"/>
              </a:xfrm>
              <a:prstGeom prst="rect">
                <a:avLst/>
              </a:prstGeom>
              <a:blipFill rotWithShape="1">
                <a:blip r:embed="rId1"/>
                <a:stretch>
                  <a:fillRect l="-5" t="-32" r="5"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5986294" y="2846429"/>
                <a:ext cx="257175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0">
                              <a:solidFill>
                                <a:schemeClr val="tx1"/>
                              </a:solidFill>
                              <a:latin typeface="Cambria Math" panose="02040503050406030204" pitchFamily="18" charset="0"/>
                            </a:rPr>
                            <m:t>2</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20</m:t>
                      </m:r>
                      <m:d>
                        <m:dPr>
                          <m:ctrlPr>
                            <a:rPr lang="en-US" i="1">
                              <a:solidFill>
                                <a:schemeClr val="tx1"/>
                              </a:solidFill>
                              <a:latin typeface="Cambria Math" panose="02040503050406030204" pitchFamily="18" charset="0"/>
                            </a:rPr>
                          </m:ctrlPr>
                        </m:dPr>
                        <m:e>
                          <m:r>
                            <a:rPr lang="en-US" i="0">
                              <a:solidFill>
                                <a:schemeClr val="tx1"/>
                              </a:solidFill>
                              <a:latin typeface="Cambria Math" panose="02040503050406030204" pitchFamily="18" charset="0"/>
                            </a:rPr>
                            <m:t>1</m:t>
                          </m:r>
                          <m:r>
                            <a:rPr lang="en-US" i="0">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m:rPr>
                                  <m:sty m:val="p"/>
                                </m:rPr>
                                <a:rPr lang="en-US" i="0">
                                  <a:solidFill>
                                    <a:schemeClr val="tx1"/>
                                  </a:solidFill>
                                  <a:latin typeface="Cambria Math" panose="02040503050406030204" pitchFamily="18" charset="0"/>
                                </a:rPr>
                                <m:t>e</m:t>
                              </m:r>
                            </m:e>
                            <m:sup>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𝐾𝑡</m:t>
                              </m:r>
                            </m:sup>
                          </m:sSup>
                        </m:e>
                      </m:d>
                    </m:oMath>
                  </m:oMathPara>
                </a14:m>
                <a:endParaRPr lang="en-US" dirty="0">
                  <a:solidFill>
                    <a:schemeClr val="tx1"/>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5986294" y="2846429"/>
                <a:ext cx="2571750" cy="369332"/>
              </a:xfrm>
              <a:prstGeom prst="rect">
                <a:avLst/>
              </a:prstGeom>
              <a:blipFill rotWithShape="1">
                <a:blip r:embed="rId2"/>
                <a:stretch>
                  <a:fillRect l="-6" t="-97" r="6"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581192" y="3717932"/>
                <a:ext cx="7144723"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e>
                        <m:sub>
                          <m:r>
                            <a:rPr lang="en-US" i="0">
                              <a:solidFill>
                                <a:schemeClr val="tx1"/>
                              </a:solidFill>
                              <a:latin typeface="Cambria Math" panose="02040503050406030204" pitchFamily="18" charset="0"/>
                            </a:rPr>
                            <m:t>1</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0">
                              <a:solidFill>
                                <a:schemeClr val="tx1"/>
                              </a:solidFill>
                              <a:latin typeface="Cambria Math" panose="02040503050406030204" pitchFamily="18" charset="0"/>
                            </a:rPr>
                            <m:t>2</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37</m:t>
                      </m:r>
                      <m:sSup>
                        <m:sSupPr>
                          <m:ctrlPr>
                            <a:rPr lang="en-US" i="1">
                              <a:solidFill>
                                <a:schemeClr val="tx1"/>
                              </a:solidFill>
                              <a:latin typeface="Cambria Math" panose="02040503050406030204" pitchFamily="18" charset="0"/>
                            </a:rPr>
                          </m:ctrlPr>
                        </m:sSupPr>
                        <m:e>
                          <m:r>
                            <m:rPr>
                              <m:sty m:val="p"/>
                            </m:rPr>
                            <a:rPr lang="en-US" i="0">
                              <a:solidFill>
                                <a:schemeClr val="tx1"/>
                              </a:solidFill>
                              <a:latin typeface="Cambria Math" panose="02040503050406030204" pitchFamily="18" charset="0"/>
                            </a:rPr>
                            <m:t>e</m:t>
                          </m:r>
                        </m:e>
                        <m:sup>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𝐾𝑡</m:t>
                          </m:r>
                        </m:sup>
                      </m:sSup>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20</m:t>
                      </m:r>
                      <m:d>
                        <m:dPr>
                          <m:ctrlPr>
                            <a:rPr lang="en-US" i="1">
                              <a:solidFill>
                                <a:schemeClr val="tx1"/>
                              </a:solidFill>
                              <a:latin typeface="Cambria Math" panose="02040503050406030204" pitchFamily="18" charset="0"/>
                            </a:rPr>
                          </m:ctrlPr>
                        </m:dPr>
                        <m:e>
                          <m:r>
                            <a:rPr lang="en-US" i="0">
                              <a:solidFill>
                                <a:schemeClr val="tx1"/>
                              </a:solidFill>
                              <a:latin typeface="Cambria Math" panose="02040503050406030204" pitchFamily="18" charset="0"/>
                            </a:rPr>
                            <m:t>1</m:t>
                          </m:r>
                          <m:r>
                            <a:rPr lang="en-US" i="0">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m:rPr>
                                  <m:sty m:val="p"/>
                                </m:rPr>
                                <a:rPr lang="en-US" i="0">
                                  <a:solidFill>
                                    <a:schemeClr val="tx1"/>
                                  </a:solidFill>
                                  <a:latin typeface="Cambria Math" panose="02040503050406030204" pitchFamily="18" charset="0"/>
                                </a:rPr>
                                <m:t>e</m:t>
                              </m:r>
                            </m:e>
                            <m:sup>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𝐾𝑡</m:t>
                              </m:r>
                            </m:sup>
                          </m:sSup>
                        </m:e>
                      </m:d>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20</m:t>
                      </m:r>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17</m:t>
                      </m:r>
                      <m:sSup>
                        <m:sSupPr>
                          <m:ctrlPr>
                            <a:rPr lang="en-US" i="1">
                              <a:solidFill>
                                <a:schemeClr val="tx1"/>
                              </a:solidFill>
                              <a:latin typeface="Cambria Math" panose="02040503050406030204" pitchFamily="18" charset="0"/>
                            </a:rPr>
                          </m:ctrlPr>
                        </m:sSupPr>
                        <m:e>
                          <m:r>
                            <m:rPr>
                              <m:sty m:val="p"/>
                            </m:rPr>
                            <a:rPr lang="en-US" i="0">
                              <a:solidFill>
                                <a:schemeClr val="tx1"/>
                              </a:solidFill>
                              <a:latin typeface="Cambria Math" panose="02040503050406030204" pitchFamily="18" charset="0"/>
                            </a:rPr>
                            <m:t>e</m:t>
                          </m:r>
                        </m:e>
                        <m:sup>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𝐾𝑡</m:t>
                          </m:r>
                        </m:sup>
                      </m:sSup>
                    </m:oMath>
                  </m:oMathPara>
                </a14:m>
                <a:endParaRPr lang="en-US" dirty="0">
                  <a:solidFill>
                    <a:schemeClr val="tx1"/>
                  </a:solidFill>
                </a:endParaRPr>
              </a:p>
            </p:txBody>
          </p:sp>
        </mc:Choice>
        <mc:Fallback>
          <p:sp>
            <p:nvSpPr>
              <p:cNvPr id="21" name="TextBox 20"/>
              <p:cNvSpPr txBox="1">
                <a:spLocks noRot="1" noChangeAspect="1" noMove="1" noResize="1" noEditPoints="1" noAdjustHandles="1" noChangeArrowheads="1" noChangeShapeType="1" noTextEdit="1"/>
              </p:cNvSpPr>
              <p:nvPr/>
            </p:nvSpPr>
            <p:spPr>
              <a:xfrm>
                <a:off x="581192" y="3717932"/>
                <a:ext cx="7144723" cy="369332"/>
              </a:xfrm>
              <a:prstGeom prst="rect">
                <a:avLst/>
              </a:prstGeom>
              <a:blipFill rotWithShape="1">
                <a:blip r:embed="rId3"/>
                <a:stretch>
                  <a:fillRect l="-2" t="-2" r="7" b="109"/>
                </a:stretch>
              </a:blipFill>
            </p:spPr>
            <p:txBody>
              <a:bodyPr/>
              <a:lstStyle/>
              <a:p>
                <a:r>
                  <a:rPr lang="zh-CN" altLang="en-US">
                    <a:noFill/>
                  </a:rPr>
                  <a:t> </a:t>
                </a:r>
              </a:p>
            </p:txBody>
          </p:sp>
        </mc:Fallback>
      </mc:AlternateContent>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2697" y="4249543"/>
            <a:ext cx="6475748" cy="2408432"/>
          </a:xfrm>
          <a:prstGeom prst="rect">
            <a:avLst/>
          </a:prstGeom>
          <a:noFill/>
        </p:spPr>
      </p:pic>
      <p:sp>
        <p:nvSpPr>
          <p:cNvPr id="23" name="Arrow: Right 22"/>
          <p:cNvSpPr/>
          <p:nvPr/>
        </p:nvSpPr>
        <p:spPr>
          <a:xfrm rot="5400000">
            <a:off x="4319801" y="3309240"/>
            <a:ext cx="335605" cy="414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6" name="TextBox 25"/>
              <p:cNvSpPr txBox="1"/>
              <p:nvPr/>
            </p:nvSpPr>
            <p:spPr>
              <a:xfrm>
                <a:off x="7708445" y="3522691"/>
                <a:ext cx="4525520" cy="1399486"/>
              </a:xfrm>
              <a:prstGeom prst="rect">
                <a:avLst/>
              </a:prstGeom>
              <a:noFill/>
            </p:spPr>
            <p:txBody>
              <a:bodyPr wrap="square">
                <a:spAutoFit/>
              </a:bodyPr>
              <a:lstStyle/>
              <a:p>
                <a:pPr marL="0" marR="0" indent="0" algn="just">
                  <a:lnSpc>
                    <a:spcPct val="150000"/>
                  </a:lnSpc>
                  <a:spcBef>
                    <a:spcPts val="600"/>
                  </a:spcBef>
                  <a:spcAft>
                    <a:spcPts val="600"/>
                  </a:spcAft>
                </a:pPr>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两个已知条件代入（两点半时体温为</a:t>
                </a:r>
                <a14:m>
                  <m:oMath xmlns:m="http://schemas.openxmlformats.org/officeDocument/2006/math">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𝟐𝟔</m:t>
                    </m:r>
                    <m:r>
                      <a:rPr lang="en-US" sz="1400" b="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，三点半时体温为</a:t>
                </a:r>
                <a14:m>
                  <m:oMath xmlns:m="http://schemas.openxmlformats.org/officeDocument/2006/math">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𝟐𝟓</m:t>
                    </m:r>
                    <m:r>
                      <a:rPr lang="en-US" sz="1400" b="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），并设下午</a:t>
                </a:r>
                <a14:m>
                  <m:oMath xmlns:m="http://schemas.openxmlformats.org/officeDocument/2006/math">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𝟐</m:t>
                    </m:r>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𝟑𝟎</m:t>
                    </m:r>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时候已经距离死亡时间过去了</a:t>
                </a:r>
                <a14:m>
                  <m:oMath xmlns:m="http://schemas.openxmlformats.org/officeDocument/2006/math">
                    <m:sSub>
                      <m:sSub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sub>
                        <m:r>
                          <a:rPr lang="en-US" sz="1400">
                            <a:solidFill>
                              <a:srgbClr val="000000"/>
                            </a:solidFill>
                            <a:effectLst/>
                            <a:latin typeface="Cambria Math" panose="02040503050406030204" pitchFamily="18" charset="0"/>
                            <a:ea typeface="宋体" panose="02010600030101010101" pitchFamily="2" charset="-122"/>
                            <a:cs typeface="Calibri" panose="020F0502020204030204" pitchFamily="34" charset="0"/>
                          </a:rPr>
                          <m:t>1</m:t>
                        </m:r>
                      </m:sub>
                    </m:sSub>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小时，得到：</a:t>
                </a:r>
                <a14:m>
                  <m:oMath xmlns:m="http://schemas.openxmlformats.org/officeDocument/2006/math">
                    <m:d>
                      <m:dPr>
                        <m:begChr m:val="{"/>
                        <m:endChr m:val=""/>
                        <m:ctrlPr>
                          <a:rPr lang="en-US" sz="1400" i="1">
                            <a:effectLst/>
                            <a:latin typeface="Cambria Math" panose="02040503050406030204" pitchFamily="18" charset="0"/>
                          </a:rPr>
                        </m:ctrlPr>
                      </m:dPr>
                      <m:e>
                        <m:eqArr>
                          <m:eqArrPr>
                            <m:ctrlPr>
                              <a:rPr lang="en-US" sz="1400" i="1">
                                <a:effectLst/>
                                <a:latin typeface="Cambria Math" panose="02040503050406030204" pitchFamily="18" charset="0"/>
                              </a:rPr>
                            </m:ctrlPr>
                          </m:eqArrPr>
                          <m:e>
                            <m:r>
                              <a:rPr lang="en-US" sz="1600">
                                <a:effectLst/>
                                <a:latin typeface="Cambria Math" panose="02040503050406030204" pitchFamily="18" charset="0"/>
                                <a:ea typeface="宋体" panose="02010600030101010101" pitchFamily="2" charset="-122"/>
                                <a:cs typeface="Calibri" panose="020F0502020204030204" pitchFamily="34" charset="0"/>
                              </a:rPr>
                              <m:t>26</m:t>
                            </m:r>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a:effectLst/>
                                <a:latin typeface="Cambria Math" panose="02040503050406030204" pitchFamily="18" charset="0"/>
                                <a:ea typeface="宋体" panose="02010600030101010101" pitchFamily="2" charset="-122"/>
                                <a:cs typeface="Calibri" panose="020F0502020204030204" pitchFamily="34" charset="0"/>
                              </a:rPr>
                              <m:t>20</m:t>
                            </m:r>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a:effectLst/>
                                <a:latin typeface="Cambria Math" panose="02040503050406030204" pitchFamily="18" charset="0"/>
                                <a:ea typeface="宋体" panose="02010600030101010101" pitchFamily="2" charset="-122"/>
                                <a:cs typeface="Calibri" panose="020F0502020204030204" pitchFamily="34" charset="0"/>
                              </a:rPr>
                              <m:t>17</m:t>
                            </m:r>
                            <m:sSup>
                              <m:sSupPr>
                                <m:ctrlPr>
                                  <a:rPr lang="en-US" sz="1400" i="1">
                                    <a:effectLst/>
                                    <a:latin typeface="Cambria Math" panose="02040503050406030204" pitchFamily="18" charset="0"/>
                                  </a:rPr>
                                </m:ctrlPr>
                              </m:sSupPr>
                              <m:e>
                                <m:r>
                                  <m:rPr>
                                    <m:sty m:val="p"/>
                                  </m:rPr>
                                  <a:rPr lang="en-US" sz="1600">
                                    <a:effectLst/>
                                    <a:latin typeface="Cambria Math" panose="02040503050406030204" pitchFamily="18" charset="0"/>
                                    <a:ea typeface="宋体" panose="02010600030101010101" pitchFamily="2" charset="-122"/>
                                    <a:cs typeface="Calibri" panose="020F0502020204030204" pitchFamily="34" charset="0"/>
                                  </a:rPr>
                                  <m:t>e</m:t>
                                </m:r>
                              </m:e>
                              <m:sup>
                                <m:r>
                                  <a:rPr lang="en-US" sz="1600" i="1">
                                    <a:effectLst/>
                                    <a:latin typeface="Cambria Math" panose="02040503050406030204" pitchFamily="18" charset="0"/>
                                    <a:ea typeface="宋体" panose="02010600030101010101" pitchFamily="2" charset="-122"/>
                                    <a:cs typeface="Calibri" panose="020F0502020204030204" pitchFamily="34" charset="0"/>
                                  </a:rPr>
                                  <m:t>−</m:t>
                                </m:r>
                                <m:r>
                                  <a:rPr lang="en-US" sz="1600" i="1">
                                    <a:effectLst/>
                                    <a:latin typeface="Cambria Math" panose="02040503050406030204" pitchFamily="18" charset="0"/>
                                    <a:ea typeface="宋体" panose="02010600030101010101" pitchFamily="2" charset="-122"/>
                                    <a:cs typeface="Calibri" panose="020F0502020204030204" pitchFamily="34" charset="0"/>
                                  </a:rPr>
                                  <m:t>𝐾</m:t>
                                </m:r>
                                <m:sSub>
                                  <m:sSubPr>
                                    <m:ctrlPr>
                                      <a:rPr lang="en-US" sz="1400" i="1">
                                        <a:effectLst/>
                                        <a:latin typeface="Cambria Math" panose="02040503050406030204" pitchFamily="18" charset="0"/>
                                      </a:rPr>
                                    </m:ctrlPr>
                                  </m:sSub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sub>
                                    <m:r>
                                      <a:rPr lang="en-US" sz="1600">
                                        <a:effectLst/>
                                        <a:latin typeface="Cambria Math" panose="02040503050406030204" pitchFamily="18" charset="0"/>
                                        <a:ea typeface="宋体" panose="02010600030101010101" pitchFamily="2" charset="-122"/>
                                        <a:cs typeface="Calibri" panose="020F0502020204030204" pitchFamily="34" charset="0"/>
                                      </a:rPr>
                                      <m:t>1</m:t>
                                    </m:r>
                                  </m:sub>
                                </m:sSub>
                              </m:sup>
                            </m:sSup>
                            <m:r>
                              <a:rPr lang="en-US" sz="1600">
                                <a:effectLst/>
                                <a:latin typeface="Cambria Math" panose="02040503050406030204" pitchFamily="18" charset="0"/>
                                <a:ea typeface="宋体" panose="02010600030101010101" pitchFamily="2" charset="-122"/>
                                <a:cs typeface="Calibri" panose="020F0502020204030204" pitchFamily="34" charset="0"/>
                              </a:rPr>
                              <m:t>             </m:t>
                            </m:r>
                          </m:e>
                          <m:e>
                            <m:r>
                              <a:rPr lang="en-US" sz="1600">
                                <a:effectLst/>
                                <a:latin typeface="Cambria Math" panose="02040503050406030204" pitchFamily="18" charset="0"/>
                                <a:ea typeface="宋体" panose="02010600030101010101" pitchFamily="2" charset="-122"/>
                                <a:cs typeface="Calibri" panose="020F0502020204030204" pitchFamily="34" charset="0"/>
                              </a:rPr>
                              <m:t>25</m:t>
                            </m:r>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a:effectLst/>
                                <a:latin typeface="Cambria Math" panose="02040503050406030204" pitchFamily="18" charset="0"/>
                                <a:ea typeface="宋体" panose="02010600030101010101" pitchFamily="2" charset="-122"/>
                                <a:cs typeface="Calibri" panose="020F0502020204030204" pitchFamily="34" charset="0"/>
                              </a:rPr>
                              <m:t>20</m:t>
                            </m:r>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a:effectLst/>
                                <a:latin typeface="Cambria Math" panose="02040503050406030204" pitchFamily="18" charset="0"/>
                                <a:ea typeface="宋体" panose="02010600030101010101" pitchFamily="2" charset="-122"/>
                                <a:cs typeface="Calibri" panose="020F0502020204030204" pitchFamily="34" charset="0"/>
                              </a:rPr>
                              <m:t>17</m:t>
                            </m:r>
                            <m:sSup>
                              <m:sSupPr>
                                <m:ctrlPr>
                                  <a:rPr lang="en-US" sz="1400" i="1">
                                    <a:effectLst/>
                                    <a:latin typeface="Cambria Math" panose="02040503050406030204" pitchFamily="18" charset="0"/>
                                  </a:rPr>
                                </m:ctrlPr>
                              </m:sSupPr>
                              <m:e>
                                <m:r>
                                  <m:rPr>
                                    <m:sty m:val="p"/>
                                  </m:rPr>
                                  <a:rPr lang="en-US" sz="1600">
                                    <a:effectLst/>
                                    <a:latin typeface="Cambria Math" panose="02040503050406030204" pitchFamily="18" charset="0"/>
                                    <a:ea typeface="宋体" panose="02010600030101010101" pitchFamily="2" charset="-122"/>
                                    <a:cs typeface="Calibri" panose="020F0502020204030204" pitchFamily="34" charset="0"/>
                                  </a:rPr>
                                  <m:t>e</m:t>
                                </m:r>
                              </m:e>
                              <m:sup>
                                <m:r>
                                  <a:rPr lang="en-US" sz="1600" i="1">
                                    <a:effectLst/>
                                    <a:latin typeface="Cambria Math" panose="02040503050406030204" pitchFamily="18" charset="0"/>
                                    <a:ea typeface="宋体" panose="02010600030101010101" pitchFamily="2" charset="-122"/>
                                    <a:cs typeface="Calibri" panose="020F0502020204030204" pitchFamily="34" charset="0"/>
                                  </a:rPr>
                                  <m:t>−</m:t>
                                </m:r>
                                <m:r>
                                  <a:rPr lang="en-US" sz="1600" i="1">
                                    <a:effectLst/>
                                    <a:latin typeface="Cambria Math" panose="02040503050406030204" pitchFamily="18" charset="0"/>
                                    <a:ea typeface="宋体" panose="02010600030101010101" pitchFamily="2" charset="-122"/>
                                    <a:cs typeface="Calibri" panose="020F0502020204030204" pitchFamily="34" charset="0"/>
                                  </a:rPr>
                                  <m:t>𝐾</m:t>
                                </m:r>
                                <m:sSub>
                                  <m:sSubPr>
                                    <m:ctrlPr>
                                      <a:rPr lang="en-US" sz="1400" i="1">
                                        <a:effectLst/>
                                        <a:latin typeface="Cambria Math" panose="02040503050406030204" pitchFamily="18" charset="0"/>
                                      </a:rPr>
                                    </m:ctrlPr>
                                  </m:sSubPr>
                                  <m:e>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i="1">
                                        <a:effectLst/>
                                        <a:latin typeface="Cambria Math" panose="02040503050406030204" pitchFamily="18" charset="0"/>
                                        <a:ea typeface="宋体" panose="02010600030101010101" pitchFamily="2" charset="-122"/>
                                        <a:cs typeface="Calibri" panose="020F0502020204030204" pitchFamily="34" charset="0"/>
                                      </a:rPr>
                                      <m:t>𝑡</m:t>
                                    </m:r>
                                  </m:e>
                                  <m:sub>
                                    <m:r>
                                      <a:rPr lang="en-US" sz="1600">
                                        <a:effectLst/>
                                        <a:latin typeface="Cambria Math" panose="02040503050406030204" pitchFamily="18" charset="0"/>
                                        <a:ea typeface="宋体" panose="02010600030101010101" pitchFamily="2" charset="-122"/>
                                        <a:cs typeface="Calibri" panose="020F0502020204030204" pitchFamily="34" charset="0"/>
                                      </a:rPr>
                                      <m:t>1</m:t>
                                    </m:r>
                                  </m:sub>
                                </m:sSub>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a:effectLst/>
                                    <a:latin typeface="Cambria Math" panose="02040503050406030204" pitchFamily="18" charset="0"/>
                                    <a:ea typeface="宋体" panose="02010600030101010101" pitchFamily="2" charset="-122"/>
                                    <a:cs typeface="Calibri" panose="020F0502020204030204" pitchFamily="34" charset="0"/>
                                  </a:rPr>
                                  <m:t>1</m:t>
                                </m:r>
                                <m:r>
                                  <a:rPr lang="en-US" sz="1600">
                                    <a:effectLst/>
                                    <a:latin typeface="Cambria Math" panose="02040503050406030204" pitchFamily="18" charset="0"/>
                                    <a:ea typeface="宋体" panose="02010600030101010101" pitchFamily="2" charset="-122"/>
                                    <a:cs typeface="Calibri" panose="020F0502020204030204" pitchFamily="34" charset="0"/>
                                  </a:rPr>
                                  <m:t>)</m:t>
                                </m:r>
                              </m:sup>
                            </m:sSup>
                            <m:r>
                              <a:rPr lang="en-US" sz="1600">
                                <a:effectLst/>
                                <a:latin typeface="Cambria Math" panose="02040503050406030204" pitchFamily="18" charset="0"/>
                                <a:ea typeface="宋体" panose="02010600030101010101" pitchFamily="2" charset="-122"/>
                                <a:cs typeface="Calibri" panose="020F0502020204030204" pitchFamily="34" charset="0"/>
                              </a:rPr>
                              <m:t>      </m:t>
                            </m:r>
                          </m:e>
                        </m:eqArr>
                      </m:e>
                    </m:d>
                  </m:oMath>
                </a14:m>
                <a:r>
                  <a:rPr lang="en-US" sz="1600" dirty="0">
                    <a:effectLst/>
                    <a:latin typeface="Calibri" panose="020F0502020204030204" pitchFamily="34" charset="0"/>
                    <a:ea typeface="宋体" panose="02010600030101010101" pitchFamily="2" charset="-122"/>
                  </a:rPr>
                  <a:t>	</a:t>
                </a:r>
                <a:endParaRPr lang="en-US" sz="1400" dirty="0"/>
              </a:p>
            </p:txBody>
          </p:sp>
        </mc:Choice>
        <mc:Fallback>
          <p:sp>
            <p:nvSpPr>
              <p:cNvPr id="26" name="TextBox 25"/>
              <p:cNvSpPr txBox="1">
                <a:spLocks noRot="1" noChangeAspect="1" noMove="1" noResize="1" noEditPoints="1" noAdjustHandles="1" noChangeArrowheads="1" noChangeShapeType="1" noTextEdit="1"/>
              </p:cNvSpPr>
              <p:nvPr/>
            </p:nvSpPr>
            <p:spPr>
              <a:xfrm>
                <a:off x="7708445" y="3522691"/>
                <a:ext cx="4525520" cy="1399486"/>
              </a:xfrm>
              <a:prstGeom prst="rect">
                <a:avLst/>
              </a:prstGeom>
              <a:blipFill rotWithShape="1">
                <a:blip r:embed="rId5"/>
                <a:stretch>
                  <a:fillRect l="-4" t="-25" r="1" b="21"/>
                </a:stretch>
              </a:blipFill>
            </p:spPr>
            <p:txBody>
              <a:bodyPr/>
              <a:lstStyle/>
              <a:p>
                <a:r>
                  <a:rPr lang="zh-CN" altLang="en-US">
                    <a:noFill/>
                  </a:rPr>
                  <a:t> </a:t>
                </a:r>
              </a:p>
            </p:txBody>
          </p:sp>
        </mc:Fallback>
      </mc:AlternateContent>
      <p:sp>
        <p:nvSpPr>
          <p:cNvPr id="27" name="Arrow: Right 26"/>
          <p:cNvSpPr/>
          <p:nvPr/>
        </p:nvSpPr>
        <p:spPr>
          <a:xfrm rot="10800000">
            <a:off x="7371695" y="3684119"/>
            <a:ext cx="335605" cy="414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p:cNvSpPr/>
          <p:nvPr/>
        </p:nvSpPr>
        <p:spPr>
          <a:xfrm rot="5400000">
            <a:off x="9430698" y="4882904"/>
            <a:ext cx="335605" cy="414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8982265" y="5257783"/>
                <a:ext cx="1646623" cy="57291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a:solidFill>
                                    <a:schemeClr val="tx1"/>
                                  </a:solidFill>
                                  <a:latin typeface="Cambria Math" panose="02040503050406030204" pitchFamily="18" charset="0"/>
                                </a:rPr>
                              </m:ctrlPr>
                            </m:eqArrPr>
                            <m:e>
                              <m:r>
                                <a:rPr lang="en-US" sz="1400">
                                  <a:solidFill>
                                    <a:schemeClr val="tx1"/>
                                  </a:solidFill>
                                  <a:latin typeface="Cambria Math" panose="02040503050406030204" pitchFamily="18" charset="0"/>
                                </a:rPr>
                                <m:t>&amp;</m:t>
                              </m:r>
                              <m:r>
                                <a:rPr lang="en-US" sz="1400" i="1">
                                  <a:solidFill>
                                    <a:schemeClr val="tx1"/>
                                  </a:solidFill>
                                  <a:latin typeface="Cambria Math" panose="02040503050406030204" pitchFamily="18" charset="0"/>
                                </a:rPr>
                                <m:t>𝐾</m:t>
                              </m:r>
                              <m:r>
                                <a:rPr lang="en-US" sz="1400" i="0">
                                  <a:solidFill>
                                    <a:schemeClr val="tx1"/>
                                  </a:solidFill>
                                  <a:latin typeface="Cambria Math" panose="02040503050406030204" pitchFamily="18" charset="0"/>
                                </a:rPr>
                                <m:t>=</m:t>
                              </m:r>
                              <m:r>
                                <a:rPr lang="en-US" sz="1400" i="0">
                                  <a:solidFill>
                                    <a:schemeClr val="tx1"/>
                                  </a:solidFill>
                                  <a:latin typeface="Cambria Math" panose="02040503050406030204" pitchFamily="18" charset="0"/>
                                </a:rPr>
                                <m:t>0</m:t>
                              </m:r>
                              <m:r>
                                <a:rPr lang="en-US" sz="1400" i="0">
                                  <a:solidFill>
                                    <a:schemeClr val="tx1"/>
                                  </a:solidFill>
                                  <a:latin typeface="Cambria Math" panose="02040503050406030204" pitchFamily="18" charset="0"/>
                                </a:rPr>
                                <m:t>.</m:t>
                              </m:r>
                              <m:r>
                                <a:rPr lang="en-US" sz="1400" i="0">
                                  <a:solidFill>
                                    <a:schemeClr val="tx1"/>
                                  </a:solidFill>
                                  <a:latin typeface="Cambria Math" panose="02040503050406030204" pitchFamily="18" charset="0"/>
                                </a:rPr>
                                <m:t>182</m:t>
                              </m:r>
                              <m:r>
                                <a:rPr lang="en-US" sz="1400" i="0">
                                  <a:solidFill>
                                    <a:schemeClr val="tx1"/>
                                  </a:solidFill>
                                  <a:latin typeface="Cambria Math" panose="02040503050406030204" pitchFamily="18" charset="0"/>
                                </a:rPr>
                                <m:t>             </m:t>
                              </m:r>
                            </m:e>
                            <m:e>
                              <m:r>
                                <a:rPr lang="en-US" sz="1400" i="0">
                                  <a:solidFill>
                                    <a:schemeClr val="tx1"/>
                                  </a:solidFill>
                                  <a:latin typeface="Cambria Math" panose="02040503050406030204" pitchFamily="18" charset="0"/>
                                </a:rPr>
                                <m:t>&amp;</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𝑡</m:t>
                                  </m:r>
                                </m:e>
                                <m:sub>
                                  <m:r>
                                    <a:rPr lang="en-US" sz="1400" i="0">
                                      <a:solidFill>
                                        <a:schemeClr val="tx1"/>
                                      </a:solidFill>
                                      <a:latin typeface="Cambria Math" panose="02040503050406030204" pitchFamily="18" charset="0"/>
                                    </a:rPr>
                                    <m:t>1</m:t>
                                  </m:r>
                                </m:sub>
                              </m:sSub>
                              <m:r>
                                <a:rPr lang="en-US" sz="1400" i="0">
                                  <a:solidFill>
                                    <a:schemeClr val="tx1"/>
                                  </a:solidFill>
                                  <a:latin typeface="Cambria Math" panose="02040503050406030204" pitchFamily="18" charset="0"/>
                                </a:rPr>
                                <m:t>=</m:t>
                              </m:r>
                              <m:r>
                                <a:rPr lang="en-US" sz="1400" i="0">
                                  <a:solidFill>
                                    <a:schemeClr val="tx1"/>
                                  </a:solidFill>
                                  <a:latin typeface="Cambria Math" panose="02040503050406030204" pitchFamily="18" charset="0"/>
                                </a:rPr>
                                <m:t>5</m:t>
                              </m:r>
                              <m:r>
                                <a:rPr lang="en-US" sz="1400" i="0">
                                  <a:solidFill>
                                    <a:schemeClr val="tx1"/>
                                  </a:solidFill>
                                  <a:latin typeface="Cambria Math" panose="02040503050406030204" pitchFamily="18" charset="0"/>
                                </a:rPr>
                                <m:t>.</m:t>
                              </m:r>
                              <m:r>
                                <a:rPr lang="en-US" sz="1400" i="0">
                                  <a:solidFill>
                                    <a:schemeClr val="tx1"/>
                                  </a:solidFill>
                                  <a:latin typeface="Cambria Math" panose="02040503050406030204" pitchFamily="18" charset="0"/>
                                </a:rPr>
                                <m:t>72</m:t>
                              </m:r>
                              <m:r>
                                <a:rPr lang="en-US" sz="1400" i="0">
                                  <a:solidFill>
                                    <a:schemeClr val="tx1"/>
                                  </a:solidFill>
                                  <a:latin typeface="Cambria Math" panose="02040503050406030204" pitchFamily="18" charset="0"/>
                                </a:rPr>
                                <m:t>              </m:t>
                              </m:r>
                            </m:e>
                          </m:eqArr>
                        </m:e>
                      </m:d>
                    </m:oMath>
                  </m:oMathPara>
                </a14:m>
                <a:endParaRPr lang="en-US" sz="1400" dirty="0">
                  <a:solidFill>
                    <a:schemeClr val="tx1"/>
                  </a:solidFill>
                </a:endParaRPr>
              </a:p>
            </p:txBody>
          </p:sp>
        </mc:Choice>
        <mc:Fallback>
          <p:sp>
            <p:nvSpPr>
              <p:cNvPr id="30" name="TextBox 29"/>
              <p:cNvSpPr txBox="1">
                <a:spLocks noRot="1" noChangeAspect="1" noMove="1" noResize="1" noEditPoints="1" noAdjustHandles="1" noChangeArrowheads="1" noChangeShapeType="1" noTextEdit="1"/>
              </p:cNvSpPr>
              <p:nvPr/>
            </p:nvSpPr>
            <p:spPr>
              <a:xfrm>
                <a:off x="8982265" y="5257783"/>
                <a:ext cx="1646623" cy="572914"/>
              </a:xfrm>
              <a:prstGeom prst="rect">
                <a:avLst/>
              </a:prstGeom>
              <a:blipFill rotWithShape="1">
                <a:blip r:embed="rId6"/>
                <a:stretch>
                  <a:fillRect l="-12" t="-108" r="16" b="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7898195" y="5952331"/>
                <a:ext cx="3814762" cy="738664"/>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说明在下午</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𝟐</m:t>
                    </m:r>
                    <m:r>
                      <a:rPr lang="en-US" sz="1400" b="1" i="1">
                        <a:effectLst/>
                        <a:latin typeface="Cambria Math" panose="02040503050406030204" pitchFamily="18" charset="0"/>
                        <a:ea typeface="宋体" panose="02010600030101010101" pitchFamily="2" charset="-122"/>
                        <a:cs typeface="Calibri" panose="020F0502020204030204" pitchFamily="34" charset="0"/>
                      </a:rPr>
                      <m:t>:</m:t>
                    </m:r>
                    <m:r>
                      <a:rPr lang="en-US" sz="1400" b="1" i="1">
                        <a:effectLst/>
                        <a:latin typeface="Cambria Math" panose="02040503050406030204" pitchFamily="18" charset="0"/>
                        <a:ea typeface="宋体" panose="02010600030101010101" pitchFamily="2" charset="-122"/>
                        <a:cs typeface="Calibri" panose="020F0502020204030204" pitchFamily="34" charset="0"/>
                      </a:rPr>
                      <m:t>𝟑𝟎</m:t>
                    </m:r>
                  </m:oMath>
                </a14:m>
                <a:r>
                  <a:rPr lang="zh-CN" sz="1400" dirty="0">
                    <a:effectLst/>
                    <a:latin typeface="Calibri" panose="020F0502020204030204" pitchFamily="34" charset="0"/>
                    <a:ea typeface="宋体" panose="02010600030101010101" pitchFamily="2" charset="-122"/>
                    <a:cs typeface="Calibri" panose="020F0502020204030204" pitchFamily="34" charset="0"/>
                  </a:rPr>
                  <a:t>的时候，距离死亡时间已经过去了</a:t>
                </a:r>
                <a14:m>
                  <m:oMath xmlns:m="http://schemas.openxmlformats.org/officeDocument/2006/math">
                    <m:r>
                      <a:rPr lang="en-US" sz="1400" i="1">
                        <a:effectLst/>
                        <a:latin typeface="Cambria Math" panose="02040503050406030204" pitchFamily="18" charset="0"/>
                        <a:ea typeface="宋体" panose="02010600030101010101" pitchFamily="2" charset="-122"/>
                        <a:cs typeface="Calibri" panose="020F0502020204030204" pitchFamily="34" charset="0"/>
                      </a:rPr>
                      <m:t>5</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72</m:t>
                    </m:r>
                  </m:oMath>
                </a14:m>
                <a:r>
                  <a:rPr lang="zh-CN" sz="1400" dirty="0">
                    <a:effectLst/>
                    <a:latin typeface="Calibri" panose="020F0502020204030204" pitchFamily="34" charset="0"/>
                    <a:ea typeface="宋体" panose="02010600030101010101" pitchFamily="2" charset="-122"/>
                    <a:cs typeface="Calibri" panose="020F0502020204030204" pitchFamily="34" charset="0"/>
                  </a:rPr>
                  <a:t>小时（</a:t>
                </a:r>
                <a:r>
                  <a:rPr lang="en-US" sz="1400" dirty="0">
                    <a:effectLst/>
                    <a:latin typeface="Calibri" panose="020F0502020204030204" pitchFamily="34" charset="0"/>
                    <a:ea typeface="宋体" panose="02010600030101010101" pitchFamily="2" charset="-122"/>
                  </a:rPr>
                  <a:t>5</a:t>
                </a:r>
                <a:r>
                  <a:rPr lang="zh-CN" sz="1400" dirty="0">
                    <a:effectLst/>
                    <a:latin typeface="Calibri" panose="020F0502020204030204" pitchFamily="34" charset="0"/>
                    <a:ea typeface="宋体" panose="02010600030101010101" pitchFamily="2" charset="-122"/>
                    <a:cs typeface="Calibri" panose="020F0502020204030204" pitchFamily="34" charset="0"/>
                  </a:rPr>
                  <a:t>小时</a:t>
                </a:r>
                <a:r>
                  <a:rPr lang="en-US" sz="1400" dirty="0">
                    <a:effectLst/>
                    <a:latin typeface="Calibri" panose="020F0502020204030204" pitchFamily="34" charset="0"/>
                    <a:ea typeface="宋体" panose="02010600030101010101" pitchFamily="2" charset="-122"/>
                  </a:rPr>
                  <a:t>43</a:t>
                </a:r>
                <a:r>
                  <a:rPr lang="zh-CN" sz="1400" dirty="0">
                    <a:effectLst/>
                    <a:latin typeface="Calibri" panose="020F0502020204030204" pitchFamily="34" charset="0"/>
                    <a:ea typeface="宋体" panose="02010600030101010101" pitchFamily="2" charset="-122"/>
                    <a:cs typeface="Calibri" panose="020F0502020204030204" pitchFamily="34" charset="0"/>
                  </a:rPr>
                  <a:t>分钟），所以案发时间大概是上午</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𝟖</m:t>
                    </m:r>
                    <m:r>
                      <a:rPr lang="en-US" sz="1400" b="1" i="1">
                        <a:effectLst/>
                        <a:latin typeface="Cambria Math" panose="02040503050406030204" pitchFamily="18" charset="0"/>
                        <a:ea typeface="宋体" panose="02010600030101010101" pitchFamily="2" charset="-122"/>
                        <a:cs typeface="Calibri" panose="020F0502020204030204" pitchFamily="34" charset="0"/>
                      </a:rPr>
                      <m:t>:</m:t>
                    </m:r>
                    <m:r>
                      <a:rPr lang="en-US" sz="1400" b="1" i="1">
                        <a:effectLst/>
                        <a:latin typeface="Cambria Math" panose="02040503050406030204" pitchFamily="18" charset="0"/>
                        <a:ea typeface="宋体" panose="02010600030101010101" pitchFamily="2" charset="-122"/>
                        <a:cs typeface="Calibri" panose="020F0502020204030204" pitchFamily="34" charset="0"/>
                      </a:rPr>
                      <m:t>𝟒𝟕</m:t>
                    </m:r>
                  </m:oMath>
                </a14:m>
                <a:endParaRPr lang="en-US" sz="1400" dirty="0"/>
              </a:p>
            </p:txBody>
          </p:sp>
        </mc:Choice>
        <mc:Fallback>
          <p:sp>
            <p:nvSpPr>
              <p:cNvPr id="32" name="TextBox 31"/>
              <p:cNvSpPr txBox="1">
                <a:spLocks noRot="1" noChangeAspect="1" noMove="1" noResize="1" noEditPoints="1" noAdjustHandles="1" noChangeArrowheads="1" noChangeShapeType="1" noTextEdit="1"/>
              </p:cNvSpPr>
              <p:nvPr/>
            </p:nvSpPr>
            <p:spPr>
              <a:xfrm>
                <a:off x="7898195" y="5952331"/>
                <a:ext cx="3814762" cy="738664"/>
              </a:xfrm>
              <a:prstGeom prst="rect">
                <a:avLst/>
              </a:prstGeom>
              <a:blipFill rotWithShape="1">
                <a:blip r:embed="rId7"/>
                <a:stretch>
                  <a:fillRect l="-2" t="-64" r="10"/>
                </a:stretch>
              </a:blipFill>
            </p:spPr>
            <p:txBody>
              <a:bodyPr/>
              <a:lstStyle/>
              <a:p>
                <a:r>
                  <a:rPr lang="zh-CN" altLang="en-US">
                    <a:noFill/>
                  </a:rPr>
                  <a:t> </a:t>
                </a:r>
              </a:p>
            </p:txBody>
          </p:sp>
        </mc:Fallback>
      </mc:AlternateContent>
      <p:pic>
        <p:nvPicPr>
          <p:cNvPr id="4" name="Picture 3"/>
          <p:cNvPicPr>
            <a:picLocks noChangeAspect="1"/>
          </p:cNvPicPr>
          <p:nvPr/>
        </p:nvPicPr>
        <p:blipFill>
          <a:blip r:embed="rId8"/>
          <a:stretch>
            <a:fillRect/>
          </a:stretch>
        </p:blipFill>
        <p:spPr>
          <a:xfrm>
            <a:off x="2273028" y="2174407"/>
            <a:ext cx="4014997" cy="12108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一阶系统的时域响应 </a:t>
            </a:r>
            <a:r>
              <a:rPr lang="en-US" altLang="zh-CN" sz="3600" b="1" dirty="0"/>
              <a:t>– </a:t>
            </a:r>
            <a:r>
              <a:rPr lang="zh-CN" altLang="en-US" sz="3600" b="1" dirty="0"/>
              <a:t>参考视频以及代码</a:t>
            </a:r>
            <a:endParaRPr lang="en-US" sz="3600" dirty="0"/>
          </a:p>
        </p:txBody>
      </p:sp>
      <p:pic>
        <p:nvPicPr>
          <p:cNvPr id="3" name="图片 2" descr="05"/>
          <p:cNvPicPr>
            <a:picLocks noChangeAspect="1"/>
          </p:cNvPicPr>
          <p:nvPr/>
        </p:nvPicPr>
        <p:blipFill>
          <a:blip r:embed="rId1"/>
          <a:stretch>
            <a:fillRect/>
          </a:stretch>
        </p:blipFill>
        <p:spPr>
          <a:xfrm>
            <a:off x="4751705" y="2454275"/>
            <a:ext cx="2286000" cy="2286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04016" y="696286"/>
            <a:ext cx="10058400" cy="1031846"/>
          </a:xfrm>
        </p:spPr>
        <p:txBody>
          <a:bodyPr>
            <a:normAutofit/>
          </a:bodyPr>
          <a:lstStyle/>
          <a:p>
            <a:r>
              <a:rPr lang="zh-CN" altLang="en-US" sz="3600" b="1" dirty="0"/>
              <a:t>引子 </a:t>
            </a:r>
            <a:r>
              <a:rPr lang="en-US" altLang="zh-CN" sz="3600" b="1" dirty="0"/>
              <a:t>– </a:t>
            </a:r>
            <a:r>
              <a:rPr lang="zh-CN" altLang="en-US" sz="3600" b="1" dirty="0"/>
              <a:t>案发时间是几点</a:t>
            </a:r>
            <a:endParaRPr lang="en-US" sz="3600" b="1"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09563" y="2050400"/>
            <a:ext cx="6537580" cy="3829700"/>
          </a:xfrm>
          <a:prstGeom prst="rect">
            <a:avLst/>
          </a:prstGeom>
          <a:noFill/>
        </p:spPr>
      </p:pic>
      <mc:AlternateContent xmlns:mc="http://schemas.openxmlformats.org/markup-compatibility/2006">
        <mc:Choice xmlns:a14="http://schemas.microsoft.com/office/drawing/2010/main" Requires="a14">
          <p:sp>
            <p:nvSpPr>
              <p:cNvPr id="7" name="TextBox 6"/>
              <p:cNvSpPr txBox="1"/>
              <p:nvPr/>
            </p:nvSpPr>
            <p:spPr>
              <a:xfrm>
                <a:off x="444857" y="2050400"/>
                <a:ext cx="4666274" cy="4247317"/>
              </a:xfrm>
              <a:prstGeom prst="rect">
                <a:avLst/>
              </a:prstGeom>
              <a:noFill/>
            </p:spPr>
            <p:txBody>
              <a:bodyPr wrap="square">
                <a:spAutoFit/>
              </a:bodyPr>
              <a:lstStyle/>
              <a:p>
                <a:pPr marL="285750" indent="-285750">
                  <a:buFont typeface="Arial" panose="020B0604020202020204" pitchFamily="34" charset="0"/>
                  <a:buChar char="•"/>
                </a:pPr>
                <a:r>
                  <a:rPr lang="zh-CN" sz="1800" dirty="0">
                    <a:effectLst/>
                    <a:latin typeface="Calibri" panose="020F0502020204030204" pitchFamily="34" charset="0"/>
                    <a:ea typeface="宋体" panose="02010600030101010101" pitchFamily="2" charset="-122"/>
                    <a:cs typeface="Calibri" panose="020F0502020204030204" pitchFamily="34" charset="0"/>
                  </a:rPr>
                  <a:t>你是一名</a:t>
                </a:r>
                <a:r>
                  <a:rPr lang="zh-CN" sz="1800" dirty="0">
                    <a:solidFill>
                      <a:srgbClr val="FF0000"/>
                    </a:solidFill>
                    <a:effectLst/>
                    <a:latin typeface="Calibri" panose="020F0502020204030204" pitchFamily="34" charset="0"/>
                    <a:ea typeface="宋体" panose="02010600030101010101" pitchFamily="2" charset="-122"/>
                    <a:cs typeface="Calibri" panose="020F0502020204030204" pitchFamily="34" charset="0"/>
                  </a:rPr>
                  <a:t>侦探</a:t>
                </a:r>
                <a:r>
                  <a:rPr lang="zh-CN" sz="1800" dirty="0">
                    <a:effectLst/>
                    <a:latin typeface="Calibri" panose="020F0502020204030204" pitchFamily="34" charset="0"/>
                    <a:ea typeface="宋体" panose="02010600030101010101" pitchFamily="2" charset="-122"/>
                    <a:cs typeface="Calibri" panose="020F0502020204030204" pitchFamily="34" charset="0"/>
                  </a:rPr>
                  <a:t>，应邀去调查一起密室杀人案件。基于职业习惯，你在进入房间的时候看了一眼手表，记录下此刻的时间是下午</a:t>
                </a:r>
                <a14:m>
                  <m:oMath xmlns:m="http://schemas.openxmlformats.org/officeDocument/2006/math">
                    <m:r>
                      <a:rPr lang="en-US" sz="1800" b="1" i="1">
                        <a:effectLst/>
                        <a:latin typeface="Cambria Math" panose="02040503050406030204" pitchFamily="18" charset="0"/>
                        <a:ea typeface="宋体" panose="02010600030101010101" pitchFamily="2" charset="-122"/>
                        <a:cs typeface="Calibri" panose="020F0502020204030204" pitchFamily="34" charset="0"/>
                      </a:rPr>
                      <m:t>𝟐</m:t>
                    </m:r>
                    <m:r>
                      <a:rPr lang="en-US" sz="1800" b="1" i="1">
                        <a:effectLst/>
                        <a:latin typeface="Cambria Math" panose="02040503050406030204" pitchFamily="18" charset="0"/>
                        <a:ea typeface="宋体" panose="02010600030101010101" pitchFamily="2" charset="-122"/>
                        <a:cs typeface="Calibri" panose="020F0502020204030204" pitchFamily="34" charset="0"/>
                      </a:rPr>
                      <m:t>:</m:t>
                    </m:r>
                    <m:r>
                      <a:rPr lang="en-US" sz="1800" b="1" i="1">
                        <a:effectLst/>
                        <a:latin typeface="Cambria Math" panose="02040503050406030204" pitchFamily="18" charset="0"/>
                        <a:ea typeface="宋体" panose="02010600030101010101" pitchFamily="2" charset="-122"/>
                        <a:cs typeface="Calibri" panose="020F0502020204030204" pitchFamily="34" charset="0"/>
                      </a:rPr>
                      <m:t>𝟑𝟎</m:t>
                    </m:r>
                  </m:oMath>
                </a14:m>
                <a:r>
                  <a:rPr lang="zh-CN" sz="1800" dirty="0">
                    <a:effectLst/>
                    <a:latin typeface="Calibri" panose="020F0502020204030204" pitchFamily="34" charset="0"/>
                    <a:ea typeface="宋体" panose="02010600030101010101" pitchFamily="2" charset="-122"/>
                    <a:cs typeface="Calibri" panose="020F0502020204030204" pitchFamily="34" charset="0"/>
                  </a:rPr>
                  <a:t>。死者正躺在密室的地板上，你拿出温度枪，测得此刻尸体的温度是</a:t>
                </a:r>
                <a14:m>
                  <m:oMath xmlns:m="http://schemas.openxmlformats.org/officeDocument/2006/math">
                    <m:r>
                      <a:rPr lang="en-US" sz="1800" b="1" i="1">
                        <a:effectLst/>
                        <a:latin typeface="Cambria Math" panose="02040503050406030204" pitchFamily="18" charset="0"/>
                        <a:ea typeface="宋体" panose="02010600030101010101" pitchFamily="2" charset="-122"/>
                        <a:cs typeface="Calibri" panose="020F0502020204030204" pitchFamily="34" charset="0"/>
                      </a:rPr>
                      <m:t>𝟐𝟔</m:t>
                    </m:r>
                    <m:r>
                      <a:rPr lang="en-US" sz="1800" b="1">
                        <a:effectLst/>
                        <a:latin typeface="Cambria Math" panose="02040503050406030204" pitchFamily="18" charset="0"/>
                        <a:ea typeface="宋体" panose="02010600030101010101" pitchFamily="2" charset="-122"/>
                        <a:cs typeface="Calibri" panose="020F0502020204030204" pitchFamily="34" charset="0"/>
                      </a:rPr>
                      <m:t>℃</m:t>
                    </m:r>
                  </m:oMath>
                </a14:m>
                <a:r>
                  <a:rPr lang="zh-CN" sz="1800" dirty="0">
                    <a:effectLst/>
                    <a:latin typeface="Calibri" panose="020F0502020204030204" pitchFamily="34" charset="0"/>
                    <a:ea typeface="宋体" panose="02010600030101010101" pitchFamily="2" charset="-122"/>
                    <a:cs typeface="Calibri" panose="020F0502020204030204" pitchFamily="34" charset="0"/>
                  </a:rPr>
                  <a:t>。你开始对房间展开调查并寻找蛛丝马迹。这是一个密闭的空间，有一套完善的空调系统可以将室温准确地保持在</a:t>
                </a:r>
                <a14:m>
                  <m:oMath xmlns:m="http://schemas.openxmlformats.org/officeDocument/2006/math">
                    <m:r>
                      <a:rPr lang="en-US" sz="1800" b="1" i="1">
                        <a:effectLst/>
                        <a:latin typeface="Cambria Math" panose="02040503050406030204" pitchFamily="18" charset="0"/>
                        <a:ea typeface="宋体" panose="02010600030101010101" pitchFamily="2" charset="-122"/>
                        <a:cs typeface="Calibri" panose="020F0502020204030204" pitchFamily="34" charset="0"/>
                      </a:rPr>
                      <m:t>𝟐𝟎</m:t>
                    </m:r>
                    <m:r>
                      <a:rPr lang="en-US" sz="1800" b="1">
                        <a:effectLst/>
                        <a:latin typeface="Cambria Math" panose="02040503050406030204" pitchFamily="18" charset="0"/>
                        <a:ea typeface="宋体" panose="02010600030101010101" pitchFamily="2" charset="-122"/>
                        <a:cs typeface="Calibri" panose="020F0502020204030204" pitchFamily="34" charset="0"/>
                      </a:rPr>
                      <m:t>℃</m:t>
                    </m:r>
                  </m:oMath>
                </a14:m>
                <a:r>
                  <a:rPr lang="zh-CN" sz="1800" dirty="0">
                    <a:effectLst/>
                    <a:latin typeface="Calibri" panose="020F0502020204030204" pitchFamily="34" charset="0"/>
                    <a:ea typeface="宋体" panose="02010600030101010101" pitchFamily="2" charset="-122"/>
                    <a:cs typeface="Calibri" panose="020F0502020204030204" pitchFamily="34" charset="0"/>
                  </a:rPr>
                  <a:t>。空调控制器也没有被动过的痕迹，因此可以断定尸体一直保存在</a:t>
                </a:r>
                <a14:m>
                  <m:oMath xmlns:m="http://schemas.openxmlformats.org/officeDocument/2006/math">
                    <m:r>
                      <a:rPr lang="en-US" sz="1800" b="1" i="1">
                        <a:effectLst/>
                        <a:latin typeface="Cambria Math" panose="02040503050406030204" pitchFamily="18" charset="0"/>
                        <a:ea typeface="宋体" panose="02010600030101010101" pitchFamily="2" charset="-122"/>
                        <a:cs typeface="Calibri" panose="020F0502020204030204" pitchFamily="34" charset="0"/>
                      </a:rPr>
                      <m:t>𝟐𝟎</m:t>
                    </m:r>
                    <m:r>
                      <a:rPr lang="en-US" sz="1800" b="1">
                        <a:effectLst/>
                        <a:latin typeface="Cambria Math" panose="02040503050406030204" pitchFamily="18" charset="0"/>
                        <a:ea typeface="宋体" panose="02010600030101010101" pitchFamily="2" charset="-122"/>
                        <a:cs typeface="Calibri" panose="020F0502020204030204" pitchFamily="34" charset="0"/>
                      </a:rPr>
                      <m:t>℃</m:t>
                    </m:r>
                  </m:oMath>
                </a14:m>
                <a:r>
                  <a:rPr lang="zh-CN" sz="1800" dirty="0">
                    <a:effectLst/>
                    <a:latin typeface="Calibri" panose="020F0502020204030204" pitchFamily="34" charset="0"/>
                    <a:ea typeface="宋体" panose="02010600030101010101" pitchFamily="2" charset="-122"/>
                    <a:cs typeface="Calibri" panose="020F0502020204030204" pitchFamily="34" charset="0"/>
                  </a:rPr>
                  <a:t>的环境下。调查取证用了</a:t>
                </a:r>
                <a14:m>
                  <m:oMath xmlns:m="http://schemas.openxmlformats.org/officeDocument/2006/math">
                    <m:r>
                      <a:rPr lang="en-US" sz="1800" b="1" i="1">
                        <a:effectLst/>
                        <a:latin typeface="Cambria Math" panose="02040503050406030204" pitchFamily="18" charset="0"/>
                        <a:ea typeface="宋体" panose="02010600030101010101" pitchFamily="2" charset="-122"/>
                        <a:cs typeface="Calibri" panose="020F0502020204030204" pitchFamily="34" charset="0"/>
                      </a:rPr>
                      <m:t>𝟏</m:t>
                    </m:r>
                  </m:oMath>
                </a14:m>
                <a:r>
                  <a:rPr lang="zh-CN" sz="1800" dirty="0">
                    <a:effectLst/>
                    <a:latin typeface="Calibri" panose="020F0502020204030204" pitchFamily="34" charset="0"/>
                    <a:ea typeface="宋体" panose="02010600030101010101" pitchFamily="2" charset="-122"/>
                    <a:cs typeface="Calibri" panose="020F0502020204030204" pitchFamily="34" charset="0"/>
                  </a:rPr>
                  <a:t>个小时的时间，在收集完所有证物之后时钟指向下午</a:t>
                </a:r>
                <a14:m>
                  <m:oMath xmlns:m="http://schemas.openxmlformats.org/officeDocument/2006/math">
                    <m:r>
                      <a:rPr lang="en-US" sz="1800" b="1" i="1">
                        <a:effectLst/>
                        <a:latin typeface="Cambria Math" panose="02040503050406030204" pitchFamily="18" charset="0"/>
                        <a:ea typeface="宋体" panose="02010600030101010101" pitchFamily="2" charset="-122"/>
                        <a:cs typeface="Calibri" panose="020F0502020204030204" pitchFamily="34" charset="0"/>
                      </a:rPr>
                      <m:t>𝟑</m:t>
                    </m:r>
                    <m:r>
                      <a:rPr lang="en-US" sz="1800" b="1" i="1">
                        <a:effectLst/>
                        <a:latin typeface="Cambria Math" panose="02040503050406030204" pitchFamily="18" charset="0"/>
                        <a:ea typeface="宋体" panose="02010600030101010101" pitchFamily="2" charset="-122"/>
                        <a:cs typeface="Calibri" panose="020F0502020204030204" pitchFamily="34" charset="0"/>
                      </a:rPr>
                      <m:t>:</m:t>
                    </m:r>
                    <m:r>
                      <a:rPr lang="en-US" sz="1800" b="1" i="1">
                        <a:effectLst/>
                        <a:latin typeface="Cambria Math" panose="02040503050406030204" pitchFamily="18" charset="0"/>
                        <a:ea typeface="宋体" panose="02010600030101010101" pitchFamily="2" charset="-122"/>
                        <a:cs typeface="Calibri" panose="020F0502020204030204" pitchFamily="34" charset="0"/>
                      </a:rPr>
                      <m:t>𝟑𝟎</m:t>
                    </m:r>
                  </m:oMath>
                </a14:m>
                <a:r>
                  <a:rPr lang="zh-CN" sz="1800" dirty="0">
                    <a:effectLst/>
                    <a:latin typeface="Calibri" panose="020F0502020204030204" pitchFamily="34" charset="0"/>
                    <a:ea typeface="宋体" panose="02010600030101010101" pitchFamily="2" charset="-122"/>
                    <a:cs typeface="Calibri" panose="020F0502020204030204" pitchFamily="34" charset="0"/>
                  </a:rPr>
                  <a:t>。此时再次测量尸体的温度，已经降低到了</a:t>
                </a:r>
                <a14:m>
                  <m:oMath xmlns:m="http://schemas.openxmlformats.org/officeDocument/2006/math">
                    <m:r>
                      <a:rPr lang="en-US" sz="1800" b="1" i="1">
                        <a:effectLst/>
                        <a:latin typeface="Cambria Math" panose="02040503050406030204" pitchFamily="18" charset="0"/>
                        <a:ea typeface="宋体" panose="02010600030101010101" pitchFamily="2" charset="-122"/>
                        <a:cs typeface="Calibri" panose="020F0502020204030204" pitchFamily="34" charset="0"/>
                      </a:rPr>
                      <m:t>𝟐𝟓</m:t>
                    </m:r>
                    <m:r>
                      <a:rPr lang="en-US" sz="1800" b="1">
                        <a:effectLst/>
                        <a:latin typeface="Cambria Math" panose="02040503050406030204" pitchFamily="18" charset="0"/>
                        <a:ea typeface="宋体" panose="02010600030101010101" pitchFamily="2" charset="-122"/>
                        <a:cs typeface="Calibri" panose="020F0502020204030204" pitchFamily="34" charset="0"/>
                      </a:rPr>
                      <m:t>℃</m:t>
                    </m:r>
                  </m:oMath>
                </a14:m>
                <a:r>
                  <a:rPr lang="zh-CN" sz="1800" dirty="0">
                    <a:effectLst/>
                    <a:latin typeface="Calibri" panose="020F0502020204030204" pitchFamily="34" charset="0"/>
                    <a:ea typeface="宋体" panose="02010600030101010101" pitchFamily="2" charset="-122"/>
                    <a:cs typeface="Calibri" panose="020F0502020204030204" pitchFamily="34" charset="0"/>
                  </a:rPr>
                  <a:t>。你了解到死者进入现场之前曾经测量过体温，是标准的</a:t>
                </a:r>
                <a14:m>
                  <m:oMath xmlns:m="http://schemas.openxmlformats.org/officeDocument/2006/math">
                    <m:r>
                      <a:rPr lang="en-US" sz="1800" b="1" i="1">
                        <a:effectLst/>
                        <a:latin typeface="Cambria Math" panose="02040503050406030204" pitchFamily="18" charset="0"/>
                        <a:ea typeface="宋体" panose="02010600030101010101" pitchFamily="2" charset="-122"/>
                        <a:cs typeface="Calibri" panose="020F0502020204030204" pitchFamily="34" charset="0"/>
                      </a:rPr>
                      <m:t>𝟑𝟕</m:t>
                    </m:r>
                    <m:r>
                      <a:rPr lang="en-US" sz="1800" b="1">
                        <a:effectLst/>
                        <a:latin typeface="Cambria Math" panose="02040503050406030204" pitchFamily="18" charset="0"/>
                        <a:ea typeface="宋体" panose="02010600030101010101" pitchFamily="2" charset="-122"/>
                        <a:cs typeface="Calibri" panose="020F0502020204030204" pitchFamily="34" charset="0"/>
                      </a:rPr>
                      <m:t>℃</m:t>
                    </m:r>
                  </m:oMath>
                </a14:m>
                <a:r>
                  <a:rPr lang="zh-CN" sz="1800" dirty="0">
                    <a:effectLst/>
                    <a:latin typeface="Calibri" panose="020F0502020204030204" pitchFamily="34" charset="0"/>
                    <a:ea typeface="宋体" panose="02010600030101010101" pitchFamily="2" charset="-122"/>
                    <a:cs typeface="Calibri" panose="020F0502020204030204" pitchFamily="34" charset="0"/>
                  </a:rPr>
                  <a:t>。</a:t>
                </a:r>
                <a:r>
                  <a:rPr lang="zh-CN" altLang="en-US" dirty="0"/>
                  <a:t>本案案发时间是？</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44857" y="2050400"/>
                <a:ext cx="4666274" cy="4247317"/>
              </a:xfrm>
              <a:prstGeom prst="rect">
                <a:avLst/>
              </a:prstGeom>
              <a:blipFill rotWithShape="1">
                <a:blip r:embed="rId2"/>
                <a:stretch>
                  <a:fillRect l="-8" t="-15" b="10"/>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04016" y="696286"/>
            <a:ext cx="10058400" cy="1031846"/>
          </a:xfrm>
        </p:spPr>
        <p:txBody>
          <a:bodyPr>
            <a:normAutofit/>
          </a:bodyPr>
          <a:lstStyle/>
          <a:p>
            <a:r>
              <a:rPr lang="zh-CN" altLang="en-US" sz="3600" b="1" dirty="0"/>
              <a:t>引子 </a:t>
            </a:r>
            <a:r>
              <a:rPr lang="en-US" altLang="zh-CN" sz="3600" b="1" dirty="0"/>
              <a:t>– </a:t>
            </a:r>
            <a:r>
              <a:rPr lang="zh-CN" altLang="en-US" sz="3600" b="1" dirty="0"/>
              <a:t>案发时间是几点</a:t>
            </a:r>
            <a:endParaRPr lang="en-US" sz="3600" b="1" dirty="0"/>
          </a:p>
        </p:txBody>
      </p:sp>
      <p:sp>
        <p:nvSpPr>
          <p:cNvPr id="3" name="TextBox 2"/>
          <p:cNvSpPr txBox="1"/>
          <p:nvPr/>
        </p:nvSpPr>
        <p:spPr>
          <a:xfrm>
            <a:off x="689995" y="2071972"/>
            <a:ext cx="3546445" cy="369332"/>
          </a:xfrm>
          <a:prstGeom prst="rect">
            <a:avLst/>
          </a:prstGeom>
          <a:noFill/>
        </p:spPr>
        <p:txBody>
          <a:bodyPr wrap="square">
            <a:spAutoFit/>
          </a:bodyPr>
          <a:lstStyle/>
          <a:p>
            <a:pPr marL="285750" indent="-285750">
              <a:buFont typeface="Arial" panose="020B0604020202020204" pitchFamily="34" charset="0"/>
              <a:buChar char="•"/>
            </a:pPr>
            <a:r>
              <a:rPr lang="zh-CN" sz="1800" dirty="0">
                <a:effectLst/>
                <a:latin typeface="Calibri" panose="020F0502020204030204" pitchFamily="34" charset="0"/>
                <a:ea typeface="宋体" panose="02010600030101010101" pitchFamily="2" charset="-122"/>
                <a:cs typeface="Calibri" panose="020F0502020204030204" pitchFamily="34" charset="0"/>
              </a:rPr>
              <a:t>牛顿冷却定律的动态微分方程</a:t>
            </a:r>
            <a:r>
              <a:rPr lang="zh-CN" altLang="en-US" dirty="0">
                <a:latin typeface="Calibri" panose="020F0502020204030204" pitchFamily="34" charset="0"/>
                <a:ea typeface="宋体" panose="02010600030101010101" pitchFamily="2" charset="-122"/>
                <a:cs typeface="Calibri" panose="020F0502020204030204" pitchFamily="34" charset="0"/>
              </a:rPr>
              <a:t>：</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2292292" y="2547489"/>
                <a:ext cx="3236053"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𝑇</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num>
                        <m:den>
                          <m:r>
                            <m:rPr>
                              <m:sty m:val="p"/>
                            </m:rPr>
                            <a:rPr lang="en-US" sz="1400" i="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𝑡</m:t>
                          </m:r>
                        </m:den>
                      </m:f>
                      <m:r>
                        <a:rPr lang="en-US" sz="1400" i="0">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𝐾</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𝑇</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𝐶</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d>
                    </m:oMath>
                  </m:oMathPara>
                </a14:m>
                <a:endParaRPr lang="en-US" sz="1400" dirty="0">
                  <a:solidFill>
                    <a:schemeClr val="tx1"/>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2292292" y="2547489"/>
                <a:ext cx="3236053" cy="510461"/>
              </a:xfrm>
              <a:prstGeom prst="rect">
                <a:avLst/>
              </a:prstGeom>
              <a:blipFill rotWithShape="1">
                <a:blip r:embed="rId1"/>
                <a:stretch>
                  <a:fillRect l="-18" t="-99" r="1" b="83"/>
                </a:stretch>
              </a:blipFill>
            </p:spPr>
            <p:txBody>
              <a:bodyPr/>
              <a:lstStyle/>
              <a:p>
                <a:r>
                  <a:rPr lang="zh-CN" altLang="en-US">
                    <a:noFill/>
                  </a:rPr>
                  <a:t> </a:t>
                </a:r>
              </a:p>
            </p:txBody>
          </p:sp>
        </mc:Fallback>
      </mc:AlternateContent>
      <p:sp>
        <p:nvSpPr>
          <p:cNvPr id="7" name="TextBox 6"/>
          <p:cNvSpPr txBox="1"/>
          <p:nvPr/>
        </p:nvSpPr>
        <p:spPr>
          <a:xfrm>
            <a:off x="3239898" y="3185564"/>
            <a:ext cx="1092631" cy="338554"/>
          </a:xfrm>
          <a:prstGeom prst="rect">
            <a:avLst/>
          </a:prstGeom>
          <a:noFill/>
        </p:spPr>
        <p:txBody>
          <a:bodyPr wrap="square">
            <a:spAutoFit/>
          </a:bodyPr>
          <a:lstStyle/>
          <a:p>
            <a:r>
              <a:rPr lang="zh-CN" altLang="en-US" sz="1600" dirty="0">
                <a:latin typeface="Calibri" panose="020F0502020204030204" pitchFamily="34" charset="0"/>
                <a:ea typeface="宋体" panose="02010600030101010101" pitchFamily="2" charset="-122"/>
                <a:cs typeface="Calibri" panose="020F0502020204030204" pitchFamily="34" charset="0"/>
              </a:rPr>
              <a:t>导热系数</a:t>
            </a:r>
            <a:endParaRPr lang="en-US" sz="1600" dirty="0"/>
          </a:p>
        </p:txBody>
      </p:sp>
      <p:sp>
        <p:nvSpPr>
          <p:cNvPr id="8" name="TextBox 7"/>
          <p:cNvSpPr txBox="1"/>
          <p:nvPr/>
        </p:nvSpPr>
        <p:spPr>
          <a:xfrm>
            <a:off x="2133853" y="2576265"/>
            <a:ext cx="601901" cy="584775"/>
          </a:xfrm>
          <a:prstGeom prst="rect">
            <a:avLst/>
          </a:prstGeom>
          <a:noFill/>
        </p:spPr>
        <p:txBody>
          <a:bodyPr wrap="square">
            <a:spAutoFit/>
          </a:bodyPr>
          <a:lstStyle/>
          <a:p>
            <a:r>
              <a:rPr lang="zh-CN" altLang="en-US" sz="1600" dirty="0">
                <a:latin typeface="Calibri" panose="020F0502020204030204" pitchFamily="34" charset="0"/>
                <a:ea typeface="宋体" panose="02010600030101010101" pitchFamily="2" charset="-122"/>
                <a:cs typeface="Calibri" panose="020F0502020204030204" pitchFamily="34" charset="0"/>
              </a:rPr>
              <a:t>物体</a:t>
            </a:r>
            <a:endParaRPr lang="en-US" altLang="zh-CN" sz="1600" dirty="0">
              <a:latin typeface="Calibri" panose="020F0502020204030204" pitchFamily="34" charset="0"/>
              <a:ea typeface="宋体" panose="02010600030101010101" pitchFamily="2" charset="-122"/>
              <a:cs typeface="Calibri" panose="020F0502020204030204" pitchFamily="34" charset="0"/>
            </a:endParaRPr>
          </a:p>
          <a:p>
            <a:r>
              <a:rPr lang="zh-CN" altLang="en-US" sz="1600" dirty="0">
                <a:latin typeface="Calibri" panose="020F0502020204030204" pitchFamily="34" charset="0"/>
                <a:ea typeface="宋体" panose="02010600030101010101" pitchFamily="2" charset="-122"/>
                <a:cs typeface="Calibri" panose="020F0502020204030204" pitchFamily="34" charset="0"/>
              </a:rPr>
              <a:t>温度</a:t>
            </a:r>
            <a:endParaRPr lang="en-US" dirty="0"/>
          </a:p>
        </p:txBody>
      </p:sp>
      <p:cxnSp>
        <p:nvCxnSpPr>
          <p:cNvPr id="9" name="Straight Arrow Connector 8"/>
          <p:cNvCxnSpPr/>
          <p:nvPr/>
        </p:nvCxnSpPr>
        <p:spPr>
          <a:xfrm flipH="1">
            <a:off x="2589999" y="2760657"/>
            <a:ext cx="403543" cy="87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657601" y="2982924"/>
            <a:ext cx="86669" cy="246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8281" y="2916821"/>
            <a:ext cx="434839" cy="88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68666" y="2848088"/>
            <a:ext cx="1340141" cy="338554"/>
          </a:xfrm>
          <a:prstGeom prst="rect">
            <a:avLst/>
          </a:prstGeom>
          <a:noFill/>
        </p:spPr>
        <p:txBody>
          <a:bodyPr wrap="square">
            <a:spAutoFit/>
          </a:bodyPr>
          <a:lstStyle/>
          <a:p>
            <a:r>
              <a:rPr lang="zh-CN" sz="1600" dirty="0">
                <a:effectLst/>
                <a:latin typeface="Calibri" panose="020F0502020204030204" pitchFamily="34" charset="0"/>
                <a:ea typeface="宋体" panose="02010600030101010101" pitchFamily="2" charset="-122"/>
                <a:cs typeface="Calibri" panose="020F0502020204030204" pitchFamily="34" charset="0"/>
              </a:rPr>
              <a:t>环境</a:t>
            </a:r>
            <a:r>
              <a:rPr lang="zh-CN" altLang="en-US" sz="1600" dirty="0">
                <a:latin typeface="Calibri" panose="020F0502020204030204" pitchFamily="34" charset="0"/>
                <a:ea typeface="宋体" panose="02010600030101010101" pitchFamily="2" charset="-122"/>
                <a:cs typeface="Calibri" panose="020F0502020204030204" pitchFamily="34" charset="0"/>
              </a:rPr>
              <a:t>温度</a:t>
            </a:r>
            <a:endParaRPr lang="en-US" sz="1600" dirty="0"/>
          </a:p>
        </p:txBody>
      </p:sp>
      <mc:AlternateContent xmlns:mc="http://schemas.openxmlformats.org/markup-compatibility/2006">
        <mc:Choice xmlns:a14="http://schemas.microsoft.com/office/drawing/2010/main" Requires="a14">
          <p:sp>
            <p:nvSpPr>
              <p:cNvPr id="14" name="TextBox 13"/>
              <p:cNvSpPr txBox="1"/>
              <p:nvPr/>
            </p:nvSpPr>
            <p:spPr>
              <a:xfrm>
                <a:off x="919267" y="3448760"/>
                <a:ext cx="7989841" cy="338554"/>
              </a:xfrm>
              <a:prstGeom prst="rect">
                <a:avLst/>
              </a:prstGeom>
              <a:noFill/>
            </p:spPr>
            <p:txBody>
              <a:bodyPr wrap="square">
                <a:spAutoFit/>
              </a:bodyPr>
              <a:lstStyle/>
              <a:p>
                <a:r>
                  <a:rPr lang="zh-CN" sz="1600" dirty="0">
                    <a:effectLst/>
                    <a:latin typeface="Calibri" panose="020F0502020204030204" pitchFamily="34" charset="0"/>
                    <a:ea typeface="宋体" panose="02010600030101010101" pitchFamily="2" charset="-122"/>
                    <a:cs typeface="Calibri" panose="020F0502020204030204" pitchFamily="34" charset="0"/>
                  </a:rPr>
                  <a:t>设系统的</a:t>
                </a:r>
                <a:r>
                  <a:rPr lang="zh-CN" sz="1600" b="1" dirty="0">
                    <a:effectLst/>
                    <a:latin typeface="Calibri" panose="020F0502020204030204" pitchFamily="34" charset="0"/>
                    <a:ea typeface="宋体" panose="02010600030101010101" pitchFamily="2" charset="-122"/>
                    <a:cs typeface="Calibri" panose="020F0502020204030204" pitchFamily="34" charset="0"/>
                  </a:rPr>
                  <a:t>输入</a:t>
                </a:r>
                <a14:m>
                  <m:oMath xmlns:m="http://schemas.openxmlformats.org/officeDocument/2006/math">
                    <m:r>
                      <a:rPr lang="en-US" sz="1600" i="1">
                        <a:effectLst/>
                        <a:latin typeface="Cambria Math" panose="02040503050406030204" pitchFamily="18" charset="0"/>
                        <a:ea typeface="宋体" panose="02010600030101010101" pitchFamily="2" charset="-122"/>
                        <a:cs typeface="Calibri" panose="020F0502020204030204" pitchFamily="34" charset="0"/>
                      </a:rPr>
                      <m:t>𝑢</m:t>
                    </m:r>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oMath>
                </a14:m>
                <a:r>
                  <a:rPr lang="zh-CN" sz="1600" dirty="0">
                    <a:effectLst/>
                    <a:latin typeface="Calibri" panose="020F0502020204030204" pitchFamily="34" charset="0"/>
                    <a:ea typeface="宋体" panose="02010600030101010101" pitchFamily="2" charset="-122"/>
                    <a:cs typeface="Calibri" panose="020F0502020204030204" pitchFamily="34" charset="0"/>
                  </a:rPr>
                  <a:t>为环境温度</a:t>
                </a:r>
                <a14:m>
                  <m:oMath xmlns:m="http://schemas.openxmlformats.org/officeDocument/2006/math">
                    <m:r>
                      <a:rPr lang="en-US" sz="1600" i="1">
                        <a:effectLst/>
                        <a:latin typeface="Cambria Math" panose="02040503050406030204" pitchFamily="18" charset="0"/>
                        <a:ea typeface="宋体" panose="02010600030101010101" pitchFamily="2" charset="-122"/>
                        <a:cs typeface="Calibri" panose="020F0502020204030204" pitchFamily="34" charset="0"/>
                      </a:rPr>
                      <m:t>𝑢</m:t>
                    </m:r>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r>
                      <a:rPr lang="en-US" sz="1600" i="1">
                        <a:effectLst/>
                        <a:latin typeface="Cambria Math" panose="02040503050406030204" pitchFamily="18" charset="0"/>
                        <a:ea typeface="宋体" panose="02010600030101010101" pitchFamily="2" charset="-122"/>
                        <a:cs typeface="Calibri" panose="020F0502020204030204" pitchFamily="34" charset="0"/>
                      </a:rPr>
                      <m:t>=</m:t>
                    </m:r>
                    <m:r>
                      <a:rPr lang="en-US" sz="1600" i="1">
                        <a:effectLst/>
                        <a:latin typeface="Cambria Math" panose="02040503050406030204" pitchFamily="18" charset="0"/>
                        <a:ea typeface="宋体" panose="02010600030101010101" pitchFamily="2" charset="-122"/>
                        <a:cs typeface="Cambria Math" panose="02040503050406030204" pitchFamily="18" charset="0"/>
                      </a:rPr>
                      <m:t>𝐶</m:t>
                    </m:r>
                    <m:d>
                      <m:dPr>
                        <m:ctrlPr>
                          <a:rPr lang="en-US" sz="1600" i="1">
                            <a:effectLst/>
                            <a:latin typeface="Cambria Math" panose="02040503050406030204" pitchFamily="18" charset="0"/>
                            <a:cs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mbria Math" panose="02040503050406030204" pitchFamily="18" charset="0"/>
                          </a:rPr>
                          <m:t>𝑡</m:t>
                        </m:r>
                      </m:e>
                    </m:d>
                  </m:oMath>
                </a14:m>
                <a:r>
                  <a:rPr lang="zh-CN" sz="1600" dirty="0">
                    <a:effectLst/>
                    <a:latin typeface="Calibri" panose="020F0502020204030204" pitchFamily="34" charset="0"/>
                    <a:ea typeface="宋体" panose="02010600030101010101" pitchFamily="2" charset="-122"/>
                    <a:cs typeface="Calibri" panose="020F0502020204030204" pitchFamily="34" charset="0"/>
                  </a:rPr>
                  <a:t>，设系统的</a:t>
                </a:r>
                <a:r>
                  <a:rPr lang="zh-CN" sz="1600" b="1" dirty="0">
                    <a:effectLst/>
                    <a:latin typeface="Calibri" panose="020F0502020204030204" pitchFamily="34" charset="0"/>
                    <a:ea typeface="宋体" panose="02010600030101010101" pitchFamily="2" charset="-122"/>
                    <a:cs typeface="Calibri" panose="020F0502020204030204" pitchFamily="34" charset="0"/>
                  </a:rPr>
                  <a:t>输出</a:t>
                </a:r>
                <a:r>
                  <a:rPr lang="zh-CN" sz="1600" dirty="0">
                    <a:effectLst/>
                    <a:latin typeface="Calibri" panose="020F0502020204030204" pitchFamily="34" charset="0"/>
                    <a:ea typeface="宋体" panose="02010600030101010101" pitchFamily="2" charset="-122"/>
                    <a:cs typeface="Calibri" panose="020F0502020204030204" pitchFamily="34" charset="0"/>
                  </a:rPr>
                  <a:t>是物体温度，即</a:t>
                </a:r>
                <a:r>
                  <a:rPr lang="zh-CN" sz="1600" i="1" dirty="0">
                    <a:effectLst/>
                    <a:ea typeface="Cambria Math" panose="02040503050406030204" pitchFamily="18" charset="0"/>
                    <a:cs typeface="Calibri" panose="020F0502020204030204" pitchFamily="34" charset="0"/>
                  </a:rPr>
                  <a:t> </a:t>
                </a:r>
                <a14:m>
                  <m:oMath xmlns:m="http://schemas.openxmlformats.org/officeDocument/2006/math">
                    <m:r>
                      <a:rPr lang="en-US" sz="1600" i="1">
                        <a:effectLst/>
                        <a:latin typeface="Cambria Math" panose="02040503050406030204" pitchFamily="18" charset="0"/>
                        <a:ea typeface="宋体" panose="02010600030101010101" pitchFamily="2" charset="-122"/>
                        <a:cs typeface="Calibri" panose="020F0502020204030204" pitchFamily="34" charset="0"/>
                      </a:rPr>
                      <m:t>𝑥</m:t>
                    </m:r>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r>
                      <a:rPr lang="en-US" sz="1600" i="1">
                        <a:effectLst/>
                        <a:latin typeface="Cambria Math" panose="02040503050406030204" pitchFamily="18" charset="0"/>
                        <a:ea typeface="宋体" panose="02010600030101010101" pitchFamily="2" charset="-122"/>
                        <a:cs typeface="Calibri" panose="020F0502020204030204" pitchFamily="34" charset="0"/>
                      </a:rPr>
                      <m:t>=</m:t>
                    </m:r>
                    <m:r>
                      <a:rPr lang="en-US" sz="1600" i="1">
                        <a:effectLst/>
                        <a:latin typeface="Cambria Math" panose="02040503050406030204" pitchFamily="18" charset="0"/>
                        <a:ea typeface="宋体" panose="02010600030101010101" pitchFamily="2" charset="-122"/>
                        <a:cs typeface="Cambria Math" panose="02040503050406030204" pitchFamily="18" charset="0"/>
                      </a:rPr>
                      <m:t>𝑇</m:t>
                    </m:r>
                    <m:r>
                      <a:rPr lang="en-US" sz="1600" i="1">
                        <a:effectLst/>
                        <a:latin typeface="Cambria Math" panose="02040503050406030204" pitchFamily="18" charset="0"/>
                        <a:ea typeface="宋体" panose="02010600030101010101" pitchFamily="2" charset="-122"/>
                        <a:cs typeface="Cambria Math" panose="02040503050406030204" pitchFamily="18" charset="0"/>
                      </a:rPr>
                      <m:t>(</m:t>
                    </m:r>
                    <m:r>
                      <a:rPr lang="en-US" sz="1600" i="1">
                        <a:effectLst/>
                        <a:latin typeface="Cambria Math" panose="02040503050406030204" pitchFamily="18" charset="0"/>
                        <a:ea typeface="宋体" panose="02010600030101010101" pitchFamily="2" charset="-122"/>
                        <a:cs typeface="Cambria Math" panose="02040503050406030204" pitchFamily="18" charset="0"/>
                      </a:rPr>
                      <m:t>𝑡</m:t>
                    </m:r>
                    <m:r>
                      <a:rPr lang="en-US" sz="1600" i="1">
                        <a:effectLst/>
                        <a:latin typeface="Cambria Math" panose="02040503050406030204" pitchFamily="18" charset="0"/>
                        <a:ea typeface="宋体" panose="02010600030101010101" pitchFamily="2" charset="-122"/>
                        <a:cs typeface="Cambria Math" panose="02040503050406030204" pitchFamily="18" charset="0"/>
                      </a:rPr>
                      <m:t>)</m:t>
                    </m:r>
                  </m:oMath>
                </a14:m>
                <a:endParaRPr lang="en-US" sz="1600" dirty="0"/>
              </a:p>
            </p:txBody>
          </p:sp>
        </mc:Choice>
        <mc:Fallback>
          <p:sp>
            <p:nvSpPr>
              <p:cNvPr id="14" name="TextBox 13"/>
              <p:cNvSpPr txBox="1">
                <a:spLocks noRot="1" noChangeAspect="1" noMove="1" noResize="1" noEditPoints="1" noAdjustHandles="1" noChangeArrowheads="1" noChangeShapeType="1" noTextEdit="1"/>
              </p:cNvSpPr>
              <p:nvPr/>
            </p:nvSpPr>
            <p:spPr>
              <a:xfrm>
                <a:off x="919267" y="3448760"/>
                <a:ext cx="7989841" cy="338554"/>
              </a:xfrm>
              <a:prstGeom prst="rect">
                <a:avLst/>
              </a:prstGeom>
              <a:blipFill rotWithShape="1">
                <a:blip r:embed="rId2"/>
                <a:stretch>
                  <a:fillRect l="-5" t="-22" r="1" b="51"/>
                </a:stretch>
              </a:blipFill>
            </p:spPr>
            <p:txBody>
              <a:bodyPr/>
              <a:lstStyle/>
              <a:p>
                <a:r>
                  <a:rPr lang="zh-CN" altLang="en-US">
                    <a:noFill/>
                  </a:rPr>
                  <a:t> </a:t>
                </a:r>
              </a:p>
            </p:txBody>
          </p:sp>
        </mc:Fallback>
      </mc:AlternateContent>
      <p:sp>
        <p:nvSpPr>
          <p:cNvPr id="15" name="Arrow: Down 14"/>
          <p:cNvSpPr/>
          <p:nvPr/>
        </p:nvSpPr>
        <p:spPr>
          <a:xfrm>
            <a:off x="3239898" y="3811838"/>
            <a:ext cx="618426" cy="2890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p:cNvSpPr txBox="1"/>
              <p:nvPr/>
            </p:nvSpPr>
            <p:spPr>
              <a:xfrm>
                <a:off x="1669186" y="4029805"/>
                <a:ext cx="3356514" cy="57022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rPr>
                          </m:ctrlPr>
                        </m:fPr>
                        <m:num>
                          <m:r>
                            <m:rPr>
                              <m:sty m:val="p"/>
                            </m:rPr>
                            <a:rPr lang="en-US" sz="1600">
                              <a:solidFill>
                                <a:schemeClr val="tx1"/>
                              </a:solidFill>
                              <a:latin typeface="Cambria Math" panose="02040503050406030204" pitchFamily="18" charset="0"/>
                            </a:rPr>
                            <m:t>d</m:t>
                          </m:r>
                          <m:r>
                            <a:rPr lang="en-US" sz="1600" i="1">
                              <a:solidFill>
                                <a:schemeClr val="tx1"/>
                              </a:solidFill>
                              <a:latin typeface="Cambria Math" panose="02040503050406030204" pitchFamily="18" charset="0"/>
                            </a:rPr>
                            <m:t>𝑥</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𝑡</m:t>
                              </m:r>
                            </m:e>
                          </m:d>
                        </m:num>
                        <m:den>
                          <m:r>
                            <m:rPr>
                              <m:sty m:val="p"/>
                            </m:rPr>
                            <a:rPr lang="en-US" sz="1600" i="0">
                              <a:solidFill>
                                <a:schemeClr val="tx1"/>
                              </a:solidFill>
                              <a:latin typeface="Cambria Math" panose="02040503050406030204" pitchFamily="18" charset="0"/>
                            </a:rPr>
                            <m:t>d</m:t>
                          </m:r>
                          <m:r>
                            <a:rPr lang="en-US" sz="1600" i="1">
                              <a:solidFill>
                                <a:schemeClr val="tx1"/>
                              </a:solidFill>
                              <a:latin typeface="Cambria Math" panose="02040503050406030204" pitchFamily="18" charset="0"/>
                            </a:rPr>
                            <m:t>𝑡</m:t>
                          </m:r>
                        </m:den>
                      </m:f>
                      <m:r>
                        <a:rPr lang="en-US" sz="1600" i="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𝐾𝑥</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𝑡</m:t>
                          </m:r>
                        </m:e>
                      </m:d>
                      <m:r>
                        <a:rPr lang="en-US" sz="1600" i="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𝐾𝑢</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𝑡</m:t>
                          </m:r>
                        </m:e>
                      </m:d>
                    </m:oMath>
                  </m:oMathPara>
                </a14:m>
                <a:endParaRPr lang="en-US" sz="1600" dirty="0">
                  <a:solidFill>
                    <a:schemeClr val="tx1"/>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1669186" y="4029805"/>
                <a:ext cx="3356514" cy="570221"/>
              </a:xfrm>
              <a:prstGeom prst="rect">
                <a:avLst/>
              </a:prstGeom>
              <a:blipFill rotWithShape="1">
                <a:blip r:embed="rId3"/>
                <a:stretch>
                  <a:fillRect l="-12" t="-17" r="9"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6325994" y="4178124"/>
                <a:ext cx="3673683"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𝑠𝑋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d>
                        <m:dPr>
                          <m:ctrlPr>
                            <a:rPr lang="en-US" i="1">
                              <a:solidFill>
                                <a:schemeClr val="tx1"/>
                              </a:solidFill>
                              <a:latin typeface="Cambria Math" panose="02040503050406030204" pitchFamily="18" charset="0"/>
                            </a:rPr>
                          </m:ctrlPr>
                        </m:dPr>
                        <m:e>
                          <m:r>
                            <a:rPr lang="en-US" i="0">
                              <a:solidFill>
                                <a:schemeClr val="tx1"/>
                              </a:solidFill>
                              <a:latin typeface="Cambria Math" panose="02040503050406030204" pitchFamily="18" charset="0"/>
                            </a:rPr>
                            <m:t>0</m:t>
                          </m:r>
                        </m:e>
                      </m:d>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𝐾𝑋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𝐾𝑈</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oMath>
                  </m:oMathPara>
                </a14:m>
                <a:endParaRPr lang="en-US" dirty="0">
                  <a:solidFill>
                    <a:schemeClr val="tx1"/>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6325994" y="4178124"/>
                <a:ext cx="3673683" cy="369332"/>
              </a:xfrm>
              <a:prstGeom prst="rect">
                <a:avLst/>
              </a:prstGeom>
              <a:blipFill rotWithShape="1">
                <a:blip r:embed="rId4"/>
                <a:stretch>
                  <a:fillRect l="-3" t="-124" r="9" b="60"/>
                </a:stretch>
              </a:blipFill>
            </p:spPr>
            <p:txBody>
              <a:bodyPr/>
              <a:lstStyle/>
              <a:p>
                <a:r>
                  <a:rPr lang="zh-CN" altLang="en-US">
                    <a:noFill/>
                  </a:rPr>
                  <a:t> </a:t>
                </a:r>
              </a:p>
            </p:txBody>
          </p:sp>
        </mc:Fallback>
      </mc:AlternateContent>
      <p:sp>
        <p:nvSpPr>
          <p:cNvPr id="20" name="Arrow: Down 19"/>
          <p:cNvSpPr/>
          <p:nvPr/>
        </p:nvSpPr>
        <p:spPr>
          <a:xfrm rot="16200000">
            <a:off x="5406555" y="3584491"/>
            <a:ext cx="239829" cy="15565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674765" y="3916175"/>
            <a:ext cx="1630001" cy="369332"/>
          </a:xfrm>
          <a:prstGeom prst="rect">
            <a:avLst/>
          </a:prstGeom>
          <a:noFill/>
        </p:spPr>
        <p:txBody>
          <a:bodyPr wrap="square">
            <a:spAutoFit/>
          </a:bodyPr>
          <a:lstStyle/>
          <a:p>
            <a:r>
              <a:rPr lang="zh-CN" sz="1800" dirty="0">
                <a:effectLst/>
                <a:latin typeface="Calibri" panose="020F0502020204030204" pitchFamily="34" charset="0"/>
                <a:ea typeface="宋体" panose="02010600030101010101" pitchFamily="2" charset="-122"/>
                <a:cs typeface="Calibri" panose="020F0502020204030204" pitchFamily="34" charset="0"/>
              </a:rPr>
              <a:t>拉普拉斯变换</a:t>
            </a:r>
            <a:endParaRPr lang="en-US" dirty="0"/>
          </a:p>
        </p:txBody>
      </p:sp>
      <p:cxnSp>
        <p:nvCxnSpPr>
          <p:cNvPr id="23" name="Straight Arrow Connector 22"/>
          <p:cNvCxnSpPr/>
          <p:nvPr/>
        </p:nvCxnSpPr>
        <p:spPr>
          <a:xfrm>
            <a:off x="7744300" y="4557573"/>
            <a:ext cx="434839" cy="88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8104684" y="4488840"/>
                <a:ext cx="3356513" cy="369332"/>
              </a:xfrm>
              <a:prstGeom prst="rect">
                <a:avLst/>
              </a:prstGeom>
              <a:noFill/>
            </p:spPr>
            <p:txBody>
              <a:bodyPr wrap="square">
                <a:spAutoFit/>
              </a:bodyPr>
              <a:lstStyle/>
              <a:p>
                <a:r>
                  <a:rPr lang="zh-CN" altLang="en-US" sz="1600" dirty="0">
                    <a:latin typeface="Calibri" panose="020F0502020204030204" pitchFamily="34" charset="0"/>
                    <a:ea typeface="宋体" panose="02010600030101010101" pitchFamily="2" charset="-122"/>
                    <a:cs typeface="Calibri" panose="020F0502020204030204" pitchFamily="34" charset="0"/>
                  </a:rPr>
                  <a:t>初始条件，本例中</a:t>
                </a:r>
                <a14:m>
                  <m:oMath xmlns:m="http://schemas.openxmlformats.org/officeDocument/2006/math">
                    <m:r>
                      <a:rPr lang="en-US" sz="1800" i="1" smtClean="0">
                        <a:effectLst/>
                        <a:latin typeface="Cambria Math" panose="02040503050406030204" pitchFamily="18" charset="0"/>
                        <a:ea typeface="宋体" panose="02010600030101010101" pitchFamily="2" charset="-122"/>
                        <a:cs typeface="Calibri" panose="020F0502020204030204" pitchFamily="34" charset="0"/>
                      </a:rPr>
                      <m:t>𝑥</m:t>
                    </m:r>
                    <m:d>
                      <m:dPr>
                        <m:ctrlPr>
                          <a:rPr lang="en-US" sz="1600" i="1">
                            <a:effectLst/>
                            <a:latin typeface="Cambria Math" panose="02040503050406030204" pitchFamily="18" charset="0"/>
                          </a:rPr>
                        </m:ctrlPr>
                      </m:dPr>
                      <m:e>
                        <m:r>
                          <a:rPr lang="en-US" sz="1800">
                            <a:effectLst/>
                            <a:latin typeface="Cambria Math" panose="02040503050406030204" pitchFamily="18" charset="0"/>
                            <a:ea typeface="宋体" panose="02010600030101010101" pitchFamily="2" charset="-122"/>
                            <a:cs typeface="Calibri" panose="020F0502020204030204" pitchFamily="34" charset="0"/>
                          </a:rPr>
                          <m:t>0</m:t>
                        </m:r>
                      </m:e>
                    </m:d>
                    <m:r>
                      <a:rPr lang="en-US" sz="1800" b="1" i="1">
                        <a:effectLst/>
                        <a:latin typeface="Cambria Math" panose="02040503050406030204" pitchFamily="18" charset="0"/>
                        <a:ea typeface="宋体" panose="02010600030101010101" pitchFamily="2" charset="-122"/>
                        <a:cs typeface="Calibri" panose="020F0502020204030204" pitchFamily="34" charset="0"/>
                      </a:rPr>
                      <m:t>=</m:t>
                    </m:r>
                    <m:r>
                      <a:rPr lang="en-US" sz="1800" i="1">
                        <a:effectLst/>
                        <a:latin typeface="Cambria Math" panose="02040503050406030204" pitchFamily="18" charset="0"/>
                        <a:ea typeface="宋体" panose="02010600030101010101" pitchFamily="2" charset="-122"/>
                        <a:cs typeface="Calibri" panose="020F0502020204030204" pitchFamily="34" charset="0"/>
                      </a:rPr>
                      <m:t>37</m:t>
                    </m:r>
                    <m:r>
                      <a:rPr lang="en-US" sz="1800">
                        <a:effectLst/>
                        <a:latin typeface="Cambria Math" panose="02040503050406030204" pitchFamily="18" charset="0"/>
                        <a:ea typeface="宋体" panose="02010600030101010101" pitchFamily="2" charset="-122"/>
                        <a:cs typeface="Calibri" panose="020F0502020204030204" pitchFamily="34" charset="0"/>
                      </a:rPr>
                      <m:t>℃</m:t>
                    </m:r>
                  </m:oMath>
                </a14:m>
                <a:endParaRPr lang="en-US" sz="1600" dirty="0"/>
              </a:p>
            </p:txBody>
          </p:sp>
        </mc:Choice>
        <mc:Fallback>
          <p:sp>
            <p:nvSpPr>
              <p:cNvPr id="24" name="TextBox 23"/>
              <p:cNvSpPr txBox="1">
                <a:spLocks noRot="1" noChangeAspect="1" noMove="1" noResize="1" noEditPoints="1" noAdjustHandles="1" noChangeArrowheads="1" noChangeShapeType="1" noTextEdit="1"/>
              </p:cNvSpPr>
              <p:nvPr/>
            </p:nvSpPr>
            <p:spPr>
              <a:xfrm>
                <a:off x="8104684" y="4488840"/>
                <a:ext cx="3356513" cy="369332"/>
              </a:xfrm>
              <a:prstGeom prst="rect">
                <a:avLst/>
              </a:prstGeom>
              <a:blipFill rotWithShape="1">
                <a:blip r:embed="rId5"/>
                <a:stretch>
                  <a:fillRect l="-5" t="-7" r="2" b="114"/>
                </a:stretch>
              </a:blipFill>
            </p:spPr>
            <p:txBody>
              <a:bodyPr/>
              <a:lstStyle/>
              <a:p>
                <a:r>
                  <a:rPr lang="zh-CN" altLang="en-US">
                    <a:noFill/>
                  </a:rPr>
                  <a:t> </a:t>
                </a:r>
              </a:p>
            </p:txBody>
          </p:sp>
        </mc:Fallback>
      </mc:AlternateContent>
      <p:sp>
        <p:nvSpPr>
          <p:cNvPr id="25" name="Arrow: Down 24"/>
          <p:cNvSpPr/>
          <p:nvPr/>
        </p:nvSpPr>
        <p:spPr>
          <a:xfrm>
            <a:off x="5220310" y="4759730"/>
            <a:ext cx="618426" cy="2890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TextBox 26"/>
              <p:cNvSpPr txBox="1"/>
              <p:nvPr/>
            </p:nvSpPr>
            <p:spPr>
              <a:xfrm>
                <a:off x="1391656" y="4949880"/>
                <a:ext cx="3356515" cy="6455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ctrlPr>
                            <a:rPr lang="en-US" sz="1600" i="1" smtClean="0">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r>
                            <a:rPr lang="en-US" sz="1600" i="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𝐾</m:t>
                          </m:r>
                        </m:e>
                      </m:d>
                      <m:r>
                        <a:rPr lang="en-US" sz="1600" i="1">
                          <a:solidFill>
                            <a:schemeClr val="tx1"/>
                          </a:solidFill>
                          <a:latin typeface="Cambria Math" panose="02040503050406030204" pitchFamily="18" charset="0"/>
                        </a:rPr>
                        <m:t>𝑋</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e>
                      </m:d>
                      <m:r>
                        <a:rPr lang="en-US" sz="1600" i="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𝐾</m:t>
                      </m:r>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r>
                                <a:rPr lang="en-US" sz="1600" i="0">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𝐾</m:t>
                              </m:r>
                            </m:den>
                          </m:f>
                          <m:r>
                            <a:rPr lang="en-US" sz="1600" i="1">
                              <a:solidFill>
                                <a:schemeClr val="tx1"/>
                              </a:solidFill>
                              <a:latin typeface="Cambria Math" panose="02040503050406030204" pitchFamily="18" charset="0"/>
                            </a:rPr>
                            <m:t>𝑥</m:t>
                          </m:r>
                          <m:d>
                            <m:dPr>
                              <m:ctrlPr>
                                <a:rPr lang="en-US" sz="1600" i="1">
                                  <a:solidFill>
                                    <a:schemeClr val="tx1"/>
                                  </a:solidFill>
                                  <a:latin typeface="Cambria Math" panose="02040503050406030204" pitchFamily="18" charset="0"/>
                                </a:rPr>
                              </m:ctrlPr>
                            </m:dPr>
                            <m:e>
                              <m:r>
                                <a:rPr lang="en-US" sz="1600" i="0">
                                  <a:solidFill>
                                    <a:schemeClr val="tx1"/>
                                  </a:solidFill>
                                  <a:latin typeface="Cambria Math" panose="02040503050406030204" pitchFamily="18" charset="0"/>
                                </a:rPr>
                                <m:t>0</m:t>
                              </m:r>
                            </m:e>
                          </m:d>
                          <m:r>
                            <a:rPr lang="en-US" sz="1600" i="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𝑈</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e>
                          </m:d>
                        </m:e>
                      </m:d>
                    </m:oMath>
                  </m:oMathPara>
                </a14:m>
                <a:endParaRPr lang="en-US" sz="1600" dirty="0">
                  <a:solidFill>
                    <a:schemeClr val="tx1"/>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1391656" y="4949880"/>
                <a:ext cx="3356515" cy="645561"/>
              </a:xfrm>
              <a:prstGeom prst="rect">
                <a:avLst/>
              </a:prstGeom>
              <a:blipFill rotWithShape="1">
                <a:blip r:embed="rId6"/>
                <a:stretch>
                  <a:fillRect l="-11" t="-9" r="8" b="71"/>
                </a:stretch>
              </a:blipFill>
            </p:spPr>
            <p:txBody>
              <a:bodyPr/>
              <a:lstStyle/>
              <a:p>
                <a:r>
                  <a:rPr lang="zh-CN" altLang="en-US">
                    <a:noFill/>
                  </a:rPr>
                  <a:t> </a:t>
                </a:r>
              </a:p>
            </p:txBody>
          </p:sp>
        </mc:Fallback>
      </mc:AlternateContent>
      <p:sp>
        <p:nvSpPr>
          <p:cNvPr id="28" name="Arrow: Down 27"/>
          <p:cNvSpPr/>
          <p:nvPr/>
        </p:nvSpPr>
        <p:spPr>
          <a:xfrm rot="16200000">
            <a:off x="5466665" y="4494361"/>
            <a:ext cx="239829" cy="15565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761028" y="5164694"/>
            <a:ext cx="1039316" cy="338554"/>
          </a:xfrm>
          <a:prstGeom prst="rect">
            <a:avLst/>
          </a:prstGeom>
          <a:noFill/>
          <a:ln>
            <a:noFill/>
          </a:ln>
        </p:spPr>
        <p:txBody>
          <a:bodyPr wrap="square">
            <a:spAutoFit/>
          </a:bodyPr>
          <a:lstStyle/>
          <a:p>
            <a:r>
              <a:rPr lang="zh-CN" sz="1600" dirty="0">
                <a:effectLst/>
                <a:latin typeface="Calibri" panose="020F0502020204030204" pitchFamily="34" charset="0"/>
                <a:ea typeface="宋体" panose="02010600030101010101" pitchFamily="2" charset="-122"/>
                <a:cs typeface="Calibri" panose="020F0502020204030204" pitchFamily="34" charset="0"/>
              </a:rPr>
              <a:t>传递函数</a:t>
            </a:r>
            <a:endParaRPr lang="en-US" sz="1600" dirty="0"/>
          </a:p>
        </p:txBody>
      </p:sp>
      <mc:AlternateContent xmlns:mc="http://schemas.openxmlformats.org/markup-compatibility/2006">
        <mc:Choice xmlns:a14="http://schemas.microsoft.com/office/drawing/2010/main" Requires="a14">
          <p:sp>
            <p:nvSpPr>
              <p:cNvPr id="32" name="TextBox 31"/>
              <p:cNvSpPr txBox="1"/>
              <p:nvPr/>
            </p:nvSpPr>
            <p:spPr>
              <a:xfrm>
                <a:off x="6654789" y="4938266"/>
                <a:ext cx="3048699" cy="767198"/>
              </a:xfrm>
              <a:prstGeom prst="rect">
                <a:avLst/>
              </a:prstGeom>
              <a:noFill/>
              <a:ln>
                <a:solidFill>
                  <a:schemeClr val="accent2"/>
                </a:solidFill>
              </a:ln>
            </p:spPr>
            <p:txBody>
              <a:bodyPr wrap="square">
                <a:spAutoFit/>
              </a:bodyPr>
              <a:lstStyle/>
              <a:p>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𝐺</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e>
                      </m:d>
                      <m:r>
                        <a:rPr lang="en-US" sz="1600" i="0">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𝑋</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e>
                          </m:d>
                        </m:num>
                        <m:den>
                          <m:f>
                            <m:fPr>
                              <m:ctrlPr>
                                <a:rPr lang="en-US" sz="1600" i="1">
                                  <a:solidFill>
                                    <a:schemeClr val="tx1"/>
                                  </a:solidFill>
                                  <a:latin typeface="Cambria Math" panose="02040503050406030204" pitchFamily="18" charset="0"/>
                                </a:rPr>
                              </m:ctrlPr>
                            </m:fPr>
                            <m:num>
                              <m:r>
                                <a:rPr lang="en-US" sz="1600" i="0">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𝐾</m:t>
                              </m:r>
                            </m:den>
                          </m:f>
                          <m:r>
                            <a:rPr lang="en-US" sz="1600" i="1">
                              <a:solidFill>
                                <a:schemeClr val="tx1"/>
                              </a:solidFill>
                              <a:latin typeface="Cambria Math" panose="02040503050406030204" pitchFamily="18" charset="0"/>
                            </a:rPr>
                            <m:t>𝑥</m:t>
                          </m:r>
                          <m:d>
                            <m:dPr>
                              <m:ctrlPr>
                                <a:rPr lang="en-US" sz="1600" i="1">
                                  <a:solidFill>
                                    <a:schemeClr val="tx1"/>
                                  </a:solidFill>
                                  <a:latin typeface="Cambria Math" panose="02040503050406030204" pitchFamily="18" charset="0"/>
                                </a:rPr>
                              </m:ctrlPr>
                            </m:dPr>
                            <m:e>
                              <m:r>
                                <a:rPr lang="en-US" sz="1600" i="0">
                                  <a:solidFill>
                                    <a:schemeClr val="tx1"/>
                                  </a:solidFill>
                                  <a:latin typeface="Cambria Math" panose="02040503050406030204" pitchFamily="18" charset="0"/>
                                </a:rPr>
                                <m:t>0</m:t>
                              </m:r>
                            </m:e>
                          </m:d>
                          <m:r>
                            <a:rPr lang="en-US" sz="1600" i="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𝑈</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e>
                          </m:d>
                        </m:den>
                      </m:f>
                      <m:r>
                        <a:rPr lang="en-US" sz="1600" i="0">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𝐾</m:t>
                          </m:r>
                        </m:num>
                        <m:den>
                          <m:r>
                            <a:rPr lang="en-US" sz="1600" i="1">
                              <a:solidFill>
                                <a:schemeClr val="tx1"/>
                              </a:solidFill>
                              <a:latin typeface="Cambria Math" panose="02040503050406030204" pitchFamily="18" charset="0"/>
                            </a:rPr>
                            <m:t>𝑠</m:t>
                          </m:r>
                          <m:r>
                            <a:rPr lang="en-US" sz="1600" i="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𝐾</m:t>
                          </m:r>
                        </m:den>
                      </m:f>
                    </m:oMath>
                  </m:oMathPara>
                </a14:m>
                <a:endParaRPr lang="en-US" sz="1600" dirty="0">
                  <a:solidFill>
                    <a:schemeClr val="tx1"/>
                  </a:solidFill>
                </a:endParaRPr>
              </a:p>
            </p:txBody>
          </p:sp>
        </mc:Choice>
        <mc:Fallback>
          <p:sp>
            <p:nvSpPr>
              <p:cNvPr id="32" name="TextBox 31"/>
              <p:cNvSpPr txBox="1">
                <a:spLocks noRot="1" noChangeAspect="1" noMove="1" noResize="1" noEditPoints="1" noAdjustHandles="1" noChangeArrowheads="1" noChangeShapeType="1" noTextEdit="1"/>
              </p:cNvSpPr>
              <p:nvPr/>
            </p:nvSpPr>
            <p:spPr>
              <a:xfrm>
                <a:off x="6654789" y="4938266"/>
                <a:ext cx="3048699" cy="767198"/>
              </a:xfrm>
              <a:prstGeom prst="rect">
                <a:avLst/>
              </a:prstGeom>
              <a:blipFill rotWithShape="1">
                <a:blip r:embed="rId7"/>
                <a:stretch>
                  <a:fillRect l="-166" t="-645" r="-144" b="-581"/>
                </a:stretch>
              </a:blipFill>
              <a:ln>
                <a:solidFill>
                  <a:schemeClr val="accent2"/>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6201562" y="5725409"/>
                <a:ext cx="4410511" cy="446789"/>
              </a:xfrm>
              <a:prstGeom prst="rect">
                <a:avLst/>
              </a:prstGeom>
              <a:noFill/>
            </p:spPr>
            <p:txBody>
              <a:bodyPr wrap="square">
                <a:spAutoFit/>
              </a:bodyPr>
              <a:lstStyle/>
              <a:p>
                <a14:m>
                  <m:oMath xmlns:m="http://schemas.openxmlformats.org/officeDocument/2006/math">
                    <m:r>
                      <a:rPr lang="zh-CN" altLang="en-US" sz="1600">
                        <a:latin typeface="Cambria Math" panose="02040503050406030204" pitchFamily="18" charset="0"/>
                        <a:ea typeface="宋体" panose="02010600030101010101" pitchFamily="2" charset="-122"/>
                        <a:cs typeface="Calibri" panose="020F0502020204030204" pitchFamily="34" charset="0"/>
                      </a:rPr>
                      <m:t>定义：</m:t>
                    </m:r>
                    <m:sSub>
                      <m:sSubPr>
                        <m:ctrlPr>
                          <a:rPr lang="en-US" sz="1600" i="1">
                            <a:latin typeface="Cambria Math" panose="02040503050406030204" pitchFamily="18" charset="0"/>
                            <a:ea typeface="宋体" panose="02010600030101010101" pitchFamily="2" charset="-122"/>
                            <a:cs typeface="Calibri" panose="020F0502020204030204" pitchFamily="34" charset="0"/>
                          </a:rPr>
                        </m:ctrlPr>
                      </m:sSubPr>
                      <m:e>
                        <m:r>
                          <a:rPr lang="en-US" sz="1600">
                            <a:latin typeface="Cambria Math" panose="02040503050406030204" pitchFamily="18" charset="0"/>
                            <a:ea typeface="宋体" panose="02010600030101010101" pitchFamily="2" charset="-122"/>
                            <a:cs typeface="Calibri" panose="020F0502020204030204" pitchFamily="34" charset="0"/>
                          </a:rPr>
                          <m:t>𝑈</m:t>
                        </m:r>
                      </m:e>
                      <m:sub>
                        <m:r>
                          <a:rPr lang="en-US" sz="1600">
                            <a:latin typeface="Cambria Math" panose="02040503050406030204" pitchFamily="18" charset="0"/>
                            <a:ea typeface="宋体" panose="02010600030101010101" pitchFamily="2" charset="-122"/>
                            <a:cs typeface="Calibri" panose="020F0502020204030204" pitchFamily="34" charset="0"/>
                          </a:rPr>
                          <m:t>1</m:t>
                        </m:r>
                      </m:sub>
                    </m:sSub>
                    <m:d>
                      <m:dPr>
                        <m:ctrlPr>
                          <a:rPr lang="en-US" sz="1600" i="1">
                            <a:latin typeface="Cambria Math" panose="02040503050406030204" pitchFamily="18" charset="0"/>
                            <a:ea typeface="宋体" panose="02010600030101010101" pitchFamily="2" charset="-122"/>
                            <a:cs typeface="Calibri" panose="020F0502020204030204" pitchFamily="34" charset="0"/>
                          </a:rPr>
                        </m:ctrlPr>
                      </m:dPr>
                      <m:e>
                        <m:r>
                          <a:rPr lang="en-US" sz="1600">
                            <a:latin typeface="Cambria Math" panose="02040503050406030204" pitchFamily="18" charset="0"/>
                            <a:ea typeface="宋体" panose="02010600030101010101" pitchFamily="2" charset="-122"/>
                            <a:cs typeface="Calibri" panose="020F0502020204030204" pitchFamily="34" charset="0"/>
                          </a:rPr>
                          <m:t>𝑠</m:t>
                        </m:r>
                      </m:e>
                    </m:d>
                    <m:r>
                      <a:rPr lang="en-US" sz="1600">
                        <a:latin typeface="Cambria Math" panose="02040503050406030204" pitchFamily="18" charset="0"/>
                        <a:ea typeface="宋体" panose="02010600030101010101" pitchFamily="2" charset="-122"/>
                        <a:cs typeface="Calibri" panose="020F0502020204030204" pitchFamily="34" charset="0"/>
                      </a:rPr>
                      <m:t>=</m:t>
                    </m:r>
                    <m:f>
                      <m:fPr>
                        <m:ctrlPr>
                          <a:rPr lang="en-US" sz="1600" i="1">
                            <a:latin typeface="Cambria Math" panose="02040503050406030204" pitchFamily="18" charset="0"/>
                            <a:ea typeface="宋体" panose="02010600030101010101" pitchFamily="2" charset="-122"/>
                            <a:cs typeface="Calibri" panose="020F0502020204030204" pitchFamily="34" charset="0"/>
                          </a:rPr>
                        </m:ctrlPr>
                      </m:fPr>
                      <m:num>
                        <m:r>
                          <a:rPr lang="en-US" sz="1600">
                            <a:latin typeface="Cambria Math" panose="02040503050406030204" pitchFamily="18" charset="0"/>
                            <a:ea typeface="宋体" panose="02010600030101010101" pitchFamily="2" charset="-122"/>
                            <a:cs typeface="Calibri" panose="020F0502020204030204" pitchFamily="34" charset="0"/>
                          </a:rPr>
                          <m:t>1</m:t>
                        </m:r>
                      </m:num>
                      <m:den>
                        <m:r>
                          <a:rPr lang="en-US" sz="1600">
                            <a:latin typeface="Cambria Math" panose="02040503050406030204" pitchFamily="18" charset="0"/>
                            <a:ea typeface="宋体" panose="02010600030101010101" pitchFamily="2" charset="-122"/>
                            <a:cs typeface="Calibri" panose="020F0502020204030204" pitchFamily="34" charset="0"/>
                          </a:rPr>
                          <m:t>𝐾</m:t>
                        </m:r>
                      </m:den>
                    </m:f>
                    <m:r>
                      <a:rPr lang="en-US" sz="1600">
                        <a:latin typeface="Cambria Math" panose="02040503050406030204" pitchFamily="18" charset="0"/>
                        <a:ea typeface="宋体" panose="02010600030101010101" pitchFamily="2" charset="-122"/>
                        <a:cs typeface="Calibri" panose="020F0502020204030204" pitchFamily="34" charset="0"/>
                      </a:rPr>
                      <m:t>𝑥</m:t>
                    </m:r>
                    <m:d>
                      <m:dPr>
                        <m:ctrlPr>
                          <a:rPr lang="en-US" sz="1600" i="1">
                            <a:latin typeface="Cambria Math" panose="02040503050406030204" pitchFamily="18" charset="0"/>
                            <a:ea typeface="宋体" panose="02010600030101010101" pitchFamily="2" charset="-122"/>
                            <a:cs typeface="Calibri" panose="020F0502020204030204" pitchFamily="34" charset="0"/>
                          </a:rPr>
                        </m:ctrlPr>
                      </m:dPr>
                      <m:e>
                        <m:r>
                          <a:rPr lang="en-US" sz="1600">
                            <a:latin typeface="Cambria Math" panose="02040503050406030204" pitchFamily="18" charset="0"/>
                            <a:ea typeface="宋体" panose="02010600030101010101" pitchFamily="2" charset="-122"/>
                            <a:cs typeface="Calibri" panose="020F0502020204030204" pitchFamily="34" charset="0"/>
                          </a:rPr>
                          <m:t>0</m:t>
                        </m:r>
                      </m:e>
                    </m:d>
                  </m:oMath>
                </a14:m>
                <a:r>
                  <a:rPr lang="zh-CN" sz="1600"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sSub>
                      <m:sSubPr>
                        <m:ctrlPr>
                          <a:rPr lang="en-US" sz="1600" i="1">
                            <a:effectLst/>
                            <a:latin typeface="Cambria Math" panose="02040503050406030204" pitchFamily="18" charset="0"/>
                          </a:rPr>
                        </m:ctrlPr>
                      </m:sSubPr>
                      <m:e>
                        <m:r>
                          <a:rPr lang="en-US" sz="1600" i="1">
                            <a:effectLst/>
                            <a:latin typeface="Cambria Math" panose="02040503050406030204" pitchFamily="18" charset="0"/>
                            <a:ea typeface="宋体" panose="02010600030101010101" pitchFamily="2" charset="-122"/>
                            <a:cs typeface="Calibri" panose="020F0502020204030204" pitchFamily="34" charset="0"/>
                          </a:rPr>
                          <m:t>𝑈</m:t>
                        </m:r>
                      </m:e>
                      <m:sub>
                        <m:r>
                          <a:rPr lang="en-US" sz="1600" i="1">
                            <a:effectLst/>
                            <a:latin typeface="Cambria Math" panose="02040503050406030204" pitchFamily="18" charset="0"/>
                            <a:ea typeface="宋体" panose="02010600030101010101" pitchFamily="2" charset="-122"/>
                            <a:cs typeface="Calibri" panose="020F0502020204030204" pitchFamily="34" charset="0"/>
                          </a:rPr>
                          <m:t>2</m:t>
                        </m:r>
                      </m:sub>
                    </m:sSub>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𝑠</m:t>
                        </m:r>
                      </m:e>
                    </m:d>
                    <m:r>
                      <a:rPr lang="en-US" sz="1600" i="1">
                        <a:effectLst/>
                        <a:latin typeface="Cambria Math" panose="02040503050406030204" pitchFamily="18" charset="0"/>
                        <a:ea typeface="宋体" panose="02010600030101010101" pitchFamily="2" charset="-122"/>
                        <a:cs typeface="Calibri" panose="020F0502020204030204" pitchFamily="34" charset="0"/>
                      </a:rPr>
                      <m:t>=</m:t>
                    </m:r>
                    <m:r>
                      <a:rPr lang="en-US" sz="1600" i="1">
                        <a:effectLst/>
                        <a:latin typeface="Cambria Math" panose="02040503050406030204" pitchFamily="18" charset="0"/>
                        <a:ea typeface="宋体" panose="02010600030101010101" pitchFamily="2" charset="-122"/>
                        <a:cs typeface="Calibri" panose="020F0502020204030204" pitchFamily="34" charset="0"/>
                      </a:rPr>
                      <m:t>𝑈</m:t>
                    </m:r>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𝑠</m:t>
                        </m:r>
                      </m:e>
                    </m:d>
                  </m:oMath>
                </a14:m>
                <a:endParaRPr lang="en-US" sz="1600" dirty="0"/>
              </a:p>
            </p:txBody>
          </p:sp>
        </mc:Choice>
        <mc:Fallback>
          <p:sp>
            <p:nvSpPr>
              <p:cNvPr id="34" name="TextBox 33"/>
              <p:cNvSpPr txBox="1">
                <a:spLocks noRot="1" noChangeAspect="1" noMove="1" noResize="1" noEditPoints="1" noAdjustHandles="1" noChangeArrowheads="1" noChangeShapeType="1" noTextEdit="1"/>
              </p:cNvSpPr>
              <p:nvPr/>
            </p:nvSpPr>
            <p:spPr>
              <a:xfrm>
                <a:off x="6201562" y="5725409"/>
                <a:ext cx="4410511" cy="446789"/>
              </a:xfrm>
              <a:prstGeom prst="rect">
                <a:avLst/>
              </a:prstGeom>
              <a:blipFill rotWithShape="1">
                <a:blip r:embed="rId8"/>
                <a:stretch>
                  <a:fillRect l="-3" t="-56" r="13" b="1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7233104" y="6091096"/>
                <a:ext cx="2851384" cy="33855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𝑋</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e>
                      </m:d>
                      <m:r>
                        <a:rPr lang="en-US" sz="1600" i="0">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i="0">
                              <a:solidFill>
                                <a:schemeClr val="tx1"/>
                              </a:solidFill>
                              <a:latin typeface="Cambria Math" panose="02040503050406030204" pitchFamily="18" charset="0"/>
                            </a:rPr>
                            <m:t>1</m:t>
                          </m:r>
                        </m:sub>
                      </m:sSub>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e>
                      </m:d>
                      <m:r>
                        <a:rPr lang="en-US" sz="1600" i="0">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i="0">
                              <a:solidFill>
                                <a:schemeClr val="tx1"/>
                              </a:solidFill>
                              <a:latin typeface="Cambria Math" panose="02040503050406030204" pitchFamily="18" charset="0"/>
                            </a:rPr>
                            <m:t>2</m:t>
                          </m:r>
                        </m:sub>
                      </m:sSub>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e>
                      </m:d>
                    </m:oMath>
                  </m:oMathPara>
                </a14:m>
                <a:endParaRPr lang="en-US" sz="1600" dirty="0">
                  <a:solidFill>
                    <a:schemeClr val="tx1"/>
                  </a:solidFill>
                </a:endParaRPr>
              </a:p>
            </p:txBody>
          </p:sp>
        </mc:Choice>
        <mc:Fallback>
          <p:sp>
            <p:nvSpPr>
              <p:cNvPr id="36" name="TextBox 35"/>
              <p:cNvSpPr txBox="1">
                <a:spLocks noRot="1" noChangeAspect="1" noMove="1" noResize="1" noEditPoints="1" noAdjustHandles="1" noChangeArrowheads="1" noChangeShapeType="1" noTextEdit="1"/>
              </p:cNvSpPr>
              <p:nvPr/>
            </p:nvSpPr>
            <p:spPr>
              <a:xfrm>
                <a:off x="7233104" y="6091096"/>
                <a:ext cx="2851384" cy="338554"/>
              </a:xfrm>
              <a:prstGeom prst="rect">
                <a:avLst/>
              </a:prstGeom>
              <a:blipFill rotWithShape="1">
                <a:blip r:embed="rId9"/>
                <a:stretch>
                  <a:fillRect l="-16" t="-52" r="2" b="81"/>
                </a:stretch>
              </a:blipFill>
            </p:spPr>
            <p:txBody>
              <a:bodyPr/>
              <a:lstStyle/>
              <a:p>
                <a:r>
                  <a:rPr lang="zh-CN" altLang="en-US">
                    <a:noFill/>
                  </a:rPr>
                  <a:t> </a:t>
                </a:r>
              </a:p>
            </p:txBody>
          </p:sp>
        </mc:Fallback>
      </mc:AlternateContent>
      <p:sp>
        <p:nvSpPr>
          <p:cNvPr id="37" name="TextBox 36"/>
          <p:cNvSpPr txBox="1"/>
          <p:nvPr/>
        </p:nvSpPr>
        <p:spPr>
          <a:xfrm>
            <a:off x="5377517" y="6105957"/>
            <a:ext cx="2554544" cy="338554"/>
          </a:xfrm>
          <a:prstGeom prst="rect">
            <a:avLst/>
          </a:prstGeom>
          <a:noFill/>
          <a:ln>
            <a:noFill/>
          </a:ln>
        </p:spPr>
        <p:txBody>
          <a:bodyPr wrap="square">
            <a:spAutoFit/>
          </a:bodyPr>
          <a:lstStyle/>
          <a:p>
            <a:r>
              <a:rPr lang="zh-CN" altLang="en-US" sz="1600" dirty="0">
                <a:effectLst/>
                <a:latin typeface="Calibri" panose="020F0502020204030204" pitchFamily="34" charset="0"/>
                <a:ea typeface="宋体" panose="02010600030101010101" pitchFamily="2" charset="-122"/>
                <a:cs typeface="Calibri" panose="020F0502020204030204" pitchFamily="34" charset="0"/>
              </a:rPr>
              <a:t>两个输入对应两个输出：</a:t>
            </a:r>
            <a:endParaRPr lang="en-US" sz="1600" dirty="0"/>
          </a:p>
        </p:txBody>
      </p:sp>
      <p:sp>
        <p:nvSpPr>
          <p:cNvPr id="39" name="TextBox 38"/>
          <p:cNvSpPr txBox="1"/>
          <p:nvPr/>
        </p:nvSpPr>
        <p:spPr>
          <a:xfrm>
            <a:off x="7961719" y="6474968"/>
            <a:ext cx="2353856" cy="338554"/>
          </a:xfrm>
          <a:prstGeom prst="rect">
            <a:avLst/>
          </a:prstGeom>
          <a:noFill/>
        </p:spPr>
        <p:txBody>
          <a:bodyPr wrap="square">
            <a:spAutoFit/>
          </a:bodyPr>
          <a:lstStyle/>
          <a:p>
            <a:r>
              <a:rPr lang="zh-CN" altLang="en-US" sz="1600" dirty="0">
                <a:latin typeface="Calibri" panose="020F0502020204030204" pitchFamily="34" charset="0"/>
                <a:ea typeface="宋体" panose="02010600030101010101" pitchFamily="2" charset="-122"/>
                <a:cs typeface="Calibri" panose="020F0502020204030204" pitchFamily="34" charset="0"/>
              </a:rPr>
              <a:t>冲激响应</a:t>
            </a:r>
            <a:endParaRPr lang="en-US" sz="1600" dirty="0">
              <a:latin typeface="Calibri" panose="020F0502020204030204" pitchFamily="34" charset="0"/>
              <a:ea typeface="宋体" panose="02010600030101010101" pitchFamily="2" charset="-122"/>
              <a:cs typeface="Calibri" panose="020F0502020204030204" pitchFamily="34" charset="0"/>
            </a:endParaRPr>
          </a:p>
        </p:txBody>
      </p:sp>
      <p:sp>
        <p:nvSpPr>
          <p:cNvPr id="41" name="TextBox 40"/>
          <p:cNvSpPr txBox="1"/>
          <p:nvPr/>
        </p:nvSpPr>
        <p:spPr>
          <a:xfrm>
            <a:off x="9999677" y="6339273"/>
            <a:ext cx="1227123" cy="338554"/>
          </a:xfrm>
          <a:prstGeom prst="rect">
            <a:avLst/>
          </a:prstGeom>
          <a:noFill/>
        </p:spPr>
        <p:txBody>
          <a:bodyPr wrap="square">
            <a:spAutoFit/>
          </a:bodyPr>
          <a:lstStyle/>
          <a:p>
            <a:r>
              <a:rPr lang="zh-CN" altLang="en-US" sz="1600" dirty="0">
                <a:latin typeface="Calibri" panose="020F0502020204030204" pitchFamily="34" charset="0"/>
                <a:ea typeface="宋体" panose="02010600030101010101" pitchFamily="2" charset="-122"/>
                <a:cs typeface="Calibri" panose="020F0502020204030204" pitchFamily="34" charset="0"/>
              </a:rPr>
              <a:t>阶跃响应</a:t>
            </a:r>
            <a:endParaRPr lang="en-US" sz="1600" dirty="0">
              <a:latin typeface="Calibri" panose="020F0502020204030204" pitchFamily="34" charset="0"/>
              <a:ea typeface="宋体" panose="02010600030101010101" pitchFamily="2" charset="-122"/>
              <a:cs typeface="Calibri" panose="020F0502020204030204" pitchFamily="34" charset="0"/>
            </a:endParaRPr>
          </a:p>
        </p:txBody>
      </p:sp>
      <p:cxnSp>
        <p:nvCxnSpPr>
          <p:cNvPr id="42" name="Straight Arrow Connector 41"/>
          <p:cNvCxnSpPr/>
          <p:nvPr/>
        </p:nvCxnSpPr>
        <p:spPr>
          <a:xfrm>
            <a:off x="9565520" y="6356058"/>
            <a:ext cx="434839" cy="88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8658796" y="6347698"/>
            <a:ext cx="173534" cy="157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典型一阶系统</a:t>
            </a:r>
            <a:endParaRPr lang="en-US" sz="3600" dirty="0"/>
          </a:p>
        </p:txBody>
      </p:sp>
      <mc:AlternateContent xmlns:mc="http://schemas.openxmlformats.org/markup-compatibility/2006">
        <mc:Choice xmlns:a14="http://schemas.microsoft.com/office/drawing/2010/main" Requires="a14">
          <p:sp>
            <p:nvSpPr>
              <p:cNvPr id="4" name="TextBox 3"/>
              <p:cNvSpPr txBox="1"/>
              <p:nvPr/>
            </p:nvSpPr>
            <p:spPr>
              <a:xfrm>
                <a:off x="581192" y="1967160"/>
                <a:ext cx="10273521" cy="988156"/>
              </a:xfrm>
              <a:prstGeom prst="rect">
                <a:avLst/>
              </a:prstGeom>
              <a:noFill/>
            </p:spPr>
            <p:txBody>
              <a:bodyPr wrap="square">
                <a:spAutoFit/>
              </a:bodyPr>
              <a:lstStyle/>
              <a:p>
                <a:pPr marL="285750" marR="0" indent="-285750" algn="just">
                  <a:lnSpc>
                    <a:spcPct val="150000"/>
                  </a:lnSpc>
                  <a:spcBef>
                    <a:spcPts val="600"/>
                  </a:spcBef>
                  <a:spcAft>
                    <a:spcPts val="600"/>
                  </a:spcAft>
                  <a:buFont typeface="Arial" panose="020B0604020202020204" pitchFamily="34" charset="0"/>
                  <a:buChar char="•"/>
                </a:pPr>
                <a:r>
                  <a:rPr lang="zh-CN" sz="18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典型一阶系统的微分方程为：</a:t>
                </a:r>
                <a14:m>
                  <m:oMath xmlns:m="http://schemas.openxmlformats.org/officeDocument/2006/math">
                    <m:f>
                      <m:fPr>
                        <m:ctrlPr>
                          <a:rPr lang="en-US" sz="1600" i="1" smtClean="0">
                            <a:effectLst/>
                            <a:latin typeface="Cambria Math" panose="02040503050406030204" pitchFamily="18" charset="0"/>
                          </a:rPr>
                        </m:ctrlPr>
                      </m:fPr>
                      <m:num>
                        <m:r>
                          <m:rPr>
                            <m:sty m:val="p"/>
                          </m:rPr>
                          <a:rPr lang="en-US" sz="1600">
                            <a:effectLst/>
                            <a:latin typeface="Cambria Math" panose="02040503050406030204" pitchFamily="18" charset="0"/>
                            <a:ea typeface="宋体" panose="02010600030101010101" pitchFamily="2" charset="-122"/>
                            <a:cs typeface="Calibri" panose="020F0502020204030204" pitchFamily="34" charset="0"/>
                          </a:rPr>
                          <m:t>d</m:t>
                        </m:r>
                        <m:r>
                          <a:rPr lang="en-US" sz="1600" i="1">
                            <a:effectLst/>
                            <a:latin typeface="Cambria Math" panose="02040503050406030204" pitchFamily="18" charset="0"/>
                            <a:ea typeface="宋体" panose="02010600030101010101" pitchFamily="2" charset="-122"/>
                            <a:cs typeface="Calibri" panose="020F0502020204030204" pitchFamily="34" charset="0"/>
                          </a:rPr>
                          <m:t>𝑥</m:t>
                        </m:r>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i="1">
                            <a:effectLst/>
                            <a:latin typeface="Cambria Math" panose="02040503050406030204" pitchFamily="18" charset="0"/>
                            <a:ea typeface="宋体" panose="02010600030101010101" pitchFamily="2" charset="-122"/>
                            <a:cs typeface="Calibri" panose="020F0502020204030204" pitchFamily="34" charset="0"/>
                          </a:rPr>
                          <m:t>𝑡</m:t>
                        </m:r>
                        <m:r>
                          <a:rPr lang="en-US" sz="1600">
                            <a:effectLst/>
                            <a:latin typeface="Cambria Math" panose="02040503050406030204" pitchFamily="18" charset="0"/>
                            <a:ea typeface="宋体" panose="02010600030101010101" pitchFamily="2" charset="-122"/>
                            <a:cs typeface="Calibri" panose="020F0502020204030204" pitchFamily="34" charset="0"/>
                          </a:rPr>
                          <m:t>)</m:t>
                        </m:r>
                      </m:num>
                      <m:den>
                        <m:r>
                          <m:rPr>
                            <m:sty m:val="p"/>
                          </m:rPr>
                          <a:rPr lang="en-US" sz="1600">
                            <a:effectLst/>
                            <a:latin typeface="Cambria Math" panose="02040503050406030204" pitchFamily="18" charset="0"/>
                            <a:ea typeface="宋体" panose="02010600030101010101" pitchFamily="2" charset="-122"/>
                            <a:cs typeface="Calibri" panose="020F0502020204030204" pitchFamily="34" charset="0"/>
                          </a:rPr>
                          <m:t>d</m:t>
                        </m:r>
                        <m:r>
                          <a:rPr lang="en-US" sz="1600" i="1">
                            <a:effectLst/>
                            <a:latin typeface="Cambria Math" panose="02040503050406030204" pitchFamily="18" charset="0"/>
                            <a:ea typeface="宋体" panose="02010600030101010101" pitchFamily="2" charset="-122"/>
                            <a:cs typeface="Calibri" panose="020F0502020204030204" pitchFamily="34" charset="0"/>
                          </a:rPr>
                          <m:t>𝑡</m:t>
                        </m:r>
                      </m:den>
                    </m:f>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i="1">
                        <a:effectLst/>
                        <a:latin typeface="Cambria Math" panose="02040503050406030204" pitchFamily="18" charset="0"/>
                        <a:ea typeface="宋体" panose="02010600030101010101" pitchFamily="2" charset="-122"/>
                        <a:cs typeface="Calibri" panose="020F0502020204030204" pitchFamily="34" charset="0"/>
                      </a:rPr>
                      <m:t>𝑎𝑥</m:t>
                    </m:r>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i="1">
                        <a:effectLst/>
                        <a:latin typeface="Cambria Math" panose="02040503050406030204" pitchFamily="18" charset="0"/>
                        <a:ea typeface="宋体" panose="02010600030101010101" pitchFamily="2" charset="-122"/>
                        <a:cs typeface="Calibri" panose="020F0502020204030204" pitchFamily="34" charset="0"/>
                      </a:rPr>
                      <m:t>𝑡</m:t>
                    </m:r>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i="1">
                        <a:effectLst/>
                        <a:latin typeface="Cambria Math" panose="02040503050406030204" pitchFamily="18" charset="0"/>
                        <a:ea typeface="宋体" panose="02010600030101010101" pitchFamily="2" charset="-122"/>
                        <a:cs typeface="Calibri" panose="020F0502020204030204" pitchFamily="34" charset="0"/>
                      </a:rPr>
                      <m:t>𝑎𝑢</m:t>
                    </m:r>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i="1">
                        <a:effectLst/>
                        <a:latin typeface="Cambria Math" panose="02040503050406030204" pitchFamily="18" charset="0"/>
                        <a:ea typeface="宋体" panose="02010600030101010101" pitchFamily="2" charset="-122"/>
                        <a:cs typeface="Calibri" panose="020F0502020204030204" pitchFamily="34" charset="0"/>
                      </a:rPr>
                      <m:t>𝑡</m:t>
                    </m:r>
                    <m:r>
                      <a:rPr lang="en-US" sz="1600">
                        <a:effectLst/>
                        <a:latin typeface="Cambria Math" panose="02040503050406030204" pitchFamily="18" charset="0"/>
                        <a:ea typeface="宋体" panose="02010600030101010101" pitchFamily="2" charset="-122"/>
                        <a:cs typeface="Calibri" panose="020F0502020204030204" pitchFamily="34" charset="0"/>
                      </a:rPr>
                      <m:t>)</m:t>
                    </m:r>
                  </m:oMath>
                </a14:m>
                <a:endParaRPr lang="en-US" altLang="zh-CN" sz="1600" dirty="0">
                  <a:latin typeface="Calibri" panose="020F0502020204030204" pitchFamily="34" charset="0"/>
                  <a:ea typeface="宋体" panose="02010600030101010101" pitchFamily="2" charset="-122"/>
                  <a:cs typeface="Calibri" panose="020F0502020204030204" pitchFamily="34" charset="0"/>
                </a:endParaRPr>
              </a:p>
              <a:p>
                <a:r>
                  <a:rPr lang="en-US" altLang="zh-CN" dirty="0">
                    <a:solidFill>
                      <a:srgbClr val="000000"/>
                    </a:solidFill>
                    <a:latin typeface="宋体" panose="02010600030101010101" pitchFamily="2" charset="-122"/>
                    <a:ea typeface="宋体" panose="02010600030101010101" pitchFamily="2" charset="-122"/>
                    <a:cs typeface="Calibri" panose="020F0502020204030204" pitchFamily="34" charset="0"/>
                  </a:rPr>
                  <a:t>	</a:t>
                </a:r>
                <a:r>
                  <a:rPr lang="zh-CN" altLang="en-US" dirty="0">
                    <a:solidFill>
                      <a:srgbClr val="000000"/>
                    </a:solidFill>
                    <a:latin typeface="宋体" panose="02010600030101010101" pitchFamily="2" charset="-122"/>
                    <a:ea typeface="宋体" panose="02010600030101010101" pitchFamily="2" charset="-122"/>
                    <a:cs typeface="Calibri" panose="020F0502020204030204" pitchFamily="34" charset="0"/>
                  </a:rPr>
                  <a:t>其中</a:t>
                </a:r>
                <a14:m>
                  <m:oMath xmlns:m="http://schemas.openxmlformats.org/officeDocument/2006/math">
                    <m:r>
                      <a:rPr lang="en-US">
                        <a:solidFill>
                          <a:srgbClr val="000000"/>
                        </a:solidFill>
                        <a:latin typeface="Cambria Math" panose="02040503050406030204" pitchFamily="18" charset="0"/>
                        <a:ea typeface="宋体" panose="02010600030101010101" pitchFamily="2" charset="-122"/>
                        <a:cs typeface="Calibri" panose="020F0502020204030204" pitchFamily="34" charset="0"/>
                      </a:rPr>
                      <m:t>𝑎</m:t>
                    </m:r>
                  </m:oMath>
                </a14:m>
                <a:r>
                  <a:rPr lang="zh-CN" altLang="en-US" dirty="0">
                    <a:solidFill>
                      <a:srgbClr val="000000"/>
                    </a:solidFill>
                    <a:latin typeface="宋体" panose="02010600030101010101" pitchFamily="2" charset="-122"/>
                    <a:ea typeface="宋体" panose="02010600030101010101" pitchFamily="2" charset="-122"/>
                    <a:cs typeface="Calibri" panose="020F0502020204030204" pitchFamily="34" charset="0"/>
                  </a:rPr>
                  <a:t>是一个常数。考虑零初始条件</a:t>
                </a:r>
                <a14:m>
                  <m:oMath xmlns:m="http://schemas.openxmlformats.org/officeDocument/2006/math">
                    <m:r>
                      <a:rPr lang="en-US">
                        <a:solidFill>
                          <a:srgbClr val="000000"/>
                        </a:solidFill>
                        <a:latin typeface="Cambria Math" panose="02040503050406030204" pitchFamily="18" charset="0"/>
                        <a:ea typeface="宋体" panose="02010600030101010101" pitchFamily="2" charset="-122"/>
                        <a:cs typeface="Calibri" panose="020F0502020204030204" pitchFamily="34" charset="0"/>
                      </a:rPr>
                      <m:t>𝑥</m:t>
                    </m:r>
                    <m:d>
                      <m:dPr>
                        <m:ctrlPr>
                          <a:rPr lang="en-US" i="1">
                            <a:solidFill>
                              <a:srgbClr val="000000"/>
                            </a:solidFill>
                            <a:latin typeface="Cambria Math" panose="02040503050406030204" pitchFamily="18" charset="0"/>
                            <a:ea typeface="宋体" panose="02010600030101010101" pitchFamily="2" charset="-122"/>
                            <a:cs typeface="Calibri" panose="020F0502020204030204" pitchFamily="34" charset="0"/>
                          </a:rPr>
                        </m:ctrlPr>
                      </m:dPr>
                      <m:e>
                        <m:r>
                          <a:rPr lang="en-US">
                            <a:solidFill>
                              <a:srgbClr val="000000"/>
                            </a:solidFill>
                            <a:latin typeface="Cambria Math" panose="02040503050406030204" pitchFamily="18" charset="0"/>
                            <a:ea typeface="宋体" panose="02010600030101010101" pitchFamily="2" charset="-122"/>
                            <a:cs typeface="Calibri" panose="020F0502020204030204" pitchFamily="34" charset="0"/>
                          </a:rPr>
                          <m:t>0</m:t>
                        </m:r>
                      </m:e>
                    </m:d>
                    <m:r>
                      <a:rPr lang="en-US">
                        <a:solidFill>
                          <a:srgbClr val="000000"/>
                        </a:solidFill>
                        <a:latin typeface="Cambria Math" panose="02040503050406030204" pitchFamily="18" charset="0"/>
                        <a:ea typeface="宋体" panose="02010600030101010101" pitchFamily="2" charset="-122"/>
                        <a:cs typeface="Calibri" panose="020F0502020204030204" pitchFamily="34" charset="0"/>
                      </a:rPr>
                      <m:t>=</m:t>
                    </m:r>
                    <m:r>
                      <a:rPr lang="en-US">
                        <a:solidFill>
                          <a:srgbClr val="000000"/>
                        </a:solidFill>
                        <a:latin typeface="Cambria Math" panose="02040503050406030204" pitchFamily="18" charset="0"/>
                        <a:ea typeface="宋体" panose="02010600030101010101" pitchFamily="2" charset="-122"/>
                        <a:cs typeface="Calibri" panose="020F0502020204030204" pitchFamily="34" charset="0"/>
                      </a:rPr>
                      <m:t>𝑢</m:t>
                    </m:r>
                    <m:d>
                      <m:dPr>
                        <m:ctrlPr>
                          <a:rPr lang="en-US" i="1">
                            <a:solidFill>
                              <a:srgbClr val="000000"/>
                            </a:solidFill>
                            <a:latin typeface="Cambria Math" panose="02040503050406030204" pitchFamily="18" charset="0"/>
                            <a:ea typeface="宋体" panose="02010600030101010101" pitchFamily="2" charset="-122"/>
                            <a:cs typeface="Calibri" panose="020F0502020204030204" pitchFamily="34" charset="0"/>
                          </a:rPr>
                        </m:ctrlPr>
                      </m:dPr>
                      <m:e>
                        <m:r>
                          <a:rPr lang="en-US">
                            <a:solidFill>
                              <a:srgbClr val="000000"/>
                            </a:solidFill>
                            <a:latin typeface="Cambria Math" panose="02040503050406030204" pitchFamily="18" charset="0"/>
                            <a:ea typeface="宋体" panose="02010600030101010101" pitchFamily="2" charset="-122"/>
                            <a:cs typeface="Calibri" panose="020F0502020204030204" pitchFamily="34" charset="0"/>
                          </a:rPr>
                          <m:t>0</m:t>
                        </m:r>
                      </m:e>
                    </m:d>
                    <m:r>
                      <a:rPr lang="en-US">
                        <a:solidFill>
                          <a:srgbClr val="000000"/>
                        </a:solidFill>
                        <a:latin typeface="Cambria Math" panose="02040503050406030204" pitchFamily="18" charset="0"/>
                        <a:ea typeface="宋体" panose="02010600030101010101" pitchFamily="2" charset="-122"/>
                        <a:cs typeface="Calibri" panose="020F0502020204030204" pitchFamily="34" charset="0"/>
                      </a:rPr>
                      <m:t>=</m:t>
                    </m:r>
                    <m:r>
                      <a:rPr lang="en-US">
                        <a:solidFill>
                          <a:srgbClr val="000000"/>
                        </a:solidFill>
                        <a:latin typeface="Cambria Math" panose="02040503050406030204" pitchFamily="18" charset="0"/>
                        <a:ea typeface="宋体" panose="02010600030101010101" pitchFamily="2" charset="-122"/>
                        <a:cs typeface="Calibri" panose="020F0502020204030204" pitchFamily="34" charset="0"/>
                      </a:rPr>
                      <m:t>0</m:t>
                    </m:r>
                  </m:oMath>
                </a14:m>
                <a:endParaRPr lang="en-US" dirty="0">
                  <a:solidFill>
                    <a:srgbClr val="000000"/>
                  </a:solidFill>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581192" y="1967160"/>
                <a:ext cx="10273521" cy="988156"/>
              </a:xfrm>
              <a:prstGeom prst="rect">
                <a:avLst/>
              </a:prstGeom>
              <a:blipFill rotWithShape="1">
                <a:blip r:embed="rId1"/>
                <a:stretch>
                  <a:fillRect l="-2" t="-57" b="3"/>
                </a:stretch>
              </a:blipFill>
            </p:spPr>
            <p:txBody>
              <a:bodyPr/>
              <a:lstStyle/>
              <a:p>
                <a:r>
                  <a:rPr lang="zh-CN" altLang="en-US">
                    <a:noFill/>
                  </a:rPr>
                  <a:t> </a:t>
                </a:r>
              </a:p>
            </p:txBody>
          </p:sp>
        </mc:Fallback>
      </mc:AlternateContent>
      <p:sp>
        <p:nvSpPr>
          <p:cNvPr id="3" name="Arrow: Down 2"/>
          <p:cNvSpPr/>
          <p:nvPr/>
        </p:nvSpPr>
        <p:spPr>
          <a:xfrm>
            <a:off x="4344179" y="2977107"/>
            <a:ext cx="272654" cy="5562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26077" y="3069615"/>
            <a:ext cx="1726817" cy="369332"/>
          </a:xfrm>
          <a:prstGeom prst="rect">
            <a:avLst/>
          </a:prstGeom>
          <a:noFill/>
        </p:spPr>
        <p:txBody>
          <a:bodyPr wrap="square">
            <a:spAutoFit/>
          </a:bodyPr>
          <a:lstStyle/>
          <a:p>
            <a:r>
              <a:rPr lang="zh-CN" sz="1800" dirty="0">
                <a:effectLst/>
                <a:latin typeface="Calibri" panose="020F0502020204030204" pitchFamily="34" charset="0"/>
                <a:ea typeface="宋体" panose="02010600030101010101" pitchFamily="2" charset="-122"/>
                <a:cs typeface="Calibri" panose="020F0502020204030204" pitchFamily="34" charset="0"/>
              </a:rPr>
              <a:t>拉普拉斯变换</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3152775" y="3533353"/>
                <a:ext cx="2943225"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𝑠𝑋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𝑎𝑈</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oMath>
                  </m:oMathPara>
                </a14:m>
                <a:endParaRPr lang="en-US" dirty="0">
                  <a:solidFill>
                    <a:schemeClr val="tx1"/>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3152775" y="3533353"/>
                <a:ext cx="2943225" cy="369332"/>
              </a:xfrm>
              <a:prstGeom prst="rect">
                <a:avLst/>
              </a:prstGeom>
              <a:blipFill rotWithShape="1">
                <a:blip r:embed="rId2"/>
                <a:stretch>
                  <a:fillRect t="-58" b="165"/>
                </a:stretch>
              </a:blipFill>
            </p:spPr>
            <p:txBody>
              <a:bodyPr/>
              <a:lstStyle/>
              <a:p>
                <a:r>
                  <a:rPr lang="zh-CN" altLang="en-US">
                    <a:noFill/>
                  </a:rPr>
                  <a:t> </a:t>
                </a:r>
              </a:p>
            </p:txBody>
          </p:sp>
        </mc:Fallback>
      </mc:AlternateContent>
      <p:sp>
        <p:nvSpPr>
          <p:cNvPr id="15" name="Arrow: Down 14"/>
          <p:cNvSpPr/>
          <p:nvPr/>
        </p:nvSpPr>
        <p:spPr>
          <a:xfrm>
            <a:off x="4344179" y="3903107"/>
            <a:ext cx="272654" cy="5562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p:cNvSpPr txBox="1"/>
              <p:nvPr/>
            </p:nvSpPr>
            <p:spPr>
              <a:xfrm>
                <a:off x="3372701" y="4589803"/>
                <a:ext cx="2488264" cy="669094"/>
              </a:xfrm>
              <a:prstGeom prst="rect">
                <a:avLst/>
              </a:prstGeom>
              <a:noFill/>
              <a:ln>
                <a:solidFill>
                  <a:schemeClr val="accent2"/>
                </a:solidFill>
              </a:ln>
            </p:spPr>
            <p:txBody>
              <a:bodyPr wrap="square">
                <a:spAutoFit/>
              </a:bodyPr>
              <a:lstStyle/>
              <a:p>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𝐺</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num>
                        <m:den>
                          <m:r>
                            <a:rPr lang="en-US" i="1">
                              <a:solidFill>
                                <a:schemeClr val="tx1"/>
                              </a:solidFill>
                              <a:latin typeface="Cambria Math" panose="02040503050406030204" pitchFamily="18" charset="0"/>
                            </a:rPr>
                            <m:t>𝑈</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den>
                      </m:f>
                      <m:r>
                        <a:rPr lang="en-US" i="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𝑎</m:t>
                          </m:r>
                        </m:num>
                        <m:den>
                          <m:r>
                            <a:rPr lang="en-US" i="1">
                              <a:solidFill>
                                <a:schemeClr val="tx1"/>
                              </a:solidFill>
                              <a:latin typeface="Cambria Math" panose="02040503050406030204" pitchFamily="18" charset="0"/>
                            </a:rPr>
                            <m:t>𝑠</m:t>
                          </m:r>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den>
                      </m:f>
                    </m:oMath>
                  </m:oMathPara>
                </a14:m>
                <a:endParaRPr lang="en-US" dirty="0">
                  <a:solidFill>
                    <a:schemeClr val="tx1"/>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3372701" y="4589803"/>
                <a:ext cx="2488264" cy="669094"/>
              </a:xfrm>
              <a:prstGeom prst="rect">
                <a:avLst/>
              </a:prstGeom>
              <a:blipFill rotWithShape="1">
                <a:blip r:embed="rId3"/>
                <a:stretch>
                  <a:fillRect l="-213" t="-763" r="-182" b="-690"/>
                </a:stretch>
              </a:blipFill>
              <a:ln>
                <a:solidFill>
                  <a:schemeClr val="accent2"/>
                </a:solidFill>
              </a:ln>
            </p:spPr>
            <p:txBody>
              <a:bodyPr/>
              <a:lstStyle/>
              <a:p>
                <a:r>
                  <a:rPr lang="zh-CN" altLang="en-US">
                    <a:noFill/>
                  </a:rPr>
                  <a:t> </a:t>
                </a:r>
              </a:p>
            </p:txBody>
          </p:sp>
        </mc:Fallback>
      </mc:AlternateContent>
      <p:sp>
        <p:nvSpPr>
          <p:cNvPr id="21" name="TextBox 20"/>
          <p:cNvSpPr txBox="1"/>
          <p:nvPr/>
        </p:nvSpPr>
        <p:spPr>
          <a:xfrm>
            <a:off x="5950333" y="4739684"/>
            <a:ext cx="1312211" cy="369332"/>
          </a:xfrm>
          <a:prstGeom prst="rect">
            <a:avLst/>
          </a:prstGeom>
          <a:noFill/>
        </p:spPr>
        <p:txBody>
          <a:bodyPr wrap="square">
            <a:spAutoFit/>
          </a:bodyPr>
          <a:lstStyle/>
          <a:p>
            <a:r>
              <a:rPr lang="zh-CN" altLang="en-US" sz="1800" dirty="0">
                <a:effectLst/>
                <a:latin typeface="Calibri" panose="020F0502020204030204" pitchFamily="34" charset="0"/>
                <a:ea typeface="宋体" panose="02010600030101010101" pitchFamily="2" charset="-122"/>
                <a:cs typeface="Calibri" panose="020F0502020204030204" pitchFamily="34" charset="0"/>
              </a:rPr>
              <a:t>传递函数</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3496454" y="5339465"/>
                <a:ext cx="2756440" cy="390748"/>
              </a:xfrm>
              <a:prstGeom prst="rect">
                <a:avLst/>
              </a:prstGeom>
              <a:noFill/>
            </p:spPr>
            <p:txBody>
              <a:bodyPr wrap="square">
                <a:spAutoFit/>
              </a:bodyPr>
              <a:lstStyle/>
              <a:p>
                <a14:m>
                  <m:oMath xmlns:m="http://schemas.openxmlformats.org/officeDocument/2006/math">
                    <m:r>
                      <a:rPr lang="en-US" sz="1800" i="1" smtClean="0">
                        <a:effectLst/>
                        <a:latin typeface="Cambria Math" panose="02040503050406030204" pitchFamily="18" charset="0"/>
                        <a:ea typeface="宋体" panose="02010600030101010101" pitchFamily="2" charset="-122"/>
                        <a:cs typeface="Calibri" panose="020F0502020204030204" pitchFamily="34" charset="0"/>
                      </a:rPr>
                      <m:t>𝐺</m:t>
                    </m:r>
                    <m:d>
                      <m:dPr>
                        <m:ctrlPr>
                          <a:rPr lang="en-US" i="1">
                            <a:effectLst/>
                            <a:latin typeface="Cambria Math" panose="02040503050406030204" pitchFamily="18" charset="0"/>
                          </a:rPr>
                        </m:ctrlPr>
                      </m:dPr>
                      <m:e>
                        <m:r>
                          <a:rPr lang="en-US" sz="1800" i="1">
                            <a:effectLst/>
                            <a:latin typeface="Cambria Math" panose="02040503050406030204" pitchFamily="18" charset="0"/>
                            <a:ea typeface="宋体" panose="02010600030101010101" pitchFamily="2" charset="-122"/>
                            <a:cs typeface="Calibri" panose="020F0502020204030204" pitchFamily="34" charset="0"/>
                          </a:rPr>
                          <m:t>𝑠</m:t>
                        </m:r>
                      </m:e>
                    </m:d>
                  </m:oMath>
                </a14:m>
                <a:r>
                  <a:rPr lang="zh-CN" sz="1800" dirty="0">
                    <a:effectLst/>
                    <a:latin typeface="Calibri" panose="020F0502020204030204" pitchFamily="34" charset="0"/>
                    <a:ea typeface="宋体" panose="02010600030101010101" pitchFamily="2" charset="-122"/>
                    <a:cs typeface="Calibri" panose="020F0502020204030204" pitchFamily="34" charset="0"/>
                  </a:rPr>
                  <a:t>的极点是</a:t>
                </a:r>
                <a14:m>
                  <m:oMath xmlns:m="http://schemas.openxmlformats.org/officeDocument/2006/math">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宋体" panose="02010600030101010101" pitchFamily="2" charset="-122"/>
                            <a:cs typeface="Calibri" panose="020F0502020204030204" pitchFamily="34" charset="0"/>
                          </a:rPr>
                          <m:t>𝑠</m:t>
                        </m:r>
                      </m:e>
                      <m:sub>
                        <m:r>
                          <a:rPr lang="en-US" sz="1800" i="1">
                            <a:effectLst/>
                            <a:latin typeface="Cambria Math" panose="02040503050406030204" pitchFamily="18" charset="0"/>
                            <a:ea typeface="宋体" panose="02010600030101010101" pitchFamily="2" charset="-122"/>
                            <a:cs typeface="Calibri" panose="020F0502020204030204" pitchFamily="34" charset="0"/>
                          </a:rPr>
                          <m:t>𝑝</m:t>
                        </m:r>
                      </m:sub>
                    </m:sSub>
                    <m:r>
                      <a:rPr lang="en-US" sz="1800" i="1">
                        <a:effectLst/>
                        <a:latin typeface="Cambria Math" panose="02040503050406030204" pitchFamily="18" charset="0"/>
                        <a:ea typeface="宋体" panose="02010600030101010101" pitchFamily="2" charset="-122"/>
                        <a:cs typeface="Calibri" panose="020F0502020204030204" pitchFamily="34" charset="0"/>
                      </a:rPr>
                      <m:t>=−</m:t>
                    </m:r>
                    <m:r>
                      <a:rPr lang="en-US" sz="1800" i="1">
                        <a:effectLst/>
                        <a:latin typeface="Cambria Math" panose="02040503050406030204" pitchFamily="18" charset="0"/>
                        <a:ea typeface="宋体" panose="02010600030101010101" pitchFamily="2" charset="-122"/>
                        <a:cs typeface="Calibri" panose="020F0502020204030204" pitchFamily="34" charset="0"/>
                      </a:rPr>
                      <m:t>𝑎</m:t>
                    </m:r>
                  </m:oMath>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496454" y="5339465"/>
                <a:ext cx="2756440" cy="390748"/>
              </a:xfrm>
              <a:prstGeom prst="rect">
                <a:avLst/>
              </a:prstGeom>
              <a:blipFill rotWithShape="1">
                <a:blip r:embed="rId4"/>
                <a:stretch>
                  <a:fillRect l="-5" t="-99" r="2" b="156"/>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典型系统输入信号</a:t>
            </a:r>
            <a:endParaRPr lang="en-US" sz="3600" dirty="0"/>
          </a:p>
        </p:txBody>
      </p:sp>
      <p:sp>
        <p:nvSpPr>
          <p:cNvPr id="4" name="TextBox 3"/>
          <p:cNvSpPr txBox="1"/>
          <p:nvPr/>
        </p:nvSpPr>
        <p:spPr>
          <a:xfrm>
            <a:off x="581192" y="1957832"/>
            <a:ext cx="2997770" cy="369332"/>
          </a:xfrm>
          <a:prstGeom prst="rect">
            <a:avLst/>
          </a:prstGeom>
          <a:noFill/>
        </p:spPr>
        <p:txBody>
          <a:bodyPr wrap="square">
            <a:spAutoFit/>
          </a:bodyPr>
          <a:lstStyle/>
          <a:p>
            <a:pPr marL="342900" indent="-342900">
              <a:buFont typeface="Arial" panose="020B0604020202020204" pitchFamily="34" charset="0"/>
              <a:buChar char="•"/>
            </a:pPr>
            <a:r>
              <a:rPr lang="zh-CN" dirty="0">
                <a:effectLst/>
                <a:latin typeface="Calibri" panose="020F0502020204030204" pitchFamily="34" charset="0"/>
                <a:ea typeface="宋体" panose="02010600030101010101" pitchFamily="2" charset="-122"/>
                <a:cs typeface="Calibri" panose="020F0502020204030204" pitchFamily="34" charset="0"/>
              </a:rPr>
              <a:t>单位冲激函数</a:t>
            </a:r>
            <a:r>
              <a:rPr lang="zh-CN" altLang="en-US" dirty="0">
                <a:effectLst/>
                <a:latin typeface="Calibri" panose="020F0502020204030204" pitchFamily="34" charset="0"/>
                <a:ea typeface="宋体" panose="02010600030101010101" pitchFamily="2" charset="-122"/>
                <a:cs typeface="Calibri" panose="020F0502020204030204" pitchFamily="34" charset="0"/>
              </a:rPr>
              <a:t>：</a:t>
            </a:r>
            <a:endParaRPr lang="en-US" altLang="zh-CN" dirty="0">
              <a:effectLst/>
              <a:latin typeface="Calibri" panose="020F0502020204030204" pitchFamily="34" charset="0"/>
              <a:ea typeface="宋体" panose="02010600030101010101" pitchFamily="2" charset="-122"/>
              <a:cs typeface="Calibri" panose="020F0502020204030204" pitchFamily="34" charset="0"/>
            </a:endParaRPr>
          </a:p>
        </p:txBody>
      </p:sp>
      <p:cxnSp>
        <p:nvCxnSpPr>
          <p:cNvPr id="28" name="Straight Connector 27"/>
          <p:cNvCxnSpPr/>
          <p:nvPr/>
        </p:nvCxnSpPr>
        <p:spPr>
          <a:xfrm>
            <a:off x="5562600" y="1881435"/>
            <a:ext cx="0" cy="4459485"/>
          </a:xfrm>
          <a:prstGeom prst="line">
            <a:avLst/>
          </a:prstGeom>
          <a:ln w="38100"/>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5" name="TextBox 4"/>
              <p:cNvSpPr txBox="1"/>
              <p:nvPr/>
            </p:nvSpPr>
            <p:spPr>
              <a:xfrm>
                <a:off x="1009650" y="2495944"/>
                <a:ext cx="2314573" cy="811761"/>
              </a:xfrm>
              <a:prstGeom prst="rect">
                <a:avLst/>
              </a:prstGeom>
              <a:noFill/>
            </p:spPr>
            <p:txBody>
              <a:bodyPr wrap="square">
                <a:spAutoFit/>
              </a:bodyPr>
              <a:lstStyle/>
              <a:p>
                <a:r>
                  <a:rPr lang="en-US" dirty="0">
                    <a:solidFill>
                      <a:schemeClr val="tx1"/>
                    </a:solidFill>
                    <a:effectLst/>
                    <a:latin typeface="Calibri" panose="020F0502020204030204" pitchFamily="34" charset="0"/>
                    <a:ea typeface="宋体" panose="02010600030101010101" pitchFamily="2" charset="-122"/>
                  </a:rPr>
                  <a:t> </a:t>
                </a:r>
                <a14:m>
                  <m:oMath xmlns:m="http://schemas.openxmlformats.org/officeDocument/2006/math">
                    <m:d>
                      <m:dPr>
                        <m:begChr m:val="{"/>
                        <m:endChr m:val=""/>
                        <m:ctrlPr>
                          <a:rPr lang="en-US" i="1">
                            <a:solidFill>
                              <a:schemeClr val="tx1"/>
                            </a:solidFill>
                            <a:effectLst/>
                            <a:latin typeface="Cambria Math" panose="02040503050406030204" pitchFamily="18" charset="0"/>
                          </a:rPr>
                        </m:ctrlPr>
                      </m:dPr>
                      <m:e>
                        <m:eqArr>
                          <m:eqArrPr>
                            <m:ctrlPr>
                              <a:rPr lang="en-US" i="1">
                                <a:solidFill>
                                  <a:schemeClr val="tx1"/>
                                </a:solidFill>
                                <a:effectLst/>
                                <a:latin typeface="Cambria Math" panose="02040503050406030204" pitchFamily="18" charset="0"/>
                              </a:rPr>
                            </m:ctrlPr>
                          </m:eqArrPr>
                          <m:e>
                            <m:r>
                              <a:rPr lang="en-US" i="1">
                                <a:solidFill>
                                  <a:schemeClr val="tx1"/>
                                </a:solidFill>
                                <a:effectLst/>
                                <a:latin typeface="Cambria Math" panose="02040503050406030204" pitchFamily="18" charset="0"/>
                                <a:ea typeface="宋体" panose="02010600030101010101" pitchFamily="2" charset="-122"/>
                                <a:cs typeface="Calibri" panose="020F0502020204030204" pitchFamily="34" charset="0"/>
                              </a:rPr>
                              <m:t>𝛿</m:t>
                            </m:r>
                            <m:d>
                              <m:dPr>
                                <m:ctrlPr>
                                  <a:rPr lang="en-US" i="1">
                                    <a:solidFill>
                                      <a:schemeClr val="tx1"/>
                                    </a:solidFill>
                                    <a:effectLst/>
                                    <a:latin typeface="Cambria Math" panose="02040503050406030204" pitchFamily="18" charset="0"/>
                                  </a:rPr>
                                </m:ctrlPr>
                              </m:dPr>
                              <m:e>
                                <m:r>
                                  <a:rPr lang="en-US" i="1">
                                    <a:solidFill>
                                      <a:schemeClr val="tx1"/>
                                    </a:solidFill>
                                    <a:effectLst/>
                                    <a:latin typeface="Cambria Math" panose="02040503050406030204" pitchFamily="18" charset="0"/>
                                    <a:ea typeface="宋体" panose="02010600030101010101" pitchFamily="2" charset="-122"/>
                                    <a:cs typeface="Calibri" panose="020F0502020204030204" pitchFamily="34" charset="0"/>
                                  </a:rPr>
                                  <m:t>𝑡</m:t>
                                </m:r>
                              </m:e>
                            </m:d>
                            <m:r>
                              <a:rPr lang="en-US">
                                <a:solidFill>
                                  <a:schemeClr val="tx1"/>
                                </a:solidFill>
                                <a:effectLst/>
                                <a:latin typeface="Cambria Math" panose="02040503050406030204" pitchFamily="18" charset="0"/>
                                <a:ea typeface="宋体" panose="02010600030101010101" pitchFamily="2" charset="-122"/>
                                <a:cs typeface="Calibri" panose="020F0502020204030204" pitchFamily="34" charset="0"/>
                              </a:rPr>
                              <m:t>=</m:t>
                            </m:r>
                            <m:r>
                              <a:rPr lang="en-US">
                                <a:solidFill>
                                  <a:schemeClr val="tx1"/>
                                </a:solidFill>
                                <a:effectLst/>
                                <a:latin typeface="Cambria Math" panose="02040503050406030204" pitchFamily="18" charset="0"/>
                                <a:ea typeface="宋体" panose="02010600030101010101" pitchFamily="2" charset="-122"/>
                                <a:cs typeface="Calibri" panose="020F0502020204030204" pitchFamily="34" charset="0"/>
                              </a:rPr>
                              <m:t>0</m:t>
                            </m:r>
                            <m:r>
                              <a:rPr lang="en-US">
                                <a:solidFill>
                                  <a:schemeClr val="tx1"/>
                                </a:solidFill>
                                <a:effectLst/>
                                <a:latin typeface="Cambria Math" panose="02040503050406030204" pitchFamily="18" charset="0"/>
                                <a:ea typeface="宋体" panose="02010600030101010101" pitchFamily="2" charset="-122"/>
                                <a:cs typeface="Calibri" panose="020F0502020204030204" pitchFamily="34" charset="0"/>
                              </a:rPr>
                              <m:t>,   </m:t>
                            </m:r>
                            <m:r>
                              <a:rPr lang="en-US" i="1">
                                <a:solidFill>
                                  <a:schemeClr val="tx1"/>
                                </a:solidFill>
                                <a:effectLst/>
                                <a:latin typeface="Cambria Math" panose="02040503050406030204" pitchFamily="18" charset="0"/>
                                <a:ea typeface="宋体" panose="02010600030101010101" pitchFamily="2" charset="-122"/>
                                <a:cs typeface="Calibri" panose="020F0502020204030204" pitchFamily="34" charset="0"/>
                              </a:rPr>
                              <m:t>𝑡</m:t>
                            </m:r>
                            <m:r>
                              <a:rPr lang="en-US">
                                <a:solidFill>
                                  <a:schemeClr val="tx1"/>
                                </a:solidFill>
                                <a:effectLst/>
                                <a:latin typeface="Cambria Math" panose="02040503050406030204" pitchFamily="18" charset="0"/>
                                <a:ea typeface="宋体" panose="02010600030101010101" pitchFamily="2" charset="-122"/>
                                <a:cs typeface="Calibri" panose="020F0502020204030204" pitchFamily="34" charset="0"/>
                              </a:rPr>
                              <m:t>≠</m:t>
                            </m:r>
                            <m:r>
                              <a:rPr lang="en-US">
                                <a:solidFill>
                                  <a:schemeClr val="tx1"/>
                                </a:solidFill>
                                <a:effectLst/>
                                <a:latin typeface="Cambria Math" panose="02040503050406030204" pitchFamily="18" charset="0"/>
                                <a:ea typeface="宋体" panose="02010600030101010101" pitchFamily="2" charset="-122"/>
                                <a:cs typeface="Calibri" panose="020F0502020204030204" pitchFamily="34" charset="0"/>
                              </a:rPr>
                              <m:t>0</m:t>
                            </m:r>
                          </m:e>
                          <m:e>
                            <m:nary>
                              <m:naryPr>
                                <m:limLoc m:val="subSup"/>
                                <m:ctrlPr>
                                  <a:rPr lang="en-US" i="1">
                                    <a:solidFill>
                                      <a:schemeClr val="tx1"/>
                                    </a:solidFill>
                                    <a:effectLst/>
                                    <a:latin typeface="Cambria Math" panose="02040503050406030204" pitchFamily="18" charset="0"/>
                                  </a:rPr>
                                </m:ctrlPr>
                              </m:naryPr>
                              <m:sub>
                                <m:r>
                                  <a:rPr lang="en-US" i="1">
                                    <a:solidFill>
                                      <a:schemeClr val="tx1"/>
                                    </a:solidFill>
                                    <a:effectLst/>
                                    <a:latin typeface="Cambria Math" panose="02040503050406030204" pitchFamily="18" charset="0"/>
                                    <a:ea typeface="宋体" panose="02010600030101010101" pitchFamily="2" charset="-122"/>
                                    <a:cs typeface="Calibri" panose="020F0502020204030204" pitchFamily="34" charset="0"/>
                                  </a:rPr>
                                  <m:t>−</m:t>
                                </m:r>
                                <m:r>
                                  <a:rPr lang="en-US">
                                    <a:solidFill>
                                      <a:schemeClr val="tx1"/>
                                    </a:solidFill>
                                    <a:effectLst/>
                                    <a:latin typeface="Cambria Math" panose="02040503050406030204" pitchFamily="18" charset="0"/>
                                    <a:ea typeface="宋体" panose="02010600030101010101" pitchFamily="2" charset="-122"/>
                                    <a:cs typeface="Calibri" panose="020F0502020204030204" pitchFamily="34" charset="0"/>
                                  </a:rPr>
                                  <m:t>∞</m:t>
                                </m:r>
                              </m:sub>
                              <m:sup>
                                <m:r>
                                  <a:rPr lang="en-US">
                                    <a:solidFill>
                                      <a:schemeClr val="tx1"/>
                                    </a:solidFill>
                                    <a:effectLst/>
                                    <a:latin typeface="Cambria Math" panose="02040503050406030204" pitchFamily="18" charset="0"/>
                                    <a:ea typeface="宋体" panose="02010600030101010101" pitchFamily="2" charset="-122"/>
                                    <a:cs typeface="Calibri" panose="020F0502020204030204" pitchFamily="34" charset="0"/>
                                  </a:rPr>
                                  <m:t>∞</m:t>
                                </m:r>
                              </m:sup>
                              <m:e>
                                <m:r>
                                  <a:rPr lang="en-US" i="1">
                                    <a:solidFill>
                                      <a:schemeClr val="tx1"/>
                                    </a:solidFill>
                                    <a:effectLst/>
                                    <a:latin typeface="Cambria Math" panose="02040503050406030204" pitchFamily="18" charset="0"/>
                                    <a:ea typeface="宋体" panose="02010600030101010101" pitchFamily="2" charset="-122"/>
                                    <a:cs typeface="Calibri" panose="020F0502020204030204" pitchFamily="34" charset="0"/>
                                  </a:rPr>
                                  <m:t>𝛿</m:t>
                                </m:r>
                                <m:d>
                                  <m:dPr>
                                    <m:ctrlPr>
                                      <a:rPr lang="en-US" i="1">
                                        <a:solidFill>
                                          <a:schemeClr val="tx1"/>
                                        </a:solidFill>
                                        <a:effectLst/>
                                        <a:latin typeface="Cambria Math" panose="02040503050406030204" pitchFamily="18" charset="0"/>
                                      </a:rPr>
                                    </m:ctrlPr>
                                  </m:dPr>
                                  <m:e>
                                    <m:r>
                                      <a:rPr lang="en-US" i="1">
                                        <a:solidFill>
                                          <a:schemeClr val="tx1"/>
                                        </a:solidFill>
                                        <a:effectLst/>
                                        <a:latin typeface="Cambria Math" panose="02040503050406030204" pitchFamily="18" charset="0"/>
                                        <a:ea typeface="宋体" panose="02010600030101010101" pitchFamily="2" charset="-122"/>
                                        <a:cs typeface="Calibri" panose="020F0502020204030204" pitchFamily="34" charset="0"/>
                                      </a:rPr>
                                      <m:t>𝑡</m:t>
                                    </m:r>
                                  </m:e>
                                </m:d>
                                <m:r>
                                  <m:rPr>
                                    <m:sty m:val="p"/>
                                  </m:rPr>
                                  <a:rPr lang="en-US">
                                    <a:solidFill>
                                      <a:schemeClr val="tx1"/>
                                    </a:solidFill>
                                    <a:effectLst/>
                                    <a:latin typeface="Cambria Math" panose="02040503050406030204" pitchFamily="18" charset="0"/>
                                    <a:ea typeface="宋体" panose="02010600030101010101" pitchFamily="2" charset="-122"/>
                                    <a:cs typeface="Calibri" panose="020F0502020204030204" pitchFamily="34" charset="0"/>
                                  </a:rPr>
                                  <m:t>d</m:t>
                                </m:r>
                                <m:r>
                                  <a:rPr lang="en-US" i="1">
                                    <a:solidFill>
                                      <a:schemeClr val="tx1"/>
                                    </a:solidFill>
                                    <a:effectLst/>
                                    <a:latin typeface="Cambria Math" panose="02040503050406030204" pitchFamily="18" charset="0"/>
                                    <a:ea typeface="宋体" panose="02010600030101010101" pitchFamily="2" charset="-122"/>
                                    <a:cs typeface="Calibri" panose="020F0502020204030204" pitchFamily="34" charset="0"/>
                                  </a:rPr>
                                  <m:t>𝑡</m:t>
                                </m:r>
                              </m:e>
                            </m:nary>
                            <m:r>
                              <a:rPr lang="en-US">
                                <a:solidFill>
                                  <a:schemeClr val="tx1"/>
                                </a:solidFill>
                                <a:effectLst/>
                                <a:latin typeface="Cambria Math" panose="02040503050406030204" pitchFamily="18" charset="0"/>
                                <a:ea typeface="宋体" panose="02010600030101010101" pitchFamily="2" charset="-122"/>
                                <a:cs typeface="Calibri" panose="020F0502020204030204" pitchFamily="34" charset="0"/>
                              </a:rPr>
                              <m:t>=</m:t>
                            </m:r>
                            <m:r>
                              <a:rPr lang="en-US">
                                <a:solidFill>
                                  <a:schemeClr val="tx1"/>
                                </a:solidFill>
                                <a:effectLst/>
                                <a:latin typeface="Cambria Math" panose="02040503050406030204" pitchFamily="18" charset="0"/>
                                <a:ea typeface="宋体" panose="02010600030101010101" pitchFamily="2" charset="-122"/>
                                <a:cs typeface="Calibri" panose="020F0502020204030204" pitchFamily="34" charset="0"/>
                              </a:rPr>
                              <m:t>1</m:t>
                            </m:r>
                          </m:e>
                        </m:eqArr>
                      </m:e>
                    </m:d>
                  </m:oMath>
                </a14:m>
                <a:endParaRPr lang="en-US" dirty="0">
                  <a:solidFill>
                    <a:schemeClr val="tx1"/>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1009650" y="2495944"/>
                <a:ext cx="2314573" cy="811761"/>
              </a:xfrm>
              <a:prstGeom prst="rect">
                <a:avLst/>
              </a:prstGeom>
              <a:blipFill rotWithShape="1">
                <a:blip r:embed="rId1"/>
                <a:stretch>
                  <a:fillRect t="-49" r="27" b="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747713" y="3501997"/>
                <a:ext cx="4433885" cy="1184107"/>
              </a:xfrm>
              <a:prstGeom prst="rect">
                <a:avLst/>
              </a:prstGeom>
              <a:noFill/>
            </p:spPr>
            <p:txBody>
              <a:bodyPr wrap="square">
                <a:spAutoFit/>
              </a:bodyPr>
              <a:lstStyle/>
              <a:p>
                <a:pPr marL="0" marR="0" indent="0" algn="just">
                  <a:lnSpc>
                    <a:spcPct val="150000"/>
                  </a:lnSpc>
                  <a:spcBef>
                    <a:spcPts val="600"/>
                  </a:spcBef>
                  <a:spcAft>
                    <a:spcPts val="600"/>
                  </a:spcAft>
                </a:pPr>
                <a:r>
                  <a:rPr lang="zh-CN"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拉普拉斯变换为：</a:t>
                </a:r>
                <a:endParaRPr lang="en-US" dirty="0">
                  <a:solidFill>
                    <a:srgbClr val="000000"/>
                  </a:solidFill>
                  <a:effectLst/>
                  <a:latin typeface="宋体" panose="02010600030101010101" pitchFamily="2" charset="-122"/>
                  <a:ea typeface="宋体" panose="02010600030101010101" pitchFamily="2" charset="-122"/>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宋体" panose="02010600030101010101" pitchFamily="2" charset="-122"/>
                          <a:cs typeface="Calibri" panose="020F0502020204030204" pitchFamily="34" charset="0"/>
                        </a:rPr>
                        <m:t>ℒ</m:t>
                      </m:r>
                      <m:d>
                        <m:dPr>
                          <m:begChr m:val="["/>
                          <m:endChr m:val="]"/>
                          <m:ctrlPr>
                            <a:rPr lang="en-US" i="1">
                              <a:effectLst/>
                              <a:latin typeface="Cambria Math" panose="02040503050406030204" pitchFamily="18" charset="0"/>
                            </a:rPr>
                          </m:ctrlPr>
                        </m:dPr>
                        <m:e>
                          <m:r>
                            <a:rPr lang="en-US" i="1">
                              <a:effectLst/>
                              <a:latin typeface="Cambria Math" panose="02040503050406030204" pitchFamily="18" charset="0"/>
                              <a:ea typeface="宋体" panose="02010600030101010101" pitchFamily="2" charset="-122"/>
                              <a:cs typeface="Calibri" panose="020F0502020204030204" pitchFamily="34" charset="0"/>
                            </a:rPr>
                            <m:t>𝛿</m:t>
                          </m:r>
                          <m:d>
                            <m:dPr>
                              <m:ctrlPr>
                                <a:rPr lang="en-US" i="1">
                                  <a:effectLst/>
                                  <a:latin typeface="Cambria Math" panose="02040503050406030204" pitchFamily="18" charset="0"/>
                                </a:rPr>
                              </m:ctrlPr>
                            </m:dPr>
                            <m:e>
                              <m:r>
                                <a:rPr lang="en-US" i="1">
                                  <a:effectLst/>
                                  <a:latin typeface="Cambria Math" panose="02040503050406030204" pitchFamily="18" charset="0"/>
                                  <a:ea typeface="宋体" panose="02010600030101010101" pitchFamily="2" charset="-122"/>
                                  <a:cs typeface="Calibri" panose="020F0502020204030204" pitchFamily="34" charset="0"/>
                                </a:rPr>
                                <m:t>𝑡</m:t>
                              </m:r>
                            </m:e>
                          </m:d>
                        </m:e>
                      </m:d>
                      <m:r>
                        <a:rPr lang="en-US">
                          <a:effectLst/>
                          <a:latin typeface="Cambria Math" panose="02040503050406030204" pitchFamily="18" charset="0"/>
                          <a:ea typeface="宋体" panose="02010600030101010101" pitchFamily="2" charset="-122"/>
                          <a:cs typeface="Calibri" panose="020F0502020204030204" pitchFamily="34" charset="0"/>
                        </a:rPr>
                        <m:t>=</m:t>
                      </m:r>
                      <m:nary>
                        <m:naryPr>
                          <m:limLoc m:val="subSup"/>
                          <m:ctrlPr>
                            <a:rPr lang="en-US" i="1">
                              <a:effectLst/>
                              <a:latin typeface="Cambria Math" panose="02040503050406030204" pitchFamily="18" charset="0"/>
                            </a:rPr>
                          </m:ctrlPr>
                        </m:naryPr>
                        <m:sub>
                          <m:r>
                            <a:rPr lang="en-US">
                              <a:effectLst/>
                              <a:latin typeface="Cambria Math" panose="02040503050406030204" pitchFamily="18" charset="0"/>
                              <a:ea typeface="宋体" panose="02010600030101010101" pitchFamily="2" charset="-122"/>
                              <a:cs typeface="Calibri" panose="020F0502020204030204" pitchFamily="34" charset="0"/>
                            </a:rPr>
                            <m:t>0</m:t>
                          </m:r>
                        </m:sub>
                        <m:sup>
                          <m:r>
                            <a:rPr lang="en-US">
                              <a:effectLst/>
                              <a:latin typeface="Cambria Math" panose="02040503050406030204" pitchFamily="18" charset="0"/>
                              <a:ea typeface="宋体" panose="02010600030101010101" pitchFamily="2" charset="-122"/>
                              <a:cs typeface="Calibri" panose="020F0502020204030204" pitchFamily="34" charset="0"/>
                            </a:rPr>
                            <m:t>∞</m:t>
                          </m:r>
                        </m:sup>
                        <m:e>
                          <m:r>
                            <a:rPr lang="en-US" i="1">
                              <a:effectLst/>
                              <a:latin typeface="Cambria Math" panose="02040503050406030204" pitchFamily="18" charset="0"/>
                              <a:ea typeface="宋体" panose="02010600030101010101" pitchFamily="2" charset="-122"/>
                              <a:cs typeface="Calibri" panose="020F0502020204030204" pitchFamily="34" charset="0"/>
                            </a:rPr>
                            <m:t>𝛿</m:t>
                          </m:r>
                          <m:d>
                            <m:dPr>
                              <m:ctrlPr>
                                <a:rPr lang="en-US" i="1">
                                  <a:effectLst/>
                                  <a:latin typeface="Cambria Math" panose="02040503050406030204" pitchFamily="18" charset="0"/>
                                </a:rPr>
                              </m:ctrlPr>
                            </m:dPr>
                            <m:e>
                              <m:r>
                                <a:rPr lang="en-US" i="1">
                                  <a:effectLst/>
                                  <a:latin typeface="Cambria Math" panose="02040503050406030204" pitchFamily="18" charset="0"/>
                                  <a:ea typeface="宋体" panose="02010600030101010101" pitchFamily="2" charset="-122"/>
                                  <a:cs typeface="Calibri" panose="020F0502020204030204" pitchFamily="34" charset="0"/>
                                </a:rPr>
                                <m:t>𝑡</m:t>
                              </m:r>
                            </m:e>
                          </m:d>
                          <m:sSup>
                            <m:sSupPr>
                              <m:ctrlPr>
                                <a:rPr lang="en-US" i="1">
                                  <a:effectLst/>
                                  <a:latin typeface="Cambria Math" panose="02040503050406030204" pitchFamily="18" charset="0"/>
                                </a:rPr>
                              </m:ctrlPr>
                            </m:sSupPr>
                            <m:e>
                              <m:r>
                                <m:rPr>
                                  <m:sty m:val="p"/>
                                </m:rPr>
                                <a:rPr lang="en-US">
                                  <a:effectLst/>
                                  <a:latin typeface="Cambria Math" panose="02040503050406030204" pitchFamily="18" charset="0"/>
                                  <a:ea typeface="宋体" panose="02010600030101010101" pitchFamily="2" charset="-122"/>
                                  <a:cs typeface="Calibri" panose="020F0502020204030204" pitchFamily="34" charset="0"/>
                                </a:rPr>
                                <m:t>e</m:t>
                              </m:r>
                            </m:e>
                            <m:sup>
                              <m:r>
                                <a:rPr lang="en-US" i="1">
                                  <a:effectLst/>
                                  <a:latin typeface="Cambria Math" panose="02040503050406030204" pitchFamily="18" charset="0"/>
                                  <a:ea typeface="宋体" panose="02010600030101010101" pitchFamily="2" charset="-122"/>
                                  <a:cs typeface="Calibri" panose="020F0502020204030204" pitchFamily="34" charset="0"/>
                                </a:rPr>
                                <m:t>−</m:t>
                              </m:r>
                              <m:r>
                                <a:rPr lang="en-US" i="1">
                                  <a:effectLst/>
                                  <a:latin typeface="Cambria Math" panose="02040503050406030204" pitchFamily="18" charset="0"/>
                                  <a:ea typeface="宋体" panose="02010600030101010101" pitchFamily="2" charset="-122"/>
                                  <a:cs typeface="Calibri" panose="020F0502020204030204" pitchFamily="34" charset="0"/>
                                </a:rPr>
                                <m:t>𝑠𝑡</m:t>
                              </m:r>
                            </m:sup>
                          </m:sSup>
                          <m:r>
                            <m:rPr>
                              <m:sty m:val="p"/>
                            </m:rPr>
                            <a:rPr lang="en-US">
                              <a:effectLst/>
                              <a:latin typeface="Cambria Math" panose="02040503050406030204" pitchFamily="18" charset="0"/>
                              <a:ea typeface="宋体" panose="02010600030101010101" pitchFamily="2" charset="-122"/>
                              <a:cs typeface="Calibri" panose="020F0502020204030204" pitchFamily="34" charset="0"/>
                            </a:rPr>
                            <m:t>d</m:t>
                          </m:r>
                          <m:r>
                            <a:rPr lang="en-US" i="1">
                              <a:effectLst/>
                              <a:latin typeface="Cambria Math" panose="02040503050406030204" pitchFamily="18" charset="0"/>
                              <a:ea typeface="宋体" panose="02010600030101010101" pitchFamily="2" charset="-122"/>
                              <a:cs typeface="Calibri" panose="020F0502020204030204" pitchFamily="34" charset="0"/>
                            </a:rPr>
                            <m:t>𝑡</m:t>
                          </m:r>
                        </m:e>
                      </m:nary>
                      <m:r>
                        <a:rPr lang="en-US">
                          <a:effectLst/>
                          <a:latin typeface="Cambria Math" panose="02040503050406030204" pitchFamily="18" charset="0"/>
                          <a:ea typeface="宋体" panose="02010600030101010101" pitchFamily="2" charset="-122"/>
                          <a:cs typeface="Calibri" panose="020F0502020204030204" pitchFamily="34" charset="0"/>
                        </a:rPr>
                        <m:t>=</m:t>
                      </m:r>
                      <m:sSup>
                        <m:sSupPr>
                          <m:ctrlPr>
                            <a:rPr lang="en-US" i="1">
                              <a:effectLst/>
                              <a:latin typeface="Cambria Math" panose="02040503050406030204" pitchFamily="18" charset="0"/>
                            </a:rPr>
                          </m:ctrlPr>
                        </m:sSupPr>
                        <m:e>
                          <m:r>
                            <m:rPr>
                              <m:sty m:val="p"/>
                            </m:rPr>
                            <a:rPr lang="en-US">
                              <a:effectLst/>
                              <a:latin typeface="Cambria Math" panose="02040503050406030204" pitchFamily="18" charset="0"/>
                              <a:ea typeface="宋体" panose="02010600030101010101" pitchFamily="2" charset="-122"/>
                              <a:cs typeface="Calibri" panose="020F0502020204030204" pitchFamily="34" charset="0"/>
                            </a:rPr>
                            <m:t>e</m:t>
                          </m:r>
                        </m:e>
                        <m:sup>
                          <m:r>
                            <a:rPr lang="en-US" i="1">
                              <a:effectLst/>
                              <a:latin typeface="Cambria Math" panose="02040503050406030204" pitchFamily="18" charset="0"/>
                              <a:ea typeface="宋体" panose="02010600030101010101" pitchFamily="2" charset="-122"/>
                              <a:cs typeface="Calibri" panose="020F0502020204030204" pitchFamily="34" charset="0"/>
                            </a:rPr>
                            <m:t>−</m:t>
                          </m:r>
                          <m:r>
                            <a:rPr lang="en-US" i="1">
                              <a:effectLst/>
                              <a:latin typeface="Cambria Math" panose="02040503050406030204" pitchFamily="18" charset="0"/>
                              <a:ea typeface="宋体" panose="02010600030101010101" pitchFamily="2" charset="-122"/>
                              <a:cs typeface="Calibri" panose="020F0502020204030204" pitchFamily="34" charset="0"/>
                            </a:rPr>
                            <m:t>𝑠</m:t>
                          </m:r>
                          <m:r>
                            <a:rPr lang="en-US">
                              <a:effectLst/>
                              <a:latin typeface="Cambria Math" panose="02040503050406030204" pitchFamily="18" charset="0"/>
                              <a:ea typeface="宋体" panose="02010600030101010101" pitchFamily="2" charset="-122"/>
                              <a:cs typeface="Calibri" panose="020F0502020204030204" pitchFamily="34" charset="0"/>
                            </a:rPr>
                            <m:t>0</m:t>
                          </m:r>
                        </m:sup>
                      </m:sSup>
                      <m:r>
                        <a:rPr lang="en-US">
                          <a:effectLst/>
                          <a:latin typeface="Cambria Math" panose="02040503050406030204" pitchFamily="18" charset="0"/>
                          <a:ea typeface="宋体" panose="02010600030101010101" pitchFamily="2" charset="-122"/>
                          <a:cs typeface="Calibri" panose="020F0502020204030204" pitchFamily="34" charset="0"/>
                        </a:rPr>
                        <m:t>=</m:t>
                      </m:r>
                      <m:r>
                        <a:rPr lang="en-US">
                          <a:effectLst/>
                          <a:latin typeface="Cambria Math" panose="02040503050406030204" pitchFamily="18" charset="0"/>
                          <a:ea typeface="宋体" panose="02010600030101010101" pitchFamily="2" charset="-122"/>
                          <a:cs typeface="Calibri" panose="020F0502020204030204" pitchFamily="34" charset="0"/>
                        </a:rPr>
                        <m:t>1</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747713" y="3501997"/>
                <a:ext cx="4433885" cy="1184107"/>
              </a:xfrm>
              <a:prstGeom prst="rect">
                <a:avLst/>
              </a:prstGeom>
              <a:blipFill rotWithShape="1">
                <a:blip r:embed="rId2"/>
                <a:stretch>
                  <a:fillRect l="-7" t="-51" r="14" b="37"/>
                </a:stretch>
              </a:blipFill>
            </p:spPr>
            <p:txBody>
              <a:bodyPr/>
              <a:lstStyle/>
              <a:p>
                <a:r>
                  <a:rPr lang="zh-CN" altLang="en-US">
                    <a:noFill/>
                  </a:rPr>
                  <a:t> </a:t>
                </a:r>
              </a:p>
            </p:txBody>
          </p:sp>
        </mc:Fallback>
      </mc:AlternateContent>
      <p:sp>
        <p:nvSpPr>
          <p:cNvPr id="9" name="TextBox 8"/>
          <p:cNvSpPr txBox="1"/>
          <p:nvPr/>
        </p:nvSpPr>
        <p:spPr>
          <a:xfrm>
            <a:off x="5743742" y="1935384"/>
            <a:ext cx="2997770" cy="369332"/>
          </a:xfrm>
          <a:prstGeom prst="rect">
            <a:avLst/>
          </a:prstGeom>
          <a:noFill/>
        </p:spPr>
        <p:txBody>
          <a:bodyPr wrap="square">
            <a:spAutoFit/>
          </a:bodyPr>
          <a:lstStyle/>
          <a:p>
            <a:pPr marL="342900" indent="-342900">
              <a:buFont typeface="Arial" panose="020B0604020202020204" pitchFamily="34" charset="0"/>
              <a:buChar char="•"/>
            </a:pPr>
            <a:r>
              <a:rPr lang="zh-CN" dirty="0">
                <a:effectLst/>
                <a:latin typeface="Calibri" panose="020F0502020204030204" pitchFamily="34" charset="0"/>
                <a:ea typeface="宋体" panose="02010600030101010101" pitchFamily="2" charset="-122"/>
                <a:cs typeface="Calibri" panose="020F0502020204030204" pitchFamily="34" charset="0"/>
              </a:rPr>
              <a:t>单位</a:t>
            </a:r>
            <a:r>
              <a:rPr lang="zh-CN" altLang="en-US" dirty="0">
                <a:effectLst/>
                <a:latin typeface="Calibri" panose="020F0502020204030204" pitchFamily="34" charset="0"/>
                <a:ea typeface="宋体" panose="02010600030101010101" pitchFamily="2" charset="-122"/>
                <a:cs typeface="Calibri" panose="020F0502020204030204" pitchFamily="34" charset="0"/>
              </a:rPr>
              <a:t>阶跃</a:t>
            </a:r>
            <a:r>
              <a:rPr lang="zh-CN" dirty="0">
                <a:effectLst/>
                <a:latin typeface="Calibri" panose="020F0502020204030204" pitchFamily="34" charset="0"/>
                <a:ea typeface="宋体" panose="02010600030101010101" pitchFamily="2" charset="-122"/>
                <a:cs typeface="Calibri" panose="020F0502020204030204" pitchFamily="34" charset="0"/>
              </a:rPr>
              <a:t>函数</a:t>
            </a:r>
            <a:r>
              <a:rPr lang="zh-CN" altLang="en-US" dirty="0">
                <a:effectLst/>
                <a:latin typeface="Calibri" panose="020F0502020204030204" pitchFamily="34" charset="0"/>
                <a:ea typeface="宋体" panose="02010600030101010101" pitchFamily="2" charset="-122"/>
                <a:cs typeface="Calibri" panose="020F0502020204030204" pitchFamily="34" charset="0"/>
              </a:rPr>
              <a:t>：</a:t>
            </a:r>
            <a:endParaRPr lang="en-US" altLang="zh-CN" dirty="0">
              <a:effectLst/>
              <a:latin typeface="Calibri" panose="020F0502020204030204" pitchFamily="34" charset="0"/>
              <a:ea typeface="宋体" panose="02010600030101010101" pitchFamily="2" charset="-122"/>
              <a:cs typeface="Calibri" panose="020F0502020204030204"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7373" y="4251242"/>
            <a:ext cx="5026914" cy="1781605"/>
          </a:xfrm>
          <a:prstGeom prst="rect">
            <a:avLst/>
          </a:prstGeom>
          <a:noFill/>
        </p:spPr>
      </p:pic>
      <mc:AlternateContent xmlns:mc="http://schemas.openxmlformats.org/markup-compatibility/2006">
        <mc:Choice xmlns:a14="http://schemas.microsoft.com/office/drawing/2010/main" Requires="a14">
          <p:sp>
            <p:nvSpPr>
              <p:cNvPr id="13" name="TextBox 12"/>
              <p:cNvSpPr txBox="1"/>
              <p:nvPr/>
            </p:nvSpPr>
            <p:spPr>
              <a:xfrm>
                <a:off x="6969919" y="2495944"/>
                <a:ext cx="2897980" cy="71019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𝑢</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0">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eqArr>
                            <m:eqArrPr>
                              <m:ctrlPr>
                                <a:rPr lang="en-US" i="1">
                                  <a:solidFill>
                                    <a:schemeClr val="tx1"/>
                                  </a:solidFill>
                                  <a:latin typeface="Cambria Math" panose="02040503050406030204" pitchFamily="18" charset="0"/>
                                </a:rPr>
                              </m:ctrlPr>
                            </m:eqArrPr>
                            <m:e>
                              <m:r>
                                <a:rPr lang="en-US" i="0">
                                  <a:solidFill>
                                    <a:schemeClr val="tx1"/>
                                  </a:solidFill>
                                  <a:latin typeface="Cambria Math" panose="02040503050406030204" pitchFamily="18" charset="0"/>
                                </a:rPr>
                                <m:t>&amp;</m:t>
                              </m:r>
                              <m:r>
                                <a:rPr lang="en-US" i="0">
                                  <a:solidFill>
                                    <a:schemeClr val="tx1"/>
                                  </a:solidFill>
                                  <a:latin typeface="Cambria Math" panose="02040503050406030204" pitchFamily="18" charset="0"/>
                                </a:rPr>
                                <m:t>1</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𝑡</m:t>
                              </m:r>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0</m:t>
                              </m:r>
                            </m:e>
                            <m:e>
                              <m:r>
                                <a:rPr lang="en-US" i="0">
                                  <a:solidFill>
                                    <a:schemeClr val="tx1"/>
                                  </a:solidFill>
                                  <a:latin typeface="Cambria Math" panose="02040503050406030204" pitchFamily="18" charset="0"/>
                                </a:rPr>
                                <m:t>&amp;</m:t>
                              </m:r>
                              <m:r>
                                <a:rPr lang="en-US" i="0">
                                  <a:solidFill>
                                    <a:schemeClr val="tx1"/>
                                  </a:solidFill>
                                  <a:latin typeface="Cambria Math" panose="02040503050406030204" pitchFamily="18" charset="0"/>
                                </a:rPr>
                                <m:t>0</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𝑡</m:t>
                              </m:r>
                              <m:r>
                                <a:rPr lang="en-US" i="0">
                                  <a:solidFill>
                                    <a:schemeClr val="tx1"/>
                                  </a:solidFill>
                                  <a:latin typeface="Cambria Math" panose="02040503050406030204" pitchFamily="18" charset="0"/>
                                </a:rPr>
                                <m:t>&lt;</m:t>
                              </m:r>
                              <m:r>
                                <a:rPr lang="en-US" i="0">
                                  <a:solidFill>
                                    <a:schemeClr val="tx1"/>
                                  </a:solidFill>
                                  <a:latin typeface="Cambria Math" panose="02040503050406030204" pitchFamily="18" charset="0"/>
                                </a:rPr>
                                <m:t>0</m:t>
                              </m:r>
                            </m:e>
                          </m:eqArr>
                        </m:e>
                      </m:d>
                    </m:oMath>
                  </m:oMathPara>
                </a14:m>
                <a:endParaRPr lang="en-US" dirty="0">
                  <a:solidFill>
                    <a:schemeClr val="tx1"/>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6969919" y="2495944"/>
                <a:ext cx="2897980" cy="710194"/>
              </a:xfrm>
              <a:prstGeom prst="rect">
                <a:avLst/>
              </a:prstGeom>
              <a:blipFill rotWithShape="1">
                <a:blip r:embed="rId4"/>
                <a:stretch>
                  <a:fillRect l="-5" t="-55" r="22"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6779419" y="3307705"/>
                <a:ext cx="3561063" cy="61734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ℒ</m:t>
                      </m:r>
                      <m:d>
                        <m:dPr>
                          <m:begChr m:val="["/>
                          <m:endChr m:val="]"/>
                          <m:ctrlPr>
                            <a:rPr lang="en-US" i="1">
                              <a:solidFill>
                                <a:schemeClr val="tx1"/>
                              </a:solidFill>
                              <a:latin typeface="Cambria Math" panose="02040503050406030204" pitchFamily="18" charset="0"/>
                            </a:rPr>
                          </m:ctrlPr>
                        </m:dPr>
                        <m:e>
                          <m:r>
                            <a:rPr lang="en-US" i="0">
                              <a:solidFill>
                                <a:schemeClr val="tx1"/>
                              </a:solidFill>
                              <a:latin typeface="Cambria Math" panose="02040503050406030204" pitchFamily="18" charset="0"/>
                            </a:rPr>
                            <m:t>1</m:t>
                          </m:r>
                        </m:e>
                      </m:d>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ℒ</m:t>
                      </m:r>
                      <m:d>
                        <m:dPr>
                          <m:begChr m:val="["/>
                          <m:endChr m:val="]"/>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m:rPr>
                                  <m:sty m:val="p"/>
                                </m:rPr>
                                <a:rPr lang="en-US" i="0">
                                  <a:solidFill>
                                    <a:schemeClr val="tx1"/>
                                  </a:solidFill>
                                  <a:latin typeface="Cambria Math" panose="02040503050406030204" pitchFamily="18" charset="0"/>
                                </a:rPr>
                                <m:t>e</m:t>
                              </m:r>
                            </m:e>
                            <m:sup>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0</m:t>
                              </m:r>
                              <m:r>
                                <a:rPr lang="en-US" i="1">
                                  <a:solidFill>
                                    <a:schemeClr val="tx1"/>
                                  </a:solidFill>
                                  <a:latin typeface="Cambria Math" panose="02040503050406030204" pitchFamily="18" charset="0"/>
                                </a:rPr>
                                <m:t>𝑡</m:t>
                              </m:r>
                            </m:sup>
                          </m:sSup>
                        </m:e>
                      </m:d>
                      <m:r>
                        <a:rPr lang="en-US" i="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0">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𝑠</m:t>
                          </m:r>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0</m:t>
                          </m:r>
                        </m:den>
                      </m:f>
                      <m:r>
                        <a:rPr lang="en-US" i="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0">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𝑠</m:t>
                          </m:r>
                        </m:den>
                      </m:f>
                    </m:oMath>
                  </m:oMathPara>
                </a14:m>
                <a:endParaRPr lang="en-US" dirty="0">
                  <a:solidFill>
                    <a:schemeClr val="tx1"/>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6779419" y="3307705"/>
                <a:ext cx="3561063" cy="617348"/>
              </a:xfrm>
              <a:prstGeom prst="rect">
                <a:avLst/>
              </a:prstGeom>
              <a:blipFill rotWithShape="1">
                <a:blip r:embed="rId5"/>
                <a:stretch>
                  <a:fillRect l="-4" t="-101" r="4" b="19"/>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02709" y="3389365"/>
            <a:ext cx="3354154" cy="2726698"/>
          </a:xfrm>
          <a:prstGeom prst="rect">
            <a:avLst/>
          </a:prstGeom>
          <a:noFill/>
        </p:spPr>
      </p:pic>
      <p:sp>
        <p:nvSpPr>
          <p:cNvPr id="2" name="Title 1"/>
          <p:cNvSpPr>
            <a:spLocks noGrp="1"/>
          </p:cNvSpPr>
          <p:nvPr>
            <p:ph type="title"/>
          </p:nvPr>
        </p:nvSpPr>
        <p:spPr/>
        <p:txBody>
          <a:bodyPr>
            <a:normAutofit/>
          </a:bodyPr>
          <a:lstStyle/>
          <a:p>
            <a:r>
              <a:rPr lang="zh-CN" altLang="en-US" sz="3600" b="1" dirty="0"/>
              <a:t>一阶系统单位冲激响应 </a:t>
            </a:r>
            <a:r>
              <a:rPr lang="en-US" altLang="zh-CN" sz="3600" b="1" dirty="0"/>
              <a:t>– </a:t>
            </a:r>
            <a:r>
              <a:rPr lang="zh-CN" altLang="en-US" sz="3600" b="1" dirty="0"/>
              <a:t>传递函数</a:t>
            </a:r>
            <a:endParaRPr lang="en-US" sz="3600" dirty="0"/>
          </a:p>
        </p:txBody>
      </p:sp>
      <mc:AlternateContent xmlns:mc="http://schemas.openxmlformats.org/markup-compatibility/2006">
        <mc:Choice xmlns:a14="http://schemas.microsoft.com/office/drawing/2010/main" Requires="a14">
          <p:sp>
            <p:nvSpPr>
              <p:cNvPr id="5" name="TextBox 4"/>
              <p:cNvSpPr txBox="1"/>
              <p:nvPr/>
            </p:nvSpPr>
            <p:spPr>
              <a:xfrm>
                <a:off x="581192" y="2599335"/>
                <a:ext cx="5267158" cy="369332"/>
              </a:xfrm>
              <a:prstGeom prst="rect">
                <a:avLst/>
              </a:prstGeom>
              <a:noFill/>
            </p:spPr>
            <p:txBody>
              <a:bodyPr wrap="square">
                <a:spAutoFit/>
              </a:bodyPr>
              <a:lstStyle/>
              <a:p>
                <a:pPr marL="285750" indent="-285750">
                  <a:buFont typeface="Arial" panose="020B0604020202020204" pitchFamily="34" charset="0"/>
                  <a:buChar char="•"/>
                </a:pPr>
                <a:r>
                  <a:rPr lang="zh-CN" sz="1800" dirty="0">
                    <a:effectLst/>
                    <a:latin typeface="Calibri" panose="020F0502020204030204" pitchFamily="34" charset="0"/>
                    <a:ea typeface="宋体" panose="02010600030101010101" pitchFamily="2" charset="-122"/>
                    <a:cs typeface="Calibri" panose="020F0502020204030204" pitchFamily="34" charset="0"/>
                  </a:rPr>
                  <a:t>输入为单位冲激函数，</a:t>
                </a:r>
                <a14:m>
                  <m:oMath xmlns:m="http://schemas.openxmlformats.org/officeDocument/2006/math">
                    <m:r>
                      <a:rPr lang="en-US" sz="1800" i="1">
                        <a:effectLst/>
                        <a:latin typeface="Cambria Math" panose="02040503050406030204" pitchFamily="18" charset="0"/>
                        <a:ea typeface="宋体" panose="02010600030101010101" pitchFamily="2" charset="-122"/>
                        <a:cs typeface="Cambria Math" panose="02040503050406030204" pitchFamily="18" charset="0"/>
                      </a:rPr>
                      <m:t>𝑢</m:t>
                    </m:r>
                    <m:d>
                      <m:dPr>
                        <m:ctrlPr>
                          <a:rPr lang="en-US" i="1">
                            <a:effectLst/>
                            <a:latin typeface="Cambria Math" panose="02040503050406030204" pitchFamily="18" charset="0"/>
                            <a:cs typeface="Cambria Math" panose="02040503050406030204" pitchFamily="18" charset="0"/>
                          </a:rPr>
                        </m:ctrlPr>
                      </m:dPr>
                      <m:e>
                        <m:r>
                          <a:rPr lang="en-US" sz="1800" i="1">
                            <a:effectLst/>
                            <a:latin typeface="Cambria Math" panose="02040503050406030204" pitchFamily="18" charset="0"/>
                            <a:ea typeface="宋体" panose="02010600030101010101" pitchFamily="2" charset="-122"/>
                            <a:cs typeface="Cambria Math" panose="02040503050406030204" pitchFamily="18" charset="0"/>
                          </a:rPr>
                          <m:t>𝑡</m:t>
                        </m:r>
                      </m:e>
                    </m:d>
                    <m:r>
                      <a:rPr lang="en-US" sz="1800" i="1">
                        <a:effectLst/>
                        <a:latin typeface="Cambria Math" panose="02040503050406030204" pitchFamily="18" charset="0"/>
                        <a:ea typeface="宋体" panose="02010600030101010101" pitchFamily="2" charset="-122"/>
                        <a:cs typeface="Cambria Math" panose="02040503050406030204" pitchFamily="18" charset="0"/>
                      </a:rPr>
                      <m:t>=</m:t>
                    </m:r>
                    <m:r>
                      <a:rPr lang="en-US" sz="1800" i="1">
                        <a:effectLst/>
                        <a:latin typeface="Cambria Math" panose="02040503050406030204" pitchFamily="18" charset="0"/>
                        <a:ea typeface="宋体" panose="02010600030101010101" pitchFamily="2" charset="-122"/>
                        <a:cs typeface="Calibri" panose="020F0502020204030204" pitchFamily="34" charset="0"/>
                      </a:rPr>
                      <m:t>𝛿</m:t>
                    </m:r>
                    <m:d>
                      <m:dPr>
                        <m:ctrlPr>
                          <a:rPr lang="en-US" i="1">
                            <a:effectLst/>
                            <a:latin typeface="Cambria Math" panose="02040503050406030204" pitchFamily="18" charset="0"/>
                          </a:rPr>
                        </m:ctrlPr>
                      </m:dPr>
                      <m:e>
                        <m:r>
                          <a:rPr lang="en-US" sz="1800" i="1">
                            <a:effectLst/>
                            <a:latin typeface="Cambria Math" panose="02040503050406030204" pitchFamily="18" charset="0"/>
                            <a:ea typeface="宋体" panose="02010600030101010101" pitchFamily="2" charset="-122"/>
                            <a:cs typeface="Calibri" panose="020F0502020204030204" pitchFamily="34" charset="0"/>
                          </a:rPr>
                          <m:t>𝑡</m:t>
                        </m:r>
                      </m:e>
                    </m:d>
                  </m:oMath>
                </a14:m>
                <a:r>
                  <a:rPr lang="zh-CN" sz="1800"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800" i="1">
                        <a:effectLst/>
                        <a:latin typeface="Cambria Math" panose="02040503050406030204" pitchFamily="18" charset="0"/>
                        <a:ea typeface="宋体" panose="02010600030101010101" pitchFamily="2" charset="-122"/>
                        <a:cs typeface="Cambria Math" panose="02040503050406030204" pitchFamily="18" charset="0"/>
                      </a:rPr>
                      <m:t>𝑈</m:t>
                    </m:r>
                    <m:d>
                      <m:dPr>
                        <m:ctrlPr>
                          <a:rPr lang="en-US" i="1">
                            <a:effectLst/>
                            <a:latin typeface="Cambria Math" panose="02040503050406030204" pitchFamily="18" charset="0"/>
                            <a:cs typeface="Cambria Math" panose="02040503050406030204" pitchFamily="18" charset="0"/>
                          </a:rPr>
                        </m:ctrlPr>
                      </m:dPr>
                      <m:e>
                        <m:r>
                          <a:rPr lang="en-US" sz="1800" i="1">
                            <a:effectLst/>
                            <a:latin typeface="Cambria Math" panose="02040503050406030204" pitchFamily="18" charset="0"/>
                            <a:ea typeface="宋体" panose="02010600030101010101" pitchFamily="2" charset="-122"/>
                            <a:cs typeface="Cambria Math" panose="02040503050406030204" pitchFamily="18" charset="0"/>
                          </a:rPr>
                          <m:t>𝑠</m:t>
                        </m:r>
                      </m:e>
                    </m:d>
                    <m:r>
                      <a:rPr lang="en-US" sz="1800" i="1">
                        <a:effectLst/>
                        <a:latin typeface="Cambria Math" panose="02040503050406030204" pitchFamily="18" charset="0"/>
                        <a:ea typeface="宋体" panose="02010600030101010101" pitchFamily="2" charset="-122"/>
                        <a:cs typeface="Cambria Math" panose="02040503050406030204" pitchFamily="18" charset="0"/>
                      </a:rPr>
                      <m:t>=</m:t>
                    </m:r>
                    <m:r>
                      <a:rPr lang="en-US" sz="1800" i="1">
                        <a:effectLst/>
                        <a:latin typeface="Cambria Math" panose="02040503050406030204" pitchFamily="18" charset="0"/>
                        <a:ea typeface="宋体" panose="02010600030101010101" pitchFamily="2" charset="-122"/>
                        <a:cs typeface="Cambria Math" panose="02040503050406030204" pitchFamily="18" charset="0"/>
                      </a:rPr>
                      <m:t>1</m:t>
                    </m:r>
                  </m:oMath>
                </a14:m>
                <a:r>
                  <a:rPr lang="zh-CN" sz="1800" dirty="0">
                    <a:effectLst/>
                    <a:latin typeface="Calibri" panose="020F0502020204030204" pitchFamily="34" charset="0"/>
                    <a:ea typeface="宋体" panose="02010600030101010101" pitchFamily="2" charset="-122"/>
                    <a:cs typeface="Calibri" panose="020F0502020204030204" pitchFamily="34" charset="0"/>
                  </a:rPr>
                  <a:t>。</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581192" y="2599335"/>
                <a:ext cx="5267158" cy="369332"/>
              </a:xfrm>
              <a:prstGeom prst="rect">
                <a:avLst/>
              </a:prstGeom>
              <a:blipFill rotWithShape="1">
                <a:blip r:embed="rId2"/>
                <a:stretch>
                  <a:fillRect l="-3" t="-76" b="11"/>
                </a:stretch>
              </a:blipFill>
            </p:spPr>
            <p:txBody>
              <a:bodyPr/>
              <a:lstStyle/>
              <a:p>
                <a:r>
                  <a:rPr lang="zh-CN" altLang="en-US">
                    <a:noFill/>
                  </a:rPr>
                  <a:t> </a:t>
                </a:r>
              </a:p>
            </p:txBody>
          </p:sp>
        </mc:Fallback>
      </mc:AlternateContent>
      <p:sp>
        <p:nvSpPr>
          <p:cNvPr id="7" name="TextBox 6"/>
          <p:cNvSpPr txBox="1"/>
          <p:nvPr/>
        </p:nvSpPr>
        <p:spPr>
          <a:xfrm>
            <a:off x="581192" y="1995441"/>
            <a:ext cx="6096000" cy="369332"/>
          </a:xfrm>
          <a:prstGeom prst="rect">
            <a:avLst/>
          </a:prstGeom>
          <a:noFill/>
        </p:spPr>
        <p:txBody>
          <a:bodyPr wrap="square">
            <a:spAutoFit/>
          </a:bodyPr>
          <a:lstStyle/>
          <a:p>
            <a:pPr marL="285750" indent="-285750">
              <a:buFont typeface="Arial" panose="020B0604020202020204" pitchFamily="34" charset="0"/>
              <a:buChar char="•"/>
            </a:pPr>
            <a:r>
              <a:rPr lang="zh-CN" sz="18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典型一阶系统</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2247900" y="1835422"/>
                <a:ext cx="2524125" cy="66909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𝐺</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num>
                        <m:den>
                          <m:r>
                            <a:rPr lang="en-US" i="1">
                              <a:solidFill>
                                <a:schemeClr val="tx1"/>
                              </a:solidFill>
                              <a:latin typeface="Cambria Math" panose="02040503050406030204" pitchFamily="18" charset="0"/>
                            </a:rPr>
                            <m:t>𝑈</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den>
                      </m:f>
                      <m:r>
                        <a:rPr lang="en-US" i="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𝑎</m:t>
                          </m:r>
                        </m:num>
                        <m:den>
                          <m:r>
                            <a:rPr lang="en-US" i="1">
                              <a:solidFill>
                                <a:schemeClr val="tx1"/>
                              </a:solidFill>
                              <a:latin typeface="Cambria Math" panose="02040503050406030204" pitchFamily="18" charset="0"/>
                            </a:rPr>
                            <m:t>𝑠</m:t>
                          </m:r>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den>
                      </m:f>
                    </m:oMath>
                  </m:oMathPara>
                </a14:m>
                <a:endParaRPr lang="en-US" dirty="0">
                  <a:solidFill>
                    <a:schemeClr val="tx1"/>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2247900" y="1835422"/>
                <a:ext cx="2524125" cy="669094"/>
              </a:xfrm>
              <a:prstGeom prst="rect">
                <a:avLst/>
              </a:prstGeom>
              <a:blipFill rotWithShape="1">
                <a:blip r:embed="rId3"/>
                <a:stretch>
                  <a:fillRect t="-41" b="11"/>
                </a:stretch>
              </a:blipFill>
            </p:spPr>
            <p:txBody>
              <a:bodyPr/>
              <a:lstStyle/>
              <a:p>
                <a:r>
                  <a:rPr lang="zh-CN" altLang="en-US">
                    <a:noFill/>
                  </a:rPr>
                  <a:t> </a:t>
                </a:r>
              </a:p>
            </p:txBody>
          </p:sp>
        </mc:Fallback>
      </mc:AlternateContent>
      <p:sp>
        <p:nvSpPr>
          <p:cNvPr id="11" name="Arrow: Curved Left 10"/>
          <p:cNvSpPr/>
          <p:nvPr/>
        </p:nvSpPr>
        <p:spPr>
          <a:xfrm flipV="1">
            <a:off x="5715000" y="2141280"/>
            <a:ext cx="266700" cy="58673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5981700" y="2297388"/>
            <a:ext cx="790575" cy="369332"/>
          </a:xfrm>
          <a:prstGeom prst="rect">
            <a:avLst/>
          </a:prstGeom>
          <a:noFill/>
        </p:spPr>
        <p:txBody>
          <a:bodyPr wrap="square">
            <a:spAutoFit/>
          </a:bodyPr>
          <a:lstStyle/>
          <a:p>
            <a:r>
              <a:rPr lang="zh-CN" altLang="en-US" dirty="0">
                <a:solidFill>
                  <a:srgbClr val="000000"/>
                </a:solidFill>
                <a:latin typeface="宋体" panose="02010600030101010101" pitchFamily="2" charset="-122"/>
                <a:ea typeface="宋体" panose="02010600030101010101" pitchFamily="2" charset="-122"/>
                <a:cs typeface="Calibri" panose="020F0502020204030204" pitchFamily="34" charset="0"/>
              </a:rPr>
              <a:t>代入</a:t>
            </a:r>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7057858" y="2196399"/>
                <a:ext cx="4552950" cy="5713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𝑈</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𝐺</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1</m:t>
                      </m:r>
                      <m:r>
                        <a:rPr lang="en-US" i="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𝑎</m:t>
                          </m:r>
                        </m:num>
                        <m:den>
                          <m:r>
                            <a:rPr lang="en-US" i="1">
                              <a:solidFill>
                                <a:schemeClr val="tx1"/>
                              </a:solidFill>
                              <a:latin typeface="Cambria Math" panose="02040503050406030204" pitchFamily="18" charset="0"/>
                            </a:rPr>
                            <m:t>𝑠</m:t>
                          </m:r>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den>
                      </m:f>
                      <m:r>
                        <a:rPr lang="en-US" i="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𝑎</m:t>
                          </m:r>
                        </m:num>
                        <m:den>
                          <m:r>
                            <a:rPr lang="en-US" i="1">
                              <a:solidFill>
                                <a:schemeClr val="tx1"/>
                              </a:solidFill>
                              <a:latin typeface="Cambria Math" panose="02040503050406030204" pitchFamily="18" charset="0"/>
                            </a:rPr>
                            <m:t>𝑠</m:t>
                          </m:r>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den>
                      </m:f>
                    </m:oMath>
                  </m:oMathPara>
                </a14:m>
                <a:endParaRPr lang="en-US" dirty="0">
                  <a:solidFill>
                    <a:schemeClr val="tx1"/>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7057858" y="2196399"/>
                <a:ext cx="4552950" cy="571310"/>
              </a:xfrm>
              <a:prstGeom prst="rect">
                <a:avLst/>
              </a:prstGeom>
              <a:blipFill rotWithShape="1">
                <a:blip r:embed="rId4"/>
                <a:stretch>
                  <a:fillRect l="-10" t="-100" r="10" b="66"/>
                </a:stretch>
              </a:blipFill>
            </p:spPr>
            <p:txBody>
              <a:bodyPr/>
              <a:lstStyle/>
              <a:p>
                <a:r>
                  <a:rPr lang="zh-CN" altLang="en-US">
                    <a:noFill/>
                  </a:rPr>
                  <a:t> </a:t>
                </a:r>
              </a:p>
            </p:txBody>
          </p:sp>
        </mc:Fallback>
      </mc:AlternateContent>
      <p:sp>
        <p:nvSpPr>
          <p:cNvPr id="18" name="Arrow: Right 17"/>
          <p:cNvSpPr/>
          <p:nvPr/>
        </p:nvSpPr>
        <p:spPr>
          <a:xfrm>
            <a:off x="6810542" y="2297388"/>
            <a:ext cx="335605" cy="414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p:cNvSpPr/>
          <p:nvPr/>
        </p:nvSpPr>
        <p:spPr>
          <a:xfrm rot="5400000">
            <a:off x="5606821" y="3115448"/>
            <a:ext cx="335605" cy="414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169911" y="3120995"/>
            <a:ext cx="2024063" cy="369332"/>
          </a:xfrm>
          <a:prstGeom prst="rect">
            <a:avLst/>
          </a:prstGeom>
          <a:noFill/>
        </p:spPr>
        <p:txBody>
          <a:bodyPr wrap="square">
            <a:spAutoFit/>
          </a:bodyPr>
          <a:lstStyle/>
          <a:p>
            <a:r>
              <a:rPr lang="zh-CN" sz="1800" dirty="0">
                <a:effectLst/>
                <a:latin typeface="Calibri" panose="020F0502020204030204" pitchFamily="34" charset="0"/>
                <a:ea typeface="宋体" panose="02010600030101010101" pitchFamily="2" charset="-122"/>
                <a:cs typeface="Calibri" panose="020F0502020204030204" pitchFamily="34" charset="0"/>
              </a:rPr>
              <a:t>拉普拉斯逆变换</a:t>
            </a:r>
            <a:endParaRPr lang="en-US" dirty="0"/>
          </a:p>
        </p:txBody>
      </p:sp>
      <mc:AlternateContent xmlns:mc="http://schemas.openxmlformats.org/markup-compatibility/2006">
        <mc:Choice xmlns:a14="http://schemas.microsoft.com/office/drawing/2010/main" Requires="a14">
          <p:sp>
            <p:nvSpPr>
              <p:cNvPr id="26" name="TextBox 25"/>
              <p:cNvSpPr txBox="1"/>
              <p:nvPr/>
            </p:nvSpPr>
            <p:spPr>
              <a:xfrm>
                <a:off x="3205246" y="3468635"/>
                <a:ext cx="6096000" cy="58528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𝑥</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ℒ</m:t>
                          </m:r>
                        </m:e>
                        <m:sup>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1</m:t>
                          </m:r>
                        </m:sup>
                      </m:sSup>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d>
                      <m:r>
                        <a:rPr lang="en-US" i="0">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0">
                              <a:solidFill>
                                <a:schemeClr val="tx1"/>
                              </a:solidFill>
                              <a:latin typeface="Cambria Math" panose="02040503050406030204" pitchFamily="18" charset="0"/>
                            </a:rPr>
                            <m:t>ℒ</m:t>
                          </m:r>
                        </m:e>
                        <m:sup>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1</m:t>
                          </m:r>
                        </m:sup>
                      </m:sSup>
                      <m:d>
                        <m:dPr>
                          <m:begChr m:val="["/>
                          <m:endChr m:val="]"/>
                          <m:ctrlPr>
                            <a:rPr lang="en-US" i="1">
                              <a:solidFill>
                                <a:schemeClr val="tx1"/>
                              </a:solidFill>
                              <a:latin typeface="Cambria Math" panose="02040503050406030204" pitchFamily="18" charset="0"/>
                            </a:rPr>
                          </m:ctrlPr>
                        </m:dPr>
                        <m:e>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𝑎</m:t>
                              </m:r>
                            </m:num>
                            <m:den>
                              <m:r>
                                <a:rPr lang="en-US" i="1">
                                  <a:solidFill>
                                    <a:schemeClr val="tx1"/>
                                  </a:solidFill>
                                  <a:latin typeface="Cambria Math" panose="02040503050406030204" pitchFamily="18" charset="0"/>
                                </a:rPr>
                                <m:t>𝑠</m:t>
                              </m:r>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den>
                          </m:f>
                        </m:e>
                      </m:d>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sSup>
                        <m:sSupPr>
                          <m:ctrlPr>
                            <a:rPr lang="en-US" i="1">
                              <a:solidFill>
                                <a:schemeClr val="tx1"/>
                              </a:solidFill>
                              <a:latin typeface="Cambria Math" panose="02040503050406030204" pitchFamily="18" charset="0"/>
                            </a:rPr>
                          </m:ctrlPr>
                        </m:sSupPr>
                        <m:e>
                          <m:r>
                            <m:rPr>
                              <m:sty m:val="p"/>
                            </m:rPr>
                            <a:rPr lang="en-US" i="0">
                              <a:solidFill>
                                <a:schemeClr val="tx1"/>
                              </a:solidFill>
                              <a:latin typeface="Cambria Math" panose="02040503050406030204" pitchFamily="18" charset="0"/>
                            </a:rPr>
                            <m:t>e</m:t>
                          </m:r>
                        </m:e>
                        <m:sup>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𝑎𝑡</m:t>
                          </m:r>
                        </m:sup>
                      </m:sSup>
                    </m:oMath>
                  </m:oMathPara>
                </a14:m>
                <a:endParaRPr lang="en-US" dirty="0">
                  <a:solidFill>
                    <a:schemeClr val="tx1"/>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3205246" y="3468635"/>
                <a:ext cx="6096000" cy="585288"/>
              </a:xfrm>
              <a:prstGeom prst="rect">
                <a:avLst/>
              </a:prstGeom>
              <a:blipFill rotWithShape="1">
                <a:blip r:embed="rId5"/>
                <a:stretch>
                  <a:fillRect l="-7" t="-45" r="7" b="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4856863" y="4090292"/>
                <a:ext cx="6943726" cy="1781385"/>
              </a:xfrm>
              <a:prstGeom prst="rect">
                <a:avLst/>
              </a:prstGeom>
              <a:noFill/>
            </p:spPr>
            <p:txBody>
              <a:bodyPr wrap="square">
                <a:spAutoFit/>
              </a:bodyPr>
              <a:lstStyle/>
              <a:p>
                <a:pPr marL="0" marR="0" indent="274320">
                  <a:lnSpc>
                    <a:spcPct val="150000"/>
                  </a:lnSpc>
                  <a:spcBef>
                    <a:spcPts val="600"/>
                  </a:spcBef>
                  <a:spcAft>
                    <a:spcPts val="600"/>
                  </a:spcAft>
                </a:pPr>
                <a:r>
                  <a:rPr lang="zh-CN" dirty="0">
                    <a:latin typeface="Calibri" panose="020F0502020204030204" pitchFamily="34" charset="0"/>
                    <a:ea typeface="宋体" panose="02010600030101010101" pitchFamily="2" charset="-122"/>
                    <a:cs typeface="Calibri" panose="020F0502020204030204" pitchFamily="34" charset="0"/>
                  </a:rPr>
                  <a:t>当</a:t>
                </a:r>
                <a14:m>
                  <m:oMath xmlns:m="http://schemas.openxmlformats.org/officeDocument/2006/math">
                    <m:r>
                      <a:rPr lang="en-US">
                        <a:latin typeface="Cambria Math" panose="02040503050406030204" pitchFamily="18" charset="0"/>
                        <a:ea typeface="宋体" panose="02010600030101010101" pitchFamily="2" charset="-122"/>
                        <a:cs typeface="Calibri" panose="020F0502020204030204" pitchFamily="34" charset="0"/>
                      </a:rPr>
                      <m:t>𝑎</m:t>
                    </m:r>
                    <m:r>
                      <a:rPr lang="en-US">
                        <a:latin typeface="Cambria Math" panose="02040503050406030204" pitchFamily="18" charset="0"/>
                        <a:ea typeface="宋体" panose="02010600030101010101" pitchFamily="2" charset="-122"/>
                        <a:cs typeface="Calibri" panose="020F0502020204030204" pitchFamily="34" charset="0"/>
                      </a:rPr>
                      <m:t>&gt;</m:t>
                    </m:r>
                    <m:r>
                      <a:rPr lang="en-US">
                        <a:latin typeface="Cambria Math" panose="02040503050406030204" pitchFamily="18" charset="0"/>
                        <a:ea typeface="宋体" panose="02010600030101010101" pitchFamily="2" charset="-122"/>
                        <a:cs typeface="Calibri" panose="020F0502020204030204" pitchFamily="34" charset="0"/>
                      </a:rPr>
                      <m:t>0</m:t>
                    </m:r>
                  </m:oMath>
                </a14:m>
                <a:r>
                  <a:rPr lang="zh-CN" dirty="0">
                    <a:latin typeface="Calibri" panose="020F0502020204030204" pitchFamily="34" charset="0"/>
                    <a:ea typeface="宋体" panose="02010600030101010101" pitchFamily="2" charset="-122"/>
                    <a:cs typeface="Calibri" panose="020F0502020204030204" pitchFamily="34" charset="0"/>
                  </a:rPr>
                  <a:t>时，</a:t>
                </a:r>
                <a14:m>
                  <m:oMath xmlns:m="http://schemas.openxmlformats.org/officeDocument/2006/math">
                    <m:r>
                      <a:rPr lang="en-US">
                        <a:latin typeface="Cambria Math" panose="02040503050406030204" pitchFamily="18" charset="0"/>
                        <a:ea typeface="宋体" panose="02010600030101010101" pitchFamily="2" charset="-122"/>
                        <a:cs typeface="Calibri" panose="020F0502020204030204" pitchFamily="34" charset="0"/>
                      </a:rPr>
                      <m:t>𝑋</m:t>
                    </m:r>
                    <m:d>
                      <m:dPr>
                        <m:ctrlPr>
                          <a:rPr lang="en-US" i="1">
                            <a:latin typeface="Cambria Math" panose="02040503050406030204" pitchFamily="18" charset="0"/>
                            <a:ea typeface="宋体" panose="02010600030101010101" pitchFamily="2" charset="-122"/>
                            <a:cs typeface="Calibri" panose="020F0502020204030204" pitchFamily="34" charset="0"/>
                          </a:rPr>
                        </m:ctrlPr>
                      </m:dPr>
                      <m:e>
                        <m:r>
                          <a:rPr lang="en-US">
                            <a:latin typeface="Cambria Math" panose="02040503050406030204" pitchFamily="18" charset="0"/>
                            <a:ea typeface="宋体" panose="02010600030101010101" pitchFamily="2" charset="-122"/>
                            <a:cs typeface="Calibri" panose="020F0502020204030204" pitchFamily="34" charset="0"/>
                          </a:rPr>
                          <m:t>𝑠</m:t>
                        </m:r>
                      </m:e>
                    </m:d>
                  </m:oMath>
                </a14:m>
                <a:r>
                  <a:rPr lang="zh-CN" dirty="0">
                    <a:latin typeface="Calibri" panose="020F0502020204030204" pitchFamily="34" charset="0"/>
                    <a:ea typeface="宋体" panose="02010600030101010101" pitchFamily="2" charset="-122"/>
                    <a:cs typeface="Calibri" panose="020F0502020204030204" pitchFamily="34" charset="0"/>
                  </a:rPr>
                  <a:t>的极点</a:t>
                </a:r>
                <a14:m>
                  <m:oMath xmlns:m="http://schemas.openxmlformats.org/officeDocument/2006/math">
                    <m:sSub>
                      <m:sSubPr>
                        <m:ctrlPr>
                          <a:rPr lang="en-US" i="1">
                            <a:latin typeface="Cambria Math" panose="02040503050406030204" pitchFamily="18" charset="0"/>
                            <a:ea typeface="宋体" panose="02010600030101010101" pitchFamily="2" charset="-122"/>
                            <a:cs typeface="Calibri" panose="020F0502020204030204" pitchFamily="34" charset="0"/>
                          </a:rPr>
                        </m:ctrlPr>
                      </m:sSubPr>
                      <m:e>
                        <m:r>
                          <a:rPr lang="en-US">
                            <a:latin typeface="Cambria Math" panose="02040503050406030204" pitchFamily="18" charset="0"/>
                            <a:ea typeface="宋体" panose="02010600030101010101" pitchFamily="2" charset="-122"/>
                            <a:cs typeface="Calibri" panose="020F0502020204030204" pitchFamily="34" charset="0"/>
                          </a:rPr>
                          <m:t>𝑠</m:t>
                        </m:r>
                      </m:e>
                      <m:sub>
                        <m:r>
                          <a:rPr lang="en-US">
                            <a:latin typeface="Cambria Math" panose="02040503050406030204" pitchFamily="18" charset="0"/>
                            <a:ea typeface="宋体" panose="02010600030101010101" pitchFamily="2" charset="-122"/>
                            <a:cs typeface="Calibri" panose="020F0502020204030204" pitchFamily="34" charset="0"/>
                          </a:rPr>
                          <m:t>𝑝</m:t>
                        </m:r>
                      </m:sub>
                    </m:sSub>
                    <m:r>
                      <a:rPr lang="en-US">
                        <a:latin typeface="Cambria Math" panose="02040503050406030204" pitchFamily="18" charset="0"/>
                        <a:ea typeface="宋体" panose="02010600030101010101" pitchFamily="2" charset="-122"/>
                        <a:cs typeface="Calibri" panose="020F0502020204030204" pitchFamily="34" charset="0"/>
                      </a:rPr>
                      <m:t>=−</m:t>
                    </m:r>
                    <m:r>
                      <a:rPr lang="en-US">
                        <a:latin typeface="Cambria Math" panose="02040503050406030204" pitchFamily="18" charset="0"/>
                        <a:ea typeface="宋体" panose="02010600030101010101" pitchFamily="2" charset="-122"/>
                        <a:cs typeface="Calibri" panose="020F0502020204030204" pitchFamily="34" charset="0"/>
                      </a:rPr>
                      <m:t>𝑎</m:t>
                    </m:r>
                    <m:r>
                      <a:rPr lang="en-US">
                        <a:latin typeface="Cambria Math" panose="02040503050406030204" pitchFamily="18" charset="0"/>
                        <a:ea typeface="宋体" panose="02010600030101010101" pitchFamily="2" charset="-122"/>
                        <a:cs typeface="Calibri" panose="020F0502020204030204" pitchFamily="34" charset="0"/>
                      </a:rPr>
                      <m:t>&lt;</m:t>
                    </m:r>
                    <m:r>
                      <a:rPr lang="en-US">
                        <a:latin typeface="Cambria Math" panose="02040503050406030204" pitchFamily="18" charset="0"/>
                        <a:ea typeface="宋体" panose="02010600030101010101" pitchFamily="2" charset="-122"/>
                        <a:cs typeface="Calibri" panose="020F0502020204030204" pitchFamily="34" charset="0"/>
                      </a:rPr>
                      <m:t>0</m:t>
                    </m:r>
                  </m:oMath>
                </a14:m>
                <a:r>
                  <a:rPr lang="zh-CN" dirty="0">
                    <a:latin typeface="Calibri" panose="020F0502020204030204" pitchFamily="34" charset="0"/>
                    <a:ea typeface="宋体" panose="02010600030101010101" pitchFamily="2" charset="-122"/>
                    <a:cs typeface="Calibri" panose="020F0502020204030204" pitchFamily="34" charset="0"/>
                  </a:rPr>
                  <a:t>，因此</a:t>
                </a:r>
                <a14:m>
                  <m:oMath xmlns:m="http://schemas.openxmlformats.org/officeDocument/2006/math">
                    <m:r>
                      <a:rPr lang="en-US">
                        <a:latin typeface="Cambria Math" panose="02040503050406030204" pitchFamily="18" charset="0"/>
                        <a:ea typeface="宋体" panose="02010600030101010101" pitchFamily="2" charset="-122"/>
                        <a:cs typeface="Calibri" panose="020F0502020204030204" pitchFamily="34" charset="0"/>
                      </a:rPr>
                      <m:t>𝑥</m:t>
                    </m:r>
                    <m:d>
                      <m:dPr>
                        <m:ctrlPr>
                          <a:rPr lang="en-US" i="1">
                            <a:latin typeface="Cambria Math" panose="02040503050406030204" pitchFamily="18" charset="0"/>
                            <a:ea typeface="宋体" panose="02010600030101010101" pitchFamily="2" charset="-122"/>
                            <a:cs typeface="Calibri" panose="020F0502020204030204" pitchFamily="34" charset="0"/>
                          </a:rPr>
                        </m:ctrlPr>
                      </m:dPr>
                      <m:e>
                        <m:r>
                          <a:rPr lang="en-US">
                            <a:latin typeface="Cambria Math" panose="02040503050406030204" pitchFamily="18" charset="0"/>
                            <a:ea typeface="宋体" panose="02010600030101010101" pitchFamily="2" charset="-122"/>
                            <a:cs typeface="Calibri" panose="020F0502020204030204" pitchFamily="34" charset="0"/>
                          </a:rPr>
                          <m:t>𝑡</m:t>
                        </m:r>
                      </m:e>
                    </m:d>
                  </m:oMath>
                </a14:m>
                <a:r>
                  <a:rPr lang="zh-CN" dirty="0">
                    <a:latin typeface="Calibri" panose="020F0502020204030204" pitchFamily="34" charset="0"/>
                    <a:ea typeface="宋体" panose="02010600030101010101" pitchFamily="2" charset="-122"/>
                    <a:cs typeface="Calibri" panose="020F0502020204030204" pitchFamily="34" charset="0"/>
                  </a:rPr>
                  <a:t>将递减并收敛于</a:t>
                </a:r>
                <a:r>
                  <a:rPr lang="en-US" dirty="0">
                    <a:latin typeface="Calibri" panose="020F0502020204030204" pitchFamily="34" charset="0"/>
                    <a:ea typeface="宋体" panose="02010600030101010101" pitchFamily="2" charset="-122"/>
                    <a:cs typeface="Calibri" panose="020F0502020204030204" pitchFamily="34" charset="0"/>
                  </a:rPr>
                  <a:t>0</a:t>
                </a:r>
                <a:r>
                  <a:rPr lang="zh-CN" dirty="0">
                    <a:latin typeface="Calibri" panose="020F0502020204030204" pitchFamily="34" charset="0"/>
                    <a:ea typeface="宋体" panose="02010600030101010101" pitchFamily="2" charset="-122"/>
                    <a:cs typeface="Calibri" panose="020F0502020204030204" pitchFamily="34" charset="0"/>
                  </a:rPr>
                  <a:t>。另一方面，当</a:t>
                </a:r>
                <a14:m>
                  <m:oMath xmlns:m="http://schemas.openxmlformats.org/officeDocument/2006/math">
                    <m:r>
                      <a:rPr lang="en-US">
                        <a:latin typeface="Cambria Math" panose="02040503050406030204" pitchFamily="18" charset="0"/>
                        <a:ea typeface="宋体" panose="02010600030101010101" pitchFamily="2" charset="-122"/>
                        <a:cs typeface="Calibri" panose="020F0502020204030204" pitchFamily="34" charset="0"/>
                      </a:rPr>
                      <m:t>𝑎</m:t>
                    </m:r>
                    <m:r>
                      <a:rPr lang="en-US">
                        <a:latin typeface="Cambria Math" panose="02040503050406030204" pitchFamily="18" charset="0"/>
                        <a:ea typeface="宋体" panose="02010600030101010101" pitchFamily="2" charset="-122"/>
                        <a:cs typeface="Calibri" panose="020F0502020204030204" pitchFamily="34" charset="0"/>
                      </a:rPr>
                      <m:t>&lt;</m:t>
                    </m:r>
                    <m:r>
                      <a:rPr lang="en-US">
                        <a:latin typeface="Cambria Math" panose="02040503050406030204" pitchFamily="18" charset="0"/>
                        <a:ea typeface="宋体" panose="02010600030101010101" pitchFamily="2" charset="-122"/>
                        <a:cs typeface="Calibri" panose="020F0502020204030204" pitchFamily="34" charset="0"/>
                      </a:rPr>
                      <m:t>0</m:t>
                    </m:r>
                  </m:oMath>
                </a14:m>
                <a:r>
                  <a:rPr lang="zh-CN" dirty="0">
                    <a:latin typeface="Calibri" panose="020F0502020204030204" pitchFamily="34" charset="0"/>
                    <a:ea typeface="宋体" panose="02010600030101010101" pitchFamily="2" charset="-122"/>
                    <a:cs typeface="Calibri" panose="020F0502020204030204" pitchFamily="34" charset="0"/>
                  </a:rPr>
                  <a:t>时</a:t>
                </a:r>
                <a14:m>
                  <m:oMath xmlns:m="http://schemas.openxmlformats.org/officeDocument/2006/math">
                    <m:r>
                      <a:rPr lang="en-US">
                        <a:latin typeface="Cambria Math" panose="02040503050406030204" pitchFamily="18" charset="0"/>
                        <a:ea typeface="宋体" panose="02010600030101010101" pitchFamily="2" charset="-122"/>
                        <a:cs typeface="Calibri" panose="020F0502020204030204" pitchFamily="34" charset="0"/>
                      </a:rPr>
                      <m:t>𝑋</m:t>
                    </m:r>
                    <m:d>
                      <m:dPr>
                        <m:ctrlPr>
                          <a:rPr lang="en-US" i="1">
                            <a:latin typeface="Cambria Math" panose="02040503050406030204" pitchFamily="18" charset="0"/>
                            <a:ea typeface="宋体" panose="02010600030101010101" pitchFamily="2" charset="-122"/>
                            <a:cs typeface="Calibri" panose="020F0502020204030204" pitchFamily="34" charset="0"/>
                          </a:rPr>
                        </m:ctrlPr>
                      </m:dPr>
                      <m:e>
                        <m:r>
                          <a:rPr lang="en-US">
                            <a:latin typeface="Cambria Math" panose="02040503050406030204" pitchFamily="18" charset="0"/>
                            <a:ea typeface="宋体" panose="02010600030101010101" pitchFamily="2" charset="-122"/>
                            <a:cs typeface="Calibri" panose="020F0502020204030204" pitchFamily="34" charset="0"/>
                          </a:rPr>
                          <m:t>𝑠</m:t>
                        </m:r>
                      </m:e>
                    </m:d>
                  </m:oMath>
                </a14:m>
                <a:r>
                  <a:rPr lang="zh-CN" dirty="0">
                    <a:latin typeface="Calibri" panose="020F0502020204030204" pitchFamily="34" charset="0"/>
                    <a:ea typeface="宋体" panose="02010600030101010101" pitchFamily="2" charset="-122"/>
                    <a:cs typeface="Calibri" panose="020F0502020204030204" pitchFamily="34" charset="0"/>
                  </a:rPr>
                  <a:t>的极点</a:t>
                </a:r>
                <a14:m>
                  <m:oMath xmlns:m="http://schemas.openxmlformats.org/officeDocument/2006/math">
                    <m:sSub>
                      <m:sSubPr>
                        <m:ctrlPr>
                          <a:rPr lang="en-US" i="1">
                            <a:latin typeface="Cambria Math" panose="02040503050406030204" pitchFamily="18" charset="0"/>
                            <a:ea typeface="宋体" panose="02010600030101010101" pitchFamily="2" charset="-122"/>
                            <a:cs typeface="Calibri" panose="020F0502020204030204" pitchFamily="34" charset="0"/>
                          </a:rPr>
                        </m:ctrlPr>
                      </m:sSubPr>
                      <m:e>
                        <m:r>
                          <a:rPr lang="en-US">
                            <a:latin typeface="Cambria Math" panose="02040503050406030204" pitchFamily="18" charset="0"/>
                            <a:ea typeface="宋体" panose="02010600030101010101" pitchFamily="2" charset="-122"/>
                            <a:cs typeface="Calibri" panose="020F0502020204030204" pitchFamily="34" charset="0"/>
                          </a:rPr>
                          <m:t>𝑠</m:t>
                        </m:r>
                      </m:e>
                      <m:sub>
                        <m:r>
                          <a:rPr lang="en-US">
                            <a:latin typeface="Cambria Math" panose="02040503050406030204" pitchFamily="18" charset="0"/>
                            <a:ea typeface="宋体" panose="02010600030101010101" pitchFamily="2" charset="-122"/>
                            <a:cs typeface="Calibri" panose="020F0502020204030204" pitchFamily="34" charset="0"/>
                          </a:rPr>
                          <m:t>𝑝</m:t>
                        </m:r>
                      </m:sub>
                    </m:sSub>
                    <m:r>
                      <a:rPr lang="en-US">
                        <a:latin typeface="Cambria Math" panose="02040503050406030204" pitchFamily="18" charset="0"/>
                        <a:ea typeface="宋体" panose="02010600030101010101" pitchFamily="2" charset="-122"/>
                        <a:cs typeface="Calibri" panose="020F0502020204030204" pitchFamily="34" charset="0"/>
                      </a:rPr>
                      <m:t>=−</m:t>
                    </m:r>
                    <m:r>
                      <a:rPr lang="en-US">
                        <a:latin typeface="Cambria Math" panose="02040503050406030204" pitchFamily="18" charset="0"/>
                        <a:ea typeface="宋体" panose="02010600030101010101" pitchFamily="2" charset="-122"/>
                        <a:cs typeface="Calibri" panose="020F0502020204030204" pitchFamily="34" charset="0"/>
                      </a:rPr>
                      <m:t>𝑎</m:t>
                    </m:r>
                    <m:r>
                      <a:rPr lang="en-US">
                        <a:latin typeface="Cambria Math" panose="02040503050406030204" pitchFamily="18" charset="0"/>
                        <a:ea typeface="宋体" panose="02010600030101010101" pitchFamily="2" charset="-122"/>
                        <a:cs typeface="Calibri" panose="020F0502020204030204" pitchFamily="34" charset="0"/>
                      </a:rPr>
                      <m:t>&gt;</m:t>
                    </m:r>
                    <m:r>
                      <a:rPr lang="en-US">
                        <a:latin typeface="Cambria Math" panose="02040503050406030204" pitchFamily="18" charset="0"/>
                        <a:ea typeface="宋体" panose="02010600030101010101" pitchFamily="2" charset="-122"/>
                        <a:cs typeface="Calibri" panose="020F0502020204030204" pitchFamily="34" charset="0"/>
                      </a:rPr>
                      <m:t>0</m:t>
                    </m:r>
                  </m:oMath>
                </a14:m>
                <a:r>
                  <a:rPr lang="zh-CN" dirty="0">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a:latin typeface="Cambria Math" panose="02040503050406030204" pitchFamily="18" charset="0"/>
                        <a:ea typeface="宋体" panose="02010600030101010101" pitchFamily="2" charset="-122"/>
                        <a:cs typeface="Calibri" panose="020F0502020204030204" pitchFamily="34" charset="0"/>
                      </a:rPr>
                      <m:t>𝑥</m:t>
                    </m:r>
                    <m:d>
                      <m:dPr>
                        <m:ctrlPr>
                          <a:rPr lang="en-US" i="1">
                            <a:latin typeface="Cambria Math" panose="02040503050406030204" pitchFamily="18" charset="0"/>
                            <a:ea typeface="宋体" panose="02010600030101010101" pitchFamily="2" charset="-122"/>
                            <a:cs typeface="Calibri" panose="020F0502020204030204" pitchFamily="34" charset="0"/>
                          </a:rPr>
                        </m:ctrlPr>
                      </m:dPr>
                      <m:e>
                        <m:r>
                          <a:rPr lang="en-US">
                            <a:latin typeface="Cambria Math" panose="02040503050406030204" pitchFamily="18" charset="0"/>
                            <a:ea typeface="宋体" panose="02010600030101010101" pitchFamily="2" charset="-122"/>
                            <a:cs typeface="Calibri" panose="020F0502020204030204" pitchFamily="34" charset="0"/>
                          </a:rPr>
                          <m:t>𝑡</m:t>
                        </m:r>
                      </m:e>
                    </m:d>
                  </m:oMath>
                </a14:m>
                <a:r>
                  <a:rPr lang="zh-CN" dirty="0">
                    <a:latin typeface="Calibri" panose="020F0502020204030204" pitchFamily="34" charset="0"/>
                    <a:ea typeface="宋体" panose="02010600030101010101" pitchFamily="2" charset="-122"/>
                    <a:cs typeface="Calibri" panose="020F0502020204030204" pitchFamily="34" charset="0"/>
                  </a:rPr>
                  <a:t>则会趋于负无穷。同时，因为</a:t>
                </a:r>
                <a14:m>
                  <m:oMath xmlns:m="http://schemas.openxmlformats.org/officeDocument/2006/math">
                    <m:r>
                      <a:rPr lang="en-US">
                        <a:latin typeface="Cambria Math" panose="02040503050406030204" pitchFamily="18" charset="0"/>
                        <a:ea typeface="宋体" panose="02010600030101010101" pitchFamily="2" charset="-122"/>
                        <a:cs typeface="Calibri" panose="020F0502020204030204" pitchFamily="34" charset="0"/>
                      </a:rPr>
                      <m:t>𝑋</m:t>
                    </m:r>
                    <m:d>
                      <m:dPr>
                        <m:ctrlPr>
                          <a:rPr lang="en-US" i="1">
                            <a:latin typeface="Cambria Math" panose="02040503050406030204" pitchFamily="18" charset="0"/>
                            <a:ea typeface="宋体" panose="02010600030101010101" pitchFamily="2" charset="-122"/>
                            <a:cs typeface="Calibri" panose="020F0502020204030204" pitchFamily="34" charset="0"/>
                          </a:rPr>
                        </m:ctrlPr>
                      </m:dPr>
                      <m:e>
                        <m:r>
                          <a:rPr lang="en-US">
                            <a:latin typeface="Cambria Math" panose="02040503050406030204" pitchFamily="18" charset="0"/>
                            <a:ea typeface="宋体" panose="02010600030101010101" pitchFamily="2" charset="-122"/>
                            <a:cs typeface="Calibri" panose="020F0502020204030204" pitchFamily="34" charset="0"/>
                          </a:rPr>
                          <m:t>𝑠</m:t>
                        </m:r>
                      </m:e>
                    </m:d>
                  </m:oMath>
                </a14:m>
                <a:r>
                  <a:rPr lang="zh-CN" dirty="0">
                    <a:latin typeface="Calibri" panose="020F0502020204030204" pitchFamily="34" charset="0"/>
                    <a:ea typeface="宋体" panose="02010600030101010101" pitchFamily="2" charset="-122"/>
                    <a:cs typeface="Calibri" panose="020F0502020204030204" pitchFamily="34" charset="0"/>
                  </a:rPr>
                  <a:t>是单位冲激响应，所以</a:t>
                </a:r>
                <a14:m>
                  <m:oMath xmlns:m="http://schemas.openxmlformats.org/officeDocument/2006/math">
                    <m:r>
                      <a:rPr lang="en-US">
                        <a:latin typeface="Cambria Math" panose="02040503050406030204" pitchFamily="18" charset="0"/>
                        <a:ea typeface="宋体" panose="02010600030101010101" pitchFamily="2" charset="-122"/>
                        <a:cs typeface="Calibri" panose="020F0502020204030204" pitchFamily="34" charset="0"/>
                      </a:rPr>
                      <m:t>𝑋</m:t>
                    </m:r>
                    <m:d>
                      <m:dPr>
                        <m:ctrlPr>
                          <a:rPr lang="en-US" i="1">
                            <a:latin typeface="Cambria Math" panose="02040503050406030204" pitchFamily="18" charset="0"/>
                            <a:ea typeface="宋体" panose="02010600030101010101" pitchFamily="2" charset="-122"/>
                            <a:cs typeface="Calibri" panose="020F0502020204030204" pitchFamily="34" charset="0"/>
                          </a:rPr>
                        </m:ctrlPr>
                      </m:dPr>
                      <m:e>
                        <m:r>
                          <a:rPr lang="en-US">
                            <a:latin typeface="Cambria Math" panose="02040503050406030204" pitchFamily="18" charset="0"/>
                            <a:ea typeface="宋体" panose="02010600030101010101" pitchFamily="2" charset="-122"/>
                            <a:cs typeface="Calibri" panose="020F0502020204030204" pitchFamily="34" charset="0"/>
                          </a:rPr>
                          <m:t>𝑠</m:t>
                        </m:r>
                      </m:e>
                    </m:d>
                    <m:r>
                      <a:rPr lang="en-US">
                        <a:latin typeface="Cambria Math" panose="02040503050406030204" pitchFamily="18" charset="0"/>
                        <a:ea typeface="宋体" panose="02010600030101010101" pitchFamily="2" charset="-122"/>
                        <a:cs typeface="Calibri" panose="020F0502020204030204" pitchFamily="34" charset="0"/>
                      </a:rPr>
                      <m:t>=</m:t>
                    </m:r>
                    <m:r>
                      <a:rPr lang="en-US">
                        <a:latin typeface="Cambria Math" panose="02040503050406030204" pitchFamily="18" charset="0"/>
                        <a:ea typeface="宋体" panose="02010600030101010101" pitchFamily="2" charset="-122"/>
                        <a:cs typeface="Calibri" panose="020F0502020204030204" pitchFamily="34" charset="0"/>
                      </a:rPr>
                      <m:t>𝐺</m:t>
                    </m:r>
                    <m:d>
                      <m:dPr>
                        <m:ctrlPr>
                          <a:rPr lang="en-US" i="1">
                            <a:latin typeface="Cambria Math" panose="02040503050406030204" pitchFamily="18" charset="0"/>
                            <a:ea typeface="宋体" panose="02010600030101010101" pitchFamily="2" charset="-122"/>
                            <a:cs typeface="Calibri" panose="020F0502020204030204" pitchFamily="34" charset="0"/>
                          </a:rPr>
                        </m:ctrlPr>
                      </m:dPr>
                      <m:e>
                        <m:r>
                          <a:rPr lang="en-US">
                            <a:latin typeface="Cambria Math" panose="02040503050406030204" pitchFamily="18" charset="0"/>
                            <a:ea typeface="宋体" panose="02010600030101010101" pitchFamily="2" charset="-122"/>
                            <a:cs typeface="Calibri" panose="020F0502020204030204" pitchFamily="34" charset="0"/>
                          </a:rPr>
                          <m:t>𝑠</m:t>
                        </m:r>
                      </m:e>
                    </m:d>
                  </m:oMath>
                </a14:m>
                <a:r>
                  <a:rPr lang="zh-CN" dirty="0">
                    <a:latin typeface="Calibri" panose="020F0502020204030204" pitchFamily="34" charset="0"/>
                    <a:ea typeface="宋体" panose="02010600030101010101" pitchFamily="2" charset="-122"/>
                    <a:cs typeface="Calibri" panose="020F0502020204030204" pitchFamily="34" charset="0"/>
                  </a:rPr>
                  <a:t>，输出的极点也是传递函数的极点。</a:t>
                </a:r>
                <a:endParaRPr lang="en-US" dirty="0">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31" name="TextBox 30"/>
              <p:cNvSpPr txBox="1">
                <a:spLocks noRot="1" noChangeAspect="1" noMove="1" noResize="1" noEditPoints="1" noAdjustHandles="1" noChangeArrowheads="1" noChangeShapeType="1" noTextEdit="1"/>
              </p:cNvSpPr>
              <p:nvPr/>
            </p:nvSpPr>
            <p:spPr>
              <a:xfrm>
                <a:off x="4856863" y="4090292"/>
                <a:ext cx="6943726" cy="1781385"/>
              </a:xfrm>
              <a:prstGeom prst="rect">
                <a:avLst/>
              </a:prstGeom>
              <a:blipFill rotWithShape="1">
                <a:blip r:embed="rId6"/>
                <a:stretch>
                  <a:fillRect l="-6" t="-14" r="-1641" b="26"/>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一阶系统单位冲激响应 </a:t>
            </a:r>
            <a:r>
              <a:rPr lang="en-US" altLang="zh-CN" sz="3600" b="1" dirty="0"/>
              <a:t>– </a:t>
            </a:r>
            <a:r>
              <a:rPr lang="zh-CN" altLang="en-US" sz="3600" b="1" dirty="0"/>
              <a:t>非零初始状态</a:t>
            </a:r>
            <a:endParaRPr lang="en-US" sz="3600" dirty="0"/>
          </a:p>
        </p:txBody>
      </p:sp>
      <mc:AlternateContent xmlns:mc="http://schemas.openxmlformats.org/markup-compatibility/2006">
        <mc:Choice xmlns:a14="http://schemas.microsoft.com/office/drawing/2010/main" Requires="a14">
          <p:sp>
            <p:nvSpPr>
              <p:cNvPr id="17" name="TextBox 16"/>
              <p:cNvSpPr txBox="1"/>
              <p:nvPr/>
            </p:nvSpPr>
            <p:spPr>
              <a:xfrm>
                <a:off x="616987" y="1985543"/>
                <a:ext cx="10533613" cy="462242"/>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Calibri" panose="020F0502020204030204" pitchFamily="34" charset="0"/>
                    <a:ea typeface="宋体" panose="02010600030101010101" pitchFamily="2" charset="-122"/>
                    <a:cs typeface="Calibri" panose="020F0502020204030204" pitchFamily="34" charset="0"/>
                  </a:rPr>
                  <a:t>当输入</a:t>
                </a:r>
                <a14:m>
                  <m:oMath xmlns:m="http://schemas.openxmlformats.org/officeDocument/2006/math">
                    <m:r>
                      <a:rPr lang="en-US" b="0" i="1" smtClean="0">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0</m:t>
                    </m:r>
                  </m:oMath>
                </a14:m>
                <a:r>
                  <a:rPr lang="zh-CN" altLang="en-US" dirty="0"/>
                  <a:t>，</a:t>
                </a:r>
                <a:r>
                  <a:rPr lang="zh-CN" altLang="en-US" dirty="0">
                    <a:latin typeface="Calibri" panose="020F0502020204030204" pitchFamily="34" charset="0"/>
                    <a:ea typeface="宋体" panose="02010600030101010101" pitchFamily="2" charset="-122"/>
                    <a:cs typeface="Calibri" panose="020F0502020204030204" pitchFamily="34" charset="0"/>
                  </a:rPr>
                  <a:t>但是系统的初始条件</a:t>
                </a:r>
                <a14:m>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0</m:t>
                    </m:r>
                  </m:oMath>
                </a14:m>
                <a:r>
                  <a:rPr lang="zh-CN" altLang="en-US" dirty="0">
                    <a:latin typeface="Calibri" panose="020F0502020204030204" pitchFamily="34" charset="0"/>
                    <a:ea typeface="宋体" panose="02010600030101010101" pitchFamily="2" charset="-122"/>
                    <a:cs typeface="Calibri" panose="020F0502020204030204" pitchFamily="34" charset="0"/>
                  </a:rPr>
                  <a:t>时，系统输出的</a:t>
                </a:r>
                <a14:m>
                  <m:oMath xmlns:m="http://schemas.openxmlformats.org/officeDocument/2006/math">
                    <m:r>
                      <a:rPr lang="zh-CN" altLang="en-US">
                        <a:latin typeface="Cambria Math" panose="02040503050406030204" pitchFamily="18" charset="0"/>
                        <a:ea typeface="宋体" panose="02010600030101010101" pitchFamily="2" charset="-122"/>
                        <a:cs typeface="Calibri" panose="020F0502020204030204" pitchFamily="34" charset="0"/>
                      </a:rPr>
                      <m:t>拉普拉斯变换为</m:t>
                    </m:r>
                    <m:r>
                      <a:rPr lang="zh-CN" altLang="en-US" i="1">
                        <a:latin typeface="Cambria Math" panose="02040503050406030204" pitchFamily="18" charset="0"/>
                        <a:ea typeface="宋体" panose="02010600030101010101" pitchFamily="2" charset="-122"/>
                        <a:cs typeface="Calibri" panose="020F0502020204030204" pitchFamily="34" charset="0"/>
                      </a:rPr>
                      <m:t>：</m:t>
                    </m:r>
                    <m:r>
                      <a:rPr lang="en-US">
                        <a:latin typeface="Cambria Math" panose="02040503050406030204" pitchFamily="18" charset="0"/>
                        <a:ea typeface="宋体" panose="02010600030101010101" pitchFamily="2" charset="-122"/>
                        <a:cs typeface="Calibri" panose="020F0502020204030204" pitchFamily="34" charset="0"/>
                      </a:rPr>
                      <m:t>𝑋</m:t>
                    </m:r>
                    <m:d>
                      <m:dPr>
                        <m:ctrlPr>
                          <a:rPr lang="en-US" i="1">
                            <a:latin typeface="Cambria Math" panose="02040503050406030204" pitchFamily="18" charset="0"/>
                            <a:ea typeface="宋体" panose="02010600030101010101" pitchFamily="2" charset="-122"/>
                            <a:cs typeface="Calibri" panose="020F0502020204030204" pitchFamily="34" charset="0"/>
                          </a:rPr>
                        </m:ctrlPr>
                      </m:dPr>
                      <m:e>
                        <m:r>
                          <a:rPr lang="en-US">
                            <a:latin typeface="Cambria Math" panose="02040503050406030204" pitchFamily="18" charset="0"/>
                            <a:ea typeface="宋体" panose="02010600030101010101" pitchFamily="2" charset="-122"/>
                            <a:cs typeface="Calibri" panose="020F0502020204030204" pitchFamily="34" charset="0"/>
                          </a:rPr>
                          <m:t>𝑠</m:t>
                        </m:r>
                      </m:e>
                    </m:d>
                    <m:r>
                      <a:rPr lang="en-US">
                        <a:latin typeface="Cambria Math" panose="02040503050406030204" pitchFamily="18" charset="0"/>
                        <a:ea typeface="宋体" panose="02010600030101010101" pitchFamily="2" charset="-122"/>
                        <a:cs typeface="Calibri" panose="020F0502020204030204" pitchFamily="34"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0</m:t>
                            </m:r>
                          </m:sub>
                        </m:sSub>
                      </m:num>
                      <m:den>
                        <m:r>
                          <a:rPr lang="en-US" i="1">
                            <a:latin typeface="Cambria Math" panose="02040503050406030204" pitchFamily="18" charset="0"/>
                          </a:rPr>
                          <m:t>𝑠</m:t>
                        </m:r>
                        <m:r>
                          <a:rPr lang="en-US">
                            <a:latin typeface="Cambria Math" panose="02040503050406030204" pitchFamily="18" charset="0"/>
                          </a:rPr>
                          <m:t>+</m:t>
                        </m:r>
                        <m:r>
                          <a:rPr lang="en-US" i="1">
                            <a:latin typeface="Cambria Math" panose="02040503050406030204" pitchFamily="18" charset="0"/>
                          </a:rPr>
                          <m:t>𝑎</m:t>
                        </m:r>
                      </m:den>
                    </m:f>
                  </m:oMath>
                </a14:m>
                <a:endParaRPr lang="en-US" dirty="0">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17" name="TextBox 16"/>
              <p:cNvSpPr txBox="1">
                <a:spLocks noRot="1" noChangeAspect="1" noMove="1" noResize="1" noEditPoints="1" noAdjustHandles="1" noChangeArrowheads="1" noChangeShapeType="1" noTextEdit="1"/>
              </p:cNvSpPr>
              <p:nvPr/>
            </p:nvSpPr>
            <p:spPr>
              <a:xfrm>
                <a:off x="616987" y="1985543"/>
                <a:ext cx="10533613" cy="462242"/>
              </a:xfrm>
              <a:prstGeom prst="rect">
                <a:avLst/>
              </a:prstGeom>
              <a:blipFill rotWithShape="1">
                <a:blip r:embed="rId1"/>
                <a:stretch>
                  <a:fillRect l="-4" t="-115" b="107"/>
                </a:stretch>
              </a:blipFill>
            </p:spPr>
            <p:txBody>
              <a:bodyPr/>
              <a:lstStyle/>
              <a:p>
                <a:r>
                  <a:rPr lang="zh-CN" altLang="en-US">
                    <a:noFill/>
                  </a:rPr>
                  <a:t> </a:t>
                </a:r>
              </a:p>
            </p:txBody>
          </p:sp>
        </mc:Fallback>
      </mc:AlternateContent>
      <p:sp>
        <p:nvSpPr>
          <p:cNvPr id="20" name="Arrow: Right 19"/>
          <p:cNvSpPr/>
          <p:nvPr/>
        </p:nvSpPr>
        <p:spPr>
          <a:xfrm rot="5400000">
            <a:off x="9795531" y="2601743"/>
            <a:ext cx="335605" cy="414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939270" y="2544636"/>
            <a:ext cx="2024063" cy="369332"/>
          </a:xfrm>
          <a:prstGeom prst="rect">
            <a:avLst/>
          </a:prstGeom>
          <a:noFill/>
        </p:spPr>
        <p:txBody>
          <a:bodyPr wrap="square">
            <a:spAutoFit/>
          </a:bodyPr>
          <a:lstStyle/>
          <a:p>
            <a:r>
              <a:rPr lang="zh-CN" sz="1800" dirty="0">
                <a:effectLst/>
                <a:latin typeface="Calibri" panose="020F0502020204030204" pitchFamily="34" charset="0"/>
                <a:ea typeface="宋体" panose="02010600030101010101" pitchFamily="2" charset="-122"/>
                <a:cs typeface="Calibri" panose="020F0502020204030204" pitchFamily="34" charset="0"/>
              </a:rPr>
              <a:t>拉普拉斯逆变换</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6534150" y="3027317"/>
                <a:ext cx="4616450" cy="58528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𝑥</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ℒ</m:t>
                          </m:r>
                        </m:e>
                        <m:sup>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1</m:t>
                          </m:r>
                        </m:sup>
                      </m:sSup>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d>
                      <m:r>
                        <a:rPr lang="en-US" i="0">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0">
                              <a:solidFill>
                                <a:schemeClr val="tx1"/>
                              </a:solidFill>
                              <a:latin typeface="Cambria Math" panose="02040503050406030204" pitchFamily="18" charset="0"/>
                            </a:rPr>
                            <m:t>ℒ</m:t>
                          </m:r>
                        </m:e>
                        <m:sup>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1</m:t>
                          </m:r>
                        </m:sup>
                      </m:sSup>
                      <m:d>
                        <m:dPr>
                          <m:begChr m:val="["/>
                          <m:endChr m:val="]"/>
                          <m:ctrlPr>
                            <a:rPr lang="en-US" i="1">
                              <a:solidFill>
                                <a:schemeClr val="tx1"/>
                              </a:solidFill>
                              <a:latin typeface="Cambria Math" panose="02040503050406030204" pitchFamily="18" charset="0"/>
                            </a:rPr>
                          </m:ctrlPr>
                        </m:dPr>
                        <m:e>
                          <m:f>
                            <m:fPr>
                              <m:ctrlPr>
                                <a:rPr lang="en-US" i="1">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0">
                                      <a:solidFill>
                                        <a:schemeClr val="tx1"/>
                                      </a:solidFill>
                                      <a:latin typeface="Cambria Math" panose="02040503050406030204" pitchFamily="18" charset="0"/>
                                    </a:rPr>
                                    <m:t>0</m:t>
                                  </m:r>
                                </m:sub>
                              </m:sSub>
                            </m:num>
                            <m:den>
                              <m:r>
                                <a:rPr lang="en-US" i="1">
                                  <a:solidFill>
                                    <a:schemeClr val="tx1"/>
                                  </a:solidFill>
                                  <a:latin typeface="Cambria Math" panose="02040503050406030204" pitchFamily="18" charset="0"/>
                                </a:rPr>
                                <m:t>𝑠</m:t>
                              </m:r>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den>
                          </m:f>
                        </m:e>
                      </m:d>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0">
                              <a:solidFill>
                                <a:schemeClr val="tx1"/>
                              </a:solidFill>
                              <a:latin typeface="Cambria Math" panose="02040503050406030204" pitchFamily="18" charset="0"/>
                            </a:rPr>
                            <m:t>0</m:t>
                          </m:r>
                        </m:sub>
                      </m:sSub>
                      <m:sSup>
                        <m:sSupPr>
                          <m:ctrlPr>
                            <a:rPr lang="en-US" i="1">
                              <a:solidFill>
                                <a:schemeClr val="tx1"/>
                              </a:solidFill>
                              <a:latin typeface="Cambria Math" panose="02040503050406030204" pitchFamily="18" charset="0"/>
                            </a:rPr>
                          </m:ctrlPr>
                        </m:sSupPr>
                        <m:e>
                          <m:r>
                            <m:rPr>
                              <m:sty m:val="p"/>
                            </m:rPr>
                            <a:rPr lang="en-US" i="0">
                              <a:solidFill>
                                <a:schemeClr val="tx1"/>
                              </a:solidFill>
                              <a:latin typeface="Cambria Math" panose="02040503050406030204" pitchFamily="18" charset="0"/>
                            </a:rPr>
                            <m:t>e</m:t>
                          </m:r>
                        </m:e>
                        <m:sup>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𝑎𝑡</m:t>
                          </m:r>
                        </m:sup>
                      </m:sSup>
                    </m:oMath>
                  </m:oMathPara>
                </a14:m>
                <a:endParaRPr lang="en-US" dirty="0">
                  <a:solidFill>
                    <a:schemeClr val="tx1"/>
                  </a:solidFill>
                </a:endParaRPr>
              </a:p>
            </p:txBody>
          </p:sp>
        </mc:Choice>
        <mc:Fallback>
          <p:sp>
            <p:nvSpPr>
              <p:cNvPr id="4" name="TextBox 3"/>
              <p:cNvSpPr txBox="1">
                <a:spLocks noRot="1" noChangeAspect="1" noMove="1" noResize="1" noEditPoints="1" noAdjustHandles="1" noChangeArrowheads="1" noChangeShapeType="1" noTextEdit="1"/>
              </p:cNvSpPr>
              <p:nvPr/>
            </p:nvSpPr>
            <p:spPr>
              <a:xfrm>
                <a:off x="6534150" y="3027317"/>
                <a:ext cx="4616450" cy="585288"/>
              </a:xfrm>
              <a:prstGeom prst="rect">
                <a:avLst/>
              </a:prstGeom>
              <a:blipFill rotWithShape="1">
                <a:blip r:embed="rId2"/>
                <a:stretch>
                  <a:fillRect t="-46" b="15"/>
                </a:stretch>
              </a:blipFill>
            </p:spPr>
            <p:txBody>
              <a:bodyPr/>
              <a:lstStyle/>
              <a:p>
                <a:r>
                  <a:rPr lang="zh-CN" altLang="en-US">
                    <a:noFill/>
                  </a:rPr>
                  <a:t> </a:t>
                </a:r>
              </a:p>
            </p:txBody>
          </p:sp>
        </mc:Fallback>
      </mc:AlternateContent>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2500" y="3272155"/>
            <a:ext cx="3187700" cy="3131144"/>
          </a:xfrm>
          <a:prstGeom prst="rect">
            <a:avLst/>
          </a:prstGeom>
          <a:noFill/>
        </p:spPr>
      </p:pic>
      <mc:AlternateContent xmlns:mc="http://schemas.openxmlformats.org/markup-compatibility/2006">
        <mc:Choice xmlns:a14="http://schemas.microsoft.com/office/drawing/2010/main" Requires="a14">
          <p:sp>
            <p:nvSpPr>
              <p:cNvPr id="9" name="TextBox 8"/>
              <p:cNvSpPr txBox="1"/>
              <p:nvPr/>
            </p:nvSpPr>
            <p:spPr>
              <a:xfrm>
                <a:off x="5664200" y="4768560"/>
                <a:ext cx="6096000" cy="1273875"/>
              </a:xfrm>
              <a:prstGeom prst="rect">
                <a:avLst/>
              </a:prstGeom>
              <a:noFill/>
            </p:spPr>
            <p:txBody>
              <a:bodyPr wrap="square">
                <a:spAutoFit/>
              </a:bodyPr>
              <a:lstStyle/>
              <a:p>
                <a:pPr marL="0" marR="0" indent="274320">
                  <a:lnSpc>
                    <a:spcPct val="150000"/>
                  </a:lnSpc>
                  <a:spcBef>
                    <a:spcPts val="600"/>
                  </a:spcBef>
                  <a:spcAft>
                    <a:spcPts val="600"/>
                  </a:spcAft>
                </a:pPr>
                <a:r>
                  <a:rPr 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一阶系统对初始条件的响应就是系统的冲激响应，冲激的强度使得系统的初始输出达到</a:t>
                </a:r>
                <a14:m>
                  <m:oMath xmlns:m="http://schemas.openxmlformats.org/officeDocument/2006/math">
                    <m:sSub>
                      <m:sSubPr>
                        <m:ctrlPr>
                          <a:rPr lang="en-US" sz="1800"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ctrlPr>
                      </m:sSubPr>
                      <m:e>
                        <m:r>
                          <a:rPr lang="en-US" sz="1800"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t>𝑥</m:t>
                        </m:r>
                      </m:e>
                      <m:sub>
                        <m:r>
                          <a:rPr lang="en-US" sz="1800"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t>0</m:t>
                        </m:r>
                      </m:sub>
                    </m:sSub>
                  </m:oMath>
                </a14:m>
                <a:r>
                  <a:rPr 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。单位冲激响应发散或是收敛与传递函数的极点相关。</a:t>
                </a:r>
                <a:endParaRPr lang="en-US"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5664200" y="4768560"/>
                <a:ext cx="6096000" cy="1273875"/>
              </a:xfrm>
              <a:prstGeom prst="rect">
                <a:avLst/>
              </a:prstGeom>
              <a:blipFill rotWithShape="1">
                <a:blip r:embed="rId4"/>
                <a:stretch>
                  <a:fillRect t="-27" b="-466"/>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一阶系统单位冲激响应 </a:t>
            </a:r>
            <a:r>
              <a:rPr lang="en-US" altLang="zh-CN" sz="3600" b="1" dirty="0"/>
              <a:t>– </a:t>
            </a:r>
            <a:r>
              <a:rPr lang="zh-CN" altLang="en-US" sz="3600" b="1" dirty="0"/>
              <a:t>相轨迹</a:t>
            </a:r>
            <a:endParaRPr lang="en-US" sz="3600" dirty="0"/>
          </a:p>
        </p:txBody>
      </p:sp>
      <mc:AlternateContent xmlns:mc="http://schemas.openxmlformats.org/markup-compatibility/2006">
        <mc:Choice xmlns:a14="http://schemas.microsoft.com/office/drawing/2010/main" Requires="a14">
          <p:sp>
            <p:nvSpPr>
              <p:cNvPr id="17" name="TextBox 16"/>
              <p:cNvSpPr txBox="1"/>
              <p:nvPr/>
            </p:nvSpPr>
            <p:spPr>
              <a:xfrm>
                <a:off x="616987" y="1985543"/>
                <a:ext cx="10533613" cy="369332"/>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Calibri" panose="020F0502020204030204" pitchFamily="34" charset="0"/>
                    <a:ea typeface="宋体" panose="02010600030101010101" pitchFamily="2" charset="-122"/>
                    <a:cs typeface="Calibri" panose="020F0502020204030204" pitchFamily="34" charset="0"/>
                  </a:rPr>
                  <a:t>考虑零初始条件</a:t>
                </a:r>
                <a14:m>
                  <m:oMath xmlns:m="http://schemas.openxmlformats.org/officeDocument/2006/math">
                    <m:r>
                      <a:rPr lang="en-US" b="0" i="1" smtClean="0">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0</m:t>
                    </m:r>
                  </m:oMath>
                </a14:m>
                <a:r>
                  <a:rPr lang="zh-CN" altLang="en-US" dirty="0"/>
                  <a:t>，</a:t>
                </a:r>
                <a:r>
                  <a:rPr lang="zh-CN" altLang="en-US" dirty="0">
                    <a:latin typeface="Calibri" panose="020F0502020204030204" pitchFamily="34" charset="0"/>
                    <a:ea typeface="宋体" panose="02010600030101010101" pitchFamily="2" charset="-122"/>
                    <a:cs typeface="Calibri" panose="020F0502020204030204" pitchFamily="34" charset="0"/>
                  </a:rPr>
                  <a:t>定义系统的状态变量为系统的输出，即</a:t>
                </a:r>
                <a14:m>
                  <m:oMath xmlns:m="http://schemas.openxmlformats.org/officeDocument/2006/math">
                    <m:r>
                      <a:rPr lang="en-US" i="1">
                        <a:latin typeface="Cambria Math" panose="02040503050406030204" pitchFamily="18" charset="0"/>
                      </a:rPr>
                      <m:t>𝑧</m:t>
                    </m:r>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oMath>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616987" y="1985543"/>
                <a:ext cx="10533613" cy="369332"/>
              </a:xfrm>
              <a:prstGeom prst="rect">
                <a:avLst/>
              </a:prstGeom>
              <a:blipFill rotWithShape="1">
                <a:blip r:embed="rId1"/>
                <a:stretch>
                  <a:fillRect l="-4" t="-144" b="80"/>
                </a:stretch>
              </a:blipFill>
            </p:spPr>
            <p:txBody>
              <a:bodyPr/>
              <a:lstStyle/>
              <a:p>
                <a:r>
                  <a:rPr lang="zh-CN" altLang="en-US">
                    <a:noFill/>
                  </a:rPr>
                  <a:t> </a:t>
                </a:r>
              </a:p>
            </p:txBody>
          </p:sp>
        </mc:Fallback>
      </mc:AlternateContent>
      <p:sp>
        <p:nvSpPr>
          <p:cNvPr id="20" name="Arrow: Right 19"/>
          <p:cNvSpPr/>
          <p:nvPr/>
        </p:nvSpPr>
        <p:spPr>
          <a:xfrm>
            <a:off x="3446384" y="2820241"/>
            <a:ext cx="528716" cy="414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p:cNvSpPr txBox="1"/>
              <p:nvPr/>
            </p:nvSpPr>
            <p:spPr>
              <a:xfrm>
                <a:off x="795259" y="2649711"/>
                <a:ext cx="2743200" cy="61997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m:rPr>
                              <m:sty m:val="p"/>
                            </m:rPr>
                            <a:rPr lang="en-US">
                              <a:latin typeface="Cambria Math" panose="02040503050406030204" pitchFamily="18" charset="0"/>
                              <a:ea typeface="宋体" panose="02010600030101010101" pitchFamily="2" charset="-122"/>
                              <a:cs typeface="Calibri" panose="020F0502020204030204" pitchFamily="34" charset="0"/>
                            </a:rPr>
                            <m:t>d</m:t>
                          </m:r>
                          <m:r>
                            <a:rPr lang="en-US" i="1">
                              <a:latin typeface="Cambria Math" panose="02040503050406030204" pitchFamily="18" charset="0"/>
                              <a:ea typeface="宋体" panose="02010600030101010101" pitchFamily="2" charset="-122"/>
                              <a:cs typeface="Calibri" panose="020F0502020204030204" pitchFamily="34" charset="0"/>
                            </a:rPr>
                            <m:t>𝑥</m:t>
                          </m:r>
                          <m:r>
                            <a:rPr lang="en-US">
                              <a:latin typeface="Cambria Math" panose="02040503050406030204" pitchFamily="18" charset="0"/>
                              <a:ea typeface="宋体" panose="02010600030101010101" pitchFamily="2" charset="-122"/>
                              <a:cs typeface="Calibri" panose="020F0502020204030204" pitchFamily="34" charset="0"/>
                            </a:rPr>
                            <m:t>(</m:t>
                          </m:r>
                          <m:r>
                            <a:rPr lang="en-US" i="1">
                              <a:latin typeface="Cambria Math" panose="02040503050406030204" pitchFamily="18" charset="0"/>
                              <a:ea typeface="宋体" panose="02010600030101010101" pitchFamily="2" charset="-122"/>
                              <a:cs typeface="Calibri" panose="020F0502020204030204" pitchFamily="34" charset="0"/>
                            </a:rPr>
                            <m:t>𝑡</m:t>
                          </m:r>
                          <m:r>
                            <a:rPr lang="en-US">
                              <a:latin typeface="Cambria Math" panose="02040503050406030204" pitchFamily="18" charset="0"/>
                              <a:ea typeface="宋体" panose="02010600030101010101" pitchFamily="2" charset="-122"/>
                              <a:cs typeface="Calibri" panose="020F0502020204030204" pitchFamily="34" charset="0"/>
                            </a:rPr>
                            <m:t>)</m:t>
                          </m:r>
                        </m:num>
                        <m:den>
                          <m:r>
                            <m:rPr>
                              <m:sty m:val="p"/>
                            </m:rPr>
                            <a:rPr lang="en-US">
                              <a:latin typeface="Cambria Math" panose="02040503050406030204" pitchFamily="18" charset="0"/>
                              <a:ea typeface="宋体" panose="02010600030101010101" pitchFamily="2" charset="-122"/>
                              <a:cs typeface="Calibri" panose="020F0502020204030204" pitchFamily="34" charset="0"/>
                            </a:rPr>
                            <m:t>d</m:t>
                          </m:r>
                          <m:r>
                            <a:rPr lang="en-US" i="1">
                              <a:latin typeface="Cambria Math" panose="02040503050406030204" pitchFamily="18" charset="0"/>
                              <a:ea typeface="宋体" panose="02010600030101010101" pitchFamily="2" charset="-122"/>
                              <a:cs typeface="Calibri" panose="020F0502020204030204" pitchFamily="34" charset="0"/>
                            </a:rPr>
                            <m:t>𝑡</m:t>
                          </m:r>
                        </m:den>
                      </m:f>
                      <m:r>
                        <a:rPr lang="en-US">
                          <a:latin typeface="Cambria Math" panose="02040503050406030204" pitchFamily="18" charset="0"/>
                          <a:ea typeface="宋体" panose="02010600030101010101" pitchFamily="2" charset="-122"/>
                          <a:cs typeface="Calibri" panose="020F0502020204030204" pitchFamily="34" charset="0"/>
                        </a:rPr>
                        <m:t>+</m:t>
                      </m:r>
                      <m:r>
                        <a:rPr lang="en-US" i="1">
                          <a:latin typeface="Cambria Math" panose="02040503050406030204" pitchFamily="18" charset="0"/>
                          <a:ea typeface="宋体" panose="02010600030101010101" pitchFamily="2" charset="-122"/>
                          <a:cs typeface="Calibri" panose="020F0502020204030204" pitchFamily="34" charset="0"/>
                        </a:rPr>
                        <m:t>𝑎𝑥</m:t>
                      </m:r>
                      <m:r>
                        <a:rPr lang="en-US">
                          <a:latin typeface="Cambria Math" panose="02040503050406030204" pitchFamily="18" charset="0"/>
                          <a:ea typeface="宋体" panose="02010600030101010101" pitchFamily="2" charset="-122"/>
                          <a:cs typeface="Calibri" panose="020F0502020204030204" pitchFamily="34" charset="0"/>
                        </a:rPr>
                        <m:t>(</m:t>
                      </m:r>
                      <m:r>
                        <a:rPr lang="en-US" i="1">
                          <a:latin typeface="Cambria Math" panose="02040503050406030204" pitchFamily="18" charset="0"/>
                          <a:ea typeface="宋体" panose="02010600030101010101" pitchFamily="2" charset="-122"/>
                          <a:cs typeface="Calibri" panose="020F0502020204030204" pitchFamily="34" charset="0"/>
                        </a:rPr>
                        <m:t>𝑡</m:t>
                      </m:r>
                      <m:r>
                        <a:rPr lang="en-US">
                          <a:latin typeface="Cambria Math" panose="02040503050406030204" pitchFamily="18" charset="0"/>
                          <a:ea typeface="宋体" panose="02010600030101010101" pitchFamily="2" charset="-122"/>
                          <a:cs typeface="Calibri" panose="020F0502020204030204" pitchFamily="34" charset="0"/>
                        </a:rPr>
                        <m:t>)=</m:t>
                      </m:r>
                      <m:r>
                        <a:rPr lang="en-US" i="1">
                          <a:latin typeface="Cambria Math" panose="02040503050406030204" pitchFamily="18" charset="0"/>
                          <a:ea typeface="宋体" panose="02010600030101010101" pitchFamily="2" charset="-122"/>
                          <a:cs typeface="Calibri" panose="020F0502020204030204" pitchFamily="34" charset="0"/>
                        </a:rPr>
                        <m:t>𝑎𝑢</m:t>
                      </m:r>
                      <m:r>
                        <a:rPr lang="en-US">
                          <a:latin typeface="Cambria Math" panose="02040503050406030204" pitchFamily="18" charset="0"/>
                          <a:ea typeface="宋体" panose="02010600030101010101" pitchFamily="2" charset="-122"/>
                          <a:cs typeface="Calibri" panose="020F0502020204030204" pitchFamily="34" charset="0"/>
                        </a:rPr>
                        <m:t>(</m:t>
                      </m:r>
                      <m:r>
                        <a:rPr lang="en-US" i="1">
                          <a:latin typeface="Cambria Math" panose="02040503050406030204" pitchFamily="18" charset="0"/>
                          <a:ea typeface="宋体" panose="02010600030101010101" pitchFamily="2" charset="-122"/>
                          <a:cs typeface="Calibri" panose="020F0502020204030204" pitchFamily="34" charset="0"/>
                        </a:rPr>
                        <m:t>𝑡</m:t>
                      </m:r>
                      <m:r>
                        <a:rPr lang="en-US">
                          <a:latin typeface="Cambria Math" panose="02040503050406030204" pitchFamily="18" charset="0"/>
                          <a:ea typeface="宋体" panose="02010600030101010101" pitchFamily="2" charset="-122"/>
                          <a:cs typeface="Calibri" panose="020F0502020204030204" pitchFamily="34" charset="0"/>
                        </a:rPr>
                        <m:t>)</m:t>
                      </m:r>
                    </m:oMath>
                  </m:oMathPara>
                </a14:m>
                <a:endParaRPr lang="en-US" altLang="zh-CN" dirty="0">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795259" y="2649711"/>
                <a:ext cx="2743200" cy="619978"/>
              </a:xfrm>
              <a:prstGeom prst="rect">
                <a:avLst/>
              </a:prstGeom>
              <a:blipFill rotWithShape="1">
                <a:blip r:embed="rId2"/>
                <a:stretch>
                  <a:fillRect l="-9" t="-79" r="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975100" y="2690045"/>
                <a:ext cx="2324100" cy="62991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m:rPr>
                              <m:sty m:val="p"/>
                            </m:rPr>
                            <a:rPr lang="en-US">
                              <a:solidFill>
                                <a:schemeClr val="tx1"/>
                              </a:solidFill>
                              <a:latin typeface="Cambria Math" panose="02040503050406030204" pitchFamily="18" charset="0"/>
                            </a:rPr>
                            <m:t>d</m:t>
                          </m:r>
                          <m:r>
                            <a:rPr lang="en-US" i="1">
                              <a:solidFill>
                                <a:schemeClr val="tx1"/>
                              </a:solidFill>
                              <a:latin typeface="Cambria Math" panose="02040503050406030204" pitchFamily="18" charset="0"/>
                            </a:rPr>
                            <m:t>𝑧</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num>
                        <m:den>
                          <m:r>
                            <m:rPr>
                              <m:sty m:val="p"/>
                            </m:rPr>
                            <a:rPr lang="en-US" i="0">
                              <a:solidFill>
                                <a:schemeClr val="tx1"/>
                              </a:solidFill>
                              <a:latin typeface="Cambria Math" panose="02040503050406030204" pitchFamily="18" charset="0"/>
                            </a:rPr>
                            <m:t>d</m:t>
                          </m:r>
                          <m:r>
                            <a:rPr lang="en-US" i="1">
                              <a:solidFill>
                                <a:schemeClr val="tx1"/>
                              </a:solidFill>
                              <a:latin typeface="Cambria Math" panose="02040503050406030204" pitchFamily="18" charset="0"/>
                            </a:rPr>
                            <m:t>𝑡</m:t>
                          </m:r>
                        </m:den>
                      </m:f>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𝑎𝑧</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oMath>
                  </m:oMathPara>
                </a14:m>
                <a:endParaRPr lang="en-US" dirty="0">
                  <a:solidFill>
                    <a:schemeClr val="tx1"/>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3975100" y="2690045"/>
                <a:ext cx="2324100" cy="629916"/>
              </a:xfrm>
              <a:prstGeom prst="rect">
                <a:avLst/>
              </a:prstGeom>
              <a:blipFill rotWithShape="1">
                <a:blip r:embed="rId3"/>
                <a:stretch>
                  <a:fillRect t="-29" b="29"/>
                </a:stretch>
              </a:blipFill>
            </p:spPr>
            <p:txBody>
              <a:bodyPr/>
              <a:lstStyle/>
              <a:p>
                <a:r>
                  <a:rPr lang="zh-CN" altLang="en-US">
                    <a:noFill/>
                  </a:rPr>
                  <a:t> </a:t>
                </a:r>
              </a:p>
            </p:txBody>
          </p:sp>
        </mc:Fallback>
      </mc:AlternateContent>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2918" y="3364589"/>
            <a:ext cx="6560364" cy="3072871"/>
          </a:xfrm>
          <a:prstGeom prst="rect">
            <a:avLst/>
          </a:prstGeom>
          <a:noFill/>
        </p:spPr>
      </p:pic>
      <mc:AlternateContent xmlns:mc="http://schemas.openxmlformats.org/markup-compatibility/2006">
        <mc:Choice xmlns:a14="http://schemas.microsoft.com/office/drawing/2010/main" Requires="a14">
          <p:sp>
            <p:nvSpPr>
              <p:cNvPr id="14" name="TextBox 13"/>
              <p:cNvSpPr txBox="1"/>
              <p:nvPr/>
            </p:nvSpPr>
            <p:spPr>
              <a:xfrm>
                <a:off x="2097842" y="6437460"/>
                <a:ext cx="123190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𝑎</m:t>
                      </m:r>
                      <m:r>
                        <a:rPr lang="en-US" i="0">
                          <a:latin typeface="Cambria Math" panose="02040503050406030204" pitchFamily="18" charset="0"/>
                        </a:rPr>
                        <m:t>&gt;</m:t>
                      </m:r>
                      <m:r>
                        <a:rPr lang="en-US" i="0">
                          <a:latin typeface="Cambria Math" panose="02040503050406030204" pitchFamily="18" charset="0"/>
                        </a:rPr>
                        <m:t>0</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2097842" y="6437460"/>
                <a:ext cx="1231900" cy="369332"/>
              </a:xfrm>
              <a:prstGeom prst="rect">
                <a:avLst/>
              </a:prstGeom>
              <a:blipFill rotWithShape="1">
                <a:blip r:embed="rId5"/>
                <a:stretch>
                  <a:fillRect l="-35" t="-126" r="35"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5336342" y="6437460"/>
                <a:ext cx="123190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&lt;</m:t>
                      </m:r>
                      <m:r>
                        <a:rPr lang="en-US" i="0">
                          <a:latin typeface="Cambria Math" panose="02040503050406030204" pitchFamily="18" charset="0"/>
                        </a:rPr>
                        <m:t>0</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5336342" y="6437460"/>
                <a:ext cx="1231900" cy="369332"/>
              </a:xfrm>
              <a:prstGeom prst="rect">
                <a:avLst/>
              </a:prstGeom>
              <a:blipFill rotWithShape="1">
                <a:blip r:embed="rId6"/>
                <a:stretch>
                  <a:fillRect l="-35" t="-126" r="35" b="61"/>
                </a:stretch>
              </a:blipFill>
            </p:spPr>
            <p:txBody>
              <a:bodyPr/>
              <a:lstStyle/>
              <a:p>
                <a:r>
                  <a:rPr lang="zh-CN" altLang="en-US">
                    <a:noFill/>
                  </a:rPr>
                  <a:t> </a:t>
                </a:r>
              </a:p>
            </p:txBody>
          </p:sp>
        </mc:Fallback>
      </mc:AlternateContent>
      <p:sp>
        <p:nvSpPr>
          <p:cNvPr id="18" name="TextBox 17"/>
          <p:cNvSpPr txBox="1"/>
          <p:nvPr/>
        </p:nvSpPr>
        <p:spPr>
          <a:xfrm>
            <a:off x="88900" y="5549562"/>
            <a:ext cx="1649741" cy="369332"/>
          </a:xfrm>
          <a:prstGeom prst="rect">
            <a:avLst/>
          </a:prstGeom>
          <a:noFill/>
        </p:spPr>
        <p:txBody>
          <a:bodyPr wrap="square">
            <a:spAutoFit/>
          </a:bodyPr>
          <a:lstStyle/>
          <a:p>
            <a:r>
              <a:rPr lang="zh-CN" sz="1800" dirty="0">
                <a:effectLst/>
                <a:latin typeface="Calibri" panose="020F0502020204030204" pitchFamily="34" charset="0"/>
                <a:ea typeface="宋体" panose="02010600030101010101" pitchFamily="2" charset="-122"/>
                <a:cs typeface="Calibri" panose="020F0502020204030204" pitchFamily="34" charset="0"/>
              </a:rPr>
              <a:t>稳定的平衡点</a:t>
            </a:r>
            <a:endParaRPr lang="en-US" dirty="0"/>
          </a:p>
        </p:txBody>
      </p:sp>
      <p:sp>
        <p:nvSpPr>
          <p:cNvPr id="19" name="TextBox 18"/>
          <p:cNvSpPr txBox="1"/>
          <p:nvPr/>
        </p:nvSpPr>
        <p:spPr>
          <a:xfrm>
            <a:off x="5978775" y="5562956"/>
            <a:ext cx="1816100" cy="369332"/>
          </a:xfrm>
          <a:prstGeom prst="rect">
            <a:avLst/>
          </a:prstGeom>
          <a:noFill/>
        </p:spPr>
        <p:txBody>
          <a:bodyPr wrap="square">
            <a:spAutoFit/>
          </a:bodyPr>
          <a:lstStyle/>
          <a:p>
            <a:r>
              <a:rPr lang="zh-CN" altLang="en-US" dirty="0">
                <a:latin typeface="Calibri" panose="020F0502020204030204" pitchFamily="34" charset="0"/>
                <a:ea typeface="宋体" panose="02010600030101010101" pitchFamily="2" charset="-122"/>
                <a:cs typeface="Calibri" panose="020F0502020204030204" pitchFamily="34" charset="0"/>
              </a:rPr>
              <a:t>不</a:t>
            </a:r>
            <a:r>
              <a:rPr lang="zh-CN" sz="1800" dirty="0">
                <a:effectLst/>
                <a:latin typeface="Calibri" panose="020F0502020204030204" pitchFamily="34" charset="0"/>
                <a:ea typeface="宋体" panose="02010600030101010101" pitchFamily="2" charset="-122"/>
                <a:cs typeface="Calibri" panose="020F0502020204030204" pitchFamily="34" charset="0"/>
              </a:rPr>
              <a:t>稳定的平衡点</a:t>
            </a:r>
            <a:endParaRPr lang="en-US" dirty="0"/>
          </a:p>
        </p:txBody>
      </p:sp>
      <p:cxnSp>
        <p:nvCxnSpPr>
          <p:cNvPr id="23" name="Straight Arrow Connector 22"/>
          <p:cNvCxnSpPr/>
          <p:nvPr/>
        </p:nvCxnSpPr>
        <p:spPr>
          <a:xfrm flipH="1">
            <a:off x="1738641" y="5253205"/>
            <a:ext cx="622300" cy="296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978775" y="5192563"/>
            <a:ext cx="739525" cy="356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00308" y="3364589"/>
            <a:ext cx="3187700" cy="3131144"/>
          </a:xfrm>
          <a:prstGeom prst="rect">
            <a:avLst/>
          </a:prstGeom>
          <a:noFill/>
        </p:spPr>
      </p:pic>
      <p:sp>
        <p:nvSpPr>
          <p:cNvPr id="29" name="Arrow: Left-Right 28"/>
          <p:cNvSpPr/>
          <p:nvPr/>
        </p:nvSpPr>
        <p:spPr>
          <a:xfrm>
            <a:off x="7593498" y="4867403"/>
            <a:ext cx="955425" cy="3693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699838" y="4475757"/>
            <a:ext cx="895507" cy="369332"/>
          </a:xfrm>
          <a:prstGeom prst="rect">
            <a:avLst/>
          </a:prstGeom>
          <a:noFill/>
        </p:spPr>
        <p:txBody>
          <a:bodyPr wrap="square">
            <a:spAutoFit/>
          </a:bodyPr>
          <a:lstStyle/>
          <a:p>
            <a:r>
              <a:rPr lang="zh-CN" altLang="en-US" sz="1800" dirty="0">
                <a:effectLst/>
                <a:latin typeface="Calibri" panose="020F0502020204030204" pitchFamily="34" charset="0"/>
                <a:ea typeface="宋体" panose="02010600030101010101" pitchFamily="2" charset="-122"/>
                <a:cs typeface="Calibri" panose="020F0502020204030204" pitchFamily="34" charset="0"/>
              </a:rPr>
              <a:t>对照</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一阶系统单位阶跃响应 </a:t>
            </a:r>
            <a:r>
              <a:rPr lang="en-US" altLang="zh-CN" sz="3600" b="1" dirty="0"/>
              <a:t>– </a:t>
            </a:r>
            <a:r>
              <a:rPr lang="zh-CN" altLang="en-US" sz="3600" b="1" dirty="0"/>
              <a:t>传递函数</a:t>
            </a:r>
            <a:endParaRPr lang="en-US" sz="3600" dirty="0"/>
          </a:p>
        </p:txBody>
      </p:sp>
      <mc:AlternateContent xmlns:mc="http://schemas.openxmlformats.org/markup-compatibility/2006">
        <mc:Choice xmlns:a14="http://schemas.microsoft.com/office/drawing/2010/main" Requires="a14">
          <p:sp>
            <p:nvSpPr>
              <p:cNvPr id="5" name="TextBox 4"/>
              <p:cNvSpPr txBox="1"/>
              <p:nvPr/>
            </p:nvSpPr>
            <p:spPr>
              <a:xfrm>
                <a:off x="581192" y="2599335"/>
                <a:ext cx="5267158" cy="492507"/>
              </a:xfrm>
              <a:prstGeom prst="rect">
                <a:avLst/>
              </a:prstGeom>
              <a:noFill/>
            </p:spPr>
            <p:txBody>
              <a:bodyPr wrap="square">
                <a:spAutoFit/>
              </a:bodyPr>
              <a:lstStyle/>
              <a:p>
                <a:pPr marL="285750" indent="-285750">
                  <a:buFont typeface="Arial" panose="020B0604020202020204" pitchFamily="34" charset="0"/>
                  <a:buChar char="•"/>
                </a:pPr>
                <a:r>
                  <a:rPr lang="zh-CN" sz="1800" dirty="0">
                    <a:effectLst/>
                    <a:latin typeface="Calibri" panose="020F0502020204030204" pitchFamily="34" charset="0"/>
                    <a:ea typeface="宋体" panose="02010600030101010101" pitchFamily="2" charset="-122"/>
                    <a:cs typeface="Calibri" panose="020F0502020204030204" pitchFamily="34" charset="0"/>
                  </a:rPr>
                  <a:t>输入</a:t>
                </a:r>
                <a:r>
                  <a:rPr lang="zh-CN" dirty="0">
                    <a:latin typeface="Calibri" panose="020F0502020204030204" pitchFamily="34" charset="0"/>
                    <a:ea typeface="宋体" panose="02010600030101010101" pitchFamily="2" charset="-122"/>
                    <a:cs typeface="Calibri" panose="020F0502020204030204" pitchFamily="34" charset="0"/>
                  </a:rPr>
                  <a:t>为</a:t>
                </a:r>
                <a:r>
                  <a:rPr lang="zh-CN" altLang="en-US" dirty="0">
                    <a:latin typeface="Calibri" panose="020F0502020204030204" pitchFamily="34" charset="0"/>
                    <a:ea typeface="宋体" panose="02010600030101010101" pitchFamily="2" charset="-122"/>
                    <a:cs typeface="Calibri" panose="020F0502020204030204" pitchFamily="34" charset="0"/>
                  </a:rPr>
                  <a:t>单位阶跃函数</a:t>
                </a:r>
                <a:r>
                  <a:rPr lang="zh-CN" sz="1800"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800" i="1" smtClean="0">
                        <a:effectLst/>
                        <a:latin typeface="Cambria Math" panose="02040503050406030204" pitchFamily="18" charset="0"/>
                        <a:ea typeface="宋体" panose="02010600030101010101" pitchFamily="2" charset="-122"/>
                        <a:cs typeface="Cambria Math" panose="02040503050406030204" pitchFamily="18" charset="0"/>
                      </a:rPr>
                      <m:t>𝑢</m:t>
                    </m:r>
                    <m:d>
                      <m:dPr>
                        <m:ctrlPr>
                          <a:rPr lang="en-US" i="1">
                            <a:effectLst/>
                            <a:latin typeface="Cambria Math" panose="02040503050406030204" pitchFamily="18" charset="0"/>
                            <a:cs typeface="Cambria Math" panose="02040503050406030204" pitchFamily="18" charset="0"/>
                          </a:rPr>
                        </m:ctrlPr>
                      </m:dPr>
                      <m:e>
                        <m:r>
                          <a:rPr lang="en-US" sz="1800" i="1">
                            <a:effectLst/>
                            <a:latin typeface="Cambria Math" panose="02040503050406030204" pitchFamily="18" charset="0"/>
                            <a:ea typeface="宋体" panose="02010600030101010101" pitchFamily="2" charset="-122"/>
                            <a:cs typeface="Cambria Math" panose="02040503050406030204" pitchFamily="18" charset="0"/>
                          </a:rPr>
                          <m:t>𝑡</m:t>
                        </m:r>
                      </m:e>
                    </m:d>
                    <m:r>
                      <a:rPr lang="en-US" sz="1800" i="1">
                        <a:effectLst/>
                        <a:latin typeface="Cambria Math" panose="02040503050406030204" pitchFamily="18" charset="0"/>
                        <a:ea typeface="宋体" panose="02010600030101010101" pitchFamily="2" charset="-122"/>
                        <a:cs typeface="Cambria Math" panose="02040503050406030204" pitchFamily="18" charset="0"/>
                      </a:rPr>
                      <m:t>=</m:t>
                    </m:r>
                    <m:r>
                      <a:rPr lang="en-US" sz="1800" b="0" i="1" smtClean="0">
                        <a:effectLst/>
                        <a:latin typeface="Cambria Math" panose="02040503050406030204" pitchFamily="18" charset="0"/>
                        <a:ea typeface="宋体" panose="02010600030101010101" pitchFamily="2" charset="-122"/>
                        <a:cs typeface="Calibri" panose="020F0502020204030204" pitchFamily="34" charset="0"/>
                      </a:rPr>
                      <m:t>1</m:t>
                    </m:r>
                  </m:oMath>
                </a14:m>
                <a:r>
                  <a:rPr lang="zh-CN" sz="1800"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800" i="1">
                        <a:effectLst/>
                        <a:latin typeface="Cambria Math" panose="02040503050406030204" pitchFamily="18" charset="0"/>
                        <a:ea typeface="宋体" panose="02010600030101010101" pitchFamily="2" charset="-122"/>
                        <a:cs typeface="Cambria Math" panose="02040503050406030204" pitchFamily="18" charset="0"/>
                      </a:rPr>
                      <m:t>𝑈</m:t>
                    </m:r>
                    <m:d>
                      <m:dPr>
                        <m:ctrlPr>
                          <a:rPr lang="en-US" i="1">
                            <a:effectLst/>
                            <a:latin typeface="Cambria Math" panose="02040503050406030204" pitchFamily="18" charset="0"/>
                            <a:cs typeface="Cambria Math" panose="02040503050406030204" pitchFamily="18" charset="0"/>
                          </a:rPr>
                        </m:ctrlPr>
                      </m:dPr>
                      <m:e>
                        <m:r>
                          <a:rPr lang="en-US" sz="1800" i="1">
                            <a:effectLst/>
                            <a:latin typeface="Cambria Math" panose="02040503050406030204" pitchFamily="18" charset="0"/>
                            <a:ea typeface="宋体" panose="02010600030101010101" pitchFamily="2" charset="-122"/>
                            <a:cs typeface="Cambria Math" panose="02040503050406030204" pitchFamily="18" charset="0"/>
                          </a:rPr>
                          <m:t>𝑠</m:t>
                        </m:r>
                      </m:e>
                    </m:d>
                    <m:r>
                      <a:rPr lang="en-US" sz="1800" i="1">
                        <a:effectLst/>
                        <a:latin typeface="Cambria Math" panose="02040503050406030204" pitchFamily="18" charset="0"/>
                        <a:ea typeface="宋体" panose="02010600030101010101" pitchFamily="2" charset="-122"/>
                        <a:cs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𝑠</m:t>
                        </m:r>
                      </m:den>
                    </m:f>
                  </m:oMath>
                </a14:m>
                <a:r>
                  <a:rPr lang="zh-CN" sz="1800" dirty="0">
                    <a:effectLst/>
                    <a:latin typeface="Calibri" panose="020F0502020204030204" pitchFamily="34" charset="0"/>
                    <a:ea typeface="宋体" panose="02010600030101010101" pitchFamily="2" charset="-122"/>
                    <a:cs typeface="Calibri" panose="020F0502020204030204" pitchFamily="34" charset="0"/>
                  </a:rPr>
                  <a:t>。</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581192" y="2599335"/>
                <a:ext cx="5267158" cy="492507"/>
              </a:xfrm>
              <a:prstGeom prst="rect">
                <a:avLst/>
              </a:prstGeom>
              <a:blipFill rotWithShape="1">
                <a:blip r:embed="rId1"/>
                <a:stretch>
                  <a:fillRect l="-3" t="-57" b="5"/>
                </a:stretch>
              </a:blipFill>
            </p:spPr>
            <p:txBody>
              <a:bodyPr/>
              <a:lstStyle/>
              <a:p>
                <a:r>
                  <a:rPr lang="zh-CN" altLang="en-US">
                    <a:noFill/>
                  </a:rPr>
                  <a:t> </a:t>
                </a:r>
              </a:p>
            </p:txBody>
          </p:sp>
        </mc:Fallback>
      </mc:AlternateContent>
      <p:sp>
        <p:nvSpPr>
          <p:cNvPr id="7" name="TextBox 6"/>
          <p:cNvSpPr txBox="1"/>
          <p:nvPr/>
        </p:nvSpPr>
        <p:spPr>
          <a:xfrm>
            <a:off x="581192" y="1995441"/>
            <a:ext cx="6096000" cy="369332"/>
          </a:xfrm>
          <a:prstGeom prst="rect">
            <a:avLst/>
          </a:prstGeom>
          <a:noFill/>
        </p:spPr>
        <p:txBody>
          <a:bodyPr wrap="square">
            <a:spAutoFit/>
          </a:bodyPr>
          <a:lstStyle/>
          <a:p>
            <a:pPr marL="285750" indent="-285750">
              <a:buFont typeface="Arial" panose="020B0604020202020204" pitchFamily="34" charset="0"/>
              <a:buChar char="•"/>
            </a:pPr>
            <a:r>
              <a:rPr lang="zh-CN" sz="18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典型一阶系统</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2247900" y="1835422"/>
                <a:ext cx="2524125" cy="66909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𝐺</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num>
                        <m:den>
                          <m:r>
                            <a:rPr lang="en-US" i="1">
                              <a:solidFill>
                                <a:schemeClr val="tx1"/>
                              </a:solidFill>
                              <a:latin typeface="Cambria Math" panose="02040503050406030204" pitchFamily="18" charset="0"/>
                            </a:rPr>
                            <m:t>𝑈</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den>
                      </m:f>
                      <m:r>
                        <a:rPr lang="en-US" i="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𝑎</m:t>
                          </m:r>
                        </m:num>
                        <m:den>
                          <m:r>
                            <a:rPr lang="en-US" i="1">
                              <a:solidFill>
                                <a:schemeClr val="tx1"/>
                              </a:solidFill>
                              <a:latin typeface="Cambria Math" panose="02040503050406030204" pitchFamily="18" charset="0"/>
                            </a:rPr>
                            <m:t>𝑠</m:t>
                          </m:r>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den>
                      </m:f>
                    </m:oMath>
                  </m:oMathPara>
                </a14:m>
                <a:endParaRPr lang="en-US" dirty="0">
                  <a:solidFill>
                    <a:schemeClr val="tx1"/>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2247900" y="1835422"/>
                <a:ext cx="2524125" cy="669094"/>
              </a:xfrm>
              <a:prstGeom prst="rect">
                <a:avLst/>
              </a:prstGeom>
              <a:blipFill rotWithShape="1">
                <a:blip r:embed="rId2"/>
                <a:stretch>
                  <a:fillRect t="-41" b="11"/>
                </a:stretch>
              </a:blipFill>
            </p:spPr>
            <p:txBody>
              <a:bodyPr/>
              <a:lstStyle/>
              <a:p>
                <a:r>
                  <a:rPr lang="zh-CN" altLang="en-US">
                    <a:noFill/>
                  </a:rPr>
                  <a:t> </a:t>
                </a:r>
              </a:p>
            </p:txBody>
          </p:sp>
        </mc:Fallback>
      </mc:AlternateContent>
      <p:sp>
        <p:nvSpPr>
          <p:cNvPr id="11" name="Arrow: Curved Left 10"/>
          <p:cNvSpPr/>
          <p:nvPr/>
        </p:nvSpPr>
        <p:spPr>
          <a:xfrm flipV="1">
            <a:off x="5715000" y="2141280"/>
            <a:ext cx="266700" cy="58673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5981700" y="2297388"/>
            <a:ext cx="790575" cy="369332"/>
          </a:xfrm>
          <a:prstGeom prst="rect">
            <a:avLst/>
          </a:prstGeom>
          <a:noFill/>
        </p:spPr>
        <p:txBody>
          <a:bodyPr wrap="square">
            <a:spAutoFit/>
          </a:bodyPr>
          <a:lstStyle/>
          <a:p>
            <a:r>
              <a:rPr lang="zh-CN" altLang="en-US" dirty="0">
                <a:solidFill>
                  <a:srgbClr val="000000"/>
                </a:solidFill>
                <a:latin typeface="宋体" panose="02010600030101010101" pitchFamily="2" charset="-122"/>
                <a:ea typeface="宋体" panose="02010600030101010101" pitchFamily="2" charset="-122"/>
                <a:cs typeface="Calibri" panose="020F0502020204030204" pitchFamily="34" charset="0"/>
              </a:rPr>
              <a:t>代入</a:t>
            </a:r>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7146147" y="2169969"/>
                <a:ext cx="4552950" cy="66191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𝑠</m:t>
                          </m:r>
                        </m:e>
                      </m:d>
                      <m:r>
                        <a:rPr lang="en-US">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𝑠</m:t>
                          </m:r>
                        </m:e>
                      </m:d>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𝑠</m:t>
                          </m:r>
                        </m:den>
                      </m:f>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𝑠</m:t>
                          </m:r>
                          <m:r>
                            <a:rPr lang="en-US">
                              <a:latin typeface="Cambria Math" panose="02040503050406030204" pitchFamily="18" charset="0"/>
                            </a:rPr>
                            <m:t>+</m:t>
                          </m:r>
                          <m:r>
                            <a:rPr lang="en-US" i="1">
                              <a:latin typeface="Cambria Math" panose="02040503050406030204" pitchFamily="18" charset="0"/>
                            </a:rPr>
                            <m:t>𝑎</m:t>
                          </m:r>
                        </m:den>
                      </m:f>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𝑠</m:t>
                          </m:r>
                          <m:r>
                            <a:rPr lang="en-US">
                              <a:latin typeface="Cambria Math" panose="02040503050406030204" pitchFamily="18" charset="0"/>
                            </a:rPr>
                            <m:t>(</m:t>
                          </m:r>
                          <m:r>
                            <a:rPr lang="en-US" i="1">
                              <a:latin typeface="Cambria Math" panose="02040503050406030204" pitchFamily="18" charset="0"/>
                            </a:rPr>
                            <m:t>𝑠</m:t>
                          </m:r>
                          <m:r>
                            <a:rPr lang="en-US">
                              <a:latin typeface="Cambria Math" panose="02040503050406030204" pitchFamily="18" charset="0"/>
                            </a:rPr>
                            <m:t>+</m:t>
                          </m:r>
                          <m:r>
                            <a:rPr lang="en-US" i="1">
                              <a:latin typeface="Cambria Math" panose="02040503050406030204" pitchFamily="18" charset="0"/>
                            </a:rPr>
                            <m:t>𝑎</m:t>
                          </m:r>
                          <m:r>
                            <a:rPr lang="en-US">
                              <a:latin typeface="Cambria Math" panose="02040503050406030204" pitchFamily="18" charset="0"/>
                            </a:rPr>
                            <m:t>)</m:t>
                          </m:r>
                        </m:den>
                      </m:f>
                    </m:oMath>
                  </m:oMathPara>
                </a14:m>
                <a:endParaRPr lang="en-US" dirty="0">
                  <a:solidFill>
                    <a:schemeClr val="tx1"/>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7146147" y="2169969"/>
                <a:ext cx="4552950" cy="661912"/>
              </a:xfrm>
              <a:prstGeom prst="rect">
                <a:avLst/>
              </a:prstGeom>
              <a:blipFill rotWithShape="1">
                <a:blip r:embed="rId3"/>
                <a:stretch>
                  <a:fillRect l="-11" t="-26" r="11" b="63"/>
                </a:stretch>
              </a:blipFill>
            </p:spPr>
            <p:txBody>
              <a:bodyPr/>
              <a:lstStyle/>
              <a:p>
                <a:r>
                  <a:rPr lang="zh-CN" altLang="en-US">
                    <a:noFill/>
                  </a:rPr>
                  <a:t> </a:t>
                </a:r>
              </a:p>
            </p:txBody>
          </p:sp>
        </mc:Fallback>
      </mc:AlternateContent>
      <p:sp>
        <p:nvSpPr>
          <p:cNvPr id="18" name="Arrow: Right 17"/>
          <p:cNvSpPr/>
          <p:nvPr/>
        </p:nvSpPr>
        <p:spPr>
          <a:xfrm>
            <a:off x="6810542" y="2297388"/>
            <a:ext cx="335605" cy="414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p:cNvSpPr/>
          <p:nvPr/>
        </p:nvSpPr>
        <p:spPr>
          <a:xfrm rot="5400000">
            <a:off x="5606821" y="3115448"/>
            <a:ext cx="335605" cy="414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169911" y="3120995"/>
            <a:ext cx="2024063" cy="369332"/>
          </a:xfrm>
          <a:prstGeom prst="rect">
            <a:avLst/>
          </a:prstGeom>
          <a:noFill/>
        </p:spPr>
        <p:txBody>
          <a:bodyPr wrap="square">
            <a:spAutoFit/>
          </a:bodyPr>
          <a:lstStyle/>
          <a:p>
            <a:r>
              <a:rPr lang="zh-CN" sz="1800" dirty="0">
                <a:effectLst/>
                <a:latin typeface="Calibri" panose="020F0502020204030204" pitchFamily="34" charset="0"/>
                <a:ea typeface="宋体" panose="02010600030101010101" pitchFamily="2" charset="-122"/>
                <a:cs typeface="Calibri" panose="020F0502020204030204" pitchFamily="34" charset="0"/>
              </a:rPr>
              <a:t>拉普拉斯逆变换</a:t>
            </a:r>
            <a:endParaRPr lang="en-US" dirty="0"/>
          </a:p>
        </p:txBody>
      </p:sp>
      <mc:AlternateContent xmlns:mc="http://schemas.openxmlformats.org/markup-compatibility/2006">
        <mc:Choice xmlns:a14="http://schemas.microsoft.com/office/drawing/2010/main" Requires="a14">
          <p:sp>
            <p:nvSpPr>
              <p:cNvPr id="26" name="TextBox 25"/>
              <p:cNvSpPr txBox="1"/>
              <p:nvPr/>
            </p:nvSpPr>
            <p:spPr>
              <a:xfrm>
                <a:off x="2247900" y="3518553"/>
                <a:ext cx="7981616" cy="62023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𝑥</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ℒ</m:t>
                          </m:r>
                        </m:e>
                        <m:sup>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1</m:t>
                          </m:r>
                        </m:sup>
                      </m:sSup>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d>
                      <m:r>
                        <a:rPr lang="en-US" b="0" i="0" smtClean="0">
                          <a:solidFill>
                            <a:schemeClr val="tx1"/>
                          </a:solidFill>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ℒ</m:t>
                          </m:r>
                        </m:e>
                        <m:sup>
                          <m:r>
                            <a:rPr lang="en-US" i="1">
                              <a:latin typeface="Cambria Math" panose="02040503050406030204" pitchFamily="18" charset="0"/>
                            </a:rPr>
                            <m:t>−</m:t>
                          </m:r>
                          <m:r>
                            <a:rPr lang="en-US">
                              <a:latin typeface="Cambria Math" panose="02040503050406030204" pitchFamily="18" charset="0"/>
                            </a:rPr>
                            <m:t>1</m:t>
                          </m:r>
                        </m:sup>
                      </m:sSup>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𝑠</m:t>
                              </m:r>
                              <m:r>
                                <a:rPr lang="en-US" i="1">
                                  <a:latin typeface="Cambria Math" panose="02040503050406030204" pitchFamily="18" charset="0"/>
                                </a:rPr>
                                <m:t>−</m:t>
                              </m:r>
                              <m:r>
                                <a:rPr lang="en-US">
                                  <a:latin typeface="Cambria Math" panose="02040503050406030204" pitchFamily="18" charset="0"/>
                                </a:rPr>
                                <m:t>0</m:t>
                              </m:r>
                            </m:den>
                          </m:f>
                          <m:r>
                            <a:rPr lang="en-US" i="1">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𝑠</m:t>
                              </m:r>
                              <m:r>
                                <a:rPr lang="en-US">
                                  <a:latin typeface="Cambria Math" panose="02040503050406030204" pitchFamily="18" charset="0"/>
                                </a:rPr>
                                <m:t>+</m:t>
                              </m:r>
                              <m:r>
                                <a:rPr lang="en-US" i="1">
                                  <a:latin typeface="Cambria Math" panose="02040503050406030204" pitchFamily="18" charset="0"/>
                                </a:rPr>
                                <m:t>𝑎</m:t>
                              </m:r>
                            </m:den>
                          </m:f>
                        </m:e>
                      </m:d>
                      <m:r>
                        <a:rPr lang="en-US" i="0">
                          <a:solidFill>
                            <a:schemeClr val="tx1"/>
                          </a:solidFill>
                          <a:latin typeface="Cambria Math" panose="02040503050406030204" pitchFamily="18" charset="0"/>
                        </a:rPr>
                        <m:t>=</m:t>
                      </m:r>
                      <m:sSup>
                        <m:sSupPr>
                          <m:ctrlPr>
                            <a:rPr lang="en-US" i="1">
                              <a:latin typeface="Cambria Math" panose="02040503050406030204" pitchFamily="18" charset="0"/>
                            </a:rPr>
                          </m:ctrlPr>
                        </m:sSupPr>
                        <m:e>
                          <m:r>
                            <m:rPr>
                              <m:sty m:val="p"/>
                            </m:rPr>
                            <a:rPr lang="en-US">
                              <a:latin typeface="Cambria Math" panose="02040503050406030204" pitchFamily="18" charset="0"/>
                            </a:rPr>
                            <m:t>e</m:t>
                          </m:r>
                        </m:e>
                        <m:sup>
                          <m:r>
                            <a:rPr lang="en-US">
                              <a:latin typeface="Cambria Math" panose="02040503050406030204" pitchFamily="18" charset="0"/>
                            </a:rPr>
                            <m:t>0</m:t>
                          </m:r>
                          <m:r>
                            <a:rPr lang="en-US" i="1">
                              <a:latin typeface="Cambria Math" panose="02040503050406030204" pitchFamily="18" charset="0"/>
                            </a:rPr>
                            <m:t>𝑡</m:t>
                          </m:r>
                        </m:sup>
                      </m:sSup>
                      <m:r>
                        <a:rPr lang="en-US" i="1">
                          <a:latin typeface="Cambria Math" panose="02040503050406030204" pitchFamily="18" charset="0"/>
                        </a:rPr>
                        <m:t>−</m:t>
                      </m:r>
                      <m:sSup>
                        <m:sSupPr>
                          <m:ctrlPr>
                            <a:rPr lang="en-US" i="1">
                              <a:latin typeface="Cambria Math" panose="02040503050406030204" pitchFamily="18" charset="0"/>
                            </a:rPr>
                          </m:ctrlPr>
                        </m:sSupPr>
                        <m:e>
                          <m:r>
                            <m:rPr>
                              <m:sty m:val="p"/>
                            </m:rPr>
                            <a:rPr lang="en-US">
                              <a:latin typeface="Cambria Math" panose="02040503050406030204" pitchFamily="18" charset="0"/>
                            </a:rPr>
                            <m:t>e</m:t>
                          </m:r>
                        </m:e>
                        <m:sup>
                          <m:r>
                            <a:rPr lang="en-US" i="1">
                              <a:latin typeface="Cambria Math" panose="02040503050406030204" pitchFamily="18" charset="0"/>
                            </a:rPr>
                            <m:t>−</m:t>
                          </m:r>
                          <m:r>
                            <a:rPr lang="en-US" i="1">
                              <a:latin typeface="Cambria Math" panose="02040503050406030204" pitchFamily="18" charset="0"/>
                            </a:rPr>
                            <m:t>𝑎𝑡</m:t>
                          </m:r>
                        </m:sup>
                      </m:sSup>
                      <m:r>
                        <a:rPr lang="en-US">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m:t>
                      </m:r>
                      <m:sSup>
                        <m:sSupPr>
                          <m:ctrlPr>
                            <a:rPr lang="en-US" i="1">
                              <a:latin typeface="Cambria Math" panose="02040503050406030204" pitchFamily="18" charset="0"/>
                            </a:rPr>
                          </m:ctrlPr>
                        </m:sSupPr>
                        <m:e>
                          <m:r>
                            <m:rPr>
                              <m:sty m:val="p"/>
                            </m:rPr>
                            <a:rPr lang="en-US">
                              <a:latin typeface="Cambria Math" panose="02040503050406030204" pitchFamily="18" charset="0"/>
                            </a:rPr>
                            <m:t>e</m:t>
                          </m:r>
                        </m:e>
                        <m:sup>
                          <m:r>
                            <a:rPr lang="en-US" i="1">
                              <a:latin typeface="Cambria Math" panose="02040503050406030204" pitchFamily="18" charset="0"/>
                            </a:rPr>
                            <m:t>−</m:t>
                          </m:r>
                          <m:r>
                            <a:rPr lang="en-US" i="1">
                              <a:latin typeface="Cambria Math" panose="02040503050406030204" pitchFamily="18" charset="0"/>
                            </a:rPr>
                            <m:t>𝑎𝑡</m:t>
                          </m:r>
                        </m:sup>
                      </m:sSup>
                    </m:oMath>
                  </m:oMathPara>
                </a14:m>
                <a:endParaRPr lang="en-US" dirty="0">
                  <a:solidFill>
                    <a:schemeClr val="tx1"/>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2247900" y="3518553"/>
                <a:ext cx="7981616" cy="620234"/>
              </a:xfrm>
              <a:prstGeom prst="rect">
                <a:avLst/>
              </a:prstGeom>
              <a:blipFill rotWithShape="1">
                <a:blip r:embed="rId4"/>
                <a:stretch>
                  <a:fillRect t="-3" r="4" b="79"/>
                </a:stretch>
              </a:blipFill>
            </p:spPr>
            <p:txBody>
              <a:bodyPr/>
              <a:lstStyle/>
              <a:p>
                <a:r>
                  <a:rPr lang="zh-CN" altLang="en-US">
                    <a:noFill/>
                  </a:rPr>
                  <a:t> </a:t>
                </a:r>
              </a:p>
            </p:txBody>
          </p:sp>
        </mc:Fallback>
      </mc:AlternateContent>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8518" y="3943674"/>
            <a:ext cx="5272265" cy="2393625"/>
          </a:xfrm>
          <a:prstGeom prst="rect">
            <a:avLst/>
          </a:prstGeom>
          <a:noFill/>
        </p:spPr>
      </p:pic>
      <mc:AlternateContent xmlns:mc="http://schemas.openxmlformats.org/markup-compatibility/2006">
        <mc:Choice xmlns:a14="http://schemas.microsoft.com/office/drawing/2010/main" Requires="a14">
          <p:sp>
            <p:nvSpPr>
              <p:cNvPr id="6" name="TextBox 5"/>
              <p:cNvSpPr txBox="1"/>
              <p:nvPr/>
            </p:nvSpPr>
            <p:spPr>
              <a:xfrm>
                <a:off x="2497221" y="6361239"/>
                <a:ext cx="143510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𝑎</m:t>
                      </m:r>
                      <m:r>
                        <a:rPr lang="en-US" i="0">
                          <a:latin typeface="Cambria Math" panose="02040503050406030204" pitchFamily="18" charset="0"/>
                        </a:rPr>
                        <m:t>&gt;</m:t>
                      </m:r>
                      <m:r>
                        <a:rPr lang="en-US" i="0">
                          <a:latin typeface="Cambria Math" panose="02040503050406030204" pitchFamily="18" charset="0"/>
                        </a:rPr>
                        <m:t>0</m:t>
                      </m:r>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2497221" y="6361239"/>
                <a:ext cx="1435100" cy="369332"/>
              </a:xfrm>
              <a:prstGeom prst="rect">
                <a:avLst/>
              </a:prstGeom>
              <a:blipFill rotWithShape="1">
                <a:blip r:embed="rId6"/>
                <a:stretch>
                  <a:fillRect l="-28" t="-120" r="28" b="56"/>
                </a:stretch>
              </a:blipFill>
            </p:spPr>
            <p:txBody>
              <a:bodyPr/>
              <a:lstStyle/>
              <a:p>
                <a:r>
                  <a:rPr lang="zh-CN" altLang="en-US">
                    <a:noFill/>
                  </a:rPr>
                  <a:t> </a:t>
                </a:r>
              </a:p>
            </p:txBody>
          </p:sp>
        </mc:Fallback>
      </mc:AlternateContent>
      <p:cxnSp>
        <p:nvCxnSpPr>
          <p:cNvPr id="8" name="Straight Arrow Connector 7"/>
          <p:cNvCxnSpPr/>
          <p:nvPr/>
        </p:nvCxnSpPr>
        <p:spPr>
          <a:xfrm>
            <a:off x="6030783" y="4071759"/>
            <a:ext cx="622300" cy="95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834997" y="4108121"/>
            <a:ext cx="672852" cy="234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6112813" y="4945112"/>
                <a:ext cx="4323153" cy="484941"/>
              </a:xfrm>
              <a:prstGeom prst="rect">
                <a:avLst/>
              </a:prstGeom>
              <a:noFill/>
            </p:spPr>
            <p:txBody>
              <a:bodyPr wrap="square">
                <a:spAutoFit/>
              </a:bodyPr>
              <a:lstStyle/>
              <a:p>
                <a:r>
                  <a:rPr lang="zh-CN" altLang="en-US" dirty="0">
                    <a:latin typeface="Calibri" panose="020F0502020204030204" pitchFamily="34" charset="0"/>
                    <a:ea typeface="宋体" panose="02010600030101010101" pitchFamily="2" charset="-122"/>
                    <a:cs typeface="Calibri" panose="020F0502020204030204" pitchFamily="34" charset="0"/>
                  </a:rPr>
                  <a:t>极点</a:t>
                </a:r>
                <a14:m>
                  <m:oMath xmlns:m="http://schemas.openxmlformats.org/officeDocument/2006/math">
                    <m:sSub>
                      <m:sSubPr>
                        <m:ctrlPr>
                          <a:rPr lang="en-US" i="1">
                            <a:latin typeface="Cambria Math" panose="02040503050406030204" pitchFamily="18" charset="0"/>
                            <a:ea typeface="宋体" panose="02010600030101010101" pitchFamily="2" charset="-122"/>
                            <a:cs typeface="Calibri" panose="020F0502020204030204" pitchFamily="34" charset="0"/>
                          </a:rPr>
                        </m:ctrlPr>
                      </m:sSubPr>
                      <m:e>
                        <m:r>
                          <a:rPr lang="en-US">
                            <a:latin typeface="Cambria Math" panose="02040503050406030204" pitchFamily="18" charset="0"/>
                            <a:ea typeface="宋体" panose="02010600030101010101" pitchFamily="2" charset="-122"/>
                            <a:cs typeface="Calibri" panose="020F0502020204030204" pitchFamily="34" charset="0"/>
                          </a:rPr>
                          <m:t>𝑠</m:t>
                        </m:r>
                      </m:e>
                      <m:sub>
                        <m:r>
                          <a:rPr lang="en-US">
                            <a:latin typeface="Cambria Math" panose="02040503050406030204" pitchFamily="18" charset="0"/>
                            <a:ea typeface="宋体" panose="02010600030101010101" pitchFamily="2" charset="-122"/>
                            <a:cs typeface="Calibri" panose="020F0502020204030204" pitchFamily="34" charset="0"/>
                          </a:rPr>
                          <m:t>𝑝</m:t>
                        </m:r>
                        <m:r>
                          <a:rPr lang="en-US">
                            <a:latin typeface="Cambria Math" panose="02040503050406030204" pitchFamily="18" charset="0"/>
                            <a:ea typeface="宋体" panose="02010600030101010101" pitchFamily="2" charset="-122"/>
                            <a:cs typeface="Calibri" panose="020F0502020204030204" pitchFamily="34" charset="0"/>
                          </a:rPr>
                          <m:t>1</m:t>
                        </m:r>
                      </m:sub>
                    </m:sSub>
                    <m:r>
                      <a:rPr lang="en-US">
                        <a:latin typeface="Cambria Math" panose="02040503050406030204" pitchFamily="18" charset="0"/>
                        <a:ea typeface="宋体" panose="02010600030101010101" pitchFamily="2" charset="-122"/>
                        <a:cs typeface="Calibri" panose="020F0502020204030204" pitchFamily="34" charset="0"/>
                      </a:rPr>
                      <m:t>=</m:t>
                    </m:r>
                    <m:r>
                      <a:rPr lang="en-US">
                        <a:latin typeface="Cambria Math" panose="02040503050406030204" pitchFamily="18" charset="0"/>
                        <a:ea typeface="宋体" panose="02010600030101010101" pitchFamily="2" charset="-122"/>
                        <a:cs typeface="Calibri" panose="020F0502020204030204" pitchFamily="34" charset="0"/>
                      </a:rPr>
                      <m:t>0</m:t>
                    </m:r>
                    <m:r>
                      <m:rPr>
                        <m:nor/>
                      </m:rPr>
                      <a:rPr lang="zh-CN" altLang="en-US">
                        <a:latin typeface="Calibri" panose="020F0502020204030204" pitchFamily="34" charset="0"/>
                        <a:ea typeface="宋体" panose="02010600030101010101" pitchFamily="2" charset="-122"/>
                        <a:cs typeface="Calibri" panose="020F0502020204030204" pitchFamily="34" charset="0"/>
                      </a:rPr>
                      <m:t>来自于系统输入</m:t>
                    </m:r>
                    <m:r>
                      <a:rPr lang="en-US" i="1">
                        <a:latin typeface="Cambria Math" panose="02040503050406030204" pitchFamily="18" charset="0"/>
                        <a:ea typeface="宋体" panose="02010600030101010101" pitchFamily="2" charset="-122"/>
                        <a:cs typeface="Cambria Math" panose="02040503050406030204" pitchFamily="18" charset="0"/>
                      </a:rPr>
                      <m:t>𝑈</m:t>
                    </m:r>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ea typeface="宋体" panose="02010600030101010101" pitchFamily="2" charset="-122"/>
                            <a:cs typeface="Cambria Math" panose="02040503050406030204" pitchFamily="18" charset="0"/>
                          </a:rPr>
                          <m:t>𝑠</m:t>
                        </m:r>
                      </m:e>
                    </m:d>
                    <m:r>
                      <a:rPr lang="en-US" i="1">
                        <a:latin typeface="Cambria Math" panose="02040503050406030204" pitchFamily="18" charset="0"/>
                        <a:ea typeface="宋体" panose="02010600030101010101" pitchFamily="2" charset="-122"/>
                        <a:cs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𝑠</m:t>
                        </m:r>
                      </m:den>
                    </m:f>
                  </m:oMath>
                </a14:m>
                <a:endParaRPr lang="en-US" dirty="0">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19" name="TextBox 18"/>
              <p:cNvSpPr txBox="1">
                <a:spLocks noRot="1" noChangeAspect="1" noMove="1" noResize="1" noEditPoints="1" noAdjustHandles="1" noChangeArrowheads="1" noChangeShapeType="1" noTextEdit="1"/>
              </p:cNvSpPr>
              <p:nvPr/>
            </p:nvSpPr>
            <p:spPr>
              <a:xfrm>
                <a:off x="6112813" y="4945112"/>
                <a:ext cx="4323153" cy="484941"/>
              </a:xfrm>
              <a:prstGeom prst="rect">
                <a:avLst/>
              </a:prstGeom>
              <a:blipFill rotWithShape="1">
                <a:blip r:embed="rId7"/>
                <a:stretch>
                  <a:fillRect l="-7" t="-76" r="9" b="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7507849" y="4195435"/>
                <a:ext cx="4323153" cy="394147"/>
              </a:xfrm>
              <a:prstGeom prst="rect">
                <a:avLst/>
              </a:prstGeom>
              <a:noFill/>
            </p:spPr>
            <p:txBody>
              <a:bodyPr wrap="square">
                <a:spAutoFit/>
              </a:bodyPr>
              <a:lstStyle/>
              <a:p>
                <a:r>
                  <a:rPr lang="zh-CN" altLang="en-US" dirty="0">
                    <a:latin typeface="Calibri" panose="020F0502020204030204" pitchFamily="34" charset="0"/>
                    <a:ea typeface="宋体" panose="02010600030101010101" pitchFamily="2" charset="-122"/>
                    <a:cs typeface="Calibri" panose="020F0502020204030204" pitchFamily="34" charset="0"/>
                  </a:rPr>
                  <a:t>极点</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𝑝</m:t>
                        </m:r>
                        <m:r>
                          <a:rPr lang="en-US" i="1">
                            <a:latin typeface="Cambria Math" panose="02040503050406030204" pitchFamily="18" charset="0"/>
                          </a:rPr>
                          <m:t>2</m:t>
                        </m:r>
                      </m:sub>
                    </m:sSub>
                    <m:r>
                      <a:rPr lang="en-US" i="1">
                        <a:latin typeface="Cambria Math" panose="02040503050406030204" pitchFamily="18" charset="0"/>
                      </a:rPr>
                      <m:t>=</m:t>
                    </m:r>
                    <m:r>
                      <a:rPr lang="zh-CN" altLang="en-US" i="1">
                        <a:latin typeface="Cambria Math" panose="02040503050406030204" pitchFamily="18" charset="0"/>
                      </a:rPr>
                      <m:t>−</m:t>
                    </m:r>
                    <m:r>
                      <a:rPr lang="en-US" i="1">
                        <a:latin typeface="Cambria Math" panose="02040503050406030204" pitchFamily="18" charset="0"/>
                      </a:rPr>
                      <m:t>𝑎</m:t>
                    </m:r>
                  </m:oMath>
                </a14:m>
                <a:r>
                  <a:rPr lang="zh-CN" altLang="en-US" dirty="0">
                    <a:latin typeface="Calibri" panose="020F0502020204030204" pitchFamily="34" charset="0"/>
                    <a:ea typeface="宋体" panose="02010600030101010101" pitchFamily="2" charset="-122"/>
                    <a:cs typeface="Calibri" panose="020F0502020204030204" pitchFamily="34" charset="0"/>
                  </a:rPr>
                  <a:t>来自于传递函数</a:t>
                </a:r>
                <a:endParaRPr lang="en-US" dirty="0">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23" name="TextBox 22"/>
              <p:cNvSpPr txBox="1">
                <a:spLocks noRot="1" noChangeAspect="1" noMove="1" noResize="1" noEditPoints="1" noAdjustHandles="1" noChangeArrowheads="1" noChangeShapeType="1" noTextEdit="1"/>
              </p:cNvSpPr>
              <p:nvPr/>
            </p:nvSpPr>
            <p:spPr>
              <a:xfrm>
                <a:off x="7507849" y="4195435"/>
                <a:ext cx="4323153" cy="394147"/>
              </a:xfrm>
              <a:prstGeom prst="rect">
                <a:avLst/>
              </a:prstGeom>
              <a:blipFill rotWithShape="1">
                <a:blip r:embed="rId8"/>
                <a:stretch>
                  <a:fillRect l="-6" t="-159" r="7" b="111"/>
                </a:stretch>
              </a:blipFill>
            </p:spPr>
            <p:txBody>
              <a:bodyPr/>
              <a:lstStyle/>
              <a:p>
                <a:r>
                  <a:rPr lang="zh-CN" altLang="en-US">
                    <a:noFill/>
                  </a:rPr>
                  <a:t> </a:t>
                </a:r>
              </a:p>
            </p:txBody>
          </p:sp>
        </mc:Fallback>
      </mc:AlternateContent>
    </p:spTree>
  </p:cSld>
  <p:clrMapOvr>
    <a:masterClrMapping/>
  </p:clrMapOvr>
</p:sld>
</file>

<file path=ppt/tags/tag1.xml><?xml version="1.0" encoding="utf-8"?>
<p:tagLst xmlns:p="http://schemas.openxmlformats.org/presentationml/2006/main">
  <p:tag name="KSO_WPP_MARK_KEY" val="bf0a271a-3d5f-44e6-b7fa-ce86ff722ae3"/>
  <p:tag name="COMMONDATA" val="eyJoZGlkIjoiNmFmNmE1NDZmODkyZjY1MmZmNTgxYmIzMWYyNDhkMjMifQ=="/>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0</TotalTime>
  <Words>2957</Words>
  <Application>WPS 演示</Application>
  <PresentationFormat>Widescreen</PresentationFormat>
  <Paragraphs>199</Paragraphs>
  <Slides>13</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宋体</vt:lpstr>
      <vt:lpstr>Wingdings</vt:lpstr>
      <vt:lpstr>Wingdings 2</vt:lpstr>
      <vt:lpstr>Gill Sans MT</vt:lpstr>
      <vt:lpstr>Calibri</vt:lpstr>
      <vt:lpstr>Cambria Math</vt:lpstr>
      <vt:lpstr>Times New Roman</vt:lpstr>
      <vt:lpstr>华文中宋</vt:lpstr>
      <vt:lpstr>微软雅黑</vt:lpstr>
      <vt:lpstr>Arial Unicode MS</vt:lpstr>
      <vt:lpstr>等线</vt:lpstr>
      <vt:lpstr>Dividend</vt:lpstr>
      <vt:lpstr>控制之美  控制理论从传递函数到状态空间</vt:lpstr>
      <vt:lpstr>引子 – 案发时间是几点</vt:lpstr>
      <vt:lpstr>引子 – 案发时间是几点</vt:lpstr>
      <vt:lpstr>典型一阶系统</vt:lpstr>
      <vt:lpstr>典型系统输入信号</vt:lpstr>
      <vt:lpstr>一阶系统单位冲激响应 – 传递函数</vt:lpstr>
      <vt:lpstr>一阶系统单位冲激响应 – 非零初始状态</vt:lpstr>
      <vt:lpstr>一阶系统单位冲激响应 – 相轨迹</vt:lpstr>
      <vt:lpstr>一阶系统单位阶跃响应 – 传递函数</vt:lpstr>
      <vt:lpstr>一阶系统单位阶跃响应 – 性能指标</vt:lpstr>
      <vt:lpstr>一阶系统单位阶跃响应 – 相轨迹</vt:lpstr>
      <vt:lpstr>案发时间揭秘 </vt:lpstr>
      <vt:lpstr>一阶系统的时域响应 – 参考视频以及代码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控制之美  控制理论从传递函数到状态空间</dc:title>
  <dc:creator>Thomas Wang</dc:creator>
  <cp:lastModifiedBy>YangDN</cp:lastModifiedBy>
  <cp:revision>2</cp:revision>
  <dcterms:created xsi:type="dcterms:W3CDTF">2022-09-19T03:11:00Z</dcterms:created>
  <dcterms:modified xsi:type="dcterms:W3CDTF">2022-10-25T07:14:20Z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25A2A8B893AA458993917B200E55F9B7</vt:lpwstr>
  </property>
  <property fmtid="{D5CDD505-2E9C-101B-9397-08002B2CF9AE}" pid="3" name="KSOProductBuildVer">
    <vt:lpwstr>2052-11.1.0.12598</vt:lpwstr>
  </property>
</Properties>
</file>