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2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269" r:id="rId14"/>
    <p:sldId id="330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9" r:id="rId23"/>
    <p:sldId id="357" r:id="rId24"/>
    <p:sldId id="361" r:id="rId25"/>
    <p:sldId id="362" r:id="rId26"/>
    <p:sldId id="360" r:id="rId27"/>
    <p:sldId id="358" r:id="rId28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20BDA-946D-4393-9519-29B6EBFDFC4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EAB15-7364-4507-A49F-AA35A41151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2D329-6F0F-4681-B93D-C05331FAD9C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74.png"/><Relationship Id="rId13" Type="http://schemas.openxmlformats.org/officeDocument/2006/relationships/image" Target="../media/image73.png"/><Relationship Id="rId12" Type="http://schemas.openxmlformats.org/officeDocument/2006/relationships/image" Target="../media/image72.png"/><Relationship Id="rId11" Type="http://schemas.openxmlformats.org/officeDocument/2006/relationships/image" Target="../media/image71.png"/><Relationship Id="rId10" Type="http://schemas.openxmlformats.org/officeDocument/2006/relationships/image" Target="../media/image70.png"/><Relationship Id="rId1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3.png"/><Relationship Id="rId7" Type="http://schemas.openxmlformats.org/officeDocument/2006/relationships/image" Target="../media/image82.png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2.png"/><Relationship Id="rId8" Type="http://schemas.openxmlformats.org/officeDocument/2006/relationships/image" Target="../media/image91.png"/><Relationship Id="rId7" Type="http://schemas.openxmlformats.org/officeDocument/2006/relationships/image" Target="../media/image90.png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95.png"/><Relationship Id="rId11" Type="http://schemas.openxmlformats.org/officeDocument/2006/relationships/image" Target="../media/image94.png"/><Relationship Id="rId10" Type="http://schemas.openxmlformats.org/officeDocument/2006/relationships/image" Target="../media/image93.png"/><Relationship Id="rId1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png"/><Relationship Id="rId8" Type="http://schemas.openxmlformats.org/officeDocument/2006/relationships/image" Target="../media/image118.png"/><Relationship Id="rId7" Type="http://schemas.openxmlformats.org/officeDocument/2006/relationships/image" Target="../media/image117.png"/><Relationship Id="rId6" Type="http://schemas.openxmlformats.org/officeDocument/2006/relationships/image" Target="../media/image116.png"/><Relationship Id="rId5" Type="http://schemas.openxmlformats.org/officeDocument/2006/relationships/image" Target="../media/image109.png"/><Relationship Id="rId4" Type="http://schemas.openxmlformats.org/officeDocument/2006/relationships/image" Target="../media/image115.png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2.png"/><Relationship Id="rId11" Type="http://schemas.openxmlformats.org/officeDocument/2006/relationships/image" Target="../media/image121.png"/><Relationship Id="rId10" Type="http://schemas.openxmlformats.org/officeDocument/2006/relationships/image" Target="../media/image120.png"/><Relationship Id="rId1" Type="http://schemas.openxmlformats.org/officeDocument/2006/relationships/image" Target="../media/image1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9.png"/><Relationship Id="rId7" Type="http://schemas.openxmlformats.org/officeDocument/2006/relationships/image" Target="../media/image138.png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image" Target="../media/image132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image" Target="../media/image140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image" Target="../media/image1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5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9.png"/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image" Target="../media/image146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26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1.png"/><Relationship Id="rId1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l="6948" r="2386" b="1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控制之美 </a:t>
            </a:r>
            <a:br>
              <a:rPr lang="en-US" altLang="zh-CN" sz="4000" dirty="0">
                <a:solidFill>
                  <a:schemeClr val="tx1"/>
                </a:solidFill>
              </a:rPr>
            </a:br>
            <a:r>
              <a:rPr lang="zh-CN" altLang="en-US" sz="4000" dirty="0">
                <a:solidFill>
                  <a:schemeClr val="tx1"/>
                </a:solidFill>
              </a:rPr>
              <a:t>控制理论从传递函数到状态空间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第八章 基于传递函数的控制器设计（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</a:rPr>
              <a:t>） </a:t>
            </a:r>
            <a:r>
              <a:rPr lang="en-US" altLang="zh-CN" sz="2000" b="1" dirty="0">
                <a:solidFill>
                  <a:schemeClr val="tx1"/>
                </a:solidFill>
              </a:rPr>
              <a:t>- </a:t>
            </a:r>
            <a:r>
              <a:rPr lang="zh-CN" altLang="en-US" sz="2000" b="1" dirty="0">
                <a:solidFill>
                  <a:schemeClr val="tx1"/>
                </a:solidFill>
              </a:rPr>
              <a:t>根轨迹法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490" y="6115087"/>
            <a:ext cx="1714480" cy="5326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25271" y="5686246"/>
            <a:ext cx="1068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DR_CAN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根轨迹绘制的基本规则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阻尼比分析案例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15162" y="1885756"/>
                <a:ext cx="67258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使用根轨迹的方法验证二阶系统中的阻尼比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𝜁</m:t>
                    </m:r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对系统的作用。（其中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）</a:t>
                </a:r>
                <a:endParaRPr lang="en-US" sz="1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62" y="1885756"/>
                <a:ext cx="6725873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2" t="-143" r="2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66" y="2363333"/>
            <a:ext cx="3371434" cy="755528"/>
          </a:xfrm>
          <a:prstGeom prst="rect">
            <a:avLst/>
          </a:prstGeom>
          <a:noFill/>
        </p:spPr>
      </p:pic>
      <p:sp>
        <p:nvSpPr>
          <p:cNvPr id="12" name="Arrow: Right 11"/>
          <p:cNvSpPr/>
          <p:nvPr/>
        </p:nvSpPr>
        <p:spPr>
          <a:xfrm>
            <a:off x="4862470" y="2613654"/>
            <a:ext cx="1781611" cy="27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372762" y="2249705"/>
                <a:ext cx="26236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转化为闭环控制系统并令</a:t>
                </a:r>
                <a14:m>
                  <m:oMath xmlns:m="http://schemas.openxmlformats.org/officeDocument/2006/math"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𝐾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𝜁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62" y="2249705"/>
                <a:ext cx="2623657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6" t="-174" r="24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567" y="2363332"/>
            <a:ext cx="3676898" cy="89537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31452" y="3306970"/>
                <a:ext cx="1685245" cy="432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52" y="3306970"/>
                <a:ext cx="1685245" cy="432170"/>
              </a:xfrm>
              <a:prstGeom prst="rect">
                <a:avLst/>
              </a:prstGeom>
              <a:blipFill rotWithShape="1">
                <a:blip r:embed="rId5"/>
                <a:stretch>
                  <a:fillRect l="-14" t="-121" r="11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118775" y="3710704"/>
                <a:ext cx="3612616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个极点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j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4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j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75" y="3710704"/>
                <a:ext cx="3612616" cy="324384"/>
              </a:xfrm>
              <a:prstGeom prst="rect">
                <a:avLst/>
              </a:prstGeom>
              <a:blipFill rotWithShape="1">
                <a:blip r:embed="rId6"/>
                <a:stretch>
                  <a:fillRect l="-15" t="-123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88" y="3989570"/>
            <a:ext cx="2218418" cy="2229972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5753275" y="3660597"/>
            <a:ext cx="37995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当闭环传递函数分母部分为</a:t>
            </a:r>
            <a:r>
              <a:rPr lang="en-US" sz="14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zh-CN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时，可以得到</a:t>
            </a:r>
            <a:r>
              <a:rPr lang="zh-CN" altLang="en-US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129519" y="3968374"/>
                <a:ext cx="3676899" cy="454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74320" algn="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400" i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⇒  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𝐾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=−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519" y="3968374"/>
                <a:ext cx="3676899" cy="454933"/>
              </a:xfrm>
              <a:prstGeom prst="rect">
                <a:avLst/>
              </a:prstGeom>
              <a:blipFill rotWithShape="1">
                <a:blip r:embed="rId8"/>
                <a:stretch>
                  <a:fillRect l="-14" t="-57" r="3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649324" y="4355434"/>
                <a:ext cx="496148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i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是复数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位于实轴的时候（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），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就是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为自变量的一个函数</a:t>
                </a:r>
                <a:r>
                  <a:rPr lang="zh-CN" altLang="en-US" dirty="0"/>
                  <a:t>。</a:t>
                </a:r>
                <a:endParaRPr lang="en-US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24" y="4355434"/>
                <a:ext cx="4961484" cy="584775"/>
              </a:xfrm>
              <a:prstGeom prst="rect">
                <a:avLst/>
              </a:prstGeom>
              <a:blipFill rotWithShape="1">
                <a:blip r:embed="rId9"/>
                <a:stretch>
                  <a:fillRect l="-5" t="-103" r="9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426859" y="4940209"/>
                <a:ext cx="2452343" cy="560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859" y="4940209"/>
                <a:ext cx="2452343" cy="560923"/>
              </a:xfrm>
              <a:prstGeom prst="rect">
                <a:avLst/>
              </a:prstGeom>
              <a:blipFill rotWithShape="1">
                <a:blip r:embed="rId10"/>
                <a:stretch>
                  <a:fillRect l="-1" t="-97" r="26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/>
          <p:cNvSpPr/>
          <p:nvPr/>
        </p:nvSpPr>
        <p:spPr>
          <a:xfrm>
            <a:off x="6458650" y="5104556"/>
            <a:ext cx="370862" cy="27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693091" y="5020707"/>
                <a:ext cx="1325461" cy="408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𝐾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𝜎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𝜎</m:t>
                        </m:r>
                      </m:den>
                    </m:f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	</a:t>
                </a:r>
                <a:endParaRPr lang="en-US" sz="14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091" y="5020707"/>
                <a:ext cx="1325461" cy="408382"/>
              </a:xfrm>
              <a:prstGeom prst="rect">
                <a:avLst/>
              </a:prstGeom>
              <a:blipFill rotWithShape="1">
                <a:blip r:embed="rId11"/>
                <a:stretch>
                  <a:fillRect l="-43" t="-97" r="12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34"/>
          <p:cNvSpPr/>
          <p:nvPr/>
        </p:nvSpPr>
        <p:spPr>
          <a:xfrm>
            <a:off x="9806418" y="5083312"/>
            <a:ext cx="370862" cy="27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9926718" y="5036004"/>
                <a:ext cx="16840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=±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718" y="5036004"/>
                <a:ext cx="1684090" cy="338554"/>
              </a:xfrm>
              <a:prstGeom prst="rect">
                <a:avLst/>
              </a:prstGeom>
              <a:blipFill rotWithShape="1">
                <a:blip r:embed="rId12"/>
                <a:stretch>
                  <a:fillRect l="-24" t="-134" r="28" b="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657109" y="5543619"/>
                <a:ext cx="3269609" cy="560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109" y="5543619"/>
                <a:ext cx="3269609" cy="560923"/>
              </a:xfrm>
              <a:prstGeom prst="rect">
                <a:avLst/>
              </a:prstGeom>
              <a:blipFill rotWithShape="1">
                <a:blip r:embed="rId13"/>
                <a:stretch>
                  <a:fillRect l="-12" t="-12" r="12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row: Right 39"/>
          <p:cNvSpPr/>
          <p:nvPr/>
        </p:nvSpPr>
        <p:spPr>
          <a:xfrm>
            <a:off x="6503137" y="5733724"/>
            <a:ext cx="370862" cy="27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644081" y="6147029"/>
            <a:ext cx="2908706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将本例于二阶系统阻尼比进行对比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32257" y="6267575"/>
                <a:ext cx="6094602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𝐾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𝜁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时，闭环传递函数有两个共轭的复数根，对应于欠阻尼系统。当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𝐾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时对应临界阻尼系统。当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𝐾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𝜁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时，闭环传递函数有两个实根，对应于过阻尼系统。</a:t>
                </a:r>
                <a:endParaRPr lang="en-US" sz="1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57" y="6267575"/>
                <a:ext cx="6094602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86" t="-1127" r="-73" b="-93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根轨迹</a:t>
            </a:r>
            <a:endParaRPr lang="en-US" sz="3600" dirty="0"/>
          </a:p>
        </p:txBody>
      </p:sp>
      <p:pic>
        <p:nvPicPr>
          <p:cNvPr id="3" name="图片 2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0" y="22860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根轨迹的几何性质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复数三种表达形式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078" y="2102226"/>
            <a:ext cx="3050703" cy="234393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23550" y="2021981"/>
                <a:ext cx="6893653" cy="1791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（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1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）代数形式：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𝜎</m:t>
                    </m:r>
                    <m: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j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𝜔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（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2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）向量形式：通过复数的复角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𝜑</m:t>
                    </m:r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（相位）和模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（绝对值）来表达。根据三角几何关系，其中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∠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tan</m:t>
                        </m:r>
                      </m:e>
                      <m:sup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  <m:f>
                      <m:f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</m:t>
                        </m:r>
                      </m:num>
                      <m:den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</m:e>
                    </m:d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。其中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𝜑</m:t>
                    </m:r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逆时针方向为正</a:t>
                </a:r>
                <a:endParaRPr lang="en-US" altLang="zh-CN" sz="14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（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3</a:t>
                </a:r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）指数形式：</a:t>
                </a:r>
                <a:r>
                  <a:rPr lang="en-US" sz="1400" dirty="0">
                    <a:effectLst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𝜎</m:t>
                    </m:r>
                    <m:r>
                      <m:rPr>
                        <m:nor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𝑀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cos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𝜑</m:t>
                    </m:r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</m:t>
                    </m:r>
                    <m:r>
                      <m:rPr>
                        <m:nor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𝑀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sin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𝜑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50" y="2021981"/>
                <a:ext cx="6893653" cy="1791131"/>
              </a:xfrm>
              <a:prstGeom prst="rect">
                <a:avLst/>
              </a:prstGeom>
              <a:blipFill rotWithShape="1">
                <a:blip r:embed="rId2"/>
                <a:stretch>
                  <a:fillRect l="-4" t="-8" r="5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200013" y="3792988"/>
                <a:ext cx="42511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jsin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013" y="3792988"/>
                <a:ext cx="4251122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9" t="-43" r="4" b="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/>
          <p:cNvSpPr/>
          <p:nvPr/>
        </p:nvSpPr>
        <p:spPr>
          <a:xfrm>
            <a:off x="1914788" y="3858854"/>
            <a:ext cx="237862" cy="19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/>
          <p:cNvSpPr/>
          <p:nvPr/>
        </p:nvSpPr>
        <p:spPr>
          <a:xfrm>
            <a:off x="1914787" y="4249996"/>
            <a:ext cx="237863" cy="19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104762" y="4157468"/>
                <a:ext cx="1289807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62" y="4157468"/>
                <a:ext cx="1289807" cy="314702"/>
              </a:xfrm>
              <a:prstGeom prst="rect">
                <a:avLst/>
              </a:prstGeom>
              <a:blipFill rotWithShape="1">
                <a:blip r:embed="rId4"/>
                <a:stretch>
                  <a:fillRect l="-29" t="-39" r="38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65558" y="4745383"/>
                <a:ext cx="3174183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j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j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58" y="4745383"/>
                <a:ext cx="3174183" cy="314702"/>
              </a:xfrm>
              <a:prstGeom prst="rect">
                <a:avLst/>
              </a:prstGeom>
              <a:blipFill rotWithShape="1">
                <a:blip r:embed="rId5"/>
                <a:stretch>
                  <a:fillRect l="-13" t="-9" r="7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58647" y="5065287"/>
                <a:ext cx="2588004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j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j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47" y="5065287"/>
                <a:ext cx="2588004" cy="314702"/>
              </a:xfrm>
              <a:prstGeom prst="rect">
                <a:avLst/>
              </a:prstGeom>
              <a:blipFill rotWithShape="1">
                <a:blip r:embed="rId6"/>
                <a:stretch>
                  <a:fillRect l="-5" t="-167" r="20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565558" y="4648339"/>
            <a:ext cx="105869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581964" y="4834718"/>
                <a:ext cx="3738342" cy="344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d>
                                    <m:dPr>
                                      <m:endChr m:val="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64" y="4834718"/>
                <a:ext cx="3738342" cy="344582"/>
              </a:xfrm>
              <a:prstGeom prst="rect">
                <a:avLst/>
              </a:prstGeom>
              <a:blipFill rotWithShape="1">
                <a:blip r:embed="rId7"/>
                <a:stretch>
                  <a:fillRect l="-12" t="-134" r="14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row: Right 28"/>
          <p:cNvSpPr/>
          <p:nvPr/>
        </p:nvSpPr>
        <p:spPr>
          <a:xfrm>
            <a:off x="4091294" y="5143571"/>
            <a:ext cx="237863" cy="19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700264" y="5199066"/>
                <a:ext cx="2791471" cy="569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d>
                                    <m:dPr>
                                      <m:endChr m:val="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264" y="5199066"/>
                <a:ext cx="2791471" cy="569002"/>
              </a:xfrm>
              <a:prstGeom prst="rect">
                <a:avLst/>
              </a:prstGeom>
              <a:blipFill rotWithShape="1">
                <a:blip r:embed="rId8"/>
                <a:stretch>
                  <a:fillRect l="-23" t="-56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708" y="4936702"/>
            <a:ext cx="2320984" cy="1639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根轨迹的几何性质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15162" y="2019980"/>
                <a:ext cx="8328170" cy="455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根据复数的性质，可得：</a:t>
                </a:r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𝜎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j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𝜔</m:t>
                    </m:r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传递函数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)⋯(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𝑧𝑚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)⋯(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𝑝𝑛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62" y="2019980"/>
                <a:ext cx="8328170" cy="455894"/>
              </a:xfrm>
              <a:prstGeom prst="rect">
                <a:avLst/>
              </a:prstGeom>
              <a:blipFill rotWithShape="1">
                <a:blip r:embed="rId2"/>
                <a:stretch>
                  <a:fillRect l="-2" t="-10" r="4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7164" y="2475874"/>
                <a:ext cx="9821411" cy="807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模</a:t>
                </a:r>
                <a:r>
                  <a:rPr lang="zh-CN" alt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𝜎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∏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zh-CN" sz="14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零点到</m:t>
                                    </m:r>
                                  </m:e>
                                </m:nary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  <m:r>
                                  <a:rPr lang="zh-CN" sz="14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的距离</m:t>
                                </m:r>
                              </m:num>
                              <m:den>
                                <m:nary>
                                  <m:naryPr>
                                    <m:chr m:val="∏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zh-CN" sz="14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极点到</m:t>
                                    </m:r>
                                  </m:e>
                                </m:nary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  <m:r>
                                  <a:rPr lang="zh-CN" sz="14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的距离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𝜎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j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sub>
                    </m:sSub>
                  </m:oMath>
                </a14:m>
                <a:endParaRPr lang="en-US" sz="1400" dirty="0"/>
              </a:p>
              <a:p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复角</a:t>
                </a:r>
                <a:r>
                  <a:rPr lang="zh-CN" alt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=∠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𝜎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j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zh-CN" sz="14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零点到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  <m:r>
                                  <a:rPr lang="zh-CN" sz="14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的夹角</m:t>
                                </m:r>
                                <m:r>
                                  <a:rPr lang="zh-CN" altLang="en-US" sz="1400" i="1"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微软雅黑" panose="020B0503020204020204" pitchFamily="34" charset="-122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zh-CN" sz="14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极点到</m:t>
                                    </m:r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𝑠</m:t>
                                    </m:r>
                                    <m:r>
                                      <a:rPr lang="zh-CN" sz="14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的夹角</m:t>
                                    </m:r>
                                  </m:e>
                                </m:nary>
                              </m:e>
                            </m:nary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𝜎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j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64" y="2475874"/>
                <a:ext cx="9821411" cy="807337"/>
              </a:xfrm>
              <a:prstGeom prst="rect">
                <a:avLst/>
              </a:prstGeom>
              <a:blipFill rotWithShape="1">
                <a:blip r:embed="rId3"/>
                <a:stretch>
                  <a:fillRect l="-5" t="-1" r="4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89356" y="3226936"/>
                <a:ext cx="5324912" cy="5509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sz="140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例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：求当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14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时传递函数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4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4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4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4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4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14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的值。</a:t>
                </a:r>
                <a:endParaRPr lang="en-US" sz="14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56" y="3226936"/>
                <a:ext cx="5324912" cy="550985"/>
              </a:xfrm>
              <a:prstGeom prst="rect">
                <a:avLst/>
              </a:prstGeom>
              <a:blipFill rotWithShape="1">
                <a:blip r:embed="rId4"/>
                <a:stretch>
                  <a:fillRect l="-8" t="-91" r="4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634416" y="3283211"/>
            <a:ext cx="105869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24708" y="3786777"/>
                <a:ext cx="4276289" cy="425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4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方法一：直接将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j</m:t>
                    </m:r>
                    <m:r>
                      <a:rPr lang="zh-CN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代入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4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4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4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4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4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14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08" y="3786777"/>
                <a:ext cx="4276289" cy="425886"/>
              </a:xfrm>
              <a:prstGeom prst="rect">
                <a:avLst/>
              </a:prstGeom>
              <a:blipFill rotWithShape="1">
                <a:blip r:embed="rId5"/>
                <a:stretch>
                  <a:fillRect l="-3" t="-64" r="8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/>
          <p:cNvSpPr/>
          <p:nvPr/>
        </p:nvSpPr>
        <p:spPr>
          <a:xfrm rot="5400000">
            <a:off x="2439757" y="4252357"/>
            <a:ext cx="370862" cy="27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98882" y="4481195"/>
                <a:ext cx="5201873" cy="551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m:rPr>
                                  <m:sty m:val="p"/>
                                </m:rP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</m:d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m:rPr>
                                  <m:sty m:val="p"/>
                                </m:rP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2" y="4481195"/>
                <a:ext cx="5201873" cy="551498"/>
              </a:xfrm>
              <a:prstGeom prst="rect">
                <a:avLst/>
              </a:prstGeom>
              <a:blipFill rotWithShape="1">
                <a:blip r:embed="rId6"/>
                <a:stretch>
                  <a:fillRect l="-2" r="2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5498106" y="3429000"/>
            <a:ext cx="0" cy="32311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73687" y="3420900"/>
            <a:ext cx="42762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方法二：使用几何方法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3618624" y="4977017"/>
                <a:ext cx="1582373" cy="494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πj</m:t>
                          </m:r>
                        </m:sup>
                      </m:sSup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624" y="4977017"/>
                <a:ext cx="1582373" cy="494110"/>
              </a:xfrm>
              <a:prstGeom prst="rect">
                <a:avLst/>
              </a:prstGeom>
              <a:blipFill rotWithShape="1">
                <a:blip r:embed="rId7"/>
                <a:stretch>
                  <a:fillRect l="-25" t="-106" r="22" b="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0281" y="4421860"/>
            <a:ext cx="2872837" cy="16363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5773687" y="3709876"/>
                <a:ext cx="5412749" cy="32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4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defRPr>
                </a:lvl1pPr>
              </a:lstStyle>
              <a:p>
                <a:r>
                  <a:rPr lang="zh-CN" altLang="en-US" dirty="0"/>
                  <a:t>连接</a:t>
                </a:r>
                <a:r>
                  <a:rPr lang="zh-CN" dirty="0"/>
                  <a:t>极点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dirty="0"/>
                  <a:t>和零点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dirty="0"/>
                  <a:t>以及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687" y="3709876"/>
                <a:ext cx="5412749" cy="328039"/>
              </a:xfrm>
              <a:prstGeom prst="rect">
                <a:avLst/>
              </a:prstGeom>
              <a:blipFill rotWithShape="1">
                <a:blip r:embed="rId9"/>
                <a:stretch>
                  <a:fillRect l="-5" t="-63" r="5" b="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927869" y="4302939"/>
                <a:ext cx="2519143" cy="633763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𝑙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𝑙</m:t>
                        </m:r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𝑙</m:t>
                        </m:r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, </a:t>
                </a:r>
                <a:endParaRPr lang="en-US" sz="1400" i="1" dirty="0"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π</m:t>
                        </m:r>
                      </m:num>
                      <m:den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π</m:t>
                        </m:r>
                      </m:num>
                      <m:den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π</m:t>
                        </m:r>
                      </m:num>
                      <m:den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3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869" y="4302939"/>
                <a:ext cx="2519143" cy="633763"/>
              </a:xfrm>
              <a:prstGeom prst="rect">
                <a:avLst/>
              </a:prstGeom>
              <a:blipFill rotWithShape="1">
                <a:blip r:embed="rId10"/>
                <a:stretch>
                  <a:fillRect l="-207" t="-830" r="-167" b="-66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5657612" y="5087509"/>
                <a:ext cx="2708943" cy="585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 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612" y="5087509"/>
                <a:ext cx="2708943" cy="585801"/>
              </a:xfrm>
              <a:prstGeom prst="rect">
                <a:avLst/>
              </a:prstGeom>
              <a:blipFill rotWithShape="1">
                <a:blip r:embed="rId11"/>
                <a:stretch>
                  <a:fillRect l="-15" t="-89" r="16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5809599" y="5714716"/>
                <a:ext cx="3429447" cy="498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400" i="1"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599" y="5714716"/>
                <a:ext cx="3429447" cy="498470"/>
              </a:xfrm>
              <a:prstGeom prst="rect">
                <a:avLst/>
              </a:prstGeom>
              <a:blipFill rotWithShape="1">
                <a:blip r:embed="rId12"/>
                <a:stretch>
                  <a:fillRect l="-18" t="-70" r="1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row: Left-Right 53"/>
          <p:cNvSpPr/>
          <p:nvPr/>
        </p:nvSpPr>
        <p:spPr>
          <a:xfrm rot="780421">
            <a:off x="5240245" y="5237978"/>
            <a:ext cx="523635" cy="3044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根轨迹的几何性质应用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52642" y="2048555"/>
                <a:ext cx="8328170" cy="810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上述的根轨迹几何性质可以用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来判断给定点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𝑠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𝜎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j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  <a:sym typeface="Symbol" panose="05050102010706020507" pitchFamily="18" charset="2"/>
                  </a:rPr>
                  <a:t></a:t>
                </a:r>
                <a:r>
                  <a:rPr 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是否为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𝑐𝑙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的根</a:t>
                </a:r>
                <a:r>
                  <a:rPr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(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极点）</a:t>
                </a:r>
                <a:endParaRPr lang="en-US" altLang="zh-CN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闭环传递函数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𝑐𝑙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𝐾𝐺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𝐾𝐺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分母部分为零时，可以得到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𝐾𝐺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2" y="2048555"/>
                <a:ext cx="8328170" cy="810543"/>
              </a:xfrm>
              <a:prstGeom prst="rect">
                <a:avLst/>
              </a:prstGeom>
              <a:blipFill rotWithShape="1">
                <a:blip r:embed="rId1"/>
                <a:stretch>
                  <a:fillRect l="-2" t="-6" r="4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185" y="3871560"/>
            <a:ext cx="2625382" cy="1577658"/>
          </a:xfrm>
          <a:prstGeom prst="rect">
            <a:avLst/>
          </a:prstGeom>
          <a:noFill/>
        </p:spPr>
      </p:pic>
      <p:sp>
        <p:nvSpPr>
          <p:cNvPr id="5" name="Arrow: Down 4"/>
          <p:cNvSpPr/>
          <p:nvPr/>
        </p:nvSpPr>
        <p:spPr>
          <a:xfrm>
            <a:off x="7691901" y="3143250"/>
            <a:ext cx="36195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21387" y="5081519"/>
                <a:ext cx="337009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8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用来判断定给值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j</m:t>
                    </m:r>
                  </m:oMath>
                </a14:m>
                <a:r>
                  <a:rPr lang="en-US" sz="1800" i="1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  <a:sym typeface="Symbol" panose="05050102010706020507" pitchFamily="18" charset="2"/>
                  </a:rPr>
                  <a:t></a:t>
                </a:r>
                <a:r>
                  <a:rPr lang="zh-CN" sz="18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是否在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𝑐𝑙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8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的轨迹上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387" y="5081519"/>
                <a:ext cx="3370092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7" t="-39" r="3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04874" y="3450940"/>
                <a:ext cx="26253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模：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74" y="3450940"/>
                <a:ext cx="262538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4" t="-95" r="11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52641" y="4048567"/>
                <a:ext cx="5486233" cy="36933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>
                <a:spAutoFit/>
              </a:bodyPr>
              <a:lstStyle/>
              <a:p>
                <a:pPr lvl="1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复角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：</m:t>
                    </m:r>
                    <m:r>
                      <a:rPr lang="en-US" sz="18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8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𝑞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π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, 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=±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,±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,±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⋯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1" y="4048567"/>
                <a:ext cx="548623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6" t="-1323" r="-81" b="-68202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Down 16"/>
          <p:cNvSpPr/>
          <p:nvPr/>
        </p:nvSpPr>
        <p:spPr>
          <a:xfrm>
            <a:off x="2733675" y="4483009"/>
            <a:ext cx="36195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根轨迹的几何性质应用举例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52642" y="2048555"/>
                <a:ext cx="11029616" cy="479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系统开环传递函数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，判断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  <m:r>
                      <a:rPr lang="zh-CN" alt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j</m:t>
                    </m:r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3</m:t>
                    </m:r>
                    <m:r>
                      <a:rPr 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j</m:t>
                    </m:r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是否在其闭环传递函数的根轨迹上</a:t>
                </a:r>
                <a:endParaRPr lang="en-US" altLang="zh-CN" sz="16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2" y="2048555"/>
                <a:ext cx="11029616" cy="479875"/>
              </a:xfrm>
              <a:prstGeom prst="rect">
                <a:avLst/>
              </a:prstGeom>
              <a:blipFill rotWithShape="1">
                <a:blip r:embed="rId1"/>
                <a:stretch>
                  <a:fillRect l="-2" t="-9" r="4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18501" y="2562179"/>
                <a:ext cx="9234182" cy="361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的极点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6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sz="160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6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sz="160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3</m:t>
                    </m:r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以及给定点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6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2</m:t>
                    </m:r>
                    <m:r>
                      <a:rPr lang="zh-CN" altLang="en-US" sz="16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j</m:t>
                    </m:r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6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3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j</m:t>
                    </m:r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标记在图</a:t>
                </a:r>
                <a:r>
                  <a:rPr lang="zh-CN" altLang="en-US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上并连接</a:t>
                </a:r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501" y="2562179"/>
                <a:ext cx="9234182" cy="361766"/>
              </a:xfrm>
              <a:prstGeom prst="rect">
                <a:avLst/>
              </a:prstGeom>
              <a:blipFill rotWithShape="1">
                <a:blip r:embed="rId2"/>
                <a:stretch>
                  <a:fillRect l="-6" t="-163" r="6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334" y="2923945"/>
            <a:ext cx="2728830" cy="2561677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424728" y="5452408"/>
                <a:ext cx="2027955" cy="789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6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π</m:t>
                        </m:r>
                      </m:num>
                      <m:den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6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π</m:t>
                        </m:r>
                      </m:num>
                      <m:den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,</a:t>
                </a:r>
                <a:endParaRPr lang="en-US" sz="1600" dirty="0">
                  <a:effectLst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r>
                  <a:rPr lang="en-US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π</m:t>
                        </m:r>
                      </m:num>
                      <m:den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π</m:t>
                        </m:r>
                      </m:num>
                      <m:den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728" y="5452408"/>
                <a:ext cx="2027955" cy="789960"/>
              </a:xfrm>
              <a:prstGeom prst="rect">
                <a:avLst/>
              </a:prstGeom>
              <a:blipFill rotWithShape="1">
                <a:blip r:embed="rId4"/>
                <a:stretch>
                  <a:fillRect l="-9" t="-38" r="29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500337" y="3090446"/>
                <a:ext cx="190559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判断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6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2</m:t>
                    </m:r>
                    <m:r>
                      <a:rPr lang="zh-CN" altLang="en-US" sz="16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j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37" y="3090446"/>
                <a:ext cx="1905593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25" t="-158" r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424836" y="3347676"/>
                <a:ext cx="4544401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36" y="3347676"/>
                <a:ext cx="4544401" cy="495649"/>
              </a:xfrm>
              <a:prstGeom prst="rect">
                <a:avLst/>
              </a:prstGeom>
              <a:blipFill rotWithShape="1">
                <a:blip r:embed="rId6"/>
                <a:stretch>
                  <a:fillRect l="-12" t="-119" r="5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441809" y="4171547"/>
                <a:ext cx="2853549" cy="361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判断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09" y="4171547"/>
                <a:ext cx="2853549" cy="361766"/>
              </a:xfrm>
              <a:prstGeom prst="rect">
                <a:avLst/>
              </a:prstGeom>
              <a:blipFill rotWithShape="1">
                <a:blip r:embed="rId7"/>
                <a:stretch>
                  <a:fillRect l="-13" t="-64" r="8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814119" y="3787274"/>
            <a:ext cx="2254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满足条件，在根轨迹上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422542" y="4533313"/>
                <a:ext cx="5292238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42" y="4533313"/>
                <a:ext cx="5292238" cy="497059"/>
              </a:xfrm>
              <a:prstGeom prst="rect">
                <a:avLst/>
              </a:prstGeom>
              <a:blipFill rotWithShape="1">
                <a:blip r:embed="rId8"/>
                <a:stretch>
                  <a:fillRect l="-3" t="-10" r="5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741312" y="5028710"/>
            <a:ext cx="5070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不满足条件，不在根轨迹上，不论如何改变</a:t>
            </a:r>
            <a:r>
              <a:rPr lang="en-US" altLang="zh-CN" sz="1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K</a:t>
            </a:r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都不可以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798457" y="5720360"/>
            <a:ext cx="5013403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思考：若要是闭环传递函数的极点移动到指定位置，需要怎么做？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基于根轨迹的控制器设计</a:t>
            </a:r>
            <a:r>
              <a:rPr lang="en-US" altLang="zh-CN" sz="3600" b="1" dirty="0"/>
              <a:t> – </a:t>
            </a:r>
            <a:r>
              <a:rPr lang="zh-CN" altLang="en-US" sz="3600" b="1" dirty="0"/>
              <a:t>比例微分控制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2642" y="2048555"/>
            <a:ext cx="110296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利用根轨迹的几何性质设计控制器（在根轨迹理论中称为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补偿器（</a:t>
            </a:r>
            <a:r>
              <a:rPr 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Compensator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36" y="2554855"/>
            <a:ext cx="4293004" cy="104621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44843" y="2908686"/>
            <a:ext cx="39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根轨迹的标准形式，也是比例控制系统</a:t>
            </a:r>
            <a:endParaRPr lang="en-US" sz="1600" dirty="0"/>
          </a:p>
        </p:txBody>
      </p:sp>
      <p:sp>
        <p:nvSpPr>
          <p:cNvPr id="9" name="Arrow: Right 8"/>
          <p:cNvSpPr/>
          <p:nvPr/>
        </p:nvSpPr>
        <p:spPr>
          <a:xfrm>
            <a:off x="5637402" y="2948838"/>
            <a:ext cx="310392" cy="2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136" y="3974521"/>
            <a:ext cx="6384315" cy="182284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461782" y="4217468"/>
            <a:ext cx="1575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根轨迹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571653" y="5738640"/>
                <a:ext cx="101393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当增益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比较小的时候，闭环传递函数有两个小于零的实数极点</a:t>
                </a:r>
                <a:endParaRPr lang="en-US" altLang="zh-CN" sz="14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随着</a:t>
                </a:r>
                <a14:m>
                  <m:oMath xmlns:m="http://schemas.openxmlformats.org/officeDocument/2006/math"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的增加，根轨迹将转移并保持在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𝜎</m:t>
                    </m:r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=−</m:t>
                    </m:r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  <m:r>
                      <a:rPr lang="zh-CN" alt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这条</m:t>
                    </m:r>
                  </m:oMath>
                </a14:m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直线上， 此后无论如何增大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值，都无法改变（加快）系统的响应速度</a:t>
                </a:r>
                <a:endParaRPr lang="en-US" sz="1400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53" y="5738640"/>
                <a:ext cx="10139377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28" r="4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基于根轨迹的控制器设计</a:t>
            </a:r>
            <a:r>
              <a:rPr lang="en-US" altLang="zh-CN" sz="3600" b="1" dirty="0"/>
              <a:t> – </a:t>
            </a:r>
            <a:r>
              <a:rPr lang="zh-CN" altLang="en-US" sz="3600" b="1" dirty="0"/>
              <a:t>比例微分控制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77809" y="1959655"/>
            <a:ext cx="5245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若要改变上述系统的响应速度，就需要改变其根轨迹。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Arrow: Right 4"/>
          <p:cNvSpPr/>
          <p:nvPr/>
        </p:nvSpPr>
        <p:spPr>
          <a:xfrm>
            <a:off x="6096000" y="1992665"/>
            <a:ext cx="310392" cy="2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73211" y="5448363"/>
            <a:ext cx="1449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补偿器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19754" y="2298209"/>
                <a:ext cx="4431754" cy="361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让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</a:t>
                </a:r>
                <a14:m>
                  <m:oMath xmlns:m="http://schemas.openxmlformats.org/officeDocument/2006/math">
                    <m:r>
                      <a:rPr lang="zh-CN" altLang="en-US" sz="16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根轨迹经过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：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𝜎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±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j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𝜔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=−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±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j</m:t>
                    </m:r>
                  </m:oMath>
                </a14:m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54" y="2298209"/>
                <a:ext cx="4431754" cy="361766"/>
              </a:xfrm>
              <a:prstGeom prst="rect">
                <a:avLst/>
              </a:prstGeom>
              <a:blipFill rotWithShape="1">
                <a:blip r:embed="rId1"/>
                <a:stretch>
                  <a:fillRect l="-14" t="-40" r="1" b="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/>
          <p:cNvSpPr/>
          <p:nvPr/>
        </p:nvSpPr>
        <p:spPr>
          <a:xfrm>
            <a:off x="4862819" y="2358274"/>
            <a:ext cx="310392" cy="2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241292" y="2328696"/>
                <a:ext cx="349164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系统的响应就会沿着渐近线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e</m:t>
                        </m:r>
                      </m:e>
                      <m:sup>
                        <m:r>
                          <a:rPr lang="zh-CN" altLang="en-US" sz="16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3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收敛</a:t>
                </a:r>
                <a:endParaRPr lang="en-US" sz="1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292" y="2328696"/>
                <a:ext cx="3491647" cy="338554"/>
              </a:xfrm>
              <a:prstGeom prst="rect">
                <a:avLst/>
              </a:prstGeom>
              <a:blipFill rotWithShape="1">
                <a:blip r:embed="rId2"/>
                <a:stretch>
                  <a:fillRect t="-45" r="12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632" y="3902886"/>
            <a:ext cx="4386626" cy="17787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76483" y="4018710"/>
                <a:ext cx="4093069" cy="5724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83" y="4018710"/>
                <a:ext cx="4093069" cy="572464"/>
              </a:xfrm>
              <a:prstGeom prst="rect">
                <a:avLst/>
              </a:prstGeom>
              <a:blipFill rotWithShape="1">
                <a:blip r:embed="rId4"/>
                <a:stretch>
                  <a:fillRect l="-12" t="-75" r="8" b="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70" y="2998529"/>
            <a:ext cx="3571776" cy="870450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4346541" y="4018710"/>
            <a:ext cx="592927" cy="57246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/>
          <p:cNvSpPr/>
          <p:nvPr/>
        </p:nvSpPr>
        <p:spPr>
          <a:xfrm rot="20344773">
            <a:off x="4862818" y="3882443"/>
            <a:ext cx="310392" cy="2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069552" y="3589763"/>
                <a:ext cx="2698575" cy="447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转化为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π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，需要增加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52" y="3589763"/>
                <a:ext cx="2698575" cy="447943"/>
              </a:xfrm>
              <a:prstGeom prst="rect">
                <a:avLst/>
              </a:prstGeom>
              <a:blipFill rotWithShape="1">
                <a:blip r:embed="rId6"/>
                <a:stretch>
                  <a:fillRect l="-13" t="-24" r="6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871029" y="4735020"/>
                <a:ext cx="4709375" cy="453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增加一个零点，</a:t>
                </a:r>
                <a:r>
                  <a:rPr 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令其到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=−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j</m:t>
                    </m:r>
                  </m:oMath>
                </a14:m>
                <a:r>
                  <a:rPr 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的夹角为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den>
                    </m:f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π</m:t>
                    </m:r>
                  </m:oMath>
                </a14:m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29" y="4735020"/>
                <a:ext cx="4709375" cy="453522"/>
              </a:xfrm>
              <a:prstGeom prst="rect">
                <a:avLst/>
              </a:prstGeom>
              <a:blipFill rotWithShape="1">
                <a:blip r:embed="rId7"/>
                <a:stretch>
                  <a:fillRect l="-9" t="-101" r="1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466318" y="5227714"/>
                <a:ext cx="3774974" cy="507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318" y="5227714"/>
                <a:ext cx="3774974" cy="507318"/>
              </a:xfrm>
              <a:prstGeom prst="rect">
                <a:avLst/>
              </a:prstGeom>
              <a:blipFill rotWithShape="1">
                <a:blip r:embed="rId8"/>
                <a:stretch>
                  <a:fillRect l="-3" t="-78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5460763" y="4961781"/>
            <a:ext cx="1739185" cy="26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/>
          <p:cNvSpPr/>
          <p:nvPr/>
        </p:nvSpPr>
        <p:spPr>
          <a:xfrm>
            <a:off x="1330301" y="5345106"/>
            <a:ext cx="310392" cy="2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871029" y="6115556"/>
                <a:ext cx="152662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29" y="6115556"/>
                <a:ext cx="1526627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29" t="-149" r="35" b="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or: Elbow 37"/>
          <p:cNvCxnSpPr>
            <a:stCxn id="29" idx="1"/>
            <a:endCxn id="36" idx="1"/>
          </p:cNvCxnSpPr>
          <p:nvPr/>
        </p:nvCxnSpPr>
        <p:spPr>
          <a:xfrm rot="10800000" flipV="1">
            <a:off x="871029" y="4961781"/>
            <a:ext cx="12700" cy="132305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52" y="5973927"/>
            <a:ext cx="4016375" cy="790575"/>
          </a:xfrm>
          <a:prstGeom prst="rect">
            <a:avLst/>
          </a:prstGeom>
          <a:noFill/>
        </p:spPr>
      </p:pic>
      <p:sp>
        <p:nvSpPr>
          <p:cNvPr id="44" name="Arrow: Down 43"/>
          <p:cNvSpPr/>
          <p:nvPr/>
        </p:nvSpPr>
        <p:spPr>
          <a:xfrm>
            <a:off x="5498618" y="5765378"/>
            <a:ext cx="155197" cy="214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713637" y="5580231"/>
                <a:ext cx="4151236" cy="370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𝐾𝐶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𝑠𝐸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637" y="5580231"/>
                <a:ext cx="4151236" cy="370294"/>
              </a:xfrm>
              <a:prstGeom prst="rect">
                <a:avLst/>
              </a:prstGeom>
              <a:blipFill rotWithShape="1">
                <a:blip r:embed="rId11"/>
                <a:stretch>
                  <a:fillRect l="-7" t="-131" r="13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7768127" y="5883889"/>
                <a:ext cx="2830795" cy="57022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127" y="5883889"/>
                <a:ext cx="2830795" cy="570221"/>
              </a:xfrm>
              <a:prstGeom prst="rect">
                <a:avLst/>
              </a:prstGeom>
              <a:blipFill rotWithShape="1">
                <a:blip r:embed="rId12"/>
                <a:stretch>
                  <a:fillRect l="-186" t="-887" r="-152" b="-78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7713637" y="6399768"/>
            <a:ext cx="41512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6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比例微分（</a:t>
            </a:r>
            <a:r>
              <a:rPr lang="en-US" sz="16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Proportional Derivative, PD</a:t>
            </a:r>
            <a:r>
              <a:rPr lang="zh-CN" sz="16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基于根轨迹的控制器设计</a:t>
            </a:r>
            <a:r>
              <a:rPr lang="en-US" altLang="zh-CN" sz="3600" b="1" dirty="0"/>
              <a:t> – </a:t>
            </a:r>
            <a:r>
              <a:rPr lang="zh-CN" altLang="en-US" sz="3600" b="1" dirty="0"/>
              <a:t>比例微分控制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2" y="2233745"/>
            <a:ext cx="5150430" cy="10138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25" y="2415540"/>
            <a:ext cx="5743620" cy="3740304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52480" y="3610456"/>
                <a:ext cx="459744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随着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的增加，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𝑐𝑙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的极点会继续向左移动，其收敛速度仍有提高的空间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80" y="3610456"/>
                <a:ext cx="4597445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3" t="-74" r="-2790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基于根轨迹的控制器设计</a:t>
            </a:r>
            <a:r>
              <a:rPr lang="en-US" altLang="zh-CN" sz="3600" b="1" dirty="0"/>
              <a:t> – </a:t>
            </a:r>
            <a:r>
              <a:rPr lang="zh-CN" altLang="en-US" sz="3600" b="1" dirty="0"/>
              <a:t>超前补偿器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1192" y="1965954"/>
                <a:ext cx="10705750" cy="705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使用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PD</a:t>
                </a:r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控制可以提高系统的响应速度，从物理意义角度考虑，微分项与误差的变化率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成正比，因此可以“预测”误差的变化趋势并提前做出反应。</a:t>
                </a:r>
                <a:endParaRPr lang="en-US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965954"/>
                <a:ext cx="10705750" cy="705450"/>
              </a:xfrm>
              <a:prstGeom prst="rect">
                <a:avLst/>
              </a:prstGeom>
              <a:blipFill rotWithShape="1">
                <a:blip r:embed="rId1"/>
                <a:stretch>
                  <a:fillRect l="-2" t="-89" r="4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81192" y="2666643"/>
            <a:ext cx="10791825" cy="77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PD</a:t>
            </a:r>
            <a:r>
              <a:rPr 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控制具有两个明显的缺陷：第一，</a:t>
            </a:r>
            <a:r>
              <a:rPr lang="en-US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PD</a:t>
            </a:r>
            <a:r>
              <a:rPr 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控制器需要额外的能量来源，无法通过被动元件实现。第二，</a:t>
            </a:r>
            <a:r>
              <a:rPr lang="en-US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PD</a:t>
            </a:r>
            <a:r>
              <a:rPr 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控制器会放大高频噪声。</a:t>
            </a:r>
            <a:endParaRPr lang="en-US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>
            <a:off x="2233918" y="3138661"/>
            <a:ext cx="310392" cy="2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19375" y="307280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下一章节会说明这两点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81192" y="346209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引入</a:t>
            </a:r>
            <a:r>
              <a:rPr 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超前补偿器</a:t>
            </a:r>
            <a:r>
              <a:rPr lang="en-US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(Lead Compensator)</a:t>
            </a:r>
            <a:r>
              <a:rPr 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可以避免</a:t>
            </a:r>
            <a:r>
              <a:rPr lang="en-US" sz="1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PD</a:t>
            </a:r>
            <a:r>
              <a:rPr 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控制的缺陷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838" y="4248847"/>
            <a:ext cx="7455483" cy="203565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81192" y="3841331"/>
                <a:ext cx="2562224" cy="582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𝑧𝑐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3841331"/>
                <a:ext cx="2562224" cy="582595"/>
              </a:xfrm>
              <a:prstGeom prst="rect">
                <a:avLst/>
              </a:prstGeom>
              <a:blipFill rotWithShape="1">
                <a:blip r:embed="rId3"/>
                <a:stretch>
                  <a:fillRect l="-7" t="-37" r="6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771775" y="3937254"/>
                <a:ext cx="2085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𝑝𝑐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𝑧𝑐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775" y="3937254"/>
                <a:ext cx="208597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9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8" y="4560527"/>
            <a:ext cx="4159250" cy="164020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467392" y="3505695"/>
                <a:ext cx="5624929" cy="74315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增加补偿器之后的根轨迹渐近线：</a:t>
                </a:r>
                <a:endParaRPr lang="en-US" sz="1400" i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𝑧𝑚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𝑝𝑐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𝑧𝑐</m:t>
                              </m:r>
                            </m:sub>
                          </m:sSub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4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𝑝𝑐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𝑧𝑐</m:t>
                              </m:r>
                            </m:sub>
                          </m:sSub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0"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392" y="3505695"/>
                <a:ext cx="5624929" cy="743152"/>
              </a:xfrm>
              <a:prstGeom prst="rect">
                <a:avLst/>
              </a:prstGeom>
              <a:blipFill rotWithShape="1">
                <a:blip r:embed="rId6"/>
                <a:stretch>
                  <a:fillRect l="-89" t="-665" r="-79" b="-590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8080277" y="6394348"/>
            <a:ext cx="4121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渐近线被</a:t>
            </a:r>
            <a:r>
              <a:rPr lang="zh-CN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拉向远离虚轴的方向</a:t>
            </a:r>
            <a:r>
              <a:rPr lang="zh-CN" altLang="en-US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，提高系统响应速度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根轨迹的研究目标与方法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581192" y="2063584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反馈闭环系统，比例控制</a:t>
            </a:r>
            <a:endParaRPr lang="en-US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60" y="2749766"/>
            <a:ext cx="8350681" cy="92218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2606" y="4019583"/>
                <a:ext cx="10778202" cy="1364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根轨迹（</a:t>
                </a:r>
                <a:r>
                  <a:rPr lang="en-US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Root Locus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）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研究的是当比例增益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从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到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+∞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变化的时候，闭环控制系统传递函数特征方程的根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在</a:t>
                </a:r>
                <a:r>
                  <a:rPr lang="zh-CN" altLang="en-US" dirty="0"/>
                  <a:t>复平面中位置的变化规律。</a:t>
                </a:r>
                <a:endParaRPr lang="en-US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闭环传递函数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𝑐𝑙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𝐾𝐺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𝐾𝐺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的极点</a:t>
                </a:r>
                <a:endParaRPr lang="en-US" altLang="zh-CN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  <m:r>
                      <a:rPr lang="en-US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𝐾𝐺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时的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zh-CN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值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06" y="4019583"/>
                <a:ext cx="10778202" cy="1364541"/>
              </a:xfrm>
              <a:prstGeom prst="rect">
                <a:avLst/>
              </a:prstGeom>
              <a:blipFill rotWithShape="1">
                <a:blip r:embed="rId2"/>
                <a:stretch>
                  <a:fillRect l="-1" t="-2" r="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75888" y="5502907"/>
                <a:ext cx="10333140" cy="6463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根轨迹研究的目标是闭环传递函数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𝑐𝑙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极点的变化规律，而它的研究方法则是通过分析系统的开环传递函数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实现的。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88" y="5502907"/>
                <a:ext cx="1033314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51" t="-786" r="-43" b="-70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超前补偿器</a:t>
            </a:r>
            <a:endParaRPr lang="en-US" sz="3600" dirty="0"/>
          </a:p>
        </p:txBody>
      </p:sp>
      <p:pic>
        <p:nvPicPr>
          <p:cNvPr id="3" name="图片 2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0" y="22860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基于根轨迹的控制器设计</a:t>
            </a:r>
            <a:r>
              <a:rPr lang="en-US" altLang="zh-CN" sz="3600" b="1" dirty="0"/>
              <a:t> – </a:t>
            </a:r>
            <a:r>
              <a:rPr lang="zh-CN" altLang="en-US" sz="3600" b="1" dirty="0"/>
              <a:t>滞后补偿器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65136" y="1935456"/>
            <a:ext cx="5752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引入</a:t>
            </a:r>
            <a:r>
              <a:rPr lang="zh-CN" altLang="en-US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滞后</a:t>
            </a:r>
            <a:r>
              <a:rPr 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补偿器</a:t>
            </a:r>
            <a:r>
              <a:rPr lang="en-US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(Lag Compensator)</a:t>
            </a:r>
            <a:r>
              <a:rPr 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可以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减小稳态误差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72625" y="2368383"/>
                <a:ext cx="2562224" cy="521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𝑧𝑐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25" y="2368383"/>
                <a:ext cx="2562224" cy="521233"/>
              </a:xfrm>
              <a:prstGeom prst="rect">
                <a:avLst/>
              </a:prstGeom>
              <a:blipFill rotWithShape="1">
                <a:blip r:embed="rId1"/>
                <a:stretch>
                  <a:fillRect l="-17" t="-90" r="17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457583" y="2443250"/>
                <a:ext cx="2085975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𝑐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𝑐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83" y="2443250"/>
                <a:ext cx="2085975" cy="324384"/>
              </a:xfrm>
              <a:prstGeom prst="rect">
                <a:avLst/>
              </a:prstGeom>
              <a:blipFill rotWithShape="1">
                <a:blip r:embed="rId2"/>
                <a:stretch>
                  <a:fillRect t="-125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836" y="2908341"/>
            <a:ext cx="5028297" cy="970851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79609" y="4014540"/>
                <a:ext cx="2279701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𝐾𝐺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09" y="4014540"/>
                <a:ext cx="2279701" cy="540917"/>
              </a:xfrm>
              <a:prstGeom prst="rect">
                <a:avLst/>
              </a:prstGeom>
              <a:blipFill rotWithShape="1">
                <a:blip r:embed="rId4"/>
                <a:stretch>
                  <a:fillRect l="-20" t="-13" r="23" b="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/>
          <p:cNvSpPr/>
          <p:nvPr/>
        </p:nvSpPr>
        <p:spPr>
          <a:xfrm>
            <a:off x="3059310" y="4175359"/>
            <a:ext cx="662592" cy="2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763243" y="3869627"/>
            <a:ext cx="1156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终值定理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477441" y="3888049"/>
                <a:ext cx="6464271" cy="885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limLow>
                        <m:limLow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𝑠𝐸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𝐾𝑁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𝑝𝑐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441" y="3888049"/>
                <a:ext cx="6464271" cy="885242"/>
              </a:xfrm>
              <a:prstGeom prst="rect">
                <a:avLst/>
              </a:prstGeom>
              <a:blipFill rotWithShape="1">
                <a:blip r:embed="rId5"/>
                <a:stretch>
                  <a:fillRect l="-3" t="-65" r="2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021739" y="4857319"/>
                <a:ext cx="1707160" cy="428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𝑧𝑐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𝑝𝑐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越大，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𝑠𝑠</m:t>
                        </m:r>
                      </m:sub>
                    </m:sSub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就越小</a:t>
                </a:r>
                <a:endParaRPr lang="en-US" sz="1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39" y="4857319"/>
                <a:ext cx="1707160" cy="428515"/>
              </a:xfrm>
              <a:prstGeom prst="rect">
                <a:avLst/>
              </a:prstGeom>
              <a:blipFill rotWithShape="1">
                <a:blip r:embed="rId6"/>
                <a:stretch>
                  <a:fillRect l="-17" t="-48" r="33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Right 25"/>
          <p:cNvSpPr/>
          <p:nvPr/>
        </p:nvSpPr>
        <p:spPr>
          <a:xfrm rot="5400000">
            <a:off x="4617909" y="4592201"/>
            <a:ext cx="310392" cy="2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763243" y="5465841"/>
                <a:ext cx="1569070" cy="428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𝑧𝑐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𝑝𝑐</m:t>
                            </m:r>
                          </m:sub>
                        </m:sSub>
                      </m:den>
                    </m:f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=∞</m:t>
                    </m:r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𝑠𝑠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243" y="5465841"/>
                <a:ext cx="1569070" cy="428515"/>
              </a:xfrm>
              <a:prstGeom prst="rect">
                <a:avLst/>
              </a:prstGeom>
              <a:blipFill rotWithShape="1">
                <a:blip r:embed="rId7"/>
                <a:stretch>
                  <a:fillRect l="-23" t="-92" r="22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Right 30"/>
          <p:cNvSpPr/>
          <p:nvPr/>
        </p:nvSpPr>
        <p:spPr>
          <a:xfrm>
            <a:off x="4382455" y="5518705"/>
            <a:ext cx="310392" cy="2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462751" y="5437757"/>
                <a:ext cx="2723127" cy="830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𝑝𝑐</m:t>
                          </m:r>
                        </m:sub>
                      </m:sSub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𝑧𝑐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𝑧𝑐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51" y="5437757"/>
                <a:ext cx="2723127" cy="830227"/>
              </a:xfrm>
              <a:prstGeom prst="rect">
                <a:avLst/>
              </a:prstGeom>
              <a:blipFill rotWithShape="1">
                <a:blip r:embed="rId8"/>
                <a:stretch>
                  <a:fillRect l="-22" t="-30" r="8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6230084" y="5889400"/>
            <a:ext cx="1512843" cy="3077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zh-CN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比例积分控制器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基于根轨迹的控制器设计</a:t>
            </a:r>
            <a:r>
              <a:rPr lang="en-US" altLang="zh-CN" sz="3600" b="1" dirty="0"/>
              <a:t> – </a:t>
            </a:r>
            <a:r>
              <a:rPr lang="zh-CN" altLang="en-US" sz="3600" b="1" dirty="0"/>
              <a:t>滞后补偿器极、零点选择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81192" y="1938777"/>
                <a:ext cx="2097832" cy="4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)(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938777"/>
                <a:ext cx="2097832" cy="488980"/>
              </a:xfrm>
              <a:prstGeom prst="rect">
                <a:avLst/>
              </a:prstGeom>
              <a:blipFill rotWithShape="1">
                <a:blip r:embed="rId1"/>
                <a:stretch>
                  <a:fillRect l="-8" t="-25" r="28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77" y="4011778"/>
            <a:ext cx="6341158" cy="2454891"/>
          </a:xfrm>
          <a:prstGeom prst="rect">
            <a:avLst/>
          </a:prstGeom>
          <a:noFill/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396" y="4119400"/>
            <a:ext cx="3675636" cy="234726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8343686" y="3628538"/>
                <a:ext cx="1354822" cy="292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𝑐</m:t>
                        </m:r>
                      </m:sub>
                    </m:sSub>
                    <m:r>
                      <a:rPr lang="zh-CN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与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的选择</a:t>
                </a:r>
                <a:endParaRPr 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686" y="3628538"/>
                <a:ext cx="1354822" cy="292644"/>
              </a:xfrm>
              <a:prstGeom prst="rect">
                <a:avLst/>
              </a:prstGeom>
              <a:blipFill rotWithShape="1">
                <a:blip r:embed="rId4"/>
                <a:stretch>
                  <a:fillRect l="-31" t="-51" r="11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1192" y="2822541"/>
                <a:ext cx="6811860" cy="670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不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使用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补偿器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1400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400"/>
                          </m:ctrlPr>
                        </m:d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时，稳态误差为：</m:t>
                      </m:r>
                      <m:sSub>
                        <m:sSubPr>
                          <m:ctrlPr>
                            <a:rPr lang="en-US" sz="1400"/>
                          </m:ctrlPr>
                        </m:sSub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/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𝐾𝐺</m:t>
                          </m:r>
                          <m:d>
                            <m:dPr>
                              <m:ctrlPr>
                                <a:rPr lang="en-US" sz="1400"/>
                              </m:ctrlPr>
                            </m:d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/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400"/>
                              </m:ctrlPr>
                            </m:fPr>
                            <m:num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822541"/>
                <a:ext cx="6811860" cy="670825"/>
              </a:xfrm>
              <a:prstGeom prst="rect">
                <a:avLst/>
              </a:prstGeom>
              <a:blipFill rotWithShape="1">
                <a:blip r:embed="rId5"/>
                <a:stretch>
                  <a:fillRect l="-2" t="-90" r="6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167" y="1916691"/>
            <a:ext cx="3382524" cy="6530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基于根轨迹的控制器设计</a:t>
            </a:r>
            <a:r>
              <a:rPr lang="en-US" altLang="zh-CN" sz="3600" b="1" dirty="0"/>
              <a:t> – </a:t>
            </a:r>
            <a:r>
              <a:rPr lang="zh-CN" altLang="en-US" sz="3600" b="1" dirty="0"/>
              <a:t>滞后补偿器极、零点选择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81192" y="1938777"/>
                <a:ext cx="2097832" cy="4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)(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938777"/>
                <a:ext cx="2097832" cy="488980"/>
              </a:xfrm>
              <a:prstGeom prst="rect">
                <a:avLst/>
              </a:prstGeom>
              <a:blipFill rotWithShape="1">
                <a:blip r:embed="rId1"/>
                <a:stretch>
                  <a:fillRect l="-8" t="-25" r="28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77" y="4011778"/>
            <a:ext cx="6341158" cy="2454891"/>
          </a:xfrm>
          <a:prstGeom prst="rect">
            <a:avLst/>
          </a:prstGeom>
          <a:noFill/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396" y="4119400"/>
            <a:ext cx="3675636" cy="234726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8343686" y="3628538"/>
                <a:ext cx="1354822" cy="292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𝑐</m:t>
                        </m:r>
                      </m:sub>
                    </m:sSub>
                    <m:r>
                      <a:rPr lang="zh-CN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与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的选择</a:t>
                </a:r>
                <a:endParaRPr 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686" y="3628538"/>
                <a:ext cx="1354822" cy="292644"/>
              </a:xfrm>
              <a:prstGeom prst="rect">
                <a:avLst/>
              </a:prstGeom>
              <a:blipFill rotWithShape="1">
                <a:blip r:embed="rId4"/>
                <a:stretch>
                  <a:fillRect l="-31" t="-51" r="11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1192" y="2822541"/>
                <a:ext cx="6811860" cy="670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不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使用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补偿器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1400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400"/>
                          </m:ctrlPr>
                        </m:d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时，稳态误差为：</m:t>
                      </m:r>
                      <m:sSub>
                        <m:sSubPr>
                          <m:ctrlPr>
                            <a:rPr lang="en-US" sz="1400"/>
                          </m:ctrlPr>
                        </m:sSub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/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𝐾𝐺</m:t>
                          </m:r>
                          <m:d>
                            <m:dPr>
                              <m:ctrlPr>
                                <a:rPr lang="en-US" sz="1400"/>
                              </m:ctrlPr>
                            </m:d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/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400"/>
                              </m:ctrlPr>
                            </m:fPr>
                            <m:num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822541"/>
                <a:ext cx="6811860" cy="670825"/>
              </a:xfrm>
              <a:prstGeom prst="rect">
                <a:avLst/>
              </a:prstGeom>
              <a:blipFill rotWithShape="1">
                <a:blip r:embed="rId5"/>
                <a:stretch>
                  <a:fillRect l="-2" t="-90" r="6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167" y="1916691"/>
            <a:ext cx="3382524" cy="6530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滞后补偿器</a:t>
            </a:r>
            <a:endParaRPr lang="en-US" sz="3600" dirty="0"/>
          </a:p>
        </p:txBody>
      </p:sp>
      <p:pic>
        <p:nvPicPr>
          <p:cNvPr id="3" name="图片 2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0" y="22860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基于根轨迹的控制器设计</a:t>
            </a:r>
            <a:r>
              <a:rPr lang="en-US" altLang="zh-CN" sz="3600" b="1" dirty="0"/>
              <a:t> – </a:t>
            </a:r>
            <a:r>
              <a:rPr lang="zh-CN" altLang="en-US" sz="3600" b="1" dirty="0"/>
              <a:t>比例积分微分控制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77588" y="1994767"/>
            <a:ext cx="5752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水温调节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" y="2407920"/>
            <a:ext cx="5726430" cy="114681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4787" y="3660110"/>
                <a:ext cx="9001125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7" y="3660110"/>
                <a:ext cx="9001125" cy="692177"/>
              </a:xfrm>
              <a:prstGeom prst="rect">
                <a:avLst/>
              </a:prstGeom>
              <a:blipFill rotWithShape="1">
                <a:blip r:embed="rId2"/>
                <a:stretch>
                  <a:fillRect l="-4" t="-87" r="4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485900" y="4359287"/>
                <a:ext cx="3314700" cy="761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𝑃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𝐼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𝐷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		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4359287"/>
                <a:ext cx="3314700" cy="761940"/>
              </a:xfrm>
              <a:prstGeom prst="rect">
                <a:avLst/>
              </a:prstGeom>
              <a:blipFill rotWithShape="1">
                <a:blip r:embed="rId3"/>
                <a:stretch>
                  <a:fillRect t="-2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65" y="4403476"/>
            <a:ext cx="4605022" cy="19938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根轨迹绘制的基本规则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81191" y="2063584"/>
                <a:ext cx="961982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通过分析环传递函数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来分析闭环传递函数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𝑐𝑙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特征方程的根（极点）随增益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的变化规律，其中：</a:t>
                </a:r>
                <a:endParaRPr lang="en-US" altLang="zh-CN" sz="16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2063584"/>
                <a:ext cx="9619821" cy="338554"/>
              </a:xfrm>
              <a:prstGeom prst="rect">
                <a:avLst/>
              </a:prstGeom>
              <a:blipFill rotWithShape="1">
                <a:blip r:embed="rId1"/>
                <a:stretch>
                  <a:fillRect l="-2" t="-139" r="4" b="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27184" y="2520921"/>
                <a:ext cx="6094602" cy="658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𝑧𝑚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184" y="2520921"/>
                <a:ext cx="6094602" cy="658194"/>
              </a:xfrm>
              <a:prstGeom prst="rect">
                <a:avLst/>
              </a:prstGeom>
              <a:blipFill rotWithShape="1">
                <a:blip r:embed="rId2"/>
                <a:stretch>
                  <a:fillRect l="-9" t="-92" r="6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81192" y="4002052"/>
                <a:ext cx="9166816" cy="412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sz="160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规则</a:t>
                </a:r>
                <a:r>
                  <a:rPr lang="en-US" sz="160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1</a:t>
                </a:r>
                <a:r>
                  <a:rPr lang="zh-CN" sz="160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，根轨迹在复平面上共有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条分支。如果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，根轨迹在复平面上共有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条分支。</a:t>
                </a:r>
                <a:endParaRPr lang="en-US" sz="16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4002052"/>
                <a:ext cx="9166816" cy="412998"/>
              </a:xfrm>
              <a:prstGeom prst="rect">
                <a:avLst/>
              </a:prstGeom>
              <a:blipFill rotWithShape="1">
                <a:blip r:embed="rId3"/>
                <a:stretch>
                  <a:fillRect l="-2" t="-68" r="-137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72455" y="4536270"/>
                <a:ext cx="2548156" cy="485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5" y="4536270"/>
                <a:ext cx="2548156" cy="485518"/>
              </a:xfrm>
              <a:prstGeom prst="rect">
                <a:avLst/>
              </a:prstGeom>
              <a:blipFill rotWithShape="1">
                <a:blip r:embed="rId4"/>
                <a:stretch>
                  <a:fillRect l="-24" t="-96" r="20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268835" y="5142045"/>
                <a:ext cx="893217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ea typeface="宋体" panose="02010600030101010101" pitchFamily="2" charset="-122"/>
                    <a:cs typeface="Calibri" panose="020F0502020204030204" pitchFamily="34" charset="0"/>
                  </a:rPr>
                  <a:t>的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分母部分是三阶的，有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个极点。分子部分是一阶的，有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个零点。因此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，根据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规则</a:t>
                </a:r>
                <a:r>
                  <a:rPr lang="en-US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1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根轨迹共有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条分支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835" y="5142045"/>
                <a:ext cx="8932178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" t="-70" r="4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512115" y="3186247"/>
                <a:ext cx="7313103" cy="603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⋯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𝑧𝑚</m:t>
                        </m:r>
                      </m:sub>
                    </m:sSub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代表了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共含有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个零点，在复平面中用“ο”来表示。</a:t>
                </a:r>
                <a:endParaRPr lang="en-US" altLang="zh-CN" sz="16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marR="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⋯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𝑝𝑛</m:t>
                        </m:r>
                      </m:sub>
                    </m:sSub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共含有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个极点，在复平面中用“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X</a:t>
                </a:r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”来表示。</a:t>
                </a:r>
                <a:endParaRPr lang="en-US" sz="16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15" y="3186247"/>
                <a:ext cx="7313103" cy="603755"/>
              </a:xfrm>
              <a:prstGeom prst="rect">
                <a:avLst/>
              </a:prstGeom>
              <a:blipFill rotWithShape="1">
                <a:blip r:embed="rId6"/>
                <a:stretch>
                  <a:fillRect l="-2" t="-75" r="9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根轨迹绘制的基本规则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69503" y="4517799"/>
                <a:ext cx="2548156" cy="495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503" y="4517799"/>
                <a:ext cx="2548156" cy="495777"/>
              </a:xfrm>
              <a:prstGeom prst="rect">
                <a:avLst/>
              </a:prstGeom>
              <a:blipFill rotWithShape="1">
                <a:blip r:embed="rId1"/>
                <a:stretch>
                  <a:fillRect l="-17" t="-82" r="13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77940" y="1983176"/>
                <a:ext cx="861561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6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规则</a:t>
                </a:r>
                <a:r>
                  <a:rPr lang="en-US" sz="16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sz="16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:r>
                  <a:rPr lang="zh-CN" sz="16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zh-CN" sz="16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时，随着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zh-CN" sz="16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从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6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增加到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+∞</m:t>
                    </m:r>
                  </m:oMath>
                </a14:m>
                <a:r>
                  <a:rPr lang="zh-CN" sz="16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，根轨迹从开环传递函数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6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的极点向零点移动。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40" y="1983176"/>
                <a:ext cx="8615619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5" t="-21" r="4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419" y="4765687"/>
            <a:ext cx="2927196" cy="1834834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69503" y="2384273"/>
                <a:ext cx="3462556" cy="50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𝐾𝐺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，代入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𝑁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𝐷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503" y="2384273"/>
                <a:ext cx="3462556" cy="501869"/>
              </a:xfrm>
              <a:prstGeom prst="rect">
                <a:avLst/>
              </a:prstGeom>
              <a:blipFill rotWithShape="1">
                <a:blip r:embed="rId4"/>
                <a:stretch>
                  <a:fillRect l="-13" t="-96" r="10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181799" y="3244224"/>
                <a:ext cx="1969316" cy="605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799" y="3244224"/>
                <a:ext cx="1969316" cy="605037"/>
              </a:xfrm>
              <a:prstGeom prst="rect">
                <a:avLst/>
              </a:prstGeom>
              <a:blipFill rotWithShape="1">
                <a:blip r:embed="rId5"/>
                <a:stretch>
                  <a:fillRect l="-3" t="-1" r="12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/>
          <p:cNvSpPr/>
          <p:nvPr/>
        </p:nvSpPr>
        <p:spPr>
          <a:xfrm rot="5400000">
            <a:off x="2141278" y="2891397"/>
            <a:ext cx="285225" cy="27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438787" y="3429000"/>
                <a:ext cx="222378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𝐾𝑁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787" y="3429000"/>
                <a:ext cx="2223782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2" r="12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/>
          <p:cNvSpPr/>
          <p:nvPr/>
        </p:nvSpPr>
        <p:spPr>
          <a:xfrm>
            <a:off x="3252161" y="3435793"/>
            <a:ext cx="285225" cy="27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170105" y="3435793"/>
                <a:ext cx="222378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𝐾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时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𝐷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105" y="3435793"/>
                <a:ext cx="2223782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20" t="-131" r="21" b="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/>
          <p:cNvSpPr/>
          <p:nvPr/>
        </p:nvSpPr>
        <p:spPr>
          <a:xfrm>
            <a:off x="5736672" y="3492838"/>
            <a:ext cx="285225" cy="27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170105" y="3767554"/>
                <a:ext cx="261526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𝐾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→+∞</m:t>
                    </m:r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时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𝑁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105" y="3767554"/>
                <a:ext cx="2615268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17" t="-29" r="6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278883" y="3774347"/>
                <a:ext cx="273131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此时的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值是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的零点</a:t>
                </a:r>
                <a:endParaRPr lang="en-US" sz="16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883" y="3774347"/>
                <a:ext cx="2731318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14" t="-160" r="21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140642" y="3435793"/>
                <a:ext cx="273131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此时的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值是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</a:t>
                </a:r>
                <a:r>
                  <a:rPr lang="zh-CN" altLang="en-US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极</a:t>
                </a:r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点</a:t>
                </a:r>
                <a:endParaRPr lang="en-US" sz="16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642" y="3435793"/>
                <a:ext cx="2731318" cy="338554"/>
              </a:xfrm>
              <a:prstGeom prst="rect">
                <a:avLst/>
              </a:prstGeom>
              <a:blipFill rotWithShape="1">
                <a:blip r:embed="rId10"/>
                <a:stretch>
                  <a:fillRect l="-21" t="-131" r="5" b="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166457" y="5047581"/>
                <a:ext cx="1642145" cy="603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极点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6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457" y="5047581"/>
                <a:ext cx="1642145" cy="603755"/>
              </a:xfrm>
              <a:prstGeom prst="rect">
                <a:avLst/>
              </a:prstGeom>
              <a:blipFill rotWithShape="1">
                <a:blip r:embed="rId11"/>
                <a:stretch>
                  <a:fillRect l="-29" t="-100" r="31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根轨迹绘制的基本规则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298116" y="2349639"/>
                <a:ext cx="2548156" cy="533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16" y="2349639"/>
                <a:ext cx="2548156" cy="533544"/>
              </a:xfrm>
              <a:prstGeom prst="rect">
                <a:avLst/>
              </a:prstGeom>
              <a:blipFill rotWithShape="1">
                <a:blip r:embed="rId1"/>
                <a:stretch>
                  <a:fillRect l="-7" t="-26" r="3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7940" y="1983176"/>
            <a:ext cx="86156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6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规则</a:t>
            </a:r>
            <a:r>
              <a:rPr lang="en-US" sz="16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sz="16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实轴上的根轨迹位于从右向左数第奇数个极点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零点的左边。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17794" y="2877727"/>
                <a:ext cx="3338122" cy="360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个极点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794" y="2877727"/>
                <a:ext cx="3338122" cy="360612"/>
              </a:xfrm>
              <a:prstGeom prst="rect">
                <a:avLst/>
              </a:prstGeom>
              <a:blipFill rotWithShape="1">
                <a:blip r:embed="rId2"/>
                <a:stretch>
                  <a:fillRect l="-12" t="-150" r="10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17793" y="3191534"/>
                <a:ext cx="33381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个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零点：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793" y="3191534"/>
                <a:ext cx="3338122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12" t="-7" r="10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673994" y="2909491"/>
                <a:ext cx="39901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根据</a:t>
                </a:r>
                <a:r>
                  <a:rPr lang="zh-CN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规则</a:t>
                </a:r>
                <a:r>
                  <a:rPr lang="en-US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1</a:t>
                </a:r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，根轨迹有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条分支</a:t>
                </a:r>
                <a:endParaRPr 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994" y="2909491"/>
                <a:ext cx="3990123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7" t="-181" r="1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673994" y="3207488"/>
                <a:ext cx="46864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根据</a:t>
                </a:r>
                <a:r>
                  <a:rPr lang="zh-CN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规则</a:t>
                </a:r>
                <a:r>
                  <a:rPr lang="en-US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2</a:t>
                </a:r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，根轨迹应该从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的极点移动到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的零点。</a:t>
                </a:r>
                <a:endParaRPr lang="en-US" sz="1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994" y="3207488"/>
                <a:ext cx="4686410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6" t="-33" r="8" b="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674664" y="3570100"/>
                <a:ext cx="3247818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问题：</a:t>
                </a:r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是从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还是从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zh-CN" altLang="en-US" sz="1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？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64" y="3570100"/>
                <a:ext cx="3247818" cy="324384"/>
              </a:xfrm>
              <a:prstGeom prst="rect">
                <a:avLst/>
              </a:prstGeom>
              <a:blipFill rotWithShape="1">
                <a:blip r:embed="rId6"/>
                <a:stretch>
                  <a:fillRect l="-5" t="-40" r="18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44" y="4112280"/>
            <a:ext cx="8321144" cy="18186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根轨迹绘制的基本规则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247782" y="2281131"/>
                <a:ext cx="2548156" cy="487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zh-CN" alt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82" y="2281131"/>
                <a:ext cx="2548156" cy="487698"/>
              </a:xfrm>
              <a:prstGeom prst="rect">
                <a:avLst/>
              </a:prstGeom>
              <a:blipFill rotWithShape="1">
                <a:blip r:embed="rId1"/>
                <a:stretch>
                  <a:fillRect t="-43" r="2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01771" y="1883617"/>
            <a:ext cx="6897319" cy="40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7432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16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规则</a:t>
            </a:r>
            <a:r>
              <a:rPr lang="en-US" sz="16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  <a:r>
              <a:rPr lang="zh-CN" sz="16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r>
              <a:rPr 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若复数根存在，则一定是共轭的，所以根轨迹相对于实轴对称。</a:t>
            </a:r>
            <a:endParaRPr lang="en-US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17794" y="2877727"/>
                <a:ext cx="4584342" cy="360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个极点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794" y="2877727"/>
                <a:ext cx="4584342" cy="360612"/>
              </a:xfrm>
              <a:prstGeom prst="rect">
                <a:avLst/>
              </a:prstGeom>
              <a:blipFill rotWithShape="1">
                <a:blip r:embed="rId2"/>
                <a:stretch>
                  <a:fillRect l="-9" t="-150" r="1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17793" y="3191534"/>
                <a:ext cx="33381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个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零点：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793" y="3191534"/>
                <a:ext cx="3338122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12" t="-7" r="10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515623" y="3645016"/>
                <a:ext cx="39901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根据</a:t>
                </a:r>
                <a:r>
                  <a:rPr lang="zh-CN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规则</a:t>
                </a:r>
                <a:r>
                  <a:rPr lang="en-US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1</a:t>
                </a:r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，根轨迹有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条分支</a:t>
                </a:r>
                <a:endParaRPr 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23" y="3645016"/>
                <a:ext cx="3990123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3" t="-38" r="7" b="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515623" y="4017013"/>
                <a:ext cx="46864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根据</a:t>
                </a:r>
                <a:r>
                  <a:rPr lang="zh-CN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规则</a:t>
                </a:r>
                <a:r>
                  <a:rPr lang="en-US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2</a:t>
                </a:r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，根轨迹应该从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的极点移动到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的零点。</a:t>
                </a:r>
                <a:endParaRPr lang="en-US" sz="1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23" y="4017013"/>
                <a:ext cx="4686410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1" t="-1" r="13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24" y="2297293"/>
            <a:ext cx="2155261" cy="2844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根轨迹绘制的基本规则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247782" y="2281131"/>
                <a:ext cx="2548156" cy="49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zh-CN" alt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82" y="2281131"/>
                <a:ext cx="2548156" cy="496611"/>
              </a:xfrm>
              <a:prstGeom prst="rect">
                <a:avLst/>
              </a:prstGeom>
              <a:blipFill rotWithShape="1">
                <a:blip r:embed="rId1"/>
                <a:stretch>
                  <a:fillRect t="-42" r="21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1771" y="1883617"/>
                <a:ext cx="11029616" cy="412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sz="160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规则</a:t>
                </a:r>
                <a:r>
                  <a:rPr lang="en-US" sz="160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5</a:t>
                </a:r>
                <a:r>
                  <a:rPr lang="zh-CN" sz="160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则有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条分支从极点指向无穷。如果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，则有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条分支从无穷指向零点。</a:t>
                </a:r>
                <a:endParaRPr lang="en-US" sz="16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1" y="1883617"/>
                <a:ext cx="11029616" cy="412998"/>
              </a:xfrm>
              <a:prstGeom prst="rect">
                <a:avLst/>
              </a:prstGeom>
              <a:blipFill rotWithShape="1">
                <a:blip r:embed="rId2"/>
                <a:stretch>
                  <a:fillRect l="-1" t="-50" r="4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17794" y="2877727"/>
                <a:ext cx="4584342" cy="360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个极点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794" y="2877727"/>
                <a:ext cx="4584342" cy="360612"/>
              </a:xfrm>
              <a:prstGeom prst="rect">
                <a:avLst/>
              </a:prstGeom>
              <a:blipFill rotWithShape="1">
                <a:blip r:embed="rId3"/>
                <a:stretch>
                  <a:fillRect l="-9" t="-150" r="1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17793" y="3191534"/>
                <a:ext cx="33381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个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零点：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793" y="3191534"/>
                <a:ext cx="3338122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2" t="-7" r="10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515623" y="3645016"/>
                <a:ext cx="39901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根据</a:t>
                </a:r>
                <a:r>
                  <a:rPr lang="zh-CN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规则</a:t>
                </a:r>
                <a:r>
                  <a:rPr lang="en-US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1</a:t>
                </a:r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，根轨迹有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条分支</a:t>
                </a:r>
                <a:endParaRPr 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23" y="3645016"/>
                <a:ext cx="3990123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3" t="-38" r="7" b="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515623" y="4017013"/>
                <a:ext cx="5917024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根据</a:t>
                </a:r>
                <a:r>
                  <a:rPr lang="zh-CN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规则</a:t>
                </a:r>
                <a:r>
                  <a:rPr lang="en-US" sz="1400" b="1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2</a:t>
                </a:r>
                <a:r>
                  <a:rPr lang="zh-CN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其中的一条分支从极点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指向零点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zh-CN" altLang="en-US" sz="1400" dirty="0"/>
                  <a:t>。</a:t>
                </a:r>
                <a:endParaRPr lang="en-US" sz="1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23" y="4017013"/>
                <a:ext cx="5917024" cy="324384"/>
              </a:xfrm>
              <a:prstGeom prst="rect">
                <a:avLst/>
              </a:prstGeom>
              <a:blipFill rotWithShape="1">
                <a:blip r:embed="rId6"/>
                <a:stretch>
                  <a:fillRect l="-9" t="-1" r="10" b="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36"/>
          <a:stretch>
            <a:fillRect/>
          </a:stretch>
        </p:blipFill>
        <p:spPr bwMode="auto">
          <a:xfrm>
            <a:off x="7097506" y="2575155"/>
            <a:ext cx="4007198" cy="144185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515623" y="4386345"/>
                <a:ext cx="8948956" cy="539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根据</a:t>
                </a:r>
                <a:r>
                  <a:rPr lang="zh-CN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规则</a:t>
                </a:r>
                <a:r>
                  <a:rPr lang="en-US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5</a:t>
                </a:r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，将会有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条根轨迹的分支从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4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指向无穷。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4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是从右边数起在实轴上的第三个极点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/</a:t>
                </a:r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零点（奇数点）</a:t>
                </a:r>
                <a:endParaRPr lang="en-US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23" y="4386345"/>
                <a:ext cx="8948956" cy="539828"/>
              </a:xfrm>
              <a:prstGeom prst="rect">
                <a:avLst/>
              </a:prstGeom>
              <a:blipFill rotWithShape="1">
                <a:blip r:embed="rId8"/>
                <a:stretch>
                  <a:fillRect l="-6" t="-74" r="5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515623" y="4933253"/>
                <a:ext cx="9482344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根据</a:t>
                </a:r>
                <a:r>
                  <a:rPr lang="zh-CN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规则</a:t>
                </a:r>
                <a:r>
                  <a:rPr lang="en-US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3</a:t>
                </a:r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，根轨迹一定在其左边的实轴上，因此这一条分支将从极点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4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指向负无穷。</a:t>
                </a:r>
                <a:endParaRPr lang="en-US" sz="1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23" y="4933253"/>
                <a:ext cx="9482344" cy="324384"/>
              </a:xfrm>
              <a:prstGeom prst="rect">
                <a:avLst/>
              </a:prstGeom>
              <a:blipFill rotWithShape="1">
                <a:blip r:embed="rId9"/>
                <a:stretch>
                  <a:fillRect l="-5" t="-177" r="4" b="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根轨迹绘制的基本规则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31643" y="2828026"/>
                <a:ext cx="2548156" cy="49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zh-CN" alt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3" y="2828026"/>
                <a:ext cx="2548156" cy="496611"/>
              </a:xfrm>
              <a:prstGeom prst="rect">
                <a:avLst/>
              </a:prstGeom>
              <a:blipFill rotWithShape="1">
                <a:blip r:embed="rId1"/>
                <a:stretch>
                  <a:fillRect l="-2" t="-75" r="23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01771" y="1883617"/>
            <a:ext cx="11029616" cy="412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432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16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规则</a:t>
            </a:r>
            <a:r>
              <a:rPr lang="en-US" sz="16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6</a:t>
            </a:r>
            <a:r>
              <a:rPr lang="zh-CN" sz="16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根轨迹沿着渐近线移动，渐近线与实轴的交点为：</a:t>
            </a:r>
            <a:endParaRPr lang="en-US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01655" y="3424622"/>
                <a:ext cx="4584342" cy="360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个极点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55" y="3424622"/>
                <a:ext cx="4584342" cy="360612"/>
              </a:xfrm>
              <a:prstGeom prst="rect">
                <a:avLst/>
              </a:prstGeom>
              <a:blipFill rotWithShape="1">
                <a:blip r:embed="rId2"/>
                <a:stretch>
                  <a:fillRect l="-10" t="-19" r="2" b="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01654" y="3738429"/>
                <a:ext cx="33381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个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零点</a:t>
                </a:r>
                <a:endParaRPr lang="en-US" sz="1600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54" y="3738429"/>
                <a:ext cx="3338122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13" t="-54" r="11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599484" y="4191911"/>
                <a:ext cx="77542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根据</a:t>
                </a:r>
                <a:r>
                  <a:rPr lang="zh-CN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规则</a:t>
                </a:r>
                <a:r>
                  <a:rPr lang="en-US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5</a:t>
                </a:r>
                <a:r>
                  <a:rPr lang="zh-CN" alt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将有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条根轨迹分支从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的两个极点分别指向无穷</a:t>
                </a:r>
                <a:endParaRPr lang="en-US" sz="1400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484" y="4191911"/>
                <a:ext cx="7754241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7" t="-90" r="2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599484" y="4483660"/>
            <a:ext cx="59170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根据</a:t>
            </a:r>
            <a:r>
              <a:rPr lang="zh-CN" altLang="en-US" sz="14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规则</a:t>
            </a:r>
            <a:r>
              <a:rPr lang="en-US" sz="14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，根轨迹在实轴上存在于这两个极点之间</a:t>
            </a:r>
            <a:endParaRPr lang="en-US" sz="14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761031" y="1848139"/>
                <a:ext cx="2137095" cy="514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𝑧𝑚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031" y="1848139"/>
                <a:ext cx="2137095" cy="514308"/>
              </a:xfrm>
              <a:prstGeom prst="rect">
                <a:avLst/>
              </a:prstGeom>
              <a:blipFill rotWithShape="1">
                <a:blip r:embed="rId5"/>
                <a:stretch>
                  <a:fillRect l="-15" t="-56" r="30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725418" y="2332093"/>
            <a:ext cx="2548156" cy="40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渐近线与实轴的夹角为：</a:t>
            </a:r>
            <a:endParaRPr lang="en-US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566422" y="2326448"/>
                <a:ext cx="5108190" cy="572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,…..,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,…..,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422" y="2326448"/>
                <a:ext cx="5108190" cy="572914"/>
              </a:xfrm>
              <a:prstGeom prst="rect">
                <a:avLst/>
              </a:prstGeom>
              <a:blipFill rotWithShape="1">
                <a:blip r:embed="rId6"/>
                <a:stretch>
                  <a:fillRect t="-77" r="5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599484" y="4759591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通过</a:t>
            </a:r>
            <a:r>
              <a:rPr 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规则</a:t>
            </a:r>
            <a:r>
              <a:rPr lang="en-US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sz="1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，可以得到渐近线的信息，渐近线与实轴交点为</a:t>
            </a:r>
            <a:r>
              <a:rPr lang="zh-CN" altLang="en-US" sz="1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endParaRPr 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757878" y="5077783"/>
                <a:ext cx="3338122" cy="514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𝑧𝑚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14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878" y="5077783"/>
                <a:ext cx="3338122" cy="514308"/>
              </a:xfrm>
              <a:prstGeom prst="rect">
                <a:avLst/>
              </a:prstGeom>
              <a:blipFill rotWithShape="1">
                <a:blip r:embed="rId7"/>
                <a:stretch>
                  <a:fillRect l="-2" t="-63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605721" y="5578938"/>
            <a:ext cx="1491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与实轴的夹角为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994760" y="5936232"/>
                <a:ext cx="2204207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760" y="5936232"/>
                <a:ext cx="2204207" cy="439223"/>
              </a:xfrm>
              <a:prstGeom prst="rect">
                <a:avLst/>
              </a:prstGeom>
              <a:blipFill rotWithShape="1">
                <a:blip r:embed="rId8"/>
                <a:stretch>
                  <a:fillRect l="-5" t="-57" r="10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628670" y="5732826"/>
                <a:ext cx="1289807" cy="924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e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70" y="5732826"/>
                <a:ext cx="1289807" cy="924740"/>
              </a:xfrm>
              <a:prstGeom prst="rect">
                <a:avLst/>
              </a:prstGeom>
              <a:blipFill rotWithShape="1">
                <a:blip r:embed="rId9"/>
                <a:stretch>
                  <a:fillRect l="-2" t="-5" r="12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Right 25"/>
          <p:cNvSpPr/>
          <p:nvPr/>
        </p:nvSpPr>
        <p:spPr>
          <a:xfrm>
            <a:off x="5198967" y="6057838"/>
            <a:ext cx="285225" cy="27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197" y="3161292"/>
            <a:ext cx="3930461" cy="32602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根轨迹绘制的基本规则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综合例子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15162" y="1885756"/>
                <a:ext cx="4544735" cy="473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一个综合例子：</a:t>
                </a:r>
                <a:r>
                  <a:rPr lang="en-US" sz="1600" dirty="0">
                    <a:effectLst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s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)(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)(</m:t>
                        </m:r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s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4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62" y="1885756"/>
                <a:ext cx="4544735" cy="473078"/>
              </a:xfrm>
              <a:prstGeom prst="rect">
                <a:avLst/>
              </a:prstGeom>
              <a:blipFill rotWithShape="1">
                <a:blip r:embed="rId1"/>
                <a:stretch>
                  <a:fillRect l="-3" t="-93" r="4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18808" y="2390293"/>
                <a:ext cx="4668260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个极点</a:t>
                </a:r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zh-CN" altLang="en-US" sz="1400" dirty="0"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，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 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08" y="2390293"/>
                <a:ext cx="4668260" cy="324384"/>
              </a:xfrm>
              <a:prstGeom prst="rect">
                <a:avLst/>
              </a:prstGeom>
              <a:blipFill rotWithShape="1">
                <a:blip r:embed="rId2"/>
                <a:stretch>
                  <a:fillRect l="-13" t="-47" r="7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18807" y="2704100"/>
                <a:ext cx="33381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个</a:t>
                </a:r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零点：</a:t>
                </a:r>
                <a:r>
                  <a:rPr lang="en-US" sz="1400" dirty="0"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07" y="2704100"/>
                <a:ext cx="3338122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8" t="-88" r="16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18807" y="3059943"/>
                <a:ext cx="39901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根据</a:t>
                </a:r>
                <a:r>
                  <a:rPr lang="zh-CN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规则</a:t>
                </a:r>
                <a:r>
                  <a:rPr lang="en-US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1</a:t>
                </a:r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，根轨迹有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4</m:t>
                    </m:r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条分支</a:t>
                </a:r>
                <a:endParaRPr lang="en-US" sz="1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07" y="3059943"/>
                <a:ext cx="3990123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5" t="-167" r="10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18807" y="3367720"/>
                <a:ext cx="10354386" cy="561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根据</a:t>
                </a:r>
                <a:r>
                  <a:rPr lang="zh-CN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规则</a:t>
                </a:r>
                <a:r>
                  <a:rPr lang="en-US" sz="1400" b="1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2</a:t>
                </a:r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和</a:t>
                </a:r>
                <a:r>
                  <a:rPr lang="zh-CN" altLang="en-US" sz="1400" b="1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规则</a:t>
                </a:r>
                <a:r>
                  <a:rPr lang="en-US" sz="1400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3 </a:t>
                </a:r>
                <a:r>
                  <a:rPr lang="zh-CN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之间有一条根轨迹，并且由极点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指向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之间的实轴上也存在根轨迹。另外在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4</m:t>
                    </m:r>
                  </m:oMath>
                </a14:m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的左边实轴上也存在一条根轨迹。</a:t>
                </a:r>
                <a:endParaRPr lang="en-US" sz="1400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07" y="3367720"/>
                <a:ext cx="10354386" cy="561820"/>
              </a:xfrm>
              <a:prstGeom prst="rect">
                <a:avLst/>
              </a:prstGeom>
              <a:blipFill rotWithShape="1">
                <a:blip r:embed="rId5"/>
                <a:stretch>
                  <a:fillRect l="-6" t="-56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18807" y="3902602"/>
                <a:ext cx="38377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根据</a:t>
                </a:r>
                <a:r>
                  <a:rPr lang="zh-CN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规则</a:t>
                </a:r>
                <a:r>
                  <a:rPr lang="en-US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5</a:t>
                </a:r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将有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zh-CN" alt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条根轨迹指向无穷</a:t>
                </a:r>
                <a:endParaRPr lang="en-US" sz="1400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07" y="3902602"/>
                <a:ext cx="3837751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" t="-171" r="11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03" y="4905850"/>
            <a:ext cx="4796405" cy="1607787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959" y="5021384"/>
            <a:ext cx="4885189" cy="1698642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918807" y="4210379"/>
                <a:ext cx="3990123" cy="1063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根据</a:t>
                </a:r>
                <a:r>
                  <a:rPr lang="zh-CN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规则</a:t>
                </a:r>
                <a:r>
                  <a:rPr lang="en-US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6</a:t>
                </a:r>
                <a:r>
                  <a:rPr lang="zh-CN" alt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1400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07" y="4210379"/>
                <a:ext cx="3990123" cy="1063368"/>
              </a:xfrm>
              <a:prstGeom prst="rect">
                <a:avLst/>
              </a:prstGeom>
              <a:blipFill rotWithShape="1">
                <a:blip r:embed="rId9"/>
                <a:stretch>
                  <a:fillRect l="-15" t="-31" r="10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9806730" y="4752579"/>
            <a:ext cx="491980" cy="82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26837" y="4473096"/>
            <a:ext cx="1813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分离点怎么求？</a:t>
            </a:r>
            <a:endParaRPr 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be41c57-5f86-4311-ba52-6a72e9a2c6fe"/>
  <p:tag name="COMMONDATA" val="eyJoZGlkIjoiNmFmNmE1NDZmODkyZjY1MmZmNTgxYmIzMWYyNDhkMjMifQ=="/>
</p:tagLst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6769</Words>
  <Application>WPS 演示</Application>
  <PresentationFormat>Widescreen</PresentationFormat>
  <Paragraphs>368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Wingdings 2</vt:lpstr>
      <vt:lpstr>Gill Sans MT</vt:lpstr>
      <vt:lpstr>Calibri</vt:lpstr>
      <vt:lpstr>Cambria Math</vt:lpstr>
      <vt:lpstr>微软雅黑</vt:lpstr>
      <vt:lpstr>Times New Roman</vt:lpstr>
      <vt:lpstr>华文中宋</vt:lpstr>
      <vt:lpstr>Arial Unicode MS</vt:lpstr>
      <vt:lpstr>等线</vt:lpstr>
      <vt:lpstr>Symbol</vt:lpstr>
      <vt:lpstr>Dividend</vt:lpstr>
      <vt:lpstr>控制之美  控制理论从传递函数到状态空间</vt:lpstr>
      <vt:lpstr>根轨迹的研究目标与方法</vt:lpstr>
      <vt:lpstr>根轨迹绘制的基本规则</vt:lpstr>
      <vt:lpstr>根轨迹绘制的基本规则</vt:lpstr>
      <vt:lpstr>根轨迹绘制的基本规则</vt:lpstr>
      <vt:lpstr>根轨迹绘制的基本规则</vt:lpstr>
      <vt:lpstr>根轨迹绘制的基本规则</vt:lpstr>
      <vt:lpstr>根轨迹绘制的基本规则</vt:lpstr>
      <vt:lpstr>根轨迹绘制的基本规则 – 综合例子</vt:lpstr>
      <vt:lpstr>根轨迹绘制的基本规则 – 阻尼比分析案例</vt:lpstr>
      <vt:lpstr>根轨迹</vt:lpstr>
      <vt:lpstr>根轨迹的几何性质 – 复数三种表达形式</vt:lpstr>
      <vt:lpstr>根轨迹的几何性质</vt:lpstr>
      <vt:lpstr>根轨迹的几何性质应用</vt:lpstr>
      <vt:lpstr>根轨迹的几何性质应用举例</vt:lpstr>
      <vt:lpstr>基于根轨迹的控制器设计 – 比例微分控制</vt:lpstr>
      <vt:lpstr>基于根轨迹的控制器设计 – 比例微分控制</vt:lpstr>
      <vt:lpstr>基于根轨迹的控制器设计 – 比例微分控制</vt:lpstr>
      <vt:lpstr>基于根轨迹的控制器设计 – 超前补偿器</vt:lpstr>
      <vt:lpstr>超前补偿器</vt:lpstr>
      <vt:lpstr>基于根轨迹的控制器设计 – 滞后补偿器</vt:lpstr>
      <vt:lpstr>基于根轨迹的控制器设计 – 滞后补偿器极、零点选择</vt:lpstr>
      <vt:lpstr>基于根轨迹的控制器设计 – 滞后补偿器极、零点选择</vt:lpstr>
      <vt:lpstr>滞后补偿器</vt:lpstr>
      <vt:lpstr>基于根轨迹的控制器设计 – 比例积分微分控制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控制之美  控制理论从传递函数到状态空间</dc:title>
  <dc:creator>Thomas Wang</dc:creator>
  <cp:lastModifiedBy>YangDN</cp:lastModifiedBy>
  <cp:revision>2</cp:revision>
  <dcterms:created xsi:type="dcterms:W3CDTF">2022-09-19T03:11:00Z</dcterms:created>
  <dcterms:modified xsi:type="dcterms:W3CDTF">2022-10-25T07:24:06Z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AE9E0E6557ED44BD9E9DA6E10F36D5D5</vt:lpwstr>
  </property>
  <property fmtid="{D5CDD505-2E9C-101B-9397-08002B2CF9AE}" pid="3" name="KSOProductBuildVer">
    <vt:lpwstr>2052-11.1.0.12598</vt:lpwstr>
  </property>
</Properties>
</file>